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  <p:sldMasterId id="2147483798" r:id="rId5"/>
    <p:sldMasterId id="2147483807" r:id="rId6"/>
  </p:sldMasterIdLst>
  <p:notesMasterIdLst>
    <p:notesMasterId r:id="rId18"/>
  </p:notesMasterIdLst>
  <p:sldIdLst>
    <p:sldId id="328" r:id="rId7"/>
    <p:sldId id="327" r:id="rId8"/>
    <p:sldId id="324" r:id="rId9"/>
    <p:sldId id="325" r:id="rId10"/>
    <p:sldId id="326" r:id="rId11"/>
    <p:sldId id="2147310379" r:id="rId12"/>
    <p:sldId id="2147310112" r:id="rId13"/>
    <p:sldId id="2147310278" r:id="rId14"/>
    <p:sldId id="2147310260" r:id="rId15"/>
    <p:sldId id="2147310365" r:id="rId16"/>
    <p:sldId id="2147310264" r:id="rId17"/>
  </p:sldIdLst>
  <p:sldSz cx="12192000" cy="6858000"/>
  <p:notesSz cx="6858000" cy="9144000"/>
  <p:embeddedFontLst>
    <p:embeddedFont>
      <p:font typeface="Avenir Black" panose="02000503020000020003" pitchFamily="2" charset="0"/>
      <p:bold r:id="rId19"/>
      <p:italic r:id="rId20"/>
      <p:boldItalic r:id="rId21"/>
    </p:embeddedFont>
    <p:embeddedFont>
      <p:font typeface="Avenir Book" panose="02000503020000020003" pitchFamily="2" charset="0"/>
      <p:regular r:id="rId22"/>
      <p:italic r:id="rId23"/>
    </p:embeddedFont>
    <p:embeddedFont>
      <p:font typeface="Avenir Heavy" panose="02000503020000020003" pitchFamily="2" charset="0"/>
      <p:bold r:id="rId24"/>
      <p:italic r:id="rId25"/>
      <p:boldItalic r:id="rId26"/>
    </p:embeddedFont>
    <p:embeddedFont>
      <p:font typeface="Avenir Medium" panose="02000503020000020003" pitchFamily="2" charset="0"/>
      <p:regular r:id="rId27"/>
      <p:italic r:id="rId28"/>
    </p:embeddedFont>
    <p:embeddedFont>
      <p:font typeface="Poppins" pitchFamily="2" charset="77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55" roundtripDataSignature="AMtx7mhL626gJe2ZLpUDcbYq+F3f58l2Y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23854B-FC0F-9FE0-89EC-602649D30544}" name="Patrick Crooks" initials="" userId="S::patrick.crooks@accumulus.org::4cd9f6f6-81be-467f-b86e-24bcb5fb7fa6" providerId="AD"/>
  <p188:author id="{98E44057-38CD-6BED-8BF3-54A64D49173D}" name="Patrick Crooks" initials="PC" userId="S::patrick.crooks@accumulus.org::c75c7d76-688e-407d-b3ca-a135e074a350" providerId="AD"/>
  <p188:author id="{5FD92FE1-20BF-CC21-01B3-AF4822F511EC}" name="Kim Ferguson" initials="KF" userId="S::kimberly.ferguson@accumulus.org::78e17c8a-e43e-4a1e-a84e-24360ddcc950" providerId="AD"/>
  <p188:author id="{57FCE3EC-2955-2EF2-E24D-FADBB1B365EA}" name="Jillian Riley" initials="" userId="S::jillian.riley@accumulus.org::6fabd042-dba6-420a-afcf-3b5d59f4bf4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9EB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8DB329-A9BE-0D45-93B4-74239509B4A8}" v="7" dt="2025-12-09T14:20:41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94"/>
    <p:restoredTop sz="89826"/>
  </p:normalViewPr>
  <p:slideViewPr>
    <p:cSldViewPr snapToGrid="0">
      <p:cViewPr varScale="1">
        <p:scale>
          <a:sx n="107" d="100"/>
          <a:sy n="107" d="100"/>
        </p:scale>
        <p:origin x="3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55" Type="http://customschemas.google.com/relationships/presentationmetadata" Target="meta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7.fntdata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57" Type="http://schemas.openxmlformats.org/officeDocument/2006/relationships/viewProps" Target="viewProps.xml"/><Relationship Id="rId61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6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56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FD4BF-F974-1F44-BC7B-5F31006E14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499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FD4BF-F974-1F44-BC7B-5F31006E14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1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55"/>
          <p:cNvPicPr preferRelativeResize="0"/>
          <p:nvPr/>
        </p:nvPicPr>
        <p:blipFill rotWithShape="1">
          <a:blip r:embed="rId2">
            <a:alphaModFix/>
          </a:blip>
          <a:srcRect t="42011" b="42011"/>
          <a:stretch/>
        </p:blipFill>
        <p:spPr>
          <a:xfrm>
            <a:off x="-2" y="0"/>
            <a:ext cx="12192001" cy="111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1441" y="252050"/>
            <a:ext cx="658721" cy="60908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55"/>
          <p:cNvSpPr txBox="1">
            <a:spLocks noGrp="1"/>
          </p:cNvSpPr>
          <p:nvPr>
            <p:ph type="body" idx="1"/>
          </p:nvPr>
        </p:nvSpPr>
        <p:spPr>
          <a:xfrm>
            <a:off x="731837" y="1365234"/>
            <a:ext cx="10728325" cy="4589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4" name="Google Shape;184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836" y="6073309"/>
            <a:ext cx="1332857" cy="62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55"/>
          <p:cNvSpPr txBox="1">
            <a:spLocks noGrp="1"/>
          </p:cNvSpPr>
          <p:nvPr>
            <p:ph type="title"/>
          </p:nvPr>
        </p:nvSpPr>
        <p:spPr>
          <a:xfrm>
            <a:off x="731837" y="353024"/>
            <a:ext cx="10728326" cy="407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5"/>
          <p:cNvSpPr txBox="1">
            <a:spLocks noGrp="1"/>
          </p:cNvSpPr>
          <p:nvPr>
            <p:ph type="ftr" idx="11"/>
          </p:nvPr>
        </p:nvSpPr>
        <p:spPr>
          <a:xfrm>
            <a:off x="8071103" y="6206680"/>
            <a:ext cx="3389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5"/>
          <p:cNvSpPr txBox="1">
            <a:spLocks noGrp="1"/>
          </p:cNvSpPr>
          <p:nvPr>
            <p:ph type="sldNum" idx="12"/>
          </p:nvPr>
        </p:nvSpPr>
        <p:spPr>
          <a:xfrm>
            <a:off x="6586728" y="6206680"/>
            <a:ext cx="1179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65"/>
          <p:cNvPicPr preferRelativeResize="0"/>
          <p:nvPr/>
        </p:nvPicPr>
        <p:blipFill rotWithShape="1">
          <a:blip r:embed="rId2">
            <a:alphaModFix/>
          </a:blip>
          <a:srcRect t="781" b="779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65"/>
          <p:cNvSpPr txBox="1">
            <a:spLocks noGrp="1"/>
          </p:cNvSpPr>
          <p:nvPr>
            <p:ph type="title"/>
          </p:nvPr>
        </p:nvSpPr>
        <p:spPr>
          <a:xfrm>
            <a:off x="731837" y="2704257"/>
            <a:ext cx="10728325" cy="182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65"/>
          <p:cNvSpPr txBox="1">
            <a:spLocks noGrp="1"/>
          </p:cNvSpPr>
          <p:nvPr>
            <p:ph type="body" idx="1"/>
          </p:nvPr>
        </p:nvSpPr>
        <p:spPr>
          <a:xfrm>
            <a:off x="731837" y="4794077"/>
            <a:ext cx="10728325" cy="667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89B5"/>
              </a:buClr>
              <a:buSzPts val="2000"/>
              <a:buNone/>
              <a:defRPr sz="2000">
                <a:solidFill>
                  <a:srgbClr val="9189B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89B5"/>
              </a:buClr>
              <a:buSzPts val="1800"/>
              <a:buNone/>
              <a:defRPr sz="1800">
                <a:solidFill>
                  <a:srgbClr val="9189B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89B5"/>
              </a:buClr>
              <a:buSzPts val="1600"/>
              <a:buNone/>
              <a:defRPr sz="1600">
                <a:solidFill>
                  <a:srgbClr val="9189B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89B5"/>
              </a:buClr>
              <a:buSzPts val="1600"/>
              <a:buNone/>
              <a:defRPr sz="1600">
                <a:solidFill>
                  <a:srgbClr val="9189B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89B5"/>
              </a:buClr>
              <a:buSzPts val="1600"/>
              <a:buNone/>
              <a:defRPr sz="1600">
                <a:solidFill>
                  <a:srgbClr val="9189B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89B5"/>
              </a:buClr>
              <a:buSzPts val="1600"/>
              <a:buNone/>
              <a:defRPr sz="1600">
                <a:solidFill>
                  <a:srgbClr val="9189B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89B5"/>
              </a:buClr>
              <a:buSzPts val="1600"/>
              <a:buNone/>
              <a:defRPr sz="1600">
                <a:solidFill>
                  <a:srgbClr val="9189B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89B5"/>
              </a:buClr>
              <a:buSzPts val="1600"/>
              <a:buNone/>
              <a:defRPr sz="1600">
                <a:solidFill>
                  <a:srgbClr val="9189B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Graphic 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blue background&#10;&#10;AI-generated content may be incorrect.">
            <a:extLst>
              <a:ext uri="{FF2B5EF4-FFF2-40B4-BE49-F238E27FC236}">
                <a16:creationId xmlns:a16="http://schemas.microsoft.com/office/drawing/2014/main" id="{BF484A4B-8DA2-B5BB-28BE-D49F87D3F8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2828"/>
            <a:ext cx="12192000" cy="693082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F2988AB-92CE-69AC-29EC-9FFC77CAC4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2414" y="644979"/>
            <a:ext cx="4669248" cy="5559878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Avenir Book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B753D2-00BC-320F-1746-B9A8B668E3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27" y="591971"/>
            <a:ext cx="5697998" cy="107721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tx1"/>
                </a:solidFill>
                <a:latin typeface="Avenir Heavy" panose="02000503020000020003" pitchFamily="2" charset="0"/>
              </a:defRPr>
            </a:lvl1pPr>
          </a:lstStyle>
          <a:p>
            <a:r>
              <a:rPr lang="en-US"/>
              <a:t>Text and graphic slide title can be a few lines if needed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1096D-D7FC-CD03-B1D3-9C840E17CB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539" y="1946913"/>
            <a:ext cx="5697537" cy="42579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 sz="140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Example of paragraph text can be a few paragraphs. Lorem ipsum dolor bold text, italic text, hyperlink text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1"/>
            <a:r>
              <a:rPr lang="en-US"/>
              <a:t>Example of bullet list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endParaRPr lang="en-US"/>
          </a:p>
          <a:p>
            <a:pPr lvl="1"/>
            <a:r>
              <a:rPr lang="en-US"/>
              <a:t>Example of bullet list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  <a:p>
            <a:pPr lvl="1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cons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D16432-F4E8-E2CB-07D8-F8C5C04F6F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47414" y="6325054"/>
            <a:ext cx="1173415" cy="43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992502-9A76-3F35-6306-9C3C00DE8C58}"/>
              </a:ext>
            </a:extLst>
          </p:cNvPr>
          <p:cNvSpPr txBox="1"/>
          <p:nvPr userDrawn="1"/>
        </p:nvSpPr>
        <p:spPr>
          <a:xfrm>
            <a:off x="11629622" y="6436458"/>
            <a:ext cx="3554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fld id="{4A3FDF7C-48C1-1045-9DD5-9E216210AA96}" type="slidenum">
              <a:rPr lang="en-US" sz="800" smtClean="0">
                <a:solidFill>
                  <a:schemeClr val="accent5"/>
                </a:solidFill>
              </a:rPr>
              <a:pPr lvl="0" algn="r"/>
              <a:t>‹#›</a:t>
            </a:fld>
            <a:endParaRPr lang="en-US" sz="800">
              <a:solidFill>
                <a:schemeClr val="accent5"/>
              </a:solidFill>
            </a:endParaRPr>
          </a:p>
        </p:txBody>
      </p:sp>
      <p:pic>
        <p:nvPicPr>
          <p:cNvPr id="2" name="Picture 1" descr="A black background with zigzag lines&#10;&#10;AI-generated content may be incorrect.">
            <a:extLst>
              <a:ext uri="{FF2B5EF4-FFF2-40B4-BE49-F238E27FC236}">
                <a16:creationId xmlns:a16="http://schemas.microsoft.com/office/drawing/2014/main" id="{BC32DF31-83BE-0E19-573A-D11E6A666E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6755" t="63043" r="30542"/>
          <a:stretch>
            <a:fillRect/>
          </a:stretch>
        </p:blipFill>
        <p:spPr>
          <a:xfrm rot="5400000">
            <a:off x="7326496" y="1992497"/>
            <a:ext cx="6930827" cy="280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 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blue background&#10;&#10;AI-generated content may be incorrect.">
            <a:extLst>
              <a:ext uri="{FF2B5EF4-FFF2-40B4-BE49-F238E27FC236}">
                <a16:creationId xmlns:a16="http://schemas.microsoft.com/office/drawing/2014/main" id="{BF484A4B-8DA2-B5BB-28BE-D49F87D3F8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2828"/>
            <a:ext cx="12192000" cy="693082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F2988AB-92CE-69AC-29EC-9FFC77CAC4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2414" y="644979"/>
            <a:ext cx="4669248" cy="5559878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Avenir Book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B753D2-00BC-320F-1746-B9A8B668E3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27" y="591971"/>
            <a:ext cx="5697998" cy="107721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tx1"/>
                </a:solidFill>
                <a:latin typeface="Avenir Heavy" panose="02000503020000020003" pitchFamily="2" charset="0"/>
              </a:defRPr>
            </a:lvl1pPr>
          </a:lstStyle>
          <a:p>
            <a:r>
              <a:rPr lang="en-US"/>
              <a:t>Text and graphic slide title can be a few lines if needed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1096D-D7FC-CD03-B1D3-9C840E17CB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539" y="1946913"/>
            <a:ext cx="5697537" cy="42579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 sz="140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Example of paragraph text can be a few paragraphs. Lorem ipsum dolor bold text, italic text, hyperlink text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1"/>
            <a:r>
              <a:rPr lang="en-US"/>
              <a:t>Example of bullet list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endParaRPr lang="en-US"/>
          </a:p>
          <a:p>
            <a:pPr lvl="1"/>
            <a:r>
              <a:rPr lang="en-US"/>
              <a:t>Example of bullet list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  <a:p>
            <a:pPr lvl="1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cons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D16432-F4E8-E2CB-07D8-F8C5C04F6F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47414" y="6325054"/>
            <a:ext cx="1173415" cy="43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992502-9A76-3F35-6306-9C3C00DE8C58}"/>
              </a:ext>
            </a:extLst>
          </p:cNvPr>
          <p:cNvSpPr txBox="1"/>
          <p:nvPr userDrawn="1"/>
        </p:nvSpPr>
        <p:spPr>
          <a:xfrm>
            <a:off x="11629622" y="6436458"/>
            <a:ext cx="3554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fld id="{4A3FDF7C-48C1-1045-9DD5-9E216210AA96}" type="slidenum">
              <a:rPr lang="en-US" sz="800" smtClean="0">
                <a:solidFill>
                  <a:schemeClr val="accent5"/>
                </a:solidFill>
              </a:rPr>
              <a:pPr lvl="0" algn="r"/>
              <a:t>‹#›</a:t>
            </a:fld>
            <a:endParaRPr lang="en-US" sz="800">
              <a:solidFill>
                <a:schemeClr val="accent5"/>
              </a:solidFill>
            </a:endParaRPr>
          </a:p>
        </p:txBody>
      </p:sp>
      <p:pic>
        <p:nvPicPr>
          <p:cNvPr id="2" name="Picture 1" descr="A black background with zigzag lines&#10;&#10;AI-generated content may be incorrect.">
            <a:extLst>
              <a:ext uri="{FF2B5EF4-FFF2-40B4-BE49-F238E27FC236}">
                <a16:creationId xmlns:a16="http://schemas.microsoft.com/office/drawing/2014/main" id="{BC32DF31-83BE-0E19-573A-D11E6A666E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6755" t="63043" r="30542"/>
          <a:stretch>
            <a:fillRect/>
          </a:stretch>
        </p:blipFill>
        <p:spPr>
          <a:xfrm rot="5400000">
            <a:off x="7326496" y="1992497"/>
            <a:ext cx="6930827" cy="280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5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 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blue background&#10;&#10;AI-generated content may be incorrect.">
            <a:extLst>
              <a:ext uri="{FF2B5EF4-FFF2-40B4-BE49-F238E27FC236}">
                <a16:creationId xmlns:a16="http://schemas.microsoft.com/office/drawing/2014/main" id="{BF484A4B-8DA2-B5BB-28BE-D49F87D3F8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2828"/>
            <a:ext cx="12192000" cy="693082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F2988AB-92CE-69AC-29EC-9FFC77CAC4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2414" y="644979"/>
            <a:ext cx="4669248" cy="5559878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Avenir Book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B753D2-00BC-320F-1746-B9A8B668E3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27" y="591971"/>
            <a:ext cx="5697998" cy="107721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tx1"/>
                </a:solidFill>
                <a:latin typeface="Avenir Heavy" panose="02000503020000020003" pitchFamily="2" charset="0"/>
              </a:defRPr>
            </a:lvl1pPr>
          </a:lstStyle>
          <a:p>
            <a:r>
              <a:rPr lang="en-US"/>
              <a:t>Text and graphic slide title can be a few lines if needed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1096D-D7FC-CD03-B1D3-9C840E17CB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539" y="1946913"/>
            <a:ext cx="5697537" cy="42579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 sz="140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Example of paragraph text can be a few paragraphs. Lorem ipsum dolor bold text, italic text, hyperlink text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1"/>
            <a:r>
              <a:rPr lang="en-US"/>
              <a:t>Example of bullet list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endParaRPr lang="en-US"/>
          </a:p>
          <a:p>
            <a:pPr lvl="1"/>
            <a:r>
              <a:rPr lang="en-US"/>
              <a:t>Example of bullet list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  <a:p>
            <a:pPr lvl="1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cons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D16432-F4E8-E2CB-07D8-F8C5C04F6F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47414" y="6325054"/>
            <a:ext cx="1173415" cy="43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992502-9A76-3F35-6306-9C3C00DE8C58}"/>
              </a:ext>
            </a:extLst>
          </p:cNvPr>
          <p:cNvSpPr txBox="1"/>
          <p:nvPr userDrawn="1"/>
        </p:nvSpPr>
        <p:spPr>
          <a:xfrm>
            <a:off x="11629622" y="6436458"/>
            <a:ext cx="3554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fld id="{4A3FDF7C-48C1-1045-9DD5-9E216210AA96}" type="slidenum">
              <a:rPr lang="en-US" sz="800" smtClean="0">
                <a:solidFill>
                  <a:schemeClr val="accent5"/>
                </a:solidFill>
              </a:rPr>
              <a:pPr lvl="0" algn="r"/>
              <a:t>‹#›</a:t>
            </a:fld>
            <a:endParaRPr lang="en-US" sz="800">
              <a:solidFill>
                <a:schemeClr val="accent5"/>
              </a:solidFill>
            </a:endParaRPr>
          </a:p>
        </p:txBody>
      </p:sp>
      <p:pic>
        <p:nvPicPr>
          <p:cNvPr id="2" name="Picture 1" descr="A black background with zigzag lines&#10;&#10;AI-generated content may be incorrect.">
            <a:extLst>
              <a:ext uri="{FF2B5EF4-FFF2-40B4-BE49-F238E27FC236}">
                <a16:creationId xmlns:a16="http://schemas.microsoft.com/office/drawing/2014/main" id="{BC32DF31-83BE-0E19-573A-D11E6A666E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6755" t="63043" r="30542"/>
          <a:stretch>
            <a:fillRect/>
          </a:stretch>
        </p:blipFill>
        <p:spPr>
          <a:xfrm rot="5400000">
            <a:off x="7326496" y="1992497"/>
            <a:ext cx="6930827" cy="280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4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9"/>
          <p:cNvSpPr txBox="1">
            <a:spLocks noGrp="1"/>
          </p:cNvSpPr>
          <p:nvPr>
            <p:ph type="title"/>
          </p:nvPr>
        </p:nvSpPr>
        <p:spPr>
          <a:xfrm>
            <a:off x="731837" y="2173667"/>
            <a:ext cx="10728326" cy="82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oppins"/>
              <a:buNone/>
              <a:defRPr sz="5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49"/>
          <p:cNvSpPr txBox="1">
            <a:spLocks noGrp="1"/>
          </p:cNvSpPr>
          <p:nvPr>
            <p:ph type="body" idx="1"/>
          </p:nvPr>
        </p:nvSpPr>
        <p:spPr>
          <a:xfrm>
            <a:off x="731837" y="3197794"/>
            <a:ext cx="10728325" cy="192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47" name="Google Shape;147;p49"/>
          <p:cNvSpPr txBox="1">
            <a:spLocks noGrp="1"/>
          </p:cNvSpPr>
          <p:nvPr>
            <p:ph type="ftr" idx="11"/>
          </p:nvPr>
        </p:nvSpPr>
        <p:spPr>
          <a:xfrm>
            <a:off x="8071103" y="6206680"/>
            <a:ext cx="3389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48" name="Google Shape;148;p49"/>
          <p:cNvSpPr txBox="1">
            <a:spLocks noGrp="1"/>
          </p:cNvSpPr>
          <p:nvPr>
            <p:ph type="sldNum" idx="12"/>
          </p:nvPr>
        </p:nvSpPr>
        <p:spPr>
          <a:xfrm>
            <a:off x="6586728" y="6206680"/>
            <a:ext cx="11795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49"/>
          <p:cNvSpPr txBox="1"/>
          <p:nvPr/>
        </p:nvSpPr>
        <p:spPr>
          <a:xfrm>
            <a:off x="4498848" y="-97536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D06074-11D7-5168-BB09-BD784F2BF0BC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11620"/>
            <a:ext cx="144621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Sensitivity: Official Use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83" r:id="rId2"/>
    <p:sldLayoutId id="2147483805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61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414">
          <p15:clr>
            <a:srgbClr val="F26B43"/>
          </p15:clr>
        </p15:guide>
        <p15:guide id="4" orient="horz" pos="37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D793FC-EBB5-24AB-512D-90C33F937021}"/>
              </a:ext>
            </a:extLst>
          </p:cNvPr>
          <p:cNvSpPr txBox="1"/>
          <p:nvPr userDrawn="1"/>
        </p:nvSpPr>
        <p:spPr>
          <a:xfrm>
            <a:off x="188256" y="6461466"/>
            <a:ext cx="6099586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500" b="1" i="0" spc="100" baseline="0">
                <a:solidFill>
                  <a:schemeClr val="accent5"/>
                </a:solidFill>
                <a:latin typeface="Avenir Heavy" panose="02000503020000020003" pitchFamily="2" charset="0"/>
              </a:rPr>
              <a:t>©2025 ACCUMULUS TECHNOLOGIES. EXTERNAL.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C8CD3-C13D-28E1-CDE1-0C16CF6BEFC8}"/>
              </a:ext>
            </a:extLst>
          </p:cNvPr>
          <p:cNvSpPr txBox="1"/>
          <p:nvPr userDrawn="1"/>
        </p:nvSpPr>
        <p:spPr>
          <a:xfrm>
            <a:off x="11629622" y="6436458"/>
            <a:ext cx="3554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fld id="{4A3FDF7C-48C1-1045-9DD5-9E216210AA96}" type="slidenum">
              <a:rPr lang="en-US" sz="800" smtClean="0">
                <a:solidFill>
                  <a:schemeClr val="accent5"/>
                </a:solidFill>
              </a:rPr>
              <a:pPr lvl="0" algn="r"/>
              <a:t>‹#›</a:t>
            </a:fld>
            <a:endParaRPr lang="en-US" sz="800">
              <a:solidFill>
                <a:schemeClr val="accent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FF6495-074F-9BAB-F3FE-AE5D2EECE1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47414" y="6325054"/>
            <a:ext cx="1173415" cy="43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3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4C8CD3-C13D-28E1-CDE1-0C16CF6BEFC8}"/>
              </a:ext>
            </a:extLst>
          </p:cNvPr>
          <p:cNvSpPr txBox="1"/>
          <p:nvPr userDrawn="1"/>
        </p:nvSpPr>
        <p:spPr>
          <a:xfrm>
            <a:off x="11629622" y="6436458"/>
            <a:ext cx="3554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fld id="{4A3FDF7C-48C1-1045-9DD5-9E216210AA96}" type="slidenum">
              <a:rPr lang="en-US" sz="800" smtClean="0">
                <a:solidFill>
                  <a:schemeClr val="accent5"/>
                </a:solidFill>
              </a:rPr>
              <a:pPr lvl="0" algn="r"/>
              <a:t>‹#›</a:t>
            </a:fld>
            <a:endParaRPr lang="en-US" sz="800">
              <a:solidFill>
                <a:schemeClr val="accent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FF6495-074F-9BAB-F3FE-AE5D2EECE1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47414" y="6325054"/>
            <a:ext cx="1173415" cy="43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8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08DFF-D70B-E9DA-0CE5-3D990884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Accumulus Synergy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6A485-4894-A5AE-825C-B35EE810F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7" y="4794076"/>
            <a:ext cx="10728325" cy="989503"/>
          </a:xfrm>
        </p:spPr>
        <p:txBody>
          <a:bodyPr>
            <a:normAutofit lnSpcReduction="10000"/>
          </a:bodyPr>
          <a:lstStyle/>
          <a:p>
            <a:r>
              <a:rPr lang="en-US" i="1"/>
              <a:t>Cloud-based submissions and fostering reliance</a:t>
            </a:r>
          </a:p>
          <a:p>
            <a:r>
              <a:rPr lang="en-US"/>
              <a:t>December 2025</a:t>
            </a:r>
          </a:p>
        </p:txBody>
      </p:sp>
    </p:spTree>
    <p:extLst>
      <p:ext uri="{BB962C8B-B14F-4D97-AF65-F5344CB8AC3E}">
        <p14:creationId xmlns:p14="http://schemas.microsoft.com/office/powerpoint/2010/main" val="138448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3C41FF-E4E8-CF41-223B-9FDCEAEFA4E9}"/>
              </a:ext>
            </a:extLst>
          </p:cNvPr>
          <p:cNvSpPr/>
          <p:nvPr/>
        </p:nvSpPr>
        <p:spPr>
          <a:xfrm>
            <a:off x="1259291" y="1000827"/>
            <a:ext cx="10254084" cy="527198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5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5FFE82-07E2-3B77-55BC-5CCA0523D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951" y="366340"/>
            <a:ext cx="7243875" cy="584775"/>
          </a:xfrm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>
                <a:latin typeface="Avenir Heavy"/>
              </a:rPr>
              <a:t>Regional Regulatory led Pilots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548D10F-3022-C704-03A2-8B3C862DF292}"/>
              </a:ext>
            </a:extLst>
          </p:cNvPr>
          <p:cNvSpPr txBox="1">
            <a:spLocks/>
          </p:cNvSpPr>
          <p:nvPr/>
        </p:nvSpPr>
        <p:spPr>
          <a:xfrm>
            <a:off x="1459872" y="1276957"/>
            <a:ext cx="9806409" cy="458598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Courier New" panose="02070309020205020404" pitchFamily="49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Courier New" panose="02070309020205020404" pitchFamily="49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Book"/>
                <a:ea typeface="+mn-ea"/>
                <a:cs typeface="Courier New"/>
              </a:rPr>
              <a:t>AVAREF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303D4B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ourier New" panose="02070309020205020404" pitchFamily="49" charset="0"/>
            </a:endParaRPr>
          </a:p>
          <a:p>
            <a:pPr marL="285750" marR="0" lvl="0" indent="-27432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Book"/>
                <a:ea typeface="+mn-ea"/>
                <a:cs typeface="Courier New"/>
              </a:rPr>
              <a:t>Collaboration with CEPI, GATES Foundation to partner with AVAREF to establish a centralized clinical trials application process powered by the Accumulus platform for the African continent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03D4B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ourier New" panose="02070309020205020404" pitchFamily="49" charset="0"/>
            </a:endParaRPr>
          </a:p>
          <a:p>
            <a:pPr marL="285750" marR="0" lvl="0" indent="-27432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Book"/>
                <a:ea typeface="+mn-ea"/>
                <a:cs typeface="Courier New"/>
              </a:rPr>
              <a:t>First pilot starting October 20th, 2025</a:t>
            </a:r>
          </a:p>
          <a:p>
            <a:pPr marL="285750" marR="0" lvl="0" indent="-27432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Book"/>
                <a:ea typeface="+mn-ea"/>
                <a:cs typeface="Courier New"/>
              </a:rPr>
              <a:t>Participating countries include Uganda, Tanzania, Kenya, Ethiopia, Gambia, Rwanda, Nigeria, Senegal, Gabon, Burkina Faso, Ghana, Egypt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Book"/>
                <a:ea typeface="+mn-ea"/>
                <a:cs typeface="Courier New"/>
              </a:rPr>
              <a:t>IGAD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03D4B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ourier New" panose="02070309020205020404" pitchFamily="49" charset="0"/>
            </a:endParaRPr>
          </a:p>
          <a:p>
            <a:pPr marL="285750" marR="0" lvl="0" indent="-27432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Book"/>
                <a:ea typeface="+mn-ea"/>
                <a:cs typeface="Courier New"/>
              </a:rPr>
              <a:t>Call for public interest in dossier submission for pilot using Accumulus</a:t>
            </a:r>
          </a:p>
          <a:p>
            <a:pPr marL="285750" marR="0" lvl="0" indent="-27432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Book"/>
                <a:ea typeface="+mn-ea"/>
                <a:cs typeface="Courier New"/>
              </a:rPr>
              <a:t>Single dossier powered by Accumulus platform</a:t>
            </a:r>
          </a:p>
          <a:p>
            <a:pPr marL="285750" marR="0" lvl="0" indent="-27432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Book"/>
                <a:ea typeface="+mn-ea"/>
                <a:cs typeface="Courier New"/>
              </a:rPr>
              <a:t>Target start date: TBD</a:t>
            </a:r>
          </a:p>
          <a:p>
            <a:pPr marL="285750" marR="0" lvl="0" indent="-27432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Book"/>
                <a:ea typeface="+mn-ea"/>
                <a:cs typeface="Courier New"/>
              </a:rPr>
              <a:t>Participating countries include Djibouti, Eritrea, Ethiopia, Kenya, Somalia, South Sudan, Sudan and Uganda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Book"/>
                <a:ea typeface="+mn-ea"/>
                <a:cs typeface="Courier New"/>
              </a:rPr>
              <a:t>Chile &amp; LATAM 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03D4B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ourier New" panose="02070309020205020404" pitchFamily="49" charset="0"/>
            </a:endParaRPr>
          </a:p>
          <a:p>
            <a:pPr marL="285750" marR="0" lvl="0" indent="-27432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Book"/>
                <a:ea typeface="+mn-ea"/>
                <a:cs typeface="Courier New"/>
              </a:rPr>
              <a:t>Chile driving first ever joint assessment in Latin America in partnership with PAHO</a:t>
            </a:r>
          </a:p>
          <a:p>
            <a:pPr marL="285750" marR="0" lvl="1" indent="-27432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Book"/>
                <a:ea typeface="+mn-ea"/>
                <a:cs typeface="Courier New"/>
              </a:rPr>
              <a:t>Single dossier biosimilar joint assessment powered by Accumulus platform</a:t>
            </a:r>
          </a:p>
          <a:p>
            <a:pPr marL="285750" marR="0" lvl="0" indent="-27432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Book"/>
                <a:ea typeface="+mn-ea"/>
                <a:cs typeface="Courier New"/>
              </a:rPr>
              <a:t>Target start date: December 2025</a:t>
            </a:r>
          </a:p>
          <a:p>
            <a:pPr marL="285750" marR="0" lvl="0" indent="-27432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Book"/>
                <a:ea typeface="+mn-ea"/>
                <a:cs typeface="Courier New"/>
              </a:rPr>
              <a:t>Participating countries include Argentina, Brazil, Colombia, Chile, Ecuador, El Salvador, Honduras, Costa Rica - and PAHO</a:t>
            </a:r>
          </a:p>
          <a:p>
            <a:pPr marL="285750" marR="0" lvl="0" indent="-27432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03D4B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ourier New" panose="02070309020205020404" pitchFamily="49" charset="0"/>
            </a:endParaRPr>
          </a:p>
          <a:p>
            <a:pPr marL="685800" marR="0" lvl="1" indent="-27432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03D4B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ourier New" panose="02070309020205020404" pitchFamily="49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0255D0-AD3F-42DC-035D-FB326D963365}"/>
              </a:ext>
            </a:extLst>
          </p:cNvPr>
          <p:cNvCxnSpPr/>
          <p:nvPr/>
        </p:nvCxnSpPr>
        <p:spPr>
          <a:xfrm>
            <a:off x="3920783" y="2660335"/>
            <a:ext cx="35922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365293-A389-1839-E5EA-8E6D9D055BBD}"/>
              </a:ext>
            </a:extLst>
          </p:cNvPr>
          <p:cNvCxnSpPr/>
          <p:nvPr/>
        </p:nvCxnSpPr>
        <p:spPr>
          <a:xfrm>
            <a:off x="3920783" y="4095816"/>
            <a:ext cx="35922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F014EB9-9981-EA19-8D0F-43B0E9322FEF}"/>
              </a:ext>
            </a:extLst>
          </p:cNvPr>
          <p:cNvSpPr txBox="1"/>
          <p:nvPr/>
        </p:nvSpPr>
        <p:spPr>
          <a:xfrm>
            <a:off x="188256" y="6461466"/>
            <a:ext cx="6099586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1200" cap="none" spc="100" normalizeH="0" baseline="0" noProof="0">
                <a:ln>
                  <a:noFill/>
                </a:ln>
                <a:solidFill>
                  <a:srgbClr val="51749A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©2025 ACCUMULUS TECHNOLOGIES. EXTERNAL.</a:t>
            </a:r>
          </a:p>
        </p:txBody>
      </p:sp>
    </p:spTree>
    <p:extLst>
      <p:ext uri="{BB962C8B-B14F-4D97-AF65-F5344CB8AC3E}">
        <p14:creationId xmlns:p14="http://schemas.microsoft.com/office/powerpoint/2010/main" val="3498487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A2ECC-0CE2-F722-AFE4-823E6ADF2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>
            <a:extLst>
              <a:ext uri="{FF2B5EF4-FFF2-40B4-BE49-F238E27FC236}">
                <a16:creationId xmlns:a16="http://schemas.microsoft.com/office/drawing/2014/main" id="{6E20BD1A-ED74-A22D-97F2-3CF4EA919417}"/>
              </a:ext>
            </a:extLst>
          </p:cNvPr>
          <p:cNvGrpSpPr/>
          <p:nvPr/>
        </p:nvGrpSpPr>
        <p:grpSpPr>
          <a:xfrm rot="-10800000">
            <a:off x="8594309" y="6604846"/>
            <a:ext cx="35163" cy="17581"/>
            <a:chOff x="0" y="0"/>
            <a:chExt cx="812800" cy="40639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C9C5E6A-46F7-F4A8-3B66-958D18AC5286}"/>
                </a:ext>
              </a:extLst>
            </p:cNvPr>
            <p:cNvSpPr/>
            <p:nvPr/>
          </p:nvSpPr>
          <p:spPr>
            <a:xfrm>
              <a:off x="0" y="0"/>
              <a:ext cx="812800" cy="406398"/>
            </a:xfrm>
            <a:custGeom>
              <a:avLst/>
              <a:gdLst/>
              <a:ahLst/>
              <a:cxnLst/>
              <a:rect l="l" t="t" r="r" b="b"/>
              <a:pathLst>
                <a:path w="812800" h="406398">
                  <a:moveTo>
                    <a:pt x="406400" y="0"/>
                  </a:moveTo>
                  <a:cubicBezTo>
                    <a:pt x="181951" y="0"/>
                    <a:pt x="0" y="90975"/>
                    <a:pt x="0" y="203199"/>
                  </a:cubicBezTo>
                  <a:cubicBezTo>
                    <a:pt x="0" y="315423"/>
                    <a:pt x="181951" y="406398"/>
                    <a:pt x="406400" y="406398"/>
                  </a:cubicBezTo>
                  <a:cubicBezTo>
                    <a:pt x="630849" y="406398"/>
                    <a:pt x="812800" y="315423"/>
                    <a:pt x="812800" y="203199"/>
                  </a:cubicBezTo>
                  <a:cubicBezTo>
                    <a:pt x="812800" y="9097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A269"/>
            </a:solidFill>
          </p:spPr>
          <p:txBody>
            <a:bodyPr/>
            <a:lstStyle/>
            <a:p>
              <a:endParaRPr lang="en-US" sz="933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7F144060-5AA0-98FC-F4EF-18CF28726B75}"/>
                </a:ext>
              </a:extLst>
            </p:cNvPr>
            <p:cNvSpPr txBox="1"/>
            <p:nvPr/>
          </p:nvSpPr>
          <p:spPr>
            <a:xfrm>
              <a:off x="76200" y="0"/>
              <a:ext cx="660400" cy="368298"/>
            </a:xfrm>
            <a:prstGeom prst="rect">
              <a:avLst/>
            </a:prstGeom>
          </p:spPr>
          <p:txBody>
            <a:bodyPr lIns="8704" tIns="8704" rIns="8704" bIns="8704" rtlCol="0" anchor="ctr"/>
            <a:lstStyle/>
            <a:p>
              <a:pPr algn="ctr">
                <a:lnSpc>
                  <a:spcPts val="2025"/>
                </a:lnSpc>
              </a:pPr>
              <a:endParaRPr sz="933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28A16A0-D953-9B0F-2B87-49CA24422B0E}"/>
              </a:ext>
            </a:extLst>
          </p:cNvPr>
          <p:cNvSpPr txBox="1"/>
          <p:nvPr/>
        </p:nvSpPr>
        <p:spPr>
          <a:xfrm>
            <a:off x="573316" y="1069204"/>
            <a:ext cx="989820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 panose="02000503020000020003" pitchFamily="2" charset="0"/>
              </a:rPr>
              <a:t>Breaking barriers for </a:t>
            </a:r>
            <a:r>
              <a:rPr lang="en-US" sz="1900" b="1" dirty="0">
                <a:solidFill>
                  <a:srgbClr val="498E8B"/>
                </a:solidFill>
                <a:latin typeface="Avenir Book" panose="02000503020000020003" pitchFamily="2" charset="0"/>
              </a:rPr>
              <a:t>connectivity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 panose="02000503020000020003" pitchFamily="2" charset="0"/>
              </a:rPr>
              <a:t> with AI translations and intelligent Q&amp;A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76B78443-FD4A-5501-9120-9A7D16F2DADC}"/>
              </a:ext>
            </a:extLst>
          </p:cNvPr>
          <p:cNvSpPr txBox="1">
            <a:spLocks/>
          </p:cNvSpPr>
          <p:nvPr/>
        </p:nvSpPr>
        <p:spPr>
          <a:xfrm>
            <a:off x="573316" y="506763"/>
            <a:ext cx="10773903" cy="584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pPr lvl="0" fontAlgn="base">
              <a:defRPr/>
            </a:pPr>
            <a:r>
              <a:rPr lang="en-US" sz="3200" b="1" dirty="0">
                <a:latin typeface="Avenir Heavy" panose="02000503020000020003" pitchFamily="2" charset="0"/>
              </a:rPr>
              <a:t>Responsible AI for Digital Equity</a:t>
            </a:r>
            <a:endParaRPr lang="en-US" sz="3200" b="1" dirty="0">
              <a:solidFill>
                <a:srgbClr val="498E8B"/>
              </a:solidFill>
              <a:latin typeface="Avenir Heavy" panose="0200050302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3A92A7-8197-B02A-1E7A-E6CB609C21C5}"/>
              </a:ext>
            </a:extLst>
          </p:cNvPr>
          <p:cNvSpPr txBox="1"/>
          <p:nvPr/>
        </p:nvSpPr>
        <p:spPr>
          <a:xfrm>
            <a:off x="689360" y="1632638"/>
            <a:ext cx="10639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latin typeface="Avenir Book" panose="02000503020000020003" pitchFamily="2" charset="0"/>
              </a:rPr>
              <a:t>At Accumulus Technologies, AI will be leveraged when and where it makes sense to solve the most pressing global challenges limiting access to therapies. Our approach is rooted in </a:t>
            </a:r>
            <a:r>
              <a:rPr lang="en-US" sz="1800" b="1">
                <a:latin typeface="Avenir Book" panose="02000503020000020003" pitchFamily="2" charset="0"/>
              </a:rPr>
              <a:t>responsibility, transparency, and equity.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66FBD0-BEBF-0775-016C-CD677A0891AF}"/>
              </a:ext>
            </a:extLst>
          </p:cNvPr>
          <p:cNvSpPr txBox="1"/>
          <p:nvPr/>
        </p:nvSpPr>
        <p:spPr>
          <a:xfrm>
            <a:off x="689361" y="2581982"/>
            <a:ext cx="215692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9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 panose="02000503020000020003" pitchFamily="2" charset="0"/>
              </a:rPr>
              <a:t>Near-Term Focus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6DDD848-9BA9-0B6F-63DD-1D037F697D50}"/>
              </a:ext>
            </a:extLst>
          </p:cNvPr>
          <p:cNvGrpSpPr/>
          <p:nvPr/>
        </p:nvGrpSpPr>
        <p:grpSpPr>
          <a:xfrm>
            <a:off x="4021587" y="3249347"/>
            <a:ext cx="3705219" cy="960374"/>
            <a:chOff x="6697766" y="4624638"/>
            <a:chExt cx="5557829" cy="14405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0CCE8F-AC1E-2254-14DE-DECF542A30B3}"/>
                </a:ext>
              </a:extLst>
            </p:cNvPr>
            <p:cNvSpPr txBox="1"/>
            <p:nvPr/>
          </p:nvSpPr>
          <p:spPr>
            <a:xfrm>
              <a:off x="6697766" y="5095702"/>
              <a:ext cx="5557829" cy="969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Avenir Book" panose="02000503020000020003"/>
                </a:rPr>
                <a:t>AI translations to reduce language barriers in regulatory interactions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D7B7C06-D981-A213-FE4D-CFDF2AFEFB5C}"/>
                </a:ext>
              </a:extLst>
            </p:cNvPr>
            <p:cNvGrpSpPr/>
            <p:nvPr/>
          </p:nvGrpSpPr>
          <p:grpSpPr>
            <a:xfrm>
              <a:off x="7842027" y="4624638"/>
              <a:ext cx="3269306" cy="299799"/>
              <a:chOff x="4173982" y="3897582"/>
              <a:chExt cx="2179537" cy="199866"/>
            </a:xfrm>
          </p:grpSpPr>
          <p:sp>
            <p:nvSpPr>
              <p:cNvPr id="19" name="Rectangle: Rounded Corners 3">
                <a:extLst>
                  <a:ext uri="{FF2B5EF4-FFF2-40B4-BE49-F238E27FC236}">
                    <a16:creationId xmlns:a16="http://schemas.microsoft.com/office/drawing/2014/main" id="{0182F3A1-0F8F-9053-545F-C27DE9E708FD}"/>
                  </a:ext>
                </a:extLst>
              </p:cNvPr>
              <p:cNvSpPr/>
              <p:nvPr/>
            </p:nvSpPr>
            <p:spPr>
              <a:xfrm rot="5400000" flipH="1">
                <a:off x="5231914" y="2914130"/>
                <a:ext cx="63674" cy="2179537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en-IN" sz="1800">
                  <a:solidFill>
                    <a:srgbClr val="FFFFFF"/>
                  </a:solidFill>
                  <a:latin typeface="Aptos" panose="02110004020202020204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28CABE3-E114-781B-D906-EAACCC61CCC0}"/>
                  </a:ext>
                </a:extLst>
              </p:cNvPr>
              <p:cNvSpPr/>
              <p:nvPr/>
            </p:nvSpPr>
            <p:spPr>
              <a:xfrm>
                <a:off x="5149451" y="3897582"/>
                <a:ext cx="228600" cy="1998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10E4035-1666-F15B-413A-375CD5E19471}"/>
              </a:ext>
            </a:extLst>
          </p:cNvPr>
          <p:cNvGrpSpPr/>
          <p:nvPr/>
        </p:nvGrpSpPr>
        <p:grpSpPr>
          <a:xfrm>
            <a:off x="8030256" y="3298929"/>
            <a:ext cx="3036694" cy="942843"/>
            <a:chOff x="12633209" y="4699011"/>
            <a:chExt cx="4555041" cy="14142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9D5ED8-E101-3819-9542-E919F53ACD07}"/>
                </a:ext>
              </a:extLst>
            </p:cNvPr>
            <p:cNvSpPr txBox="1"/>
            <p:nvPr/>
          </p:nvSpPr>
          <p:spPr>
            <a:xfrm>
              <a:off x="12633209" y="5143779"/>
              <a:ext cx="4555041" cy="969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Avenir Book" panose="02000503020000020003"/>
                </a:rPr>
                <a:t>HAQ process assisted by an AI regulatory agent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A626811-0DD4-5BA4-75A0-23CED6F21AD1}"/>
                </a:ext>
              </a:extLst>
            </p:cNvPr>
            <p:cNvGrpSpPr/>
            <p:nvPr/>
          </p:nvGrpSpPr>
          <p:grpSpPr>
            <a:xfrm>
              <a:off x="13276076" y="4699011"/>
              <a:ext cx="3269306" cy="299799"/>
              <a:chOff x="7818237" y="3897582"/>
              <a:chExt cx="2179537" cy="199866"/>
            </a:xfrm>
          </p:grpSpPr>
          <p:sp>
            <p:nvSpPr>
              <p:cNvPr id="22" name="Rectangle: Rounded Corners 3">
                <a:extLst>
                  <a:ext uri="{FF2B5EF4-FFF2-40B4-BE49-F238E27FC236}">
                    <a16:creationId xmlns:a16="http://schemas.microsoft.com/office/drawing/2014/main" id="{87F8AAE2-5C9B-DE7B-14CE-7C03112F1152}"/>
                  </a:ext>
                </a:extLst>
              </p:cNvPr>
              <p:cNvSpPr/>
              <p:nvPr/>
            </p:nvSpPr>
            <p:spPr>
              <a:xfrm rot="5400000" flipH="1">
                <a:off x="8876169" y="2898345"/>
                <a:ext cx="63674" cy="2179537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en-IN" sz="1800" dirty="0">
                  <a:solidFill>
                    <a:srgbClr val="FFFFFF"/>
                  </a:solidFill>
                  <a:latin typeface="Aptos" panose="02110004020202020204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C5EEB44-FF7E-70C1-1398-13ACEA6279A1}"/>
                  </a:ext>
                </a:extLst>
              </p:cNvPr>
              <p:cNvSpPr/>
              <p:nvPr/>
            </p:nvSpPr>
            <p:spPr>
              <a:xfrm>
                <a:off x="8762838" y="3897582"/>
                <a:ext cx="228600" cy="1998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24" name="Left Bracket 23">
            <a:extLst>
              <a:ext uri="{FF2B5EF4-FFF2-40B4-BE49-F238E27FC236}">
                <a16:creationId xmlns:a16="http://schemas.microsoft.com/office/drawing/2014/main" id="{61B76A88-57DD-D353-6C8C-FE6CA38B4F1E}"/>
              </a:ext>
            </a:extLst>
          </p:cNvPr>
          <p:cNvSpPr/>
          <p:nvPr/>
        </p:nvSpPr>
        <p:spPr>
          <a:xfrm rot="5400000">
            <a:off x="5968684" y="-2022709"/>
            <a:ext cx="228734" cy="10490845"/>
          </a:xfrm>
          <a:prstGeom prst="lef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sz="1800">
              <a:solidFill>
                <a:srgbClr val="303D4B"/>
              </a:solidFill>
              <a:latin typeface="Aptos" panose="02110004020202020204"/>
            </a:endParaRPr>
          </a:p>
        </p:txBody>
      </p:sp>
      <p:sp>
        <p:nvSpPr>
          <p:cNvPr id="25" name="Left Bracket 24">
            <a:extLst>
              <a:ext uri="{FF2B5EF4-FFF2-40B4-BE49-F238E27FC236}">
                <a16:creationId xmlns:a16="http://schemas.microsoft.com/office/drawing/2014/main" id="{EB863027-CBD2-C1A9-A763-98C8E4673279}"/>
              </a:ext>
            </a:extLst>
          </p:cNvPr>
          <p:cNvSpPr/>
          <p:nvPr/>
        </p:nvSpPr>
        <p:spPr>
          <a:xfrm rot="16200000">
            <a:off x="5968684" y="-878658"/>
            <a:ext cx="228734" cy="10490845"/>
          </a:xfrm>
          <a:prstGeom prst="lef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sz="1800">
              <a:solidFill>
                <a:srgbClr val="303D4B"/>
              </a:solidFill>
              <a:latin typeface="Aptos" panose="02110004020202020204"/>
            </a:endParaRPr>
          </a:p>
        </p:txBody>
      </p:sp>
      <p:sp>
        <p:nvSpPr>
          <p:cNvPr id="26" name="Rectangle: Rounded Corners 3">
            <a:extLst>
              <a:ext uri="{FF2B5EF4-FFF2-40B4-BE49-F238E27FC236}">
                <a16:creationId xmlns:a16="http://schemas.microsoft.com/office/drawing/2014/main" id="{C52F7A6C-D107-3DA7-3B30-76D1A0410AC4}"/>
              </a:ext>
            </a:extLst>
          </p:cNvPr>
          <p:cNvSpPr/>
          <p:nvPr/>
        </p:nvSpPr>
        <p:spPr>
          <a:xfrm>
            <a:off x="689360" y="5294674"/>
            <a:ext cx="10870565" cy="646331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800" i="1" dirty="0">
                <a:solidFill>
                  <a:schemeClr val="bg1"/>
                </a:solidFill>
                <a:latin typeface="Avenir Book"/>
              </a:rPr>
              <a:t>AI to drive digital equity is </a:t>
            </a:r>
            <a:r>
              <a:rPr lang="en-US" sz="1800" b="1" i="1" dirty="0">
                <a:solidFill>
                  <a:schemeClr val="bg1"/>
                </a:solidFill>
                <a:latin typeface="Avenir Book"/>
              </a:rPr>
              <a:t>only</a:t>
            </a:r>
            <a:r>
              <a:rPr lang="en-US" sz="1800" i="1" dirty="0">
                <a:solidFill>
                  <a:schemeClr val="bg1"/>
                </a:solidFill>
                <a:latin typeface="Avenir Book"/>
              </a:rPr>
              <a:t> possible with a trusted platform where regulators, sponsors, and stakeholders come together to connect and collaborate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7D9DB8-4E04-002A-255B-19D8DC873FCB}"/>
              </a:ext>
            </a:extLst>
          </p:cNvPr>
          <p:cNvSpPr txBox="1"/>
          <p:nvPr/>
        </p:nvSpPr>
        <p:spPr>
          <a:xfrm>
            <a:off x="1054462" y="4564737"/>
            <a:ext cx="10274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rgbClr val="597497"/>
                </a:solidFill>
              </a:rPr>
              <a:t>*This information regarding Accumulus Technologies' near-term focus is not a commitment to deliver any material, code, or functionality. The development, release, and timing of any feature or functionality described for the Accumulus platform remains at the sole discretion of Accumulus </a:t>
            </a:r>
            <a:r>
              <a:rPr lang="en-US" sz="900" i="1">
                <a:solidFill>
                  <a:srgbClr val="597497"/>
                </a:solidFill>
              </a:rPr>
              <a:t>Technologies.</a:t>
            </a:r>
            <a:endParaRPr lang="en-US" sz="900" i="1" dirty="0">
              <a:solidFill>
                <a:srgbClr val="597497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0F947AD-70F8-8CE8-3B6B-2E1CD9BB0AFB}"/>
              </a:ext>
            </a:extLst>
          </p:cNvPr>
          <p:cNvGrpSpPr/>
          <p:nvPr/>
        </p:nvGrpSpPr>
        <p:grpSpPr>
          <a:xfrm>
            <a:off x="802307" y="3287123"/>
            <a:ext cx="2915831" cy="959466"/>
            <a:chOff x="1791286" y="4681302"/>
            <a:chExt cx="4373747" cy="1439198"/>
          </a:xfrm>
        </p:grpSpPr>
        <p:sp>
          <p:nvSpPr>
            <p:cNvPr id="11" name="Rectangle: Rounded Corners 3">
              <a:extLst>
                <a:ext uri="{FF2B5EF4-FFF2-40B4-BE49-F238E27FC236}">
                  <a16:creationId xmlns:a16="http://schemas.microsoft.com/office/drawing/2014/main" id="{5B7910E8-0747-0FB2-E0F7-A36282DA52BC}"/>
                </a:ext>
              </a:extLst>
            </p:cNvPr>
            <p:cNvSpPr/>
            <p:nvPr/>
          </p:nvSpPr>
          <p:spPr>
            <a:xfrm rot="5400000" flipH="1">
              <a:off x="3930404" y="3205937"/>
              <a:ext cx="95511" cy="3269306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IN" sz="1800">
                <a:solidFill>
                  <a:srgbClr val="FFFFFF"/>
                </a:solidFill>
                <a:latin typeface="Aptos" panose="02110004020202020204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F73FAAC-E57A-BDA4-D8AC-7116A1576C49}"/>
                </a:ext>
              </a:extLst>
            </p:cNvPr>
            <p:cNvSpPr txBox="1"/>
            <p:nvPr/>
          </p:nvSpPr>
          <p:spPr>
            <a:xfrm>
              <a:off x="1791286" y="5151004"/>
              <a:ext cx="4373747" cy="969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Avenir Book" panose="02000503020000020003"/>
                </a:rPr>
                <a:t>Interoperability between siloed regulatory systems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CE4D69B-B98B-3580-9C14-571E3F855C8C}"/>
                </a:ext>
              </a:extLst>
            </p:cNvPr>
            <p:cNvSpPr/>
            <p:nvPr/>
          </p:nvSpPr>
          <p:spPr>
            <a:xfrm>
              <a:off x="3806709" y="4681302"/>
              <a:ext cx="342900" cy="29979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81EEECF-E507-1110-95AE-86A690BBC482}"/>
              </a:ext>
            </a:extLst>
          </p:cNvPr>
          <p:cNvSpPr txBox="1"/>
          <p:nvPr/>
        </p:nvSpPr>
        <p:spPr>
          <a:xfrm>
            <a:off x="2554517" y="2612695"/>
            <a:ext cx="39381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rgbClr val="303D4B"/>
                </a:solidFill>
                <a:latin typeface="Avenir Book" panose="02000503020000020003" pitchFamily="2" charset="0"/>
              </a:rPr>
              <a:t>*</a:t>
            </a:r>
            <a:endParaRPr lang="en-US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624B99-BBFE-D796-4F35-749CED1C161F}"/>
              </a:ext>
            </a:extLst>
          </p:cNvPr>
          <p:cNvSpPr txBox="1"/>
          <p:nvPr/>
        </p:nvSpPr>
        <p:spPr>
          <a:xfrm>
            <a:off x="188256" y="6461466"/>
            <a:ext cx="6099586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1200" cap="none" spc="100" normalizeH="0" baseline="0" noProof="0">
                <a:ln>
                  <a:noFill/>
                </a:ln>
                <a:solidFill>
                  <a:srgbClr val="51749A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©2025 ACCUMULUS TECHNOLOGIES. EXTERNAL.</a:t>
            </a:r>
          </a:p>
        </p:txBody>
      </p:sp>
    </p:spTree>
    <p:extLst>
      <p:ext uri="{BB962C8B-B14F-4D97-AF65-F5344CB8AC3E}">
        <p14:creationId xmlns:p14="http://schemas.microsoft.com/office/powerpoint/2010/main" val="588442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4D1D9-68E2-0360-F99A-23B62FCAA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95A6AB-4118-D7AE-ABCF-31F68F846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The Opportunity: Dossier Submission to Data Submission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619F1-746E-A0F7-E85F-989FFCDF8E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7DE5AF8-3735-A894-7207-CDD24CE5B24F}"/>
              </a:ext>
            </a:extLst>
          </p:cNvPr>
          <p:cNvSpPr/>
          <p:nvPr/>
        </p:nvSpPr>
        <p:spPr>
          <a:xfrm>
            <a:off x="8305121" y="2463540"/>
            <a:ext cx="3382666" cy="3298583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rgbClr val="182049">
                <a:shade val="15000"/>
              </a:srgb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2AC0307C-526B-5F50-C73B-8CDF5806BAD7}"/>
              </a:ext>
            </a:extLst>
          </p:cNvPr>
          <p:cNvSpPr/>
          <p:nvPr/>
        </p:nvSpPr>
        <p:spPr>
          <a:xfrm>
            <a:off x="4372754" y="2469587"/>
            <a:ext cx="3412904" cy="3292535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rgbClr val="182049">
                <a:shade val="15000"/>
              </a:srgb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887F3E11-C242-9868-CF83-0AAB473EE13A}"/>
              </a:ext>
            </a:extLst>
          </p:cNvPr>
          <p:cNvSpPr/>
          <p:nvPr/>
        </p:nvSpPr>
        <p:spPr>
          <a:xfrm>
            <a:off x="511786" y="2463542"/>
            <a:ext cx="3358477" cy="3292534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rgbClr val="182049">
                <a:shade val="15000"/>
              </a:srgb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438;g226d3257349_1_412">
            <a:extLst>
              <a:ext uri="{FF2B5EF4-FFF2-40B4-BE49-F238E27FC236}">
                <a16:creationId xmlns:a16="http://schemas.microsoft.com/office/drawing/2014/main" id="{EA95BF9E-06B2-9705-FE55-FE9A57F4A4E3}"/>
              </a:ext>
            </a:extLst>
          </p:cNvPr>
          <p:cNvSpPr/>
          <p:nvPr/>
        </p:nvSpPr>
        <p:spPr>
          <a:xfrm>
            <a:off x="674576" y="2538058"/>
            <a:ext cx="3022449" cy="2723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1" algn="ctr" eaLnBrk="0" fontAlgn="base" hangingPunct="0">
              <a:spcAft>
                <a:spcPts val="1200"/>
              </a:spcAft>
              <a:buClr>
                <a:srgbClr val="444444"/>
              </a:buClr>
              <a:buSzPts val="1100"/>
              <a:buFontTx/>
              <a:buNone/>
            </a:pPr>
            <a:r>
              <a:rPr lang="en-US" sz="2000" b="1" i="1" kern="1200">
                <a:solidFill>
                  <a:schemeClr val="accent2"/>
                </a:solidFill>
                <a:latin typeface="Poppins" pitchFamily="2" charset="77"/>
                <a:ea typeface="+mn-ea"/>
                <a:cs typeface="Poppins" pitchFamily="2" charset="77"/>
              </a:rPr>
              <a:t>Now:</a:t>
            </a:r>
            <a:endParaRPr lang="en-US" sz="2000" b="1" i="1" kern="1200">
              <a:solidFill>
                <a:schemeClr val="accent2"/>
              </a:solidFill>
              <a:latin typeface="Poppins" pitchFamily="2" charset="77"/>
              <a:ea typeface="Calibri"/>
              <a:cs typeface="Poppins" pitchFamily="2" charset="77"/>
            </a:endParaRPr>
          </a:p>
          <a:p>
            <a:pPr marL="285750" lvl="1" indent="-285750" eaLnBrk="0" fontAlgn="base" hangingPunct="0">
              <a:spcAft>
                <a:spcPts val="1200"/>
              </a:spcAft>
              <a:buClr>
                <a:srgbClr val="444444"/>
              </a:buClr>
              <a:buSzPts val="1100"/>
              <a:buFont typeface="Wingdings" panose="020B0604020202020204" pitchFamily="34" charset="0"/>
              <a:buChar char="§"/>
            </a:pPr>
            <a:r>
              <a:rPr lang="en-US" sz="1200" kern="1200">
                <a:solidFill>
                  <a:srgbClr val="444444"/>
                </a:solidFill>
                <a:latin typeface="Poppins" pitchFamily="2" charset="77"/>
                <a:ea typeface="+mn-ea"/>
                <a:cs typeface="Poppins" pitchFamily="2" charset="77"/>
              </a:rPr>
              <a:t>Submission of eCTD/CTD or dossiers in other formats individually to individual Health Authorities</a:t>
            </a:r>
            <a:endParaRPr lang="en-US" sz="1200" kern="1200">
              <a:solidFill>
                <a:srgbClr val="444444"/>
              </a:solidFill>
              <a:latin typeface="Poppins" pitchFamily="2" charset="77"/>
              <a:ea typeface="Calibri" panose="020F0502020204030204"/>
              <a:cs typeface="Poppins" pitchFamily="2" charset="77"/>
            </a:endParaRPr>
          </a:p>
          <a:p>
            <a:pPr marL="285750" lvl="1" indent="-285750" eaLnBrk="0" fontAlgn="base" hangingPunct="0">
              <a:spcAft>
                <a:spcPts val="1200"/>
              </a:spcAft>
              <a:buClr>
                <a:srgbClr val="444444"/>
              </a:buClr>
              <a:buSzPts val="1100"/>
              <a:buFont typeface="Wingdings" panose="020B0604020202020204" pitchFamily="34" charset="0"/>
              <a:buChar char="§"/>
            </a:pPr>
            <a:r>
              <a:rPr lang="en-US" sz="1200" kern="1200">
                <a:solidFill>
                  <a:srgbClr val="444444"/>
                </a:solidFill>
                <a:latin typeface="Poppins" pitchFamily="2" charset="77"/>
                <a:ea typeface="+mn-ea"/>
                <a:cs typeface="Poppins" pitchFamily="2" charset="77"/>
              </a:rPr>
              <a:t>One-way document exchange (no real-time collaboration)</a:t>
            </a:r>
          </a:p>
          <a:p>
            <a:pPr marL="285750" lvl="1" indent="-285750" eaLnBrk="0" fontAlgn="base" hangingPunct="0">
              <a:spcAft>
                <a:spcPts val="1200"/>
              </a:spcAft>
              <a:buClr>
                <a:srgbClr val="444444"/>
              </a:buClr>
              <a:buSzPts val="1100"/>
              <a:buFont typeface="Wingdings" panose="020B0604020202020204" pitchFamily="34" charset="0"/>
              <a:buChar char="§"/>
            </a:pPr>
            <a:r>
              <a:rPr lang="en-US" sz="1200" kern="1200">
                <a:solidFill>
                  <a:srgbClr val="444444"/>
                </a:solidFill>
                <a:latin typeface="Poppins" pitchFamily="2" charset="77"/>
                <a:ea typeface="+mn-ea"/>
                <a:cs typeface="Poppins" pitchFamily="2" charset="77"/>
              </a:rPr>
              <a:t>Comprised primarily of static PDF documents</a:t>
            </a:r>
            <a:endParaRPr lang="en-US" sz="1200" kern="1200">
              <a:solidFill>
                <a:srgbClr val="444444"/>
              </a:solidFill>
              <a:latin typeface="Poppins" pitchFamily="2" charset="77"/>
              <a:ea typeface="Calibri" panose="020F0502020204030204"/>
              <a:cs typeface="Poppins" pitchFamily="2" charset="77"/>
            </a:endParaRPr>
          </a:p>
          <a:p>
            <a:pPr marL="285750" lvl="1" indent="-285750" eaLnBrk="0" fontAlgn="base" hangingPunct="0">
              <a:spcAft>
                <a:spcPts val="1200"/>
              </a:spcAft>
              <a:buClr>
                <a:srgbClr val="444444"/>
              </a:buClr>
              <a:buSzPts val="1100"/>
              <a:buFont typeface="Wingdings" panose="020B0604020202020204" pitchFamily="34" charset="0"/>
              <a:buChar char="§"/>
            </a:pPr>
            <a:r>
              <a:rPr lang="en-US" sz="1200" kern="1200">
                <a:solidFill>
                  <a:srgbClr val="444444"/>
                </a:solidFill>
                <a:latin typeface="Poppins" pitchFamily="2" charset="77"/>
                <a:ea typeface="+mn-ea"/>
                <a:cs typeface="Poppins" pitchFamily="2" charset="77"/>
              </a:rPr>
              <a:t>+/- xml backbone </a:t>
            </a:r>
            <a:endParaRPr lang="en-US" sz="1200" kern="1200">
              <a:solidFill>
                <a:srgbClr val="444444"/>
              </a:solidFill>
              <a:latin typeface="Poppins" pitchFamily="2" charset="77"/>
              <a:ea typeface="Calibri" panose="020F0502020204030204"/>
              <a:cs typeface="Poppins" pitchFamily="2" charset="77"/>
            </a:endParaRPr>
          </a:p>
          <a:p>
            <a:pPr lvl="1" eaLnBrk="0" fontAlgn="base" hangingPunct="0">
              <a:spcAft>
                <a:spcPts val="1200"/>
              </a:spcAft>
              <a:buClr>
                <a:srgbClr val="444444"/>
              </a:buClr>
              <a:buSzPts val="1100"/>
              <a:buFontTx/>
              <a:buNone/>
            </a:pPr>
            <a:endParaRPr lang="en-US" sz="1800" kern="1200">
              <a:solidFill>
                <a:srgbClr val="444444"/>
              </a:solidFill>
              <a:latin typeface="Calibri" panose="020F0502020204030204"/>
              <a:ea typeface="+mn-ea"/>
              <a:cs typeface="Poppins" panose="00000500000000000000" pitchFamily="2" charset="0"/>
            </a:endParaRPr>
          </a:p>
        </p:txBody>
      </p:sp>
      <p:sp>
        <p:nvSpPr>
          <p:cNvPr id="17" name="Google Shape;438;g226d3257349_1_412">
            <a:extLst>
              <a:ext uri="{FF2B5EF4-FFF2-40B4-BE49-F238E27FC236}">
                <a16:creationId xmlns:a16="http://schemas.microsoft.com/office/drawing/2014/main" id="{E3B79422-828B-BD8F-4492-520663333C0D}"/>
              </a:ext>
            </a:extLst>
          </p:cNvPr>
          <p:cNvSpPr/>
          <p:nvPr/>
        </p:nvSpPr>
        <p:spPr>
          <a:xfrm>
            <a:off x="4597638" y="2538058"/>
            <a:ext cx="3022449" cy="2723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1" algn="ctr" eaLnBrk="0" fontAlgn="base" hangingPunct="0">
              <a:spcAft>
                <a:spcPts val="1200"/>
              </a:spcAft>
              <a:buClr>
                <a:srgbClr val="444444"/>
              </a:buClr>
              <a:buSzPts val="1100"/>
              <a:buFontTx/>
              <a:buNone/>
            </a:pPr>
            <a:r>
              <a:rPr lang="en-US" sz="2000" b="1" i="1" kern="1200">
                <a:solidFill>
                  <a:schemeClr val="accent2"/>
                </a:solidFill>
                <a:latin typeface="Poppins" pitchFamily="2" charset="77"/>
                <a:ea typeface="+mn-ea"/>
                <a:cs typeface="Poppins" pitchFamily="2" charset="77"/>
              </a:rPr>
              <a:t>Ongoing:</a:t>
            </a:r>
            <a:endParaRPr lang="en-US" sz="2000" i="1" kern="1200">
              <a:solidFill>
                <a:schemeClr val="accent2"/>
              </a:solidFill>
              <a:latin typeface="Poppins" pitchFamily="2" charset="77"/>
              <a:ea typeface="Calibri"/>
              <a:cs typeface="Poppins" pitchFamily="2" charset="77"/>
            </a:endParaRPr>
          </a:p>
          <a:p>
            <a:pPr marL="285750" lvl="1" indent="-285750" eaLnBrk="0" fontAlgn="base" hangingPunct="0">
              <a:spcAft>
                <a:spcPts val="1200"/>
              </a:spcAft>
              <a:buClr>
                <a:srgbClr val="444444"/>
              </a:buClr>
              <a:buSzPts val="1100"/>
              <a:buFont typeface="Wingdings" panose="020B0604020202020204" pitchFamily="34" charset="0"/>
              <a:buChar char="§"/>
            </a:pPr>
            <a:r>
              <a:rPr lang="en-US" sz="1200" kern="1200">
                <a:solidFill>
                  <a:srgbClr val="444444"/>
                </a:solidFill>
                <a:latin typeface="Poppins" pitchFamily="2" charset="77"/>
                <a:ea typeface="+mn-ea"/>
                <a:cs typeface="Poppins" pitchFamily="2" charset="77"/>
              </a:rPr>
              <a:t>Increase of databases at the Health Authority level (e.g., EMA workplan)</a:t>
            </a:r>
          </a:p>
          <a:p>
            <a:pPr marL="285750" lvl="1" indent="-285750" eaLnBrk="0" fontAlgn="base" hangingPunct="0">
              <a:spcAft>
                <a:spcPts val="1200"/>
              </a:spcAft>
              <a:buClr>
                <a:srgbClr val="444444"/>
              </a:buClr>
              <a:buSzPts val="1100"/>
              <a:buFont typeface="Wingdings" panose="020B0604020202020204" pitchFamily="34" charset="0"/>
              <a:buChar char="§"/>
            </a:pPr>
            <a:r>
              <a:rPr lang="en-US" sz="1200" kern="1200">
                <a:solidFill>
                  <a:srgbClr val="444444"/>
                </a:solidFill>
                <a:latin typeface="Poppins" pitchFamily="2" charset="77"/>
                <a:ea typeface="+mn-ea"/>
                <a:cs typeface="Poppins" pitchFamily="2" charset="77"/>
              </a:rPr>
              <a:t>Document management systems at the industry level</a:t>
            </a:r>
          </a:p>
          <a:p>
            <a:pPr marL="285750" lvl="1" indent="-285750" eaLnBrk="0" fontAlgn="base" hangingPunct="0">
              <a:spcAft>
                <a:spcPts val="1200"/>
              </a:spcAft>
              <a:buClr>
                <a:srgbClr val="444444"/>
              </a:buClr>
              <a:buSzPts val="1100"/>
              <a:buFont typeface="Wingdings" panose="020B0604020202020204" pitchFamily="34" charset="0"/>
              <a:buChar char="§"/>
            </a:pPr>
            <a:r>
              <a:rPr lang="en-US" sz="1200" kern="1200">
                <a:solidFill>
                  <a:srgbClr val="444444"/>
                </a:solidFill>
                <a:latin typeface="Poppins" pitchFamily="2" charset="77"/>
                <a:ea typeface="+mn-ea"/>
                <a:cs typeface="Poppins" pitchFamily="2" charset="77"/>
              </a:rPr>
              <a:t>ICH M4Q</a:t>
            </a:r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B7D71990-5156-C6EF-AE4F-EB6FB8A14442}"/>
              </a:ext>
            </a:extLst>
          </p:cNvPr>
          <p:cNvSpPr/>
          <p:nvPr/>
        </p:nvSpPr>
        <p:spPr>
          <a:xfrm rot="5400000">
            <a:off x="3905928" y="3653143"/>
            <a:ext cx="486747" cy="285029"/>
          </a:xfrm>
          <a:prstGeom prst="triangle">
            <a:avLst/>
          </a:prstGeom>
          <a:solidFill>
            <a:srgbClr val="182049"/>
          </a:solidFill>
          <a:ln w="12700" cap="flat" cmpd="sng" algn="ctr">
            <a:solidFill>
              <a:srgbClr val="182049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0766FDC5-E085-BA85-A0E9-3965E39A8DAE}"/>
              </a:ext>
            </a:extLst>
          </p:cNvPr>
          <p:cNvSpPr/>
          <p:nvPr/>
        </p:nvSpPr>
        <p:spPr>
          <a:xfrm rot="5400000">
            <a:off x="7815296" y="3653142"/>
            <a:ext cx="486747" cy="285029"/>
          </a:xfrm>
          <a:prstGeom prst="triangle">
            <a:avLst/>
          </a:prstGeom>
          <a:solidFill>
            <a:srgbClr val="182049"/>
          </a:solidFill>
          <a:ln w="12700" cap="flat" cmpd="sng" algn="ctr">
            <a:solidFill>
              <a:srgbClr val="182049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7498D0-BA6B-EFCB-58A5-70AAE463CA43}"/>
              </a:ext>
            </a:extLst>
          </p:cNvPr>
          <p:cNvSpPr txBox="1"/>
          <p:nvPr/>
        </p:nvSpPr>
        <p:spPr>
          <a:xfrm>
            <a:off x="171913" y="1455449"/>
            <a:ext cx="1188069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b="1" i="1" kern="1200">
                <a:solidFill>
                  <a:srgbClr val="F2F9FE">
                    <a:lumMod val="25000"/>
                  </a:srgbClr>
                </a:solidFill>
                <a:latin typeface="Poppins"/>
                <a:ea typeface="+mn-ea"/>
                <a:cs typeface="+mn-cs"/>
              </a:rPr>
              <a:t>A strategic opportunity to shift the industry from document-based to data-driven regulatory submissions—unlocking upstream potential through a “single pane of glass” for real-time, eCTD-free data exchange.</a:t>
            </a:r>
            <a:endParaRPr lang="en-US" sz="1600" b="1" kern="1200">
              <a:solidFill>
                <a:srgbClr val="F2F9FE">
                  <a:lumMod val="2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438;g226d3257349_1_412">
            <a:extLst>
              <a:ext uri="{FF2B5EF4-FFF2-40B4-BE49-F238E27FC236}">
                <a16:creationId xmlns:a16="http://schemas.microsoft.com/office/drawing/2014/main" id="{4C320E07-DD0F-A785-98E9-6DACC2512A1C}"/>
              </a:ext>
            </a:extLst>
          </p:cNvPr>
          <p:cNvSpPr/>
          <p:nvPr/>
        </p:nvSpPr>
        <p:spPr>
          <a:xfrm>
            <a:off x="8448813" y="2538058"/>
            <a:ext cx="3079958" cy="329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1" algn="ctr" eaLnBrk="0" fontAlgn="base" hangingPunct="0">
              <a:spcAft>
                <a:spcPts val="1200"/>
              </a:spcAft>
              <a:buClr>
                <a:srgbClr val="444444"/>
              </a:buClr>
              <a:buSzPts val="1100"/>
            </a:pPr>
            <a:r>
              <a:rPr lang="en-US" sz="2000" b="1" i="1" kern="1200">
                <a:solidFill>
                  <a:schemeClr val="accent2"/>
                </a:solidFill>
                <a:latin typeface="Poppins" pitchFamily="2" charset="77"/>
                <a:ea typeface="+mn-ea"/>
                <a:cs typeface="Poppins" pitchFamily="2" charset="77"/>
              </a:rPr>
              <a:t>Future:</a:t>
            </a:r>
          </a:p>
          <a:p>
            <a:pPr marL="285750" lvl="1" indent="-285750" eaLnBrk="0" fontAlgn="base" hangingPunct="0">
              <a:spcAft>
                <a:spcPts val="1200"/>
              </a:spcAft>
              <a:buClr>
                <a:srgbClr val="444444"/>
              </a:buClr>
              <a:buSzPts val="1100"/>
              <a:buFont typeface="Wingdings" panose="020B0604020202020204" pitchFamily="34" charset="0"/>
              <a:buChar char="§"/>
            </a:pPr>
            <a:r>
              <a:rPr lang="en-US" sz="1100" kern="1200">
                <a:solidFill>
                  <a:srgbClr val="444444"/>
                </a:solidFill>
                <a:latin typeface="Poppins" pitchFamily="2" charset="77"/>
                <a:ea typeface="+mn-ea"/>
                <a:cs typeface="Poppins" pitchFamily="2" charset="77"/>
              </a:rPr>
              <a:t>A dynamic, interconnected ecosystem where stakeholders seamlessly share, access, and leverage data</a:t>
            </a:r>
          </a:p>
          <a:p>
            <a:pPr marL="285750" lvl="1" indent="-285750" eaLnBrk="0" fontAlgn="base" hangingPunct="0">
              <a:spcAft>
                <a:spcPts val="1200"/>
              </a:spcAft>
              <a:buClr>
                <a:srgbClr val="444444"/>
              </a:buClr>
              <a:buSzPts val="1100"/>
              <a:buFont typeface="Wingdings" panose="020B0604020202020204" pitchFamily="34" charset="0"/>
              <a:buChar char="§"/>
            </a:pPr>
            <a:r>
              <a:rPr lang="en-US" sz="1100" kern="1200">
                <a:solidFill>
                  <a:srgbClr val="444444"/>
                </a:solidFill>
                <a:latin typeface="Poppins" pitchFamily="2" charset="77"/>
                <a:ea typeface="+mn-ea"/>
                <a:cs typeface="Poppins" pitchFamily="2" charset="77"/>
              </a:rPr>
              <a:t>Real-time, actionable data that dramatically accelerates drug development, fuels regulatory intelligence, trend analysis, and predictive insights for faster decision-making</a:t>
            </a:r>
          </a:p>
          <a:p>
            <a:pPr marL="285750" lvl="1" indent="-285750" eaLnBrk="0" fontAlgn="base" hangingPunct="0">
              <a:spcAft>
                <a:spcPts val="1200"/>
              </a:spcAft>
              <a:buClr>
                <a:srgbClr val="444444"/>
              </a:buClr>
              <a:buSzPts val="1100"/>
              <a:buFont typeface="Wingdings" panose="020B0604020202020204" pitchFamily="34" charset="0"/>
              <a:buChar char="§"/>
            </a:pPr>
            <a:r>
              <a:rPr lang="en-US" sz="1100" kern="1200">
                <a:solidFill>
                  <a:srgbClr val="444444"/>
                </a:solidFill>
                <a:latin typeface="Poppins" pitchFamily="2" charset="77"/>
                <a:ea typeface="Calibri"/>
                <a:cs typeface="Poppins" pitchFamily="2" charset="77"/>
              </a:rPr>
              <a:t>Scalable, secure platforms that enable seamless collaboration, centralized data access, and streamlined interactions between regulators and industry in real time</a:t>
            </a:r>
          </a:p>
        </p:txBody>
      </p:sp>
      <p:sp>
        <p:nvSpPr>
          <p:cNvPr id="2" name="Google Shape;522;p8">
            <a:extLst>
              <a:ext uri="{FF2B5EF4-FFF2-40B4-BE49-F238E27FC236}">
                <a16:creationId xmlns:a16="http://schemas.microsoft.com/office/drawing/2014/main" id="{72FF8E9F-E1DE-D305-6984-D868A3050A6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071103" y="6206680"/>
            <a:ext cx="3389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ACCUMULUS SYNERGY </a:t>
            </a:r>
            <a:r>
              <a:rPr lang="en-US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-US" dirty="0"/>
              <a:t>2025</a:t>
            </a:r>
            <a:r>
              <a:rPr lang="en-US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/>
              <a:t>EXTERNAL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0226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DD9665-9D1D-3AC1-1393-31782C3AE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195858"/>
            <a:ext cx="10728326" cy="407135"/>
          </a:xfrm>
        </p:spPr>
        <p:txBody>
          <a:bodyPr/>
          <a:lstStyle/>
          <a:p>
            <a:r>
              <a:rPr lang="en-US" sz="2800"/>
              <a:t>Critical regulatory challenges make it essential to transition to the Cloud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C92E5-BF8C-0C83-3924-D081FAE08A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B84D323-5369-14C9-886D-5A0FD9318E83}"/>
              </a:ext>
            </a:extLst>
          </p:cNvPr>
          <p:cNvSpPr/>
          <p:nvPr/>
        </p:nvSpPr>
        <p:spPr>
          <a:xfrm>
            <a:off x="6500201" y="1808008"/>
            <a:ext cx="3952875" cy="4310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indent="0" algn="ctr">
              <a:buNone/>
            </a:pPr>
            <a:r>
              <a:rPr lang="en-US" sz="1400" i="1">
                <a:latin typeface="Poppins" pitchFamily="2" charset="77"/>
                <a:cs typeface="Poppins" pitchFamily="2" charset="77"/>
              </a:rPr>
              <a:t>Compliance with regional regulations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95F8200-23E0-EC99-7493-4C2D7266CB31}"/>
              </a:ext>
            </a:extLst>
          </p:cNvPr>
          <p:cNvSpPr/>
          <p:nvPr/>
        </p:nvSpPr>
        <p:spPr>
          <a:xfrm>
            <a:off x="6500205" y="2467613"/>
            <a:ext cx="3952875" cy="4310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1400" i="1">
                <a:latin typeface="Poppins" pitchFamily="2" charset="77"/>
                <a:cs typeface="Poppins" pitchFamily="2" charset="77"/>
              </a:rPr>
              <a:t>Confidentiality / mutual recognition agreements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856A17D-87D9-88EB-51D4-39F4D8F4C762}"/>
              </a:ext>
            </a:extLst>
          </p:cNvPr>
          <p:cNvSpPr/>
          <p:nvPr/>
        </p:nvSpPr>
        <p:spPr>
          <a:xfrm>
            <a:off x="1769752" y="2472358"/>
            <a:ext cx="3952875" cy="4310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1400" i="1">
                <a:latin typeface="Poppins" pitchFamily="2" charset="77"/>
                <a:cs typeface="Poppins" pitchFamily="2" charset="77"/>
              </a:rPr>
              <a:t>Data harmonization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224A246-B26C-664E-0AAE-6150701F942E}"/>
              </a:ext>
            </a:extLst>
          </p:cNvPr>
          <p:cNvSpPr/>
          <p:nvPr/>
        </p:nvSpPr>
        <p:spPr>
          <a:xfrm>
            <a:off x="6500203" y="3786823"/>
            <a:ext cx="3952875" cy="4310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1400" i="1">
                <a:latin typeface="Poppins" pitchFamily="2" charset="77"/>
                <a:cs typeface="Poppins" pitchFamily="2" charset="77"/>
              </a:rPr>
              <a:t>Regulatory convergence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716D477-935C-7FAD-C09D-E2749F63D9EF}"/>
              </a:ext>
            </a:extLst>
          </p:cNvPr>
          <p:cNvSpPr/>
          <p:nvPr/>
        </p:nvSpPr>
        <p:spPr>
          <a:xfrm>
            <a:off x="4119562" y="5108404"/>
            <a:ext cx="3952875" cy="4310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1400" i="1">
                <a:latin typeface="Poppins" pitchFamily="2" charset="77"/>
                <a:cs typeface="Poppins" pitchFamily="2" charset="77"/>
              </a:rPr>
              <a:t>Reluctance to embrace cloud technology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98937C9-57A3-DE4A-5CE9-EC9780103AE4}"/>
              </a:ext>
            </a:extLst>
          </p:cNvPr>
          <p:cNvSpPr/>
          <p:nvPr/>
        </p:nvSpPr>
        <p:spPr>
          <a:xfrm>
            <a:off x="1738919" y="1813940"/>
            <a:ext cx="3952875" cy="4310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1400" i="1">
                <a:latin typeface="Poppins" pitchFamily="2" charset="77"/>
                <a:cs typeface="Poppins" pitchFamily="2" charset="77"/>
              </a:rPr>
              <a:t>Security and privacy concerns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03D3A73-327B-4DBC-C542-E614A0268B04}"/>
              </a:ext>
            </a:extLst>
          </p:cNvPr>
          <p:cNvSpPr/>
          <p:nvPr/>
        </p:nvSpPr>
        <p:spPr>
          <a:xfrm>
            <a:off x="1769752" y="3130776"/>
            <a:ext cx="3952875" cy="4310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1400" i="1">
                <a:latin typeface="Poppins" pitchFamily="2" charset="77"/>
                <a:cs typeface="Poppins" pitchFamily="2" charset="77"/>
              </a:rPr>
              <a:t>Data residency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1782A19-041C-83AB-2E4E-E0A7377D288D}"/>
              </a:ext>
            </a:extLst>
          </p:cNvPr>
          <p:cNvSpPr/>
          <p:nvPr/>
        </p:nvSpPr>
        <p:spPr>
          <a:xfrm>
            <a:off x="1760227" y="3789194"/>
            <a:ext cx="3952875" cy="4310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1400" i="1">
                <a:latin typeface="Poppins" pitchFamily="2" charset="77"/>
                <a:cs typeface="Poppins" pitchFamily="2" charset="77"/>
              </a:rPr>
              <a:t>Cross-border data sharing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6B06791-0A92-8BF1-BEDD-76F0C7EF405A}"/>
              </a:ext>
            </a:extLst>
          </p:cNvPr>
          <p:cNvSpPr/>
          <p:nvPr/>
        </p:nvSpPr>
        <p:spPr>
          <a:xfrm>
            <a:off x="1760226" y="4447612"/>
            <a:ext cx="3952875" cy="4310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1400" i="1">
                <a:latin typeface="Poppins" pitchFamily="2" charset="77"/>
                <a:cs typeface="Poppins" pitchFamily="2" charset="77"/>
              </a:rPr>
              <a:t>Differing regional maturities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4A58FC9-91E9-9C42-42A2-742FBD84051F}"/>
              </a:ext>
            </a:extLst>
          </p:cNvPr>
          <p:cNvSpPr/>
          <p:nvPr/>
        </p:nvSpPr>
        <p:spPr>
          <a:xfrm>
            <a:off x="6500203" y="3127218"/>
            <a:ext cx="3952875" cy="4310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1400" i="1">
                <a:latin typeface="Poppins" pitchFamily="2" charset="77"/>
                <a:cs typeface="Poppins" pitchFamily="2" charset="77"/>
              </a:rPr>
              <a:t>Regulatory autonomy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904A483-9B62-1A9D-7481-C86E819676DF}"/>
              </a:ext>
            </a:extLst>
          </p:cNvPr>
          <p:cNvSpPr/>
          <p:nvPr/>
        </p:nvSpPr>
        <p:spPr>
          <a:xfrm>
            <a:off x="6500202" y="4446428"/>
            <a:ext cx="3952875" cy="4310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1400" i="1">
                <a:latin typeface="Poppins" pitchFamily="2" charset="77"/>
                <a:cs typeface="Poppins" pitchFamily="2" charset="77"/>
              </a:rPr>
              <a:t>Varying uses of dossiers</a:t>
            </a:r>
          </a:p>
        </p:txBody>
      </p:sp>
      <p:sp>
        <p:nvSpPr>
          <p:cNvPr id="2" name="Google Shape;522;p8">
            <a:extLst>
              <a:ext uri="{FF2B5EF4-FFF2-40B4-BE49-F238E27FC236}">
                <a16:creationId xmlns:a16="http://schemas.microsoft.com/office/drawing/2014/main" id="{A8348B2E-1828-9356-9607-1F183D94A62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071103" y="6206680"/>
            <a:ext cx="3389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ACCUMULUS SYNERGY </a:t>
            </a:r>
            <a:r>
              <a:rPr lang="en-US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-US" dirty="0"/>
              <a:t>2025</a:t>
            </a:r>
            <a:r>
              <a:rPr lang="en-US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/>
              <a:t>EXTERNAL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9881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2342E2-236B-70B2-D3F1-4AE062F7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136895"/>
            <a:ext cx="10728326" cy="407135"/>
          </a:xfrm>
        </p:spPr>
        <p:txBody>
          <a:bodyPr/>
          <a:lstStyle/>
          <a:p>
            <a:r>
              <a:rPr lang="en-US" sz="2800">
                <a:latin typeface="Poppins" pitchFamily="2" charset="77"/>
                <a:cs typeface="Poppins" pitchFamily="2" charset="77"/>
              </a:rPr>
              <a:t>There is a demonstrated appetite and willingness to pursue collaborative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FFD00-0653-883E-BFC3-27AB58373D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3DEE1CA-0E22-0586-5C0F-1804D41F2B29}"/>
              </a:ext>
            </a:extLst>
          </p:cNvPr>
          <p:cNvSpPr/>
          <p:nvPr/>
        </p:nvSpPr>
        <p:spPr>
          <a:xfrm>
            <a:off x="243206" y="2314625"/>
            <a:ext cx="5181600" cy="2840091"/>
          </a:xfrm>
          <a:prstGeom prst="roundRect">
            <a:avLst/>
          </a:prstGeom>
          <a:solidFill>
            <a:srgbClr val="182049"/>
          </a:solidFill>
          <a:ln w="12700" cap="flat" cmpd="sng" algn="ctr">
            <a:solidFill>
              <a:srgbClr val="182049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rminador 5">
            <a:extLst>
              <a:ext uri="{FF2B5EF4-FFF2-40B4-BE49-F238E27FC236}">
                <a16:creationId xmlns:a16="http://schemas.microsoft.com/office/drawing/2014/main" id="{2750DC5B-55C1-60B4-5530-D0CC85754DA4}"/>
              </a:ext>
            </a:extLst>
          </p:cNvPr>
          <p:cNvSpPr/>
          <p:nvPr/>
        </p:nvSpPr>
        <p:spPr>
          <a:xfrm>
            <a:off x="1825216" y="4231943"/>
            <a:ext cx="2011410" cy="663765"/>
          </a:xfrm>
          <a:prstGeom prst="flowChartTerminator">
            <a:avLst/>
          </a:prstGeom>
          <a:solidFill>
            <a:srgbClr val="11D0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2F9F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ICMRA</a:t>
            </a:r>
          </a:p>
        </p:txBody>
      </p:sp>
      <p:sp>
        <p:nvSpPr>
          <p:cNvPr id="21" name="Terminador 7">
            <a:extLst>
              <a:ext uri="{FF2B5EF4-FFF2-40B4-BE49-F238E27FC236}">
                <a16:creationId xmlns:a16="http://schemas.microsoft.com/office/drawing/2014/main" id="{8998D321-BC18-8F34-98BD-30FC3643D9DE}"/>
              </a:ext>
            </a:extLst>
          </p:cNvPr>
          <p:cNvSpPr/>
          <p:nvPr/>
        </p:nvSpPr>
        <p:spPr>
          <a:xfrm>
            <a:off x="658815" y="3396128"/>
            <a:ext cx="2011410" cy="663765"/>
          </a:xfrm>
          <a:prstGeom prst="flowChartTerminator">
            <a:avLst/>
          </a:prstGeom>
          <a:solidFill>
            <a:srgbClr val="02B5B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ASEAN Joint Assessments</a:t>
            </a:r>
          </a:p>
        </p:txBody>
      </p:sp>
      <p:sp>
        <p:nvSpPr>
          <p:cNvPr id="22" name="Terminador 9">
            <a:extLst>
              <a:ext uri="{FF2B5EF4-FFF2-40B4-BE49-F238E27FC236}">
                <a16:creationId xmlns:a16="http://schemas.microsoft.com/office/drawing/2014/main" id="{A715B24B-181B-7986-78D4-55D997F2E6B4}"/>
              </a:ext>
            </a:extLst>
          </p:cNvPr>
          <p:cNvSpPr/>
          <p:nvPr/>
        </p:nvSpPr>
        <p:spPr>
          <a:xfrm>
            <a:off x="2956879" y="3394762"/>
            <a:ext cx="2011410" cy="663765"/>
          </a:xfrm>
          <a:prstGeom prst="flowChartTerminator">
            <a:avLst/>
          </a:prstGeom>
          <a:solidFill>
            <a:srgbClr val="00827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ORBIS</a:t>
            </a:r>
          </a:p>
        </p:txBody>
      </p:sp>
      <p:sp>
        <p:nvSpPr>
          <p:cNvPr id="23" name="Terminador 11">
            <a:extLst>
              <a:ext uri="{FF2B5EF4-FFF2-40B4-BE49-F238E27FC236}">
                <a16:creationId xmlns:a16="http://schemas.microsoft.com/office/drawing/2014/main" id="{E2D70215-0361-780E-BB09-FC0C49B37D75}"/>
              </a:ext>
            </a:extLst>
          </p:cNvPr>
          <p:cNvSpPr/>
          <p:nvPr/>
        </p:nvSpPr>
        <p:spPr>
          <a:xfrm>
            <a:off x="2965270" y="2558270"/>
            <a:ext cx="2011410" cy="663765"/>
          </a:xfrm>
          <a:prstGeom prst="flowChartTerminator">
            <a:avLst/>
          </a:prstGeom>
          <a:solidFill>
            <a:srgbClr val="235E6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ACCESS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AC0A2C-0526-B2DC-F4CC-FC51A960911B}"/>
              </a:ext>
            </a:extLst>
          </p:cNvPr>
          <p:cNvSpPr txBox="1"/>
          <p:nvPr/>
        </p:nvSpPr>
        <p:spPr>
          <a:xfrm>
            <a:off x="243207" y="1932178"/>
            <a:ext cx="518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1" i="1" kern="1200">
                <a:solidFill>
                  <a:srgbClr val="171F49"/>
                </a:solidFill>
                <a:latin typeface="Poppins" pitchFamily="2" charset="77"/>
                <a:ea typeface="+mn-ea"/>
                <a:cs typeface="Poppins" pitchFamily="2" charset="77"/>
              </a:rPr>
              <a:t>Collaborative Review Examples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FAFDFF2-9636-76C9-7557-65D24EEF279A}"/>
              </a:ext>
            </a:extLst>
          </p:cNvPr>
          <p:cNvSpPr/>
          <p:nvPr/>
        </p:nvSpPr>
        <p:spPr>
          <a:xfrm>
            <a:off x="6586856" y="2318949"/>
            <a:ext cx="5371464" cy="2836251"/>
          </a:xfrm>
          <a:prstGeom prst="roundRect">
            <a:avLst/>
          </a:prstGeom>
          <a:solidFill>
            <a:srgbClr val="182049"/>
          </a:solidFill>
          <a:ln w="12700" cap="flat" cmpd="sng" algn="ctr">
            <a:solidFill>
              <a:srgbClr val="182049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457200" marR="0" lvl="1" indent="0" defTabSz="91440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Encourages continuous improvement</a:t>
            </a:r>
          </a:p>
          <a:p>
            <a:pPr marL="457200" marR="0" lvl="1" indent="0" defTabSz="91440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Builds momentum and increases efficiency</a:t>
            </a:r>
          </a:p>
          <a:p>
            <a:pPr marL="457200" marR="0" lvl="1" indent="0" defTabSz="91440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Cultivates trust and transparency</a:t>
            </a:r>
          </a:p>
          <a:p>
            <a:pPr marL="457200" marR="0" lvl="1" indent="0" defTabSz="91440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Demonstrates success</a:t>
            </a: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4CE8F718-6943-1053-9DC4-37AF0D704F9A}"/>
              </a:ext>
            </a:extLst>
          </p:cNvPr>
          <p:cNvSpPr/>
          <p:nvPr/>
        </p:nvSpPr>
        <p:spPr>
          <a:xfrm rot="5400000">
            <a:off x="5403764" y="3501503"/>
            <a:ext cx="1240183" cy="466725"/>
          </a:xfrm>
          <a:prstGeom prst="triangle">
            <a:avLst/>
          </a:prstGeom>
          <a:solidFill>
            <a:srgbClr val="182049"/>
          </a:solidFill>
          <a:ln w="12700" cap="flat" cmpd="sng" algn="ctr">
            <a:solidFill>
              <a:srgbClr val="182049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11984C-2B40-43FB-840A-411C21E6FBA4}"/>
              </a:ext>
            </a:extLst>
          </p:cNvPr>
          <p:cNvSpPr txBox="1"/>
          <p:nvPr/>
        </p:nvSpPr>
        <p:spPr>
          <a:xfrm>
            <a:off x="6715811" y="1929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1" i="1" kern="1200">
                <a:solidFill>
                  <a:srgbClr val="171F49"/>
                </a:solidFill>
                <a:latin typeface="Poppins" pitchFamily="2" charset="77"/>
                <a:ea typeface="+mn-ea"/>
                <a:cs typeface="Poppins" pitchFamily="2" charset="77"/>
              </a:rPr>
              <a:t>Key Benefits</a:t>
            </a:r>
          </a:p>
        </p:txBody>
      </p:sp>
      <p:pic>
        <p:nvPicPr>
          <p:cNvPr id="28" name="Imagen 9">
            <a:extLst>
              <a:ext uri="{FF2B5EF4-FFF2-40B4-BE49-F238E27FC236}">
                <a16:creationId xmlns:a16="http://schemas.microsoft.com/office/drawing/2014/main" id="{71E52174-C54A-5C3F-E789-A0B48EEA2F4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6816026" y="2877304"/>
            <a:ext cx="330246" cy="265066"/>
          </a:xfrm>
          <a:prstGeom prst="rect">
            <a:avLst/>
          </a:prstGeom>
        </p:spPr>
      </p:pic>
      <p:pic>
        <p:nvPicPr>
          <p:cNvPr id="29" name="Imagen 73">
            <a:extLst>
              <a:ext uri="{FF2B5EF4-FFF2-40B4-BE49-F238E27FC236}">
                <a16:creationId xmlns:a16="http://schemas.microsoft.com/office/drawing/2014/main" id="{AAB8D43E-C2F4-5B33-61B5-3D91BC7B980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6820703" y="3829243"/>
            <a:ext cx="320892" cy="337781"/>
          </a:xfrm>
          <a:prstGeom prst="rect">
            <a:avLst/>
          </a:prstGeom>
        </p:spPr>
      </p:pic>
      <p:pic>
        <p:nvPicPr>
          <p:cNvPr id="30" name="Imagen 43">
            <a:extLst>
              <a:ext uri="{FF2B5EF4-FFF2-40B4-BE49-F238E27FC236}">
                <a16:creationId xmlns:a16="http://schemas.microsoft.com/office/drawing/2014/main" id="{A3C39EBE-DD75-1AAC-C953-00FA112F89D0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6820703" y="4343746"/>
            <a:ext cx="320892" cy="284069"/>
          </a:xfrm>
          <a:prstGeom prst="rect">
            <a:avLst/>
          </a:prstGeom>
        </p:spPr>
      </p:pic>
      <p:pic>
        <p:nvPicPr>
          <p:cNvPr id="31" name="Imagen 31">
            <a:extLst>
              <a:ext uri="{FF2B5EF4-FFF2-40B4-BE49-F238E27FC236}">
                <a16:creationId xmlns:a16="http://schemas.microsoft.com/office/drawing/2014/main" id="{77B7FBC3-AE6F-1713-5741-E5B60F08641B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6819203" y="3357606"/>
            <a:ext cx="323893" cy="265200"/>
          </a:xfrm>
          <a:prstGeom prst="rect">
            <a:avLst/>
          </a:prstGeom>
        </p:spPr>
      </p:pic>
      <p:sp>
        <p:nvSpPr>
          <p:cNvPr id="32" name="Terminador 5">
            <a:extLst>
              <a:ext uri="{FF2B5EF4-FFF2-40B4-BE49-F238E27FC236}">
                <a16:creationId xmlns:a16="http://schemas.microsoft.com/office/drawing/2014/main" id="{85A15995-F6A7-D717-97A1-CD8528A7629C}"/>
              </a:ext>
            </a:extLst>
          </p:cNvPr>
          <p:cNvSpPr/>
          <p:nvPr/>
        </p:nvSpPr>
        <p:spPr>
          <a:xfrm>
            <a:off x="661250" y="2594250"/>
            <a:ext cx="2011410" cy="663765"/>
          </a:xfrm>
          <a:prstGeom prst="flowChartTerminator">
            <a:avLst/>
          </a:prstGeom>
          <a:solidFill>
            <a:srgbClr val="4BA33A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2F9F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OPEN</a:t>
            </a:r>
          </a:p>
        </p:txBody>
      </p:sp>
      <p:sp>
        <p:nvSpPr>
          <p:cNvPr id="2" name="Google Shape;522;p8">
            <a:extLst>
              <a:ext uri="{FF2B5EF4-FFF2-40B4-BE49-F238E27FC236}">
                <a16:creationId xmlns:a16="http://schemas.microsoft.com/office/drawing/2014/main" id="{1AC35D7C-F55C-DC60-B6C0-F7DCB96F792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071103" y="6206680"/>
            <a:ext cx="3389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ACCUMULUS SYNERGY </a:t>
            </a:r>
            <a:r>
              <a:rPr lang="en-US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-US" dirty="0"/>
              <a:t>2025</a:t>
            </a:r>
            <a:r>
              <a:rPr lang="en-US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/>
              <a:t>EXTERNAL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6950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68AA2-CCCC-C466-C1AD-45AD3EB66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C15D08-92B9-5B14-88F5-750B085B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170144"/>
            <a:ext cx="9909493" cy="407135"/>
          </a:xfrm>
        </p:spPr>
        <p:txBody>
          <a:bodyPr/>
          <a:lstStyle/>
          <a:p>
            <a:r>
              <a:rPr lang="en-US" sz="2800">
                <a:latin typeface="Poppins" pitchFamily="2" charset="77"/>
                <a:cs typeface="Poppins" pitchFamily="2" charset="77"/>
              </a:rPr>
              <a:t>Learnings to date compel us to address the existing policy lag and pursue additional pilots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32651-0202-2820-D7BF-3E11321371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13" name="Google Shape;438;g226d3257349_1_412">
            <a:extLst>
              <a:ext uri="{FF2B5EF4-FFF2-40B4-BE49-F238E27FC236}">
                <a16:creationId xmlns:a16="http://schemas.microsoft.com/office/drawing/2014/main" id="{A1DD2E56-56EC-7BD9-E048-C93AE918FAD9}"/>
              </a:ext>
            </a:extLst>
          </p:cNvPr>
          <p:cNvSpPr/>
          <p:nvPr/>
        </p:nvSpPr>
        <p:spPr>
          <a:xfrm>
            <a:off x="834241" y="2308225"/>
            <a:ext cx="3022449" cy="2723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1" indent="-285750" eaLnBrk="0" fontAlgn="base" hangingPunct="0">
              <a:spcAft>
                <a:spcPts val="1200"/>
              </a:spcAft>
              <a:buClr>
                <a:srgbClr val="444444"/>
              </a:buClr>
              <a:buSzPts val="1100"/>
              <a:buFont typeface="Wingdings" pitchFamily="2" charset="2"/>
              <a:buChar char="§"/>
            </a:pPr>
            <a:endParaRPr lang="en-US" sz="1600" kern="1200">
              <a:solidFill>
                <a:srgbClr val="444444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285750" lvl="1" indent="-285750" eaLnBrk="0" fontAlgn="base" hangingPunct="0">
              <a:spcAft>
                <a:spcPts val="1200"/>
              </a:spcAft>
              <a:buClr>
                <a:srgbClr val="444444"/>
              </a:buClr>
              <a:buSzPts val="1100"/>
              <a:buFont typeface="Wingdings" pitchFamily="2" charset="2"/>
              <a:buChar char="§"/>
            </a:pPr>
            <a:r>
              <a:rPr lang="en-US" sz="1600" kern="1200">
                <a:solidFill>
                  <a:srgbClr val="444444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Despite these challenges, LSOs and NRAs are </a:t>
            </a:r>
            <a:r>
              <a:rPr lang="en-US" sz="1600" b="1" i="1" kern="1200">
                <a:solidFill>
                  <a:srgbClr val="444444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willing to participate</a:t>
            </a:r>
            <a:r>
              <a:rPr lang="en-US" sz="1600" kern="1200">
                <a:solidFill>
                  <a:srgbClr val="444444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in pilot projects.</a:t>
            </a:r>
          </a:p>
          <a:p>
            <a:pPr marL="285750" lvl="1" indent="-285750" eaLnBrk="0" fontAlgn="base" hangingPunct="0">
              <a:spcAft>
                <a:spcPts val="1200"/>
              </a:spcAft>
              <a:buClr>
                <a:srgbClr val="444444"/>
              </a:buClr>
              <a:buSzPts val="1100"/>
              <a:buFont typeface="Wingdings" pitchFamily="2" charset="2"/>
              <a:buChar char="§"/>
            </a:pPr>
            <a:r>
              <a:rPr lang="en-US" sz="1600" kern="1200">
                <a:solidFill>
                  <a:srgbClr val="444444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 more pilots that are done, the more we have </a:t>
            </a:r>
            <a:r>
              <a:rPr lang="en-US" sz="1600" b="1" i="1" kern="1200">
                <a:solidFill>
                  <a:srgbClr val="444444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proven benefits</a:t>
            </a:r>
            <a:r>
              <a:rPr lang="en-US" sz="1600" kern="1200">
                <a:solidFill>
                  <a:srgbClr val="444444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14" name="Google Shape;440;g226d3257349_1_412">
            <a:extLst>
              <a:ext uri="{FF2B5EF4-FFF2-40B4-BE49-F238E27FC236}">
                <a16:creationId xmlns:a16="http://schemas.microsoft.com/office/drawing/2014/main" id="{28DF549C-D5AF-EA10-FFB8-8DA32C21C504}"/>
              </a:ext>
            </a:extLst>
          </p:cNvPr>
          <p:cNvSpPr/>
          <p:nvPr/>
        </p:nvSpPr>
        <p:spPr>
          <a:xfrm>
            <a:off x="834241" y="2043532"/>
            <a:ext cx="3022450" cy="486747"/>
          </a:xfrm>
          <a:prstGeom prst="roundRect">
            <a:avLst>
              <a:gd name="adj" fmla="val 50000"/>
            </a:avLst>
          </a:prstGeom>
          <a:solidFill>
            <a:srgbClr val="411593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algn="ctr" eaLnBrk="0" fontAlgn="base" hangingPunct="0">
              <a:buClr>
                <a:srgbClr val="FFFFFF"/>
              </a:buClr>
              <a:buSzPts val="1200"/>
            </a:pPr>
            <a:r>
              <a:rPr lang="en-US" sz="1600" kern="12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Lessons Learned</a:t>
            </a:r>
            <a:endParaRPr sz="1800" kern="12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Google Shape;438;g226d3257349_1_412">
            <a:extLst>
              <a:ext uri="{FF2B5EF4-FFF2-40B4-BE49-F238E27FC236}">
                <a16:creationId xmlns:a16="http://schemas.microsoft.com/office/drawing/2014/main" id="{531B237B-FE14-856D-1E3A-08492490E2F8}"/>
              </a:ext>
            </a:extLst>
          </p:cNvPr>
          <p:cNvSpPr/>
          <p:nvPr/>
        </p:nvSpPr>
        <p:spPr>
          <a:xfrm>
            <a:off x="4584775" y="2308225"/>
            <a:ext cx="3022449" cy="2723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1" indent="-285750" eaLnBrk="0" fontAlgn="base" hangingPunct="0">
              <a:spcAft>
                <a:spcPts val="1200"/>
              </a:spcAft>
              <a:buClr>
                <a:srgbClr val="444444"/>
              </a:buClr>
              <a:buSzPts val="1100"/>
              <a:buFont typeface="Wingdings" pitchFamily="2" charset="2"/>
              <a:buChar char="§"/>
            </a:pPr>
            <a:endParaRPr lang="en-US" sz="1600" kern="1200">
              <a:solidFill>
                <a:srgbClr val="444444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285750" lvl="1" indent="-285750" eaLnBrk="0" fontAlgn="base" hangingPunct="0">
              <a:spcAft>
                <a:spcPts val="1200"/>
              </a:spcAft>
              <a:buClr>
                <a:srgbClr val="444444"/>
              </a:buClr>
              <a:buSzPts val="1100"/>
              <a:buFont typeface="Wingdings" pitchFamily="2" charset="2"/>
              <a:buChar char="§"/>
            </a:pPr>
            <a:r>
              <a:rPr lang="en-US" sz="1600" kern="1200">
                <a:solidFill>
                  <a:srgbClr val="444444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Now is the time to address the </a:t>
            </a:r>
            <a:r>
              <a:rPr lang="en-US" sz="1600" b="1" i="1" kern="1200">
                <a:solidFill>
                  <a:srgbClr val="444444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policy lag</a:t>
            </a:r>
            <a:r>
              <a:rPr lang="en-US" sz="1600" i="1" kern="1200">
                <a:solidFill>
                  <a:srgbClr val="444444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</a:t>
            </a:r>
            <a:endParaRPr lang="en-US" sz="1600" b="1" i="1" kern="1200">
              <a:solidFill>
                <a:srgbClr val="444444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285750" lvl="1" indent="-285750" eaLnBrk="0" fontAlgn="base" hangingPunct="0">
              <a:spcAft>
                <a:spcPts val="1200"/>
              </a:spcAft>
              <a:buClr>
                <a:srgbClr val="444444"/>
              </a:buClr>
              <a:buSzPts val="1100"/>
              <a:buFont typeface="Wingdings" pitchFamily="2" charset="2"/>
              <a:buChar char="§"/>
            </a:pPr>
            <a:r>
              <a:rPr lang="en-US" sz="1600" kern="1200">
                <a:solidFill>
                  <a:srgbClr val="444444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It isn't only about a specific platform, but rather about what global policy changes are needed to </a:t>
            </a:r>
            <a:r>
              <a:rPr lang="en-US" sz="1600" b="1" i="1" kern="1200">
                <a:solidFill>
                  <a:srgbClr val="444444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enable change for the good of public health</a:t>
            </a:r>
            <a:r>
              <a:rPr lang="en-US" sz="1600" kern="1200">
                <a:solidFill>
                  <a:srgbClr val="444444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 </a:t>
            </a:r>
          </a:p>
        </p:txBody>
      </p:sp>
      <p:sp>
        <p:nvSpPr>
          <p:cNvPr id="16" name="Google Shape;440;g226d3257349_1_412">
            <a:extLst>
              <a:ext uri="{FF2B5EF4-FFF2-40B4-BE49-F238E27FC236}">
                <a16:creationId xmlns:a16="http://schemas.microsoft.com/office/drawing/2014/main" id="{421EFD70-A3D0-95CD-C8B0-07B50460046D}"/>
              </a:ext>
            </a:extLst>
          </p:cNvPr>
          <p:cNvSpPr/>
          <p:nvPr/>
        </p:nvSpPr>
        <p:spPr>
          <a:xfrm>
            <a:off x="4584775" y="2043532"/>
            <a:ext cx="3022450" cy="486747"/>
          </a:xfrm>
          <a:prstGeom prst="roundRect">
            <a:avLst>
              <a:gd name="adj" fmla="val 50000"/>
            </a:avLst>
          </a:prstGeom>
          <a:solidFill>
            <a:srgbClr val="02B5B3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algn="ctr" eaLnBrk="0" fontAlgn="base" hangingPunct="0">
              <a:buClr>
                <a:srgbClr val="FFFFFF"/>
              </a:buClr>
              <a:buSzPts val="1200"/>
            </a:pPr>
            <a:r>
              <a:rPr lang="en-US" sz="1600" kern="12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Policy Lag</a:t>
            </a:r>
            <a:endParaRPr sz="1800" kern="12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Google Shape;438;g226d3257349_1_412">
            <a:extLst>
              <a:ext uri="{FF2B5EF4-FFF2-40B4-BE49-F238E27FC236}">
                <a16:creationId xmlns:a16="http://schemas.microsoft.com/office/drawing/2014/main" id="{583F2793-ECED-02D9-0822-6D7B05B07E94}"/>
              </a:ext>
            </a:extLst>
          </p:cNvPr>
          <p:cNvSpPr/>
          <p:nvPr/>
        </p:nvSpPr>
        <p:spPr>
          <a:xfrm>
            <a:off x="8335308" y="2308225"/>
            <a:ext cx="3022449" cy="296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1" indent="-285750" eaLnBrk="0" fontAlgn="base" hangingPunct="0">
              <a:spcAft>
                <a:spcPts val="1200"/>
              </a:spcAft>
              <a:buClr>
                <a:srgbClr val="444444"/>
              </a:buClr>
              <a:buSzPts val="1100"/>
              <a:buFont typeface="Wingdings" pitchFamily="2" charset="2"/>
              <a:buChar char="§"/>
            </a:pPr>
            <a:endParaRPr lang="en-US" kern="1200">
              <a:solidFill>
                <a:srgbClr val="444444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285750" lvl="1" indent="-285750" eaLnBrk="0" fontAlgn="base" hangingPunct="0">
              <a:spcAft>
                <a:spcPts val="1200"/>
              </a:spcAft>
              <a:buClr>
                <a:srgbClr val="444444"/>
              </a:buClr>
              <a:buSzPts val="1100"/>
              <a:buFont typeface="Wingdings" pitchFamily="2" charset="2"/>
              <a:buChar char="§"/>
            </a:pPr>
            <a:r>
              <a:rPr lang="en-US" kern="1200">
                <a:solidFill>
                  <a:srgbClr val="444444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Continue to </a:t>
            </a:r>
            <a:r>
              <a:rPr lang="en-US" b="1" i="1" kern="1200">
                <a:solidFill>
                  <a:srgbClr val="444444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pursue additional pilots </a:t>
            </a:r>
            <a:r>
              <a:rPr lang="en-US" kern="1200">
                <a:solidFill>
                  <a:srgbClr val="444444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and increase the comfort level of NRAs.</a:t>
            </a:r>
          </a:p>
          <a:p>
            <a:pPr marL="285750" lvl="1" indent="-285750" eaLnBrk="0" fontAlgn="base" hangingPunct="0">
              <a:spcAft>
                <a:spcPts val="1200"/>
              </a:spcAft>
              <a:buClr>
                <a:srgbClr val="444444"/>
              </a:buClr>
              <a:buSzPts val="1100"/>
              <a:buFont typeface="Wingdings" pitchFamily="2" charset="2"/>
              <a:buChar char="§"/>
            </a:pPr>
            <a:r>
              <a:rPr lang="en-US" b="1" i="1" kern="1200">
                <a:solidFill>
                  <a:srgbClr val="444444"/>
                </a:solidFill>
                <a:latin typeface="Poppins"/>
                <a:ea typeface="+mn-ea"/>
                <a:cs typeface="Poppins"/>
              </a:rPr>
              <a:t>Embrace technology </a:t>
            </a:r>
            <a:r>
              <a:rPr lang="en-US" kern="1200">
                <a:solidFill>
                  <a:srgbClr val="444444"/>
                </a:solidFill>
                <a:latin typeface="Poppins"/>
                <a:ea typeface="+mn-ea"/>
                <a:cs typeface="Poppins"/>
              </a:rPr>
              <a:t>as a friend and enabler.</a:t>
            </a:r>
            <a:endParaRPr lang="en-US" kern="1200">
              <a:solidFill>
                <a:srgbClr val="444444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285750" lvl="1" indent="-285750" eaLnBrk="0" fontAlgn="base" hangingPunct="0">
              <a:spcAft>
                <a:spcPts val="1200"/>
              </a:spcAft>
              <a:buClr>
                <a:srgbClr val="444444"/>
              </a:buClr>
              <a:buSzPts val="1100"/>
              <a:buFont typeface="Wingdings" pitchFamily="2" charset="2"/>
              <a:buChar char="§"/>
            </a:pPr>
            <a:r>
              <a:rPr lang="en-US" kern="1200">
                <a:solidFill>
                  <a:srgbClr val="444444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 more comfortable NRAs are with the process and experience, the </a:t>
            </a:r>
            <a:r>
              <a:rPr lang="en-US" b="1" i="1" kern="1200">
                <a:solidFill>
                  <a:srgbClr val="444444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faster cloud projects and platforms can be widely implemented</a:t>
            </a:r>
            <a:r>
              <a:rPr lang="en-US" kern="1200">
                <a:solidFill>
                  <a:srgbClr val="444444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18" name="Google Shape;440;g226d3257349_1_412">
            <a:extLst>
              <a:ext uri="{FF2B5EF4-FFF2-40B4-BE49-F238E27FC236}">
                <a16:creationId xmlns:a16="http://schemas.microsoft.com/office/drawing/2014/main" id="{37ED96B7-FF95-DCC3-2AB3-EB75DBD9ED00}"/>
              </a:ext>
            </a:extLst>
          </p:cNvPr>
          <p:cNvSpPr/>
          <p:nvPr/>
        </p:nvSpPr>
        <p:spPr>
          <a:xfrm>
            <a:off x="8335309" y="2043531"/>
            <a:ext cx="3022450" cy="486747"/>
          </a:xfrm>
          <a:prstGeom prst="roundRect">
            <a:avLst>
              <a:gd name="adj" fmla="val 50000"/>
            </a:avLst>
          </a:prstGeom>
          <a:solidFill>
            <a:srgbClr val="235E62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algn="ctr" eaLnBrk="0" fontAlgn="base" hangingPunct="0">
              <a:buClr>
                <a:srgbClr val="FFFFFF"/>
              </a:buClr>
              <a:buSzPts val="1200"/>
            </a:pPr>
            <a:r>
              <a:rPr lang="en-US" sz="1600" kern="12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Call to Action</a:t>
            </a:r>
            <a:endParaRPr sz="1800" kern="12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F36F4B26-3481-0BCF-D1BB-F33D7439CAB6}"/>
              </a:ext>
            </a:extLst>
          </p:cNvPr>
          <p:cNvSpPr/>
          <p:nvPr/>
        </p:nvSpPr>
        <p:spPr>
          <a:xfrm rot="5400000">
            <a:off x="3977359" y="2144390"/>
            <a:ext cx="486747" cy="285029"/>
          </a:xfrm>
          <a:prstGeom prst="triangle">
            <a:avLst/>
          </a:prstGeom>
          <a:solidFill>
            <a:srgbClr val="182049"/>
          </a:solidFill>
          <a:ln w="12700" cap="flat" cmpd="sng" algn="ctr">
            <a:solidFill>
              <a:srgbClr val="182049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D7750E0D-436B-F649-C78E-856F3168C4A9}"/>
              </a:ext>
            </a:extLst>
          </p:cNvPr>
          <p:cNvSpPr/>
          <p:nvPr/>
        </p:nvSpPr>
        <p:spPr>
          <a:xfrm rot="5400000">
            <a:off x="7727893" y="2144389"/>
            <a:ext cx="486747" cy="285029"/>
          </a:xfrm>
          <a:prstGeom prst="triangle">
            <a:avLst/>
          </a:prstGeom>
          <a:solidFill>
            <a:srgbClr val="182049"/>
          </a:solidFill>
          <a:ln w="12700" cap="flat" cmpd="sng" algn="ctr">
            <a:solidFill>
              <a:srgbClr val="182049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oogle Shape;522;p8">
            <a:extLst>
              <a:ext uri="{FF2B5EF4-FFF2-40B4-BE49-F238E27FC236}">
                <a16:creationId xmlns:a16="http://schemas.microsoft.com/office/drawing/2014/main" id="{023A484D-4ED7-4DFE-1328-2DD7F7CE0E3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071103" y="6206680"/>
            <a:ext cx="3389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ACCUMULUS SYNERGY </a:t>
            </a:r>
            <a:r>
              <a:rPr lang="en-US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-US" dirty="0"/>
              <a:t>2025</a:t>
            </a:r>
            <a:r>
              <a:rPr lang="en-US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/>
              <a:t>EXTERNAL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2203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0D16F0-C32B-810C-C2EB-9E9631419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26" y="308700"/>
            <a:ext cx="11217501" cy="584775"/>
          </a:xfrm>
        </p:spPr>
        <p:txBody>
          <a:bodyPr/>
          <a:lstStyle/>
          <a:p>
            <a:r>
              <a:rPr lang="en-US" dirty="0"/>
              <a:t>The Technology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E06D7DB0-4D97-5F7B-9F9D-D7465F8438C3}"/>
              </a:ext>
            </a:extLst>
          </p:cNvPr>
          <p:cNvSpPr txBox="1"/>
          <p:nvPr/>
        </p:nvSpPr>
        <p:spPr>
          <a:xfrm>
            <a:off x="483134" y="1381409"/>
            <a:ext cx="11217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03D4B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A cloud-based SaaS platform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3CA5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connecting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03D4B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 the regulatory ecosystem with intuitive tools that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303D4B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streamlines data and information flow from origin to reviewers.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303D4B">
                  <a:lumMod val="50000"/>
                </a:srgbClr>
              </a:solidFill>
              <a:effectLst/>
              <a:uLnTx/>
              <a:uFillTx/>
              <a:latin typeface="Avenir Heavy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DD5477-FDFC-18C9-484C-38AA76BE8FAE}"/>
              </a:ext>
            </a:extLst>
          </p:cNvPr>
          <p:cNvCxnSpPr>
            <a:cxnSpLocks/>
          </p:cNvCxnSpPr>
          <p:nvPr/>
        </p:nvCxnSpPr>
        <p:spPr>
          <a:xfrm>
            <a:off x="6056335" y="3026038"/>
            <a:ext cx="0" cy="32498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oogle Shape;2416;g32cba72fad1_6_879">
            <a:extLst>
              <a:ext uri="{FF2B5EF4-FFF2-40B4-BE49-F238E27FC236}">
                <a16:creationId xmlns:a16="http://schemas.microsoft.com/office/drawing/2014/main" id="{9D73C48E-2D4C-315F-3CB4-992708CCA9AE}"/>
              </a:ext>
            </a:extLst>
          </p:cNvPr>
          <p:cNvGrpSpPr/>
          <p:nvPr/>
        </p:nvGrpSpPr>
        <p:grpSpPr>
          <a:xfrm>
            <a:off x="538479" y="2955150"/>
            <a:ext cx="11108834" cy="2454928"/>
            <a:chOff x="1930400" y="2094981"/>
            <a:chExt cx="7776573" cy="2485879"/>
          </a:xfrm>
          <a:gradFill>
            <a:gsLst>
              <a:gs pos="0">
                <a:schemeClr val="accent5">
                  <a:lumMod val="50000"/>
                </a:schemeClr>
              </a:gs>
              <a:gs pos="7000">
                <a:schemeClr val="accent5">
                  <a:lumMod val="50000"/>
                </a:schemeClr>
              </a:gs>
              <a:gs pos="14000">
                <a:schemeClr val="accent5">
                  <a:lumMod val="75000"/>
                </a:schemeClr>
              </a:gs>
              <a:gs pos="30000">
                <a:schemeClr val="accent5">
                  <a:lumMod val="60000"/>
                  <a:lumOff val="40000"/>
                </a:schemeClr>
              </a:gs>
              <a:gs pos="57000">
                <a:srgbClr val="58BCC2"/>
              </a:gs>
              <a:gs pos="89000">
                <a:srgbClr val="8DD5D8"/>
              </a:gs>
              <a:gs pos="99000">
                <a:srgbClr val="C4E9EC"/>
              </a:gs>
              <a:gs pos="100000">
                <a:srgbClr val="C4E9EC"/>
              </a:gs>
            </a:gsLst>
            <a:lin ang="0" scaled="0"/>
          </a:gradFill>
        </p:grpSpPr>
        <p:sp>
          <p:nvSpPr>
            <p:cNvPr id="11" name="Google Shape;2419;g32cba72fad1_6_879">
              <a:extLst>
                <a:ext uri="{FF2B5EF4-FFF2-40B4-BE49-F238E27FC236}">
                  <a16:creationId xmlns:a16="http://schemas.microsoft.com/office/drawing/2014/main" id="{971F2D2C-3B2A-BE19-1284-5C3542203580}"/>
                </a:ext>
              </a:extLst>
            </p:cNvPr>
            <p:cNvSpPr/>
            <p:nvPr/>
          </p:nvSpPr>
          <p:spPr>
            <a:xfrm>
              <a:off x="5818643" y="2095500"/>
              <a:ext cx="2089842" cy="2485360"/>
            </a:xfrm>
            <a:custGeom>
              <a:avLst/>
              <a:gdLst/>
              <a:ahLst/>
              <a:cxnLst/>
              <a:rect l="l" t="t" r="r" b="b"/>
              <a:pathLst>
                <a:path w="2089842" h="2485360" extrusionOk="0">
                  <a:moveTo>
                    <a:pt x="0" y="761541"/>
                  </a:moveTo>
                  <a:lnTo>
                    <a:pt x="2089843" y="0"/>
                  </a:lnTo>
                  <a:lnTo>
                    <a:pt x="2089843" y="2485360"/>
                  </a:lnTo>
                  <a:lnTo>
                    <a:pt x="0" y="1723731"/>
                  </a:lnTo>
                  <a:lnTo>
                    <a:pt x="0" y="7615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C4145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" name="Google Shape;2417;g32cba72fad1_6_879">
              <a:extLst>
                <a:ext uri="{FF2B5EF4-FFF2-40B4-BE49-F238E27FC236}">
                  <a16:creationId xmlns:a16="http://schemas.microsoft.com/office/drawing/2014/main" id="{5B3AEEB2-4EFA-8AE5-1E12-4E08717D9F7D}"/>
                </a:ext>
              </a:extLst>
            </p:cNvPr>
            <p:cNvSpPr/>
            <p:nvPr/>
          </p:nvSpPr>
          <p:spPr>
            <a:xfrm>
              <a:off x="3728888" y="2095500"/>
              <a:ext cx="2089754" cy="2485360"/>
            </a:xfrm>
            <a:custGeom>
              <a:avLst/>
              <a:gdLst/>
              <a:ahLst/>
              <a:cxnLst/>
              <a:rect l="l" t="t" r="r" b="b"/>
              <a:pathLst>
                <a:path w="2089754" h="2485360" extrusionOk="0">
                  <a:moveTo>
                    <a:pt x="2089754" y="1723731"/>
                  </a:moveTo>
                  <a:lnTo>
                    <a:pt x="0" y="2485360"/>
                  </a:lnTo>
                  <a:lnTo>
                    <a:pt x="0" y="0"/>
                  </a:lnTo>
                  <a:lnTo>
                    <a:pt x="2089754" y="761541"/>
                  </a:lnTo>
                  <a:lnTo>
                    <a:pt x="2089754" y="17237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C4145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" name="Google Shape;2418;g32cba72fad1_6_879">
              <a:extLst>
                <a:ext uri="{FF2B5EF4-FFF2-40B4-BE49-F238E27FC236}">
                  <a16:creationId xmlns:a16="http://schemas.microsoft.com/office/drawing/2014/main" id="{FAC066E2-7890-C787-1078-AFAF581B0B43}"/>
                </a:ext>
              </a:extLst>
            </p:cNvPr>
            <p:cNvSpPr/>
            <p:nvPr/>
          </p:nvSpPr>
          <p:spPr>
            <a:xfrm>
              <a:off x="1930400" y="2095500"/>
              <a:ext cx="1798488" cy="2485360"/>
            </a:xfrm>
            <a:custGeom>
              <a:avLst/>
              <a:gdLst/>
              <a:ahLst/>
              <a:cxnLst/>
              <a:rect l="l" t="t" r="r" b="b"/>
              <a:pathLst>
                <a:path w="1798488" h="2485360" extrusionOk="0">
                  <a:moveTo>
                    <a:pt x="0" y="0"/>
                  </a:moveTo>
                  <a:lnTo>
                    <a:pt x="1798489" y="0"/>
                  </a:lnTo>
                  <a:lnTo>
                    <a:pt x="1798489" y="2485360"/>
                  </a:lnTo>
                  <a:lnTo>
                    <a:pt x="0" y="2485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C4145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" name="Google Shape;2420;g32cba72fad1_6_879">
              <a:extLst>
                <a:ext uri="{FF2B5EF4-FFF2-40B4-BE49-F238E27FC236}">
                  <a16:creationId xmlns:a16="http://schemas.microsoft.com/office/drawing/2014/main" id="{A5529675-9FF4-33D8-B316-C7CC3F8CBA20}"/>
                </a:ext>
              </a:extLst>
            </p:cNvPr>
            <p:cNvSpPr/>
            <p:nvPr/>
          </p:nvSpPr>
          <p:spPr>
            <a:xfrm rot="10800000">
              <a:off x="7908485" y="2094981"/>
              <a:ext cx="1798488" cy="2485360"/>
            </a:xfrm>
            <a:custGeom>
              <a:avLst/>
              <a:gdLst/>
              <a:ahLst/>
              <a:cxnLst/>
              <a:rect l="l" t="t" r="r" b="b"/>
              <a:pathLst>
                <a:path w="1798488" h="2485360" extrusionOk="0">
                  <a:moveTo>
                    <a:pt x="0" y="0"/>
                  </a:moveTo>
                  <a:lnTo>
                    <a:pt x="1798489" y="0"/>
                  </a:lnTo>
                  <a:lnTo>
                    <a:pt x="1798489" y="2485360"/>
                  </a:lnTo>
                  <a:lnTo>
                    <a:pt x="0" y="2485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C4145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3562CDC-A770-9E08-A37C-DD7696247C6E}"/>
              </a:ext>
            </a:extLst>
          </p:cNvPr>
          <p:cNvCxnSpPr>
            <a:cxnSpLocks/>
          </p:cNvCxnSpPr>
          <p:nvPr/>
        </p:nvCxnSpPr>
        <p:spPr>
          <a:xfrm flipV="1">
            <a:off x="2778730" y="4129718"/>
            <a:ext cx="6628333" cy="105793"/>
          </a:xfrm>
          <a:prstGeom prst="straightConnector1">
            <a:avLst/>
          </a:prstGeom>
          <a:ln w="41275"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6" name="Google Shape;2428;g32cba72fad1_6_879">
            <a:extLst>
              <a:ext uri="{FF2B5EF4-FFF2-40B4-BE49-F238E27FC236}">
                <a16:creationId xmlns:a16="http://schemas.microsoft.com/office/drawing/2014/main" id="{2AE0A2AE-A314-CDBF-6A17-212B28845A67}"/>
              </a:ext>
            </a:extLst>
          </p:cNvPr>
          <p:cNvGrpSpPr/>
          <p:nvPr/>
        </p:nvGrpSpPr>
        <p:grpSpPr>
          <a:xfrm>
            <a:off x="538479" y="2351185"/>
            <a:ext cx="4756929" cy="395648"/>
            <a:chOff x="538479" y="1631925"/>
            <a:chExt cx="4756929" cy="395648"/>
          </a:xfrm>
        </p:grpSpPr>
        <p:sp>
          <p:nvSpPr>
            <p:cNvPr id="17" name="Google Shape;2429;g32cba72fad1_6_879">
              <a:extLst>
                <a:ext uri="{FF2B5EF4-FFF2-40B4-BE49-F238E27FC236}">
                  <a16:creationId xmlns:a16="http://schemas.microsoft.com/office/drawing/2014/main" id="{5996DCA6-D018-984B-583E-62C1DBEF9856}"/>
                </a:ext>
              </a:extLst>
            </p:cNvPr>
            <p:cNvSpPr/>
            <p:nvPr/>
          </p:nvSpPr>
          <p:spPr>
            <a:xfrm>
              <a:off x="544459" y="1976008"/>
              <a:ext cx="4750949" cy="51565"/>
            </a:xfrm>
            <a:custGeom>
              <a:avLst/>
              <a:gdLst/>
              <a:ahLst/>
              <a:cxnLst/>
              <a:rect l="l" t="t" r="r" b="b"/>
              <a:pathLst>
                <a:path w="3545484" h="38481" extrusionOk="0">
                  <a:moveTo>
                    <a:pt x="0" y="0"/>
                  </a:moveTo>
                  <a:lnTo>
                    <a:pt x="3545485" y="0"/>
                  </a:lnTo>
                  <a:lnTo>
                    <a:pt x="3545485" y="38481"/>
                  </a:lnTo>
                  <a:lnTo>
                    <a:pt x="0" y="38481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50000"/>
                  </a:schemeClr>
                </a:gs>
                <a:gs pos="26000">
                  <a:srgbClr val="144D65"/>
                </a:gs>
                <a:gs pos="43000">
                  <a:srgbClr val="13546E"/>
                </a:gs>
                <a:gs pos="58000">
                  <a:schemeClr val="accent5">
                    <a:lumMod val="60000"/>
                    <a:lumOff val="40000"/>
                  </a:schemeClr>
                </a:gs>
                <a:gs pos="96000">
                  <a:srgbClr val="8DD5D8"/>
                </a:gs>
                <a:gs pos="100000">
                  <a:srgbClr val="8DD5D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2C4145"/>
                </a:solidFill>
                <a:effectLst/>
                <a:uLnTx/>
                <a:uFillTx/>
                <a:latin typeface="Avenir Book" panose="02000503020000020003" pitchFamily="2" charset="0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" name="Google Shape;2430;g32cba72fad1_6_879">
              <a:extLst>
                <a:ext uri="{FF2B5EF4-FFF2-40B4-BE49-F238E27FC236}">
                  <a16:creationId xmlns:a16="http://schemas.microsoft.com/office/drawing/2014/main" id="{F8D9569D-F776-7404-4BC5-99AF0F9331CB}"/>
                </a:ext>
              </a:extLst>
            </p:cNvPr>
            <p:cNvSpPr txBox="1"/>
            <p:nvPr/>
          </p:nvSpPr>
          <p:spPr>
            <a:xfrm>
              <a:off x="538479" y="1631925"/>
              <a:ext cx="4185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303D4B">
                      <a:lumMod val="50000"/>
                    </a:srgbClr>
                  </a:solidFill>
                  <a:effectLst/>
                  <a:uLnTx/>
                  <a:uFillTx/>
                  <a:latin typeface="Avenir Black" panose="02000503020000020003" pitchFamily="2" charset="0"/>
                  <a:ea typeface="Poppins"/>
                  <a:cs typeface="Poppins"/>
                  <a:sym typeface="Poppins"/>
                </a:rPr>
                <a:t>DATA SOURCE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303D4B">
                    <a:lumMod val="50000"/>
                  </a:srgbClr>
                </a:solidFill>
                <a:effectLst/>
                <a:uLnTx/>
                <a:uFillTx/>
                <a:latin typeface="Avenir Black" panose="02000503020000020003" pitchFamily="2" charset="0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9" name="Google Shape;2431;g32cba72fad1_6_879">
            <a:extLst>
              <a:ext uri="{FF2B5EF4-FFF2-40B4-BE49-F238E27FC236}">
                <a16:creationId xmlns:a16="http://schemas.microsoft.com/office/drawing/2014/main" id="{448183D2-F48C-5EDD-DE7C-46F106DF0845}"/>
              </a:ext>
            </a:extLst>
          </p:cNvPr>
          <p:cNvGrpSpPr/>
          <p:nvPr/>
        </p:nvGrpSpPr>
        <p:grpSpPr>
          <a:xfrm>
            <a:off x="6896593" y="2351185"/>
            <a:ext cx="4750949" cy="395683"/>
            <a:chOff x="6896593" y="1631925"/>
            <a:chExt cx="4750949" cy="395683"/>
          </a:xfrm>
        </p:grpSpPr>
        <p:sp>
          <p:nvSpPr>
            <p:cNvPr id="20" name="Google Shape;2432;g32cba72fad1_6_879">
              <a:extLst>
                <a:ext uri="{FF2B5EF4-FFF2-40B4-BE49-F238E27FC236}">
                  <a16:creationId xmlns:a16="http://schemas.microsoft.com/office/drawing/2014/main" id="{04521FA8-0A65-C788-2332-29DD94E45544}"/>
                </a:ext>
              </a:extLst>
            </p:cNvPr>
            <p:cNvSpPr/>
            <p:nvPr/>
          </p:nvSpPr>
          <p:spPr>
            <a:xfrm rot="10800000">
              <a:off x="6896593" y="1976045"/>
              <a:ext cx="4750949" cy="51563"/>
            </a:xfrm>
            <a:custGeom>
              <a:avLst/>
              <a:gdLst/>
              <a:ahLst/>
              <a:cxnLst/>
              <a:rect l="l" t="t" r="r" b="b"/>
              <a:pathLst>
                <a:path w="3545484" h="38480" extrusionOk="0">
                  <a:moveTo>
                    <a:pt x="0" y="0"/>
                  </a:moveTo>
                  <a:lnTo>
                    <a:pt x="3545485" y="0"/>
                  </a:lnTo>
                  <a:lnTo>
                    <a:pt x="3545485" y="38481"/>
                  </a:lnTo>
                  <a:lnTo>
                    <a:pt x="0" y="3848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78000">
                  <a:schemeClr val="accent4">
                    <a:lumMod val="60000"/>
                    <a:lumOff val="40000"/>
                  </a:schemeClr>
                </a:gs>
                <a:gs pos="59000">
                  <a:srgbClr val="8DD5D8"/>
                </a:gs>
                <a:gs pos="29000">
                  <a:srgbClr val="64C2C7"/>
                </a:gs>
                <a:gs pos="100000">
                  <a:srgbClr val="C4E9EC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2C4145"/>
                </a:solidFill>
                <a:effectLst/>
                <a:uLnTx/>
                <a:uFillTx/>
                <a:latin typeface="Avenir Book" panose="02000503020000020003" pitchFamily="2" charset="0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" name="Google Shape;2433;g32cba72fad1_6_879">
              <a:extLst>
                <a:ext uri="{FF2B5EF4-FFF2-40B4-BE49-F238E27FC236}">
                  <a16:creationId xmlns:a16="http://schemas.microsoft.com/office/drawing/2014/main" id="{EA61A510-9AD0-672F-DAD6-0B7F6246480E}"/>
                </a:ext>
              </a:extLst>
            </p:cNvPr>
            <p:cNvSpPr txBox="1"/>
            <p:nvPr/>
          </p:nvSpPr>
          <p:spPr>
            <a:xfrm>
              <a:off x="7461621" y="1631925"/>
              <a:ext cx="4185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303D4B">
                      <a:lumMod val="50000"/>
                    </a:srgbClr>
                  </a:solidFill>
                  <a:effectLst/>
                  <a:uLnTx/>
                  <a:uFillTx/>
                  <a:latin typeface="Avenir Black" panose="02000503020000020003" pitchFamily="2" charset="0"/>
                  <a:ea typeface="Poppins"/>
                  <a:cs typeface="Poppins"/>
                  <a:sym typeface="Poppins"/>
                </a:rPr>
                <a:t>REVIEWERS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303D4B">
                    <a:lumMod val="50000"/>
                  </a:srgbClr>
                </a:solidFill>
                <a:effectLst/>
                <a:uLnTx/>
                <a:uFillTx/>
                <a:latin typeface="Avenir Black" panose="02000503020000020003" pitchFamily="2" charset="0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2" name="Google Shape;2422;g32cba72fad1_6_879">
            <a:extLst>
              <a:ext uri="{FF2B5EF4-FFF2-40B4-BE49-F238E27FC236}">
                <a16:creationId xmlns:a16="http://schemas.microsoft.com/office/drawing/2014/main" id="{D8B66A62-4740-A039-2E9C-802665C894C6}"/>
              </a:ext>
            </a:extLst>
          </p:cNvPr>
          <p:cNvSpPr/>
          <p:nvPr/>
        </p:nvSpPr>
        <p:spPr>
          <a:xfrm>
            <a:off x="5163681" y="3253399"/>
            <a:ext cx="1858430" cy="18584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" name="Picture 22" descr="A logo in a circle&#10;&#10;AI-generated content may be incorrect.">
            <a:extLst>
              <a:ext uri="{FF2B5EF4-FFF2-40B4-BE49-F238E27FC236}">
                <a16:creationId xmlns:a16="http://schemas.microsoft.com/office/drawing/2014/main" id="{A41569F8-7FA1-C0DD-85AE-43F963D84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946" y="2881155"/>
            <a:ext cx="2598596" cy="260291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F1B6928-46B7-AB3C-51B2-5726345447CB}"/>
              </a:ext>
            </a:extLst>
          </p:cNvPr>
          <p:cNvGrpSpPr/>
          <p:nvPr/>
        </p:nvGrpSpPr>
        <p:grpSpPr>
          <a:xfrm rot="10800000">
            <a:off x="5305314" y="2198835"/>
            <a:ext cx="1597420" cy="715493"/>
            <a:chOff x="1779588" y="2381251"/>
            <a:chExt cx="8507413" cy="1654175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1C0C9A3C-0C32-AE62-D8D3-943223D80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950" y="2735263"/>
              <a:ext cx="1376363" cy="1079500"/>
            </a:xfrm>
            <a:custGeom>
              <a:avLst/>
              <a:gdLst>
                <a:gd name="T0" fmla="*/ 0 w 622"/>
                <a:gd name="T1" fmla="*/ 2 h 486"/>
                <a:gd name="T2" fmla="*/ 0 w 622"/>
                <a:gd name="T3" fmla="*/ 369 h 486"/>
                <a:gd name="T4" fmla="*/ 0 w 622"/>
                <a:gd name="T5" fmla="*/ 369 h 486"/>
                <a:gd name="T6" fmla="*/ 622 w 622"/>
                <a:gd name="T7" fmla="*/ 418 h 486"/>
                <a:gd name="T8" fmla="*/ 622 w 622"/>
                <a:gd name="T9" fmla="*/ 0 h 486"/>
                <a:gd name="T10" fmla="*/ 0 w 622"/>
                <a:gd name="T11" fmla="*/ 2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2" h="486">
                  <a:moveTo>
                    <a:pt x="0" y="2"/>
                  </a:moveTo>
                  <a:cubicBezTo>
                    <a:pt x="0" y="369"/>
                    <a:pt x="0" y="369"/>
                    <a:pt x="0" y="369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191" y="486"/>
                    <a:pt x="586" y="424"/>
                    <a:pt x="622" y="418"/>
                  </a:cubicBezTo>
                  <a:cubicBezTo>
                    <a:pt x="622" y="0"/>
                    <a:pt x="622" y="0"/>
                    <a:pt x="622" y="0"/>
                  </a:cubicBezTo>
                  <a:lnTo>
                    <a:pt x="0" y="2"/>
                  </a:lnTo>
                  <a:close/>
                </a:path>
              </a:pathLst>
            </a:custGeom>
            <a:gradFill>
              <a:gsLst>
                <a:gs pos="6000">
                  <a:schemeClr val="bg1">
                    <a:lumMod val="95000"/>
                  </a:schemeClr>
                </a:gs>
                <a:gs pos="74000">
                  <a:schemeClr val="bg1">
                    <a:lumMod val="85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9919A5F6-8915-73FA-A9CD-219FF639C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200" y="2738438"/>
              <a:ext cx="1809750" cy="941388"/>
            </a:xfrm>
            <a:custGeom>
              <a:avLst/>
              <a:gdLst>
                <a:gd name="T0" fmla="*/ 2 w 817"/>
                <a:gd name="T1" fmla="*/ 3 h 423"/>
                <a:gd name="T2" fmla="*/ 2 w 817"/>
                <a:gd name="T3" fmla="*/ 220 h 423"/>
                <a:gd name="T4" fmla="*/ 148 w 817"/>
                <a:gd name="T5" fmla="*/ 333 h 423"/>
                <a:gd name="T6" fmla="*/ 817 w 817"/>
                <a:gd name="T7" fmla="*/ 367 h 423"/>
                <a:gd name="T8" fmla="*/ 817 w 817"/>
                <a:gd name="T9" fmla="*/ 0 h 423"/>
                <a:gd name="T10" fmla="*/ 2 w 817"/>
                <a:gd name="T11" fmla="*/ 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7" h="423">
                  <a:moveTo>
                    <a:pt x="2" y="3"/>
                  </a:moveTo>
                  <a:cubicBezTo>
                    <a:pt x="2" y="220"/>
                    <a:pt x="2" y="220"/>
                    <a:pt x="2" y="220"/>
                  </a:cubicBezTo>
                  <a:cubicBezTo>
                    <a:pt x="0" y="260"/>
                    <a:pt x="45" y="301"/>
                    <a:pt x="148" y="333"/>
                  </a:cubicBezTo>
                  <a:cubicBezTo>
                    <a:pt x="443" y="423"/>
                    <a:pt x="815" y="368"/>
                    <a:pt x="817" y="367"/>
                  </a:cubicBezTo>
                  <a:cubicBezTo>
                    <a:pt x="817" y="0"/>
                    <a:pt x="817" y="0"/>
                    <a:pt x="817" y="0"/>
                  </a:cubicBezTo>
                  <a:lnTo>
                    <a:pt x="2" y="3"/>
                  </a:lnTo>
                  <a:close/>
                </a:path>
              </a:pathLst>
            </a:custGeom>
            <a:gradFill>
              <a:gsLst>
                <a:gs pos="6000">
                  <a:schemeClr val="bg1">
                    <a:lumMod val="95000"/>
                  </a:schemeClr>
                </a:gs>
                <a:gs pos="74000">
                  <a:schemeClr val="bg1">
                    <a:lumMod val="85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9CFC15CC-6355-215C-9506-8E1356DB8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0150" y="2716213"/>
              <a:ext cx="1274763" cy="808038"/>
            </a:xfrm>
            <a:custGeom>
              <a:avLst/>
              <a:gdLst>
                <a:gd name="T0" fmla="*/ 566 w 575"/>
                <a:gd name="T1" fmla="*/ 210 h 363"/>
                <a:gd name="T2" fmla="*/ 566 w 575"/>
                <a:gd name="T3" fmla="*/ 210 h 363"/>
                <a:gd name="T4" fmla="*/ 566 w 575"/>
                <a:gd name="T5" fmla="*/ 0 h 363"/>
                <a:gd name="T6" fmla="*/ 0 w 575"/>
                <a:gd name="T7" fmla="*/ 2 h 363"/>
                <a:gd name="T8" fmla="*/ 0 w 575"/>
                <a:gd name="T9" fmla="*/ 335 h 363"/>
                <a:gd name="T10" fmla="*/ 566 w 575"/>
                <a:gd name="T11" fmla="*/ 21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5" h="363">
                  <a:moveTo>
                    <a:pt x="566" y="210"/>
                  </a:moveTo>
                  <a:cubicBezTo>
                    <a:pt x="566" y="210"/>
                    <a:pt x="566" y="210"/>
                    <a:pt x="566" y="210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264" y="363"/>
                    <a:pt x="575" y="293"/>
                    <a:pt x="566" y="210"/>
                  </a:cubicBezTo>
                  <a:close/>
                </a:path>
              </a:pathLst>
            </a:custGeom>
            <a:gradFill>
              <a:gsLst>
                <a:gs pos="6000">
                  <a:schemeClr val="bg1">
                    <a:lumMod val="95000"/>
                  </a:schemeClr>
                </a:gs>
                <a:gs pos="74000">
                  <a:schemeClr val="bg1">
                    <a:lumMod val="85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A86261C8-8108-D2AA-5728-38E899466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313" y="2720976"/>
              <a:ext cx="3525838" cy="1314450"/>
            </a:xfrm>
            <a:custGeom>
              <a:avLst/>
              <a:gdLst>
                <a:gd name="T0" fmla="*/ 0 w 1592"/>
                <a:gd name="T1" fmla="*/ 6 h 591"/>
                <a:gd name="T2" fmla="*/ 0 w 1592"/>
                <a:gd name="T3" fmla="*/ 424 h 591"/>
                <a:gd name="T4" fmla="*/ 2 w 1592"/>
                <a:gd name="T5" fmla="*/ 423 h 591"/>
                <a:gd name="T6" fmla="*/ 960 w 1592"/>
                <a:gd name="T7" fmla="*/ 543 h 591"/>
                <a:gd name="T8" fmla="*/ 1592 w 1592"/>
                <a:gd name="T9" fmla="*/ 333 h 591"/>
                <a:gd name="T10" fmla="*/ 1592 w 1592"/>
                <a:gd name="T11" fmla="*/ 333 h 591"/>
                <a:gd name="T12" fmla="*/ 1592 w 1592"/>
                <a:gd name="T13" fmla="*/ 0 h 591"/>
                <a:gd name="T14" fmla="*/ 0 w 1592"/>
                <a:gd name="T15" fmla="*/ 6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2" h="591">
                  <a:moveTo>
                    <a:pt x="0" y="6"/>
                  </a:moveTo>
                  <a:cubicBezTo>
                    <a:pt x="0" y="424"/>
                    <a:pt x="0" y="424"/>
                    <a:pt x="0" y="424"/>
                  </a:cubicBezTo>
                  <a:cubicBezTo>
                    <a:pt x="1" y="423"/>
                    <a:pt x="2" y="423"/>
                    <a:pt x="2" y="423"/>
                  </a:cubicBezTo>
                  <a:cubicBezTo>
                    <a:pt x="368" y="591"/>
                    <a:pt x="960" y="543"/>
                    <a:pt x="960" y="543"/>
                  </a:cubicBezTo>
                  <a:cubicBezTo>
                    <a:pt x="1568" y="497"/>
                    <a:pt x="1592" y="333"/>
                    <a:pt x="1592" y="333"/>
                  </a:cubicBezTo>
                  <a:cubicBezTo>
                    <a:pt x="1592" y="333"/>
                    <a:pt x="1592" y="333"/>
                    <a:pt x="1592" y="333"/>
                  </a:cubicBezTo>
                  <a:cubicBezTo>
                    <a:pt x="1592" y="0"/>
                    <a:pt x="1592" y="0"/>
                    <a:pt x="1592" y="0"/>
                  </a:cubicBezTo>
                  <a:lnTo>
                    <a:pt x="0" y="6"/>
                  </a:lnTo>
                  <a:close/>
                </a:path>
              </a:pathLst>
            </a:custGeom>
            <a:gradFill>
              <a:gsLst>
                <a:gs pos="6000">
                  <a:schemeClr val="bg1">
                    <a:lumMod val="95000"/>
                  </a:schemeClr>
                </a:gs>
                <a:gs pos="74000">
                  <a:schemeClr val="bg1">
                    <a:lumMod val="85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A9A78EFD-AD85-DFAE-AF8F-C217FF965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588" y="2381251"/>
              <a:ext cx="8507413" cy="1173163"/>
            </a:xfrm>
            <a:custGeom>
              <a:avLst/>
              <a:gdLst>
                <a:gd name="T0" fmla="*/ 965 w 3841"/>
                <a:gd name="T1" fmla="*/ 312 h 528"/>
                <a:gd name="T2" fmla="*/ 296 w 3841"/>
                <a:gd name="T3" fmla="*/ 278 h 528"/>
                <a:gd name="T4" fmla="*/ 605 w 3841"/>
                <a:gd name="T5" fmla="*/ 19 h 528"/>
                <a:gd name="T6" fmla="*/ 3360 w 3841"/>
                <a:gd name="T7" fmla="*/ 19 h 528"/>
                <a:gd name="T8" fmla="*/ 3723 w 3841"/>
                <a:gd name="T9" fmla="*/ 110 h 528"/>
                <a:gd name="T10" fmla="*/ 3179 w 3841"/>
                <a:gd name="T11" fmla="*/ 270 h 528"/>
                <a:gd name="T12" fmla="*/ 2547 w 3841"/>
                <a:gd name="T13" fmla="*/ 480 h 528"/>
                <a:gd name="T14" fmla="*/ 1589 w 3841"/>
                <a:gd name="T15" fmla="*/ 360 h 528"/>
                <a:gd name="T16" fmla="*/ 965 w 3841"/>
                <a:gd name="T17" fmla="*/ 31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1" h="528">
                  <a:moveTo>
                    <a:pt x="965" y="312"/>
                  </a:moveTo>
                  <a:cubicBezTo>
                    <a:pt x="965" y="312"/>
                    <a:pt x="592" y="368"/>
                    <a:pt x="296" y="278"/>
                  </a:cubicBezTo>
                  <a:cubicBezTo>
                    <a:pt x="0" y="187"/>
                    <a:pt x="181" y="18"/>
                    <a:pt x="605" y="19"/>
                  </a:cubicBezTo>
                  <a:cubicBezTo>
                    <a:pt x="3360" y="19"/>
                    <a:pt x="3360" y="19"/>
                    <a:pt x="3360" y="19"/>
                  </a:cubicBezTo>
                  <a:cubicBezTo>
                    <a:pt x="3360" y="19"/>
                    <a:pt x="3589" y="0"/>
                    <a:pt x="3723" y="110"/>
                  </a:cubicBezTo>
                  <a:cubicBezTo>
                    <a:pt x="3841" y="207"/>
                    <a:pt x="3480" y="302"/>
                    <a:pt x="3179" y="270"/>
                  </a:cubicBezTo>
                  <a:cubicBezTo>
                    <a:pt x="3179" y="270"/>
                    <a:pt x="3155" y="434"/>
                    <a:pt x="2547" y="480"/>
                  </a:cubicBezTo>
                  <a:cubicBezTo>
                    <a:pt x="2547" y="480"/>
                    <a:pt x="1955" y="528"/>
                    <a:pt x="1589" y="360"/>
                  </a:cubicBezTo>
                  <a:cubicBezTo>
                    <a:pt x="1589" y="360"/>
                    <a:pt x="1165" y="435"/>
                    <a:pt x="965" y="312"/>
                  </a:cubicBezTo>
                  <a:close/>
                </a:path>
              </a:pathLst>
            </a:custGeom>
            <a:gradFill flip="none" rotWithShape="1">
              <a:gsLst>
                <a:gs pos="14286">
                  <a:schemeClr val="bg1"/>
                </a:gs>
                <a:gs pos="74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5" name="Google Shape;2433;g32cba72fad1_6_879">
            <a:extLst>
              <a:ext uri="{FF2B5EF4-FFF2-40B4-BE49-F238E27FC236}">
                <a16:creationId xmlns:a16="http://schemas.microsoft.com/office/drawing/2014/main" id="{B5CD1713-22B1-3320-DC0F-56B5CA9E8A7B}"/>
              </a:ext>
            </a:extLst>
          </p:cNvPr>
          <p:cNvSpPr txBox="1"/>
          <p:nvPr/>
        </p:nvSpPr>
        <p:spPr>
          <a:xfrm>
            <a:off x="9136717" y="3603621"/>
            <a:ext cx="223032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303D4B">
                    <a:lumMod val="50000"/>
                  </a:srgbClr>
                </a:solidFill>
                <a:effectLst/>
                <a:uLnTx/>
                <a:uFillTx/>
                <a:latin typeface="Avenir Black" panose="02000503020000020003" pitchFamily="2" charset="0"/>
                <a:ea typeface="Poppins"/>
                <a:cs typeface="Poppins"/>
                <a:sym typeface="Poppins"/>
              </a:rPr>
              <a:t>Global Regulatory Authorities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303D4B">
                  <a:lumMod val="50000"/>
                </a:srgbClr>
              </a:solidFill>
              <a:effectLst/>
              <a:uLnTx/>
              <a:uFillTx/>
              <a:latin typeface="Avenir Black" panose="02000503020000020003" pitchFamily="2" charset="0"/>
              <a:ea typeface="Poppins"/>
              <a:cs typeface="Poppins"/>
              <a:sym typeface="Poppins"/>
            </a:endParaRPr>
          </a:p>
        </p:txBody>
      </p:sp>
      <p:sp>
        <p:nvSpPr>
          <p:cNvPr id="36" name="Google Shape;2433;g32cba72fad1_6_879">
            <a:extLst>
              <a:ext uri="{FF2B5EF4-FFF2-40B4-BE49-F238E27FC236}">
                <a16:creationId xmlns:a16="http://schemas.microsoft.com/office/drawing/2014/main" id="{1DE57FEC-B923-BADF-BF77-9116A04407BF}"/>
              </a:ext>
            </a:extLst>
          </p:cNvPr>
          <p:cNvSpPr txBox="1"/>
          <p:nvPr/>
        </p:nvSpPr>
        <p:spPr>
          <a:xfrm>
            <a:off x="737981" y="3672188"/>
            <a:ext cx="21381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lack" panose="02000503020000020003" pitchFamily="2" charset="0"/>
                <a:ea typeface="Poppins"/>
                <a:cs typeface="Poppins"/>
                <a:sym typeface="Poppins"/>
              </a:rPr>
              <a:t>Life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lack" panose="02000503020000020003" pitchFamily="2" charset="0"/>
                <a:ea typeface="Poppins"/>
                <a:cs typeface="Poppins"/>
                <a:sym typeface="Poppins"/>
              </a:rPr>
              <a:t>Sciences Organizations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lack" panose="02000503020000020003" pitchFamily="2" charset="0"/>
              <a:ea typeface="Poppins"/>
              <a:cs typeface="Poppins"/>
              <a:sym typeface="Poppins"/>
            </a:endParaRPr>
          </a:p>
        </p:txBody>
      </p:sp>
      <p:sp>
        <p:nvSpPr>
          <p:cNvPr id="38" name="Google Shape;2430;g32cba72fad1_6_879">
            <a:extLst>
              <a:ext uri="{FF2B5EF4-FFF2-40B4-BE49-F238E27FC236}">
                <a16:creationId xmlns:a16="http://schemas.microsoft.com/office/drawing/2014/main" id="{31706D4E-ECBE-6A38-19E3-6D0E81D7DD64}"/>
              </a:ext>
            </a:extLst>
          </p:cNvPr>
          <p:cNvSpPr txBox="1"/>
          <p:nvPr/>
        </p:nvSpPr>
        <p:spPr>
          <a:xfrm>
            <a:off x="3703601" y="5286899"/>
            <a:ext cx="4800846" cy="305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03D4B">
                    <a:lumMod val="50000"/>
                  </a:srgbClr>
                </a:solidFill>
                <a:effectLst/>
                <a:uLnTx/>
                <a:uFillTx/>
                <a:latin typeface="Avenir Black" panose="02000503020000020003" pitchFamily="2" charset="0"/>
                <a:ea typeface="Poppins"/>
                <a:cs typeface="Poppins"/>
                <a:sym typeface="Poppins"/>
              </a:rPr>
              <a:t>Purpose-built Design to Accelerate Collaboration 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303D4B">
                  <a:lumMod val="50000"/>
                </a:srgbClr>
              </a:solidFill>
              <a:effectLst/>
              <a:uLnTx/>
              <a:uFillTx/>
              <a:latin typeface="Avenir Black" panose="02000503020000020003" pitchFamily="2" charset="0"/>
              <a:ea typeface="Poppins"/>
              <a:cs typeface="Poppins"/>
              <a:sym typeface="Poppin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5A3D076-1C18-D06F-6CFB-E4D779DC46E2}"/>
              </a:ext>
            </a:extLst>
          </p:cNvPr>
          <p:cNvSpPr txBox="1"/>
          <p:nvPr/>
        </p:nvSpPr>
        <p:spPr>
          <a:xfrm>
            <a:off x="3615404" y="6017023"/>
            <a:ext cx="4910465" cy="2923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303D4B">
                    <a:lumMod val="50000"/>
                  </a:srgbClr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To accelerate innovation and impact for patients everywhere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F62FD7E-FCC9-697C-6D03-B8863B91B615}"/>
              </a:ext>
            </a:extLst>
          </p:cNvPr>
          <p:cNvSpPr txBox="1"/>
          <p:nvPr/>
        </p:nvSpPr>
        <p:spPr>
          <a:xfrm>
            <a:off x="188256" y="6461466"/>
            <a:ext cx="6099586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1200" cap="none" spc="100" normalizeH="0" baseline="0" noProof="0">
                <a:ln>
                  <a:noFill/>
                </a:ln>
                <a:solidFill>
                  <a:srgbClr val="51749A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©2025 ACCUMULUS TECHNOLOGIES. EXTERNAL.</a:t>
            </a:r>
          </a:p>
        </p:txBody>
      </p:sp>
      <p:sp>
        <p:nvSpPr>
          <p:cNvPr id="2" name="Google Shape;2429;g32cba72fad1_6_879">
            <a:extLst>
              <a:ext uri="{FF2B5EF4-FFF2-40B4-BE49-F238E27FC236}">
                <a16:creationId xmlns:a16="http://schemas.microsoft.com/office/drawing/2014/main" id="{BF4C1898-94A2-2269-BEE1-931292B97F71}"/>
              </a:ext>
            </a:extLst>
          </p:cNvPr>
          <p:cNvSpPr/>
          <p:nvPr/>
        </p:nvSpPr>
        <p:spPr>
          <a:xfrm>
            <a:off x="3720525" y="5559399"/>
            <a:ext cx="4750949" cy="36576"/>
          </a:xfrm>
          <a:custGeom>
            <a:avLst/>
            <a:gdLst/>
            <a:ahLst/>
            <a:cxnLst/>
            <a:rect l="l" t="t" r="r" b="b"/>
            <a:pathLst>
              <a:path w="3545484" h="38481" extrusionOk="0">
                <a:moveTo>
                  <a:pt x="0" y="0"/>
                </a:moveTo>
                <a:lnTo>
                  <a:pt x="3545485" y="0"/>
                </a:lnTo>
                <a:lnTo>
                  <a:pt x="3545485" y="38481"/>
                </a:lnTo>
                <a:lnTo>
                  <a:pt x="0" y="38481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</a:schemeClr>
              </a:gs>
              <a:gs pos="26000">
                <a:srgbClr val="144D65"/>
              </a:gs>
              <a:gs pos="43000">
                <a:srgbClr val="13546E"/>
              </a:gs>
              <a:gs pos="58000">
                <a:schemeClr val="accent5">
                  <a:lumMod val="60000"/>
                  <a:lumOff val="40000"/>
                </a:schemeClr>
              </a:gs>
              <a:gs pos="96000">
                <a:srgbClr val="8DD5D8"/>
              </a:gs>
              <a:gs pos="100000">
                <a:srgbClr val="8DD5D8"/>
              </a:gs>
            </a:gsLst>
            <a:lin ang="0" scaled="0"/>
          </a:gra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2C4145"/>
              </a:solidFill>
              <a:effectLst/>
              <a:uLnTx/>
              <a:uFillTx/>
              <a:latin typeface="Avenir Book" panose="02000503020000020003" pitchFamily="2" charset="0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608602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3F2B0-0181-8BA3-41F1-CC9BC2097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DAF4E3-5C56-F271-B983-CCE83040DCA7}"/>
              </a:ext>
            </a:extLst>
          </p:cNvPr>
          <p:cNvSpPr txBox="1"/>
          <p:nvPr/>
        </p:nvSpPr>
        <p:spPr>
          <a:xfrm>
            <a:off x="188256" y="6461466"/>
            <a:ext cx="6099586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500" b="1" i="0" spc="100" baseline="0">
                <a:solidFill>
                  <a:schemeClr val="accent5"/>
                </a:solidFill>
                <a:latin typeface="Avenir Heavy" panose="02000503020000020003" pitchFamily="2" charset="0"/>
              </a:rPr>
              <a:t>©2025 ACCUMULUS TECHNOLOGIES. EXTERNAL.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7C5F671F-7316-5742-E836-E86805184068}"/>
              </a:ext>
            </a:extLst>
          </p:cNvPr>
          <p:cNvSpPr/>
          <p:nvPr/>
        </p:nvSpPr>
        <p:spPr>
          <a:xfrm>
            <a:off x="557561" y="1592775"/>
            <a:ext cx="11076879" cy="5037968"/>
          </a:xfrm>
          <a:custGeom>
            <a:avLst/>
            <a:gdLst/>
            <a:ahLst/>
            <a:cxnLst/>
            <a:rect l="l" t="t" r="r" b="b"/>
            <a:pathLst>
              <a:path w="11390200" h="6118611">
                <a:moveTo>
                  <a:pt x="0" y="0"/>
                </a:moveTo>
                <a:lnTo>
                  <a:pt x="11390201" y="0"/>
                </a:lnTo>
                <a:lnTo>
                  <a:pt x="11390201" y="6118610"/>
                </a:lnTo>
                <a:lnTo>
                  <a:pt x="0" y="61186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w="19050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03D4B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4F6C3BF5-8DB8-E268-4424-95D91A07E10E}"/>
              </a:ext>
            </a:extLst>
          </p:cNvPr>
          <p:cNvSpPr txBox="1">
            <a:spLocks/>
          </p:cNvSpPr>
          <p:nvPr/>
        </p:nvSpPr>
        <p:spPr>
          <a:xfrm>
            <a:off x="550828" y="340508"/>
            <a:ext cx="11076880" cy="584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Heavy" panose="02000503020000020003" pitchFamily="2" charset="0"/>
                <a:ea typeface="+mj-ea"/>
                <a:cs typeface="+mj-cs"/>
              </a:rPr>
              <a:t>A Proven Platform with Global Reach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3A814019-3855-CEF7-E83A-B03C848049D0}"/>
              </a:ext>
            </a:extLst>
          </p:cNvPr>
          <p:cNvSpPr txBox="1"/>
          <p:nvPr/>
        </p:nvSpPr>
        <p:spPr>
          <a:xfrm>
            <a:off x="564292" y="902950"/>
            <a:ext cx="1017655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>
                <a:latin typeface="Avenir Book" panose="02000503020000020003"/>
              </a:rPr>
              <a:t>Powering </a:t>
            </a:r>
            <a:r>
              <a:rPr lang="en-US" sz="1900" b="1">
                <a:solidFill>
                  <a:srgbClr val="FE3DA5"/>
                </a:solidFill>
                <a:latin typeface="Avenir Book" panose="02000503020000020003"/>
              </a:rPr>
              <a:t>connection</a:t>
            </a:r>
            <a:r>
              <a:rPr lang="en-US" sz="1900">
                <a:latin typeface="Avenir Book" panose="02000503020000020003"/>
              </a:rPr>
              <a:t> to a rapidly growing network of life science organizations and national regulatory authorities 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99F8E218-1F8B-D7CC-113C-C0EE2A856EC7}"/>
              </a:ext>
            </a:extLst>
          </p:cNvPr>
          <p:cNvGrpSpPr/>
          <p:nvPr/>
        </p:nvGrpSpPr>
        <p:grpSpPr>
          <a:xfrm>
            <a:off x="1226324" y="5099134"/>
            <a:ext cx="9739353" cy="450595"/>
            <a:chOff x="811586" y="5613278"/>
            <a:chExt cx="5062712" cy="313935"/>
          </a:xfrm>
          <a:solidFill>
            <a:schemeClr val="bg1"/>
          </a:solidFill>
        </p:grpSpPr>
        <p:sp>
          <p:nvSpPr>
            <p:cNvPr id="143" name="Rounded Rectangle 3">
              <a:extLst>
                <a:ext uri="{FF2B5EF4-FFF2-40B4-BE49-F238E27FC236}">
                  <a16:creationId xmlns:a16="http://schemas.microsoft.com/office/drawing/2014/main" id="{EB773DFA-5E51-CB71-21AC-9B4DC21223F3}"/>
                </a:ext>
              </a:extLst>
            </p:cNvPr>
            <p:cNvSpPr/>
            <p:nvPr/>
          </p:nvSpPr>
          <p:spPr>
            <a:xfrm rot="10800000">
              <a:off x="811586" y="5613278"/>
              <a:ext cx="5062712" cy="313935"/>
            </a:xfrm>
            <a:prstGeom prst="roundRect">
              <a:avLst>
                <a:gd name="adj" fmla="val 4344"/>
              </a:avLst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5" name="Google Shape;2236;g32cba72fad1_6_603">
              <a:extLst>
                <a:ext uri="{FF2B5EF4-FFF2-40B4-BE49-F238E27FC236}">
                  <a16:creationId xmlns:a16="http://schemas.microsoft.com/office/drawing/2014/main" id="{2BFBCB3D-CF66-E7B0-169A-2B10621471DB}"/>
                </a:ext>
              </a:extLst>
            </p:cNvPr>
            <p:cNvSpPr txBox="1"/>
            <p:nvPr/>
          </p:nvSpPr>
          <p:spPr>
            <a:xfrm>
              <a:off x="1106368" y="5624000"/>
              <a:ext cx="4466149" cy="27920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>
                <a:lnSpc>
                  <a:spcPct val="92666"/>
                </a:lnSpc>
                <a:buClr>
                  <a:srgbClr val="000000"/>
                </a:buClr>
                <a:buSzPts val="1800"/>
                <a:defRPr/>
              </a:pPr>
              <a:r>
                <a:rPr lang="en-US" spc="150">
                  <a:solidFill>
                    <a:schemeClr val="accent5"/>
                  </a:solidFill>
                  <a:latin typeface="Avenir Medium" panose="02000503020000020003" pitchFamily="2" charset="0"/>
                  <a:ea typeface="Poppins"/>
                  <a:cs typeface="Poppins Medium" pitchFamily="2" charset="77"/>
                  <a:sym typeface="Poppins"/>
                </a:rPr>
                <a:t>PURPOSE-BUILT SaaS PLATFORM </a:t>
              </a:r>
              <a:r>
                <a:rPr lang="en-US" sz="2800" b="1" spc="150">
                  <a:solidFill>
                    <a:schemeClr val="accent6"/>
                  </a:solidFill>
                  <a:latin typeface="Avenir Medium" panose="02000503020000020003" pitchFamily="2" charset="0"/>
                  <a:ea typeface="Poppins"/>
                  <a:cs typeface="Poppins Medium" pitchFamily="2" charset="77"/>
                  <a:sym typeface="Poppins"/>
                </a:rPr>
                <a:t>+</a:t>
              </a:r>
              <a:r>
                <a:rPr lang="en-US" spc="150">
                  <a:solidFill>
                    <a:schemeClr val="accent5"/>
                  </a:solidFill>
                  <a:latin typeface="Avenir Medium" panose="02000503020000020003" pitchFamily="2" charset="0"/>
                  <a:ea typeface="Poppins"/>
                  <a:cs typeface="Poppins Medium" pitchFamily="2" charset="77"/>
                  <a:sym typeface="Poppins"/>
                </a:rPr>
                <a:t> REGULATORY EXPERTISE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BD7BE42-827E-48F7-4956-31772479A2EA}"/>
              </a:ext>
            </a:extLst>
          </p:cNvPr>
          <p:cNvSpPr/>
          <p:nvPr/>
        </p:nvSpPr>
        <p:spPr>
          <a:xfrm>
            <a:off x="10740844" y="5099133"/>
            <a:ext cx="268794" cy="4505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7491276-B3B0-051A-514E-89FC5255C290}"/>
              </a:ext>
            </a:extLst>
          </p:cNvPr>
          <p:cNvGrpSpPr/>
          <p:nvPr/>
        </p:nvGrpSpPr>
        <p:grpSpPr>
          <a:xfrm>
            <a:off x="2032287" y="2746347"/>
            <a:ext cx="8127424" cy="1419190"/>
            <a:chOff x="2125139" y="2994017"/>
            <a:chExt cx="8127424" cy="141919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CFDD334-0D98-B6AD-8F8B-ED99C4F59A51}"/>
                </a:ext>
              </a:extLst>
            </p:cNvPr>
            <p:cNvGrpSpPr/>
            <p:nvPr/>
          </p:nvGrpSpPr>
          <p:grpSpPr>
            <a:xfrm>
              <a:off x="2125139" y="2994078"/>
              <a:ext cx="2527200" cy="1403740"/>
              <a:chOff x="2125139" y="2994078"/>
              <a:chExt cx="2527200" cy="1403740"/>
            </a:xfrm>
          </p:grpSpPr>
          <p:sp>
            <p:nvSpPr>
              <p:cNvPr id="14" name="Google Shape;3052;g3551e21aef6_0_54">
                <a:extLst>
                  <a:ext uri="{FF2B5EF4-FFF2-40B4-BE49-F238E27FC236}">
                    <a16:creationId xmlns:a16="http://schemas.microsoft.com/office/drawing/2014/main" id="{9082DDC3-8754-0F3F-417A-5F6910A307F3}"/>
                  </a:ext>
                </a:extLst>
              </p:cNvPr>
              <p:cNvSpPr txBox="1"/>
              <p:nvPr/>
            </p:nvSpPr>
            <p:spPr>
              <a:xfrm>
                <a:off x="2125139" y="3966931"/>
                <a:ext cx="2527200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gradFill>
                      <a:gsLst>
                        <a:gs pos="50000">
                          <a:schemeClr val="accent5"/>
                        </a:gs>
                        <a:gs pos="0">
                          <a:schemeClr val="accent5"/>
                        </a:gs>
                        <a:gs pos="100000">
                          <a:schemeClr val="accent5">
                            <a:lumMod val="50000"/>
                          </a:schemeClr>
                        </a:gs>
                      </a:gsLst>
                      <a:lin ang="16200000" scaled="1"/>
                    </a:gradFill>
                    <a:latin typeface="Avenir Heavy" panose="02000503020000020003" pitchFamily="2" charset="0"/>
                    <a:ea typeface="Calibri"/>
                    <a:cs typeface="Poppins" pitchFamily="2" charset="77"/>
                    <a:sym typeface="Calibri"/>
                  </a:rPr>
                  <a:t>Agencies</a:t>
                </a:r>
                <a:endParaRPr sz="2800" b="1" u="none" strike="noStrike" cap="none">
                  <a:gradFill>
                    <a:gsLst>
                      <a:gs pos="50000">
                        <a:schemeClr val="accent5"/>
                      </a:gs>
                      <a:gs pos="0">
                        <a:schemeClr val="accent5"/>
                      </a:gs>
                      <a:gs pos="100000">
                        <a:schemeClr val="accent5">
                          <a:lumMod val="50000"/>
                        </a:schemeClr>
                      </a:gs>
                    </a:gsLst>
                    <a:lin ang="16200000" scaled="1"/>
                  </a:gradFill>
                  <a:latin typeface="Avenir Heavy" panose="02000503020000020003" pitchFamily="2" charset="0"/>
                  <a:ea typeface="Calibri"/>
                  <a:cs typeface="Poppins" pitchFamily="2" charset="77"/>
                  <a:sym typeface="Calibri"/>
                </a:endParaRPr>
              </a:p>
            </p:txBody>
          </p:sp>
          <p:sp>
            <p:nvSpPr>
              <p:cNvPr id="15" name="Google Shape;3050;g3551e21aef6_0_54">
                <a:extLst>
                  <a:ext uri="{FF2B5EF4-FFF2-40B4-BE49-F238E27FC236}">
                    <a16:creationId xmlns:a16="http://schemas.microsoft.com/office/drawing/2014/main" id="{0BBF05C7-5A5F-C4D0-0B93-53A1372B4855}"/>
                  </a:ext>
                </a:extLst>
              </p:cNvPr>
              <p:cNvSpPr txBox="1"/>
              <p:nvPr/>
            </p:nvSpPr>
            <p:spPr>
              <a:xfrm>
                <a:off x="2259989" y="2994078"/>
                <a:ext cx="2257500" cy="1077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b="1" spc="100">
                    <a:gradFill>
                      <a:gsLst>
                        <a:gs pos="50000">
                          <a:schemeClr val="accent5"/>
                        </a:gs>
                        <a:gs pos="0">
                          <a:schemeClr val="accent5"/>
                        </a:gs>
                        <a:gs pos="100000">
                          <a:schemeClr val="accent5">
                            <a:lumMod val="50000"/>
                          </a:schemeClr>
                        </a:gs>
                      </a:gsLst>
                      <a:lin ang="16200000" scaled="1"/>
                    </a:gradFill>
                    <a:latin typeface="Avenir Heavy" panose="02000503020000020003" pitchFamily="2" charset="0"/>
                    <a:ea typeface="Calibri"/>
                    <a:cs typeface="Poppins Medium" pitchFamily="2" charset="77"/>
                    <a:sym typeface="Calibri"/>
                  </a:rPr>
                  <a:t>70+</a:t>
                </a:r>
                <a:endParaRPr sz="8000" b="1" spc="100">
                  <a:gradFill>
                    <a:gsLst>
                      <a:gs pos="50000">
                        <a:schemeClr val="accent5"/>
                      </a:gs>
                      <a:gs pos="0">
                        <a:schemeClr val="accent5"/>
                      </a:gs>
                      <a:gs pos="100000">
                        <a:schemeClr val="accent5">
                          <a:lumMod val="50000"/>
                        </a:schemeClr>
                      </a:gs>
                    </a:gsLst>
                    <a:lin ang="16200000" scaled="1"/>
                  </a:gradFill>
                  <a:latin typeface="Avenir Heavy" panose="02000503020000020003" pitchFamily="2" charset="0"/>
                  <a:cs typeface="Poppins Medium" pitchFamily="2" charset="77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933896E-92F3-2F82-05A7-E1B3D5DA18EF}"/>
                </a:ext>
              </a:extLst>
            </p:cNvPr>
            <p:cNvGrpSpPr/>
            <p:nvPr/>
          </p:nvGrpSpPr>
          <p:grpSpPr>
            <a:xfrm>
              <a:off x="7725363" y="2994017"/>
              <a:ext cx="2527200" cy="1419190"/>
              <a:chOff x="7725363" y="2994017"/>
              <a:chExt cx="2527200" cy="1419190"/>
            </a:xfrm>
          </p:grpSpPr>
          <p:sp>
            <p:nvSpPr>
              <p:cNvPr id="12" name="Google Shape;3053;g3551e21aef6_0_54">
                <a:extLst>
                  <a:ext uri="{FF2B5EF4-FFF2-40B4-BE49-F238E27FC236}">
                    <a16:creationId xmlns:a16="http://schemas.microsoft.com/office/drawing/2014/main" id="{B1F1F479-F985-62DF-D3FD-BFE7C3D0E9DE}"/>
                  </a:ext>
                </a:extLst>
              </p:cNvPr>
              <p:cNvSpPr txBox="1"/>
              <p:nvPr/>
            </p:nvSpPr>
            <p:spPr>
              <a:xfrm>
                <a:off x="7725363" y="3951542"/>
                <a:ext cx="25272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 b="1">
                    <a:gradFill>
                      <a:gsLst>
                        <a:gs pos="50000">
                          <a:schemeClr val="accent5"/>
                        </a:gs>
                        <a:gs pos="0">
                          <a:schemeClr val="accent5"/>
                        </a:gs>
                        <a:gs pos="100000">
                          <a:schemeClr val="accent5">
                            <a:lumMod val="50000"/>
                          </a:schemeClr>
                        </a:gs>
                      </a:gsLst>
                      <a:lin ang="16200000" scaled="1"/>
                    </a:gradFill>
                    <a:latin typeface="Avenir Heavy" panose="02000503020000020003" pitchFamily="2" charset="0"/>
                    <a:ea typeface="Calibri"/>
                    <a:cs typeface="Poppins" pitchFamily="2" charset="77"/>
                    <a:sym typeface="Calibri"/>
                  </a:rPr>
                  <a:t>Continents</a:t>
                </a:r>
                <a:endParaRPr sz="3000" b="1" u="none" strike="noStrike" cap="none">
                  <a:gradFill>
                    <a:gsLst>
                      <a:gs pos="50000">
                        <a:schemeClr val="accent5"/>
                      </a:gs>
                      <a:gs pos="0">
                        <a:schemeClr val="accent5"/>
                      </a:gs>
                      <a:gs pos="100000">
                        <a:schemeClr val="accent5">
                          <a:lumMod val="50000"/>
                        </a:schemeClr>
                      </a:gs>
                    </a:gsLst>
                    <a:lin ang="16200000" scaled="1"/>
                  </a:gradFill>
                  <a:latin typeface="Avenir Heavy" panose="02000503020000020003" pitchFamily="2" charset="0"/>
                  <a:ea typeface="Calibri"/>
                  <a:cs typeface="Poppins" pitchFamily="2" charset="77"/>
                  <a:sym typeface="Calibri"/>
                </a:endParaRPr>
              </a:p>
            </p:txBody>
          </p:sp>
          <p:sp>
            <p:nvSpPr>
              <p:cNvPr id="13" name="Google Shape;3051;g3551e21aef6_0_54">
                <a:extLst>
                  <a:ext uri="{FF2B5EF4-FFF2-40B4-BE49-F238E27FC236}">
                    <a16:creationId xmlns:a16="http://schemas.microsoft.com/office/drawing/2014/main" id="{A3F27C12-4F29-23B3-2202-A09792E0B0EE}"/>
                  </a:ext>
                </a:extLst>
              </p:cNvPr>
              <p:cNvSpPr txBox="1"/>
              <p:nvPr/>
            </p:nvSpPr>
            <p:spPr>
              <a:xfrm>
                <a:off x="7860213" y="2994017"/>
                <a:ext cx="2257500" cy="107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b="1" spc="100">
                    <a:gradFill>
                      <a:gsLst>
                        <a:gs pos="50000">
                          <a:schemeClr val="accent5"/>
                        </a:gs>
                        <a:gs pos="0">
                          <a:schemeClr val="accent5"/>
                        </a:gs>
                        <a:gs pos="100000">
                          <a:schemeClr val="accent5">
                            <a:lumMod val="50000"/>
                          </a:schemeClr>
                        </a:gs>
                      </a:gsLst>
                      <a:lin ang="16200000" scaled="1"/>
                    </a:gradFill>
                    <a:latin typeface="Avenir Heavy" panose="02000503020000020003" pitchFamily="2" charset="0"/>
                    <a:ea typeface="Calibri"/>
                    <a:cs typeface="Poppins Medium" pitchFamily="2" charset="77"/>
                    <a:sym typeface="Calibri"/>
                  </a:rPr>
                  <a:t>6</a:t>
                </a:r>
                <a:endParaRPr b="1" spc="100">
                  <a:gradFill>
                    <a:gsLst>
                      <a:gs pos="50000">
                        <a:schemeClr val="accent5"/>
                      </a:gs>
                      <a:gs pos="0">
                        <a:schemeClr val="accent5"/>
                      </a:gs>
                      <a:gs pos="100000">
                        <a:schemeClr val="accent5">
                          <a:lumMod val="50000"/>
                        </a:schemeClr>
                      </a:gs>
                    </a:gsLst>
                    <a:lin ang="16200000" scaled="1"/>
                  </a:gradFill>
                  <a:latin typeface="Avenir Heavy" panose="02000503020000020003" pitchFamily="2" charset="0"/>
                  <a:cs typeface="Poppins Medium" pitchFamily="2" charset="77"/>
                </a:endParaRPr>
              </a:p>
            </p:txBody>
          </p:sp>
        </p:grpSp>
        <p:sp>
          <p:nvSpPr>
            <p:cNvPr id="11" name="Google Shape;3056;g3551e21aef6_0_54">
              <a:extLst>
                <a:ext uri="{FF2B5EF4-FFF2-40B4-BE49-F238E27FC236}">
                  <a16:creationId xmlns:a16="http://schemas.microsoft.com/office/drawing/2014/main" id="{555B3CBE-468A-C36B-7D79-5411095CF261}"/>
                </a:ext>
              </a:extLst>
            </p:cNvPr>
            <p:cNvSpPr txBox="1"/>
            <p:nvPr/>
          </p:nvSpPr>
          <p:spPr>
            <a:xfrm>
              <a:off x="4925251" y="3537997"/>
              <a:ext cx="2527200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1" strike="noStrike" cap="none">
                  <a:gradFill>
                    <a:gsLst>
                      <a:gs pos="50000">
                        <a:schemeClr val="accent5"/>
                      </a:gs>
                      <a:gs pos="0">
                        <a:schemeClr val="accent5"/>
                      </a:gs>
                      <a:gs pos="100000">
                        <a:schemeClr val="accent5">
                          <a:lumMod val="50000"/>
                        </a:schemeClr>
                      </a:gs>
                    </a:gsLst>
                    <a:lin ang="16200000" scaled="1"/>
                  </a:gradFill>
                  <a:latin typeface="Avenir Heavy" panose="02000503020000020003" pitchFamily="2" charset="0"/>
                  <a:ea typeface="Calibri"/>
                  <a:cs typeface="Poppins" pitchFamily="2" charset="77"/>
                  <a:sym typeface="Calibri"/>
                </a:rPr>
                <a:t>across</a:t>
              </a:r>
              <a:endParaRPr sz="3300" b="1">
                <a:gradFill>
                  <a:gsLst>
                    <a:gs pos="50000">
                      <a:schemeClr val="accent5"/>
                    </a:gs>
                    <a:gs pos="0">
                      <a:schemeClr val="accent5"/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16200000" scaled="1"/>
                </a:gradFill>
                <a:latin typeface="Avenir Heavy" panose="02000503020000020003" pitchFamily="2" charset="0"/>
                <a:cs typeface="Poppins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636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68946-DBF7-E94D-C736-E71E2DEC6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1">
            <a:extLst>
              <a:ext uri="{FF2B5EF4-FFF2-40B4-BE49-F238E27FC236}">
                <a16:creationId xmlns:a16="http://schemas.microsoft.com/office/drawing/2014/main" id="{ABA854A7-4487-0E45-294F-28B5A1E4E4E2}"/>
              </a:ext>
            </a:extLst>
          </p:cNvPr>
          <p:cNvSpPr/>
          <p:nvPr/>
        </p:nvSpPr>
        <p:spPr>
          <a:xfrm>
            <a:off x="183684" y="1381409"/>
            <a:ext cx="11824632" cy="5332428"/>
          </a:xfrm>
          <a:prstGeom prst="roundRect">
            <a:avLst>
              <a:gd name="adj" fmla="val 0"/>
            </a:avLst>
          </a:prstGeom>
          <a:noFill/>
          <a:ln>
            <a:gradFill flip="none" rotWithShape="1">
              <a:gsLst>
                <a:gs pos="0">
                  <a:schemeClr val="tx1"/>
                </a:gs>
                <a:gs pos="53000">
                  <a:schemeClr val="accent1"/>
                </a:gs>
                <a:gs pos="97000">
                  <a:schemeClr val="accent5"/>
                </a:gs>
              </a:gsLst>
              <a:lin ang="5400000" scaled="1"/>
              <a:tileRect/>
            </a:gra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CF55BD-F0A9-4743-5B6E-54030E6324CB}"/>
              </a:ext>
            </a:extLst>
          </p:cNvPr>
          <p:cNvSpPr txBox="1"/>
          <p:nvPr/>
        </p:nvSpPr>
        <p:spPr>
          <a:xfrm>
            <a:off x="3966714" y="6074181"/>
            <a:ext cx="4258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Poppins" pitchFamily="2" charset="77"/>
              </a:rPr>
              <a:t>More rapid access to therapies globally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76BE1B-5545-1A49-7DCA-CC3F01E8A056}"/>
              </a:ext>
            </a:extLst>
          </p:cNvPr>
          <p:cNvSpPr/>
          <p:nvPr/>
        </p:nvSpPr>
        <p:spPr>
          <a:xfrm>
            <a:off x="3912078" y="5966664"/>
            <a:ext cx="4367844" cy="61889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84347571-5966-8D19-E207-102E726CC6F0}"/>
              </a:ext>
            </a:extLst>
          </p:cNvPr>
          <p:cNvSpPr txBox="1"/>
          <p:nvPr/>
        </p:nvSpPr>
        <p:spPr>
          <a:xfrm>
            <a:off x="5176116" y="5767684"/>
            <a:ext cx="1839769" cy="402336"/>
          </a:xfrm>
          <a:prstGeom prst="rect">
            <a:avLst/>
          </a:prstGeom>
          <a:solidFill>
            <a:schemeClr val="accent5"/>
          </a:solidFill>
          <a:ln w="19050"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2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Heavy" panose="02000503020000020003" pitchFamily="2" charset="0"/>
                <a:ea typeface="TT Fors Italics"/>
                <a:cs typeface="Poppins" pitchFamily="2" charset="77"/>
                <a:sym typeface="TT Fors Italics"/>
              </a:rPr>
              <a:t>PATIENTS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F29D07-AC90-1925-0501-E49F48020365}"/>
              </a:ext>
            </a:extLst>
          </p:cNvPr>
          <p:cNvSpPr txBox="1"/>
          <p:nvPr/>
        </p:nvSpPr>
        <p:spPr>
          <a:xfrm>
            <a:off x="3966716" y="6226831"/>
            <a:ext cx="42585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Accelerate access to therapies globally</a:t>
            </a:r>
            <a:endParaRPr kumimoji="0" lang="en-US" sz="1400" b="0" i="1" u="none" strike="noStrike" kern="1200" cap="none" spc="0" normalizeH="0" baseline="0" noProof="0">
              <a:ln>
                <a:noFill/>
              </a:ln>
              <a:solidFill>
                <a:srgbClr val="303D4B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Poppins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A01C7D-7B99-926D-E049-E2D8A93822C0}"/>
              </a:ext>
            </a:extLst>
          </p:cNvPr>
          <p:cNvSpPr/>
          <p:nvPr/>
        </p:nvSpPr>
        <p:spPr>
          <a:xfrm>
            <a:off x="6353430" y="1914437"/>
            <a:ext cx="5466515" cy="3724836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03D4B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0246E9-B4C0-9296-56D8-107B7DCA1496}"/>
              </a:ext>
            </a:extLst>
          </p:cNvPr>
          <p:cNvSpPr txBox="1"/>
          <p:nvPr/>
        </p:nvSpPr>
        <p:spPr>
          <a:xfrm>
            <a:off x="6353432" y="1529064"/>
            <a:ext cx="5466515" cy="40011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Heavy" panose="02000503020000020003" pitchFamily="2" charset="0"/>
                <a:ea typeface="Open Sans" panose="020B0606030504020204" pitchFamily="34" charset="0"/>
                <a:cs typeface="Poppins" pitchFamily="2" charset="77"/>
              </a:rPr>
              <a:t>REGULATORS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6982C4-BE09-DB07-65E6-C38114EC61DF}"/>
              </a:ext>
            </a:extLst>
          </p:cNvPr>
          <p:cNvSpPr txBox="1"/>
          <p:nvPr/>
        </p:nvSpPr>
        <p:spPr>
          <a:xfrm>
            <a:off x="6514475" y="2007541"/>
            <a:ext cx="5144429" cy="152201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1" i="0" u="none" strike="noStrike" kern="1200" cap="none" spc="200" normalizeH="0" baseline="0" noProof="0">
              <a:ln>
                <a:noFill/>
              </a:ln>
              <a:solidFill>
                <a:srgbClr val="303D4B"/>
              </a:solidFill>
              <a:effectLst/>
              <a:uLnTx/>
              <a:uFillTx/>
              <a:latin typeface="Avenir Book" panose="02000503020000020003" pitchFamily="2" charset="0"/>
              <a:ea typeface="Open Sans" panose="020B0606030504020204" pitchFamily="34" charset="0"/>
              <a:cs typeface="Poppins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280669-E275-5076-9A70-5BA2971F1623}"/>
              </a:ext>
            </a:extLst>
          </p:cNvPr>
          <p:cNvSpPr txBox="1"/>
          <p:nvPr/>
        </p:nvSpPr>
        <p:spPr>
          <a:xfrm>
            <a:off x="7268511" y="2379402"/>
            <a:ext cx="4389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badi" panose="020F0502020204030204" pitchFamily="34" charset="0"/>
              </a:rPr>
              <a:t>Instantaneous and simultaneous access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badi" panose="020F0502020204030204" pitchFamily="34" charset="0"/>
              </a:rPr>
              <a:t>Pulls review time forward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badi" panose="020F0502020204030204" pitchFamily="34" charset="0"/>
              </a:rPr>
              <a:t>Eliminates time to track down documentation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badi" panose="020F0502020204030204" pitchFamily="34" charset="0"/>
              </a:rPr>
              <a:t>Enables collaboration on questions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1AAECB-3419-FD7F-BBD5-B687ED23DB4A}"/>
              </a:ext>
            </a:extLst>
          </p:cNvPr>
          <p:cNvSpPr txBox="1"/>
          <p:nvPr/>
        </p:nvSpPr>
        <p:spPr>
          <a:xfrm>
            <a:off x="6514475" y="3630314"/>
            <a:ext cx="5144428" cy="10008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1" i="0" u="none" strike="noStrike" kern="1200" cap="none" spc="200" normalizeH="0" baseline="0" noProof="0">
              <a:ln>
                <a:noFill/>
              </a:ln>
              <a:solidFill>
                <a:srgbClr val="303D4B"/>
              </a:solidFill>
              <a:effectLst/>
              <a:uLnTx/>
              <a:uFillTx/>
              <a:latin typeface="Avenir Book" panose="02000503020000020003" pitchFamily="2" charset="0"/>
              <a:ea typeface="Open Sans" panose="020B0606030504020204" pitchFamily="34" charset="0"/>
              <a:cs typeface="Poppins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62D8C6-10C8-3ECB-BA4F-C20CA3E7A0AE}"/>
              </a:ext>
            </a:extLst>
          </p:cNvPr>
          <p:cNvSpPr txBox="1"/>
          <p:nvPr/>
        </p:nvSpPr>
        <p:spPr>
          <a:xfrm>
            <a:off x="7268511" y="3882495"/>
            <a:ext cx="43891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1" i="0" u="sng" strike="noStrike" kern="1200" cap="none" spc="0" normalizeH="0" baseline="0" noProof="0">
              <a:ln>
                <a:noFill/>
              </a:ln>
              <a:solidFill>
                <a:srgbClr val="303D4B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Review the same content: documents, questions, etc.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View the full dossier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E8E36C-7F13-F818-F0EE-3B8F4FD00E77}"/>
              </a:ext>
            </a:extLst>
          </p:cNvPr>
          <p:cNvSpPr txBox="1"/>
          <p:nvPr/>
        </p:nvSpPr>
        <p:spPr>
          <a:xfrm>
            <a:off x="6514475" y="4731919"/>
            <a:ext cx="5144428" cy="81560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1" i="0" u="none" strike="noStrike" kern="1200" cap="none" spc="200" normalizeH="0" baseline="0" noProof="0">
              <a:ln>
                <a:noFill/>
              </a:ln>
              <a:solidFill>
                <a:srgbClr val="303D4B"/>
              </a:solidFill>
              <a:effectLst/>
              <a:uLnTx/>
              <a:uFillTx/>
              <a:latin typeface="Avenir Book" panose="02000503020000020003" pitchFamily="2" charset="0"/>
              <a:ea typeface="Open Sans" panose="020B0606030504020204" pitchFamily="34" charset="0"/>
              <a:cs typeface="Poppins" pitchFamily="2" charset="7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0D6A93-6B10-F7B1-78BC-605BFA360AB8}"/>
              </a:ext>
            </a:extLst>
          </p:cNvPr>
          <p:cNvSpPr txBox="1"/>
          <p:nvPr/>
        </p:nvSpPr>
        <p:spPr>
          <a:xfrm>
            <a:off x="7268511" y="5072107"/>
            <a:ext cx="438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Accelerate digital transformation strategies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4D8BF0-CCA5-62A8-FC0D-68FE9DEB5A4E}"/>
              </a:ext>
            </a:extLst>
          </p:cNvPr>
          <p:cNvSpPr/>
          <p:nvPr/>
        </p:nvSpPr>
        <p:spPr>
          <a:xfrm>
            <a:off x="368957" y="1929174"/>
            <a:ext cx="5469611" cy="37248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03D4B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B9237A-1E17-7653-B1B9-A04933A16E95}"/>
              </a:ext>
            </a:extLst>
          </p:cNvPr>
          <p:cNvSpPr txBox="1"/>
          <p:nvPr/>
        </p:nvSpPr>
        <p:spPr>
          <a:xfrm>
            <a:off x="372052" y="1529064"/>
            <a:ext cx="5469612" cy="40011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2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Heavy" panose="02000503020000020003" pitchFamily="2" charset="0"/>
                <a:ea typeface="Open Sans" panose="020B0606030504020204" pitchFamily="34" charset="0"/>
                <a:cs typeface="Poppins" pitchFamily="2" charset="77"/>
              </a:rPr>
              <a:t>SUBSCRIBERS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7B71D7-F2DD-C0C3-6010-E72DF4473E46}"/>
              </a:ext>
            </a:extLst>
          </p:cNvPr>
          <p:cNvSpPr txBox="1"/>
          <p:nvPr/>
        </p:nvSpPr>
        <p:spPr>
          <a:xfrm>
            <a:off x="534369" y="4631005"/>
            <a:ext cx="5148072" cy="91652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1" i="0" u="none" strike="noStrike" kern="1200" cap="none" spc="200" normalizeH="0" baseline="0" noProof="0">
              <a:ln>
                <a:noFill/>
              </a:ln>
              <a:solidFill>
                <a:srgbClr val="303D4B"/>
              </a:solidFill>
              <a:effectLst/>
              <a:uLnTx/>
              <a:uFillTx/>
              <a:latin typeface="Avenir Book" panose="02000503020000020003" pitchFamily="2" charset="0"/>
              <a:ea typeface="Open Sans" panose="020B0606030504020204" pitchFamily="34" charset="0"/>
              <a:cs typeface="Poppins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6EF63C-FBFB-CC85-E739-6C74A482C97A}"/>
              </a:ext>
            </a:extLst>
          </p:cNvPr>
          <p:cNvSpPr txBox="1"/>
          <p:nvPr/>
        </p:nvSpPr>
        <p:spPr>
          <a:xfrm>
            <a:off x="534369" y="3836421"/>
            <a:ext cx="5148072" cy="6870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1" i="0" u="none" strike="noStrike" kern="1200" cap="none" spc="200" normalizeH="0" baseline="0" noProof="0">
              <a:ln>
                <a:noFill/>
              </a:ln>
              <a:solidFill>
                <a:srgbClr val="303D4B"/>
              </a:solidFill>
              <a:effectLst/>
              <a:uLnTx/>
              <a:uFillTx/>
              <a:latin typeface="Avenir Book" panose="02000503020000020003" pitchFamily="2" charset="0"/>
              <a:ea typeface="Open Sans" panose="020B0606030504020204" pitchFamily="34" charset="0"/>
              <a:cs typeface="Poppins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E4EBC5-3A15-6FD2-B18B-60A43467276A}"/>
              </a:ext>
            </a:extLst>
          </p:cNvPr>
          <p:cNvSpPr txBox="1"/>
          <p:nvPr/>
        </p:nvSpPr>
        <p:spPr>
          <a:xfrm>
            <a:off x="1311775" y="4158889"/>
            <a:ext cx="438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Optimize facility capacity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03D4B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Poppi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1E3B83-099B-AB4C-5CBD-29CB8005D6D4}"/>
              </a:ext>
            </a:extLst>
          </p:cNvPr>
          <p:cNvSpPr txBox="1"/>
          <p:nvPr/>
        </p:nvSpPr>
        <p:spPr>
          <a:xfrm>
            <a:off x="1263433" y="4961518"/>
            <a:ext cx="438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Reduce Inventory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03D4B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Poppi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Transition to optimized product SKU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03D4B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AB3AA7-A306-64B9-C53B-E99C9924EDBD}"/>
              </a:ext>
            </a:extLst>
          </p:cNvPr>
          <p:cNvSpPr txBox="1"/>
          <p:nvPr/>
        </p:nvSpPr>
        <p:spPr>
          <a:xfrm>
            <a:off x="2277589" y="3836420"/>
            <a:ext cx="1561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Calibri" panose="020F0502020204030204" pitchFamily="34" charset="0"/>
              </a:rPr>
              <a:t>COST SAVING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072771-CD71-5DA8-E8A4-F60BDFC8E8F4}"/>
              </a:ext>
            </a:extLst>
          </p:cNvPr>
          <p:cNvSpPr txBox="1"/>
          <p:nvPr/>
        </p:nvSpPr>
        <p:spPr>
          <a:xfrm>
            <a:off x="1541470" y="4696310"/>
            <a:ext cx="3133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Calibri" panose="020F0502020204030204" pitchFamily="34" charset="0"/>
              </a:rPr>
              <a:t>REDUCED MEDICINAL WASTE</a:t>
            </a:r>
            <a:endParaRPr kumimoji="0" lang="en-US" sz="600" b="1" i="0" u="sng" strike="noStrike" kern="1200" cap="none" spc="0" normalizeH="0" baseline="0" noProof="0">
              <a:ln>
                <a:noFill/>
              </a:ln>
              <a:solidFill>
                <a:srgbClr val="303D4B"/>
              </a:solidFill>
              <a:effectLst/>
              <a:uLnTx/>
              <a:uFillTx/>
              <a:latin typeface="Avenir Heavy" panose="02000503020000020003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EE944C-CA9C-A646-0703-F98AD22E9DB5}"/>
              </a:ext>
            </a:extLst>
          </p:cNvPr>
          <p:cNvSpPr txBox="1"/>
          <p:nvPr/>
        </p:nvSpPr>
        <p:spPr>
          <a:xfrm>
            <a:off x="7575282" y="3658989"/>
            <a:ext cx="3022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Calibri" panose="020F0502020204030204" pitchFamily="34" charset="0"/>
              </a:rPr>
              <a:t>TRANSPARENCY AND TRUST</a:t>
            </a: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303D4B"/>
              </a:solidFill>
              <a:effectLst/>
              <a:uLnTx/>
              <a:uFillTx/>
              <a:latin typeface="Avenir Black" panose="02000503020000020003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178B40-F089-D2D8-BA09-5A8819E930DD}"/>
              </a:ext>
            </a:extLst>
          </p:cNvPr>
          <p:cNvSpPr txBox="1"/>
          <p:nvPr/>
        </p:nvSpPr>
        <p:spPr>
          <a:xfrm>
            <a:off x="8334560" y="4771005"/>
            <a:ext cx="1504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Calibri" panose="020F0502020204030204" pitchFamily="34" charset="0"/>
              </a:rPr>
              <a:t>INNOVATION</a:t>
            </a:r>
            <a:endParaRPr kumimoji="0" lang="en-US" sz="300" b="1" i="0" u="sng" strike="noStrike" kern="1200" cap="none" spc="0" normalizeH="0" baseline="0" noProof="0">
              <a:ln>
                <a:noFill/>
              </a:ln>
              <a:solidFill>
                <a:srgbClr val="303D4B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27B3E5-4684-3471-C95B-760B2024004B}"/>
              </a:ext>
            </a:extLst>
          </p:cNvPr>
          <p:cNvSpPr txBox="1"/>
          <p:nvPr/>
        </p:nvSpPr>
        <p:spPr>
          <a:xfrm>
            <a:off x="8336644" y="2007541"/>
            <a:ext cx="1500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Calibri" panose="020F0502020204030204" pitchFamily="34" charset="0"/>
              </a:rPr>
              <a:t>TIME SAVING</a:t>
            </a:r>
          </a:p>
        </p:txBody>
      </p:sp>
      <p:pic>
        <p:nvPicPr>
          <p:cNvPr id="46" name="Picture 4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6A0E871-1F30-32BF-6A41-12EF4803C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1" y="4708230"/>
            <a:ext cx="386453" cy="386453"/>
          </a:xfrm>
          <a:prstGeom prst="rect">
            <a:avLst/>
          </a:prstGeom>
          <a:effectLst>
            <a:outerShdw blurRad="508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48" name="Picture 4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1659EF2-AE5C-1EC0-3E14-C9E0D1384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86" y="3884745"/>
            <a:ext cx="393803" cy="393803"/>
          </a:xfrm>
          <a:prstGeom prst="rect">
            <a:avLst/>
          </a:prstGeom>
          <a:effectLst>
            <a:outerShdw blurRad="508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50" name="Picture 4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CB4B27B-A7D6-A1D0-BBE9-BC28691E0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809" y="3684991"/>
            <a:ext cx="377589" cy="377589"/>
          </a:xfrm>
          <a:prstGeom prst="rect">
            <a:avLst/>
          </a:prstGeom>
          <a:effectLst>
            <a:outerShdw blurRad="508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5806DE6-02E4-52F9-060A-732B31455696}"/>
              </a:ext>
            </a:extLst>
          </p:cNvPr>
          <p:cNvSpPr txBox="1"/>
          <p:nvPr/>
        </p:nvSpPr>
        <p:spPr>
          <a:xfrm>
            <a:off x="534369" y="2007540"/>
            <a:ext cx="5148072" cy="17339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1" i="0" u="none" strike="noStrike" kern="1200" cap="none" spc="200" normalizeH="0" baseline="0" noProof="0">
              <a:ln>
                <a:noFill/>
              </a:ln>
              <a:solidFill>
                <a:srgbClr val="303D4B"/>
              </a:solidFill>
              <a:effectLst/>
              <a:uLnTx/>
              <a:uFillTx/>
              <a:latin typeface="Avenir Book" panose="02000503020000020003" pitchFamily="2" charset="0"/>
              <a:ea typeface="Open Sans" panose="020B0606030504020204" pitchFamily="34" charset="0"/>
              <a:cs typeface="Poppins" pitchFamily="2" charset="7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31FD1E-F991-06DF-CD80-605F0074C968}"/>
              </a:ext>
            </a:extLst>
          </p:cNvPr>
          <p:cNvSpPr txBox="1"/>
          <p:nvPr/>
        </p:nvSpPr>
        <p:spPr>
          <a:xfrm>
            <a:off x="1263433" y="2350687"/>
            <a:ext cx="438912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Power faster approvals within a reliance framework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03D4B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Poppi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Reduce timeline by up to 100-weeks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03D4B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303D4B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Streamline and expedite HAQs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03D4B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Poppi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Reduce duplicative questions</a:t>
            </a:r>
            <a:endParaRPr kumimoji="0" lang="en-US" sz="1400" b="0" i="1" u="none" strike="noStrike" kern="1200" cap="none" spc="0" normalizeH="0" baseline="0" noProof="0">
              <a:ln>
                <a:noFill/>
              </a:ln>
              <a:solidFill>
                <a:srgbClr val="303D4B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Poppi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Reduce number of questions</a:t>
            </a:r>
            <a:endParaRPr kumimoji="0" lang="en-US" sz="1400" b="0" i="1" u="none" strike="noStrike" kern="1200" cap="none" spc="0" normalizeH="0" baseline="0" noProof="0">
              <a:ln>
                <a:noFill/>
              </a:ln>
              <a:solidFill>
                <a:srgbClr val="303D4B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Poppi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0EF9D8-009C-4DFD-BB2A-0C11C745FCC7}"/>
              </a:ext>
            </a:extLst>
          </p:cNvPr>
          <p:cNvSpPr txBox="1"/>
          <p:nvPr/>
        </p:nvSpPr>
        <p:spPr>
          <a:xfrm>
            <a:off x="2340342" y="2007541"/>
            <a:ext cx="1536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Calibri" panose="020F0502020204030204" pitchFamily="34" charset="0"/>
              </a:rPr>
              <a:t>TIME SAVING</a:t>
            </a:r>
          </a:p>
        </p:txBody>
      </p:sp>
      <p:pic>
        <p:nvPicPr>
          <p:cNvPr id="42" name="Picture 4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55700ED-F35C-8EA8-D317-C59C24C3B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86" y="2036691"/>
            <a:ext cx="347803" cy="347803"/>
          </a:xfrm>
          <a:prstGeom prst="rect">
            <a:avLst/>
          </a:prstGeom>
          <a:effectLst>
            <a:outerShdw blurRad="508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52" name="Picture 5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2116EED-CB10-6FD2-A5D3-395324DEE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702" y="2036691"/>
            <a:ext cx="347803" cy="347803"/>
          </a:xfrm>
          <a:prstGeom prst="rect">
            <a:avLst/>
          </a:prstGeom>
          <a:effectLst>
            <a:outerShdw blurRad="508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62" name="Picture 6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984E05E-CDB5-5058-E74F-E5C4107211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7094" y="4797167"/>
            <a:ext cx="367018" cy="367018"/>
          </a:xfrm>
          <a:prstGeom prst="rect">
            <a:avLst/>
          </a:prstGeom>
          <a:effectLst>
            <a:outerShdw blurRad="50800" dist="254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08F4E6F-EF72-2B44-042A-E873D9A921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7227" y="6030636"/>
            <a:ext cx="342278" cy="3422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F3E14C-03BD-64DC-19B6-45E64F48A3CD}"/>
              </a:ext>
            </a:extLst>
          </p:cNvPr>
          <p:cNvSpPr txBox="1"/>
          <p:nvPr/>
        </p:nvSpPr>
        <p:spPr>
          <a:xfrm>
            <a:off x="188256" y="6461466"/>
            <a:ext cx="6099586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1200" cap="none" spc="100" normalizeH="0" baseline="0" noProof="0">
                <a:ln>
                  <a:noFill/>
                </a:ln>
                <a:solidFill>
                  <a:srgbClr val="51749A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©2025 ACCUMULUS TECHNOLOGIES. EXTERNAL.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ACBA16CA-9069-3687-F553-ECE6589B9043}"/>
              </a:ext>
            </a:extLst>
          </p:cNvPr>
          <p:cNvSpPr txBox="1">
            <a:spLocks/>
          </p:cNvSpPr>
          <p:nvPr/>
        </p:nvSpPr>
        <p:spPr>
          <a:xfrm>
            <a:off x="550828" y="340508"/>
            <a:ext cx="11076880" cy="58477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Heavy" panose="02000503020000020003" pitchFamily="2" charset="0"/>
                <a:ea typeface="+mj-ea"/>
                <a:cs typeface="+mj-cs"/>
              </a:rPr>
              <a:t>The Value of Regulatory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18A8"/>
                </a:solidFill>
                <a:effectLst/>
                <a:uLnTx/>
                <a:uFillTx/>
                <a:latin typeface="Avenir Heavy" panose="02000503020000020003" pitchFamily="2" charset="0"/>
                <a:ea typeface="+mj-ea"/>
                <a:cs typeface="+mj-cs"/>
              </a:rPr>
              <a:t>Connection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303D4B"/>
              </a:solidFill>
              <a:effectLst/>
              <a:uLnTx/>
              <a:uFillTx/>
              <a:latin typeface="Avenir Heavy" panose="02000503020000020003" pitchFamily="2" charset="0"/>
              <a:ea typeface="+mj-ea"/>
              <a:cs typeface="+mj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ED8C67-9118-66F0-BADE-0E1A58BD0F21}"/>
              </a:ext>
            </a:extLst>
          </p:cNvPr>
          <p:cNvSpPr txBox="1"/>
          <p:nvPr/>
        </p:nvSpPr>
        <p:spPr>
          <a:xfrm>
            <a:off x="550827" y="796634"/>
            <a:ext cx="10176552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303D4B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Ecosystem-wide impact, patient-focused outcomes</a:t>
            </a:r>
            <a:r>
              <a:rPr kumimoji="0" lang="en-US" sz="1900" b="1" i="0" u="none" strike="noStrike" kern="1200" cap="none" spc="0" normalizeH="0" baseline="0" noProof="0">
                <a:ln>
                  <a:noFill/>
                </a:ln>
                <a:solidFill>
                  <a:srgbClr val="FE3DA5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303D4B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567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66A34-8B55-C6DA-0758-BB24FB81C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>
            <a:extLst>
              <a:ext uri="{FF2B5EF4-FFF2-40B4-BE49-F238E27FC236}">
                <a16:creationId xmlns:a16="http://schemas.microsoft.com/office/drawing/2014/main" id="{094170DF-D88F-BB0E-DDAD-B7AF2E8B060B}"/>
              </a:ext>
            </a:extLst>
          </p:cNvPr>
          <p:cNvGrpSpPr/>
          <p:nvPr/>
        </p:nvGrpSpPr>
        <p:grpSpPr>
          <a:xfrm rot="-10800000">
            <a:off x="8594309" y="6604846"/>
            <a:ext cx="35163" cy="17581"/>
            <a:chOff x="0" y="0"/>
            <a:chExt cx="812800" cy="40639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38F6610-388D-66C0-D762-081E33265596}"/>
                </a:ext>
              </a:extLst>
            </p:cNvPr>
            <p:cNvSpPr/>
            <p:nvPr/>
          </p:nvSpPr>
          <p:spPr>
            <a:xfrm>
              <a:off x="0" y="0"/>
              <a:ext cx="812800" cy="406398"/>
            </a:xfrm>
            <a:custGeom>
              <a:avLst/>
              <a:gdLst/>
              <a:ahLst/>
              <a:cxnLst/>
              <a:rect l="l" t="t" r="r" b="b"/>
              <a:pathLst>
                <a:path w="812800" h="406398">
                  <a:moveTo>
                    <a:pt x="406400" y="0"/>
                  </a:moveTo>
                  <a:cubicBezTo>
                    <a:pt x="181951" y="0"/>
                    <a:pt x="0" y="90975"/>
                    <a:pt x="0" y="203199"/>
                  </a:cubicBezTo>
                  <a:cubicBezTo>
                    <a:pt x="0" y="315423"/>
                    <a:pt x="181951" y="406398"/>
                    <a:pt x="406400" y="406398"/>
                  </a:cubicBezTo>
                  <a:cubicBezTo>
                    <a:pt x="630849" y="406398"/>
                    <a:pt x="812800" y="315423"/>
                    <a:pt x="812800" y="203199"/>
                  </a:cubicBezTo>
                  <a:cubicBezTo>
                    <a:pt x="812800" y="9097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4A269"/>
            </a:solidFill>
          </p:spPr>
          <p:txBody>
            <a:bodyPr/>
            <a:lstStyle/>
            <a:p>
              <a:endParaRPr lang="en-US" sz="933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7F43BB43-D2E8-093E-A087-01703823BB65}"/>
                </a:ext>
              </a:extLst>
            </p:cNvPr>
            <p:cNvSpPr txBox="1"/>
            <p:nvPr/>
          </p:nvSpPr>
          <p:spPr>
            <a:xfrm>
              <a:off x="76200" y="0"/>
              <a:ext cx="660400" cy="368298"/>
            </a:xfrm>
            <a:prstGeom prst="rect">
              <a:avLst/>
            </a:prstGeom>
          </p:spPr>
          <p:txBody>
            <a:bodyPr lIns="8704" tIns="8704" rIns="8704" bIns="8704" rtlCol="0" anchor="ctr"/>
            <a:lstStyle/>
            <a:p>
              <a:pPr algn="ctr">
                <a:lnSpc>
                  <a:spcPts val="2025"/>
                </a:lnSpc>
              </a:pPr>
              <a:endParaRPr sz="933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9072740-D1CD-F22B-22B7-5ECDDCEE3FF7}"/>
              </a:ext>
            </a:extLst>
          </p:cNvPr>
          <p:cNvSpPr txBox="1"/>
          <p:nvPr/>
        </p:nvSpPr>
        <p:spPr>
          <a:xfrm>
            <a:off x="644567" y="986079"/>
            <a:ext cx="989820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900" dirty="0">
                <a:latin typeface="Avenir Book" panose="02000503020000020003" pitchFamily="2" charset="0"/>
              </a:rPr>
              <a:t>Building Trust through Greater </a:t>
            </a:r>
            <a:r>
              <a:rPr lang="en-US" sz="1900" b="1" dirty="0">
                <a:solidFill>
                  <a:srgbClr val="498E8B"/>
                </a:solidFill>
                <a:latin typeface="Avenir Book" panose="02000503020000020003" pitchFamily="2" charset="0"/>
              </a:rPr>
              <a:t>Connectivity</a:t>
            </a:r>
            <a:r>
              <a:rPr lang="en-US" sz="1900" dirty="0">
                <a:latin typeface="Avenir Book" panose="02000503020000020003" pitchFamily="2" charset="0"/>
              </a:rPr>
              <a:t> and Transparency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468DC35-7FBD-C9E3-AE7F-D443B7C9490D}"/>
              </a:ext>
            </a:extLst>
          </p:cNvPr>
          <p:cNvSpPr txBox="1">
            <a:spLocks/>
          </p:cNvSpPr>
          <p:nvPr/>
        </p:nvSpPr>
        <p:spPr>
          <a:xfrm>
            <a:off x="644567" y="423638"/>
            <a:ext cx="10773903" cy="584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pPr lvl="0" fontAlgn="base">
              <a:defRPr/>
            </a:pPr>
            <a:r>
              <a:rPr lang="en-US" sz="3200" b="1" dirty="0">
                <a:latin typeface="Avenir Heavy" panose="02000503020000020003" pitchFamily="2" charset="0"/>
              </a:rPr>
              <a:t>Accumulus Platform Project Spotlight</a:t>
            </a:r>
            <a:endParaRPr lang="en-US" sz="3200" b="1" dirty="0">
              <a:solidFill>
                <a:srgbClr val="498E8B"/>
              </a:solidFill>
              <a:latin typeface="Avenir Heavy" panose="02000503020000020003" pitchFamily="2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103CAC3-8E1D-210C-30E0-47D216AB7D8E}"/>
              </a:ext>
            </a:extLst>
          </p:cNvPr>
          <p:cNvGrpSpPr/>
          <p:nvPr/>
        </p:nvGrpSpPr>
        <p:grpSpPr>
          <a:xfrm>
            <a:off x="695367" y="1643602"/>
            <a:ext cx="10919537" cy="4143491"/>
            <a:chOff x="239099" y="1545260"/>
            <a:chExt cx="11598799" cy="4401243"/>
          </a:xfrm>
        </p:grpSpPr>
        <p:sp>
          <p:nvSpPr>
            <p:cNvPr id="35" name="Rectangle: Rounded Corners 3">
              <a:extLst>
                <a:ext uri="{FF2B5EF4-FFF2-40B4-BE49-F238E27FC236}">
                  <a16:creationId xmlns:a16="http://schemas.microsoft.com/office/drawing/2014/main" id="{0F588A74-9725-7489-5816-CBF1932EAF1F}"/>
                </a:ext>
              </a:extLst>
            </p:cNvPr>
            <p:cNvSpPr/>
            <p:nvPr/>
          </p:nvSpPr>
          <p:spPr>
            <a:xfrm>
              <a:off x="609441" y="2259773"/>
              <a:ext cx="1687445" cy="2769427"/>
            </a:xfrm>
            <a:prstGeom prst="rect">
              <a:avLst/>
            </a:prstGeom>
            <a:gradFill>
              <a:gsLst>
                <a:gs pos="100000">
                  <a:srgbClr val="5AB2AE"/>
                </a:gs>
                <a:gs pos="0">
                  <a:srgbClr val="35696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buClrTx/>
                <a:defRPr/>
              </a:pPr>
              <a:endParaRPr lang="en-IN" sz="1867" kern="1200">
                <a:solidFill>
                  <a:srgbClr val="FFFFFF"/>
                </a:solidFill>
                <a:latin typeface="Aptos" panose="02110004020202020204"/>
              </a:endParaRPr>
            </a:p>
          </p:txBody>
        </p:sp>
        <p:sp>
          <p:nvSpPr>
            <p:cNvPr id="36" name="Rectangle: Rounded Corners 4">
              <a:extLst>
                <a:ext uri="{FF2B5EF4-FFF2-40B4-BE49-F238E27FC236}">
                  <a16:creationId xmlns:a16="http://schemas.microsoft.com/office/drawing/2014/main" id="{6E5CD352-1087-46ED-3461-FDB17994AEBF}"/>
                </a:ext>
              </a:extLst>
            </p:cNvPr>
            <p:cNvSpPr/>
            <p:nvPr/>
          </p:nvSpPr>
          <p:spPr>
            <a:xfrm>
              <a:off x="841017" y="2602977"/>
              <a:ext cx="3183047" cy="210984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buClrTx/>
                <a:defRPr/>
              </a:pPr>
              <a:endParaRPr lang="en-IN" sz="1867" kern="1200">
                <a:solidFill>
                  <a:srgbClr val="FFFFFF"/>
                </a:solidFill>
                <a:latin typeface="Aptos" panose="02110004020202020204"/>
              </a:endParaRPr>
            </a:p>
          </p:txBody>
        </p:sp>
        <p:sp>
          <p:nvSpPr>
            <p:cNvPr id="37" name="Text Placeholder 3">
              <a:extLst>
                <a:ext uri="{FF2B5EF4-FFF2-40B4-BE49-F238E27FC236}">
                  <a16:creationId xmlns:a16="http://schemas.microsoft.com/office/drawing/2014/main" id="{0DBDDD33-0533-822E-AAC4-E26DF9B1D75E}"/>
                </a:ext>
              </a:extLst>
            </p:cNvPr>
            <p:cNvSpPr txBox="1">
              <a:spLocks/>
            </p:cNvSpPr>
            <p:nvPr/>
          </p:nvSpPr>
          <p:spPr>
            <a:xfrm>
              <a:off x="1010951" y="2789877"/>
              <a:ext cx="3035022" cy="607006"/>
            </a:xfrm>
            <a:prstGeom prst="rect">
              <a:avLst/>
            </a:prstGeom>
          </p:spPr>
          <p:txBody>
            <a:bodyPr lIns="60960" tIns="30480" rIns="60960" bIns="3048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Avenir Book" panose="02000503020000020003" pitchFamily="2" charset="0"/>
                  <a:ea typeface="+mn-ea"/>
                  <a:cs typeface="Courier New" panose="02070309020205020404" pitchFamily="49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venir Book" panose="02000503020000020003" pitchFamily="2" charset="0"/>
                  <a:ea typeface="+mn-ea"/>
                  <a:cs typeface="Courier New" panose="02070309020205020404" pitchFamily="49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33" b="1">
                  <a:latin typeface="Avenir Book"/>
                  <a:cs typeface="Courier New"/>
                </a:rPr>
                <a:t>CMC Post Approval Change</a:t>
              </a:r>
              <a:br>
                <a:rPr lang="en-US" sz="1333" b="1">
                  <a:latin typeface="Avenir Book"/>
                  <a:cs typeface="Courier New"/>
                </a:rPr>
              </a:br>
              <a:r>
                <a:rPr lang="en-US" sz="1333">
                  <a:latin typeface="Avenir Book"/>
                  <a:cs typeface="Courier New"/>
                </a:rPr>
                <a:t>(via reliance regulatory pathway)</a:t>
              </a:r>
            </a:p>
            <a:p>
              <a:endParaRPr lang="en-US" sz="1333"/>
            </a:p>
          </p:txBody>
        </p:sp>
        <p:sp>
          <p:nvSpPr>
            <p:cNvPr id="38" name="Text Placeholder 3">
              <a:extLst>
                <a:ext uri="{FF2B5EF4-FFF2-40B4-BE49-F238E27FC236}">
                  <a16:creationId xmlns:a16="http://schemas.microsoft.com/office/drawing/2014/main" id="{DC6DA0F1-3885-2FBE-A4D6-9D2A3F7818FF}"/>
                </a:ext>
              </a:extLst>
            </p:cNvPr>
            <p:cNvSpPr txBox="1">
              <a:spLocks/>
            </p:cNvSpPr>
            <p:nvPr/>
          </p:nvSpPr>
          <p:spPr>
            <a:xfrm>
              <a:off x="431213" y="3396883"/>
              <a:ext cx="3731346" cy="1315937"/>
            </a:xfrm>
            <a:prstGeom prst="rect">
              <a:avLst/>
            </a:prstGeom>
          </p:spPr>
          <p:txBody>
            <a:bodyPr lIns="60960" tIns="30480" rIns="60960" bIns="3048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Avenir Book" panose="02000503020000020003" pitchFamily="2" charset="0"/>
                  <a:ea typeface="+mn-ea"/>
                  <a:cs typeface="Courier New" panose="02070309020205020404" pitchFamily="49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venir Book" panose="02000503020000020003" pitchFamily="2" charset="0"/>
                  <a:ea typeface="+mn-ea"/>
                  <a:cs typeface="Courier New" panose="02070309020205020404" pitchFamily="49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47732" lvl="1" indent="-190510"/>
              <a:r>
                <a:rPr lang="en-US" sz="1333"/>
                <a:t>A single digital Dossier (eCTD)</a:t>
              </a:r>
            </a:p>
            <a:p>
              <a:pPr marL="647732" lvl="1" indent="-190510"/>
              <a:r>
                <a:rPr lang="en-US" sz="1333"/>
                <a:t>Assessment reports</a:t>
              </a:r>
            </a:p>
            <a:p>
              <a:pPr marL="647732" lvl="1" indent="-190510"/>
              <a:r>
                <a:rPr lang="en-US" sz="1333"/>
                <a:t>HAQ</a:t>
              </a:r>
            </a:p>
            <a:p>
              <a:pPr marL="647732" lvl="1" indent="-190510"/>
              <a:r>
                <a:rPr lang="en-US" sz="1333"/>
                <a:t>Decision tracking </a:t>
              </a:r>
            </a:p>
            <a:p>
              <a:pPr marL="190510" indent="-190510">
                <a:buFont typeface="Arial" panose="020B0604020202020204" pitchFamily="34" charset="0"/>
                <a:buChar char="•"/>
              </a:pPr>
              <a:endParaRPr lang="en-US" sz="1333"/>
            </a:p>
          </p:txBody>
        </p:sp>
        <p:sp>
          <p:nvSpPr>
            <p:cNvPr id="39" name="Rectangle: Rounded Corners 7">
              <a:extLst>
                <a:ext uri="{FF2B5EF4-FFF2-40B4-BE49-F238E27FC236}">
                  <a16:creationId xmlns:a16="http://schemas.microsoft.com/office/drawing/2014/main" id="{52DD44AB-B5FC-F4C5-CC43-BAA601432779}"/>
                </a:ext>
              </a:extLst>
            </p:cNvPr>
            <p:cNvSpPr/>
            <p:nvPr/>
          </p:nvSpPr>
          <p:spPr>
            <a:xfrm>
              <a:off x="4215907" y="2259772"/>
              <a:ext cx="1687445" cy="2769427"/>
            </a:xfrm>
            <a:prstGeom prst="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buClrTx/>
                <a:defRPr/>
              </a:pPr>
              <a:endParaRPr lang="en-IN" sz="1867" kern="1200">
                <a:solidFill>
                  <a:srgbClr val="FFFFFF"/>
                </a:solidFill>
                <a:latin typeface="Aptos" panose="02110004020202020204"/>
              </a:endParaRPr>
            </a:p>
          </p:txBody>
        </p:sp>
        <p:sp>
          <p:nvSpPr>
            <p:cNvPr id="40" name="Rectangle: Rounded Corners 4">
              <a:extLst>
                <a:ext uri="{FF2B5EF4-FFF2-40B4-BE49-F238E27FC236}">
                  <a16:creationId xmlns:a16="http://schemas.microsoft.com/office/drawing/2014/main" id="{469EC874-8F09-FF43-2438-5572DA4CCA3B}"/>
                </a:ext>
              </a:extLst>
            </p:cNvPr>
            <p:cNvSpPr/>
            <p:nvPr/>
          </p:nvSpPr>
          <p:spPr>
            <a:xfrm>
              <a:off x="4481762" y="2589563"/>
              <a:ext cx="3183047" cy="210984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buClrTx/>
                <a:defRPr/>
              </a:pPr>
              <a:endParaRPr lang="en-IN" sz="1867" kern="1200">
                <a:solidFill>
                  <a:srgbClr val="FFFFFF"/>
                </a:solidFill>
                <a:latin typeface="Aptos" panose="02110004020202020204"/>
              </a:endParaRPr>
            </a:p>
          </p:txBody>
        </p:sp>
        <p:sp>
          <p:nvSpPr>
            <p:cNvPr id="41" name="Text Placeholder 3">
              <a:extLst>
                <a:ext uri="{FF2B5EF4-FFF2-40B4-BE49-F238E27FC236}">
                  <a16:creationId xmlns:a16="http://schemas.microsoft.com/office/drawing/2014/main" id="{A2E7CE74-4DEC-860A-0F7C-808CEAD710FD}"/>
                </a:ext>
              </a:extLst>
            </p:cNvPr>
            <p:cNvSpPr txBox="1">
              <a:spLocks/>
            </p:cNvSpPr>
            <p:nvPr/>
          </p:nvSpPr>
          <p:spPr>
            <a:xfrm>
              <a:off x="4651696" y="2778593"/>
              <a:ext cx="3035022" cy="607006"/>
            </a:xfrm>
            <a:prstGeom prst="rect">
              <a:avLst/>
            </a:prstGeom>
          </p:spPr>
          <p:txBody>
            <a:bodyPr lIns="60960" tIns="30480" rIns="60960" bIns="3048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Avenir Book" panose="02000503020000020003" pitchFamily="2" charset="0"/>
                  <a:ea typeface="+mn-ea"/>
                  <a:cs typeface="Courier New" panose="02070309020205020404" pitchFamily="49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venir Book" panose="02000503020000020003" pitchFamily="2" charset="0"/>
                  <a:ea typeface="+mn-ea"/>
                  <a:cs typeface="Courier New" panose="02070309020205020404" pitchFamily="49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33" b="1">
                  <a:latin typeface="Avenir Book"/>
                  <a:cs typeface="Courier New"/>
                </a:rPr>
                <a:t>Clinical Line Extension</a:t>
              </a:r>
              <a:br>
                <a:rPr lang="en-US" sz="1333" b="1">
                  <a:latin typeface="Avenir Book"/>
                  <a:cs typeface="Courier New"/>
                </a:rPr>
              </a:br>
              <a:r>
                <a:rPr lang="en-US" sz="1333">
                  <a:latin typeface="Avenir Book"/>
                  <a:cs typeface="Courier New"/>
                </a:rPr>
                <a:t>(via reliance regulatory pathway)</a:t>
              </a:r>
            </a:p>
            <a:p>
              <a:endParaRPr lang="en-US" sz="1333"/>
            </a:p>
          </p:txBody>
        </p:sp>
        <p:sp>
          <p:nvSpPr>
            <p:cNvPr id="42" name="Text Placeholder 3">
              <a:extLst>
                <a:ext uri="{FF2B5EF4-FFF2-40B4-BE49-F238E27FC236}">
                  <a16:creationId xmlns:a16="http://schemas.microsoft.com/office/drawing/2014/main" id="{8572638A-DD5C-8DE5-C2BF-519D4AEF0241}"/>
                </a:ext>
              </a:extLst>
            </p:cNvPr>
            <p:cNvSpPr txBox="1">
              <a:spLocks/>
            </p:cNvSpPr>
            <p:nvPr/>
          </p:nvSpPr>
          <p:spPr>
            <a:xfrm>
              <a:off x="4070940" y="3396883"/>
              <a:ext cx="3731346" cy="1315937"/>
            </a:xfrm>
            <a:prstGeom prst="rect">
              <a:avLst/>
            </a:prstGeom>
          </p:spPr>
          <p:txBody>
            <a:bodyPr lIns="60960" tIns="30480" rIns="60960" bIns="3048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Avenir Book" panose="02000503020000020003" pitchFamily="2" charset="0"/>
                  <a:ea typeface="+mn-ea"/>
                  <a:cs typeface="Courier New" panose="02070309020205020404" pitchFamily="49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venir Book" panose="02000503020000020003" pitchFamily="2" charset="0"/>
                  <a:ea typeface="+mn-ea"/>
                  <a:cs typeface="Courier New" panose="02070309020205020404" pitchFamily="49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47732" lvl="1" indent="-190510"/>
              <a:r>
                <a:rPr lang="en-US" sz="1333"/>
                <a:t>A single digital Dossier (eCTD)</a:t>
              </a:r>
            </a:p>
            <a:p>
              <a:pPr marL="647732" lvl="1" indent="-190510"/>
              <a:r>
                <a:rPr lang="en-US" sz="1333"/>
                <a:t>Assessment reports</a:t>
              </a:r>
            </a:p>
            <a:p>
              <a:pPr marL="647732" lvl="1" indent="-190510"/>
              <a:r>
                <a:rPr lang="en-US" sz="1333"/>
                <a:t>HAQ</a:t>
              </a:r>
            </a:p>
            <a:p>
              <a:pPr marL="647732" lvl="1" indent="-190510"/>
              <a:r>
                <a:rPr lang="en-US" sz="1333"/>
                <a:t>Decision tracking </a:t>
              </a:r>
            </a:p>
            <a:p>
              <a:pPr marL="190510" indent="-190510">
                <a:buFont typeface="Arial" panose="020B0604020202020204" pitchFamily="34" charset="0"/>
                <a:buChar char="•"/>
              </a:pPr>
              <a:endParaRPr lang="en-US" sz="1333"/>
            </a:p>
          </p:txBody>
        </p:sp>
        <p:sp>
          <p:nvSpPr>
            <p:cNvPr id="43" name="Rectangle: Rounded Corners 10">
              <a:extLst>
                <a:ext uri="{FF2B5EF4-FFF2-40B4-BE49-F238E27FC236}">
                  <a16:creationId xmlns:a16="http://schemas.microsoft.com/office/drawing/2014/main" id="{7B06ACE0-0C69-665D-09DE-34298FD399DA}"/>
                </a:ext>
              </a:extLst>
            </p:cNvPr>
            <p:cNvSpPr/>
            <p:nvPr/>
          </p:nvSpPr>
          <p:spPr>
            <a:xfrm>
              <a:off x="7947253" y="2259772"/>
              <a:ext cx="1712412" cy="2769426"/>
            </a:xfrm>
            <a:prstGeom prst="rect">
              <a:avLst/>
            </a:prstGeom>
            <a:gradFill>
              <a:gsLst>
                <a:gs pos="0">
                  <a:srgbClr val="B4A269"/>
                </a:gs>
                <a:gs pos="100000">
                  <a:srgbClr val="FFE59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buClrTx/>
                <a:defRPr/>
              </a:pPr>
              <a:endParaRPr lang="en-IN" sz="1867" kern="1200">
                <a:solidFill>
                  <a:srgbClr val="FFFFFF"/>
                </a:solidFill>
                <a:latin typeface="Aptos" panose="02110004020202020204"/>
              </a:endParaRPr>
            </a:p>
          </p:txBody>
        </p:sp>
        <p:sp>
          <p:nvSpPr>
            <p:cNvPr id="44" name="Rectangle: Rounded Corners 4">
              <a:extLst>
                <a:ext uri="{FF2B5EF4-FFF2-40B4-BE49-F238E27FC236}">
                  <a16:creationId xmlns:a16="http://schemas.microsoft.com/office/drawing/2014/main" id="{B5E19035-1EFC-6B69-32EE-A239607C5274}"/>
                </a:ext>
              </a:extLst>
            </p:cNvPr>
            <p:cNvSpPr/>
            <p:nvPr/>
          </p:nvSpPr>
          <p:spPr>
            <a:xfrm>
              <a:off x="8289704" y="2589563"/>
              <a:ext cx="3183047" cy="210984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buClrTx/>
                <a:defRPr/>
              </a:pPr>
              <a:endParaRPr lang="en-IN" sz="1867" kern="1200">
                <a:solidFill>
                  <a:srgbClr val="FFFFFF"/>
                </a:solidFill>
                <a:latin typeface="Aptos" panose="02110004020202020204"/>
              </a:endParaRPr>
            </a:p>
          </p:txBody>
        </p:sp>
        <p:sp>
          <p:nvSpPr>
            <p:cNvPr id="45" name="Text Placeholder 3">
              <a:extLst>
                <a:ext uri="{FF2B5EF4-FFF2-40B4-BE49-F238E27FC236}">
                  <a16:creationId xmlns:a16="http://schemas.microsoft.com/office/drawing/2014/main" id="{B7A7DB06-376D-C5B8-16C9-E2BE0D77862C}"/>
                </a:ext>
              </a:extLst>
            </p:cNvPr>
            <p:cNvSpPr txBox="1">
              <a:spLocks/>
            </p:cNvSpPr>
            <p:nvPr/>
          </p:nvSpPr>
          <p:spPr>
            <a:xfrm>
              <a:off x="8469712" y="2789877"/>
              <a:ext cx="3035022" cy="607006"/>
            </a:xfrm>
            <a:prstGeom prst="rect">
              <a:avLst/>
            </a:prstGeom>
          </p:spPr>
          <p:txBody>
            <a:bodyPr lIns="60960" tIns="30480" rIns="60960" bIns="3048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Avenir Book" panose="02000503020000020003" pitchFamily="2" charset="0"/>
                  <a:ea typeface="+mn-ea"/>
                  <a:cs typeface="Courier New" panose="02070309020205020404" pitchFamily="49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venir Book" panose="02000503020000020003" pitchFamily="2" charset="0"/>
                  <a:ea typeface="+mn-ea"/>
                  <a:cs typeface="Courier New" panose="02070309020205020404" pitchFamily="49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33" b="1">
                  <a:latin typeface="Avenir Book"/>
                  <a:cs typeface="Courier New"/>
                </a:rPr>
                <a:t>Scientific Advice</a:t>
              </a:r>
              <a:br>
                <a:rPr lang="en-US" sz="1333" b="1">
                  <a:latin typeface="Avenir Book"/>
                  <a:cs typeface="Courier New"/>
                </a:rPr>
              </a:br>
              <a:r>
                <a:rPr lang="en-US" sz="1333">
                  <a:latin typeface="Avenir Book"/>
                  <a:cs typeface="Courier New"/>
                </a:rPr>
                <a:t>(CEPI with 19 NRAS + 2 NGOs)</a:t>
              </a:r>
            </a:p>
            <a:p>
              <a:endParaRPr lang="en-US" sz="1333"/>
            </a:p>
          </p:txBody>
        </p:sp>
        <p:sp>
          <p:nvSpPr>
            <p:cNvPr id="46" name="Text Placeholder 3">
              <a:extLst>
                <a:ext uri="{FF2B5EF4-FFF2-40B4-BE49-F238E27FC236}">
                  <a16:creationId xmlns:a16="http://schemas.microsoft.com/office/drawing/2014/main" id="{FC7C91F9-3CC9-221A-9C45-96C322F36E18}"/>
                </a:ext>
              </a:extLst>
            </p:cNvPr>
            <p:cNvSpPr txBox="1">
              <a:spLocks/>
            </p:cNvSpPr>
            <p:nvPr/>
          </p:nvSpPr>
          <p:spPr>
            <a:xfrm>
              <a:off x="7878561" y="3376764"/>
              <a:ext cx="3731346" cy="1315937"/>
            </a:xfrm>
            <a:prstGeom prst="rect">
              <a:avLst/>
            </a:prstGeom>
          </p:spPr>
          <p:txBody>
            <a:bodyPr lIns="60960" tIns="30480" rIns="60960" bIns="3048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Avenir Book" panose="02000503020000020003" pitchFamily="2" charset="0"/>
                  <a:ea typeface="+mn-ea"/>
                  <a:cs typeface="Courier New" panose="02070309020205020404" pitchFamily="49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venir Book" panose="02000503020000020003" pitchFamily="2" charset="0"/>
                  <a:ea typeface="+mn-ea"/>
                  <a:cs typeface="Courier New" panose="02070309020205020404" pitchFamily="49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47732" lvl="1" indent="-190510"/>
              <a:r>
                <a:rPr lang="en-US" sz="1333"/>
                <a:t>Shared CMC best practices documents</a:t>
              </a:r>
            </a:p>
            <a:p>
              <a:pPr marL="647732" lvl="1" indent="-190510"/>
              <a:r>
                <a:rPr lang="en-US" sz="1333"/>
                <a:t>Inline comments and questions</a:t>
              </a:r>
            </a:p>
            <a:p>
              <a:pPr marL="190510" indent="-190510">
                <a:buFont typeface="Arial" panose="020B0604020202020204" pitchFamily="34" charset="0"/>
                <a:buChar char="•"/>
              </a:pPr>
              <a:endParaRPr lang="en-US" sz="1333"/>
            </a:p>
          </p:txBody>
        </p:sp>
        <p:sp>
          <p:nvSpPr>
            <p:cNvPr id="47" name="Left Bracket 46">
              <a:extLst>
                <a:ext uri="{FF2B5EF4-FFF2-40B4-BE49-F238E27FC236}">
                  <a16:creationId xmlns:a16="http://schemas.microsoft.com/office/drawing/2014/main" id="{8C2776D1-02F9-C04D-4CFA-C4016BC2583D}"/>
                </a:ext>
              </a:extLst>
            </p:cNvPr>
            <p:cNvSpPr/>
            <p:nvPr/>
          </p:nvSpPr>
          <p:spPr>
            <a:xfrm rot="5400000">
              <a:off x="5958918" y="-3697229"/>
              <a:ext cx="228734" cy="11529227"/>
            </a:xfrm>
            <a:prstGeom prst="leftBracket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09630">
                <a:buClrTx/>
                <a:defRPr/>
              </a:pPr>
              <a:endParaRPr lang="en-US" sz="1867" kern="1200">
                <a:solidFill>
                  <a:srgbClr val="303D4B"/>
                </a:solidFill>
                <a:latin typeface="Aptos" panose="02110004020202020204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8DF0A9-F2FF-7E1A-8AB4-850890C26A49}"/>
                </a:ext>
              </a:extLst>
            </p:cNvPr>
            <p:cNvSpPr txBox="1"/>
            <p:nvPr/>
          </p:nvSpPr>
          <p:spPr>
            <a:xfrm>
              <a:off x="354101" y="1545260"/>
              <a:ext cx="10176552" cy="4032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1867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venir Book" panose="02000503020000020003" pitchFamily="2" charset="0"/>
                </a:rPr>
                <a:t>Sample projects in the platform</a:t>
              </a:r>
            </a:p>
          </p:txBody>
        </p:sp>
        <p:sp>
          <p:nvSpPr>
            <p:cNvPr id="49" name="Left Bracket 48">
              <a:extLst>
                <a:ext uri="{FF2B5EF4-FFF2-40B4-BE49-F238E27FC236}">
                  <a16:creationId xmlns:a16="http://schemas.microsoft.com/office/drawing/2014/main" id="{8F0C26BD-AE73-E224-6152-202BFB0B4B5D}"/>
                </a:ext>
              </a:extLst>
            </p:cNvPr>
            <p:cNvSpPr/>
            <p:nvPr/>
          </p:nvSpPr>
          <p:spPr>
            <a:xfrm rot="16200000">
              <a:off x="5889346" y="-577226"/>
              <a:ext cx="228734" cy="11529227"/>
            </a:xfrm>
            <a:prstGeom prst="leftBracket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09630">
                <a:buClrTx/>
                <a:defRPr/>
              </a:pPr>
              <a:endParaRPr lang="en-US" sz="1867" kern="1200">
                <a:solidFill>
                  <a:srgbClr val="303D4B"/>
                </a:solidFill>
                <a:latin typeface="Aptos" panose="02110004020202020204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615E122-0169-E3E7-D930-45A453B619B6}"/>
                </a:ext>
              </a:extLst>
            </p:cNvPr>
            <p:cNvSpPr txBox="1"/>
            <p:nvPr/>
          </p:nvSpPr>
          <p:spPr>
            <a:xfrm>
              <a:off x="354101" y="5543230"/>
              <a:ext cx="10176552" cy="4032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1867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venir Book" panose="02000503020000020003" pitchFamily="2" charset="0"/>
                </a:rPr>
                <a:t>Coming Soon: </a:t>
              </a:r>
              <a:r>
                <a:rPr lang="en-US" sz="1867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venir Book" panose="02000503020000020003" pitchFamily="2" charset="0"/>
                </a:rPr>
                <a:t>AVAREF Pilots, IGAD Pilot, CTA Joint Review, Initial Application Review, and more!</a:t>
              </a:r>
              <a:endParaRPr lang="en-US" sz="1867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 panose="02000503020000020003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F92DAFB-BCA2-DB0F-400B-2456925E4C8F}"/>
              </a:ext>
            </a:extLst>
          </p:cNvPr>
          <p:cNvSpPr txBox="1"/>
          <p:nvPr/>
        </p:nvSpPr>
        <p:spPr>
          <a:xfrm>
            <a:off x="188256" y="6461466"/>
            <a:ext cx="6099586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1200" cap="none" spc="100" normalizeH="0" baseline="0" noProof="0">
                <a:ln>
                  <a:noFill/>
                </a:ln>
                <a:solidFill>
                  <a:srgbClr val="51749A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©2025 ACCUMULUS TECHNOLOGIES. EXTERNAL.</a:t>
            </a:r>
          </a:p>
        </p:txBody>
      </p:sp>
    </p:spTree>
    <p:extLst>
      <p:ext uri="{BB962C8B-B14F-4D97-AF65-F5344CB8AC3E}">
        <p14:creationId xmlns:p14="http://schemas.microsoft.com/office/powerpoint/2010/main" val="1901880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ccumulus Synergy">
      <a:dk1>
        <a:srgbClr val="411692"/>
      </a:dk1>
      <a:lt1>
        <a:srgbClr val="FFFFFF"/>
      </a:lt1>
      <a:dk2>
        <a:srgbClr val="444444"/>
      </a:dk2>
      <a:lt2>
        <a:srgbClr val="F2EBE4"/>
      </a:lt2>
      <a:accent1>
        <a:srgbClr val="00B3B3"/>
      </a:accent1>
      <a:accent2>
        <a:srgbClr val="008277"/>
      </a:accent2>
      <a:accent3>
        <a:srgbClr val="235E61"/>
      </a:accent3>
      <a:accent4>
        <a:srgbClr val="0EAED5"/>
      </a:accent4>
      <a:accent5>
        <a:srgbClr val="11D0FE"/>
      </a:accent5>
      <a:accent6>
        <a:srgbClr val="401590"/>
      </a:accent6>
      <a:hlink>
        <a:srgbClr val="00B1B0"/>
      </a:hlink>
      <a:folHlink>
        <a:srgbClr val="4116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Accumulus Technologioes">
      <a:dk1>
        <a:srgbClr val="303D4B"/>
      </a:dk1>
      <a:lt1>
        <a:srgbClr val="FFFFFF"/>
      </a:lt1>
      <a:dk2>
        <a:srgbClr val="11584B"/>
      </a:dk2>
      <a:lt2>
        <a:srgbClr val="E9E2D8"/>
      </a:lt2>
      <a:accent1>
        <a:srgbClr val="00AD7E"/>
      </a:accent1>
      <a:accent2>
        <a:srgbClr val="52FFB5"/>
      </a:accent2>
      <a:accent3>
        <a:srgbClr val="70F4EA"/>
      </a:accent3>
      <a:accent4>
        <a:srgbClr val="8ED4DC"/>
      </a:accent4>
      <a:accent5>
        <a:srgbClr val="51749A"/>
      </a:accent5>
      <a:accent6>
        <a:srgbClr val="FF18A8"/>
      </a:accent6>
      <a:hlink>
        <a:srgbClr val="FF18A8"/>
      </a:hlink>
      <a:folHlink>
        <a:srgbClr val="D1007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Accumulus Technologioes">
      <a:dk1>
        <a:srgbClr val="303D4B"/>
      </a:dk1>
      <a:lt1>
        <a:srgbClr val="FFFFFF"/>
      </a:lt1>
      <a:dk2>
        <a:srgbClr val="11584B"/>
      </a:dk2>
      <a:lt2>
        <a:srgbClr val="E9E2D8"/>
      </a:lt2>
      <a:accent1>
        <a:srgbClr val="00AD7E"/>
      </a:accent1>
      <a:accent2>
        <a:srgbClr val="52FFB5"/>
      </a:accent2>
      <a:accent3>
        <a:srgbClr val="70F4EA"/>
      </a:accent3>
      <a:accent4>
        <a:srgbClr val="8ED4DC"/>
      </a:accent4>
      <a:accent5>
        <a:srgbClr val="51749A"/>
      </a:accent5>
      <a:accent6>
        <a:srgbClr val="FF18A8"/>
      </a:accent6>
      <a:hlink>
        <a:srgbClr val="FF18A8"/>
      </a:hlink>
      <a:folHlink>
        <a:srgbClr val="D1007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9D49CD0D34B040BD93D6B53F12034B" ma:contentTypeVersion="3" ma:contentTypeDescription="Create a new document." ma:contentTypeScope="" ma:versionID="f01a688b279243be9ab98db4bd258c9e">
  <xsd:schema xmlns:xsd="http://www.w3.org/2001/XMLSchema" xmlns:xs="http://www.w3.org/2001/XMLSchema" xmlns:p="http://schemas.microsoft.com/office/2006/metadata/properties" xmlns:ns2="1731a9b5-4a31-4845-a24e-6f6fc155fbb2" targetNamespace="http://schemas.microsoft.com/office/2006/metadata/properties" ma:root="true" ma:fieldsID="50eddd49fa066c8799bb33062c8dd1b4" ns2:_="">
    <xsd:import namespace="1731a9b5-4a31-4845-a24e-6f6fc155fb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31a9b5-4a31-4845-a24e-6f6fc155fb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096692-26A9-4CF0-8A3F-ECDA987570DF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1731a9b5-4a31-4845-a24e-6f6fc155fbb2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D74D5348-838D-487C-9BE0-97B31F3428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285734-2C2C-4425-9999-08BC4CFFC24E}">
  <ds:schemaRefs>
    <ds:schemaRef ds:uri="1731a9b5-4a31-4845-a24e-6f6fc155fbb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1065</Words>
  <Application>Microsoft Macintosh PowerPoint</Application>
  <PresentationFormat>Widescreen</PresentationFormat>
  <Paragraphs>161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Avenir Heavy</vt:lpstr>
      <vt:lpstr>Wingdings</vt:lpstr>
      <vt:lpstr>Avenir Book</vt:lpstr>
      <vt:lpstr>Avenir Black</vt:lpstr>
      <vt:lpstr>Courier New</vt:lpstr>
      <vt:lpstr>Avenir Medium</vt:lpstr>
      <vt:lpstr>Arial</vt:lpstr>
      <vt:lpstr>Calibri</vt:lpstr>
      <vt:lpstr>Aptos</vt:lpstr>
      <vt:lpstr>Poppins</vt:lpstr>
      <vt:lpstr>Arial</vt:lpstr>
      <vt:lpstr>Office Theme</vt:lpstr>
      <vt:lpstr>1_Office Theme</vt:lpstr>
      <vt:lpstr>2_Office Theme</vt:lpstr>
      <vt:lpstr>Accumulus Synergy</vt:lpstr>
      <vt:lpstr>The Opportunity: Dossier Submission to Data Submission</vt:lpstr>
      <vt:lpstr>Critical regulatory challenges make it essential to transition to the Cloud</vt:lpstr>
      <vt:lpstr>There is a demonstrated appetite and willingness to pursue collaborative review</vt:lpstr>
      <vt:lpstr>Learnings to date compel us to address the existing policy lag and pursue additional pilots</vt:lpstr>
      <vt:lpstr>The Technology</vt:lpstr>
      <vt:lpstr>PowerPoint Presentation</vt:lpstr>
      <vt:lpstr>PowerPoint Presentation</vt:lpstr>
      <vt:lpstr>PowerPoint Presentation</vt:lpstr>
      <vt:lpstr>Regional Regulatory led Pilots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Accumulus Synergy</dc:title>
  <dc:creator>Andy Garces Torres</dc:creator>
  <cp:lastModifiedBy>Patrick Crooks</cp:lastModifiedBy>
  <cp:revision>8</cp:revision>
  <dcterms:created xsi:type="dcterms:W3CDTF">2024-04-23T16:59:55Z</dcterms:created>
  <dcterms:modified xsi:type="dcterms:W3CDTF">2025-12-09T16:45:31Z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0x010100F89D49CD0D34B040BD93D6B53F12034B</vt:lpwstr>
  </property>
  <property fmtid="{D5CDD505-2E9C-101B-9397-08002B2CF9AE}" pid="3" name="MediaServiceImageTags">
    <vt:lpwstr/>
  </property>
  <property fmtid="{D5CDD505-2E9C-101B-9397-08002B2CF9AE}" pid="4" name="MSIP_Label_85917025-a8ec-4cda-875c-cb94c48daac9_Enabled">
    <vt:lpwstr>true</vt:lpwstr>
  </property>
  <property fmtid="{D5CDD505-2E9C-101B-9397-08002B2CF9AE}" pid="5" name="MSIP_Label_85917025-a8ec-4cda-875c-cb94c48daac9_SetDate">
    <vt:lpwstr>2025-05-12T09:59:27Z</vt:lpwstr>
  </property>
  <property fmtid="{D5CDD505-2E9C-101B-9397-08002B2CF9AE}" pid="6" name="MSIP_Label_85917025-a8ec-4cda-875c-cb94c48daac9_Method">
    <vt:lpwstr>Standard</vt:lpwstr>
  </property>
  <property fmtid="{D5CDD505-2E9C-101B-9397-08002B2CF9AE}" pid="7" name="MSIP_Label_85917025-a8ec-4cda-875c-cb94c48daac9_Name">
    <vt:lpwstr>Internal</vt:lpwstr>
  </property>
  <property fmtid="{D5CDD505-2E9C-101B-9397-08002B2CF9AE}" pid="8" name="MSIP_Label_85917025-a8ec-4cda-875c-cb94c48daac9_SiteId">
    <vt:lpwstr>80bdb1d3-debd-4f2d-9316-510b9ecdab02</vt:lpwstr>
  </property>
  <property fmtid="{D5CDD505-2E9C-101B-9397-08002B2CF9AE}" pid="9" name="MSIP_Label_85917025-a8ec-4cda-875c-cb94c48daac9_ActionId">
    <vt:lpwstr>e11b1f5a-b1ad-4e34-a918-d71fc23d4765</vt:lpwstr>
  </property>
  <property fmtid="{D5CDD505-2E9C-101B-9397-08002B2CF9AE}" pid="10" name="MSIP_Label_85917025-a8ec-4cda-875c-cb94c48daac9_ContentBits">
    <vt:lpwstr>2</vt:lpwstr>
  </property>
  <property fmtid="{D5CDD505-2E9C-101B-9397-08002B2CF9AE}" pid="11" name="MSIP_Label_85917025-a8ec-4cda-875c-cb94c48daac9_Tag">
    <vt:lpwstr>10, 3, 0, 2</vt:lpwstr>
  </property>
  <property fmtid="{D5CDD505-2E9C-101B-9397-08002B2CF9AE}" pid="12" name="ClassificationContentMarkingFooterLocations">
    <vt:lpwstr>Office Theme:3\Office Theme:3\Office Theme:3\1_Office Theme:6\2_Office Theme:6</vt:lpwstr>
  </property>
  <property fmtid="{D5CDD505-2E9C-101B-9397-08002B2CF9AE}" pid="13" name="ClassificationContentMarkingFooterText">
    <vt:lpwstr>Sensitivity: Official Use</vt:lpwstr>
  </property>
  <property fmtid="{D5CDD505-2E9C-101B-9397-08002B2CF9AE}" pid="14" name="MSIP_Label_defa4170-0d19-0005-0004-bc88714345d2_Enabled">
    <vt:lpwstr>true</vt:lpwstr>
  </property>
  <property fmtid="{D5CDD505-2E9C-101B-9397-08002B2CF9AE}" pid="15" name="MSIP_Label_defa4170-0d19-0005-0004-bc88714345d2_SetDate">
    <vt:lpwstr>2025-11-20T17:47:46Z</vt:lpwstr>
  </property>
  <property fmtid="{D5CDD505-2E9C-101B-9397-08002B2CF9AE}" pid="16" name="MSIP_Label_defa4170-0d19-0005-0004-bc88714345d2_Method">
    <vt:lpwstr>Standard</vt:lpwstr>
  </property>
  <property fmtid="{D5CDD505-2E9C-101B-9397-08002B2CF9AE}" pid="17" name="MSIP_Label_defa4170-0d19-0005-0004-bc88714345d2_Name">
    <vt:lpwstr>defa4170-0d19-0005-0004-bc88714345d2</vt:lpwstr>
  </property>
  <property fmtid="{D5CDD505-2E9C-101B-9397-08002B2CF9AE}" pid="18" name="MSIP_Label_defa4170-0d19-0005-0004-bc88714345d2_SiteId">
    <vt:lpwstr>28c9b592-7140-45b4-be1c-a6cf821d84b4</vt:lpwstr>
  </property>
  <property fmtid="{D5CDD505-2E9C-101B-9397-08002B2CF9AE}" pid="19" name="MSIP_Label_defa4170-0d19-0005-0004-bc88714345d2_ActionId">
    <vt:lpwstr>e2ac3ccd-1b0b-48b3-8ea4-88a9fe797add</vt:lpwstr>
  </property>
  <property fmtid="{D5CDD505-2E9C-101B-9397-08002B2CF9AE}" pid="20" name="MSIP_Label_defa4170-0d19-0005-0004-bc88714345d2_ContentBits">
    <vt:lpwstr>0</vt:lpwstr>
  </property>
  <property fmtid="{D5CDD505-2E9C-101B-9397-08002B2CF9AE}" pid="21" name="MSIP_Label_defa4170-0d19-0005-0004-bc88714345d2_Tag">
    <vt:lpwstr>50, 3, 0, 1</vt:lpwstr>
  </property>
</Properties>
</file>