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38"/>
  </p:notesMasterIdLst>
  <p:sldIdLst>
    <p:sldId id="256" r:id="rId6"/>
    <p:sldId id="257" r:id="rId7"/>
    <p:sldId id="262" r:id="rId8"/>
    <p:sldId id="263" r:id="rId9"/>
    <p:sldId id="326" r:id="rId10"/>
    <p:sldId id="272" r:id="rId11"/>
    <p:sldId id="327" r:id="rId12"/>
    <p:sldId id="268" r:id="rId13"/>
    <p:sldId id="274" r:id="rId14"/>
    <p:sldId id="321" r:id="rId15"/>
    <p:sldId id="275" r:id="rId16"/>
    <p:sldId id="328" r:id="rId17"/>
    <p:sldId id="324" r:id="rId18"/>
    <p:sldId id="300" r:id="rId19"/>
    <p:sldId id="293" r:id="rId20"/>
    <p:sldId id="325" r:id="rId21"/>
    <p:sldId id="332" r:id="rId22"/>
    <p:sldId id="284" r:id="rId23"/>
    <p:sldId id="329" r:id="rId24"/>
    <p:sldId id="277" r:id="rId25"/>
    <p:sldId id="279" r:id="rId26"/>
    <p:sldId id="280" r:id="rId27"/>
    <p:sldId id="285" r:id="rId28"/>
    <p:sldId id="286" r:id="rId29"/>
    <p:sldId id="288" r:id="rId30"/>
    <p:sldId id="306" r:id="rId31"/>
    <p:sldId id="331" r:id="rId32"/>
    <p:sldId id="333" r:id="rId33"/>
    <p:sldId id="299" r:id="rId34"/>
    <p:sldId id="309" r:id="rId35"/>
    <p:sldId id="307" r:id="rId36"/>
    <p:sldId id="320" r:id="rId37"/>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ABF"/>
    <a:srgbClr val="DCB9FF"/>
    <a:srgbClr val="FDFF93"/>
    <a:srgbClr val="FFA5FF"/>
    <a:srgbClr val="548DB7"/>
    <a:srgbClr val="B3E4F1"/>
    <a:srgbClr val="00529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59455-21EB-9045-A5AC-C0880332EFEE}" v="1915" dt="2025-12-16T07:05:20.470"/>
    <p1510:client id="{A2E6726C-DF37-4A1A-809C-46B86813BD7B}" v="2692" dt="2025-12-16T04:56:32.1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5"/>
    <p:restoredTop sz="93634" autoAdjust="0"/>
  </p:normalViewPr>
  <p:slideViewPr>
    <p:cSldViewPr>
      <p:cViewPr>
        <p:scale>
          <a:sx n="75" d="100"/>
          <a:sy n="75" d="100"/>
        </p:scale>
        <p:origin x="-50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3FDBB-7976-4F05-A864-F7D350C3C61B}" type="doc">
      <dgm:prSet loTypeId="urn:microsoft.com/office/officeart/2005/8/layout/vList5" loCatId="list" qsTypeId="urn:microsoft.com/office/officeart/2005/8/quickstyle/simple2" qsCatId="simple" csTypeId="urn:microsoft.com/office/officeart/2005/8/colors/accent6_3" csCatId="accent6" phldr="1"/>
      <dgm:spPr/>
      <dgm:t>
        <a:bodyPr/>
        <a:lstStyle/>
        <a:p>
          <a:endParaRPr lang="en-SG"/>
        </a:p>
      </dgm:t>
    </dgm:pt>
    <dgm:pt modelId="{81374852-DBD7-4B29-B5F4-39E42F2C69B8}">
      <dgm:prSet phldrT="[Text]" phldr="0"/>
      <dgm:spPr/>
      <dgm:t>
        <a:bodyPr/>
        <a:lstStyle/>
        <a:p>
          <a:r>
            <a:rPr lang="vi-VN">
              <a:latin typeface="Calibri" panose="020F0502020204030204" pitchFamily="34" charset="0"/>
              <a:cs typeface="Calibri" panose="020F0502020204030204" pitchFamily="34" charset="0"/>
            </a:rPr>
            <a:t>Tiêu chuẩn</a:t>
          </a:r>
        </a:p>
      </dgm:t>
    </dgm:pt>
    <dgm:pt modelId="{211454BE-257A-4951-83B1-6E57C1E88F2B}" type="parTrans" cxnId="{8B844CAF-553F-4443-85B9-43E4978C0E03}">
      <dgm:prSet/>
      <dgm:spPr/>
      <dgm:t>
        <a:bodyPr/>
        <a:lstStyle/>
        <a:p>
          <a:endParaRPr lang="en-SG">
            <a:latin typeface="Calibri" panose="020F0502020204030204" pitchFamily="34" charset="0"/>
            <a:cs typeface="Calibri" panose="020F0502020204030204" pitchFamily="34" charset="0"/>
          </a:endParaRPr>
        </a:p>
      </dgm:t>
    </dgm:pt>
    <dgm:pt modelId="{8AD23FD8-DFA9-42EF-A9D4-62CA75F55CDF}" type="sibTrans" cxnId="{8B844CAF-553F-4443-85B9-43E4978C0E03}">
      <dgm:prSet/>
      <dgm:spPr/>
      <dgm:t>
        <a:bodyPr/>
        <a:lstStyle/>
        <a:p>
          <a:endParaRPr lang="en-SG">
            <a:latin typeface="Calibri" panose="020F0502020204030204" pitchFamily="34" charset="0"/>
            <a:cs typeface="Calibri" panose="020F0502020204030204" pitchFamily="34" charset="0"/>
          </a:endParaRPr>
        </a:p>
      </dgm:t>
    </dgm:pt>
    <dgm:pt modelId="{FA5FFA5C-C8EE-425C-9960-90162F9FEEC7}">
      <dgm:prSet phldrT="[Text]" phldr="0" custT="1"/>
      <dgm:spPr/>
      <dgm:t>
        <a:bodyPr/>
        <a:lstStyle/>
        <a:p>
          <a:r>
            <a:rPr lang="vi-VN" sz="2000">
              <a:latin typeface="Calibri" panose="020F0502020204030204" pitchFamily="34" charset="0"/>
              <a:cs typeface="Calibri" panose="020F0502020204030204" pitchFamily="34" charset="0"/>
            </a:rPr>
            <a:t>Hướng dẫn kỹ thuật (ICH)</a:t>
          </a:r>
        </a:p>
      </dgm:t>
    </dgm:pt>
    <dgm:pt modelId="{4978D815-A8A4-4A8B-A19D-549C92A01D70}" type="parTrans" cxnId="{3081ACC3-12F7-4845-B6FE-CB2E2DB060BC}">
      <dgm:prSet/>
      <dgm:spPr/>
      <dgm:t>
        <a:bodyPr/>
        <a:lstStyle/>
        <a:p>
          <a:endParaRPr lang="en-SG">
            <a:latin typeface="Calibri" panose="020F0502020204030204" pitchFamily="34" charset="0"/>
            <a:cs typeface="Calibri" panose="020F0502020204030204" pitchFamily="34" charset="0"/>
          </a:endParaRPr>
        </a:p>
      </dgm:t>
    </dgm:pt>
    <dgm:pt modelId="{7E8B29DC-0B21-4ADA-8DC0-8925EF804376}" type="sibTrans" cxnId="{3081ACC3-12F7-4845-B6FE-CB2E2DB060BC}">
      <dgm:prSet/>
      <dgm:spPr/>
      <dgm:t>
        <a:bodyPr/>
        <a:lstStyle/>
        <a:p>
          <a:endParaRPr lang="en-SG">
            <a:latin typeface="Calibri" panose="020F0502020204030204" pitchFamily="34" charset="0"/>
            <a:cs typeface="Calibri" panose="020F0502020204030204" pitchFamily="34" charset="0"/>
          </a:endParaRPr>
        </a:p>
      </dgm:t>
    </dgm:pt>
    <dgm:pt modelId="{2AFDC9DF-001A-4351-B78A-26FD6F034540}">
      <dgm:prSet phldrT="[Text]" phldr="0" custT="1"/>
      <dgm:spPr/>
      <dgm:t>
        <a:bodyPr/>
        <a:lstStyle/>
        <a:p>
          <a:r>
            <a:rPr lang="vi-VN" sz="2000" dirty="0">
              <a:latin typeface="Calibri" panose="020F0502020204030204" pitchFamily="34" charset="0"/>
              <a:cs typeface="Calibri" panose="020F0502020204030204" pitchFamily="34" charset="0"/>
            </a:rPr>
            <a:t>Thông số kỹ thuật/Dược điển</a:t>
          </a:r>
        </a:p>
      </dgm:t>
    </dgm:pt>
    <dgm:pt modelId="{CC99E50F-91AB-4EDA-8A6B-9FDF0F0387B6}" type="parTrans" cxnId="{9890AD2D-037D-471C-ABC0-2061B07A2DFA}">
      <dgm:prSet/>
      <dgm:spPr/>
      <dgm:t>
        <a:bodyPr/>
        <a:lstStyle/>
        <a:p>
          <a:endParaRPr lang="en-SG">
            <a:latin typeface="Calibri" panose="020F0502020204030204" pitchFamily="34" charset="0"/>
            <a:cs typeface="Calibri" panose="020F0502020204030204" pitchFamily="34" charset="0"/>
          </a:endParaRPr>
        </a:p>
      </dgm:t>
    </dgm:pt>
    <dgm:pt modelId="{76008A9D-DFC5-4113-A642-04530E27A0D3}" type="sibTrans" cxnId="{9890AD2D-037D-471C-ABC0-2061B07A2DFA}">
      <dgm:prSet/>
      <dgm:spPr/>
      <dgm:t>
        <a:bodyPr/>
        <a:lstStyle/>
        <a:p>
          <a:endParaRPr lang="en-SG">
            <a:latin typeface="Calibri" panose="020F0502020204030204" pitchFamily="34" charset="0"/>
            <a:cs typeface="Calibri" panose="020F0502020204030204" pitchFamily="34" charset="0"/>
          </a:endParaRPr>
        </a:p>
      </dgm:t>
    </dgm:pt>
    <dgm:pt modelId="{6AA08EE9-E900-4C34-B426-831C6C167692}">
      <dgm:prSet phldrT="[Text]" phldr="0"/>
      <dgm:spPr/>
      <dgm:t>
        <a:bodyPr/>
        <a:lstStyle/>
        <a:p>
          <a:r>
            <a:rPr lang="vi-VN">
              <a:latin typeface="Calibri" panose="020F0502020204030204" pitchFamily="34" charset="0"/>
              <a:cs typeface="Calibri" panose="020F0502020204030204" pitchFamily="34" charset="0"/>
            </a:rPr>
            <a:t>Quy trình quản lý</a:t>
          </a:r>
        </a:p>
      </dgm:t>
    </dgm:pt>
    <dgm:pt modelId="{DEF1B74C-113A-4F17-958E-538CF53A8677}" type="parTrans" cxnId="{FAD37973-81C2-46F9-B5F8-E698709821B6}">
      <dgm:prSet/>
      <dgm:spPr/>
      <dgm:t>
        <a:bodyPr/>
        <a:lstStyle/>
        <a:p>
          <a:endParaRPr lang="en-SG">
            <a:latin typeface="Calibri" panose="020F0502020204030204" pitchFamily="34" charset="0"/>
            <a:cs typeface="Calibri" panose="020F0502020204030204" pitchFamily="34" charset="0"/>
          </a:endParaRPr>
        </a:p>
      </dgm:t>
    </dgm:pt>
    <dgm:pt modelId="{66D2024F-1A8F-4489-AF32-872A96F5A1CB}" type="sibTrans" cxnId="{FAD37973-81C2-46F9-B5F8-E698709821B6}">
      <dgm:prSet/>
      <dgm:spPr/>
      <dgm:t>
        <a:bodyPr/>
        <a:lstStyle/>
        <a:p>
          <a:endParaRPr lang="en-SG">
            <a:latin typeface="Calibri" panose="020F0502020204030204" pitchFamily="34" charset="0"/>
            <a:cs typeface="Calibri" panose="020F0502020204030204" pitchFamily="34" charset="0"/>
          </a:endParaRPr>
        </a:p>
      </dgm:t>
    </dgm:pt>
    <dgm:pt modelId="{B6BC743F-BC69-4C27-B6E2-606EAC1459A7}">
      <dgm:prSet phldrT="[Text]" phldr="0" custT="1"/>
      <dgm:spPr/>
      <dgm:t>
        <a:bodyPr/>
        <a:lstStyle/>
        <a:p>
          <a:r>
            <a:rPr lang="vi-VN" sz="2000" dirty="0">
              <a:latin typeface="Calibri" panose="020F0502020204030204" pitchFamily="34" charset="0"/>
              <a:cs typeface="Calibri" panose="020F0502020204030204" pitchFamily="34" charset="0"/>
            </a:rPr>
            <a:t>Xét duyệt nhanh/rút gọn/ưu tiên</a:t>
          </a:r>
        </a:p>
      </dgm:t>
    </dgm:pt>
    <dgm:pt modelId="{37CBEA7F-612E-4F35-9BD7-C30F652FF249}" type="parTrans" cxnId="{3E0D3EF3-CCDB-44C7-A078-A1506D1DF564}">
      <dgm:prSet/>
      <dgm:spPr/>
      <dgm:t>
        <a:bodyPr/>
        <a:lstStyle/>
        <a:p>
          <a:endParaRPr lang="en-SG">
            <a:latin typeface="Calibri" panose="020F0502020204030204" pitchFamily="34" charset="0"/>
            <a:cs typeface="Calibri" panose="020F0502020204030204" pitchFamily="34" charset="0"/>
          </a:endParaRPr>
        </a:p>
      </dgm:t>
    </dgm:pt>
    <dgm:pt modelId="{93DB84D0-53EF-42B4-B7AF-EBFD4C2AA618}" type="sibTrans" cxnId="{3E0D3EF3-CCDB-44C7-A078-A1506D1DF564}">
      <dgm:prSet/>
      <dgm:spPr/>
      <dgm:t>
        <a:bodyPr/>
        <a:lstStyle/>
        <a:p>
          <a:endParaRPr lang="en-SG">
            <a:latin typeface="Calibri" panose="020F0502020204030204" pitchFamily="34" charset="0"/>
            <a:cs typeface="Calibri" panose="020F0502020204030204" pitchFamily="34" charset="0"/>
          </a:endParaRPr>
        </a:p>
      </dgm:t>
    </dgm:pt>
    <dgm:pt modelId="{2C9D40B0-B7A4-4F4A-B942-D1CB2944A3DA}">
      <dgm:prSet phldrT="[Text]" phldr="0" custT="1"/>
      <dgm:spPr/>
      <dgm:t>
        <a:bodyPr/>
        <a:lstStyle/>
        <a:p>
          <a:r>
            <a:rPr lang="vi-VN" sz="2000" dirty="0">
              <a:latin typeface="Calibri" panose="020F0502020204030204" pitchFamily="34" charset="0"/>
              <a:cs typeface="Calibri" panose="020F0502020204030204" pitchFamily="34" charset="0"/>
            </a:rPr>
            <a:t>Chấp nhận các bộ dữ liệu lâm sàng giản lược, ví dụ như Giai đoạn 2B.</a:t>
          </a:r>
        </a:p>
      </dgm:t>
    </dgm:pt>
    <dgm:pt modelId="{327B2268-BF7F-4E30-8383-8EFADE91FB13}" type="parTrans" cxnId="{4DEA1CA9-0AEC-4CED-A8F4-8318C1D3D6A8}">
      <dgm:prSet/>
      <dgm:spPr/>
      <dgm:t>
        <a:bodyPr/>
        <a:lstStyle/>
        <a:p>
          <a:endParaRPr lang="en-SG">
            <a:latin typeface="Calibri" panose="020F0502020204030204" pitchFamily="34" charset="0"/>
            <a:cs typeface="Calibri" panose="020F0502020204030204" pitchFamily="34" charset="0"/>
          </a:endParaRPr>
        </a:p>
      </dgm:t>
    </dgm:pt>
    <dgm:pt modelId="{92593537-5CF8-4AA2-8DE5-FC9C429ED217}" type="sibTrans" cxnId="{4DEA1CA9-0AEC-4CED-A8F4-8318C1D3D6A8}">
      <dgm:prSet/>
      <dgm:spPr/>
      <dgm:t>
        <a:bodyPr/>
        <a:lstStyle/>
        <a:p>
          <a:endParaRPr lang="en-SG">
            <a:latin typeface="Calibri" panose="020F0502020204030204" pitchFamily="34" charset="0"/>
            <a:cs typeface="Calibri" panose="020F0502020204030204" pitchFamily="34" charset="0"/>
          </a:endParaRPr>
        </a:p>
      </dgm:t>
    </dgm:pt>
    <dgm:pt modelId="{238B3066-8451-4833-9607-1489B3EB9B0D}">
      <dgm:prSet phldrT="[Text]" phldr="0" custT="1"/>
      <dgm:spPr/>
      <dgm:t>
        <a:bodyPr/>
        <a:lstStyle/>
        <a:p>
          <a:r>
            <a:rPr lang="en-US" sz="2000" dirty="0" err="1">
              <a:latin typeface="Calibri" panose="020F0502020204030204" pitchFamily="34" charset="0"/>
              <a:cs typeface="Calibri" panose="020F0502020204030204" pitchFamily="34" charset="0"/>
            </a:rPr>
            <a:t>Cấp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phép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lưu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hành</a:t>
          </a:r>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có điều kiện</a:t>
          </a:r>
        </a:p>
      </dgm:t>
    </dgm:pt>
    <dgm:pt modelId="{48C18A09-F793-4877-9915-66B7505131CD}" type="parTrans" cxnId="{624C7AA7-DE93-4B0C-B75B-573202EFAA95}">
      <dgm:prSet/>
      <dgm:spPr/>
      <dgm:t>
        <a:bodyPr/>
        <a:lstStyle/>
        <a:p>
          <a:endParaRPr lang="en-SG">
            <a:latin typeface="Calibri" panose="020F0502020204030204" pitchFamily="34" charset="0"/>
            <a:cs typeface="Calibri" panose="020F0502020204030204" pitchFamily="34" charset="0"/>
          </a:endParaRPr>
        </a:p>
      </dgm:t>
    </dgm:pt>
    <dgm:pt modelId="{FA6896A6-934A-4E2E-92A0-ECBE0393827F}" type="sibTrans" cxnId="{624C7AA7-DE93-4B0C-B75B-573202EFAA95}">
      <dgm:prSet/>
      <dgm:spPr/>
      <dgm:t>
        <a:bodyPr/>
        <a:lstStyle/>
        <a:p>
          <a:endParaRPr lang="en-SG">
            <a:latin typeface="Calibri" panose="020F0502020204030204" pitchFamily="34" charset="0"/>
            <a:cs typeface="Calibri" panose="020F0502020204030204" pitchFamily="34" charset="0"/>
          </a:endParaRPr>
        </a:p>
      </dgm:t>
    </dgm:pt>
    <dgm:pt modelId="{9166CD76-FF57-43B6-855D-31BDAFFAC06B}">
      <dgm:prSet phldrT="[Text]" phldr="0" custT="1"/>
      <dgm:spPr/>
      <dgm:t>
        <a:bodyPr/>
        <a:lstStyle/>
        <a:p>
          <a:r>
            <a:rPr lang="vi-VN" sz="2000">
              <a:latin typeface="Calibri" panose="020F0502020204030204" pitchFamily="34" charset="0"/>
              <a:cs typeface="Calibri" panose="020F0502020204030204" pitchFamily="34" charset="0"/>
            </a:rPr>
            <a:t>Bệnh hiếm</a:t>
          </a:r>
        </a:p>
      </dgm:t>
    </dgm:pt>
    <dgm:pt modelId="{7859D8C6-F3A4-459C-9BEA-FA8961B5F5E9}" type="parTrans" cxnId="{4AD3BB7C-B3F6-4D0F-8346-F8E4E35F9158}">
      <dgm:prSet/>
      <dgm:spPr/>
      <dgm:t>
        <a:bodyPr/>
        <a:lstStyle/>
        <a:p>
          <a:endParaRPr lang="en-SG">
            <a:latin typeface="Calibri" panose="020F0502020204030204" pitchFamily="34" charset="0"/>
            <a:cs typeface="Calibri" panose="020F0502020204030204" pitchFamily="34" charset="0"/>
          </a:endParaRPr>
        </a:p>
      </dgm:t>
    </dgm:pt>
    <dgm:pt modelId="{680F7681-257C-441D-A92D-17F73ADE90A7}" type="sibTrans" cxnId="{4AD3BB7C-B3F6-4D0F-8346-F8E4E35F9158}">
      <dgm:prSet/>
      <dgm:spPr/>
      <dgm:t>
        <a:bodyPr/>
        <a:lstStyle/>
        <a:p>
          <a:endParaRPr lang="en-SG">
            <a:latin typeface="Calibri" panose="020F0502020204030204" pitchFamily="34" charset="0"/>
            <a:cs typeface="Calibri" panose="020F0502020204030204" pitchFamily="34" charset="0"/>
          </a:endParaRPr>
        </a:p>
      </dgm:t>
    </dgm:pt>
    <dgm:pt modelId="{FC0E9838-8E05-4025-ABD0-E25CEAB33E78}">
      <dgm:prSet phldrT="[Text]" phldr="0" custT="1"/>
      <dgm:spPr/>
      <dgm:t>
        <a:bodyPr/>
        <a:lstStyle/>
        <a:p>
          <a:r>
            <a:rPr lang="vi-VN" sz="2000" dirty="0">
              <a:latin typeface="Calibri" panose="020F0502020204030204" pitchFamily="34" charset="0"/>
              <a:cs typeface="Calibri" panose="020F0502020204030204" pitchFamily="34" charset="0"/>
            </a:rPr>
            <a:t>GMP</a:t>
          </a:r>
        </a:p>
      </dgm:t>
    </dgm:pt>
    <dgm:pt modelId="{9D370000-6874-41ED-BAA8-68BD828A2A1F}" type="parTrans" cxnId="{8FB5BC7B-4213-46C1-9648-CB2EE18B86A7}">
      <dgm:prSet/>
      <dgm:spPr/>
      <dgm:t>
        <a:bodyPr/>
        <a:lstStyle/>
        <a:p>
          <a:endParaRPr lang="en-SG">
            <a:latin typeface="Calibri" panose="020F0502020204030204" pitchFamily="34" charset="0"/>
            <a:cs typeface="Calibri" panose="020F0502020204030204" pitchFamily="34" charset="0"/>
          </a:endParaRPr>
        </a:p>
      </dgm:t>
    </dgm:pt>
    <dgm:pt modelId="{B9DA8D95-1D86-4EB0-A3B4-F4BC82782DDD}" type="sibTrans" cxnId="{8FB5BC7B-4213-46C1-9648-CB2EE18B86A7}">
      <dgm:prSet/>
      <dgm:spPr/>
      <dgm:t>
        <a:bodyPr/>
        <a:lstStyle/>
        <a:p>
          <a:endParaRPr lang="en-SG">
            <a:latin typeface="Calibri" panose="020F0502020204030204" pitchFamily="34" charset="0"/>
            <a:cs typeface="Calibri" panose="020F0502020204030204" pitchFamily="34" charset="0"/>
          </a:endParaRPr>
        </a:p>
      </dgm:t>
    </dgm:pt>
    <dgm:pt modelId="{95F2160E-4A34-4C59-A92A-B6EA2E704A7D}" type="pres">
      <dgm:prSet presAssocID="{86D3FDBB-7976-4F05-A864-F7D350C3C61B}" presName="Name0" presStyleCnt="0">
        <dgm:presLayoutVars>
          <dgm:dir/>
          <dgm:animLvl val="lvl"/>
          <dgm:resizeHandles val="exact"/>
        </dgm:presLayoutVars>
      </dgm:prSet>
      <dgm:spPr/>
    </dgm:pt>
    <dgm:pt modelId="{DB619B51-E809-4EDE-98F6-AC1A18543F62}" type="pres">
      <dgm:prSet presAssocID="{81374852-DBD7-4B29-B5F4-39E42F2C69B8}" presName="linNode" presStyleCnt="0"/>
      <dgm:spPr/>
    </dgm:pt>
    <dgm:pt modelId="{BE720CDB-84E7-4FB1-AF7C-C5CADF62C19D}" type="pres">
      <dgm:prSet presAssocID="{81374852-DBD7-4B29-B5F4-39E42F2C69B8}" presName="parentText" presStyleLbl="node1" presStyleIdx="0" presStyleCnt="2">
        <dgm:presLayoutVars>
          <dgm:chMax val="1"/>
          <dgm:bulletEnabled val="1"/>
        </dgm:presLayoutVars>
      </dgm:prSet>
      <dgm:spPr/>
    </dgm:pt>
    <dgm:pt modelId="{67AA8DA0-9DE6-44D8-AD7C-B38EE44538B0}" type="pres">
      <dgm:prSet presAssocID="{81374852-DBD7-4B29-B5F4-39E42F2C69B8}" presName="descendantText" presStyleLbl="alignAccFollowNode1" presStyleIdx="0" presStyleCnt="2" custScaleY="84183">
        <dgm:presLayoutVars>
          <dgm:bulletEnabled val="1"/>
        </dgm:presLayoutVars>
      </dgm:prSet>
      <dgm:spPr/>
    </dgm:pt>
    <dgm:pt modelId="{C16E4F0B-A985-4212-9790-364E4D9AB14F}" type="pres">
      <dgm:prSet presAssocID="{8AD23FD8-DFA9-42EF-A9D4-62CA75F55CDF}" presName="sp" presStyleCnt="0"/>
      <dgm:spPr/>
    </dgm:pt>
    <dgm:pt modelId="{7A40295E-471B-4FBC-8C1B-F5822EE2A567}" type="pres">
      <dgm:prSet presAssocID="{6AA08EE9-E900-4C34-B426-831C6C167692}" presName="linNode" presStyleCnt="0"/>
      <dgm:spPr/>
    </dgm:pt>
    <dgm:pt modelId="{5429A5DD-F358-4A7B-98BA-1546F0572600}" type="pres">
      <dgm:prSet presAssocID="{6AA08EE9-E900-4C34-B426-831C6C167692}" presName="parentText" presStyleLbl="node1" presStyleIdx="1" presStyleCnt="2">
        <dgm:presLayoutVars>
          <dgm:chMax val="1"/>
          <dgm:bulletEnabled val="1"/>
        </dgm:presLayoutVars>
      </dgm:prSet>
      <dgm:spPr/>
    </dgm:pt>
    <dgm:pt modelId="{D69F8E41-F114-4B36-BD98-4DBC5A3C99CC}" type="pres">
      <dgm:prSet presAssocID="{6AA08EE9-E900-4C34-B426-831C6C167692}" presName="descendantText" presStyleLbl="alignAccFollowNode1" presStyleIdx="1" presStyleCnt="2" custScaleY="123786">
        <dgm:presLayoutVars>
          <dgm:bulletEnabled val="1"/>
        </dgm:presLayoutVars>
      </dgm:prSet>
      <dgm:spPr/>
    </dgm:pt>
  </dgm:ptLst>
  <dgm:cxnLst>
    <dgm:cxn modelId="{47BEF416-F1AA-4A73-B9E2-DFCF2C8A1D9C}" type="presOf" srcId="{6AA08EE9-E900-4C34-B426-831C6C167692}" destId="{5429A5DD-F358-4A7B-98BA-1546F0572600}" srcOrd="0" destOrd="0" presId="urn:microsoft.com/office/officeart/2005/8/layout/vList5"/>
    <dgm:cxn modelId="{684FDE1B-7AC1-45A8-B7BE-A703AEDC4996}" type="presOf" srcId="{FA5FFA5C-C8EE-425C-9960-90162F9FEEC7}" destId="{67AA8DA0-9DE6-44D8-AD7C-B38EE44538B0}" srcOrd="0" destOrd="0" presId="urn:microsoft.com/office/officeart/2005/8/layout/vList5"/>
    <dgm:cxn modelId="{9890AD2D-037D-471C-ABC0-2061B07A2DFA}" srcId="{81374852-DBD7-4B29-B5F4-39E42F2C69B8}" destId="{2AFDC9DF-001A-4351-B78A-26FD6F034540}" srcOrd="1" destOrd="0" parTransId="{CC99E50F-91AB-4EDA-8A6B-9FDF0F0387B6}" sibTransId="{76008A9D-DFC5-4113-A642-04530E27A0D3}"/>
    <dgm:cxn modelId="{444CDE49-9E8F-4159-B4A4-260561D12135}" type="presOf" srcId="{2AFDC9DF-001A-4351-B78A-26FD6F034540}" destId="{67AA8DA0-9DE6-44D8-AD7C-B38EE44538B0}" srcOrd="0" destOrd="1" presId="urn:microsoft.com/office/officeart/2005/8/layout/vList5"/>
    <dgm:cxn modelId="{FAD37973-81C2-46F9-B5F8-E698709821B6}" srcId="{86D3FDBB-7976-4F05-A864-F7D350C3C61B}" destId="{6AA08EE9-E900-4C34-B426-831C6C167692}" srcOrd="1" destOrd="0" parTransId="{DEF1B74C-113A-4F17-958E-538CF53A8677}" sibTransId="{66D2024F-1A8F-4489-AF32-872A96F5A1CB}"/>
    <dgm:cxn modelId="{8FB5BC7B-4213-46C1-9648-CB2EE18B86A7}" srcId="{81374852-DBD7-4B29-B5F4-39E42F2C69B8}" destId="{FC0E9838-8E05-4025-ABD0-E25CEAB33E78}" srcOrd="2" destOrd="0" parTransId="{9D370000-6874-41ED-BAA8-68BD828A2A1F}" sibTransId="{B9DA8D95-1D86-4EB0-A3B4-F4BC82782DDD}"/>
    <dgm:cxn modelId="{4AD3BB7C-B3F6-4D0F-8346-F8E4E35F9158}" srcId="{6AA08EE9-E900-4C34-B426-831C6C167692}" destId="{9166CD76-FF57-43B6-855D-31BDAFFAC06B}" srcOrd="1" destOrd="0" parTransId="{7859D8C6-F3A4-459C-9BEA-FA8961B5F5E9}" sibTransId="{680F7681-257C-441D-A92D-17F73ADE90A7}"/>
    <dgm:cxn modelId="{A3E6088E-F0E4-43A1-BDB7-8220C306C0EE}" type="presOf" srcId="{81374852-DBD7-4B29-B5F4-39E42F2C69B8}" destId="{BE720CDB-84E7-4FB1-AF7C-C5CADF62C19D}" srcOrd="0" destOrd="0" presId="urn:microsoft.com/office/officeart/2005/8/layout/vList5"/>
    <dgm:cxn modelId="{F66B2690-9180-4DAF-8F39-AA1ADFBFF2DB}" type="presOf" srcId="{238B3066-8451-4833-9607-1489B3EB9B0D}" destId="{D69F8E41-F114-4B36-BD98-4DBC5A3C99CC}" srcOrd="0" destOrd="2" presId="urn:microsoft.com/office/officeart/2005/8/layout/vList5"/>
    <dgm:cxn modelId="{624C7AA7-DE93-4B0C-B75B-573202EFAA95}" srcId="{6AA08EE9-E900-4C34-B426-831C6C167692}" destId="{238B3066-8451-4833-9607-1489B3EB9B0D}" srcOrd="2" destOrd="0" parTransId="{48C18A09-F793-4877-9915-66B7505131CD}" sibTransId="{FA6896A6-934A-4E2E-92A0-ECBE0393827F}"/>
    <dgm:cxn modelId="{4DEA1CA9-0AEC-4CED-A8F4-8318C1D3D6A8}" srcId="{6AA08EE9-E900-4C34-B426-831C6C167692}" destId="{2C9D40B0-B7A4-4F4A-B942-D1CB2944A3DA}" srcOrd="3" destOrd="0" parTransId="{327B2268-BF7F-4E30-8383-8EFADE91FB13}" sibTransId="{92593537-5CF8-4AA2-8DE5-FC9C429ED217}"/>
    <dgm:cxn modelId="{8B844CAF-553F-4443-85B9-43E4978C0E03}" srcId="{86D3FDBB-7976-4F05-A864-F7D350C3C61B}" destId="{81374852-DBD7-4B29-B5F4-39E42F2C69B8}" srcOrd="0" destOrd="0" parTransId="{211454BE-257A-4951-83B1-6E57C1E88F2B}" sibTransId="{8AD23FD8-DFA9-42EF-A9D4-62CA75F55CDF}"/>
    <dgm:cxn modelId="{1D0005B4-4924-4AA1-A604-4DC2AF08EBBA}" type="presOf" srcId="{86D3FDBB-7976-4F05-A864-F7D350C3C61B}" destId="{95F2160E-4A34-4C59-A92A-B6EA2E704A7D}" srcOrd="0" destOrd="0" presId="urn:microsoft.com/office/officeart/2005/8/layout/vList5"/>
    <dgm:cxn modelId="{77DABAB7-69B1-45AB-A47F-F0BD5856EA89}" type="presOf" srcId="{FC0E9838-8E05-4025-ABD0-E25CEAB33E78}" destId="{67AA8DA0-9DE6-44D8-AD7C-B38EE44538B0}" srcOrd="0" destOrd="2" presId="urn:microsoft.com/office/officeart/2005/8/layout/vList5"/>
    <dgm:cxn modelId="{3081ACC3-12F7-4845-B6FE-CB2E2DB060BC}" srcId="{81374852-DBD7-4B29-B5F4-39E42F2C69B8}" destId="{FA5FFA5C-C8EE-425C-9960-90162F9FEEC7}" srcOrd="0" destOrd="0" parTransId="{4978D815-A8A4-4A8B-A19D-549C92A01D70}" sibTransId="{7E8B29DC-0B21-4ADA-8DC0-8925EF804376}"/>
    <dgm:cxn modelId="{D8F853D6-684F-478E-AB28-FF0C2C59556B}" type="presOf" srcId="{B6BC743F-BC69-4C27-B6E2-606EAC1459A7}" destId="{D69F8E41-F114-4B36-BD98-4DBC5A3C99CC}" srcOrd="0" destOrd="0" presId="urn:microsoft.com/office/officeart/2005/8/layout/vList5"/>
    <dgm:cxn modelId="{73A3C8D7-0F6F-45F5-B17C-91E07BA9001C}" type="presOf" srcId="{9166CD76-FF57-43B6-855D-31BDAFFAC06B}" destId="{D69F8E41-F114-4B36-BD98-4DBC5A3C99CC}" srcOrd="0" destOrd="1" presId="urn:microsoft.com/office/officeart/2005/8/layout/vList5"/>
    <dgm:cxn modelId="{3E0D3EF3-CCDB-44C7-A078-A1506D1DF564}" srcId="{6AA08EE9-E900-4C34-B426-831C6C167692}" destId="{B6BC743F-BC69-4C27-B6E2-606EAC1459A7}" srcOrd="0" destOrd="0" parTransId="{37CBEA7F-612E-4F35-9BD7-C30F652FF249}" sibTransId="{93DB84D0-53EF-42B4-B7AF-EBFD4C2AA618}"/>
    <dgm:cxn modelId="{E82B54F4-A541-4DE0-B03A-F451937A4957}" type="presOf" srcId="{2C9D40B0-B7A4-4F4A-B942-D1CB2944A3DA}" destId="{D69F8E41-F114-4B36-BD98-4DBC5A3C99CC}" srcOrd="0" destOrd="3" presId="urn:microsoft.com/office/officeart/2005/8/layout/vList5"/>
    <dgm:cxn modelId="{2064D918-7F71-4CF5-9D31-E56F2582A7BF}" type="presParOf" srcId="{95F2160E-4A34-4C59-A92A-B6EA2E704A7D}" destId="{DB619B51-E809-4EDE-98F6-AC1A18543F62}" srcOrd="0" destOrd="0" presId="urn:microsoft.com/office/officeart/2005/8/layout/vList5"/>
    <dgm:cxn modelId="{E38BE472-E460-4E45-98AC-291A3C85349D}" type="presParOf" srcId="{DB619B51-E809-4EDE-98F6-AC1A18543F62}" destId="{BE720CDB-84E7-4FB1-AF7C-C5CADF62C19D}" srcOrd="0" destOrd="0" presId="urn:microsoft.com/office/officeart/2005/8/layout/vList5"/>
    <dgm:cxn modelId="{060857DD-2ADA-4977-91B8-14BC1707682C}" type="presParOf" srcId="{DB619B51-E809-4EDE-98F6-AC1A18543F62}" destId="{67AA8DA0-9DE6-44D8-AD7C-B38EE44538B0}" srcOrd="1" destOrd="0" presId="urn:microsoft.com/office/officeart/2005/8/layout/vList5"/>
    <dgm:cxn modelId="{9EC3361D-3848-4054-AC0E-4A2CFCCEF059}" type="presParOf" srcId="{95F2160E-4A34-4C59-A92A-B6EA2E704A7D}" destId="{C16E4F0B-A985-4212-9790-364E4D9AB14F}" srcOrd="1" destOrd="0" presId="urn:microsoft.com/office/officeart/2005/8/layout/vList5"/>
    <dgm:cxn modelId="{795345F3-51F3-477F-8B26-540011CFAD39}" type="presParOf" srcId="{95F2160E-4A34-4C59-A92A-B6EA2E704A7D}" destId="{7A40295E-471B-4FBC-8C1B-F5822EE2A567}" srcOrd="2" destOrd="0" presId="urn:microsoft.com/office/officeart/2005/8/layout/vList5"/>
    <dgm:cxn modelId="{F4A453F6-B2D1-4ECA-8B62-B5D9940B872C}" type="presParOf" srcId="{7A40295E-471B-4FBC-8C1B-F5822EE2A567}" destId="{5429A5DD-F358-4A7B-98BA-1546F0572600}" srcOrd="0" destOrd="0" presId="urn:microsoft.com/office/officeart/2005/8/layout/vList5"/>
    <dgm:cxn modelId="{1708D87B-1308-4388-BA7F-AFC85AFEEE93}" type="presParOf" srcId="{7A40295E-471B-4FBC-8C1B-F5822EE2A567}" destId="{D69F8E41-F114-4B36-BD98-4DBC5A3C99C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33917-785B-4397-A576-D705F4AFDB25}" type="doc">
      <dgm:prSet loTypeId="urn:microsoft.com/office/officeart/2005/8/layout/hierarchy3" loCatId="list" qsTypeId="urn:microsoft.com/office/officeart/2005/8/quickstyle/simple2" qsCatId="simple" csTypeId="urn:microsoft.com/office/officeart/2005/8/colors/accent1_3" csCatId="accent1" phldr="1"/>
      <dgm:spPr/>
      <dgm:t>
        <a:bodyPr/>
        <a:lstStyle/>
        <a:p>
          <a:endParaRPr lang="en-SG"/>
        </a:p>
      </dgm:t>
    </dgm:pt>
    <dgm:pt modelId="{28F78EFD-81FF-4708-956F-BDFB98DD01EA}">
      <dgm:prSet phldrT="[Text]" phldr="0" custT="1"/>
      <dgm:spPr/>
      <dgm:t>
        <a:bodyPr/>
        <a:lstStyle/>
        <a:p>
          <a:r>
            <a:rPr lang="vi-VN" sz="1600">
              <a:latin typeface="Calibri" panose="020F0502020204030204" pitchFamily="34" charset="0"/>
              <a:cs typeface="Calibri" panose="020F0502020204030204" pitchFamily="34" charset="0"/>
            </a:rPr>
            <a:t>Chất lượng</a:t>
          </a:r>
        </a:p>
      </dgm:t>
    </dgm:pt>
    <dgm:pt modelId="{ED739291-DDE6-405B-B4CB-A6FAE0D0B1B4}" type="parTrans" cxnId="{6032B477-EB9D-4423-858A-6D77305263C9}">
      <dgm:prSet/>
      <dgm:spPr/>
      <dgm:t>
        <a:bodyPr/>
        <a:lstStyle/>
        <a:p>
          <a:endParaRPr lang="en-SG" sz="1400">
            <a:latin typeface="Calibri" panose="020F0502020204030204" pitchFamily="34" charset="0"/>
            <a:cs typeface="Calibri" panose="020F0502020204030204" pitchFamily="34" charset="0"/>
          </a:endParaRPr>
        </a:p>
      </dgm:t>
    </dgm:pt>
    <dgm:pt modelId="{FA4FD3C0-0CB4-4FF3-AB09-21DC15EDE743}" type="sibTrans" cxnId="{6032B477-EB9D-4423-858A-6D77305263C9}">
      <dgm:prSet/>
      <dgm:spPr/>
      <dgm:t>
        <a:bodyPr/>
        <a:lstStyle/>
        <a:p>
          <a:endParaRPr lang="en-SG" sz="1400">
            <a:latin typeface="Calibri" panose="020F0502020204030204" pitchFamily="34" charset="0"/>
            <a:cs typeface="Calibri" panose="020F0502020204030204" pitchFamily="34" charset="0"/>
          </a:endParaRPr>
        </a:p>
      </dgm:t>
    </dgm:pt>
    <dgm:pt modelId="{6ADDBCC4-EAC6-4955-8CF0-9C97CA22D328}">
      <dgm:prSet phldrT="[Text]" phldr="0" custT="1"/>
      <dgm:spPr/>
      <dgm:t>
        <a:bodyPr/>
        <a:lstStyle/>
        <a:p>
          <a:r>
            <a:rPr lang="vi-VN" sz="1600">
              <a:latin typeface="Calibri" panose="020F0502020204030204" pitchFamily="34" charset="0"/>
              <a:cs typeface="Calibri" panose="020F0502020204030204" pitchFamily="34" charset="0"/>
            </a:rPr>
            <a:t>Hình thức trình bày</a:t>
          </a:r>
        </a:p>
      </dgm:t>
    </dgm:pt>
    <dgm:pt modelId="{2FBB19B8-72C0-448E-BC41-E36EE1573F9F}" type="parTrans" cxnId="{101898B5-CEE3-4EBF-9950-86EE6BF92907}">
      <dgm:prSet/>
      <dgm:spPr/>
      <dgm:t>
        <a:bodyPr/>
        <a:lstStyle/>
        <a:p>
          <a:endParaRPr lang="en-SG" sz="1400">
            <a:latin typeface="Calibri" panose="020F0502020204030204" pitchFamily="34" charset="0"/>
            <a:cs typeface="Calibri" panose="020F0502020204030204" pitchFamily="34" charset="0"/>
          </a:endParaRPr>
        </a:p>
      </dgm:t>
    </dgm:pt>
    <dgm:pt modelId="{AC238F74-BC64-4866-AFDC-234D2CCEE394}" type="sibTrans" cxnId="{101898B5-CEE3-4EBF-9950-86EE6BF92907}">
      <dgm:prSet/>
      <dgm:spPr/>
      <dgm:t>
        <a:bodyPr/>
        <a:lstStyle/>
        <a:p>
          <a:endParaRPr lang="en-SG" sz="1400">
            <a:latin typeface="Calibri" panose="020F0502020204030204" pitchFamily="34" charset="0"/>
            <a:cs typeface="Calibri" panose="020F0502020204030204" pitchFamily="34" charset="0"/>
          </a:endParaRPr>
        </a:p>
      </dgm:t>
    </dgm:pt>
    <dgm:pt modelId="{5B4A188C-A6F8-4B3C-8E3B-A0E2117E3E61}">
      <dgm:prSet phldrT="[Text]" phldr="0" custT="1"/>
      <dgm:spPr>
        <a:solidFill>
          <a:srgbClr val="FF6600"/>
        </a:solidFill>
      </dgm:spPr>
      <dgm:t>
        <a:bodyPr/>
        <a:lstStyle/>
        <a:p>
          <a:r>
            <a:rPr lang="vi-VN" sz="1600">
              <a:latin typeface="Calibri" panose="020F0502020204030204" pitchFamily="34" charset="0"/>
              <a:cs typeface="Calibri" panose="020F0502020204030204" pitchFamily="34" charset="0"/>
            </a:rPr>
            <a:t>Hiệu quả lâm sàng</a:t>
          </a:r>
        </a:p>
      </dgm:t>
    </dgm:pt>
    <dgm:pt modelId="{E97A52F6-63A2-45FA-B4BE-00AE6C6B7395}" type="parTrans" cxnId="{B1EEB24D-A019-457C-A6A3-FC41375DDEA4}">
      <dgm:prSet/>
      <dgm:spPr/>
      <dgm:t>
        <a:bodyPr/>
        <a:lstStyle/>
        <a:p>
          <a:endParaRPr lang="en-SG" sz="1400">
            <a:latin typeface="Calibri" panose="020F0502020204030204" pitchFamily="34" charset="0"/>
            <a:cs typeface="Calibri" panose="020F0502020204030204" pitchFamily="34" charset="0"/>
          </a:endParaRPr>
        </a:p>
      </dgm:t>
    </dgm:pt>
    <dgm:pt modelId="{72646E85-7124-4032-A073-02EE85A2D304}" type="sibTrans" cxnId="{B1EEB24D-A019-457C-A6A3-FC41375DDEA4}">
      <dgm:prSet/>
      <dgm:spPr/>
      <dgm:t>
        <a:bodyPr/>
        <a:lstStyle/>
        <a:p>
          <a:endParaRPr lang="en-SG" sz="1400">
            <a:latin typeface="Calibri" panose="020F0502020204030204" pitchFamily="34" charset="0"/>
            <a:cs typeface="Calibri" panose="020F0502020204030204" pitchFamily="34" charset="0"/>
          </a:endParaRPr>
        </a:p>
      </dgm:t>
    </dgm:pt>
    <dgm:pt modelId="{4C6A80B8-6185-4515-B232-1E42C4E26B81}">
      <dgm:prSet phldrT="[Text]" phldr="0" custT="1"/>
      <dgm:spPr/>
      <dgm:t>
        <a:bodyPr/>
        <a:lstStyle/>
        <a:p>
          <a:r>
            <a:rPr lang="vi-VN" sz="1600">
              <a:latin typeface="Calibri" panose="020F0502020204030204" pitchFamily="34" charset="0"/>
              <a:cs typeface="Calibri" panose="020F0502020204030204" pitchFamily="34" charset="0"/>
            </a:rPr>
            <a:t>Chỉ định và đối tượng mục tiêu</a:t>
          </a:r>
        </a:p>
      </dgm:t>
    </dgm:pt>
    <dgm:pt modelId="{2BA21427-0306-402B-83F1-CDDCBB0F82D3}" type="parTrans" cxnId="{03A31457-3C3A-47D4-894F-6072344A255F}">
      <dgm:prSet/>
      <dgm:spPr/>
      <dgm:t>
        <a:bodyPr/>
        <a:lstStyle/>
        <a:p>
          <a:endParaRPr lang="en-SG" sz="1400">
            <a:latin typeface="Calibri" panose="020F0502020204030204" pitchFamily="34" charset="0"/>
            <a:cs typeface="Calibri" panose="020F0502020204030204" pitchFamily="34" charset="0"/>
          </a:endParaRPr>
        </a:p>
      </dgm:t>
    </dgm:pt>
    <dgm:pt modelId="{454AC55E-E0CB-494A-80EA-4A5CCE3B45BE}" type="sibTrans" cxnId="{03A31457-3C3A-47D4-894F-6072344A255F}">
      <dgm:prSet/>
      <dgm:spPr/>
      <dgm:t>
        <a:bodyPr/>
        <a:lstStyle/>
        <a:p>
          <a:endParaRPr lang="en-SG" sz="1400">
            <a:latin typeface="Calibri" panose="020F0502020204030204" pitchFamily="34" charset="0"/>
            <a:cs typeface="Calibri" panose="020F0502020204030204" pitchFamily="34" charset="0"/>
          </a:endParaRPr>
        </a:p>
      </dgm:t>
    </dgm:pt>
    <dgm:pt modelId="{191E2B28-8C86-49B3-9355-09FC0C1C3D10}">
      <dgm:prSet phldrT="[Text]" phldr="0" custT="1"/>
      <dgm:spPr/>
      <dgm:t>
        <a:bodyPr/>
        <a:lstStyle/>
        <a:p>
          <a:r>
            <a:rPr lang="vi-VN" sz="1600" dirty="0">
              <a:latin typeface="Calibri" panose="020F0502020204030204" pitchFamily="34" charset="0"/>
              <a:cs typeface="Calibri" panose="020F0502020204030204" pitchFamily="34" charset="0"/>
            </a:rPr>
            <a:t>Kế hoạch quản lý nguy cơ (RMP)</a:t>
          </a:r>
        </a:p>
      </dgm:t>
    </dgm:pt>
    <dgm:pt modelId="{8A6E2DD2-C4AC-431D-9E0B-69DCE666499E}" type="parTrans" cxnId="{908121DD-BF48-420C-9A4D-4248C27E1A3A}">
      <dgm:prSet/>
      <dgm:spPr/>
      <dgm:t>
        <a:bodyPr/>
        <a:lstStyle/>
        <a:p>
          <a:endParaRPr lang="en-SG" sz="1400">
            <a:latin typeface="Calibri" panose="020F0502020204030204" pitchFamily="34" charset="0"/>
            <a:cs typeface="Calibri" panose="020F0502020204030204" pitchFamily="34" charset="0"/>
          </a:endParaRPr>
        </a:p>
      </dgm:t>
    </dgm:pt>
    <dgm:pt modelId="{5C19027B-6099-47FB-8868-BB96EBFB5ED8}" type="sibTrans" cxnId="{908121DD-BF48-420C-9A4D-4248C27E1A3A}">
      <dgm:prSet/>
      <dgm:spPr/>
      <dgm:t>
        <a:bodyPr/>
        <a:lstStyle/>
        <a:p>
          <a:endParaRPr lang="en-SG" sz="1400">
            <a:latin typeface="Calibri" panose="020F0502020204030204" pitchFamily="34" charset="0"/>
            <a:cs typeface="Calibri" panose="020F0502020204030204" pitchFamily="34" charset="0"/>
          </a:endParaRPr>
        </a:p>
      </dgm:t>
    </dgm:pt>
    <dgm:pt modelId="{9C0A3E87-DE6F-49D9-ADFD-5D5263393E65}">
      <dgm:prSet phldrT="[Text]" phldr="0" custT="1"/>
      <dgm:spPr/>
      <dgm:t>
        <a:bodyPr/>
        <a:lstStyle/>
        <a:p>
          <a:r>
            <a:rPr lang="vi-VN" sz="1600">
              <a:latin typeface="Calibri" panose="020F0502020204030204" pitchFamily="34" charset="0"/>
              <a:cs typeface="Calibri" panose="020F0502020204030204" pitchFamily="34" charset="0"/>
            </a:rPr>
            <a:t>Bào chế</a:t>
          </a:r>
        </a:p>
      </dgm:t>
    </dgm:pt>
    <dgm:pt modelId="{84B45597-BECE-4773-9C97-361EF8471CDB}" type="parTrans" cxnId="{79A5851F-C591-42DA-B0EA-CE2200BF42BE}">
      <dgm:prSet/>
      <dgm:spPr/>
      <dgm:t>
        <a:bodyPr/>
        <a:lstStyle/>
        <a:p>
          <a:endParaRPr lang="en-SG" sz="1400">
            <a:latin typeface="Calibri" panose="020F0502020204030204" pitchFamily="34" charset="0"/>
            <a:cs typeface="Calibri" panose="020F0502020204030204" pitchFamily="34" charset="0"/>
          </a:endParaRPr>
        </a:p>
      </dgm:t>
    </dgm:pt>
    <dgm:pt modelId="{E8B0CBBA-8DC1-472E-B178-13B33F3E4FE9}" type="sibTrans" cxnId="{79A5851F-C591-42DA-B0EA-CE2200BF42BE}">
      <dgm:prSet/>
      <dgm:spPr/>
      <dgm:t>
        <a:bodyPr/>
        <a:lstStyle/>
        <a:p>
          <a:endParaRPr lang="en-SG" sz="1400">
            <a:latin typeface="Calibri" panose="020F0502020204030204" pitchFamily="34" charset="0"/>
            <a:cs typeface="Calibri" panose="020F0502020204030204" pitchFamily="34" charset="0"/>
          </a:endParaRPr>
        </a:p>
      </dgm:t>
    </dgm:pt>
    <dgm:pt modelId="{1EBA3CD6-92CD-40CB-A2C4-E489B45C1491}">
      <dgm:prSet phldrT="[Text]" phldr="0" custT="1"/>
      <dgm:spPr/>
      <dgm:t>
        <a:bodyPr/>
        <a:lstStyle/>
        <a:p>
          <a:r>
            <a:rPr lang="vi-VN" sz="1600">
              <a:latin typeface="Calibri" panose="020F0502020204030204" pitchFamily="34" charset="0"/>
              <a:cs typeface="Calibri" panose="020F0502020204030204" pitchFamily="34" charset="0"/>
            </a:rPr>
            <a:t>Quy trình sản xuất và kiểm soát chất lượng</a:t>
          </a:r>
        </a:p>
      </dgm:t>
    </dgm:pt>
    <dgm:pt modelId="{4C5F44A2-CD1B-4DF6-892D-06C1F469601C}" type="parTrans" cxnId="{0A35662F-3FE4-4A96-81E5-DDD4DD106EAE}">
      <dgm:prSet/>
      <dgm:spPr/>
      <dgm:t>
        <a:bodyPr/>
        <a:lstStyle/>
        <a:p>
          <a:endParaRPr lang="en-SG" sz="1400">
            <a:latin typeface="Calibri" panose="020F0502020204030204" pitchFamily="34" charset="0"/>
            <a:cs typeface="Calibri" panose="020F0502020204030204" pitchFamily="34" charset="0"/>
          </a:endParaRPr>
        </a:p>
      </dgm:t>
    </dgm:pt>
    <dgm:pt modelId="{F20C1264-8313-48C2-BCB4-2C16C8911F27}" type="sibTrans" cxnId="{0A35662F-3FE4-4A96-81E5-DDD4DD106EAE}">
      <dgm:prSet/>
      <dgm:spPr/>
      <dgm:t>
        <a:bodyPr/>
        <a:lstStyle/>
        <a:p>
          <a:endParaRPr lang="en-SG" sz="1400">
            <a:latin typeface="Calibri" panose="020F0502020204030204" pitchFamily="34" charset="0"/>
            <a:cs typeface="Calibri" panose="020F0502020204030204" pitchFamily="34" charset="0"/>
          </a:endParaRPr>
        </a:p>
      </dgm:t>
    </dgm:pt>
    <dgm:pt modelId="{7E8B6595-F992-4996-86AF-77CD1030004C}">
      <dgm:prSet phldrT="[Text]" phldr="0" custT="1"/>
      <dgm:spPr/>
      <dgm:t>
        <a:bodyPr/>
        <a:lstStyle/>
        <a:p>
          <a:r>
            <a:rPr lang="vi-VN" sz="1600" dirty="0">
              <a:latin typeface="Calibri" panose="020F0502020204030204" pitchFamily="34" charset="0"/>
              <a:cs typeface="Calibri" panose="020F0502020204030204" pitchFamily="34" charset="0"/>
            </a:rPr>
            <a:t>Địa điểm</a:t>
          </a:r>
        </a:p>
      </dgm:t>
    </dgm:pt>
    <dgm:pt modelId="{527EB0F9-E4FA-47B2-9585-BBA449174A2F}" type="parTrans" cxnId="{C85F1A6D-0C12-4B21-8884-3E55E6B0A2B5}">
      <dgm:prSet/>
      <dgm:spPr/>
      <dgm:t>
        <a:bodyPr/>
        <a:lstStyle/>
        <a:p>
          <a:endParaRPr lang="en-SG" sz="1400">
            <a:latin typeface="Calibri" panose="020F0502020204030204" pitchFamily="34" charset="0"/>
            <a:cs typeface="Calibri" panose="020F0502020204030204" pitchFamily="34" charset="0"/>
          </a:endParaRPr>
        </a:p>
      </dgm:t>
    </dgm:pt>
    <dgm:pt modelId="{E436EFAD-FA55-4A8E-BBB8-1F3EE4E4A925}" type="sibTrans" cxnId="{C85F1A6D-0C12-4B21-8884-3E55E6B0A2B5}">
      <dgm:prSet/>
      <dgm:spPr/>
      <dgm:t>
        <a:bodyPr/>
        <a:lstStyle/>
        <a:p>
          <a:endParaRPr lang="en-SG" sz="1400">
            <a:latin typeface="Calibri" panose="020F0502020204030204" pitchFamily="34" charset="0"/>
            <a:cs typeface="Calibri" panose="020F0502020204030204" pitchFamily="34" charset="0"/>
          </a:endParaRPr>
        </a:p>
      </dgm:t>
    </dgm:pt>
    <dgm:pt modelId="{A156DC61-389D-4505-8126-B54F84CE98A7}">
      <dgm:prSet phldrT="[Text]" phldr="0" custT="1"/>
      <dgm:spPr/>
      <dgm:t>
        <a:bodyPr/>
        <a:lstStyle/>
        <a:p>
          <a:r>
            <a:rPr lang="vi-VN" sz="1600" dirty="0">
              <a:latin typeface="Calibri" panose="020F0502020204030204" pitchFamily="34" charset="0"/>
              <a:cs typeface="Calibri" panose="020F0502020204030204" pitchFamily="34" charset="0"/>
            </a:rPr>
            <a:t>Nguồn cung cấp hoạt chất và tá dược</a:t>
          </a:r>
        </a:p>
      </dgm:t>
    </dgm:pt>
    <dgm:pt modelId="{C6E02432-EF8C-4FDB-9772-A1186D91C7CE}" type="parTrans" cxnId="{AC69EA2C-EF0E-43CC-9388-80EFB7047EF5}">
      <dgm:prSet/>
      <dgm:spPr/>
      <dgm:t>
        <a:bodyPr/>
        <a:lstStyle/>
        <a:p>
          <a:endParaRPr lang="en-SG" sz="1400">
            <a:latin typeface="Calibri" panose="020F0502020204030204" pitchFamily="34" charset="0"/>
            <a:cs typeface="Calibri" panose="020F0502020204030204" pitchFamily="34" charset="0"/>
          </a:endParaRPr>
        </a:p>
      </dgm:t>
    </dgm:pt>
    <dgm:pt modelId="{2F518DD8-4CC1-4AA7-A037-E8D8ADE35707}" type="sibTrans" cxnId="{AC69EA2C-EF0E-43CC-9388-80EFB7047EF5}">
      <dgm:prSet/>
      <dgm:spPr/>
      <dgm:t>
        <a:bodyPr/>
        <a:lstStyle/>
        <a:p>
          <a:endParaRPr lang="en-SG" sz="1400">
            <a:latin typeface="Calibri" panose="020F0502020204030204" pitchFamily="34" charset="0"/>
            <a:cs typeface="Calibri" panose="020F0502020204030204" pitchFamily="34" charset="0"/>
          </a:endParaRPr>
        </a:p>
      </dgm:t>
    </dgm:pt>
    <dgm:pt modelId="{4FABED0D-2D92-483A-8CFF-6A7D249DE6AF}">
      <dgm:prSet phldrT="[Text]" phldr="0" custT="1"/>
      <dgm:spPr/>
      <dgm:t>
        <a:bodyPr/>
        <a:lstStyle/>
        <a:p>
          <a:r>
            <a:rPr lang="vi-VN" sz="1600" dirty="0">
              <a:latin typeface="Calibri" panose="020F0502020204030204" pitchFamily="34" charset="0"/>
              <a:cs typeface="Calibri" panose="020F0502020204030204" pitchFamily="34" charset="0"/>
            </a:rPr>
            <a:t>Thông số kỹ thuật và </a:t>
          </a:r>
        </a:p>
        <a:p>
          <a:r>
            <a:rPr lang="vi-VN" sz="1600" dirty="0">
              <a:latin typeface="Calibri" panose="020F0502020204030204" pitchFamily="34" charset="0"/>
              <a:cs typeface="Calibri" panose="020F0502020204030204" pitchFamily="34" charset="0"/>
            </a:rPr>
            <a:t>dược điển tham khảo</a:t>
          </a:r>
        </a:p>
      </dgm:t>
    </dgm:pt>
    <dgm:pt modelId="{907439C5-AFB2-48E8-8850-B23DC420725E}" type="parTrans" cxnId="{DA3A96A1-F46E-409C-914E-DC6A084F0DD3}">
      <dgm:prSet/>
      <dgm:spPr/>
      <dgm:t>
        <a:bodyPr/>
        <a:lstStyle/>
        <a:p>
          <a:endParaRPr lang="en-SG" sz="1400">
            <a:latin typeface="Calibri" panose="020F0502020204030204" pitchFamily="34" charset="0"/>
            <a:cs typeface="Calibri" panose="020F0502020204030204" pitchFamily="34" charset="0"/>
          </a:endParaRPr>
        </a:p>
      </dgm:t>
    </dgm:pt>
    <dgm:pt modelId="{D9014355-9022-4B7C-9FC9-75C0B7A29615}" type="sibTrans" cxnId="{DA3A96A1-F46E-409C-914E-DC6A084F0DD3}">
      <dgm:prSet/>
      <dgm:spPr/>
      <dgm:t>
        <a:bodyPr/>
        <a:lstStyle/>
        <a:p>
          <a:endParaRPr lang="en-SG" sz="1400">
            <a:latin typeface="Calibri" panose="020F0502020204030204" pitchFamily="34" charset="0"/>
            <a:cs typeface="Calibri" panose="020F0502020204030204" pitchFamily="34" charset="0"/>
          </a:endParaRPr>
        </a:p>
      </dgm:t>
    </dgm:pt>
    <dgm:pt modelId="{423BDD35-6B1E-4016-977E-431BEF36DFBC}">
      <dgm:prSet phldrT="[Text]" phldr="0" custT="1"/>
      <dgm:spPr/>
      <dgm:t>
        <a:bodyPr/>
        <a:lstStyle/>
        <a:p>
          <a:r>
            <a:rPr lang="vi-VN" sz="1600">
              <a:latin typeface="Calibri" panose="020F0502020204030204" pitchFamily="34" charset="0"/>
              <a:cs typeface="Calibri" panose="020F0502020204030204" pitchFamily="34" charset="0"/>
            </a:rPr>
            <a:t>Liều dùng</a:t>
          </a:r>
        </a:p>
      </dgm:t>
    </dgm:pt>
    <dgm:pt modelId="{76907A6B-0FFA-4FEB-BF54-955DA1E844D8}" type="parTrans" cxnId="{43C531E2-456B-49C6-A17C-E632162C99BA}">
      <dgm:prSet/>
      <dgm:spPr/>
      <dgm:t>
        <a:bodyPr/>
        <a:lstStyle/>
        <a:p>
          <a:endParaRPr lang="en-SG" sz="1400">
            <a:latin typeface="Calibri" panose="020F0502020204030204" pitchFamily="34" charset="0"/>
            <a:cs typeface="Calibri" panose="020F0502020204030204" pitchFamily="34" charset="0"/>
          </a:endParaRPr>
        </a:p>
      </dgm:t>
    </dgm:pt>
    <dgm:pt modelId="{FD3545EE-BB4D-49FD-B043-A76D52ED07A9}" type="sibTrans" cxnId="{43C531E2-456B-49C6-A17C-E632162C99BA}">
      <dgm:prSet/>
      <dgm:spPr/>
      <dgm:t>
        <a:bodyPr/>
        <a:lstStyle/>
        <a:p>
          <a:endParaRPr lang="en-SG" sz="1400">
            <a:latin typeface="Calibri" panose="020F0502020204030204" pitchFamily="34" charset="0"/>
            <a:cs typeface="Calibri" panose="020F0502020204030204" pitchFamily="34" charset="0"/>
          </a:endParaRPr>
        </a:p>
      </dgm:t>
    </dgm:pt>
    <dgm:pt modelId="{0D6CB7E6-C1EE-4135-9BE2-37A808069527}">
      <dgm:prSet phldrT="[Text]" phldr="0" custT="1"/>
      <dgm:spPr>
        <a:solidFill>
          <a:srgbClr val="FF6600"/>
        </a:solidFill>
      </dgm:spPr>
      <dgm:t>
        <a:bodyPr/>
        <a:lstStyle/>
        <a:p>
          <a:r>
            <a:rPr lang="vi-VN" sz="1600">
              <a:latin typeface="Calibri" panose="020F0502020204030204" pitchFamily="34" charset="0"/>
              <a:cs typeface="Calibri" panose="020F0502020204030204" pitchFamily="34" charset="0"/>
            </a:rPr>
            <a:t>An toàn lâm sàng</a:t>
          </a:r>
        </a:p>
      </dgm:t>
    </dgm:pt>
    <dgm:pt modelId="{077008B9-8E7E-4103-87E4-E213DBFFD42A}" type="parTrans" cxnId="{3CE82D47-7713-4EDE-AE39-A0B9C8E7DA06}">
      <dgm:prSet/>
      <dgm:spPr/>
      <dgm:t>
        <a:bodyPr/>
        <a:lstStyle/>
        <a:p>
          <a:endParaRPr lang="en-SG" sz="1400">
            <a:latin typeface="Calibri" panose="020F0502020204030204" pitchFamily="34" charset="0"/>
            <a:cs typeface="Calibri" panose="020F0502020204030204" pitchFamily="34" charset="0"/>
          </a:endParaRPr>
        </a:p>
      </dgm:t>
    </dgm:pt>
    <dgm:pt modelId="{2A8B1E4D-AA44-4473-9CF7-D1DE8CCDB1BA}" type="sibTrans" cxnId="{3CE82D47-7713-4EDE-AE39-A0B9C8E7DA06}">
      <dgm:prSet/>
      <dgm:spPr/>
      <dgm:t>
        <a:bodyPr/>
        <a:lstStyle/>
        <a:p>
          <a:endParaRPr lang="en-SG" sz="1400">
            <a:latin typeface="Calibri" panose="020F0502020204030204" pitchFamily="34" charset="0"/>
            <a:cs typeface="Calibri" panose="020F0502020204030204" pitchFamily="34" charset="0"/>
          </a:endParaRPr>
        </a:p>
      </dgm:t>
    </dgm:pt>
    <dgm:pt modelId="{D5CEDC9F-4D33-4107-B2EA-F7870858BCF1}">
      <dgm:prSet phldrT="[Text]" phldr="0" custT="1"/>
      <dgm:spPr/>
      <dgm:t>
        <a:bodyPr/>
        <a:lstStyle/>
        <a:p>
          <a:r>
            <a:rPr lang="vi-VN" sz="1600">
              <a:latin typeface="Calibri" panose="020F0502020204030204" pitchFamily="34" charset="0"/>
              <a:cs typeface="Calibri" panose="020F0502020204030204" pitchFamily="34" charset="0"/>
            </a:rPr>
            <a:t>Khuyến cáo</a:t>
          </a:r>
        </a:p>
      </dgm:t>
    </dgm:pt>
    <dgm:pt modelId="{C7386AA3-79FF-434A-93C9-0E99E9DA9049}" type="parTrans" cxnId="{0E629BDD-394D-479E-9BCD-B453DF859A6F}">
      <dgm:prSet/>
      <dgm:spPr/>
      <dgm:t>
        <a:bodyPr/>
        <a:lstStyle/>
        <a:p>
          <a:endParaRPr lang="en-SG" sz="1400">
            <a:latin typeface="Calibri" panose="020F0502020204030204" pitchFamily="34" charset="0"/>
            <a:cs typeface="Calibri" panose="020F0502020204030204" pitchFamily="34" charset="0"/>
          </a:endParaRPr>
        </a:p>
      </dgm:t>
    </dgm:pt>
    <dgm:pt modelId="{3A6D9C18-15B3-45EE-8E10-1712EB05571E}" type="sibTrans" cxnId="{0E629BDD-394D-479E-9BCD-B453DF859A6F}">
      <dgm:prSet/>
      <dgm:spPr/>
      <dgm:t>
        <a:bodyPr/>
        <a:lstStyle/>
        <a:p>
          <a:endParaRPr lang="en-SG" sz="1400">
            <a:latin typeface="Calibri" panose="020F0502020204030204" pitchFamily="34" charset="0"/>
            <a:cs typeface="Calibri" panose="020F0502020204030204" pitchFamily="34" charset="0"/>
          </a:endParaRPr>
        </a:p>
      </dgm:t>
    </dgm:pt>
    <dgm:pt modelId="{EB532809-678A-4217-92BA-05F4AEB4BF64}">
      <dgm:prSet phldrT="[Text]" phldr="0" custT="1"/>
      <dgm:spPr/>
      <dgm:t>
        <a:bodyPr/>
        <a:lstStyle/>
        <a:p>
          <a:r>
            <a:rPr lang="vi-VN" sz="1600">
              <a:latin typeface="Calibri" panose="020F0502020204030204" pitchFamily="34" charset="0"/>
              <a:cs typeface="Calibri" panose="020F0502020204030204" pitchFamily="34" charset="0"/>
            </a:rPr>
            <a:t>Chống chỉ định</a:t>
          </a:r>
        </a:p>
      </dgm:t>
    </dgm:pt>
    <dgm:pt modelId="{DF434911-51C3-40E7-8EC7-B2F13C3B6EA0}" type="parTrans" cxnId="{880179D0-D507-4C5E-BF4B-64583C2AC868}">
      <dgm:prSet/>
      <dgm:spPr/>
      <dgm:t>
        <a:bodyPr/>
        <a:lstStyle/>
        <a:p>
          <a:endParaRPr lang="en-SG" sz="1400">
            <a:latin typeface="Calibri" panose="020F0502020204030204" pitchFamily="34" charset="0"/>
            <a:cs typeface="Calibri" panose="020F0502020204030204" pitchFamily="34" charset="0"/>
          </a:endParaRPr>
        </a:p>
      </dgm:t>
    </dgm:pt>
    <dgm:pt modelId="{EBB451A6-F4FB-4560-87C0-9C566E13E96D}" type="sibTrans" cxnId="{880179D0-D507-4C5E-BF4B-64583C2AC868}">
      <dgm:prSet/>
      <dgm:spPr/>
      <dgm:t>
        <a:bodyPr/>
        <a:lstStyle/>
        <a:p>
          <a:endParaRPr lang="en-SG" sz="1400">
            <a:latin typeface="Calibri" panose="020F0502020204030204" pitchFamily="34" charset="0"/>
            <a:cs typeface="Calibri" panose="020F0502020204030204" pitchFamily="34" charset="0"/>
          </a:endParaRPr>
        </a:p>
      </dgm:t>
    </dgm:pt>
    <dgm:pt modelId="{2E5CBCA5-7271-4D80-A682-A312CEA7C790}">
      <dgm:prSet phldrT="[Text]" phldr="0" custT="1"/>
      <dgm:spPr/>
      <dgm:t>
        <a:bodyPr/>
        <a:lstStyle/>
        <a:p>
          <a:r>
            <a:rPr lang="vi-VN" sz="1600" dirty="0">
              <a:latin typeface="Calibri" panose="020F0502020204030204" pitchFamily="34" charset="0"/>
              <a:cs typeface="Calibri" panose="020F0502020204030204" pitchFamily="34" charset="0"/>
            </a:rPr>
            <a:t>Bảo quản và hạn dùng</a:t>
          </a:r>
        </a:p>
      </dgm:t>
    </dgm:pt>
    <dgm:pt modelId="{7C1E901A-F4FE-4F92-BC6B-C8A749E13050}" type="parTrans" cxnId="{899E8769-2DFB-4448-8530-482EDB8766D9}">
      <dgm:prSet/>
      <dgm:spPr/>
      <dgm:t>
        <a:bodyPr/>
        <a:lstStyle/>
        <a:p>
          <a:endParaRPr lang="en-SG" sz="1400">
            <a:latin typeface="Calibri" panose="020F0502020204030204" pitchFamily="34" charset="0"/>
            <a:cs typeface="Calibri" panose="020F0502020204030204" pitchFamily="34" charset="0"/>
          </a:endParaRPr>
        </a:p>
      </dgm:t>
    </dgm:pt>
    <dgm:pt modelId="{B53969CC-2D0C-4249-B791-446A5C1F1741}" type="sibTrans" cxnId="{899E8769-2DFB-4448-8530-482EDB8766D9}">
      <dgm:prSet/>
      <dgm:spPr/>
      <dgm:t>
        <a:bodyPr/>
        <a:lstStyle/>
        <a:p>
          <a:endParaRPr lang="en-SG" sz="1400">
            <a:latin typeface="Calibri" panose="020F0502020204030204" pitchFamily="34" charset="0"/>
            <a:cs typeface="Calibri" panose="020F0502020204030204" pitchFamily="34" charset="0"/>
          </a:endParaRPr>
        </a:p>
      </dgm:t>
    </dgm:pt>
    <dgm:pt modelId="{34B4E5D7-4A30-4D29-902C-95204197FA6D}" type="pres">
      <dgm:prSet presAssocID="{FB033917-785B-4397-A576-D705F4AFDB25}" presName="diagram" presStyleCnt="0">
        <dgm:presLayoutVars>
          <dgm:chPref val="1"/>
          <dgm:dir/>
          <dgm:animOne val="branch"/>
          <dgm:animLvl val="lvl"/>
          <dgm:resizeHandles/>
        </dgm:presLayoutVars>
      </dgm:prSet>
      <dgm:spPr/>
    </dgm:pt>
    <dgm:pt modelId="{86CF793F-2FEE-4D83-8603-DEF52E2A2353}" type="pres">
      <dgm:prSet presAssocID="{28F78EFD-81FF-4708-956F-BDFB98DD01EA}" presName="root" presStyleCnt="0"/>
      <dgm:spPr/>
    </dgm:pt>
    <dgm:pt modelId="{D11BCDF5-A3DF-4101-A686-6C16324B40C2}" type="pres">
      <dgm:prSet presAssocID="{28F78EFD-81FF-4708-956F-BDFB98DD01EA}" presName="rootComposite" presStyleCnt="0"/>
      <dgm:spPr/>
    </dgm:pt>
    <dgm:pt modelId="{AA88A46F-E670-47B9-8071-81BAAA32CD76}" type="pres">
      <dgm:prSet presAssocID="{28F78EFD-81FF-4708-956F-BDFB98DD01EA}" presName="rootText" presStyleLbl="node1" presStyleIdx="0" presStyleCnt="3" custScaleX="439876"/>
      <dgm:spPr/>
    </dgm:pt>
    <dgm:pt modelId="{13BB165D-0DE0-49FA-82A9-6AE58576CE7C}" type="pres">
      <dgm:prSet presAssocID="{28F78EFD-81FF-4708-956F-BDFB98DD01EA}" presName="rootConnector" presStyleLbl="node1" presStyleIdx="0" presStyleCnt="3"/>
      <dgm:spPr/>
    </dgm:pt>
    <dgm:pt modelId="{47DA40AF-E3B5-451A-B29A-8F5EB1BFB4A9}" type="pres">
      <dgm:prSet presAssocID="{28F78EFD-81FF-4708-956F-BDFB98DD01EA}" presName="childShape" presStyleCnt="0"/>
      <dgm:spPr/>
    </dgm:pt>
    <dgm:pt modelId="{B69A5092-27B4-4748-B0A7-30C19CD46560}" type="pres">
      <dgm:prSet presAssocID="{2FBB19B8-72C0-448E-BC41-E36EE1573F9F}" presName="Name13" presStyleLbl="parChTrans1D2" presStyleIdx="0" presStyleCnt="12" custSzX="353630"/>
      <dgm:spPr/>
    </dgm:pt>
    <dgm:pt modelId="{CE858E19-F611-433B-A6A4-7E3518F05479}" type="pres">
      <dgm:prSet presAssocID="{6ADDBCC4-EAC6-4955-8CF0-9C97CA22D328}" presName="childText" presStyleLbl="bgAcc1" presStyleIdx="0" presStyleCnt="12" custScaleX="458321">
        <dgm:presLayoutVars>
          <dgm:bulletEnabled val="1"/>
        </dgm:presLayoutVars>
      </dgm:prSet>
      <dgm:spPr/>
    </dgm:pt>
    <dgm:pt modelId="{AED94D28-47B3-4858-9A38-3332C14E637F}" type="pres">
      <dgm:prSet presAssocID="{84B45597-BECE-4773-9C97-361EF8471CDB}" presName="Name13" presStyleLbl="parChTrans1D2" presStyleIdx="1" presStyleCnt="12" custSzX="353630"/>
      <dgm:spPr/>
    </dgm:pt>
    <dgm:pt modelId="{BE1BCC26-9D84-4FC8-A22F-B470E055A42F}" type="pres">
      <dgm:prSet presAssocID="{9C0A3E87-DE6F-49D9-ADFD-5D5263393E65}" presName="childText" presStyleLbl="bgAcc1" presStyleIdx="1" presStyleCnt="12" custScaleX="438010">
        <dgm:presLayoutVars>
          <dgm:bulletEnabled val="1"/>
        </dgm:presLayoutVars>
      </dgm:prSet>
      <dgm:spPr/>
    </dgm:pt>
    <dgm:pt modelId="{58ABD595-E913-4FD0-AD8E-0F5230D4B4D3}" type="pres">
      <dgm:prSet presAssocID="{7C1E901A-F4FE-4F92-BC6B-C8A749E13050}" presName="Name13" presStyleLbl="parChTrans1D2" presStyleIdx="2" presStyleCnt="12" custSzX="353630"/>
      <dgm:spPr/>
    </dgm:pt>
    <dgm:pt modelId="{1A93636F-CF95-4C8C-9641-39598EECDDC0}" type="pres">
      <dgm:prSet presAssocID="{2E5CBCA5-7271-4D80-A682-A312CEA7C790}" presName="childText" presStyleLbl="bgAcc1" presStyleIdx="2" presStyleCnt="12" custScaleX="499600" custScaleY="184737">
        <dgm:presLayoutVars>
          <dgm:bulletEnabled val="1"/>
        </dgm:presLayoutVars>
      </dgm:prSet>
      <dgm:spPr/>
    </dgm:pt>
    <dgm:pt modelId="{19A102C3-41D5-4156-96E4-173330E0E0E6}" type="pres">
      <dgm:prSet presAssocID="{4C5F44A2-CD1B-4DF6-892D-06C1F469601C}" presName="Name13" presStyleLbl="parChTrans1D2" presStyleIdx="3" presStyleCnt="12" custSzX="353630"/>
      <dgm:spPr/>
    </dgm:pt>
    <dgm:pt modelId="{C72247E8-AFCB-431E-BCF1-12DAAE89E87A}" type="pres">
      <dgm:prSet presAssocID="{1EBA3CD6-92CD-40CB-A2C4-E489B45C1491}" presName="childText" presStyleLbl="bgAcc1" presStyleIdx="3" presStyleCnt="12" custScaleX="502173" custScaleY="356529">
        <dgm:presLayoutVars>
          <dgm:bulletEnabled val="1"/>
        </dgm:presLayoutVars>
      </dgm:prSet>
      <dgm:spPr/>
    </dgm:pt>
    <dgm:pt modelId="{65009531-564F-4957-BF48-9A1B3A7A22A3}" type="pres">
      <dgm:prSet presAssocID="{907439C5-AFB2-48E8-8850-B23DC420725E}" presName="Name13" presStyleLbl="parChTrans1D2" presStyleIdx="4" presStyleCnt="12" custSzX="353630"/>
      <dgm:spPr/>
    </dgm:pt>
    <dgm:pt modelId="{CA07E4FB-36FC-4425-98FD-9670154D59A9}" type="pres">
      <dgm:prSet presAssocID="{4FABED0D-2D92-483A-8CFF-6A7D249DE6AF}" presName="childText" presStyleLbl="bgAcc1" presStyleIdx="4" presStyleCnt="12" custScaleX="762631" custScaleY="268320">
        <dgm:presLayoutVars>
          <dgm:bulletEnabled val="1"/>
        </dgm:presLayoutVars>
      </dgm:prSet>
      <dgm:spPr/>
    </dgm:pt>
    <dgm:pt modelId="{127AF218-8519-46FC-AEBA-D9758AF9896F}" type="pres">
      <dgm:prSet presAssocID="{527EB0F9-E4FA-47B2-9585-BBA449174A2F}" presName="Name13" presStyleLbl="parChTrans1D2" presStyleIdx="5" presStyleCnt="12" custSzX="353630"/>
      <dgm:spPr/>
    </dgm:pt>
    <dgm:pt modelId="{4E5A98DB-FA59-405D-9187-2BAD58015A45}" type="pres">
      <dgm:prSet presAssocID="{7E8B6595-F992-4996-86AF-77CD1030004C}" presName="childText" presStyleLbl="bgAcc1" presStyleIdx="5" presStyleCnt="12" custScaleX="201119">
        <dgm:presLayoutVars>
          <dgm:bulletEnabled val="1"/>
        </dgm:presLayoutVars>
      </dgm:prSet>
      <dgm:spPr/>
    </dgm:pt>
    <dgm:pt modelId="{2C948F5D-871B-442C-B855-D140C8D3CF1F}" type="pres">
      <dgm:prSet presAssocID="{C6E02432-EF8C-4FDB-9772-A1186D91C7CE}" presName="Name13" presStyleLbl="parChTrans1D2" presStyleIdx="6" presStyleCnt="12" custSzX="353630"/>
      <dgm:spPr/>
    </dgm:pt>
    <dgm:pt modelId="{2D674846-F213-4471-BFC8-CBE1C17FEB9E}" type="pres">
      <dgm:prSet presAssocID="{A156DC61-389D-4505-8126-B54F84CE98A7}" presName="childText" presStyleLbl="bgAcc1" presStyleIdx="6" presStyleCnt="12" custScaleX="900464" custScaleY="147147">
        <dgm:presLayoutVars>
          <dgm:bulletEnabled val="1"/>
        </dgm:presLayoutVars>
      </dgm:prSet>
      <dgm:spPr/>
    </dgm:pt>
    <dgm:pt modelId="{B3553ED3-6ADC-4523-ADF3-F7021B13D40A}" type="pres">
      <dgm:prSet presAssocID="{5B4A188C-A6F8-4B3C-8E3B-A0E2117E3E61}" presName="root" presStyleCnt="0"/>
      <dgm:spPr/>
    </dgm:pt>
    <dgm:pt modelId="{6A4527AF-14B7-4C4E-BC68-19D457AEABDC}" type="pres">
      <dgm:prSet presAssocID="{5B4A188C-A6F8-4B3C-8E3B-A0E2117E3E61}" presName="rootComposite" presStyleCnt="0"/>
      <dgm:spPr/>
    </dgm:pt>
    <dgm:pt modelId="{0D7F19CE-4799-421E-A1BB-8F7A4EBE55D0}" type="pres">
      <dgm:prSet presAssocID="{5B4A188C-A6F8-4B3C-8E3B-A0E2117E3E61}" presName="rootText" presStyleLbl="node1" presStyleIdx="1" presStyleCnt="3" custScaleX="421057"/>
      <dgm:spPr/>
    </dgm:pt>
    <dgm:pt modelId="{02EB6DAF-B670-443F-9E41-CD1620506311}" type="pres">
      <dgm:prSet presAssocID="{5B4A188C-A6F8-4B3C-8E3B-A0E2117E3E61}" presName="rootConnector" presStyleLbl="node1" presStyleIdx="1" presStyleCnt="3"/>
      <dgm:spPr/>
    </dgm:pt>
    <dgm:pt modelId="{D3B9FAC5-6C48-4BE9-8201-E89F2EB02092}" type="pres">
      <dgm:prSet presAssocID="{5B4A188C-A6F8-4B3C-8E3B-A0E2117E3E61}" presName="childShape" presStyleCnt="0"/>
      <dgm:spPr/>
    </dgm:pt>
    <dgm:pt modelId="{E94447B2-8E93-4166-B0BD-42A2450AE9DF}" type="pres">
      <dgm:prSet presAssocID="{2BA21427-0306-402B-83F1-CDDCBB0F82D3}" presName="Name13" presStyleLbl="parChTrans1D2" presStyleIdx="7" presStyleCnt="12" custSzX="338501"/>
      <dgm:spPr/>
    </dgm:pt>
    <dgm:pt modelId="{99B42EA7-1E2A-4290-AB89-616388C64FD5}" type="pres">
      <dgm:prSet presAssocID="{4C6A80B8-6185-4515-B232-1E42C4E26B81}" presName="childText" presStyleLbl="bgAcc1" presStyleIdx="7" presStyleCnt="12" custScaleX="398781" custScaleY="377020">
        <dgm:presLayoutVars>
          <dgm:bulletEnabled val="1"/>
        </dgm:presLayoutVars>
      </dgm:prSet>
      <dgm:spPr/>
    </dgm:pt>
    <dgm:pt modelId="{F13B1183-5514-416A-ABB5-A4262F31F874}" type="pres">
      <dgm:prSet presAssocID="{76907A6B-0FFA-4FEB-BF54-955DA1E844D8}" presName="Name13" presStyleLbl="parChTrans1D2" presStyleIdx="8" presStyleCnt="12" custSzX="338501"/>
      <dgm:spPr/>
    </dgm:pt>
    <dgm:pt modelId="{14B3C354-762B-429B-B510-FE8C794C9C80}" type="pres">
      <dgm:prSet presAssocID="{423BDD35-6B1E-4016-977E-431BEF36DFBC}" presName="childText" presStyleLbl="bgAcc1" presStyleIdx="8" presStyleCnt="12" custScaleX="371323">
        <dgm:presLayoutVars>
          <dgm:bulletEnabled val="1"/>
        </dgm:presLayoutVars>
      </dgm:prSet>
      <dgm:spPr/>
    </dgm:pt>
    <dgm:pt modelId="{0CF16DD2-116F-4487-9E83-B8EFFB3F0B2A}" type="pres">
      <dgm:prSet presAssocID="{0D6CB7E6-C1EE-4135-9BE2-37A808069527}" presName="root" presStyleCnt="0"/>
      <dgm:spPr/>
    </dgm:pt>
    <dgm:pt modelId="{15F83D74-4437-45A2-8934-336D7D0D20B6}" type="pres">
      <dgm:prSet presAssocID="{0D6CB7E6-C1EE-4135-9BE2-37A808069527}" presName="rootComposite" presStyleCnt="0"/>
      <dgm:spPr/>
    </dgm:pt>
    <dgm:pt modelId="{1D4958FA-ECAA-49B1-800A-2B8E09395F7F}" type="pres">
      <dgm:prSet presAssocID="{0D6CB7E6-C1EE-4135-9BE2-37A808069527}" presName="rootText" presStyleLbl="node1" presStyleIdx="2" presStyleCnt="3" custScaleX="463429"/>
      <dgm:spPr/>
    </dgm:pt>
    <dgm:pt modelId="{E86FE0B9-F5FB-43FC-8B18-A9758A54743C}" type="pres">
      <dgm:prSet presAssocID="{0D6CB7E6-C1EE-4135-9BE2-37A808069527}" presName="rootConnector" presStyleLbl="node1" presStyleIdx="2" presStyleCnt="3"/>
      <dgm:spPr/>
    </dgm:pt>
    <dgm:pt modelId="{3DCC3155-E437-4F8A-B6C0-C79EF664824D}" type="pres">
      <dgm:prSet presAssocID="{0D6CB7E6-C1EE-4135-9BE2-37A808069527}" presName="childShape" presStyleCnt="0"/>
      <dgm:spPr/>
    </dgm:pt>
    <dgm:pt modelId="{38C5F3DA-23E8-4B44-9FE4-D2CDBC95AEDD}" type="pres">
      <dgm:prSet presAssocID="{C7386AA3-79FF-434A-93C9-0E99E9DA9049}" presName="Name13" presStyleLbl="parChTrans1D2" presStyleIdx="9" presStyleCnt="12" custSzX="372565"/>
      <dgm:spPr/>
    </dgm:pt>
    <dgm:pt modelId="{2602CDF3-0A22-4594-A07F-A9ED63E3ED35}" type="pres">
      <dgm:prSet presAssocID="{D5CEDC9F-4D33-4107-B2EA-F7870858BCF1}" presName="childText" presStyleLbl="bgAcc1" presStyleIdx="9" presStyleCnt="12" custScaleX="583099">
        <dgm:presLayoutVars>
          <dgm:bulletEnabled val="1"/>
        </dgm:presLayoutVars>
      </dgm:prSet>
      <dgm:spPr/>
    </dgm:pt>
    <dgm:pt modelId="{38237F40-14FA-47B8-BC08-839E111B7B09}" type="pres">
      <dgm:prSet presAssocID="{DF434911-51C3-40E7-8EC7-B2F13C3B6EA0}" presName="Name13" presStyleLbl="parChTrans1D2" presStyleIdx="10" presStyleCnt="12" custSzX="372565"/>
      <dgm:spPr/>
    </dgm:pt>
    <dgm:pt modelId="{D26F9294-B5D2-4E20-ACEE-1B0E81AAC1BE}" type="pres">
      <dgm:prSet presAssocID="{EB532809-678A-4217-92BA-05F4AEB4BF64}" presName="childText" presStyleLbl="bgAcc1" presStyleIdx="10" presStyleCnt="12" custScaleX="617058">
        <dgm:presLayoutVars>
          <dgm:bulletEnabled val="1"/>
        </dgm:presLayoutVars>
      </dgm:prSet>
      <dgm:spPr/>
    </dgm:pt>
    <dgm:pt modelId="{B75400BA-A500-4DF0-8423-49F8BCD1F420}" type="pres">
      <dgm:prSet presAssocID="{8A6E2DD2-C4AC-431D-9E0B-69DCE666499E}" presName="Name13" presStyleLbl="parChTrans1D2" presStyleIdx="11" presStyleCnt="12" custSzX="372565"/>
      <dgm:spPr/>
    </dgm:pt>
    <dgm:pt modelId="{1F55EBB3-C016-4266-90DD-BE2ED24267C0}" type="pres">
      <dgm:prSet presAssocID="{191E2B28-8C86-49B3-9355-09FC0C1C3D10}" presName="childText" presStyleLbl="bgAcc1" presStyleIdx="11" presStyleCnt="12" custScaleX="632655" custScaleY="232498">
        <dgm:presLayoutVars>
          <dgm:bulletEnabled val="1"/>
        </dgm:presLayoutVars>
      </dgm:prSet>
      <dgm:spPr/>
    </dgm:pt>
  </dgm:ptLst>
  <dgm:cxnLst>
    <dgm:cxn modelId="{AAEB5003-4C32-4290-82F8-1385D84BC816}" type="presOf" srcId="{2FBB19B8-72C0-448E-BC41-E36EE1573F9F}" destId="{B69A5092-27B4-4748-B0A7-30C19CD46560}" srcOrd="0" destOrd="0" presId="urn:microsoft.com/office/officeart/2005/8/layout/hierarchy3"/>
    <dgm:cxn modelId="{C9046804-5CFB-47EC-9780-9B51BCD36044}" type="presOf" srcId="{0D6CB7E6-C1EE-4135-9BE2-37A808069527}" destId="{1D4958FA-ECAA-49B1-800A-2B8E09395F7F}" srcOrd="0" destOrd="0" presId="urn:microsoft.com/office/officeart/2005/8/layout/hierarchy3"/>
    <dgm:cxn modelId="{2217C20B-25AD-42F4-BBA9-A312D39C8B00}" type="presOf" srcId="{C7386AA3-79FF-434A-93C9-0E99E9DA9049}" destId="{38C5F3DA-23E8-4B44-9FE4-D2CDBC95AEDD}" srcOrd="0" destOrd="0" presId="urn:microsoft.com/office/officeart/2005/8/layout/hierarchy3"/>
    <dgm:cxn modelId="{79A5851F-C591-42DA-B0EA-CE2200BF42BE}" srcId="{28F78EFD-81FF-4708-956F-BDFB98DD01EA}" destId="{9C0A3E87-DE6F-49D9-ADFD-5D5263393E65}" srcOrd="1" destOrd="0" parTransId="{84B45597-BECE-4773-9C97-361EF8471CDB}" sibTransId="{E8B0CBBA-8DC1-472E-B178-13B33F3E4FE9}"/>
    <dgm:cxn modelId="{B74E0C26-FFF5-43CB-86B8-04ACD17AC216}" type="presOf" srcId="{5B4A188C-A6F8-4B3C-8E3B-A0E2117E3E61}" destId="{0D7F19CE-4799-421E-A1BB-8F7A4EBE55D0}" srcOrd="0" destOrd="0" presId="urn:microsoft.com/office/officeart/2005/8/layout/hierarchy3"/>
    <dgm:cxn modelId="{8BEED428-5EFA-4F1A-AE0F-1196B3FC3045}" type="presOf" srcId="{2BA21427-0306-402B-83F1-CDDCBB0F82D3}" destId="{E94447B2-8E93-4166-B0BD-42A2450AE9DF}" srcOrd="0" destOrd="0" presId="urn:microsoft.com/office/officeart/2005/8/layout/hierarchy3"/>
    <dgm:cxn modelId="{623E782C-B3D1-4C14-BC8E-E3A7C07952DC}" type="presOf" srcId="{7E8B6595-F992-4996-86AF-77CD1030004C}" destId="{4E5A98DB-FA59-405D-9187-2BAD58015A45}" srcOrd="0" destOrd="0" presId="urn:microsoft.com/office/officeart/2005/8/layout/hierarchy3"/>
    <dgm:cxn modelId="{AC69EA2C-EF0E-43CC-9388-80EFB7047EF5}" srcId="{28F78EFD-81FF-4708-956F-BDFB98DD01EA}" destId="{A156DC61-389D-4505-8126-B54F84CE98A7}" srcOrd="6" destOrd="0" parTransId="{C6E02432-EF8C-4FDB-9772-A1186D91C7CE}" sibTransId="{2F518DD8-4CC1-4AA7-A037-E8D8ADE35707}"/>
    <dgm:cxn modelId="{564A762D-54F7-4960-ADC8-54037CB363D1}" type="presOf" srcId="{28F78EFD-81FF-4708-956F-BDFB98DD01EA}" destId="{13BB165D-0DE0-49FA-82A9-6AE58576CE7C}" srcOrd="1" destOrd="0" presId="urn:microsoft.com/office/officeart/2005/8/layout/hierarchy3"/>
    <dgm:cxn modelId="{E575272F-4879-4A17-8019-B27AF764ECF8}" type="presOf" srcId="{76907A6B-0FFA-4FEB-BF54-955DA1E844D8}" destId="{F13B1183-5514-416A-ABB5-A4262F31F874}" srcOrd="0" destOrd="0" presId="urn:microsoft.com/office/officeart/2005/8/layout/hierarchy3"/>
    <dgm:cxn modelId="{0A35662F-3FE4-4A96-81E5-DDD4DD106EAE}" srcId="{28F78EFD-81FF-4708-956F-BDFB98DD01EA}" destId="{1EBA3CD6-92CD-40CB-A2C4-E489B45C1491}" srcOrd="3" destOrd="0" parTransId="{4C5F44A2-CD1B-4DF6-892D-06C1F469601C}" sibTransId="{F20C1264-8313-48C2-BCB4-2C16C8911F27}"/>
    <dgm:cxn modelId="{6537C739-71F3-440A-9309-EE940B306095}" type="presOf" srcId="{907439C5-AFB2-48E8-8850-B23DC420725E}" destId="{65009531-564F-4957-BF48-9A1B3A7A22A3}" srcOrd="0" destOrd="0" presId="urn:microsoft.com/office/officeart/2005/8/layout/hierarchy3"/>
    <dgm:cxn modelId="{D41A5540-D30B-452D-80F5-7079D5FBEBB0}" type="presOf" srcId="{191E2B28-8C86-49B3-9355-09FC0C1C3D10}" destId="{1F55EBB3-C016-4266-90DD-BE2ED24267C0}" srcOrd="0" destOrd="0" presId="urn:microsoft.com/office/officeart/2005/8/layout/hierarchy3"/>
    <dgm:cxn modelId="{1067E85E-76C6-4CE9-B7ED-79185E8A1E0B}" type="presOf" srcId="{8A6E2DD2-C4AC-431D-9E0B-69DCE666499E}" destId="{B75400BA-A500-4DF0-8423-49F8BCD1F420}" srcOrd="0" destOrd="0" presId="urn:microsoft.com/office/officeart/2005/8/layout/hierarchy3"/>
    <dgm:cxn modelId="{AE1FC761-9E54-4520-932F-6E13EFBC51AF}" type="presOf" srcId="{9C0A3E87-DE6F-49D9-ADFD-5D5263393E65}" destId="{BE1BCC26-9D84-4FC8-A22F-B470E055A42F}" srcOrd="0" destOrd="0" presId="urn:microsoft.com/office/officeart/2005/8/layout/hierarchy3"/>
    <dgm:cxn modelId="{0668E943-8208-4A72-8C0C-F3F98CF1CE19}" type="presOf" srcId="{FB033917-785B-4397-A576-D705F4AFDB25}" destId="{34B4E5D7-4A30-4D29-902C-95204197FA6D}" srcOrd="0" destOrd="0" presId="urn:microsoft.com/office/officeart/2005/8/layout/hierarchy3"/>
    <dgm:cxn modelId="{3CE82D47-7713-4EDE-AE39-A0B9C8E7DA06}" srcId="{FB033917-785B-4397-A576-D705F4AFDB25}" destId="{0D6CB7E6-C1EE-4135-9BE2-37A808069527}" srcOrd="2" destOrd="0" parTransId="{077008B9-8E7E-4103-87E4-E213DBFFD42A}" sibTransId="{2A8B1E4D-AA44-4473-9CF7-D1DE8CCDB1BA}"/>
    <dgm:cxn modelId="{899E8769-2DFB-4448-8530-482EDB8766D9}" srcId="{28F78EFD-81FF-4708-956F-BDFB98DD01EA}" destId="{2E5CBCA5-7271-4D80-A682-A312CEA7C790}" srcOrd="2" destOrd="0" parTransId="{7C1E901A-F4FE-4F92-BC6B-C8A749E13050}" sibTransId="{B53969CC-2D0C-4249-B791-446A5C1F1741}"/>
    <dgm:cxn modelId="{7118FE4C-FCE4-460A-8948-CF097269ADD3}" type="presOf" srcId="{D5CEDC9F-4D33-4107-B2EA-F7870858BCF1}" destId="{2602CDF3-0A22-4594-A07F-A9ED63E3ED35}" srcOrd="0" destOrd="0" presId="urn:microsoft.com/office/officeart/2005/8/layout/hierarchy3"/>
    <dgm:cxn modelId="{C85F1A6D-0C12-4B21-8884-3E55E6B0A2B5}" srcId="{28F78EFD-81FF-4708-956F-BDFB98DD01EA}" destId="{7E8B6595-F992-4996-86AF-77CD1030004C}" srcOrd="5" destOrd="0" parTransId="{527EB0F9-E4FA-47B2-9585-BBA449174A2F}" sibTransId="{E436EFAD-FA55-4A8E-BBB8-1F3EE4E4A925}"/>
    <dgm:cxn modelId="{B1EEB24D-A019-457C-A6A3-FC41375DDEA4}" srcId="{FB033917-785B-4397-A576-D705F4AFDB25}" destId="{5B4A188C-A6F8-4B3C-8E3B-A0E2117E3E61}" srcOrd="1" destOrd="0" parTransId="{E97A52F6-63A2-45FA-B4BE-00AE6C6B7395}" sibTransId="{72646E85-7124-4032-A073-02EE85A2D304}"/>
    <dgm:cxn modelId="{0111444E-CEBE-4947-A3CD-6214274B9FF5}" type="presOf" srcId="{1EBA3CD6-92CD-40CB-A2C4-E489B45C1491}" destId="{C72247E8-AFCB-431E-BCF1-12DAAE89E87A}" srcOrd="0" destOrd="0" presId="urn:microsoft.com/office/officeart/2005/8/layout/hierarchy3"/>
    <dgm:cxn modelId="{05E1F254-86E3-4273-A923-4A81EA73A188}" type="presOf" srcId="{6ADDBCC4-EAC6-4955-8CF0-9C97CA22D328}" destId="{CE858E19-F611-433B-A6A4-7E3518F05479}" srcOrd="0" destOrd="0" presId="urn:microsoft.com/office/officeart/2005/8/layout/hierarchy3"/>
    <dgm:cxn modelId="{03A31457-3C3A-47D4-894F-6072344A255F}" srcId="{5B4A188C-A6F8-4B3C-8E3B-A0E2117E3E61}" destId="{4C6A80B8-6185-4515-B232-1E42C4E26B81}" srcOrd="0" destOrd="0" parTransId="{2BA21427-0306-402B-83F1-CDDCBB0F82D3}" sibTransId="{454AC55E-E0CB-494A-80EA-4A5CCE3B45BE}"/>
    <dgm:cxn modelId="{6032B477-EB9D-4423-858A-6D77305263C9}" srcId="{FB033917-785B-4397-A576-D705F4AFDB25}" destId="{28F78EFD-81FF-4708-956F-BDFB98DD01EA}" srcOrd="0" destOrd="0" parTransId="{ED739291-DDE6-405B-B4CB-A6FAE0D0B1B4}" sibTransId="{FA4FD3C0-0CB4-4FF3-AB09-21DC15EDE743}"/>
    <dgm:cxn modelId="{CF7F0A78-A4EE-48BA-849A-C523EBA3083F}" type="presOf" srcId="{EB532809-678A-4217-92BA-05F4AEB4BF64}" destId="{D26F9294-B5D2-4E20-ACEE-1B0E81AAC1BE}" srcOrd="0" destOrd="0" presId="urn:microsoft.com/office/officeart/2005/8/layout/hierarchy3"/>
    <dgm:cxn modelId="{D3E71378-06B3-4169-A3F5-1C26F6318CFA}" type="presOf" srcId="{4C6A80B8-6185-4515-B232-1E42C4E26B81}" destId="{99B42EA7-1E2A-4290-AB89-616388C64FD5}" srcOrd="0" destOrd="0" presId="urn:microsoft.com/office/officeart/2005/8/layout/hierarchy3"/>
    <dgm:cxn modelId="{6915355A-98D3-4FA4-B1A6-9E06B44B091E}" type="presOf" srcId="{2E5CBCA5-7271-4D80-A682-A312CEA7C790}" destId="{1A93636F-CF95-4C8C-9641-39598EECDDC0}" srcOrd="0" destOrd="0" presId="urn:microsoft.com/office/officeart/2005/8/layout/hierarchy3"/>
    <dgm:cxn modelId="{1882387D-CE18-4074-A620-706745B82015}" type="presOf" srcId="{5B4A188C-A6F8-4B3C-8E3B-A0E2117E3E61}" destId="{02EB6DAF-B670-443F-9E41-CD1620506311}" srcOrd="1" destOrd="0" presId="urn:microsoft.com/office/officeart/2005/8/layout/hierarchy3"/>
    <dgm:cxn modelId="{5F33158B-9FD7-480C-8975-6AC73F6FF1D8}" type="presOf" srcId="{84B45597-BECE-4773-9C97-361EF8471CDB}" destId="{AED94D28-47B3-4858-9A38-3332C14E637F}" srcOrd="0" destOrd="0" presId="urn:microsoft.com/office/officeart/2005/8/layout/hierarchy3"/>
    <dgm:cxn modelId="{A7505590-0169-4562-8C5A-E72D408D91B2}" type="presOf" srcId="{A156DC61-389D-4505-8126-B54F84CE98A7}" destId="{2D674846-F213-4471-BFC8-CBE1C17FEB9E}" srcOrd="0" destOrd="0" presId="urn:microsoft.com/office/officeart/2005/8/layout/hierarchy3"/>
    <dgm:cxn modelId="{DA3A96A1-F46E-409C-914E-DC6A084F0DD3}" srcId="{28F78EFD-81FF-4708-956F-BDFB98DD01EA}" destId="{4FABED0D-2D92-483A-8CFF-6A7D249DE6AF}" srcOrd="4" destOrd="0" parTransId="{907439C5-AFB2-48E8-8850-B23DC420725E}" sibTransId="{D9014355-9022-4B7C-9FC9-75C0B7A29615}"/>
    <dgm:cxn modelId="{AEF533A7-CC5A-4C78-B91A-EF46024994D9}" type="presOf" srcId="{4C5F44A2-CD1B-4DF6-892D-06C1F469601C}" destId="{19A102C3-41D5-4156-96E4-173330E0E0E6}" srcOrd="0" destOrd="0" presId="urn:microsoft.com/office/officeart/2005/8/layout/hierarchy3"/>
    <dgm:cxn modelId="{CD2B09AE-D6E5-406D-95EC-6F252A86E6B3}" type="presOf" srcId="{423BDD35-6B1E-4016-977E-431BEF36DFBC}" destId="{14B3C354-762B-429B-B510-FE8C794C9C80}" srcOrd="0" destOrd="0" presId="urn:microsoft.com/office/officeart/2005/8/layout/hierarchy3"/>
    <dgm:cxn modelId="{980426B2-FF79-467E-A993-0651C5752BE8}" type="presOf" srcId="{4FABED0D-2D92-483A-8CFF-6A7D249DE6AF}" destId="{CA07E4FB-36FC-4425-98FD-9670154D59A9}" srcOrd="0" destOrd="0" presId="urn:microsoft.com/office/officeart/2005/8/layout/hierarchy3"/>
    <dgm:cxn modelId="{101898B5-CEE3-4EBF-9950-86EE6BF92907}" srcId="{28F78EFD-81FF-4708-956F-BDFB98DD01EA}" destId="{6ADDBCC4-EAC6-4955-8CF0-9C97CA22D328}" srcOrd="0" destOrd="0" parTransId="{2FBB19B8-72C0-448E-BC41-E36EE1573F9F}" sibTransId="{AC238F74-BC64-4866-AFDC-234D2CCEE394}"/>
    <dgm:cxn modelId="{07C798B7-08FA-4D4D-A0E3-2BBAC2D7FE88}" type="presOf" srcId="{28F78EFD-81FF-4708-956F-BDFB98DD01EA}" destId="{AA88A46F-E670-47B9-8071-81BAAA32CD76}" srcOrd="0" destOrd="0" presId="urn:microsoft.com/office/officeart/2005/8/layout/hierarchy3"/>
    <dgm:cxn modelId="{29BEEFBF-E78B-4953-8A0A-4D8D5F348A24}" type="presOf" srcId="{DF434911-51C3-40E7-8EC7-B2F13C3B6EA0}" destId="{38237F40-14FA-47B8-BC08-839E111B7B09}" srcOrd="0" destOrd="0" presId="urn:microsoft.com/office/officeart/2005/8/layout/hierarchy3"/>
    <dgm:cxn modelId="{6AC7B0C9-2A43-4382-B4A8-7B2760C81DEE}" type="presOf" srcId="{7C1E901A-F4FE-4F92-BC6B-C8A749E13050}" destId="{58ABD595-E913-4FD0-AD8E-0F5230D4B4D3}" srcOrd="0" destOrd="0" presId="urn:microsoft.com/office/officeart/2005/8/layout/hierarchy3"/>
    <dgm:cxn modelId="{7E5134CC-1F3D-4654-88F3-44961C7F0417}" type="presOf" srcId="{527EB0F9-E4FA-47B2-9585-BBA449174A2F}" destId="{127AF218-8519-46FC-AEBA-D9758AF9896F}" srcOrd="0" destOrd="0" presId="urn:microsoft.com/office/officeart/2005/8/layout/hierarchy3"/>
    <dgm:cxn modelId="{880179D0-D507-4C5E-BF4B-64583C2AC868}" srcId="{0D6CB7E6-C1EE-4135-9BE2-37A808069527}" destId="{EB532809-678A-4217-92BA-05F4AEB4BF64}" srcOrd="1" destOrd="0" parTransId="{DF434911-51C3-40E7-8EC7-B2F13C3B6EA0}" sibTransId="{EBB451A6-F4FB-4560-87C0-9C566E13E96D}"/>
    <dgm:cxn modelId="{45733FD1-1F3D-4B48-B8CB-9889F3A1C3CD}" type="presOf" srcId="{0D6CB7E6-C1EE-4135-9BE2-37A808069527}" destId="{E86FE0B9-F5FB-43FC-8B18-A9758A54743C}" srcOrd="1" destOrd="0" presId="urn:microsoft.com/office/officeart/2005/8/layout/hierarchy3"/>
    <dgm:cxn modelId="{908121DD-BF48-420C-9A4D-4248C27E1A3A}" srcId="{0D6CB7E6-C1EE-4135-9BE2-37A808069527}" destId="{191E2B28-8C86-49B3-9355-09FC0C1C3D10}" srcOrd="2" destOrd="0" parTransId="{8A6E2DD2-C4AC-431D-9E0B-69DCE666499E}" sibTransId="{5C19027B-6099-47FB-8868-BB96EBFB5ED8}"/>
    <dgm:cxn modelId="{0E629BDD-394D-479E-9BCD-B453DF859A6F}" srcId="{0D6CB7E6-C1EE-4135-9BE2-37A808069527}" destId="{D5CEDC9F-4D33-4107-B2EA-F7870858BCF1}" srcOrd="0" destOrd="0" parTransId="{C7386AA3-79FF-434A-93C9-0E99E9DA9049}" sibTransId="{3A6D9C18-15B3-45EE-8E10-1712EB05571E}"/>
    <dgm:cxn modelId="{43C531E2-456B-49C6-A17C-E632162C99BA}" srcId="{5B4A188C-A6F8-4B3C-8E3B-A0E2117E3E61}" destId="{423BDD35-6B1E-4016-977E-431BEF36DFBC}" srcOrd="1" destOrd="0" parTransId="{76907A6B-0FFA-4FEB-BF54-955DA1E844D8}" sibTransId="{FD3545EE-BB4D-49FD-B043-A76D52ED07A9}"/>
    <dgm:cxn modelId="{95C866FA-0C13-47AD-971D-134D3FE047BD}" type="presOf" srcId="{C6E02432-EF8C-4FDB-9772-A1186D91C7CE}" destId="{2C948F5D-871B-442C-B855-D140C8D3CF1F}" srcOrd="0" destOrd="0" presId="urn:microsoft.com/office/officeart/2005/8/layout/hierarchy3"/>
    <dgm:cxn modelId="{A9862A70-B008-46FC-A369-6F9AEA401C31}" type="presParOf" srcId="{34B4E5D7-4A30-4D29-902C-95204197FA6D}" destId="{86CF793F-2FEE-4D83-8603-DEF52E2A2353}" srcOrd="0" destOrd="0" presId="urn:microsoft.com/office/officeart/2005/8/layout/hierarchy3"/>
    <dgm:cxn modelId="{4D231E81-6595-484A-B076-29132165E6EE}" type="presParOf" srcId="{86CF793F-2FEE-4D83-8603-DEF52E2A2353}" destId="{D11BCDF5-A3DF-4101-A686-6C16324B40C2}" srcOrd="0" destOrd="0" presId="urn:microsoft.com/office/officeart/2005/8/layout/hierarchy3"/>
    <dgm:cxn modelId="{86A6C8C0-2A36-4776-970E-ED681C5CAD9D}" type="presParOf" srcId="{D11BCDF5-A3DF-4101-A686-6C16324B40C2}" destId="{AA88A46F-E670-47B9-8071-81BAAA32CD76}" srcOrd="0" destOrd="0" presId="urn:microsoft.com/office/officeart/2005/8/layout/hierarchy3"/>
    <dgm:cxn modelId="{34B9A2FD-4729-442C-AD01-6290F2D5DC70}" type="presParOf" srcId="{D11BCDF5-A3DF-4101-A686-6C16324B40C2}" destId="{13BB165D-0DE0-49FA-82A9-6AE58576CE7C}" srcOrd="1" destOrd="0" presId="urn:microsoft.com/office/officeart/2005/8/layout/hierarchy3"/>
    <dgm:cxn modelId="{D0DB21CF-280F-416F-8503-4CC11C76844E}" type="presParOf" srcId="{86CF793F-2FEE-4D83-8603-DEF52E2A2353}" destId="{47DA40AF-E3B5-451A-B29A-8F5EB1BFB4A9}" srcOrd="1" destOrd="0" presId="urn:microsoft.com/office/officeart/2005/8/layout/hierarchy3"/>
    <dgm:cxn modelId="{0E950524-A5BE-48B0-AE09-318EB6D85418}" type="presParOf" srcId="{47DA40AF-E3B5-451A-B29A-8F5EB1BFB4A9}" destId="{B69A5092-27B4-4748-B0A7-30C19CD46560}" srcOrd="0" destOrd="0" presId="urn:microsoft.com/office/officeart/2005/8/layout/hierarchy3"/>
    <dgm:cxn modelId="{0545B50F-44DF-4601-A126-001A038FD10A}" type="presParOf" srcId="{47DA40AF-E3B5-451A-B29A-8F5EB1BFB4A9}" destId="{CE858E19-F611-433B-A6A4-7E3518F05479}" srcOrd="1" destOrd="0" presId="urn:microsoft.com/office/officeart/2005/8/layout/hierarchy3"/>
    <dgm:cxn modelId="{8435686F-84C0-43A6-A40A-1FC73CD0C914}" type="presParOf" srcId="{47DA40AF-E3B5-451A-B29A-8F5EB1BFB4A9}" destId="{AED94D28-47B3-4858-9A38-3332C14E637F}" srcOrd="2" destOrd="0" presId="urn:microsoft.com/office/officeart/2005/8/layout/hierarchy3"/>
    <dgm:cxn modelId="{79AB2E88-44D4-454E-9D33-E31440DFEAB8}" type="presParOf" srcId="{47DA40AF-E3B5-451A-B29A-8F5EB1BFB4A9}" destId="{BE1BCC26-9D84-4FC8-A22F-B470E055A42F}" srcOrd="3" destOrd="0" presId="urn:microsoft.com/office/officeart/2005/8/layout/hierarchy3"/>
    <dgm:cxn modelId="{19F077E3-017A-4F01-970B-ACB4ED4D28F7}" type="presParOf" srcId="{47DA40AF-E3B5-451A-B29A-8F5EB1BFB4A9}" destId="{58ABD595-E913-4FD0-AD8E-0F5230D4B4D3}" srcOrd="4" destOrd="0" presId="urn:microsoft.com/office/officeart/2005/8/layout/hierarchy3"/>
    <dgm:cxn modelId="{5F068B7F-BFA6-4399-8570-EBF6A8221148}" type="presParOf" srcId="{47DA40AF-E3B5-451A-B29A-8F5EB1BFB4A9}" destId="{1A93636F-CF95-4C8C-9641-39598EECDDC0}" srcOrd="5" destOrd="0" presId="urn:microsoft.com/office/officeart/2005/8/layout/hierarchy3"/>
    <dgm:cxn modelId="{1B752178-B1F1-4274-A25A-7A1DBA679396}" type="presParOf" srcId="{47DA40AF-E3B5-451A-B29A-8F5EB1BFB4A9}" destId="{19A102C3-41D5-4156-96E4-173330E0E0E6}" srcOrd="6" destOrd="0" presId="urn:microsoft.com/office/officeart/2005/8/layout/hierarchy3"/>
    <dgm:cxn modelId="{917D6BF0-6C40-426A-A84F-38F71256A297}" type="presParOf" srcId="{47DA40AF-E3B5-451A-B29A-8F5EB1BFB4A9}" destId="{C72247E8-AFCB-431E-BCF1-12DAAE89E87A}" srcOrd="7" destOrd="0" presId="urn:microsoft.com/office/officeart/2005/8/layout/hierarchy3"/>
    <dgm:cxn modelId="{4A91153F-32A3-4706-AD33-6E7003259242}" type="presParOf" srcId="{47DA40AF-E3B5-451A-B29A-8F5EB1BFB4A9}" destId="{65009531-564F-4957-BF48-9A1B3A7A22A3}" srcOrd="8" destOrd="0" presId="urn:microsoft.com/office/officeart/2005/8/layout/hierarchy3"/>
    <dgm:cxn modelId="{E54B66F2-9959-4DC2-BB94-0C1978DCF77D}" type="presParOf" srcId="{47DA40AF-E3B5-451A-B29A-8F5EB1BFB4A9}" destId="{CA07E4FB-36FC-4425-98FD-9670154D59A9}" srcOrd="9" destOrd="0" presId="urn:microsoft.com/office/officeart/2005/8/layout/hierarchy3"/>
    <dgm:cxn modelId="{2B092C67-C171-4421-BE64-444BB96760BC}" type="presParOf" srcId="{47DA40AF-E3B5-451A-B29A-8F5EB1BFB4A9}" destId="{127AF218-8519-46FC-AEBA-D9758AF9896F}" srcOrd="10" destOrd="0" presId="urn:microsoft.com/office/officeart/2005/8/layout/hierarchy3"/>
    <dgm:cxn modelId="{9E082B32-5C57-4EE2-B18A-5F7D905DC0C3}" type="presParOf" srcId="{47DA40AF-E3B5-451A-B29A-8F5EB1BFB4A9}" destId="{4E5A98DB-FA59-405D-9187-2BAD58015A45}" srcOrd="11" destOrd="0" presId="urn:microsoft.com/office/officeart/2005/8/layout/hierarchy3"/>
    <dgm:cxn modelId="{95DBCD7B-2C6B-4499-8A11-65AC7B4B5B8A}" type="presParOf" srcId="{47DA40AF-E3B5-451A-B29A-8F5EB1BFB4A9}" destId="{2C948F5D-871B-442C-B855-D140C8D3CF1F}" srcOrd="12" destOrd="0" presId="urn:microsoft.com/office/officeart/2005/8/layout/hierarchy3"/>
    <dgm:cxn modelId="{8F4FD2D7-BBE7-4D44-9C0A-FA5FDCF01858}" type="presParOf" srcId="{47DA40AF-E3B5-451A-B29A-8F5EB1BFB4A9}" destId="{2D674846-F213-4471-BFC8-CBE1C17FEB9E}" srcOrd="13" destOrd="0" presId="urn:microsoft.com/office/officeart/2005/8/layout/hierarchy3"/>
    <dgm:cxn modelId="{76C3F1F5-85F0-4FD2-890F-2371DC521E1E}" type="presParOf" srcId="{34B4E5D7-4A30-4D29-902C-95204197FA6D}" destId="{B3553ED3-6ADC-4523-ADF3-F7021B13D40A}" srcOrd="1" destOrd="0" presId="urn:microsoft.com/office/officeart/2005/8/layout/hierarchy3"/>
    <dgm:cxn modelId="{E2E637C0-AD1E-4B71-9EC9-B2BF13BA6891}" type="presParOf" srcId="{B3553ED3-6ADC-4523-ADF3-F7021B13D40A}" destId="{6A4527AF-14B7-4C4E-BC68-19D457AEABDC}" srcOrd="0" destOrd="0" presId="urn:microsoft.com/office/officeart/2005/8/layout/hierarchy3"/>
    <dgm:cxn modelId="{69084C7B-44AC-4314-8040-17AB63879800}" type="presParOf" srcId="{6A4527AF-14B7-4C4E-BC68-19D457AEABDC}" destId="{0D7F19CE-4799-421E-A1BB-8F7A4EBE55D0}" srcOrd="0" destOrd="0" presId="urn:microsoft.com/office/officeart/2005/8/layout/hierarchy3"/>
    <dgm:cxn modelId="{93DBEAD2-01EF-46EF-ACA8-AF1AE7D260F3}" type="presParOf" srcId="{6A4527AF-14B7-4C4E-BC68-19D457AEABDC}" destId="{02EB6DAF-B670-443F-9E41-CD1620506311}" srcOrd="1" destOrd="0" presId="urn:microsoft.com/office/officeart/2005/8/layout/hierarchy3"/>
    <dgm:cxn modelId="{C5D573BB-5016-4E9A-970F-81EEA5D3A9AF}" type="presParOf" srcId="{B3553ED3-6ADC-4523-ADF3-F7021B13D40A}" destId="{D3B9FAC5-6C48-4BE9-8201-E89F2EB02092}" srcOrd="1" destOrd="0" presId="urn:microsoft.com/office/officeart/2005/8/layout/hierarchy3"/>
    <dgm:cxn modelId="{B3E86617-CAF5-4ACA-960F-0A382043ECF9}" type="presParOf" srcId="{D3B9FAC5-6C48-4BE9-8201-E89F2EB02092}" destId="{E94447B2-8E93-4166-B0BD-42A2450AE9DF}" srcOrd="0" destOrd="0" presId="urn:microsoft.com/office/officeart/2005/8/layout/hierarchy3"/>
    <dgm:cxn modelId="{FE3EE307-F2CF-4F68-86BF-E8AC5E8946A7}" type="presParOf" srcId="{D3B9FAC5-6C48-4BE9-8201-E89F2EB02092}" destId="{99B42EA7-1E2A-4290-AB89-616388C64FD5}" srcOrd="1" destOrd="0" presId="urn:microsoft.com/office/officeart/2005/8/layout/hierarchy3"/>
    <dgm:cxn modelId="{6CCFD041-2B91-4927-8EBA-1575EB9A0B89}" type="presParOf" srcId="{D3B9FAC5-6C48-4BE9-8201-E89F2EB02092}" destId="{F13B1183-5514-416A-ABB5-A4262F31F874}" srcOrd="2" destOrd="0" presId="urn:microsoft.com/office/officeart/2005/8/layout/hierarchy3"/>
    <dgm:cxn modelId="{86B15767-D8F7-4497-BCBB-5002ACF375F4}" type="presParOf" srcId="{D3B9FAC5-6C48-4BE9-8201-E89F2EB02092}" destId="{14B3C354-762B-429B-B510-FE8C794C9C80}" srcOrd="3" destOrd="0" presId="urn:microsoft.com/office/officeart/2005/8/layout/hierarchy3"/>
    <dgm:cxn modelId="{E18B0AD7-7839-4535-8909-BF5E9B6920E1}" type="presParOf" srcId="{34B4E5D7-4A30-4D29-902C-95204197FA6D}" destId="{0CF16DD2-116F-4487-9E83-B8EFFB3F0B2A}" srcOrd="2" destOrd="0" presId="urn:microsoft.com/office/officeart/2005/8/layout/hierarchy3"/>
    <dgm:cxn modelId="{FAA4EF54-7266-43F6-B2E2-D10025808D05}" type="presParOf" srcId="{0CF16DD2-116F-4487-9E83-B8EFFB3F0B2A}" destId="{15F83D74-4437-45A2-8934-336D7D0D20B6}" srcOrd="0" destOrd="0" presId="urn:microsoft.com/office/officeart/2005/8/layout/hierarchy3"/>
    <dgm:cxn modelId="{06DC8052-D545-4B64-817F-AAD66CF59AA8}" type="presParOf" srcId="{15F83D74-4437-45A2-8934-336D7D0D20B6}" destId="{1D4958FA-ECAA-49B1-800A-2B8E09395F7F}" srcOrd="0" destOrd="0" presId="urn:microsoft.com/office/officeart/2005/8/layout/hierarchy3"/>
    <dgm:cxn modelId="{3DA97A47-40FA-4F72-B981-F2FFB42C9770}" type="presParOf" srcId="{15F83D74-4437-45A2-8934-336D7D0D20B6}" destId="{E86FE0B9-F5FB-43FC-8B18-A9758A54743C}" srcOrd="1" destOrd="0" presId="urn:microsoft.com/office/officeart/2005/8/layout/hierarchy3"/>
    <dgm:cxn modelId="{C5DCB05B-F5B2-4076-A65B-1BB80C4A4511}" type="presParOf" srcId="{0CF16DD2-116F-4487-9E83-B8EFFB3F0B2A}" destId="{3DCC3155-E437-4F8A-B6C0-C79EF664824D}" srcOrd="1" destOrd="0" presId="urn:microsoft.com/office/officeart/2005/8/layout/hierarchy3"/>
    <dgm:cxn modelId="{1D0B6C19-2D2A-40D9-9621-88CB84CB9C2A}" type="presParOf" srcId="{3DCC3155-E437-4F8A-B6C0-C79EF664824D}" destId="{38C5F3DA-23E8-4B44-9FE4-D2CDBC95AEDD}" srcOrd="0" destOrd="0" presId="urn:microsoft.com/office/officeart/2005/8/layout/hierarchy3"/>
    <dgm:cxn modelId="{6DBAF39D-237F-486C-97CC-645425CFFC5D}" type="presParOf" srcId="{3DCC3155-E437-4F8A-B6C0-C79EF664824D}" destId="{2602CDF3-0A22-4594-A07F-A9ED63E3ED35}" srcOrd="1" destOrd="0" presId="urn:microsoft.com/office/officeart/2005/8/layout/hierarchy3"/>
    <dgm:cxn modelId="{0F26238B-B81E-4299-9585-0963D8829AA8}" type="presParOf" srcId="{3DCC3155-E437-4F8A-B6C0-C79EF664824D}" destId="{38237F40-14FA-47B8-BC08-839E111B7B09}" srcOrd="2" destOrd="0" presId="urn:microsoft.com/office/officeart/2005/8/layout/hierarchy3"/>
    <dgm:cxn modelId="{20C1CDBF-5912-427B-A0F6-1C110D968E21}" type="presParOf" srcId="{3DCC3155-E437-4F8A-B6C0-C79EF664824D}" destId="{D26F9294-B5D2-4E20-ACEE-1B0E81AAC1BE}" srcOrd="3" destOrd="0" presId="urn:microsoft.com/office/officeart/2005/8/layout/hierarchy3"/>
    <dgm:cxn modelId="{7A29C019-0DC3-45C1-96F4-7FD655FBB65D}" type="presParOf" srcId="{3DCC3155-E437-4F8A-B6C0-C79EF664824D}" destId="{B75400BA-A500-4DF0-8423-49F8BCD1F420}" srcOrd="4" destOrd="0" presId="urn:microsoft.com/office/officeart/2005/8/layout/hierarchy3"/>
    <dgm:cxn modelId="{E8AB982C-AEBD-4075-B8B8-D9E66E8E1B09}" type="presParOf" srcId="{3DCC3155-E437-4F8A-B6C0-C79EF664824D}" destId="{1F55EBB3-C016-4266-90DD-BE2ED24267C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326D6-D19A-4993-A904-9F0874A59BC7}" type="doc">
      <dgm:prSet loTypeId="urn:microsoft.com/office/officeart/2005/8/layout/hierarchy3" loCatId="list" qsTypeId="urn:microsoft.com/office/officeart/2005/8/quickstyle/simple2" qsCatId="simple" csTypeId="urn:microsoft.com/office/officeart/2005/8/colors/accent1_3" csCatId="accent1" phldr="1"/>
      <dgm:spPr/>
      <dgm:t>
        <a:bodyPr/>
        <a:lstStyle/>
        <a:p>
          <a:endParaRPr lang="en-SG"/>
        </a:p>
      </dgm:t>
    </dgm:pt>
    <dgm:pt modelId="{DFD83D1C-823E-4785-9C0E-AC3430B79FFD}">
      <dgm:prSet phldrT="[Text]" phldr="0" custT="1"/>
      <dgm:spPr/>
      <dgm:t>
        <a:bodyPr/>
        <a:lstStyle/>
        <a:p>
          <a:r>
            <a:rPr lang="vi-VN" sz="2800" b="1" dirty="0"/>
            <a:t>Chất lượng</a:t>
          </a:r>
        </a:p>
      </dgm:t>
    </dgm:pt>
    <dgm:pt modelId="{3AC1AE91-E893-48E3-9C0D-D5C4F240CE82}" type="parTrans" cxnId="{4AA14B1D-B204-4438-96A6-FFFC5F9E86BB}">
      <dgm:prSet/>
      <dgm:spPr/>
      <dgm:t>
        <a:bodyPr/>
        <a:lstStyle/>
        <a:p>
          <a:endParaRPr lang="en-SG"/>
        </a:p>
      </dgm:t>
    </dgm:pt>
    <dgm:pt modelId="{CD9BA964-9D72-4060-95DD-23FF81B1D44D}" type="sibTrans" cxnId="{4AA14B1D-B204-4438-96A6-FFFC5F9E86BB}">
      <dgm:prSet/>
      <dgm:spPr/>
      <dgm:t>
        <a:bodyPr/>
        <a:lstStyle/>
        <a:p>
          <a:endParaRPr lang="en-SG"/>
        </a:p>
      </dgm:t>
    </dgm:pt>
    <dgm:pt modelId="{341FE14D-9520-4CDE-A143-D441FD082F83}">
      <dgm:prSet phldrT="[Text]" phldr="0" custT="1"/>
      <dgm:spPr/>
      <dgm:t>
        <a:bodyPr/>
        <a:lstStyle/>
        <a:p>
          <a:r>
            <a:rPr lang="vi-VN" sz="1800" b="1" dirty="0">
              <a:solidFill>
                <a:srgbClr val="FF0000"/>
              </a:solidFill>
            </a:rPr>
            <a:t>Cần tiến hành đánh giá CMC đầy đủ</a:t>
          </a:r>
        </a:p>
      </dgm:t>
    </dgm:pt>
    <dgm:pt modelId="{30649793-477A-4D6F-BE03-E4A10238CA06}" type="parTrans" cxnId="{50EF934E-F7B2-4AB5-9B74-E7321536301A}">
      <dgm:prSet/>
      <dgm:spPr/>
      <dgm:t>
        <a:bodyPr/>
        <a:lstStyle/>
        <a:p>
          <a:endParaRPr lang="en-SG"/>
        </a:p>
      </dgm:t>
    </dgm:pt>
    <dgm:pt modelId="{54CCF82D-8630-406B-8F11-AD306404B86F}" type="sibTrans" cxnId="{50EF934E-F7B2-4AB5-9B74-E7321536301A}">
      <dgm:prSet/>
      <dgm:spPr/>
      <dgm:t>
        <a:bodyPr/>
        <a:lstStyle/>
        <a:p>
          <a:endParaRPr lang="en-SG"/>
        </a:p>
      </dgm:t>
    </dgm:pt>
    <dgm:pt modelId="{EE75E873-33EA-4919-AE2D-17A033686CF7}">
      <dgm:prSet phldrT="[Text]" phldr="0" custT="1"/>
      <dgm:spPr/>
      <dgm:t>
        <a:bodyPr/>
        <a:lstStyle/>
        <a:p>
          <a:r>
            <a:rPr lang="vi-VN" sz="1800" b="1"/>
            <a:t>Ảnh hưởng đến thời gian hoàn thành</a:t>
          </a:r>
        </a:p>
      </dgm:t>
    </dgm:pt>
    <dgm:pt modelId="{FBB7DCD0-6064-4496-99E5-BE4A1CD4D770}" type="parTrans" cxnId="{66E91292-2E82-4A4F-A519-BD7A4EACD4AF}">
      <dgm:prSet/>
      <dgm:spPr/>
      <dgm:t>
        <a:bodyPr/>
        <a:lstStyle/>
        <a:p>
          <a:endParaRPr lang="en-SG"/>
        </a:p>
      </dgm:t>
    </dgm:pt>
    <dgm:pt modelId="{43230117-8D21-4118-9250-409D01E96E32}" type="sibTrans" cxnId="{66E91292-2E82-4A4F-A519-BD7A4EACD4AF}">
      <dgm:prSet/>
      <dgm:spPr/>
      <dgm:t>
        <a:bodyPr/>
        <a:lstStyle/>
        <a:p>
          <a:endParaRPr lang="en-SG"/>
        </a:p>
      </dgm:t>
    </dgm:pt>
    <dgm:pt modelId="{16DDE536-607F-4CC9-8C8B-5292DFD865D2}">
      <dgm:prSet phldrT="[Text]" phldr="0" custT="1"/>
      <dgm:spPr/>
      <dgm:t>
        <a:bodyPr/>
        <a:lstStyle/>
        <a:p>
          <a:r>
            <a:rPr lang="vi-VN" sz="2400" b="1" dirty="0"/>
            <a:t>Lâm sàng</a:t>
          </a:r>
        </a:p>
      </dgm:t>
    </dgm:pt>
    <dgm:pt modelId="{A2929649-0D71-468D-BFB7-C999EC579634}" type="parTrans" cxnId="{7FDAC9A1-F044-4802-BE35-C8D740250754}">
      <dgm:prSet/>
      <dgm:spPr/>
      <dgm:t>
        <a:bodyPr/>
        <a:lstStyle/>
        <a:p>
          <a:endParaRPr lang="en-SG"/>
        </a:p>
      </dgm:t>
    </dgm:pt>
    <dgm:pt modelId="{83441CE8-0161-4717-8E15-AE68B8CCDBAB}" type="sibTrans" cxnId="{7FDAC9A1-F044-4802-BE35-C8D740250754}">
      <dgm:prSet/>
      <dgm:spPr/>
      <dgm:t>
        <a:bodyPr/>
        <a:lstStyle/>
        <a:p>
          <a:endParaRPr lang="en-SG"/>
        </a:p>
      </dgm:t>
    </dgm:pt>
    <dgm:pt modelId="{1471D3CF-6926-47E0-B75E-0B0F84D46E26}">
      <dgm:prSet phldrT="[Text]" phldr="0" custT="1"/>
      <dgm:spPr/>
      <dgm:t>
        <a:bodyPr/>
        <a:lstStyle/>
        <a:p>
          <a:r>
            <a:rPr lang="vi-VN" sz="1800" b="1" dirty="0"/>
            <a:t>Liệu các chỉ định lâm sàng khác có được phê duyệt bởi một cơ quan quản lý được tham chiếu khác không?</a:t>
          </a:r>
        </a:p>
      </dgm:t>
    </dgm:pt>
    <dgm:pt modelId="{01BD6E9F-8CD6-44D3-9392-6AF592085CAB}" type="parTrans" cxnId="{11C1B564-DB7C-409D-811C-A6BF01368B59}">
      <dgm:prSet/>
      <dgm:spPr/>
      <dgm:t>
        <a:bodyPr/>
        <a:lstStyle/>
        <a:p>
          <a:endParaRPr lang="en-SG"/>
        </a:p>
      </dgm:t>
    </dgm:pt>
    <dgm:pt modelId="{4D200477-4876-4FD3-A0AC-1BD43A77C571}" type="sibTrans" cxnId="{11C1B564-DB7C-409D-811C-A6BF01368B59}">
      <dgm:prSet/>
      <dgm:spPr/>
      <dgm:t>
        <a:bodyPr/>
        <a:lstStyle/>
        <a:p>
          <a:endParaRPr lang="en-SG"/>
        </a:p>
      </dgm:t>
    </dgm:pt>
    <dgm:pt modelId="{BB514827-C978-4050-8331-0F2C09BC1456}">
      <dgm:prSet phldrT="[Text]" phldr="0" custT="1"/>
      <dgm:spPr/>
      <dgm:t>
        <a:bodyPr/>
        <a:lstStyle/>
        <a:p>
          <a:r>
            <a:rPr lang="vi-VN" sz="1800" b="1" dirty="0"/>
            <a:t>Liệu có báo cáo từ một cơ quan quản lý được tham chiếu </a:t>
          </a:r>
          <a:r>
            <a:rPr lang="vi-VN" sz="1800" b="1" u="sng" dirty="0"/>
            <a:t>khác</a:t>
          </a:r>
          <a:r>
            <a:rPr lang="vi-VN" sz="1800" b="1" dirty="0"/>
            <a:t> để chứng minh sự khác biệt này không?</a:t>
          </a:r>
        </a:p>
      </dgm:t>
    </dgm:pt>
    <dgm:pt modelId="{33500C2D-B907-404B-A4F1-1BF147E3F413}" type="parTrans" cxnId="{2DCAC960-03BB-4FC9-80CC-C8FFB78A863B}">
      <dgm:prSet/>
      <dgm:spPr/>
      <dgm:t>
        <a:bodyPr/>
        <a:lstStyle/>
        <a:p>
          <a:endParaRPr lang="en-SG"/>
        </a:p>
      </dgm:t>
    </dgm:pt>
    <dgm:pt modelId="{CE2FA20A-6B0E-448D-B196-24328110C3C2}" type="sibTrans" cxnId="{2DCAC960-03BB-4FC9-80CC-C8FFB78A863B}">
      <dgm:prSet/>
      <dgm:spPr/>
      <dgm:t>
        <a:bodyPr/>
        <a:lstStyle/>
        <a:p>
          <a:endParaRPr lang="en-SG"/>
        </a:p>
      </dgm:t>
    </dgm:pt>
    <dgm:pt modelId="{00190F52-6BFA-44C0-9339-DF6853C26260}" type="pres">
      <dgm:prSet presAssocID="{BED326D6-D19A-4993-A904-9F0874A59BC7}" presName="diagram" presStyleCnt="0">
        <dgm:presLayoutVars>
          <dgm:chPref val="1"/>
          <dgm:dir/>
          <dgm:animOne val="branch"/>
          <dgm:animLvl val="lvl"/>
          <dgm:resizeHandles/>
        </dgm:presLayoutVars>
      </dgm:prSet>
      <dgm:spPr/>
    </dgm:pt>
    <dgm:pt modelId="{E861B926-F34E-4E43-969E-6B5727B008A1}" type="pres">
      <dgm:prSet presAssocID="{DFD83D1C-823E-4785-9C0E-AC3430B79FFD}" presName="root" presStyleCnt="0"/>
      <dgm:spPr/>
    </dgm:pt>
    <dgm:pt modelId="{C17DB726-8AA0-4554-A45F-5711B45EB601}" type="pres">
      <dgm:prSet presAssocID="{DFD83D1C-823E-4785-9C0E-AC3430B79FFD}" presName="rootComposite" presStyleCnt="0"/>
      <dgm:spPr/>
    </dgm:pt>
    <dgm:pt modelId="{47656287-E14A-4EEE-BF42-0807DC48F8DA}" type="pres">
      <dgm:prSet presAssocID="{DFD83D1C-823E-4785-9C0E-AC3430B79FFD}" presName="rootText" presStyleLbl="node1" presStyleIdx="0" presStyleCnt="2"/>
      <dgm:spPr/>
    </dgm:pt>
    <dgm:pt modelId="{590EEAE0-4C3E-4A3C-BEFE-7DE4B830A354}" type="pres">
      <dgm:prSet presAssocID="{DFD83D1C-823E-4785-9C0E-AC3430B79FFD}" presName="rootConnector" presStyleLbl="node1" presStyleIdx="0" presStyleCnt="2"/>
      <dgm:spPr/>
    </dgm:pt>
    <dgm:pt modelId="{57C51E15-81D0-4698-88C9-A713527E308D}" type="pres">
      <dgm:prSet presAssocID="{DFD83D1C-823E-4785-9C0E-AC3430B79FFD}" presName="childShape" presStyleCnt="0"/>
      <dgm:spPr/>
    </dgm:pt>
    <dgm:pt modelId="{41E89FE1-0D5E-4272-9887-D070847D00AA}" type="pres">
      <dgm:prSet presAssocID="{30649793-477A-4D6F-BE03-E4A10238CA06}" presName="Name13" presStyleLbl="parChTrans1D2" presStyleIdx="0" presStyleCnt="4"/>
      <dgm:spPr/>
    </dgm:pt>
    <dgm:pt modelId="{3859555E-2E6C-449C-8A3B-F9B74E31E15D}" type="pres">
      <dgm:prSet presAssocID="{341FE14D-9520-4CDE-A143-D441FD082F83}" presName="childText" presStyleLbl="bgAcc1" presStyleIdx="0" presStyleCnt="4" custScaleX="182481">
        <dgm:presLayoutVars>
          <dgm:bulletEnabled val="1"/>
        </dgm:presLayoutVars>
      </dgm:prSet>
      <dgm:spPr/>
    </dgm:pt>
    <dgm:pt modelId="{68218378-F1AC-4666-B04C-D30EF077C8DB}" type="pres">
      <dgm:prSet presAssocID="{FBB7DCD0-6064-4496-99E5-BE4A1CD4D770}" presName="Name13" presStyleLbl="parChTrans1D2" presStyleIdx="1" presStyleCnt="4"/>
      <dgm:spPr/>
    </dgm:pt>
    <dgm:pt modelId="{15A94F2C-E036-45B5-8B76-E583C76360F9}" type="pres">
      <dgm:prSet presAssocID="{EE75E873-33EA-4919-AE2D-17A033686CF7}" presName="childText" presStyleLbl="bgAcc1" presStyleIdx="1" presStyleCnt="4" custScaleX="182481">
        <dgm:presLayoutVars>
          <dgm:bulletEnabled val="1"/>
        </dgm:presLayoutVars>
      </dgm:prSet>
      <dgm:spPr/>
    </dgm:pt>
    <dgm:pt modelId="{8A124AF7-C51B-4C2A-8FE2-58FF6B4BA3CC}" type="pres">
      <dgm:prSet presAssocID="{16DDE536-607F-4CC9-8C8B-5292DFD865D2}" presName="root" presStyleCnt="0"/>
      <dgm:spPr/>
    </dgm:pt>
    <dgm:pt modelId="{75529233-8CF3-409F-B794-A9AD0B4D27D0}" type="pres">
      <dgm:prSet presAssocID="{16DDE536-607F-4CC9-8C8B-5292DFD865D2}" presName="rootComposite" presStyleCnt="0"/>
      <dgm:spPr/>
    </dgm:pt>
    <dgm:pt modelId="{FC4178FF-1AFE-4F47-9ECF-38A9A3E43564}" type="pres">
      <dgm:prSet presAssocID="{16DDE536-607F-4CC9-8C8B-5292DFD865D2}" presName="rootText" presStyleLbl="node1" presStyleIdx="1" presStyleCnt="2"/>
      <dgm:spPr/>
    </dgm:pt>
    <dgm:pt modelId="{435D48F0-B524-4E75-9567-60EC9EA5CF91}" type="pres">
      <dgm:prSet presAssocID="{16DDE536-607F-4CC9-8C8B-5292DFD865D2}" presName="rootConnector" presStyleLbl="node1" presStyleIdx="1" presStyleCnt="2"/>
      <dgm:spPr/>
    </dgm:pt>
    <dgm:pt modelId="{920D6EA1-B5DF-4145-A706-25A36E6F9565}" type="pres">
      <dgm:prSet presAssocID="{16DDE536-607F-4CC9-8C8B-5292DFD865D2}" presName="childShape" presStyleCnt="0"/>
      <dgm:spPr/>
    </dgm:pt>
    <dgm:pt modelId="{C1866A0C-4C42-41FF-97D0-46039F1328F5}" type="pres">
      <dgm:prSet presAssocID="{01BD6E9F-8CD6-44D3-9392-6AF592085CAB}" presName="Name13" presStyleLbl="parChTrans1D2" presStyleIdx="2" presStyleCnt="4"/>
      <dgm:spPr/>
    </dgm:pt>
    <dgm:pt modelId="{549C9DF3-6F38-4444-B898-700548C54563}" type="pres">
      <dgm:prSet presAssocID="{1471D3CF-6926-47E0-B75E-0B0F84D46E26}" presName="childText" presStyleLbl="bgAcc1" presStyleIdx="2" presStyleCnt="4" custScaleX="182481">
        <dgm:presLayoutVars>
          <dgm:bulletEnabled val="1"/>
        </dgm:presLayoutVars>
      </dgm:prSet>
      <dgm:spPr/>
    </dgm:pt>
    <dgm:pt modelId="{F93ADD3D-EC0F-4C11-98B4-5EAA07F26F56}" type="pres">
      <dgm:prSet presAssocID="{33500C2D-B907-404B-A4F1-1BF147E3F413}" presName="Name13" presStyleLbl="parChTrans1D2" presStyleIdx="3" presStyleCnt="4"/>
      <dgm:spPr/>
    </dgm:pt>
    <dgm:pt modelId="{CC2681A7-D157-4508-B3C9-2988103506C6}" type="pres">
      <dgm:prSet presAssocID="{BB514827-C978-4050-8331-0F2C09BC1456}" presName="childText" presStyleLbl="bgAcc1" presStyleIdx="3" presStyleCnt="4" custScaleX="182481">
        <dgm:presLayoutVars>
          <dgm:bulletEnabled val="1"/>
        </dgm:presLayoutVars>
      </dgm:prSet>
      <dgm:spPr/>
    </dgm:pt>
  </dgm:ptLst>
  <dgm:cxnLst>
    <dgm:cxn modelId="{79CB6A13-12B1-48CD-91CB-5CF7C3A7F85B}" type="presOf" srcId="{16DDE536-607F-4CC9-8C8B-5292DFD865D2}" destId="{435D48F0-B524-4E75-9567-60EC9EA5CF91}" srcOrd="1" destOrd="0" presId="urn:microsoft.com/office/officeart/2005/8/layout/hierarchy3"/>
    <dgm:cxn modelId="{893A7B17-7D73-4FD8-AECA-40B234118F3C}" type="presOf" srcId="{341FE14D-9520-4CDE-A143-D441FD082F83}" destId="{3859555E-2E6C-449C-8A3B-F9B74E31E15D}" srcOrd="0" destOrd="0" presId="urn:microsoft.com/office/officeart/2005/8/layout/hierarchy3"/>
    <dgm:cxn modelId="{4AA14B1D-B204-4438-96A6-FFFC5F9E86BB}" srcId="{BED326D6-D19A-4993-A904-9F0874A59BC7}" destId="{DFD83D1C-823E-4785-9C0E-AC3430B79FFD}" srcOrd="0" destOrd="0" parTransId="{3AC1AE91-E893-48E3-9C0D-D5C4F240CE82}" sibTransId="{CD9BA964-9D72-4060-95DD-23FF81B1D44D}"/>
    <dgm:cxn modelId="{B03DFD28-D7E8-44BB-8996-7A7174DB2749}" type="presOf" srcId="{1471D3CF-6926-47E0-B75E-0B0F84D46E26}" destId="{549C9DF3-6F38-4444-B898-700548C54563}" srcOrd="0" destOrd="0" presId="urn:microsoft.com/office/officeart/2005/8/layout/hierarchy3"/>
    <dgm:cxn modelId="{2DCAC960-03BB-4FC9-80CC-C8FFB78A863B}" srcId="{16DDE536-607F-4CC9-8C8B-5292DFD865D2}" destId="{BB514827-C978-4050-8331-0F2C09BC1456}" srcOrd="1" destOrd="0" parTransId="{33500C2D-B907-404B-A4F1-1BF147E3F413}" sibTransId="{CE2FA20A-6B0E-448D-B196-24328110C3C2}"/>
    <dgm:cxn modelId="{11C1B564-DB7C-409D-811C-A6BF01368B59}" srcId="{16DDE536-607F-4CC9-8C8B-5292DFD865D2}" destId="{1471D3CF-6926-47E0-B75E-0B0F84D46E26}" srcOrd="0" destOrd="0" parTransId="{01BD6E9F-8CD6-44D3-9392-6AF592085CAB}" sibTransId="{4D200477-4876-4FD3-A0AC-1BD43A77C571}"/>
    <dgm:cxn modelId="{50EF934E-F7B2-4AB5-9B74-E7321536301A}" srcId="{DFD83D1C-823E-4785-9C0E-AC3430B79FFD}" destId="{341FE14D-9520-4CDE-A143-D441FD082F83}" srcOrd="0" destOrd="0" parTransId="{30649793-477A-4D6F-BE03-E4A10238CA06}" sibTransId="{54CCF82D-8630-406B-8F11-AD306404B86F}"/>
    <dgm:cxn modelId="{A4CB4190-001A-48C1-99FC-29F93BA2288B}" type="presOf" srcId="{01BD6E9F-8CD6-44D3-9392-6AF592085CAB}" destId="{C1866A0C-4C42-41FF-97D0-46039F1328F5}" srcOrd="0" destOrd="0" presId="urn:microsoft.com/office/officeart/2005/8/layout/hierarchy3"/>
    <dgm:cxn modelId="{66E91292-2E82-4A4F-A519-BD7A4EACD4AF}" srcId="{DFD83D1C-823E-4785-9C0E-AC3430B79FFD}" destId="{EE75E873-33EA-4919-AE2D-17A033686CF7}" srcOrd="1" destOrd="0" parTransId="{FBB7DCD0-6064-4496-99E5-BE4A1CD4D770}" sibTransId="{43230117-8D21-4118-9250-409D01E96E32}"/>
    <dgm:cxn modelId="{7FDAC9A1-F044-4802-BE35-C8D740250754}" srcId="{BED326D6-D19A-4993-A904-9F0874A59BC7}" destId="{16DDE536-607F-4CC9-8C8B-5292DFD865D2}" srcOrd="1" destOrd="0" parTransId="{A2929649-0D71-468D-BFB7-C999EC579634}" sibTransId="{83441CE8-0161-4717-8E15-AE68B8CCDBAB}"/>
    <dgm:cxn modelId="{E76AFCA7-2B0C-4733-8101-879511003D6E}" type="presOf" srcId="{EE75E873-33EA-4919-AE2D-17A033686CF7}" destId="{15A94F2C-E036-45B5-8B76-E583C76360F9}" srcOrd="0" destOrd="0" presId="urn:microsoft.com/office/officeart/2005/8/layout/hierarchy3"/>
    <dgm:cxn modelId="{6B6AD0AB-62AD-4D46-B7F1-5519C1C6D2C8}" type="presOf" srcId="{16DDE536-607F-4CC9-8C8B-5292DFD865D2}" destId="{FC4178FF-1AFE-4F47-9ECF-38A9A3E43564}" srcOrd="0" destOrd="0" presId="urn:microsoft.com/office/officeart/2005/8/layout/hierarchy3"/>
    <dgm:cxn modelId="{5BADDFBA-5B8D-42F5-96FA-73985D904A8E}" type="presOf" srcId="{30649793-477A-4D6F-BE03-E4A10238CA06}" destId="{41E89FE1-0D5E-4272-9887-D070847D00AA}" srcOrd="0" destOrd="0" presId="urn:microsoft.com/office/officeart/2005/8/layout/hierarchy3"/>
    <dgm:cxn modelId="{AD1E37CC-316A-4332-81CF-CA73E5C8BB96}" type="presOf" srcId="{FBB7DCD0-6064-4496-99E5-BE4A1CD4D770}" destId="{68218378-F1AC-4666-B04C-D30EF077C8DB}" srcOrd="0" destOrd="0" presId="urn:microsoft.com/office/officeart/2005/8/layout/hierarchy3"/>
    <dgm:cxn modelId="{638CBBD3-3EA6-4871-9BE2-18CCA55DE18C}" type="presOf" srcId="{BB514827-C978-4050-8331-0F2C09BC1456}" destId="{CC2681A7-D157-4508-B3C9-2988103506C6}" srcOrd="0" destOrd="0" presId="urn:microsoft.com/office/officeart/2005/8/layout/hierarchy3"/>
    <dgm:cxn modelId="{4FEB41D4-AFE6-4B94-9B63-993889748146}" type="presOf" srcId="{BED326D6-D19A-4993-A904-9F0874A59BC7}" destId="{00190F52-6BFA-44C0-9339-DF6853C26260}" srcOrd="0" destOrd="0" presId="urn:microsoft.com/office/officeart/2005/8/layout/hierarchy3"/>
    <dgm:cxn modelId="{38694EDB-6197-491A-9C43-B88A88EAADA8}" type="presOf" srcId="{DFD83D1C-823E-4785-9C0E-AC3430B79FFD}" destId="{47656287-E14A-4EEE-BF42-0807DC48F8DA}" srcOrd="0" destOrd="0" presId="urn:microsoft.com/office/officeart/2005/8/layout/hierarchy3"/>
    <dgm:cxn modelId="{213F75E9-1DDF-434A-B612-6B88C58EEF19}" type="presOf" srcId="{33500C2D-B907-404B-A4F1-1BF147E3F413}" destId="{F93ADD3D-EC0F-4C11-98B4-5EAA07F26F56}" srcOrd="0" destOrd="0" presId="urn:microsoft.com/office/officeart/2005/8/layout/hierarchy3"/>
    <dgm:cxn modelId="{C25C7FEC-BB4D-4C90-BBE4-027BFD8EFBCA}" type="presOf" srcId="{DFD83D1C-823E-4785-9C0E-AC3430B79FFD}" destId="{590EEAE0-4C3E-4A3C-BEFE-7DE4B830A354}" srcOrd="1" destOrd="0" presId="urn:microsoft.com/office/officeart/2005/8/layout/hierarchy3"/>
    <dgm:cxn modelId="{879F24FB-B6D1-4607-8CCC-065FDA3D0ECD}" type="presParOf" srcId="{00190F52-6BFA-44C0-9339-DF6853C26260}" destId="{E861B926-F34E-4E43-969E-6B5727B008A1}" srcOrd="0" destOrd="0" presId="urn:microsoft.com/office/officeart/2005/8/layout/hierarchy3"/>
    <dgm:cxn modelId="{AEE95365-6E38-472F-B105-4A947296EB34}" type="presParOf" srcId="{E861B926-F34E-4E43-969E-6B5727B008A1}" destId="{C17DB726-8AA0-4554-A45F-5711B45EB601}" srcOrd="0" destOrd="0" presId="urn:microsoft.com/office/officeart/2005/8/layout/hierarchy3"/>
    <dgm:cxn modelId="{C20EEDBC-6F8D-41D0-870D-5E1C62076671}" type="presParOf" srcId="{C17DB726-8AA0-4554-A45F-5711B45EB601}" destId="{47656287-E14A-4EEE-BF42-0807DC48F8DA}" srcOrd="0" destOrd="0" presId="urn:microsoft.com/office/officeart/2005/8/layout/hierarchy3"/>
    <dgm:cxn modelId="{30E2A7CD-53F3-410E-AE85-46AC29D784CD}" type="presParOf" srcId="{C17DB726-8AA0-4554-A45F-5711B45EB601}" destId="{590EEAE0-4C3E-4A3C-BEFE-7DE4B830A354}" srcOrd="1" destOrd="0" presId="urn:microsoft.com/office/officeart/2005/8/layout/hierarchy3"/>
    <dgm:cxn modelId="{A5563E65-D575-45A7-AD8E-34CA2193E581}" type="presParOf" srcId="{E861B926-F34E-4E43-969E-6B5727B008A1}" destId="{57C51E15-81D0-4698-88C9-A713527E308D}" srcOrd="1" destOrd="0" presId="urn:microsoft.com/office/officeart/2005/8/layout/hierarchy3"/>
    <dgm:cxn modelId="{5A63C6EF-4FD0-4C59-A1DC-A8A9C1243F49}" type="presParOf" srcId="{57C51E15-81D0-4698-88C9-A713527E308D}" destId="{41E89FE1-0D5E-4272-9887-D070847D00AA}" srcOrd="0" destOrd="0" presId="urn:microsoft.com/office/officeart/2005/8/layout/hierarchy3"/>
    <dgm:cxn modelId="{F9D86ACB-6E37-4623-ACAC-26A9D6C4E049}" type="presParOf" srcId="{57C51E15-81D0-4698-88C9-A713527E308D}" destId="{3859555E-2E6C-449C-8A3B-F9B74E31E15D}" srcOrd="1" destOrd="0" presId="urn:microsoft.com/office/officeart/2005/8/layout/hierarchy3"/>
    <dgm:cxn modelId="{CFFF660B-39DB-4D11-B0C8-6DAF8889C22A}" type="presParOf" srcId="{57C51E15-81D0-4698-88C9-A713527E308D}" destId="{68218378-F1AC-4666-B04C-D30EF077C8DB}" srcOrd="2" destOrd="0" presId="urn:microsoft.com/office/officeart/2005/8/layout/hierarchy3"/>
    <dgm:cxn modelId="{4F2DECEB-E881-45DF-9E52-11DBF54A89E0}" type="presParOf" srcId="{57C51E15-81D0-4698-88C9-A713527E308D}" destId="{15A94F2C-E036-45B5-8B76-E583C76360F9}" srcOrd="3" destOrd="0" presId="urn:microsoft.com/office/officeart/2005/8/layout/hierarchy3"/>
    <dgm:cxn modelId="{63EF9E2A-03FC-4F88-B94D-9CF92BC55019}" type="presParOf" srcId="{00190F52-6BFA-44C0-9339-DF6853C26260}" destId="{8A124AF7-C51B-4C2A-8FE2-58FF6B4BA3CC}" srcOrd="1" destOrd="0" presId="urn:microsoft.com/office/officeart/2005/8/layout/hierarchy3"/>
    <dgm:cxn modelId="{6D18AB51-4AFF-4D63-873F-5D1A0F0EB0AD}" type="presParOf" srcId="{8A124AF7-C51B-4C2A-8FE2-58FF6B4BA3CC}" destId="{75529233-8CF3-409F-B794-A9AD0B4D27D0}" srcOrd="0" destOrd="0" presId="urn:microsoft.com/office/officeart/2005/8/layout/hierarchy3"/>
    <dgm:cxn modelId="{D7F3F28E-520C-410A-9770-D849BA61B158}" type="presParOf" srcId="{75529233-8CF3-409F-B794-A9AD0B4D27D0}" destId="{FC4178FF-1AFE-4F47-9ECF-38A9A3E43564}" srcOrd="0" destOrd="0" presId="urn:microsoft.com/office/officeart/2005/8/layout/hierarchy3"/>
    <dgm:cxn modelId="{203CA516-A896-443F-9C23-1C1C2272F46A}" type="presParOf" srcId="{75529233-8CF3-409F-B794-A9AD0B4D27D0}" destId="{435D48F0-B524-4E75-9567-60EC9EA5CF91}" srcOrd="1" destOrd="0" presId="urn:microsoft.com/office/officeart/2005/8/layout/hierarchy3"/>
    <dgm:cxn modelId="{54C632D5-69FF-4F1D-881D-915B079C6365}" type="presParOf" srcId="{8A124AF7-C51B-4C2A-8FE2-58FF6B4BA3CC}" destId="{920D6EA1-B5DF-4145-A706-25A36E6F9565}" srcOrd="1" destOrd="0" presId="urn:microsoft.com/office/officeart/2005/8/layout/hierarchy3"/>
    <dgm:cxn modelId="{560464DC-8B3B-484E-A3B4-966D4EEA7DEA}" type="presParOf" srcId="{920D6EA1-B5DF-4145-A706-25A36E6F9565}" destId="{C1866A0C-4C42-41FF-97D0-46039F1328F5}" srcOrd="0" destOrd="0" presId="urn:microsoft.com/office/officeart/2005/8/layout/hierarchy3"/>
    <dgm:cxn modelId="{EE48ADE1-C148-4E0A-A1DD-C9D2A314657B}" type="presParOf" srcId="{920D6EA1-B5DF-4145-A706-25A36E6F9565}" destId="{549C9DF3-6F38-4444-B898-700548C54563}" srcOrd="1" destOrd="0" presId="urn:microsoft.com/office/officeart/2005/8/layout/hierarchy3"/>
    <dgm:cxn modelId="{CBAEC425-F967-48CD-92B2-B50D3FE182AF}" type="presParOf" srcId="{920D6EA1-B5DF-4145-A706-25A36E6F9565}" destId="{F93ADD3D-EC0F-4C11-98B4-5EAA07F26F56}" srcOrd="2" destOrd="0" presId="urn:microsoft.com/office/officeart/2005/8/layout/hierarchy3"/>
    <dgm:cxn modelId="{85332E42-E15F-46F4-924F-0FB77D56501A}" type="presParOf" srcId="{920D6EA1-B5DF-4145-A706-25A36E6F9565}" destId="{CC2681A7-D157-4508-B3C9-2988103506C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4201D5-0E7C-4DB4-BA36-9A7A239D9FB1}"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n-SG"/>
        </a:p>
      </dgm:t>
    </dgm:pt>
    <dgm:pt modelId="{857F8CB0-B48C-43B0-B2BA-709C65E5E743}">
      <dgm:prSet phldrT="[Text]" phldr="0" custT="1"/>
      <dgm:spPr/>
      <dgm:t>
        <a:bodyPr/>
        <a:lstStyle/>
        <a:p>
          <a:r>
            <a:rPr lang="vi-VN" sz="2000">
              <a:latin typeface="Calibri" panose="020F0502020204030204" pitchFamily="34" charset="0"/>
              <a:cs typeface="Calibri" panose="020F0502020204030204" pitchFamily="34" charset="0"/>
            </a:rPr>
            <a:t>Quần thể bệnh nhân</a:t>
          </a:r>
        </a:p>
      </dgm:t>
    </dgm:pt>
    <dgm:pt modelId="{DD935118-4A71-450E-AF95-0DF8B0DBAA7B}" type="parTrans" cxnId="{12E1D947-800E-4B0D-AAA9-7640AB19F0A6}">
      <dgm:prSet/>
      <dgm:spPr/>
      <dgm:t>
        <a:bodyPr/>
        <a:lstStyle/>
        <a:p>
          <a:endParaRPr lang="en-SG" sz="1600">
            <a:latin typeface="Calibri" panose="020F0502020204030204" pitchFamily="34" charset="0"/>
            <a:cs typeface="Calibri" panose="020F0502020204030204" pitchFamily="34" charset="0"/>
          </a:endParaRPr>
        </a:p>
      </dgm:t>
    </dgm:pt>
    <dgm:pt modelId="{1132E704-9918-44D9-8A05-C476CED4453F}" type="sibTrans" cxnId="{12E1D947-800E-4B0D-AAA9-7640AB19F0A6}">
      <dgm:prSet/>
      <dgm:spPr/>
      <dgm:t>
        <a:bodyPr/>
        <a:lstStyle/>
        <a:p>
          <a:endParaRPr lang="en-SG" sz="1600">
            <a:latin typeface="Calibri" panose="020F0502020204030204" pitchFamily="34" charset="0"/>
            <a:cs typeface="Calibri" panose="020F0502020204030204" pitchFamily="34" charset="0"/>
          </a:endParaRPr>
        </a:p>
      </dgm:t>
    </dgm:pt>
    <dgm:pt modelId="{1D437B54-F791-4C05-9C58-3A3F3B5DD4F2}">
      <dgm:prSet phldrT="[Text]" phldr="0" custT="1"/>
      <dgm:spPr/>
      <dgm:t>
        <a:bodyPr/>
        <a:lstStyle/>
        <a:p>
          <a:r>
            <a:rPr lang="vi-VN" sz="1600" b="1" dirty="0">
              <a:latin typeface="Calibri" panose="020F0502020204030204" pitchFamily="34" charset="0"/>
              <a:cs typeface="Calibri" panose="020F0502020204030204" pitchFamily="34" charset="0"/>
            </a:rPr>
            <a:t>Liệu có thể xác định được nhóm người bệnh phù hợp trong nước không?</a:t>
          </a:r>
        </a:p>
      </dgm:t>
    </dgm:pt>
    <dgm:pt modelId="{61999780-34C0-4E67-B82B-9174412EBA4B}" type="parTrans" cxnId="{18863E0E-A58B-4011-A295-9D07B6C28A38}">
      <dgm:prSet/>
      <dgm:spPr/>
      <dgm:t>
        <a:bodyPr/>
        <a:lstStyle/>
        <a:p>
          <a:endParaRPr lang="en-SG" sz="1600">
            <a:latin typeface="Calibri" panose="020F0502020204030204" pitchFamily="34" charset="0"/>
            <a:cs typeface="Calibri" panose="020F0502020204030204" pitchFamily="34" charset="0"/>
          </a:endParaRPr>
        </a:p>
      </dgm:t>
    </dgm:pt>
    <dgm:pt modelId="{7F11ECFF-5689-4BF7-ACB5-B07D4374CC43}" type="sibTrans" cxnId="{18863E0E-A58B-4011-A295-9D07B6C28A38}">
      <dgm:prSet/>
      <dgm:spPr/>
      <dgm:t>
        <a:bodyPr/>
        <a:lstStyle/>
        <a:p>
          <a:endParaRPr lang="en-SG" sz="1600">
            <a:latin typeface="Calibri" panose="020F0502020204030204" pitchFamily="34" charset="0"/>
            <a:cs typeface="Calibri" panose="020F0502020204030204" pitchFamily="34" charset="0"/>
          </a:endParaRPr>
        </a:p>
      </dgm:t>
    </dgm:pt>
    <dgm:pt modelId="{9E571EB2-2BAB-43D8-8D15-6788A37B0614}">
      <dgm:prSet phldrT="[Text]" phldr="0" custT="1"/>
      <dgm:spPr/>
      <dgm:t>
        <a:bodyPr/>
        <a:lstStyle/>
        <a:p>
          <a:r>
            <a:rPr lang="vi-VN" sz="1600" b="1" dirty="0">
              <a:latin typeface="Calibri" panose="020F0502020204030204" pitchFamily="34" charset="0"/>
              <a:cs typeface="Calibri" panose="020F0502020204030204" pitchFamily="34" charset="0"/>
            </a:rPr>
            <a:t>Liệu bối cảnh lâm sàng trong các nghiên cứu then chốt có tương đồng với thực tiễn lâm sàng trong nước không?</a:t>
          </a:r>
        </a:p>
      </dgm:t>
    </dgm:pt>
    <dgm:pt modelId="{29D7B30A-FE83-415F-B6DB-06227A23CB8E}" type="parTrans" cxnId="{5431C380-5554-4E1C-B401-334421764C04}">
      <dgm:prSet/>
      <dgm:spPr/>
      <dgm:t>
        <a:bodyPr/>
        <a:lstStyle/>
        <a:p>
          <a:endParaRPr lang="en-SG" sz="1600">
            <a:latin typeface="Calibri" panose="020F0502020204030204" pitchFamily="34" charset="0"/>
            <a:cs typeface="Calibri" panose="020F0502020204030204" pitchFamily="34" charset="0"/>
          </a:endParaRPr>
        </a:p>
      </dgm:t>
    </dgm:pt>
    <dgm:pt modelId="{8FC3FA01-9F82-4C73-B8DD-0E13110BBEEB}" type="sibTrans" cxnId="{5431C380-5554-4E1C-B401-334421764C04}">
      <dgm:prSet/>
      <dgm:spPr/>
      <dgm:t>
        <a:bodyPr/>
        <a:lstStyle/>
        <a:p>
          <a:endParaRPr lang="en-SG" sz="1600">
            <a:latin typeface="Calibri" panose="020F0502020204030204" pitchFamily="34" charset="0"/>
            <a:cs typeface="Calibri" panose="020F0502020204030204" pitchFamily="34" charset="0"/>
          </a:endParaRPr>
        </a:p>
      </dgm:t>
    </dgm:pt>
    <dgm:pt modelId="{EB2F0230-78B7-43AE-9879-31E2C56C9DCA}">
      <dgm:prSet phldrT="[Text]" phldr="0" custT="1"/>
      <dgm:spPr/>
      <dgm:t>
        <a:bodyPr/>
        <a:lstStyle/>
        <a:p>
          <a:r>
            <a:rPr lang="vi-VN" sz="1600" b="1">
              <a:latin typeface="Calibri" panose="020F0502020204030204" pitchFamily="34" charset="0"/>
              <a:cs typeface="Calibri" panose="020F0502020204030204" pitchFamily="34" charset="0"/>
            </a:rPr>
            <a:t>Liệu có những quan ngại nào về yếu tố chủng tộc/dược di truyền liên quan đến những khác biệt trong đáp ứng điều trị không?*</a:t>
          </a:r>
        </a:p>
      </dgm:t>
    </dgm:pt>
    <dgm:pt modelId="{4EA1E335-993B-4C41-A187-278BFF12C07F}" type="parTrans" cxnId="{B7C422F5-33AE-49BC-9C10-EA23447B0069}">
      <dgm:prSet/>
      <dgm:spPr/>
      <dgm:t>
        <a:bodyPr/>
        <a:lstStyle/>
        <a:p>
          <a:endParaRPr lang="en-SG" sz="1600">
            <a:latin typeface="Calibri" panose="020F0502020204030204" pitchFamily="34" charset="0"/>
            <a:cs typeface="Calibri" panose="020F0502020204030204" pitchFamily="34" charset="0"/>
          </a:endParaRPr>
        </a:p>
      </dgm:t>
    </dgm:pt>
    <dgm:pt modelId="{56A55BB5-0179-4209-BE78-81D5E362590D}" type="sibTrans" cxnId="{B7C422F5-33AE-49BC-9C10-EA23447B0069}">
      <dgm:prSet/>
      <dgm:spPr/>
      <dgm:t>
        <a:bodyPr/>
        <a:lstStyle/>
        <a:p>
          <a:endParaRPr lang="en-SG" sz="1600">
            <a:latin typeface="Calibri" panose="020F0502020204030204" pitchFamily="34" charset="0"/>
            <a:cs typeface="Calibri" panose="020F0502020204030204" pitchFamily="34" charset="0"/>
          </a:endParaRPr>
        </a:p>
      </dgm:t>
    </dgm:pt>
    <dgm:pt modelId="{E9047E9E-5D75-44C4-B8C4-F4C358DB172A}">
      <dgm:prSet phldrT="[Text]" phldr="0" custT="1"/>
      <dgm:spPr/>
      <dgm:t>
        <a:bodyPr/>
        <a:lstStyle/>
        <a:p>
          <a:r>
            <a:rPr lang="vi-VN" sz="1600" b="1">
              <a:latin typeface="Calibri" panose="020F0502020204030204" pitchFamily="34" charset="0"/>
              <a:cs typeface="Calibri" panose="020F0502020204030204" pitchFamily="34" charset="0"/>
            </a:rPr>
            <a:t>Sản phẩm này có tuân thủ các hướng dẫn thực hành lâm sàng hiện hành không?</a:t>
          </a:r>
        </a:p>
      </dgm:t>
    </dgm:pt>
    <dgm:pt modelId="{7302E7D1-0186-4E98-882F-67D02412DDDA}" type="parTrans" cxnId="{965BEB5B-D5DE-404E-81C5-A488796E87F1}">
      <dgm:prSet/>
      <dgm:spPr/>
      <dgm:t>
        <a:bodyPr/>
        <a:lstStyle/>
        <a:p>
          <a:endParaRPr lang="en-SG" sz="1600">
            <a:latin typeface="Calibri" panose="020F0502020204030204" pitchFamily="34" charset="0"/>
            <a:cs typeface="Calibri" panose="020F0502020204030204" pitchFamily="34" charset="0"/>
          </a:endParaRPr>
        </a:p>
      </dgm:t>
    </dgm:pt>
    <dgm:pt modelId="{3ECA4DE3-19AB-4D59-BD59-1B6FCE043595}" type="sibTrans" cxnId="{965BEB5B-D5DE-404E-81C5-A488796E87F1}">
      <dgm:prSet/>
      <dgm:spPr/>
      <dgm:t>
        <a:bodyPr/>
        <a:lstStyle/>
        <a:p>
          <a:endParaRPr lang="en-SG" sz="1600">
            <a:latin typeface="Calibri" panose="020F0502020204030204" pitchFamily="34" charset="0"/>
            <a:cs typeface="Calibri" panose="020F0502020204030204" pitchFamily="34" charset="0"/>
          </a:endParaRPr>
        </a:p>
      </dgm:t>
    </dgm:pt>
    <dgm:pt modelId="{F49EDFA0-76DC-49DC-A905-2B73E1CE992B}">
      <dgm:prSet phldrT="[Text]" phldr="0" custT="1"/>
      <dgm:spPr/>
      <dgm:t>
        <a:bodyPr/>
        <a:lstStyle/>
        <a:p>
          <a:r>
            <a:rPr lang="vi-VN" sz="1600" b="1" dirty="0">
              <a:latin typeface="Calibri" panose="020F0502020204030204" pitchFamily="34" charset="0"/>
              <a:cs typeface="Calibri" panose="020F0502020204030204" pitchFamily="34" charset="0"/>
            </a:rPr>
            <a:t>Liệu nhóm đối chứng có được sử dụng tương tự ở trong nước không?</a:t>
          </a:r>
        </a:p>
      </dgm:t>
    </dgm:pt>
    <dgm:pt modelId="{98AE1566-928B-437E-AC65-41469EC574E1}" type="parTrans" cxnId="{73F5992D-D8A5-449E-B3C4-BFC9E9BFB013}">
      <dgm:prSet/>
      <dgm:spPr/>
      <dgm:t>
        <a:bodyPr/>
        <a:lstStyle/>
        <a:p>
          <a:endParaRPr lang="en-SG" sz="1600">
            <a:latin typeface="Calibri" panose="020F0502020204030204" pitchFamily="34" charset="0"/>
            <a:cs typeface="Calibri" panose="020F0502020204030204" pitchFamily="34" charset="0"/>
          </a:endParaRPr>
        </a:p>
      </dgm:t>
    </dgm:pt>
    <dgm:pt modelId="{33948522-8E88-402A-8D82-AA3B4F3A2C75}" type="sibTrans" cxnId="{73F5992D-D8A5-449E-B3C4-BFC9E9BFB013}">
      <dgm:prSet/>
      <dgm:spPr/>
      <dgm:t>
        <a:bodyPr/>
        <a:lstStyle/>
        <a:p>
          <a:endParaRPr lang="en-SG" sz="1600">
            <a:latin typeface="Calibri" panose="020F0502020204030204" pitchFamily="34" charset="0"/>
            <a:cs typeface="Calibri" panose="020F0502020204030204" pitchFamily="34" charset="0"/>
          </a:endParaRPr>
        </a:p>
      </dgm:t>
    </dgm:pt>
    <dgm:pt modelId="{F71B281E-502A-44AA-BB74-DBDD14090DD0}">
      <dgm:prSet phldrT="[Text]" phldr="0" custT="1"/>
      <dgm:spPr/>
      <dgm:t>
        <a:bodyPr/>
        <a:lstStyle/>
        <a:p>
          <a:r>
            <a:rPr lang="vi-VN" sz="2000">
              <a:latin typeface="Calibri" panose="020F0502020204030204" pitchFamily="34" charset="0"/>
              <a:cs typeface="Calibri" panose="020F0502020204030204" pitchFamily="34" charset="0"/>
            </a:rPr>
            <a:t>Tác động đến thực hành lâm sàng</a:t>
          </a:r>
        </a:p>
      </dgm:t>
    </dgm:pt>
    <dgm:pt modelId="{15A59A6A-ED30-4444-BD35-28CCAE67E19C}" type="parTrans" cxnId="{3431E1C1-9A1F-429A-BB7B-8C288F3C1ADA}">
      <dgm:prSet/>
      <dgm:spPr/>
      <dgm:t>
        <a:bodyPr/>
        <a:lstStyle/>
        <a:p>
          <a:endParaRPr lang="en-SG" sz="1600">
            <a:latin typeface="Calibri" panose="020F0502020204030204" pitchFamily="34" charset="0"/>
            <a:cs typeface="Calibri" panose="020F0502020204030204" pitchFamily="34" charset="0"/>
          </a:endParaRPr>
        </a:p>
      </dgm:t>
    </dgm:pt>
    <dgm:pt modelId="{13CA4FC1-0B47-45E2-90D2-567C284B1143}" type="sibTrans" cxnId="{3431E1C1-9A1F-429A-BB7B-8C288F3C1ADA}">
      <dgm:prSet/>
      <dgm:spPr/>
      <dgm:t>
        <a:bodyPr/>
        <a:lstStyle/>
        <a:p>
          <a:endParaRPr lang="en-SG" sz="1600">
            <a:latin typeface="Calibri" panose="020F0502020204030204" pitchFamily="34" charset="0"/>
            <a:cs typeface="Calibri" panose="020F0502020204030204" pitchFamily="34" charset="0"/>
          </a:endParaRPr>
        </a:p>
      </dgm:t>
    </dgm:pt>
    <dgm:pt modelId="{FA6A4E9E-3D48-423D-8CAB-911FBEBA19C8}">
      <dgm:prSet phldrT="[Text]" phldr="0" custT="1"/>
      <dgm:spPr/>
      <dgm:t>
        <a:bodyPr/>
        <a:lstStyle/>
        <a:p>
          <a:r>
            <a:rPr lang="vi-VN" sz="1600" b="1" i="0"/>
            <a:t>Tính khả thi về mặt tổ chức và vận hành khi đưa sản phẩm vào sử dụng tại các cơ sở địa phương?</a:t>
          </a:r>
          <a:endParaRPr lang="vi-VN" sz="1600" b="1">
            <a:latin typeface="Calibri" panose="020F0502020204030204" pitchFamily="34" charset="0"/>
            <a:cs typeface="Calibri" panose="020F0502020204030204" pitchFamily="34" charset="0"/>
          </a:endParaRPr>
        </a:p>
      </dgm:t>
    </dgm:pt>
    <dgm:pt modelId="{35341235-357C-4C3F-A478-A821835CFE9F}" type="parTrans" cxnId="{86305E55-E08C-4053-BD84-D59EA2BF8C38}">
      <dgm:prSet/>
      <dgm:spPr/>
      <dgm:t>
        <a:bodyPr/>
        <a:lstStyle/>
        <a:p>
          <a:endParaRPr lang="en-SG" sz="1600">
            <a:latin typeface="Calibri" panose="020F0502020204030204" pitchFamily="34" charset="0"/>
            <a:cs typeface="Calibri" panose="020F0502020204030204" pitchFamily="34" charset="0"/>
          </a:endParaRPr>
        </a:p>
      </dgm:t>
    </dgm:pt>
    <dgm:pt modelId="{536989CF-9AAD-4335-A227-A68D5B81276C}" type="sibTrans" cxnId="{86305E55-E08C-4053-BD84-D59EA2BF8C38}">
      <dgm:prSet/>
      <dgm:spPr/>
      <dgm:t>
        <a:bodyPr/>
        <a:lstStyle/>
        <a:p>
          <a:endParaRPr lang="en-SG" sz="1600">
            <a:latin typeface="Calibri" panose="020F0502020204030204" pitchFamily="34" charset="0"/>
            <a:cs typeface="Calibri" panose="020F0502020204030204" pitchFamily="34" charset="0"/>
          </a:endParaRPr>
        </a:p>
      </dgm:t>
    </dgm:pt>
    <dgm:pt modelId="{50F30274-9EA7-4725-9D7A-FE0CE168AB79}">
      <dgm:prSet phldrT="[Text]" phldr="0" custT="1"/>
      <dgm:spPr/>
      <dgm:t>
        <a:bodyPr/>
        <a:lstStyle/>
        <a:p>
          <a:r>
            <a:rPr lang="vi-VN" sz="1600" b="1">
              <a:latin typeface="Calibri" panose="020F0502020204030204" pitchFamily="34" charset="0"/>
              <a:cs typeface="Calibri" panose="020F0502020204030204" pitchFamily="34" charset="0"/>
            </a:rPr>
            <a:t>Liệu có thể giúp đáp ứng được nhu cầu y tế trong nước không?</a:t>
          </a:r>
        </a:p>
      </dgm:t>
    </dgm:pt>
    <dgm:pt modelId="{76E54A80-1E1B-4B49-8BB7-FC5887D73D74}" type="parTrans" cxnId="{8E875D4D-24E8-4DFB-8133-091AB3BA452A}">
      <dgm:prSet/>
      <dgm:spPr/>
      <dgm:t>
        <a:bodyPr/>
        <a:lstStyle/>
        <a:p>
          <a:endParaRPr lang="en-SG" sz="1600">
            <a:latin typeface="Calibri" panose="020F0502020204030204" pitchFamily="34" charset="0"/>
            <a:cs typeface="Calibri" panose="020F0502020204030204" pitchFamily="34" charset="0"/>
          </a:endParaRPr>
        </a:p>
      </dgm:t>
    </dgm:pt>
    <dgm:pt modelId="{338AF73A-1E3D-4074-BC78-3C77FC01D444}" type="sibTrans" cxnId="{8E875D4D-24E8-4DFB-8133-091AB3BA452A}">
      <dgm:prSet/>
      <dgm:spPr/>
      <dgm:t>
        <a:bodyPr/>
        <a:lstStyle/>
        <a:p>
          <a:endParaRPr lang="en-SG" sz="1600">
            <a:latin typeface="Calibri" panose="020F0502020204030204" pitchFamily="34" charset="0"/>
            <a:cs typeface="Calibri" panose="020F0502020204030204" pitchFamily="34" charset="0"/>
          </a:endParaRPr>
        </a:p>
      </dgm:t>
    </dgm:pt>
    <dgm:pt modelId="{CF56C351-EEDF-4CF6-8278-F0A1545994A0}" type="pres">
      <dgm:prSet presAssocID="{D64201D5-0E7C-4DB4-BA36-9A7A239D9FB1}" presName="diagram" presStyleCnt="0">
        <dgm:presLayoutVars>
          <dgm:chPref val="1"/>
          <dgm:dir/>
          <dgm:animOne val="branch"/>
          <dgm:animLvl val="lvl"/>
          <dgm:resizeHandles/>
        </dgm:presLayoutVars>
      </dgm:prSet>
      <dgm:spPr/>
    </dgm:pt>
    <dgm:pt modelId="{46A27ECE-8B98-4CB6-9802-D401EC1074FC}" type="pres">
      <dgm:prSet presAssocID="{857F8CB0-B48C-43B0-B2BA-709C65E5E743}" presName="root" presStyleCnt="0"/>
      <dgm:spPr/>
    </dgm:pt>
    <dgm:pt modelId="{892E37B8-BC1F-4C78-B249-AA5F1F903B2B}" type="pres">
      <dgm:prSet presAssocID="{857F8CB0-B48C-43B0-B2BA-709C65E5E743}" presName="rootComposite" presStyleCnt="0"/>
      <dgm:spPr/>
    </dgm:pt>
    <dgm:pt modelId="{B1DBE893-84CE-49DE-88DF-C6B6CE7AD3BA}" type="pres">
      <dgm:prSet presAssocID="{857F8CB0-B48C-43B0-B2BA-709C65E5E743}" presName="rootText" presStyleLbl="node1" presStyleIdx="0" presStyleCnt="2" custScaleX="276465"/>
      <dgm:spPr/>
    </dgm:pt>
    <dgm:pt modelId="{F1E2FF24-EE19-4219-9516-5F8E68E0708C}" type="pres">
      <dgm:prSet presAssocID="{857F8CB0-B48C-43B0-B2BA-709C65E5E743}" presName="rootConnector" presStyleLbl="node1" presStyleIdx="0" presStyleCnt="2"/>
      <dgm:spPr/>
    </dgm:pt>
    <dgm:pt modelId="{F776A796-8D04-4F5D-856F-7EBD9F085C58}" type="pres">
      <dgm:prSet presAssocID="{857F8CB0-B48C-43B0-B2BA-709C65E5E743}" presName="childShape" presStyleCnt="0"/>
      <dgm:spPr/>
    </dgm:pt>
    <dgm:pt modelId="{1D4CBC7D-B7A6-4A6D-A216-2FDDB1584AE9}" type="pres">
      <dgm:prSet presAssocID="{61999780-34C0-4E67-B82B-9174412EBA4B}" presName="Name13" presStyleLbl="parChTrans1D2" presStyleIdx="0" presStyleCnt="7" custSzX="373958"/>
      <dgm:spPr/>
    </dgm:pt>
    <dgm:pt modelId="{692AE3DE-D11A-4601-A931-956EF69D17A9}" type="pres">
      <dgm:prSet presAssocID="{1D437B54-F791-4C05-9C58-3A3F3B5DD4F2}" presName="childText" presStyleLbl="bgAcc1" presStyleIdx="0" presStyleCnt="7" custScaleX="321799">
        <dgm:presLayoutVars>
          <dgm:bulletEnabled val="1"/>
        </dgm:presLayoutVars>
      </dgm:prSet>
      <dgm:spPr/>
    </dgm:pt>
    <dgm:pt modelId="{BA31181B-A280-4A5C-9FB9-82BAF4178295}" type="pres">
      <dgm:prSet presAssocID="{29D7B30A-FE83-415F-B6DB-06227A23CB8E}" presName="Name13" presStyleLbl="parChTrans1D2" presStyleIdx="1" presStyleCnt="7" custSzX="373958"/>
      <dgm:spPr/>
    </dgm:pt>
    <dgm:pt modelId="{C5812B03-C1EB-442B-9C75-8D4A47AAC11B}" type="pres">
      <dgm:prSet presAssocID="{9E571EB2-2BAB-43D8-8D15-6788A37B0614}" presName="childText" presStyleLbl="bgAcc1" presStyleIdx="1" presStyleCnt="7" custScaleX="321799" custScaleY="128090">
        <dgm:presLayoutVars>
          <dgm:bulletEnabled val="1"/>
        </dgm:presLayoutVars>
      </dgm:prSet>
      <dgm:spPr/>
    </dgm:pt>
    <dgm:pt modelId="{959E022D-3AD6-4D14-A8CB-18A7BEEF1799}" type="pres">
      <dgm:prSet presAssocID="{98AE1566-928B-437E-AC65-41469EC574E1}" presName="Name13" presStyleLbl="parChTrans1D2" presStyleIdx="2" presStyleCnt="7" custSzX="373958"/>
      <dgm:spPr/>
    </dgm:pt>
    <dgm:pt modelId="{3CC5FAE3-1CFE-4516-8131-C24A398A4928}" type="pres">
      <dgm:prSet presAssocID="{F49EDFA0-76DC-49DC-A905-2B73E1CE992B}" presName="childText" presStyleLbl="bgAcc1" presStyleIdx="2" presStyleCnt="7" custScaleX="321799">
        <dgm:presLayoutVars>
          <dgm:bulletEnabled val="1"/>
        </dgm:presLayoutVars>
      </dgm:prSet>
      <dgm:spPr/>
    </dgm:pt>
    <dgm:pt modelId="{F5EFC826-4485-4E86-A56E-FC6D0F230016}" type="pres">
      <dgm:prSet presAssocID="{4EA1E335-993B-4C41-A187-278BFF12C07F}" presName="Name13" presStyleLbl="parChTrans1D2" presStyleIdx="3" presStyleCnt="7" custSzX="373958"/>
      <dgm:spPr/>
    </dgm:pt>
    <dgm:pt modelId="{3FA56DCA-5004-4723-B0A1-13AE6EE36D7A}" type="pres">
      <dgm:prSet presAssocID="{EB2F0230-78B7-43AE-9879-31E2C56C9DCA}" presName="childText" presStyleLbl="bgAcc1" presStyleIdx="3" presStyleCnt="7" custScaleX="321799" custScaleY="133810">
        <dgm:presLayoutVars>
          <dgm:bulletEnabled val="1"/>
        </dgm:presLayoutVars>
      </dgm:prSet>
      <dgm:spPr/>
    </dgm:pt>
    <dgm:pt modelId="{C4736A96-5C8A-49F4-A36A-515B884C05F5}" type="pres">
      <dgm:prSet presAssocID="{F71B281E-502A-44AA-BB74-DBDD14090DD0}" presName="root" presStyleCnt="0"/>
      <dgm:spPr/>
    </dgm:pt>
    <dgm:pt modelId="{964F2E72-85BF-44D4-B726-904AB2401BDA}" type="pres">
      <dgm:prSet presAssocID="{F71B281E-502A-44AA-BB74-DBDD14090DD0}" presName="rootComposite" presStyleCnt="0"/>
      <dgm:spPr/>
    </dgm:pt>
    <dgm:pt modelId="{6183E320-4A56-456A-9159-63D41ECFBBC8}" type="pres">
      <dgm:prSet presAssocID="{F71B281E-502A-44AA-BB74-DBDD14090DD0}" presName="rootText" presStyleLbl="node1" presStyleIdx="1" presStyleCnt="2" custScaleX="276465"/>
      <dgm:spPr/>
    </dgm:pt>
    <dgm:pt modelId="{C693461F-77F2-4532-9B27-0C4D9BC3F865}" type="pres">
      <dgm:prSet presAssocID="{F71B281E-502A-44AA-BB74-DBDD14090DD0}" presName="rootConnector" presStyleLbl="node1" presStyleIdx="1" presStyleCnt="2"/>
      <dgm:spPr/>
    </dgm:pt>
    <dgm:pt modelId="{9B0420B0-9C9E-4246-A1E8-E671F6B21C9D}" type="pres">
      <dgm:prSet presAssocID="{F71B281E-502A-44AA-BB74-DBDD14090DD0}" presName="childShape" presStyleCnt="0"/>
      <dgm:spPr/>
    </dgm:pt>
    <dgm:pt modelId="{E9E75A48-12F7-496E-B7FE-41F8F1223B22}" type="pres">
      <dgm:prSet presAssocID="{7302E7D1-0186-4E98-882F-67D02412DDDA}" presName="Name13" presStyleLbl="parChTrans1D2" presStyleIdx="4" presStyleCnt="7" custSzX="373958"/>
      <dgm:spPr/>
    </dgm:pt>
    <dgm:pt modelId="{D257E2EA-E530-4740-A1DC-CCA5626957C4}" type="pres">
      <dgm:prSet presAssocID="{E9047E9E-5D75-44C4-B8C4-F4C358DB172A}" presName="childText" presStyleLbl="bgAcc1" presStyleIdx="4" presStyleCnt="7" custScaleX="321799">
        <dgm:presLayoutVars>
          <dgm:bulletEnabled val="1"/>
        </dgm:presLayoutVars>
      </dgm:prSet>
      <dgm:spPr/>
    </dgm:pt>
    <dgm:pt modelId="{BECDEE88-8BD5-483C-8582-258D318E6A59}" type="pres">
      <dgm:prSet presAssocID="{35341235-357C-4C3F-A478-A821835CFE9F}" presName="Name13" presStyleLbl="parChTrans1D2" presStyleIdx="5" presStyleCnt="7" custSzX="373958"/>
      <dgm:spPr/>
    </dgm:pt>
    <dgm:pt modelId="{07EF426C-CC1E-45BA-8AF8-595788A13545}" type="pres">
      <dgm:prSet presAssocID="{FA6A4E9E-3D48-423D-8CAB-911FBEBA19C8}" presName="childText" presStyleLbl="bgAcc1" presStyleIdx="5" presStyleCnt="7" custScaleX="321799" custScaleY="132380">
        <dgm:presLayoutVars>
          <dgm:bulletEnabled val="1"/>
        </dgm:presLayoutVars>
      </dgm:prSet>
      <dgm:spPr/>
    </dgm:pt>
    <dgm:pt modelId="{E4D0643B-74A3-499F-85F1-443F330BCC99}" type="pres">
      <dgm:prSet presAssocID="{76E54A80-1E1B-4B49-8BB7-FC5887D73D74}" presName="Name13" presStyleLbl="parChTrans1D2" presStyleIdx="6" presStyleCnt="7"/>
      <dgm:spPr/>
    </dgm:pt>
    <dgm:pt modelId="{A1AF0DD7-69A1-48EA-8DF1-48832E5E5131}" type="pres">
      <dgm:prSet presAssocID="{50F30274-9EA7-4725-9D7A-FE0CE168AB79}" presName="childText" presStyleLbl="bgAcc1" presStyleIdx="6" presStyleCnt="7" custScaleX="315895">
        <dgm:presLayoutVars>
          <dgm:bulletEnabled val="1"/>
        </dgm:presLayoutVars>
      </dgm:prSet>
      <dgm:spPr/>
    </dgm:pt>
  </dgm:ptLst>
  <dgm:cxnLst>
    <dgm:cxn modelId="{67E65400-33E0-40FC-A058-97FB819B1283}" type="presOf" srcId="{76E54A80-1E1B-4B49-8BB7-FC5887D73D74}" destId="{E4D0643B-74A3-499F-85F1-443F330BCC99}" srcOrd="0" destOrd="0" presId="urn:microsoft.com/office/officeart/2005/8/layout/hierarchy3"/>
    <dgm:cxn modelId="{E4283F0C-3C50-4E73-8E24-F4741EE1492D}" type="presOf" srcId="{9E571EB2-2BAB-43D8-8D15-6788A37B0614}" destId="{C5812B03-C1EB-442B-9C75-8D4A47AAC11B}" srcOrd="0" destOrd="0" presId="urn:microsoft.com/office/officeart/2005/8/layout/hierarchy3"/>
    <dgm:cxn modelId="{18863E0E-A58B-4011-A295-9D07B6C28A38}" srcId="{857F8CB0-B48C-43B0-B2BA-709C65E5E743}" destId="{1D437B54-F791-4C05-9C58-3A3F3B5DD4F2}" srcOrd="0" destOrd="0" parTransId="{61999780-34C0-4E67-B82B-9174412EBA4B}" sibTransId="{7F11ECFF-5689-4BF7-ACB5-B07D4374CC43}"/>
    <dgm:cxn modelId="{0ED3671D-8BA1-4589-B752-B4B7AF6310BB}" type="presOf" srcId="{35341235-357C-4C3F-A478-A821835CFE9F}" destId="{BECDEE88-8BD5-483C-8582-258D318E6A59}" srcOrd="0" destOrd="0" presId="urn:microsoft.com/office/officeart/2005/8/layout/hierarchy3"/>
    <dgm:cxn modelId="{5C545D25-6DE7-4C7B-AE0E-45C59E449FD7}" type="presOf" srcId="{E9047E9E-5D75-44C4-B8C4-F4C358DB172A}" destId="{D257E2EA-E530-4740-A1DC-CCA5626957C4}" srcOrd="0" destOrd="0" presId="urn:microsoft.com/office/officeart/2005/8/layout/hierarchy3"/>
    <dgm:cxn modelId="{1099BA29-F859-490D-8D37-5FA01D3A8FF8}" type="presOf" srcId="{FA6A4E9E-3D48-423D-8CAB-911FBEBA19C8}" destId="{07EF426C-CC1E-45BA-8AF8-595788A13545}" srcOrd="0" destOrd="0" presId="urn:microsoft.com/office/officeart/2005/8/layout/hierarchy3"/>
    <dgm:cxn modelId="{73F5992D-D8A5-449E-B3C4-BFC9E9BFB013}" srcId="{857F8CB0-B48C-43B0-B2BA-709C65E5E743}" destId="{F49EDFA0-76DC-49DC-A905-2B73E1CE992B}" srcOrd="2" destOrd="0" parTransId="{98AE1566-928B-437E-AC65-41469EC574E1}" sibTransId="{33948522-8E88-402A-8D82-AA3B4F3A2C75}"/>
    <dgm:cxn modelId="{965BEB5B-D5DE-404E-81C5-A488796E87F1}" srcId="{F71B281E-502A-44AA-BB74-DBDD14090DD0}" destId="{E9047E9E-5D75-44C4-B8C4-F4C358DB172A}" srcOrd="0" destOrd="0" parTransId="{7302E7D1-0186-4E98-882F-67D02412DDDA}" sibTransId="{3ECA4DE3-19AB-4D59-BD59-1B6FCE043595}"/>
    <dgm:cxn modelId="{3FEDF75F-7400-45A8-B8A4-B449A106ACCE}" type="presOf" srcId="{857F8CB0-B48C-43B0-B2BA-709C65E5E743}" destId="{F1E2FF24-EE19-4219-9516-5F8E68E0708C}" srcOrd="1" destOrd="0" presId="urn:microsoft.com/office/officeart/2005/8/layout/hierarchy3"/>
    <dgm:cxn modelId="{28AF2D42-8111-4556-9D1A-5AB89FE612F0}" type="presOf" srcId="{F49EDFA0-76DC-49DC-A905-2B73E1CE992B}" destId="{3CC5FAE3-1CFE-4516-8131-C24A398A4928}" srcOrd="0" destOrd="0" presId="urn:microsoft.com/office/officeart/2005/8/layout/hierarchy3"/>
    <dgm:cxn modelId="{12E1D947-800E-4B0D-AAA9-7640AB19F0A6}" srcId="{D64201D5-0E7C-4DB4-BA36-9A7A239D9FB1}" destId="{857F8CB0-B48C-43B0-B2BA-709C65E5E743}" srcOrd="0" destOrd="0" parTransId="{DD935118-4A71-450E-AF95-0DF8B0DBAA7B}" sibTransId="{1132E704-9918-44D9-8A05-C476CED4453F}"/>
    <dgm:cxn modelId="{EEDC854C-1DA4-4DD7-97DA-B57BF9A1B872}" type="presOf" srcId="{61999780-34C0-4E67-B82B-9174412EBA4B}" destId="{1D4CBC7D-B7A6-4A6D-A216-2FDDB1584AE9}" srcOrd="0" destOrd="0" presId="urn:microsoft.com/office/officeart/2005/8/layout/hierarchy3"/>
    <dgm:cxn modelId="{8E875D4D-24E8-4DFB-8133-091AB3BA452A}" srcId="{F71B281E-502A-44AA-BB74-DBDD14090DD0}" destId="{50F30274-9EA7-4725-9D7A-FE0CE168AB79}" srcOrd="2" destOrd="0" parTransId="{76E54A80-1E1B-4B49-8BB7-FC5887D73D74}" sibTransId="{338AF73A-1E3D-4074-BC78-3C77FC01D444}"/>
    <dgm:cxn modelId="{7A4EB754-5DB3-4551-AA9F-7531E227BA49}" type="presOf" srcId="{D64201D5-0E7C-4DB4-BA36-9A7A239D9FB1}" destId="{CF56C351-EEDF-4CF6-8278-F0A1545994A0}" srcOrd="0" destOrd="0" presId="urn:microsoft.com/office/officeart/2005/8/layout/hierarchy3"/>
    <dgm:cxn modelId="{86305E55-E08C-4053-BD84-D59EA2BF8C38}" srcId="{F71B281E-502A-44AA-BB74-DBDD14090DD0}" destId="{FA6A4E9E-3D48-423D-8CAB-911FBEBA19C8}" srcOrd="1" destOrd="0" parTransId="{35341235-357C-4C3F-A478-A821835CFE9F}" sibTransId="{536989CF-9AAD-4335-A227-A68D5B81276C}"/>
    <dgm:cxn modelId="{5431C380-5554-4E1C-B401-334421764C04}" srcId="{857F8CB0-B48C-43B0-B2BA-709C65E5E743}" destId="{9E571EB2-2BAB-43D8-8D15-6788A37B0614}" srcOrd="1" destOrd="0" parTransId="{29D7B30A-FE83-415F-B6DB-06227A23CB8E}" sibTransId="{8FC3FA01-9F82-4C73-B8DD-0E13110BBEEB}"/>
    <dgm:cxn modelId="{84544284-992B-4935-95F4-9F0B668F0C7A}" type="presOf" srcId="{29D7B30A-FE83-415F-B6DB-06227A23CB8E}" destId="{BA31181B-A280-4A5C-9FB9-82BAF4178295}" srcOrd="0" destOrd="0" presId="urn:microsoft.com/office/officeart/2005/8/layout/hierarchy3"/>
    <dgm:cxn modelId="{C49440A8-CF9C-4CFC-A855-9805CDA76F31}" type="presOf" srcId="{F71B281E-502A-44AA-BB74-DBDD14090DD0}" destId="{6183E320-4A56-456A-9159-63D41ECFBBC8}" srcOrd="0" destOrd="0" presId="urn:microsoft.com/office/officeart/2005/8/layout/hierarchy3"/>
    <dgm:cxn modelId="{1F73ACAE-5902-49B4-8B4E-1E470BE85802}" type="presOf" srcId="{EB2F0230-78B7-43AE-9879-31E2C56C9DCA}" destId="{3FA56DCA-5004-4723-B0A1-13AE6EE36D7A}" srcOrd="0" destOrd="0" presId="urn:microsoft.com/office/officeart/2005/8/layout/hierarchy3"/>
    <dgm:cxn modelId="{08783EB7-7D20-42D7-BFA3-5DC4B02CB8C6}" type="presOf" srcId="{1D437B54-F791-4C05-9C58-3A3F3B5DD4F2}" destId="{692AE3DE-D11A-4601-A931-956EF69D17A9}" srcOrd="0" destOrd="0" presId="urn:microsoft.com/office/officeart/2005/8/layout/hierarchy3"/>
    <dgm:cxn modelId="{83EC05BA-932C-47FE-83CC-83BB0DC81E2F}" type="presOf" srcId="{F71B281E-502A-44AA-BB74-DBDD14090DD0}" destId="{C693461F-77F2-4532-9B27-0C4D9BC3F865}" srcOrd="1" destOrd="0" presId="urn:microsoft.com/office/officeart/2005/8/layout/hierarchy3"/>
    <dgm:cxn modelId="{3431E1C1-9A1F-429A-BB7B-8C288F3C1ADA}" srcId="{D64201D5-0E7C-4DB4-BA36-9A7A239D9FB1}" destId="{F71B281E-502A-44AA-BB74-DBDD14090DD0}" srcOrd="1" destOrd="0" parTransId="{15A59A6A-ED30-4444-BD35-28CCAE67E19C}" sibTransId="{13CA4FC1-0B47-45E2-90D2-567C284B1143}"/>
    <dgm:cxn modelId="{647DD1D3-24D5-4C8B-81C5-75EE5C0C95AE}" type="presOf" srcId="{7302E7D1-0186-4E98-882F-67D02412DDDA}" destId="{E9E75A48-12F7-496E-B7FE-41F8F1223B22}" srcOrd="0" destOrd="0" presId="urn:microsoft.com/office/officeart/2005/8/layout/hierarchy3"/>
    <dgm:cxn modelId="{6BB939D9-BAB2-4F0D-84C0-EE3533DDFD86}" type="presOf" srcId="{50F30274-9EA7-4725-9D7A-FE0CE168AB79}" destId="{A1AF0DD7-69A1-48EA-8DF1-48832E5E5131}" srcOrd="0" destOrd="0" presId="urn:microsoft.com/office/officeart/2005/8/layout/hierarchy3"/>
    <dgm:cxn modelId="{B9AC03EE-15D2-45F4-B6B7-6CD2C0C06CDE}" type="presOf" srcId="{98AE1566-928B-437E-AC65-41469EC574E1}" destId="{959E022D-3AD6-4D14-A8CB-18A7BEEF1799}" srcOrd="0" destOrd="0" presId="urn:microsoft.com/office/officeart/2005/8/layout/hierarchy3"/>
    <dgm:cxn modelId="{B7C422F5-33AE-49BC-9C10-EA23447B0069}" srcId="{857F8CB0-B48C-43B0-B2BA-709C65E5E743}" destId="{EB2F0230-78B7-43AE-9879-31E2C56C9DCA}" srcOrd="3" destOrd="0" parTransId="{4EA1E335-993B-4C41-A187-278BFF12C07F}" sibTransId="{56A55BB5-0179-4209-BE78-81D5E362590D}"/>
    <dgm:cxn modelId="{F65E42FB-56AE-4413-85BB-F01CCA3EBCE6}" type="presOf" srcId="{857F8CB0-B48C-43B0-B2BA-709C65E5E743}" destId="{B1DBE893-84CE-49DE-88DF-C6B6CE7AD3BA}" srcOrd="0" destOrd="0" presId="urn:microsoft.com/office/officeart/2005/8/layout/hierarchy3"/>
    <dgm:cxn modelId="{D496A3FE-B030-4F0C-858F-60C0652CBF34}" type="presOf" srcId="{4EA1E335-993B-4C41-A187-278BFF12C07F}" destId="{F5EFC826-4485-4E86-A56E-FC6D0F230016}" srcOrd="0" destOrd="0" presId="urn:microsoft.com/office/officeart/2005/8/layout/hierarchy3"/>
    <dgm:cxn modelId="{C2320672-B152-4C44-9EC2-4338F74A8503}" type="presParOf" srcId="{CF56C351-EEDF-4CF6-8278-F0A1545994A0}" destId="{46A27ECE-8B98-4CB6-9802-D401EC1074FC}" srcOrd="0" destOrd="0" presId="urn:microsoft.com/office/officeart/2005/8/layout/hierarchy3"/>
    <dgm:cxn modelId="{6F7917CC-6431-44DC-8428-D6A28976E55D}" type="presParOf" srcId="{46A27ECE-8B98-4CB6-9802-D401EC1074FC}" destId="{892E37B8-BC1F-4C78-B249-AA5F1F903B2B}" srcOrd="0" destOrd="0" presId="urn:microsoft.com/office/officeart/2005/8/layout/hierarchy3"/>
    <dgm:cxn modelId="{D9A0583F-B634-4B27-8A06-5F9A00D4E5D8}" type="presParOf" srcId="{892E37B8-BC1F-4C78-B249-AA5F1F903B2B}" destId="{B1DBE893-84CE-49DE-88DF-C6B6CE7AD3BA}" srcOrd="0" destOrd="0" presId="urn:microsoft.com/office/officeart/2005/8/layout/hierarchy3"/>
    <dgm:cxn modelId="{7E593F83-2172-498C-9C4A-DF025C71E207}" type="presParOf" srcId="{892E37B8-BC1F-4C78-B249-AA5F1F903B2B}" destId="{F1E2FF24-EE19-4219-9516-5F8E68E0708C}" srcOrd="1" destOrd="0" presId="urn:microsoft.com/office/officeart/2005/8/layout/hierarchy3"/>
    <dgm:cxn modelId="{35BC6A96-EDAA-4FD5-A178-B6E2D12C9FB6}" type="presParOf" srcId="{46A27ECE-8B98-4CB6-9802-D401EC1074FC}" destId="{F776A796-8D04-4F5D-856F-7EBD9F085C58}" srcOrd="1" destOrd="0" presId="urn:microsoft.com/office/officeart/2005/8/layout/hierarchy3"/>
    <dgm:cxn modelId="{ECBB6003-56CD-45BA-8517-4EC877BFF4F5}" type="presParOf" srcId="{F776A796-8D04-4F5D-856F-7EBD9F085C58}" destId="{1D4CBC7D-B7A6-4A6D-A216-2FDDB1584AE9}" srcOrd="0" destOrd="0" presId="urn:microsoft.com/office/officeart/2005/8/layout/hierarchy3"/>
    <dgm:cxn modelId="{997B9796-2E5F-45C8-9BEF-874F8D2264BD}" type="presParOf" srcId="{F776A796-8D04-4F5D-856F-7EBD9F085C58}" destId="{692AE3DE-D11A-4601-A931-956EF69D17A9}" srcOrd="1" destOrd="0" presId="urn:microsoft.com/office/officeart/2005/8/layout/hierarchy3"/>
    <dgm:cxn modelId="{085D7344-11DE-4DCD-B391-4CC37889BB99}" type="presParOf" srcId="{F776A796-8D04-4F5D-856F-7EBD9F085C58}" destId="{BA31181B-A280-4A5C-9FB9-82BAF4178295}" srcOrd="2" destOrd="0" presId="urn:microsoft.com/office/officeart/2005/8/layout/hierarchy3"/>
    <dgm:cxn modelId="{5086A8EA-79EA-4A94-96A1-C0353F186388}" type="presParOf" srcId="{F776A796-8D04-4F5D-856F-7EBD9F085C58}" destId="{C5812B03-C1EB-442B-9C75-8D4A47AAC11B}" srcOrd="3" destOrd="0" presId="urn:microsoft.com/office/officeart/2005/8/layout/hierarchy3"/>
    <dgm:cxn modelId="{685E06DA-3843-43FF-BD06-F54A7E8FAD26}" type="presParOf" srcId="{F776A796-8D04-4F5D-856F-7EBD9F085C58}" destId="{959E022D-3AD6-4D14-A8CB-18A7BEEF1799}" srcOrd="4" destOrd="0" presId="urn:microsoft.com/office/officeart/2005/8/layout/hierarchy3"/>
    <dgm:cxn modelId="{949B93D3-DB7C-48D3-B279-C69C7CD747CB}" type="presParOf" srcId="{F776A796-8D04-4F5D-856F-7EBD9F085C58}" destId="{3CC5FAE3-1CFE-4516-8131-C24A398A4928}" srcOrd="5" destOrd="0" presId="urn:microsoft.com/office/officeart/2005/8/layout/hierarchy3"/>
    <dgm:cxn modelId="{AD516A4C-DF67-4398-96E0-CE6E0908AAB3}" type="presParOf" srcId="{F776A796-8D04-4F5D-856F-7EBD9F085C58}" destId="{F5EFC826-4485-4E86-A56E-FC6D0F230016}" srcOrd="6" destOrd="0" presId="urn:microsoft.com/office/officeart/2005/8/layout/hierarchy3"/>
    <dgm:cxn modelId="{0E94F472-3CB5-4F91-A971-1DE20A2C54B7}" type="presParOf" srcId="{F776A796-8D04-4F5D-856F-7EBD9F085C58}" destId="{3FA56DCA-5004-4723-B0A1-13AE6EE36D7A}" srcOrd="7" destOrd="0" presId="urn:microsoft.com/office/officeart/2005/8/layout/hierarchy3"/>
    <dgm:cxn modelId="{8C5FB5F4-85DB-47EC-B2DB-0464E7479755}" type="presParOf" srcId="{CF56C351-EEDF-4CF6-8278-F0A1545994A0}" destId="{C4736A96-5C8A-49F4-A36A-515B884C05F5}" srcOrd="1" destOrd="0" presId="urn:microsoft.com/office/officeart/2005/8/layout/hierarchy3"/>
    <dgm:cxn modelId="{49AB417A-2A75-4153-834F-5AACAF1CD993}" type="presParOf" srcId="{C4736A96-5C8A-49F4-A36A-515B884C05F5}" destId="{964F2E72-85BF-44D4-B726-904AB2401BDA}" srcOrd="0" destOrd="0" presId="urn:microsoft.com/office/officeart/2005/8/layout/hierarchy3"/>
    <dgm:cxn modelId="{E95345C8-62AA-4B55-99D4-7C716A8962AF}" type="presParOf" srcId="{964F2E72-85BF-44D4-B726-904AB2401BDA}" destId="{6183E320-4A56-456A-9159-63D41ECFBBC8}" srcOrd="0" destOrd="0" presId="urn:microsoft.com/office/officeart/2005/8/layout/hierarchy3"/>
    <dgm:cxn modelId="{F34AAA5D-1C54-42FC-B660-9A69331FA783}" type="presParOf" srcId="{964F2E72-85BF-44D4-B726-904AB2401BDA}" destId="{C693461F-77F2-4532-9B27-0C4D9BC3F865}" srcOrd="1" destOrd="0" presId="urn:microsoft.com/office/officeart/2005/8/layout/hierarchy3"/>
    <dgm:cxn modelId="{5F2B5750-8D6F-48B3-AEB5-DB33A078330A}" type="presParOf" srcId="{C4736A96-5C8A-49F4-A36A-515B884C05F5}" destId="{9B0420B0-9C9E-4246-A1E8-E671F6B21C9D}" srcOrd="1" destOrd="0" presId="urn:microsoft.com/office/officeart/2005/8/layout/hierarchy3"/>
    <dgm:cxn modelId="{55ADA50D-8133-417B-9F35-AAE911FD870E}" type="presParOf" srcId="{9B0420B0-9C9E-4246-A1E8-E671F6B21C9D}" destId="{E9E75A48-12F7-496E-B7FE-41F8F1223B22}" srcOrd="0" destOrd="0" presId="urn:microsoft.com/office/officeart/2005/8/layout/hierarchy3"/>
    <dgm:cxn modelId="{105E60A8-4584-4B36-A52C-7255D17E734D}" type="presParOf" srcId="{9B0420B0-9C9E-4246-A1E8-E671F6B21C9D}" destId="{D257E2EA-E530-4740-A1DC-CCA5626957C4}" srcOrd="1" destOrd="0" presId="urn:microsoft.com/office/officeart/2005/8/layout/hierarchy3"/>
    <dgm:cxn modelId="{C6EBBA41-8B23-4B41-A215-B23B3D865BDC}" type="presParOf" srcId="{9B0420B0-9C9E-4246-A1E8-E671F6B21C9D}" destId="{BECDEE88-8BD5-483C-8582-258D318E6A59}" srcOrd="2" destOrd="0" presId="urn:microsoft.com/office/officeart/2005/8/layout/hierarchy3"/>
    <dgm:cxn modelId="{35B72333-5CEB-490B-898C-0D7449FE6A22}" type="presParOf" srcId="{9B0420B0-9C9E-4246-A1E8-E671F6B21C9D}" destId="{07EF426C-CC1E-45BA-8AF8-595788A13545}" srcOrd="3" destOrd="0" presId="urn:microsoft.com/office/officeart/2005/8/layout/hierarchy3"/>
    <dgm:cxn modelId="{B00D1370-7454-44F7-8EEA-201787A91B8D}" type="presParOf" srcId="{9B0420B0-9C9E-4246-A1E8-E671F6B21C9D}" destId="{E4D0643B-74A3-499F-85F1-443F330BCC99}" srcOrd="4" destOrd="0" presId="urn:microsoft.com/office/officeart/2005/8/layout/hierarchy3"/>
    <dgm:cxn modelId="{DB62CE50-D055-4C23-949F-3C2AA8E96A5F}" type="presParOf" srcId="{9B0420B0-9C9E-4246-A1E8-E671F6B21C9D}" destId="{A1AF0DD7-69A1-48EA-8DF1-48832E5E513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A8DA0-9DE6-44D8-AD7C-B38EE44538B0}">
      <dsp:nvSpPr>
        <dsp:cNvPr id="0" name=""/>
        <dsp:cNvSpPr/>
      </dsp:nvSpPr>
      <dsp:spPr>
        <a:xfrm rot="5400000">
          <a:off x="4692460" y="-1554381"/>
          <a:ext cx="1289175" cy="5023104"/>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vi-VN" sz="2000" kern="1200">
              <a:latin typeface="Calibri" panose="020F0502020204030204" pitchFamily="34" charset="0"/>
              <a:cs typeface="Calibri" panose="020F0502020204030204" pitchFamily="34" charset="0"/>
            </a:rPr>
            <a:t>Hướng dẫn kỹ thuật (ICH)</a:t>
          </a:r>
        </a:p>
        <a:p>
          <a:pPr marL="228600" lvl="1" indent="-228600" algn="l" defTabSz="889000">
            <a:lnSpc>
              <a:spcPct val="90000"/>
            </a:lnSpc>
            <a:spcBef>
              <a:spcPct val="0"/>
            </a:spcBef>
            <a:spcAft>
              <a:spcPct val="15000"/>
            </a:spcAft>
            <a:buChar char="•"/>
          </a:pPr>
          <a:r>
            <a:rPr lang="vi-VN" sz="2000" kern="1200" dirty="0">
              <a:latin typeface="Calibri" panose="020F0502020204030204" pitchFamily="34" charset="0"/>
              <a:cs typeface="Calibri" panose="020F0502020204030204" pitchFamily="34" charset="0"/>
            </a:rPr>
            <a:t>Thông số kỹ thuật/Dược điển</a:t>
          </a:r>
        </a:p>
        <a:p>
          <a:pPr marL="228600" lvl="1" indent="-228600" algn="l" defTabSz="889000">
            <a:lnSpc>
              <a:spcPct val="90000"/>
            </a:lnSpc>
            <a:spcBef>
              <a:spcPct val="0"/>
            </a:spcBef>
            <a:spcAft>
              <a:spcPct val="15000"/>
            </a:spcAft>
            <a:buChar char="•"/>
          </a:pPr>
          <a:r>
            <a:rPr lang="vi-VN" sz="2000" kern="1200" dirty="0">
              <a:latin typeface="Calibri" panose="020F0502020204030204" pitchFamily="34" charset="0"/>
              <a:cs typeface="Calibri" panose="020F0502020204030204" pitchFamily="34" charset="0"/>
            </a:rPr>
            <a:t>GMP</a:t>
          </a:r>
        </a:p>
      </dsp:txBody>
      <dsp:txXfrm rot="-5400000">
        <a:off x="2825496" y="375515"/>
        <a:ext cx="4960172" cy="1163311"/>
      </dsp:txXfrm>
    </dsp:sp>
    <dsp:sp modelId="{BE720CDB-84E7-4FB1-AF7C-C5CADF62C19D}">
      <dsp:nvSpPr>
        <dsp:cNvPr id="0" name=""/>
        <dsp:cNvSpPr/>
      </dsp:nvSpPr>
      <dsp:spPr>
        <a:xfrm>
          <a:off x="0" y="47"/>
          <a:ext cx="2825496" cy="1914245"/>
        </a:xfrm>
        <a:prstGeom prst="roundRect">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vi-VN" sz="4600" kern="1200">
              <a:latin typeface="Calibri" panose="020F0502020204030204" pitchFamily="34" charset="0"/>
              <a:cs typeface="Calibri" panose="020F0502020204030204" pitchFamily="34" charset="0"/>
            </a:rPr>
            <a:t>Tiêu chuẩn</a:t>
          </a:r>
        </a:p>
      </dsp:txBody>
      <dsp:txXfrm>
        <a:off x="93446" y="93493"/>
        <a:ext cx="2638604" cy="1727353"/>
      </dsp:txXfrm>
    </dsp:sp>
    <dsp:sp modelId="{D69F8E41-F114-4B36-BD98-4DBC5A3C99CC}">
      <dsp:nvSpPr>
        <dsp:cNvPr id="0" name=""/>
        <dsp:cNvSpPr/>
      </dsp:nvSpPr>
      <dsp:spPr>
        <a:xfrm rot="5400000">
          <a:off x="4389220" y="455577"/>
          <a:ext cx="1895654" cy="5023104"/>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vi-VN" sz="2000" kern="1200" dirty="0">
              <a:latin typeface="Calibri" panose="020F0502020204030204" pitchFamily="34" charset="0"/>
              <a:cs typeface="Calibri" panose="020F0502020204030204" pitchFamily="34" charset="0"/>
            </a:rPr>
            <a:t>Xét duyệt nhanh/rút gọn/ưu tiên</a:t>
          </a:r>
        </a:p>
        <a:p>
          <a:pPr marL="228600" lvl="1" indent="-228600" algn="l" defTabSz="889000">
            <a:lnSpc>
              <a:spcPct val="90000"/>
            </a:lnSpc>
            <a:spcBef>
              <a:spcPct val="0"/>
            </a:spcBef>
            <a:spcAft>
              <a:spcPct val="15000"/>
            </a:spcAft>
            <a:buChar char="•"/>
          </a:pPr>
          <a:r>
            <a:rPr lang="vi-VN" sz="2000" kern="1200">
              <a:latin typeface="Calibri" panose="020F0502020204030204" pitchFamily="34" charset="0"/>
              <a:cs typeface="Calibri" panose="020F0502020204030204" pitchFamily="34" charset="0"/>
            </a:rPr>
            <a:t>Bệnh hiếm</a:t>
          </a:r>
        </a:p>
        <a:p>
          <a:pPr marL="228600" lvl="1" indent="-228600" algn="l" defTabSz="889000">
            <a:lnSpc>
              <a:spcPct val="90000"/>
            </a:lnSpc>
            <a:spcBef>
              <a:spcPct val="0"/>
            </a:spcBef>
            <a:spcAft>
              <a:spcPct val="15000"/>
            </a:spcAft>
            <a:buChar char="•"/>
          </a:pPr>
          <a:r>
            <a:rPr lang="en-US" sz="2000" kern="1200" dirty="0" err="1">
              <a:latin typeface="Calibri" panose="020F0502020204030204" pitchFamily="34" charset="0"/>
              <a:cs typeface="Calibri" panose="020F0502020204030204" pitchFamily="34" charset="0"/>
            </a:rPr>
            <a:t>Cấp</a:t>
          </a:r>
          <a:r>
            <a:rPr lang="en-US" sz="2000" kern="1200" dirty="0">
              <a:latin typeface="Calibri" panose="020F0502020204030204" pitchFamily="34" charset="0"/>
              <a:cs typeface="Calibri" panose="020F0502020204030204" pitchFamily="34" charset="0"/>
            </a:rPr>
            <a:t> </a:t>
          </a:r>
          <a:r>
            <a:rPr lang="en-US" sz="2000" kern="1200" dirty="0" err="1">
              <a:latin typeface="Calibri" panose="020F0502020204030204" pitchFamily="34" charset="0"/>
              <a:cs typeface="Calibri" panose="020F0502020204030204" pitchFamily="34" charset="0"/>
            </a:rPr>
            <a:t>phép</a:t>
          </a:r>
          <a:r>
            <a:rPr lang="en-US" sz="2000" kern="1200" dirty="0">
              <a:latin typeface="Calibri" panose="020F0502020204030204" pitchFamily="34" charset="0"/>
              <a:cs typeface="Calibri" panose="020F0502020204030204" pitchFamily="34" charset="0"/>
            </a:rPr>
            <a:t> </a:t>
          </a:r>
          <a:r>
            <a:rPr lang="en-US" sz="2000" kern="1200" dirty="0" err="1">
              <a:latin typeface="Calibri" panose="020F0502020204030204" pitchFamily="34" charset="0"/>
              <a:cs typeface="Calibri" panose="020F0502020204030204" pitchFamily="34" charset="0"/>
            </a:rPr>
            <a:t>lưu</a:t>
          </a:r>
          <a:r>
            <a:rPr lang="en-US" sz="2000" kern="1200" dirty="0">
              <a:latin typeface="Calibri" panose="020F0502020204030204" pitchFamily="34" charset="0"/>
              <a:cs typeface="Calibri" panose="020F0502020204030204" pitchFamily="34" charset="0"/>
            </a:rPr>
            <a:t> </a:t>
          </a:r>
          <a:r>
            <a:rPr lang="en-US" sz="2000" kern="1200" dirty="0" err="1">
              <a:latin typeface="Calibri" panose="020F0502020204030204" pitchFamily="34" charset="0"/>
              <a:cs typeface="Calibri" panose="020F0502020204030204" pitchFamily="34" charset="0"/>
            </a:rPr>
            <a:t>hành</a:t>
          </a:r>
          <a:r>
            <a:rPr lang="en-US" sz="2000" kern="1200" dirty="0">
              <a:latin typeface="Calibri" panose="020F0502020204030204" pitchFamily="34" charset="0"/>
              <a:cs typeface="Calibri" panose="020F0502020204030204" pitchFamily="34" charset="0"/>
            </a:rPr>
            <a:t> </a:t>
          </a:r>
          <a:r>
            <a:rPr lang="vi-VN" sz="2000" kern="1200" dirty="0">
              <a:latin typeface="Calibri" panose="020F0502020204030204" pitchFamily="34" charset="0"/>
              <a:cs typeface="Calibri" panose="020F0502020204030204" pitchFamily="34" charset="0"/>
            </a:rPr>
            <a:t>có điều kiện</a:t>
          </a:r>
        </a:p>
        <a:p>
          <a:pPr marL="228600" lvl="1" indent="-228600" algn="l" defTabSz="889000">
            <a:lnSpc>
              <a:spcPct val="90000"/>
            </a:lnSpc>
            <a:spcBef>
              <a:spcPct val="0"/>
            </a:spcBef>
            <a:spcAft>
              <a:spcPct val="15000"/>
            </a:spcAft>
            <a:buChar char="•"/>
          </a:pPr>
          <a:r>
            <a:rPr lang="vi-VN" sz="2000" kern="1200" dirty="0">
              <a:latin typeface="Calibri" panose="020F0502020204030204" pitchFamily="34" charset="0"/>
              <a:cs typeface="Calibri" panose="020F0502020204030204" pitchFamily="34" charset="0"/>
            </a:rPr>
            <a:t>Chấp nhận các bộ dữ liệu lâm sàng giản lược, ví dụ như Giai đoạn 2B.</a:t>
          </a:r>
        </a:p>
      </dsp:txBody>
      <dsp:txXfrm rot="-5400000">
        <a:off x="2825495" y="2111840"/>
        <a:ext cx="4930566" cy="1710578"/>
      </dsp:txXfrm>
    </dsp:sp>
    <dsp:sp modelId="{5429A5DD-F358-4A7B-98BA-1546F0572600}">
      <dsp:nvSpPr>
        <dsp:cNvPr id="0" name=""/>
        <dsp:cNvSpPr/>
      </dsp:nvSpPr>
      <dsp:spPr>
        <a:xfrm>
          <a:off x="0" y="2010006"/>
          <a:ext cx="2825496" cy="1914245"/>
        </a:xfrm>
        <a:prstGeom prst="roundRect">
          <a:avLst/>
        </a:prstGeom>
        <a:solidFill>
          <a:schemeClr val="accent6">
            <a:shade val="80000"/>
            <a:hueOff val="-381692"/>
            <a:satOff val="17009"/>
            <a:lumOff val="2377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vi-VN" sz="4600" kern="1200">
              <a:latin typeface="Calibri" panose="020F0502020204030204" pitchFamily="34" charset="0"/>
              <a:cs typeface="Calibri" panose="020F0502020204030204" pitchFamily="34" charset="0"/>
            </a:rPr>
            <a:t>Quy trình quản lý</a:t>
          </a:r>
        </a:p>
      </dsp:txBody>
      <dsp:txXfrm>
        <a:off x="93446" y="2103452"/>
        <a:ext cx="2638604" cy="1727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8A46F-E670-47B9-8071-81BAAA32CD76}">
      <dsp:nvSpPr>
        <dsp:cNvPr id="0" name=""/>
        <dsp:cNvSpPr/>
      </dsp:nvSpPr>
      <dsp:spPr>
        <a:xfrm>
          <a:off x="4650" y="300603"/>
          <a:ext cx="2411924" cy="274159"/>
        </a:xfrm>
        <a:prstGeom prst="roundRect">
          <a:avLst>
            <a:gd name="adj" fmla="val 1000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a:latin typeface="Calibri" panose="020F0502020204030204" pitchFamily="34" charset="0"/>
              <a:cs typeface="Calibri" panose="020F0502020204030204" pitchFamily="34" charset="0"/>
            </a:rPr>
            <a:t>Chất lượng</a:t>
          </a:r>
        </a:p>
      </dsp:txBody>
      <dsp:txXfrm>
        <a:off x="12680" y="308633"/>
        <a:ext cx="2395864" cy="258099"/>
      </dsp:txXfrm>
    </dsp:sp>
    <dsp:sp modelId="{B69A5092-27B4-4748-B0A7-30C19CD46560}">
      <dsp:nvSpPr>
        <dsp:cNvPr id="0" name=""/>
        <dsp:cNvSpPr/>
      </dsp:nvSpPr>
      <dsp:spPr>
        <a:xfrm>
          <a:off x="245843" y="574762"/>
          <a:ext cx="241192" cy="205619"/>
        </a:xfrm>
        <a:custGeom>
          <a:avLst/>
          <a:gdLst/>
          <a:ahLst/>
          <a:cxnLst/>
          <a:rect l="0" t="0" r="0" b="0"/>
          <a:pathLst>
            <a:path>
              <a:moveTo>
                <a:pt x="0" y="0"/>
              </a:moveTo>
              <a:lnTo>
                <a:pt x="0" y="205619"/>
              </a:lnTo>
              <a:lnTo>
                <a:pt x="241192" y="20561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58E19-F611-433B-A6A4-7E3518F05479}">
      <dsp:nvSpPr>
        <dsp:cNvPr id="0" name=""/>
        <dsp:cNvSpPr/>
      </dsp:nvSpPr>
      <dsp:spPr>
        <a:xfrm>
          <a:off x="487035" y="643302"/>
          <a:ext cx="2010449" cy="274159"/>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a:latin typeface="Calibri" panose="020F0502020204030204" pitchFamily="34" charset="0"/>
              <a:cs typeface="Calibri" panose="020F0502020204030204" pitchFamily="34" charset="0"/>
            </a:rPr>
            <a:t>Hình thức trình bày</a:t>
          </a:r>
        </a:p>
      </dsp:txBody>
      <dsp:txXfrm>
        <a:off x="495065" y="651332"/>
        <a:ext cx="1994389" cy="258099"/>
      </dsp:txXfrm>
    </dsp:sp>
    <dsp:sp modelId="{AED94D28-47B3-4858-9A38-3332C14E637F}">
      <dsp:nvSpPr>
        <dsp:cNvPr id="0" name=""/>
        <dsp:cNvSpPr/>
      </dsp:nvSpPr>
      <dsp:spPr>
        <a:xfrm>
          <a:off x="245843" y="574762"/>
          <a:ext cx="241192" cy="548319"/>
        </a:xfrm>
        <a:custGeom>
          <a:avLst/>
          <a:gdLst/>
          <a:ahLst/>
          <a:cxnLst/>
          <a:rect l="0" t="0" r="0" b="0"/>
          <a:pathLst>
            <a:path>
              <a:moveTo>
                <a:pt x="0" y="0"/>
              </a:moveTo>
              <a:lnTo>
                <a:pt x="0" y="548319"/>
              </a:lnTo>
              <a:lnTo>
                <a:pt x="241192" y="54831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BCC26-9D84-4FC8-A22F-B470E055A42F}">
      <dsp:nvSpPr>
        <dsp:cNvPr id="0" name=""/>
        <dsp:cNvSpPr/>
      </dsp:nvSpPr>
      <dsp:spPr>
        <a:xfrm>
          <a:off x="487035" y="986002"/>
          <a:ext cx="1921354" cy="274159"/>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7841"/>
              <a:satOff val="-399"/>
              <a:lumOff val="23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a:latin typeface="Calibri" panose="020F0502020204030204" pitchFamily="34" charset="0"/>
              <a:cs typeface="Calibri" panose="020F0502020204030204" pitchFamily="34" charset="0"/>
            </a:rPr>
            <a:t>Bào chế</a:t>
          </a:r>
        </a:p>
      </dsp:txBody>
      <dsp:txXfrm>
        <a:off x="495065" y="994032"/>
        <a:ext cx="1905294" cy="258099"/>
      </dsp:txXfrm>
    </dsp:sp>
    <dsp:sp modelId="{58ABD595-E913-4FD0-AD8E-0F5230D4B4D3}">
      <dsp:nvSpPr>
        <dsp:cNvPr id="0" name=""/>
        <dsp:cNvSpPr/>
      </dsp:nvSpPr>
      <dsp:spPr>
        <a:xfrm>
          <a:off x="245843" y="574762"/>
          <a:ext cx="241192" cy="1007176"/>
        </a:xfrm>
        <a:custGeom>
          <a:avLst/>
          <a:gdLst/>
          <a:ahLst/>
          <a:cxnLst/>
          <a:rect l="0" t="0" r="0" b="0"/>
          <a:pathLst>
            <a:path>
              <a:moveTo>
                <a:pt x="0" y="0"/>
              </a:moveTo>
              <a:lnTo>
                <a:pt x="0" y="1007176"/>
              </a:lnTo>
              <a:lnTo>
                <a:pt x="241192" y="1007176"/>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93636F-CF95-4C8C-9641-39598EECDDC0}">
      <dsp:nvSpPr>
        <dsp:cNvPr id="0" name=""/>
        <dsp:cNvSpPr/>
      </dsp:nvSpPr>
      <dsp:spPr>
        <a:xfrm>
          <a:off x="487035" y="1328701"/>
          <a:ext cx="2191522" cy="50647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55681"/>
              <a:satOff val="-799"/>
              <a:lumOff val="46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Calibri" panose="020F0502020204030204" pitchFamily="34" charset="0"/>
              <a:cs typeface="Calibri" panose="020F0502020204030204" pitchFamily="34" charset="0"/>
            </a:rPr>
            <a:t>Bảo quản và hạn dùng</a:t>
          </a:r>
        </a:p>
      </dsp:txBody>
      <dsp:txXfrm>
        <a:off x="501869" y="1343535"/>
        <a:ext cx="2161854" cy="476806"/>
      </dsp:txXfrm>
    </dsp:sp>
    <dsp:sp modelId="{19A102C3-41D5-4156-96E4-173330E0E0E6}">
      <dsp:nvSpPr>
        <dsp:cNvPr id="0" name=""/>
        <dsp:cNvSpPr/>
      </dsp:nvSpPr>
      <dsp:spPr>
        <a:xfrm>
          <a:off x="245843" y="574762"/>
          <a:ext cx="241192" cy="1817682"/>
        </a:xfrm>
        <a:custGeom>
          <a:avLst/>
          <a:gdLst/>
          <a:ahLst/>
          <a:cxnLst/>
          <a:rect l="0" t="0" r="0" b="0"/>
          <a:pathLst>
            <a:path>
              <a:moveTo>
                <a:pt x="0" y="0"/>
              </a:moveTo>
              <a:lnTo>
                <a:pt x="0" y="1817682"/>
              </a:lnTo>
              <a:lnTo>
                <a:pt x="241192" y="1817682"/>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2247E8-AFCB-431E-BCF1-12DAAE89E87A}">
      <dsp:nvSpPr>
        <dsp:cNvPr id="0" name=""/>
        <dsp:cNvSpPr/>
      </dsp:nvSpPr>
      <dsp:spPr>
        <a:xfrm>
          <a:off x="487035" y="1903716"/>
          <a:ext cx="2202809" cy="977458"/>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83522"/>
              <a:satOff val="-1198"/>
              <a:lumOff val="69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a:latin typeface="Calibri" panose="020F0502020204030204" pitchFamily="34" charset="0"/>
              <a:cs typeface="Calibri" panose="020F0502020204030204" pitchFamily="34" charset="0"/>
            </a:rPr>
            <a:t>Quy trình sản xuất và kiểm soát chất lượng</a:t>
          </a:r>
        </a:p>
      </dsp:txBody>
      <dsp:txXfrm>
        <a:off x="515664" y="1932345"/>
        <a:ext cx="2145551" cy="920200"/>
      </dsp:txXfrm>
    </dsp:sp>
    <dsp:sp modelId="{65009531-564F-4957-BF48-9A1B3A7A22A3}">
      <dsp:nvSpPr>
        <dsp:cNvPr id="0" name=""/>
        <dsp:cNvSpPr/>
      </dsp:nvSpPr>
      <dsp:spPr>
        <a:xfrm>
          <a:off x="245843" y="574762"/>
          <a:ext cx="241192" cy="2742764"/>
        </a:xfrm>
        <a:custGeom>
          <a:avLst/>
          <a:gdLst/>
          <a:ahLst/>
          <a:cxnLst/>
          <a:rect l="0" t="0" r="0" b="0"/>
          <a:pathLst>
            <a:path>
              <a:moveTo>
                <a:pt x="0" y="0"/>
              </a:moveTo>
              <a:lnTo>
                <a:pt x="0" y="2742764"/>
              </a:lnTo>
              <a:lnTo>
                <a:pt x="241192" y="2742764"/>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07E4FB-36FC-4425-98FD-9670154D59A9}">
      <dsp:nvSpPr>
        <dsp:cNvPr id="0" name=""/>
        <dsp:cNvSpPr/>
      </dsp:nvSpPr>
      <dsp:spPr>
        <a:xfrm>
          <a:off x="487035" y="2949714"/>
          <a:ext cx="3345322" cy="735625"/>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11362"/>
              <a:satOff val="-1597"/>
              <a:lumOff val="93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Calibri" panose="020F0502020204030204" pitchFamily="34" charset="0"/>
              <a:cs typeface="Calibri" panose="020F0502020204030204" pitchFamily="34" charset="0"/>
            </a:rPr>
            <a:t>Thông số kỹ thuật và </a:t>
          </a:r>
        </a:p>
        <a:p>
          <a:pPr marL="0" lvl="0" indent="0" algn="ctr" defTabSz="711200">
            <a:lnSpc>
              <a:spcPct val="90000"/>
            </a:lnSpc>
            <a:spcBef>
              <a:spcPct val="0"/>
            </a:spcBef>
            <a:spcAft>
              <a:spcPct val="35000"/>
            </a:spcAft>
            <a:buNone/>
          </a:pPr>
          <a:r>
            <a:rPr lang="vi-VN" sz="1600" kern="1200" dirty="0">
              <a:latin typeface="Calibri" panose="020F0502020204030204" pitchFamily="34" charset="0"/>
              <a:cs typeface="Calibri" panose="020F0502020204030204" pitchFamily="34" charset="0"/>
            </a:rPr>
            <a:t>dược điển tham khảo</a:t>
          </a:r>
        </a:p>
      </dsp:txBody>
      <dsp:txXfrm>
        <a:off x="508581" y="2971260"/>
        <a:ext cx="3302230" cy="692533"/>
      </dsp:txXfrm>
    </dsp:sp>
    <dsp:sp modelId="{127AF218-8519-46FC-AEBA-D9758AF9896F}">
      <dsp:nvSpPr>
        <dsp:cNvPr id="0" name=""/>
        <dsp:cNvSpPr/>
      </dsp:nvSpPr>
      <dsp:spPr>
        <a:xfrm>
          <a:off x="245843" y="574762"/>
          <a:ext cx="241192" cy="3316196"/>
        </a:xfrm>
        <a:custGeom>
          <a:avLst/>
          <a:gdLst/>
          <a:ahLst/>
          <a:cxnLst/>
          <a:rect l="0" t="0" r="0" b="0"/>
          <a:pathLst>
            <a:path>
              <a:moveTo>
                <a:pt x="0" y="0"/>
              </a:moveTo>
              <a:lnTo>
                <a:pt x="0" y="3316196"/>
              </a:lnTo>
              <a:lnTo>
                <a:pt x="241192" y="3316196"/>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A98DB-FA59-405D-9187-2BAD58015A45}">
      <dsp:nvSpPr>
        <dsp:cNvPr id="0" name=""/>
        <dsp:cNvSpPr/>
      </dsp:nvSpPr>
      <dsp:spPr>
        <a:xfrm>
          <a:off x="487035" y="3753879"/>
          <a:ext cx="882219" cy="274159"/>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39203"/>
              <a:satOff val="-1996"/>
              <a:lumOff val="116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Calibri" panose="020F0502020204030204" pitchFamily="34" charset="0"/>
              <a:cs typeface="Calibri" panose="020F0502020204030204" pitchFamily="34" charset="0"/>
            </a:rPr>
            <a:t>Địa điểm</a:t>
          </a:r>
        </a:p>
      </dsp:txBody>
      <dsp:txXfrm>
        <a:off x="495065" y="3761909"/>
        <a:ext cx="866159" cy="258099"/>
      </dsp:txXfrm>
    </dsp:sp>
    <dsp:sp modelId="{2C948F5D-871B-442C-B855-D140C8D3CF1F}">
      <dsp:nvSpPr>
        <dsp:cNvPr id="0" name=""/>
        <dsp:cNvSpPr/>
      </dsp:nvSpPr>
      <dsp:spPr>
        <a:xfrm>
          <a:off x="245843" y="574762"/>
          <a:ext cx="241192" cy="3723525"/>
        </a:xfrm>
        <a:custGeom>
          <a:avLst/>
          <a:gdLst/>
          <a:ahLst/>
          <a:cxnLst/>
          <a:rect l="0" t="0" r="0" b="0"/>
          <a:pathLst>
            <a:path>
              <a:moveTo>
                <a:pt x="0" y="0"/>
              </a:moveTo>
              <a:lnTo>
                <a:pt x="0" y="3723525"/>
              </a:lnTo>
              <a:lnTo>
                <a:pt x="241192" y="3723525"/>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74846-F213-4471-BFC8-CBE1C17FEB9E}">
      <dsp:nvSpPr>
        <dsp:cNvPr id="0" name=""/>
        <dsp:cNvSpPr/>
      </dsp:nvSpPr>
      <dsp:spPr>
        <a:xfrm>
          <a:off x="487035" y="4096579"/>
          <a:ext cx="3949934" cy="40341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67043"/>
              <a:satOff val="-2396"/>
              <a:lumOff val="139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Calibri" panose="020F0502020204030204" pitchFamily="34" charset="0"/>
              <a:cs typeface="Calibri" panose="020F0502020204030204" pitchFamily="34" charset="0"/>
            </a:rPr>
            <a:t>Nguồn cung cấp hoạt chất và tá dược</a:t>
          </a:r>
        </a:p>
      </dsp:txBody>
      <dsp:txXfrm>
        <a:off x="498851" y="4108395"/>
        <a:ext cx="3926302" cy="379785"/>
      </dsp:txXfrm>
    </dsp:sp>
    <dsp:sp modelId="{0D7F19CE-4799-421E-A1BB-8F7A4EBE55D0}">
      <dsp:nvSpPr>
        <dsp:cNvPr id="0" name=""/>
        <dsp:cNvSpPr/>
      </dsp:nvSpPr>
      <dsp:spPr>
        <a:xfrm>
          <a:off x="2553655" y="300603"/>
          <a:ext cx="2308736" cy="274159"/>
        </a:xfrm>
        <a:prstGeom prst="roundRect">
          <a:avLst>
            <a:gd name="adj" fmla="val 10000"/>
          </a:avLst>
        </a:prstGeom>
        <a:solidFill>
          <a:srgbClr val="FF66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a:latin typeface="Calibri" panose="020F0502020204030204" pitchFamily="34" charset="0"/>
              <a:cs typeface="Calibri" panose="020F0502020204030204" pitchFamily="34" charset="0"/>
            </a:rPr>
            <a:t>Hiệu quả lâm sàng</a:t>
          </a:r>
        </a:p>
      </dsp:txBody>
      <dsp:txXfrm>
        <a:off x="2561685" y="308633"/>
        <a:ext cx="2292676" cy="258099"/>
      </dsp:txXfrm>
    </dsp:sp>
    <dsp:sp modelId="{E94447B2-8E93-4166-B0BD-42A2450AE9DF}">
      <dsp:nvSpPr>
        <dsp:cNvPr id="0" name=""/>
        <dsp:cNvSpPr/>
      </dsp:nvSpPr>
      <dsp:spPr>
        <a:xfrm>
          <a:off x="2784528" y="574762"/>
          <a:ext cx="230873" cy="585358"/>
        </a:xfrm>
        <a:custGeom>
          <a:avLst/>
          <a:gdLst/>
          <a:ahLst/>
          <a:cxnLst/>
          <a:rect l="0" t="0" r="0" b="0"/>
          <a:pathLst>
            <a:path>
              <a:moveTo>
                <a:pt x="0" y="0"/>
              </a:moveTo>
              <a:lnTo>
                <a:pt x="0" y="585358"/>
              </a:lnTo>
              <a:lnTo>
                <a:pt x="230873" y="585358"/>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42EA7-1E2A-4290-AB89-616388C64FD5}">
      <dsp:nvSpPr>
        <dsp:cNvPr id="0" name=""/>
        <dsp:cNvSpPr/>
      </dsp:nvSpPr>
      <dsp:spPr>
        <a:xfrm>
          <a:off x="3015402" y="643302"/>
          <a:ext cx="1749274" cy="103363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94884"/>
              <a:satOff val="-2795"/>
              <a:lumOff val="163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a:latin typeface="Calibri" panose="020F0502020204030204" pitchFamily="34" charset="0"/>
              <a:cs typeface="Calibri" panose="020F0502020204030204" pitchFamily="34" charset="0"/>
            </a:rPr>
            <a:t>Chỉ định và đối tượng mục tiêu</a:t>
          </a:r>
        </a:p>
      </dsp:txBody>
      <dsp:txXfrm>
        <a:off x="3045676" y="673576"/>
        <a:ext cx="1688726" cy="973088"/>
      </dsp:txXfrm>
    </dsp:sp>
    <dsp:sp modelId="{F13B1183-5514-416A-ABB5-A4262F31F874}">
      <dsp:nvSpPr>
        <dsp:cNvPr id="0" name=""/>
        <dsp:cNvSpPr/>
      </dsp:nvSpPr>
      <dsp:spPr>
        <a:xfrm>
          <a:off x="2784528" y="574762"/>
          <a:ext cx="230873" cy="1307796"/>
        </a:xfrm>
        <a:custGeom>
          <a:avLst/>
          <a:gdLst/>
          <a:ahLst/>
          <a:cxnLst/>
          <a:rect l="0" t="0" r="0" b="0"/>
          <a:pathLst>
            <a:path>
              <a:moveTo>
                <a:pt x="0" y="0"/>
              </a:moveTo>
              <a:lnTo>
                <a:pt x="0" y="1307796"/>
              </a:lnTo>
              <a:lnTo>
                <a:pt x="230873" y="1307796"/>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3C354-762B-429B-B510-FE8C794C9C80}">
      <dsp:nvSpPr>
        <dsp:cNvPr id="0" name=""/>
        <dsp:cNvSpPr/>
      </dsp:nvSpPr>
      <dsp:spPr>
        <a:xfrm>
          <a:off x="3015402" y="1745479"/>
          <a:ext cx="1628828" cy="274159"/>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22724"/>
              <a:satOff val="-3194"/>
              <a:lumOff val="186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a:latin typeface="Calibri" panose="020F0502020204030204" pitchFamily="34" charset="0"/>
              <a:cs typeface="Calibri" panose="020F0502020204030204" pitchFamily="34" charset="0"/>
            </a:rPr>
            <a:t>Liều dùng</a:t>
          </a:r>
        </a:p>
      </dsp:txBody>
      <dsp:txXfrm>
        <a:off x="3023432" y="1753509"/>
        <a:ext cx="1612768" cy="258099"/>
      </dsp:txXfrm>
    </dsp:sp>
    <dsp:sp modelId="{1D4958FA-ECAA-49B1-800A-2B8E09395F7F}">
      <dsp:nvSpPr>
        <dsp:cNvPr id="0" name=""/>
        <dsp:cNvSpPr/>
      </dsp:nvSpPr>
      <dsp:spPr>
        <a:xfrm>
          <a:off x="4999471" y="300603"/>
          <a:ext cx="2541070" cy="274159"/>
        </a:xfrm>
        <a:prstGeom prst="roundRect">
          <a:avLst>
            <a:gd name="adj" fmla="val 10000"/>
          </a:avLst>
        </a:prstGeom>
        <a:solidFill>
          <a:srgbClr val="FF66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a:latin typeface="Calibri" panose="020F0502020204030204" pitchFamily="34" charset="0"/>
              <a:cs typeface="Calibri" panose="020F0502020204030204" pitchFamily="34" charset="0"/>
            </a:rPr>
            <a:t>An toàn lâm sàng</a:t>
          </a:r>
        </a:p>
      </dsp:txBody>
      <dsp:txXfrm>
        <a:off x="5007501" y="308633"/>
        <a:ext cx="2525010" cy="258099"/>
      </dsp:txXfrm>
    </dsp:sp>
    <dsp:sp modelId="{38C5F3DA-23E8-4B44-9FE4-D2CDBC95AEDD}">
      <dsp:nvSpPr>
        <dsp:cNvPr id="0" name=""/>
        <dsp:cNvSpPr/>
      </dsp:nvSpPr>
      <dsp:spPr>
        <a:xfrm>
          <a:off x="5253578" y="574762"/>
          <a:ext cx="254107" cy="205619"/>
        </a:xfrm>
        <a:custGeom>
          <a:avLst/>
          <a:gdLst/>
          <a:ahLst/>
          <a:cxnLst/>
          <a:rect l="0" t="0" r="0" b="0"/>
          <a:pathLst>
            <a:path>
              <a:moveTo>
                <a:pt x="0" y="0"/>
              </a:moveTo>
              <a:lnTo>
                <a:pt x="0" y="205619"/>
              </a:lnTo>
              <a:lnTo>
                <a:pt x="254107" y="20561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2CDF3-0A22-4594-A07F-A9ED63E3ED35}">
      <dsp:nvSpPr>
        <dsp:cNvPr id="0" name=""/>
        <dsp:cNvSpPr/>
      </dsp:nvSpPr>
      <dsp:spPr>
        <a:xfrm>
          <a:off x="5507685" y="643302"/>
          <a:ext cx="2557795" cy="274159"/>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50565"/>
              <a:satOff val="-3593"/>
              <a:lumOff val="209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a:latin typeface="Calibri" panose="020F0502020204030204" pitchFamily="34" charset="0"/>
              <a:cs typeface="Calibri" panose="020F0502020204030204" pitchFamily="34" charset="0"/>
            </a:rPr>
            <a:t>Khuyến cáo</a:t>
          </a:r>
        </a:p>
      </dsp:txBody>
      <dsp:txXfrm>
        <a:off x="5515715" y="651332"/>
        <a:ext cx="2541735" cy="258099"/>
      </dsp:txXfrm>
    </dsp:sp>
    <dsp:sp modelId="{38237F40-14FA-47B8-BC08-839E111B7B09}">
      <dsp:nvSpPr>
        <dsp:cNvPr id="0" name=""/>
        <dsp:cNvSpPr/>
      </dsp:nvSpPr>
      <dsp:spPr>
        <a:xfrm>
          <a:off x="5253578" y="574762"/>
          <a:ext cx="254107" cy="548319"/>
        </a:xfrm>
        <a:custGeom>
          <a:avLst/>
          <a:gdLst/>
          <a:ahLst/>
          <a:cxnLst/>
          <a:rect l="0" t="0" r="0" b="0"/>
          <a:pathLst>
            <a:path>
              <a:moveTo>
                <a:pt x="0" y="0"/>
              </a:moveTo>
              <a:lnTo>
                <a:pt x="0" y="548319"/>
              </a:lnTo>
              <a:lnTo>
                <a:pt x="254107" y="54831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6F9294-B5D2-4E20-ACEE-1B0E81AAC1BE}">
      <dsp:nvSpPr>
        <dsp:cNvPr id="0" name=""/>
        <dsp:cNvSpPr/>
      </dsp:nvSpPr>
      <dsp:spPr>
        <a:xfrm>
          <a:off x="5507685" y="986002"/>
          <a:ext cx="2706758" cy="274159"/>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78405"/>
              <a:satOff val="-3993"/>
              <a:lumOff val="232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a:latin typeface="Calibri" panose="020F0502020204030204" pitchFamily="34" charset="0"/>
              <a:cs typeface="Calibri" panose="020F0502020204030204" pitchFamily="34" charset="0"/>
            </a:rPr>
            <a:t>Chống chỉ định</a:t>
          </a:r>
        </a:p>
      </dsp:txBody>
      <dsp:txXfrm>
        <a:off x="5515715" y="994032"/>
        <a:ext cx="2690698" cy="258099"/>
      </dsp:txXfrm>
    </dsp:sp>
    <dsp:sp modelId="{B75400BA-A500-4DF0-8423-49F8BCD1F420}">
      <dsp:nvSpPr>
        <dsp:cNvPr id="0" name=""/>
        <dsp:cNvSpPr/>
      </dsp:nvSpPr>
      <dsp:spPr>
        <a:xfrm>
          <a:off x="5253578" y="574762"/>
          <a:ext cx="254107" cy="1072646"/>
        </a:xfrm>
        <a:custGeom>
          <a:avLst/>
          <a:gdLst/>
          <a:ahLst/>
          <a:cxnLst/>
          <a:rect l="0" t="0" r="0" b="0"/>
          <a:pathLst>
            <a:path>
              <a:moveTo>
                <a:pt x="0" y="0"/>
              </a:moveTo>
              <a:lnTo>
                <a:pt x="0" y="1072646"/>
              </a:lnTo>
              <a:lnTo>
                <a:pt x="254107" y="1072646"/>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5EBB3-C016-4266-90DD-BE2ED24267C0}">
      <dsp:nvSpPr>
        <dsp:cNvPr id="0" name=""/>
        <dsp:cNvSpPr/>
      </dsp:nvSpPr>
      <dsp:spPr>
        <a:xfrm>
          <a:off x="5507685" y="1328701"/>
          <a:ext cx="2775175" cy="637415"/>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Calibri" panose="020F0502020204030204" pitchFamily="34" charset="0"/>
              <a:cs typeface="Calibri" panose="020F0502020204030204" pitchFamily="34" charset="0"/>
            </a:rPr>
            <a:t>Kế hoạch quản lý nguy cơ (RMP)</a:t>
          </a:r>
        </a:p>
      </dsp:txBody>
      <dsp:txXfrm>
        <a:off x="5526354" y="1347370"/>
        <a:ext cx="2737837" cy="600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56287-E14A-4EEE-BF42-0807DC48F8DA}">
      <dsp:nvSpPr>
        <dsp:cNvPr id="0" name=""/>
        <dsp:cNvSpPr/>
      </dsp:nvSpPr>
      <dsp:spPr>
        <a:xfrm>
          <a:off x="409145" y="3101"/>
          <a:ext cx="2226460" cy="1113230"/>
        </a:xfrm>
        <a:prstGeom prst="roundRect">
          <a:avLst>
            <a:gd name="adj" fmla="val 1000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vi-VN" sz="2800" b="1" kern="1200" dirty="0"/>
            <a:t>Chất lượng</a:t>
          </a:r>
        </a:p>
      </dsp:txBody>
      <dsp:txXfrm>
        <a:off x="441750" y="35706"/>
        <a:ext cx="2161250" cy="1048020"/>
      </dsp:txXfrm>
    </dsp:sp>
    <dsp:sp modelId="{41E89FE1-0D5E-4272-9887-D070847D00AA}">
      <dsp:nvSpPr>
        <dsp:cNvPr id="0" name=""/>
        <dsp:cNvSpPr/>
      </dsp:nvSpPr>
      <dsp:spPr>
        <a:xfrm>
          <a:off x="631791" y="1116331"/>
          <a:ext cx="222646" cy="834922"/>
        </a:xfrm>
        <a:custGeom>
          <a:avLst/>
          <a:gdLst/>
          <a:ahLst/>
          <a:cxnLst/>
          <a:rect l="0" t="0" r="0" b="0"/>
          <a:pathLst>
            <a:path>
              <a:moveTo>
                <a:pt x="0" y="0"/>
              </a:moveTo>
              <a:lnTo>
                <a:pt x="0" y="834922"/>
              </a:lnTo>
              <a:lnTo>
                <a:pt x="222646" y="834922"/>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59555E-2E6C-449C-8A3B-F9B74E31E15D}">
      <dsp:nvSpPr>
        <dsp:cNvPr id="0" name=""/>
        <dsp:cNvSpPr/>
      </dsp:nvSpPr>
      <dsp:spPr>
        <a:xfrm>
          <a:off x="854437" y="1394638"/>
          <a:ext cx="3250293" cy="111323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vi-VN" sz="1800" b="1" kern="1200" dirty="0">
              <a:solidFill>
                <a:srgbClr val="FF0000"/>
              </a:solidFill>
            </a:rPr>
            <a:t>Cần tiến hành đánh giá CMC đầy đủ</a:t>
          </a:r>
        </a:p>
      </dsp:txBody>
      <dsp:txXfrm>
        <a:off x="887042" y="1427243"/>
        <a:ext cx="3185083" cy="1048020"/>
      </dsp:txXfrm>
    </dsp:sp>
    <dsp:sp modelId="{68218378-F1AC-4666-B04C-D30EF077C8DB}">
      <dsp:nvSpPr>
        <dsp:cNvPr id="0" name=""/>
        <dsp:cNvSpPr/>
      </dsp:nvSpPr>
      <dsp:spPr>
        <a:xfrm>
          <a:off x="631791" y="1116331"/>
          <a:ext cx="222646" cy="2226460"/>
        </a:xfrm>
        <a:custGeom>
          <a:avLst/>
          <a:gdLst/>
          <a:ahLst/>
          <a:cxnLst/>
          <a:rect l="0" t="0" r="0" b="0"/>
          <a:pathLst>
            <a:path>
              <a:moveTo>
                <a:pt x="0" y="0"/>
              </a:moveTo>
              <a:lnTo>
                <a:pt x="0" y="2226460"/>
              </a:lnTo>
              <a:lnTo>
                <a:pt x="222646" y="222646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A94F2C-E036-45B5-8B76-E583C76360F9}">
      <dsp:nvSpPr>
        <dsp:cNvPr id="0" name=""/>
        <dsp:cNvSpPr/>
      </dsp:nvSpPr>
      <dsp:spPr>
        <a:xfrm>
          <a:off x="854437" y="2786176"/>
          <a:ext cx="3250293" cy="111323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02082"/>
              <a:satOff val="-1464"/>
              <a:lumOff val="85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vi-VN" sz="1800" b="1" kern="1200"/>
            <a:t>Ảnh hưởng đến thời gian hoàn thành</a:t>
          </a:r>
        </a:p>
      </dsp:txBody>
      <dsp:txXfrm>
        <a:off x="887042" y="2818781"/>
        <a:ext cx="3185083" cy="1048020"/>
      </dsp:txXfrm>
    </dsp:sp>
    <dsp:sp modelId="{FC4178FF-1AFE-4F47-9ECF-38A9A3E43564}">
      <dsp:nvSpPr>
        <dsp:cNvPr id="0" name=""/>
        <dsp:cNvSpPr/>
      </dsp:nvSpPr>
      <dsp:spPr>
        <a:xfrm>
          <a:off x="4216054" y="3101"/>
          <a:ext cx="2226460" cy="1113230"/>
        </a:xfrm>
        <a:prstGeom prst="roundRect">
          <a:avLst>
            <a:gd name="adj" fmla="val 10000"/>
          </a:avLst>
        </a:prstGeom>
        <a:solidFill>
          <a:schemeClr val="accent1">
            <a:shade val="80000"/>
            <a:hueOff val="306246"/>
            <a:satOff val="-4392"/>
            <a:lumOff val="256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vi-VN" sz="2400" b="1" kern="1200" dirty="0"/>
            <a:t>Lâm sàng</a:t>
          </a:r>
        </a:p>
      </dsp:txBody>
      <dsp:txXfrm>
        <a:off x="4248659" y="35706"/>
        <a:ext cx="2161250" cy="1048020"/>
      </dsp:txXfrm>
    </dsp:sp>
    <dsp:sp modelId="{C1866A0C-4C42-41FF-97D0-46039F1328F5}">
      <dsp:nvSpPr>
        <dsp:cNvPr id="0" name=""/>
        <dsp:cNvSpPr/>
      </dsp:nvSpPr>
      <dsp:spPr>
        <a:xfrm>
          <a:off x="4438700" y="1116331"/>
          <a:ext cx="222646" cy="834922"/>
        </a:xfrm>
        <a:custGeom>
          <a:avLst/>
          <a:gdLst/>
          <a:ahLst/>
          <a:cxnLst/>
          <a:rect l="0" t="0" r="0" b="0"/>
          <a:pathLst>
            <a:path>
              <a:moveTo>
                <a:pt x="0" y="0"/>
              </a:moveTo>
              <a:lnTo>
                <a:pt x="0" y="834922"/>
              </a:lnTo>
              <a:lnTo>
                <a:pt x="222646" y="834922"/>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C9DF3-6F38-4444-B898-700548C54563}">
      <dsp:nvSpPr>
        <dsp:cNvPr id="0" name=""/>
        <dsp:cNvSpPr/>
      </dsp:nvSpPr>
      <dsp:spPr>
        <a:xfrm>
          <a:off x="4661346" y="1394638"/>
          <a:ext cx="3250293" cy="111323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04164"/>
              <a:satOff val="-2928"/>
              <a:lumOff val="17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vi-VN" sz="1800" b="1" kern="1200" dirty="0"/>
            <a:t>Liệu các chỉ định lâm sàng khác có được phê duyệt bởi một cơ quan quản lý được tham chiếu khác không?</a:t>
          </a:r>
        </a:p>
      </dsp:txBody>
      <dsp:txXfrm>
        <a:off x="4693951" y="1427243"/>
        <a:ext cx="3185083" cy="1048020"/>
      </dsp:txXfrm>
    </dsp:sp>
    <dsp:sp modelId="{F93ADD3D-EC0F-4C11-98B4-5EAA07F26F56}">
      <dsp:nvSpPr>
        <dsp:cNvPr id="0" name=""/>
        <dsp:cNvSpPr/>
      </dsp:nvSpPr>
      <dsp:spPr>
        <a:xfrm>
          <a:off x="4438700" y="1116331"/>
          <a:ext cx="222646" cy="2226460"/>
        </a:xfrm>
        <a:custGeom>
          <a:avLst/>
          <a:gdLst/>
          <a:ahLst/>
          <a:cxnLst/>
          <a:rect l="0" t="0" r="0" b="0"/>
          <a:pathLst>
            <a:path>
              <a:moveTo>
                <a:pt x="0" y="0"/>
              </a:moveTo>
              <a:lnTo>
                <a:pt x="0" y="2226460"/>
              </a:lnTo>
              <a:lnTo>
                <a:pt x="222646" y="222646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681A7-D157-4508-B3C9-2988103506C6}">
      <dsp:nvSpPr>
        <dsp:cNvPr id="0" name=""/>
        <dsp:cNvSpPr/>
      </dsp:nvSpPr>
      <dsp:spPr>
        <a:xfrm>
          <a:off x="4661346" y="2786176"/>
          <a:ext cx="3250293" cy="111323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vi-VN" sz="1800" b="1" kern="1200" dirty="0"/>
            <a:t>Liệu có báo cáo từ một cơ quan quản lý được tham chiếu </a:t>
          </a:r>
          <a:r>
            <a:rPr lang="vi-VN" sz="1800" b="1" u="sng" kern="1200" dirty="0"/>
            <a:t>khác</a:t>
          </a:r>
          <a:r>
            <a:rPr lang="vi-VN" sz="1800" b="1" kern="1200" dirty="0"/>
            <a:t> để chứng minh sự khác biệt này không?</a:t>
          </a:r>
        </a:p>
      </dsp:txBody>
      <dsp:txXfrm>
        <a:off x="4693951" y="2818781"/>
        <a:ext cx="3185083" cy="1048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BE893-84CE-49DE-88DF-C6B6CE7AD3BA}">
      <dsp:nvSpPr>
        <dsp:cNvPr id="0" name=""/>
        <dsp:cNvSpPr/>
      </dsp:nvSpPr>
      <dsp:spPr>
        <a:xfrm>
          <a:off x="5648" y="380998"/>
          <a:ext cx="3819304" cy="69073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vi-VN" sz="2000" kern="1200">
              <a:latin typeface="Calibri" panose="020F0502020204030204" pitchFamily="34" charset="0"/>
              <a:cs typeface="Calibri" panose="020F0502020204030204" pitchFamily="34" charset="0"/>
            </a:rPr>
            <a:t>Quần thể bệnh nhân</a:t>
          </a:r>
        </a:p>
      </dsp:txBody>
      <dsp:txXfrm>
        <a:off x="25879" y="401229"/>
        <a:ext cx="3778842" cy="650277"/>
      </dsp:txXfrm>
    </dsp:sp>
    <dsp:sp modelId="{1D4CBC7D-B7A6-4A6D-A216-2FDDB1584AE9}">
      <dsp:nvSpPr>
        <dsp:cNvPr id="0" name=""/>
        <dsp:cNvSpPr/>
      </dsp:nvSpPr>
      <dsp:spPr>
        <a:xfrm>
          <a:off x="387579" y="1071737"/>
          <a:ext cx="381930" cy="518054"/>
        </a:xfrm>
        <a:custGeom>
          <a:avLst/>
          <a:gdLst/>
          <a:ahLst/>
          <a:cxnLst/>
          <a:rect l="0" t="0" r="0" b="0"/>
          <a:pathLst>
            <a:path>
              <a:moveTo>
                <a:pt x="0" y="0"/>
              </a:moveTo>
              <a:lnTo>
                <a:pt x="0" y="518054"/>
              </a:lnTo>
              <a:lnTo>
                <a:pt x="381930" y="5180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AE3DE-D11A-4601-A931-956EF69D17A9}">
      <dsp:nvSpPr>
        <dsp:cNvPr id="0" name=""/>
        <dsp:cNvSpPr/>
      </dsp:nvSpPr>
      <dsp:spPr>
        <a:xfrm>
          <a:off x="769509" y="1244422"/>
          <a:ext cx="3556467" cy="690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b="1" kern="1200" dirty="0">
              <a:latin typeface="Calibri" panose="020F0502020204030204" pitchFamily="34" charset="0"/>
              <a:cs typeface="Calibri" panose="020F0502020204030204" pitchFamily="34" charset="0"/>
            </a:rPr>
            <a:t>Liệu có thể xác định được nhóm người bệnh phù hợp trong nước không?</a:t>
          </a:r>
        </a:p>
      </dsp:txBody>
      <dsp:txXfrm>
        <a:off x="789740" y="1264653"/>
        <a:ext cx="3516005" cy="650277"/>
      </dsp:txXfrm>
    </dsp:sp>
    <dsp:sp modelId="{BA31181B-A280-4A5C-9FB9-82BAF4178295}">
      <dsp:nvSpPr>
        <dsp:cNvPr id="0" name=""/>
        <dsp:cNvSpPr/>
      </dsp:nvSpPr>
      <dsp:spPr>
        <a:xfrm>
          <a:off x="387579" y="1071737"/>
          <a:ext cx="381930" cy="1478492"/>
        </a:xfrm>
        <a:custGeom>
          <a:avLst/>
          <a:gdLst/>
          <a:ahLst/>
          <a:cxnLst/>
          <a:rect l="0" t="0" r="0" b="0"/>
          <a:pathLst>
            <a:path>
              <a:moveTo>
                <a:pt x="0" y="0"/>
              </a:moveTo>
              <a:lnTo>
                <a:pt x="0" y="1478492"/>
              </a:lnTo>
              <a:lnTo>
                <a:pt x="381930" y="1478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12B03-C1EB-442B-9C75-8D4A47AAC11B}">
      <dsp:nvSpPr>
        <dsp:cNvPr id="0" name=""/>
        <dsp:cNvSpPr/>
      </dsp:nvSpPr>
      <dsp:spPr>
        <a:xfrm>
          <a:off x="769509" y="2107846"/>
          <a:ext cx="3556467" cy="8847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b="1" kern="1200" dirty="0">
              <a:latin typeface="Calibri" panose="020F0502020204030204" pitchFamily="34" charset="0"/>
              <a:cs typeface="Calibri" panose="020F0502020204030204" pitchFamily="34" charset="0"/>
            </a:rPr>
            <a:t>Liệu bối cảnh lâm sàng trong các nghiên cứu then chốt có tương đồng với thực tiễn lâm sàng trong nước không?</a:t>
          </a:r>
        </a:p>
      </dsp:txBody>
      <dsp:txXfrm>
        <a:off x="795423" y="2133760"/>
        <a:ext cx="3504639" cy="832939"/>
      </dsp:txXfrm>
    </dsp:sp>
    <dsp:sp modelId="{959E022D-3AD6-4D14-A8CB-18A7BEEF1799}">
      <dsp:nvSpPr>
        <dsp:cNvPr id="0" name=""/>
        <dsp:cNvSpPr/>
      </dsp:nvSpPr>
      <dsp:spPr>
        <a:xfrm>
          <a:off x="387579" y="1071737"/>
          <a:ext cx="381930" cy="2438931"/>
        </a:xfrm>
        <a:custGeom>
          <a:avLst/>
          <a:gdLst/>
          <a:ahLst/>
          <a:cxnLst/>
          <a:rect l="0" t="0" r="0" b="0"/>
          <a:pathLst>
            <a:path>
              <a:moveTo>
                <a:pt x="0" y="0"/>
              </a:moveTo>
              <a:lnTo>
                <a:pt x="0" y="2438931"/>
              </a:lnTo>
              <a:lnTo>
                <a:pt x="381930" y="2438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5FAE3-1CFE-4516-8131-C24A398A4928}">
      <dsp:nvSpPr>
        <dsp:cNvPr id="0" name=""/>
        <dsp:cNvSpPr/>
      </dsp:nvSpPr>
      <dsp:spPr>
        <a:xfrm>
          <a:off x="769509" y="3165299"/>
          <a:ext cx="3556467" cy="690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b="1" kern="1200" dirty="0">
              <a:latin typeface="Calibri" panose="020F0502020204030204" pitchFamily="34" charset="0"/>
              <a:cs typeface="Calibri" panose="020F0502020204030204" pitchFamily="34" charset="0"/>
            </a:rPr>
            <a:t>Liệu nhóm đối chứng có được sử dụng tương tự ở trong nước không?</a:t>
          </a:r>
        </a:p>
      </dsp:txBody>
      <dsp:txXfrm>
        <a:off x="789740" y="3185530"/>
        <a:ext cx="3516005" cy="650277"/>
      </dsp:txXfrm>
    </dsp:sp>
    <dsp:sp modelId="{F5EFC826-4485-4E86-A56E-FC6D0F230016}">
      <dsp:nvSpPr>
        <dsp:cNvPr id="0" name=""/>
        <dsp:cNvSpPr/>
      </dsp:nvSpPr>
      <dsp:spPr>
        <a:xfrm>
          <a:off x="387579" y="1071737"/>
          <a:ext cx="381930" cy="3419125"/>
        </a:xfrm>
        <a:custGeom>
          <a:avLst/>
          <a:gdLst/>
          <a:ahLst/>
          <a:cxnLst/>
          <a:rect l="0" t="0" r="0" b="0"/>
          <a:pathLst>
            <a:path>
              <a:moveTo>
                <a:pt x="0" y="0"/>
              </a:moveTo>
              <a:lnTo>
                <a:pt x="0" y="3419125"/>
              </a:lnTo>
              <a:lnTo>
                <a:pt x="381930" y="3419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A56DCA-5004-4723-B0A1-13AE6EE36D7A}">
      <dsp:nvSpPr>
        <dsp:cNvPr id="0" name=""/>
        <dsp:cNvSpPr/>
      </dsp:nvSpPr>
      <dsp:spPr>
        <a:xfrm>
          <a:off x="769509" y="4028723"/>
          <a:ext cx="3556467" cy="9242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b="1" kern="1200">
              <a:latin typeface="Calibri" panose="020F0502020204030204" pitchFamily="34" charset="0"/>
              <a:cs typeface="Calibri" panose="020F0502020204030204" pitchFamily="34" charset="0"/>
            </a:rPr>
            <a:t>Liệu có những quan ngại nào về yếu tố chủng tộc/dược di truyền liên quan đến những khác biệt trong đáp ứng điều trị không?*</a:t>
          </a:r>
        </a:p>
      </dsp:txBody>
      <dsp:txXfrm>
        <a:off x="796580" y="4055794"/>
        <a:ext cx="3502325" cy="870136"/>
      </dsp:txXfrm>
    </dsp:sp>
    <dsp:sp modelId="{6183E320-4A56-456A-9159-63D41ECFBBC8}">
      <dsp:nvSpPr>
        <dsp:cNvPr id="0" name=""/>
        <dsp:cNvSpPr/>
      </dsp:nvSpPr>
      <dsp:spPr>
        <a:xfrm>
          <a:off x="4170323" y="380998"/>
          <a:ext cx="3819304" cy="69073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vi-VN" sz="2000" kern="1200">
              <a:latin typeface="Calibri" panose="020F0502020204030204" pitchFamily="34" charset="0"/>
              <a:cs typeface="Calibri" panose="020F0502020204030204" pitchFamily="34" charset="0"/>
            </a:rPr>
            <a:t>Tác động đến thực hành lâm sàng</a:t>
          </a:r>
        </a:p>
      </dsp:txBody>
      <dsp:txXfrm>
        <a:off x="4190554" y="401229"/>
        <a:ext cx="3778842" cy="650277"/>
      </dsp:txXfrm>
    </dsp:sp>
    <dsp:sp modelId="{E9E75A48-12F7-496E-B7FE-41F8F1223B22}">
      <dsp:nvSpPr>
        <dsp:cNvPr id="0" name=""/>
        <dsp:cNvSpPr/>
      </dsp:nvSpPr>
      <dsp:spPr>
        <a:xfrm>
          <a:off x="4552254" y="1071737"/>
          <a:ext cx="381930" cy="518054"/>
        </a:xfrm>
        <a:custGeom>
          <a:avLst/>
          <a:gdLst/>
          <a:ahLst/>
          <a:cxnLst/>
          <a:rect l="0" t="0" r="0" b="0"/>
          <a:pathLst>
            <a:path>
              <a:moveTo>
                <a:pt x="0" y="0"/>
              </a:moveTo>
              <a:lnTo>
                <a:pt x="0" y="518054"/>
              </a:lnTo>
              <a:lnTo>
                <a:pt x="381930" y="5180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7E2EA-E530-4740-A1DC-CCA5626957C4}">
      <dsp:nvSpPr>
        <dsp:cNvPr id="0" name=""/>
        <dsp:cNvSpPr/>
      </dsp:nvSpPr>
      <dsp:spPr>
        <a:xfrm>
          <a:off x="4934184" y="1244422"/>
          <a:ext cx="3556467" cy="690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b="1" kern="1200">
              <a:latin typeface="Calibri" panose="020F0502020204030204" pitchFamily="34" charset="0"/>
              <a:cs typeface="Calibri" panose="020F0502020204030204" pitchFamily="34" charset="0"/>
            </a:rPr>
            <a:t>Sản phẩm này có tuân thủ các hướng dẫn thực hành lâm sàng hiện hành không?</a:t>
          </a:r>
        </a:p>
      </dsp:txBody>
      <dsp:txXfrm>
        <a:off x="4954415" y="1264653"/>
        <a:ext cx="3516005" cy="650277"/>
      </dsp:txXfrm>
    </dsp:sp>
    <dsp:sp modelId="{BECDEE88-8BD5-483C-8582-258D318E6A59}">
      <dsp:nvSpPr>
        <dsp:cNvPr id="0" name=""/>
        <dsp:cNvSpPr/>
      </dsp:nvSpPr>
      <dsp:spPr>
        <a:xfrm>
          <a:off x="4552254" y="1071737"/>
          <a:ext cx="381930" cy="1493309"/>
        </a:xfrm>
        <a:custGeom>
          <a:avLst/>
          <a:gdLst/>
          <a:ahLst/>
          <a:cxnLst/>
          <a:rect l="0" t="0" r="0" b="0"/>
          <a:pathLst>
            <a:path>
              <a:moveTo>
                <a:pt x="0" y="0"/>
              </a:moveTo>
              <a:lnTo>
                <a:pt x="0" y="1493309"/>
              </a:lnTo>
              <a:lnTo>
                <a:pt x="381930" y="1493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EF426C-CC1E-45BA-8AF8-595788A13545}">
      <dsp:nvSpPr>
        <dsp:cNvPr id="0" name=""/>
        <dsp:cNvSpPr/>
      </dsp:nvSpPr>
      <dsp:spPr>
        <a:xfrm>
          <a:off x="4934184" y="2107846"/>
          <a:ext cx="3556467" cy="914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b="1" i="0" kern="1200"/>
            <a:t>Tính khả thi về mặt tổ chức và vận hành khi đưa sản phẩm vào sử dụng tại các cơ sở địa phương?</a:t>
          </a:r>
          <a:endParaRPr lang="vi-VN" sz="1600" b="1" kern="1200">
            <a:latin typeface="Calibri" panose="020F0502020204030204" pitchFamily="34" charset="0"/>
            <a:cs typeface="Calibri" panose="020F0502020204030204" pitchFamily="34" charset="0"/>
          </a:endParaRPr>
        </a:p>
      </dsp:txBody>
      <dsp:txXfrm>
        <a:off x="4960966" y="2134628"/>
        <a:ext cx="3502903" cy="860836"/>
      </dsp:txXfrm>
    </dsp:sp>
    <dsp:sp modelId="{E4D0643B-74A3-499F-85F1-443F330BCC99}">
      <dsp:nvSpPr>
        <dsp:cNvPr id="0" name=""/>
        <dsp:cNvSpPr/>
      </dsp:nvSpPr>
      <dsp:spPr>
        <a:xfrm>
          <a:off x="4552254" y="1071737"/>
          <a:ext cx="381930" cy="2468564"/>
        </a:xfrm>
        <a:custGeom>
          <a:avLst/>
          <a:gdLst/>
          <a:ahLst/>
          <a:cxnLst/>
          <a:rect l="0" t="0" r="0" b="0"/>
          <a:pathLst>
            <a:path>
              <a:moveTo>
                <a:pt x="0" y="0"/>
              </a:moveTo>
              <a:lnTo>
                <a:pt x="0" y="2468564"/>
              </a:lnTo>
              <a:lnTo>
                <a:pt x="381930" y="24685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AF0DD7-69A1-48EA-8DF1-48832E5E5131}">
      <dsp:nvSpPr>
        <dsp:cNvPr id="0" name=""/>
        <dsp:cNvSpPr/>
      </dsp:nvSpPr>
      <dsp:spPr>
        <a:xfrm>
          <a:off x="4934184" y="3194932"/>
          <a:ext cx="3491217" cy="690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vi-VN" sz="1600" b="1" kern="1200">
              <a:latin typeface="Calibri" panose="020F0502020204030204" pitchFamily="34" charset="0"/>
              <a:cs typeface="Calibri" panose="020F0502020204030204" pitchFamily="34" charset="0"/>
            </a:rPr>
            <a:t>Liệu có thể giúp đáp ứng được nhu cầu y tế trong nước không?</a:t>
          </a:r>
        </a:p>
      </dsp:txBody>
      <dsp:txXfrm>
        <a:off x="4954415" y="3215163"/>
        <a:ext cx="3450755" cy="6502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B95188F-756A-4F20-B880-A60D08357139}" type="datetimeFigureOut">
              <a:rPr lang="en-US" smtClean="0"/>
              <a:t>12/16/2025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D5CD070-DB44-4C6A-AAD8-4E95515EB6FD}" type="slidenum">
              <a:rPr lang="en-US" smtClean="0"/>
              <a:t>‹#›</a:t>
            </a:fld>
            <a:endParaRPr lang="en-US"/>
          </a:p>
        </p:txBody>
      </p:sp>
    </p:spTree>
    <p:extLst>
      <p:ext uri="{BB962C8B-B14F-4D97-AF65-F5344CB8AC3E}">
        <p14:creationId xmlns:p14="http://schemas.microsoft.com/office/powerpoint/2010/main" val="71082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CD070-DB44-4C6A-AAD8-4E95515EB6FD}" type="slidenum">
              <a:rPr lang="en-US" smtClean="0"/>
              <a:t>20</a:t>
            </a:fld>
            <a:endParaRPr lang="en-US"/>
          </a:p>
        </p:txBody>
      </p:sp>
    </p:spTree>
    <p:extLst>
      <p:ext uri="{BB962C8B-B14F-4D97-AF65-F5344CB8AC3E}">
        <p14:creationId xmlns:p14="http://schemas.microsoft.com/office/powerpoint/2010/main" val="229485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753995" y="182867"/>
            <a:ext cx="3636009" cy="513715"/>
          </a:xfrm>
          <a:prstGeom prst="rect">
            <a:avLst/>
          </a:prstGeom>
        </p:spPr>
        <p:txBody>
          <a:bodyPr wrap="square" lIns="0" tIns="0" rIns="0" bIns="0">
            <a:spAutoFit/>
          </a:bodyPr>
          <a:lstStyle>
            <a:lvl1pPr>
              <a:defRPr sz="3200" b="1" i="0">
                <a:solidFill>
                  <a:srgbClr val="00529B"/>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7E7E7E"/>
                </a:solidFill>
                <a:latin typeface="Calibri"/>
                <a:cs typeface="Calibri"/>
              </a:defRPr>
            </a:lvl1pPr>
          </a:lstStyle>
          <a:p>
            <a:pPr marL="12700">
              <a:lnSpc>
                <a:spcPts val="865"/>
              </a:lnSpc>
            </a:pPr>
            <a:r>
              <a:rPr spc="-10" dirty="0"/>
              <a:t>Duke-</a:t>
            </a:r>
            <a:r>
              <a:rPr dirty="0"/>
              <a:t>NUS</a:t>
            </a:r>
            <a:r>
              <a:rPr spc="-30" dirty="0"/>
              <a:t> </a:t>
            </a:r>
            <a:r>
              <a:rPr dirty="0"/>
              <a:t>Centre</a:t>
            </a:r>
            <a:r>
              <a:rPr spc="-30" dirty="0"/>
              <a:t> </a:t>
            </a:r>
            <a:r>
              <a:rPr dirty="0"/>
              <a:t>of</a:t>
            </a:r>
            <a:r>
              <a:rPr spc="-10" dirty="0"/>
              <a:t> </a:t>
            </a:r>
            <a:r>
              <a:rPr dirty="0"/>
              <a:t>Regulatory </a:t>
            </a:r>
            <a:r>
              <a:rPr spc="-10" dirty="0"/>
              <a:t>Excellence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libri"/>
                <a:cs typeface="Calibri"/>
              </a:defRPr>
            </a:lvl1pPr>
          </a:lstStyle>
          <a:p>
            <a:pPr marL="12700">
              <a:lnSpc>
                <a:spcPts val="1145"/>
              </a:lnSpc>
            </a:pPr>
            <a:r>
              <a:rPr spc="-10" dirty="0"/>
              <a:t>Duke-</a:t>
            </a:r>
            <a:r>
              <a:rPr dirty="0"/>
              <a:t>NUS</a:t>
            </a:r>
            <a:r>
              <a:rPr spc="-25" dirty="0"/>
              <a:t> </a:t>
            </a:r>
            <a:r>
              <a:rPr dirty="0"/>
              <a:t>Centre</a:t>
            </a:r>
            <a:r>
              <a:rPr spc="-15" dirty="0"/>
              <a:t> </a:t>
            </a:r>
            <a:r>
              <a:rPr dirty="0"/>
              <a:t>of</a:t>
            </a:r>
            <a:r>
              <a:rPr spc="-25" dirty="0"/>
              <a:t> </a:t>
            </a:r>
            <a:r>
              <a:rPr dirty="0"/>
              <a:t>Regulatory</a:t>
            </a:r>
            <a:r>
              <a:rPr spc="-25" dirty="0"/>
              <a:t> </a:t>
            </a:r>
            <a:r>
              <a:rPr spc="-10" dirty="0"/>
              <a:t>Excellence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845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529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7E7E7E"/>
                </a:solidFill>
                <a:latin typeface="Calibri"/>
                <a:cs typeface="Calibri"/>
              </a:defRPr>
            </a:lvl1pPr>
          </a:lstStyle>
          <a:p>
            <a:pPr marL="12700">
              <a:lnSpc>
                <a:spcPts val="865"/>
              </a:lnSpc>
            </a:pPr>
            <a:r>
              <a:rPr spc="-10" dirty="0"/>
              <a:t>Duke-</a:t>
            </a:r>
            <a:r>
              <a:rPr dirty="0"/>
              <a:t>NUS</a:t>
            </a:r>
            <a:r>
              <a:rPr spc="-30" dirty="0"/>
              <a:t> </a:t>
            </a:r>
            <a:r>
              <a:rPr dirty="0"/>
              <a:t>Centre</a:t>
            </a:r>
            <a:r>
              <a:rPr spc="-30" dirty="0"/>
              <a:t> </a:t>
            </a:r>
            <a:r>
              <a:rPr dirty="0"/>
              <a:t>of</a:t>
            </a:r>
            <a:r>
              <a:rPr spc="-10" dirty="0"/>
              <a:t> </a:t>
            </a:r>
            <a:r>
              <a:rPr dirty="0"/>
              <a:t>Regulatory </a:t>
            </a:r>
            <a:r>
              <a:rPr spc="-10" dirty="0"/>
              <a:t>Excellence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529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E7E7E"/>
                </a:solidFill>
                <a:latin typeface="Calibri"/>
                <a:cs typeface="Calibri"/>
              </a:defRPr>
            </a:lvl1pPr>
          </a:lstStyle>
          <a:p>
            <a:pPr marL="12700">
              <a:lnSpc>
                <a:spcPts val="865"/>
              </a:lnSpc>
            </a:pPr>
            <a:r>
              <a:rPr spc="-10" dirty="0"/>
              <a:t>Duke-</a:t>
            </a:r>
            <a:r>
              <a:rPr dirty="0"/>
              <a:t>NUS</a:t>
            </a:r>
            <a:r>
              <a:rPr spc="-30" dirty="0"/>
              <a:t> </a:t>
            </a:r>
            <a:r>
              <a:rPr dirty="0"/>
              <a:t>Centre</a:t>
            </a:r>
            <a:r>
              <a:rPr spc="-30" dirty="0"/>
              <a:t> </a:t>
            </a:r>
            <a:r>
              <a:rPr dirty="0"/>
              <a:t>of</a:t>
            </a:r>
            <a:r>
              <a:rPr spc="-10" dirty="0"/>
              <a:t> </a:t>
            </a:r>
            <a:r>
              <a:rPr dirty="0"/>
              <a:t>Regulatory </a:t>
            </a:r>
            <a:r>
              <a:rPr spc="-10" dirty="0"/>
              <a:t>Excellence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529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7E7E7E"/>
                </a:solidFill>
                <a:latin typeface="Calibri"/>
                <a:cs typeface="Calibri"/>
              </a:defRPr>
            </a:lvl1pPr>
          </a:lstStyle>
          <a:p>
            <a:pPr marL="12700">
              <a:lnSpc>
                <a:spcPts val="865"/>
              </a:lnSpc>
            </a:pPr>
            <a:r>
              <a:rPr spc="-10" dirty="0"/>
              <a:t>Duke-</a:t>
            </a:r>
            <a:r>
              <a:rPr dirty="0"/>
              <a:t>NUS</a:t>
            </a:r>
            <a:r>
              <a:rPr spc="-30" dirty="0"/>
              <a:t> </a:t>
            </a:r>
            <a:r>
              <a:rPr dirty="0"/>
              <a:t>Centre</a:t>
            </a:r>
            <a:r>
              <a:rPr spc="-30" dirty="0"/>
              <a:t> </a:t>
            </a:r>
            <a:r>
              <a:rPr dirty="0"/>
              <a:t>of</a:t>
            </a:r>
            <a:r>
              <a:rPr spc="-10" dirty="0"/>
              <a:t> </a:t>
            </a:r>
            <a:r>
              <a:rPr dirty="0"/>
              <a:t>Regulatory </a:t>
            </a:r>
            <a:r>
              <a:rPr spc="-10" dirty="0"/>
              <a:t>Excellence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7E7E7E"/>
                </a:solidFill>
                <a:latin typeface="Calibri"/>
                <a:cs typeface="Calibri"/>
              </a:defRPr>
            </a:lvl1pPr>
          </a:lstStyle>
          <a:p>
            <a:pPr marL="12700">
              <a:lnSpc>
                <a:spcPts val="865"/>
              </a:lnSpc>
            </a:pPr>
            <a:r>
              <a:rPr spc="-10" dirty="0"/>
              <a:t>Duke-</a:t>
            </a:r>
            <a:r>
              <a:rPr dirty="0"/>
              <a:t>NUS</a:t>
            </a:r>
            <a:r>
              <a:rPr spc="-30" dirty="0"/>
              <a:t> </a:t>
            </a:r>
            <a:r>
              <a:rPr dirty="0"/>
              <a:t>Centre</a:t>
            </a:r>
            <a:r>
              <a:rPr spc="-30" dirty="0"/>
              <a:t> </a:t>
            </a:r>
            <a:r>
              <a:rPr dirty="0"/>
              <a:t>of</a:t>
            </a:r>
            <a:r>
              <a:rPr spc="-10" dirty="0"/>
              <a:t> </a:t>
            </a:r>
            <a:r>
              <a:rPr dirty="0"/>
              <a:t>Regulatory </a:t>
            </a:r>
            <a:r>
              <a:rPr spc="-10" dirty="0"/>
              <a:t>Excellence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600" b="1" i="0">
                <a:solidFill>
                  <a:srgbClr val="243E89"/>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7E7E7E"/>
                </a:solidFill>
                <a:latin typeface="Calibri"/>
                <a:cs typeface="Calibri"/>
              </a:defRPr>
            </a:lvl1pPr>
          </a:lstStyle>
          <a:p>
            <a:pPr marL="12700">
              <a:lnSpc>
                <a:spcPts val="1145"/>
              </a:lnSpc>
            </a:pPr>
            <a:r>
              <a:rPr spc="-10" dirty="0"/>
              <a:t>Duke-</a:t>
            </a:r>
            <a:r>
              <a:rPr dirty="0"/>
              <a:t>NUS</a:t>
            </a:r>
            <a:r>
              <a:rPr spc="-25" dirty="0"/>
              <a:t> </a:t>
            </a:r>
            <a:r>
              <a:rPr dirty="0"/>
              <a:t>Centre</a:t>
            </a:r>
            <a:r>
              <a:rPr spc="-15" dirty="0"/>
              <a:t> </a:t>
            </a:r>
            <a:r>
              <a:rPr dirty="0"/>
              <a:t>of</a:t>
            </a:r>
            <a:r>
              <a:rPr spc="-25" dirty="0"/>
              <a:t> </a:t>
            </a:r>
            <a:r>
              <a:rPr dirty="0"/>
              <a:t>Regulatory</a:t>
            </a:r>
            <a:r>
              <a:rPr spc="-25" dirty="0"/>
              <a:t> </a:t>
            </a:r>
            <a:r>
              <a:rPr spc="-10" dirty="0"/>
              <a:t>Excellence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245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43E89"/>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7E7E7E"/>
                </a:solidFill>
                <a:latin typeface="Calibri"/>
                <a:cs typeface="Calibri"/>
              </a:defRPr>
            </a:lvl1pPr>
          </a:lstStyle>
          <a:p>
            <a:pPr marL="12700">
              <a:lnSpc>
                <a:spcPts val="1145"/>
              </a:lnSpc>
            </a:pPr>
            <a:r>
              <a:rPr spc="-10" dirty="0"/>
              <a:t>Duke-</a:t>
            </a:r>
            <a:r>
              <a:rPr dirty="0"/>
              <a:t>NUS</a:t>
            </a:r>
            <a:r>
              <a:rPr spc="-25" dirty="0"/>
              <a:t> </a:t>
            </a:r>
            <a:r>
              <a:rPr dirty="0"/>
              <a:t>Centre</a:t>
            </a:r>
            <a:r>
              <a:rPr spc="-15" dirty="0"/>
              <a:t> </a:t>
            </a:r>
            <a:r>
              <a:rPr dirty="0"/>
              <a:t>of</a:t>
            </a:r>
            <a:r>
              <a:rPr spc="-25" dirty="0"/>
              <a:t> </a:t>
            </a:r>
            <a:r>
              <a:rPr dirty="0"/>
              <a:t>Regulatory</a:t>
            </a:r>
            <a:r>
              <a:rPr spc="-25" dirty="0"/>
              <a:t> </a:t>
            </a:r>
            <a:r>
              <a:rPr spc="-10" dirty="0"/>
              <a:t>Excellence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29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43E89"/>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7E7E7E"/>
                </a:solidFill>
                <a:latin typeface="Calibri"/>
                <a:cs typeface="Calibri"/>
              </a:defRPr>
            </a:lvl1pPr>
          </a:lstStyle>
          <a:p>
            <a:pPr marL="12700">
              <a:lnSpc>
                <a:spcPts val="1145"/>
              </a:lnSpc>
            </a:pPr>
            <a:r>
              <a:rPr spc="-10" dirty="0"/>
              <a:t>Duke-</a:t>
            </a:r>
            <a:r>
              <a:rPr dirty="0"/>
              <a:t>NUS</a:t>
            </a:r>
            <a:r>
              <a:rPr spc="-25" dirty="0"/>
              <a:t> </a:t>
            </a:r>
            <a:r>
              <a:rPr dirty="0"/>
              <a:t>Centre</a:t>
            </a:r>
            <a:r>
              <a:rPr spc="-15" dirty="0"/>
              <a:t> </a:t>
            </a:r>
            <a:r>
              <a:rPr dirty="0"/>
              <a:t>of</a:t>
            </a:r>
            <a:r>
              <a:rPr spc="-25" dirty="0"/>
              <a:t> </a:t>
            </a:r>
            <a:r>
              <a:rPr dirty="0"/>
              <a:t>Regulatory</a:t>
            </a:r>
            <a:r>
              <a:rPr spc="-25" dirty="0"/>
              <a:t> </a:t>
            </a:r>
            <a:r>
              <a:rPr spc="-10" dirty="0"/>
              <a:t>Excellence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5444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43E89"/>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7E7E7E"/>
                </a:solidFill>
                <a:latin typeface="Calibri"/>
                <a:cs typeface="Calibri"/>
              </a:defRPr>
            </a:lvl1pPr>
          </a:lstStyle>
          <a:p>
            <a:pPr marL="12700">
              <a:lnSpc>
                <a:spcPts val="1145"/>
              </a:lnSpc>
            </a:pPr>
            <a:r>
              <a:rPr spc="-10" dirty="0"/>
              <a:t>Duke-</a:t>
            </a:r>
            <a:r>
              <a:rPr dirty="0"/>
              <a:t>NUS</a:t>
            </a:r>
            <a:r>
              <a:rPr spc="-25" dirty="0"/>
              <a:t> </a:t>
            </a:r>
            <a:r>
              <a:rPr dirty="0"/>
              <a:t>Centre</a:t>
            </a:r>
            <a:r>
              <a:rPr spc="-15" dirty="0"/>
              <a:t> </a:t>
            </a:r>
            <a:r>
              <a:rPr dirty="0"/>
              <a:t>of</a:t>
            </a:r>
            <a:r>
              <a:rPr spc="-25" dirty="0"/>
              <a:t> </a:t>
            </a:r>
            <a:r>
              <a:rPr dirty="0"/>
              <a:t>Regulatory</a:t>
            </a:r>
            <a:r>
              <a:rPr spc="-25" dirty="0"/>
              <a:t> </a:t>
            </a:r>
            <a:r>
              <a:rPr spc="-10" dirty="0"/>
              <a:t>Excellence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76215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2400" y="151714"/>
            <a:ext cx="8839200" cy="6525895"/>
          </a:xfrm>
          <a:custGeom>
            <a:avLst/>
            <a:gdLst/>
            <a:ahLst/>
            <a:cxnLst/>
            <a:rect l="l" t="t" r="r" b="b"/>
            <a:pathLst>
              <a:path w="8839200" h="6525895">
                <a:moveTo>
                  <a:pt x="0" y="0"/>
                </a:moveTo>
                <a:lnTo>
                  <a:pt x="8839200" y="0"/>
                </a:lnTo>
                <a:lnTo>
                  <a:pt x="8839200" y="6525768"/>
                </a:lnTo>
                <a:lnTo>
                  <a:pt x="0" y="6525768"/>
                </a:lnTo>
                <a:lnTo>
                  <a:pt x="0" y="0"/>
                </a:lnTo>
                <a:close/>
              </a:path>
            </a:pathLst>
          </a:custGeom>
          <a:ln w="9524">
            <a:solidFill>
              <a:srgbClr val="00529B"/>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243344" y="261442"/>
            <a:ext cx="473748" cy="494957"/>
          </a:xfrm>
          <a:prstGeom prst="rect">
            <a:avLst/>
          </a:prstGeom>
        </p:spPr>
      </p:pic>
      <p:sp>
        <p:nvSpPr>
          <p:cNvPr id="2" name="Holder 2"/>
          <p:cNvSpPr>
            <a:spLocks noGrp="1"/>
          </p:cNvSpPr>
          <p:nvPr>
            <p:ph type="title"/>
          </p:nvPr>
        </p:nvSpPr>
        <p:spPr>
          <a:xfrm>
            <a:off x="792606" y="167627"/>
            <a:ext cx="7558786" cy="743146"/>
          </a:xfrm>
          <a:prstGeom prst="rect">
            <a:avLst/>
          </a:prstGeom>
        </p:spPr>
        <p:txBody>
          <a:bodyPr wrap="square" lIns="0" tIns="0" rIns="0" bIns="0">
            <a:spAutoFit/>
          </a:bodyPr>
          <a:lstStyle>
            <a:lvl1pPr>
              <a:defRPr sz="3200" b="1" i="0">
                <a:solidFill>
                  <a:srgbClr val="00529B"/>
                </a:solidFill>
                <a:latin typeface="Arial"/>
                <a:cs typeface="Arial"/>
              </a:defRPr>
            </a:lvl1pPr>
          </a:lstStyle>
          <a:p>
            <a:endParaRPr/>
          </a:p>
        </p:txBody>
      </p:sp>
      <p:sp>
        <p:nvSpPr>
          <p:cNvPr id="3" name="Holder 3"/>
          <p:cNvSpPr>
            <a:spLocks noGrp="1"/>
          </p:cNvSpPr>
          <p:nvPr>
            <p:ph type="body" idx="1"/>
          </p:nvPr>
        </p:nvSpPr>
        <p:spPr>
          <a:xfrm>
            <a:off x="688340" y="1378769"/>
            <a:ext cx="7528559" cy="4415155"/>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801892" y="6728402"/>
            <a:ext cx="1778635" cy="127634"/>
          </a:xfrm>
          <a:prstGeom prst="rect">
            <a:avLst/>
          </a:prstGeom>
        </p:spPr>
        <p:txBody>
          <a:bodyPr wrap="square" lIns="0" tIns="0" rIns="0" bIns="0">
            <a:spAutoFit/>
          </a:bodyPr>
          <a:lstStyle>
            <a:lvl1pPr>
              <a:defRPr sz="800" b="0" i="0">
                <a:solidFill>
                  <a:srgbClr val="7E7E7E"/>
                </a:solidFill>
                <a:latin typeface="Calibri"/>
                <a:cs typeface="Calibri"/>
              </a:defRPr>
            </a:lvl1pPr>
          </a:lstStyle>
          <a:p>
            <a:pPr marL="12700">
              <a:lnSpc>
                <a:spcPts val="865"/>
              </a:lnSpc>
            </a:pPr>
            <a:r>
              <a:rPr spc="-10" dirty="0"/>
              <a:t>Duke-</a:t>
            </a:r>
            <a:r>
              <a:rPr dirty="0"/>
              <a:t>NUS</a:t>
            </a:r>
            <a:r>
              <a:rPr spc="-30" dirty="0"/>
              <a:t> </a:t>
            </a:r>
            <a:r>
              <a:rPr dirty="0"/>
              <a:t>Centre</a:t>
            </a:r>
            <a:r>
              <a:rPr spc="-30" dirty="0"/>
              <a:t> </a:t>
            </a:r>
            <a:r>
              <a:rPr dirty="0"/>
              <a:t>of</a:t>
            </a:r>
            <a:r>
              <a:rPr spc="-10" dirty="0"/>
              <a:t> </a:t>
            </a:r>
            <a:r>
              <a:rPr dirty="0"/>
              <a:t>Regulatory </a:t>
            </a:r>
            <a:r>
              <a:rPr spc="-10" dirty="0"/>
              <a:t>Excellence</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33073" y="4572"/>
            <a:ext cx="1185186" cy="1410461"/>
          </a:xfrm>
          <a:prstGeom prst="rect">
            <a:avLst/>
          </a:prstGeom>
        </p:spPr>
      </p:pic>
      <p:sp>
        <p:nvSpPr>
          <p:cNvPr id="2" name="Holder 2"/>
          <p:cNvSpPr>
            <a:spLocks noGrp="1"/>
          </p:cNvSpPr>
          <p:nvPr>
            <p:ph type="title"/>
          </p:nvPr>
        </p:nvSpPr>
        <p:spPr>
          <a:xfrm>
            <a:off x="1396968" y="138019"/>
            <a:ext cx="7464425" cy="951865"/>
          </a:xfrm>
          <a:prstGeom prst="rect">
            <a:avLst/>
          </a:prstGeom>
        </p:spPr>
        <p:txBody>
          <a:bodyPr wrap="square" lIns="0" tIns="0" rIns="0" bIns="0">
            <a:spAutoFit/>
          </a:bodyPr>
          <a:lstStyle>
            <a:lvl1pPr>
              <a:defRPr sz="3600" b="1" i="0">
                <a:solidFill>
                  <a:srgbClr val="243E89"/>
                </a:solidFill>
                <a:latin typeface="Calibri"/>
                <a:cs typeface="Calibri"/>
              </a:defRPr>
            </a:lvl1pPr>
          </a:lstStyle>
          <a:p>
            <a:endParaRPr/>
          </a:p>
        </p:txBody>
      </p:sp>
      <p:sp>
        <p:nvSpPr>
          <p:cNvPr id="3" name="Holder 3"/>
          <p:cNvSpPr>
            <a:spLocks noGrp="1"/>
          </p:cNvSpPr>
          <p:nvPr>
            <p:ph type="body" idx="1"/>
          </p:nvPr>
        </p:nvSpPr>
        <p:spPr>
          <a:xfrm>
            <a:off x="707390" y="1549313"/>
            <a:ext cx="7693025" cy="4318635"/>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455832" y="6598414"/>
            <a:ext cx="2433954" cy="165100"/>
          </a:xfrm>
          <a:prstGeom prst="rect">
            <a:avLst/>
          </a:prstGeom>
        </p:spPr>
        <p:txBody>
          <a:bodyPr wrap="square" lIns="0" tIns="0" rIns="0" bIns="0">
            <a:spAutoFit/>
          </a:bodyPr>
          <a:lstStyle>
            <a:lvl1pPr>
              <a:defRPr sz="1100" b="0" i="0">
                <a:solidFill>
                  <a:srgbClr val="7E7E7E"/>
                </a:solidFill>
                <a:latin typeface="Calibri"/>
                <a:cs typeface="Calibri"/>
              </a:defRPr>
            </a:lvl1pPr>
          </a:lstStyle>
          <a:p>
            <a:pPr marL="12700">
              <a:lnSpc>
                <a:spcPts val="1145"/>
              </a:lnSpc>
            </a:pPr>
            <a:r>
              <a:rPr spc="-10" dirty="0"/>
              <a:t>Duke-</a:t>
            </a:r>
            <a:r>
              <a:rPr dirty="0"/>
              <a:t>NUS</a:t>
            </a:r>
            <a:r>
              <a:rPr spc="-25" dirty="0"/>
              <a:t> </a:t>
            </a:r>
            <a:r>
              <a:rPr dirty="0"/>
              <a:t>Centre</a:t>
            </a:r>
            <a:r>
              <a:rPr spc="-15" dirty="0"/>
              <a:t> </a:t>
            </a:r>
            <a:r>
              <a:rPr dirty="0"/>
              <a:t>of</a:t>
            </a:r>
            <a:r>
              <a:rPr spc="-25" dirty="0"/>
              <a:t> </a:t>
            </a:r>
            <a:r>
              <a:rPr dirty="0"/>
              <a:t>Regulatory</a:t>
            </a:r>
            <a:r>
              <a:rPr spc="-25" dirty="0"/>
              <a:t> </a:t>
            </a:r>
            <a:r>
              <a:rPr spc="-10" dirty="0"/>
              <a:t>Excellence</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0750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3999" cy="6715124"/>
            </a:xfrm>
            <a:prstGeom prst="rect">
              <a:avLst/>
            </a:prstGeom>
          </p:spPr>
        </p:pic>
        <p:sp>
          <p:nvSpPr>
            <p:cNvPr id="4" name="object 4"/>
            <p:cNvSpPr/>
            <p:nvPr/>
          </p:nvSpPr>
          <p:spPr>
            <a:xfrm>
              <a:off x="0" y="0"/>
              <a:ext cx="9144000" cy="3886200"/>
            </a:xfrm>
            <a:custGeom>
              <a:avLst/>
              <a:gdLst/>
              <a:ahLst/>
              <a:cxnLst/>
              <a:rect l="l" t="t" r="r" b="b"/>
              <a:pathLst>
                <a:path w="9144000" h="3886200">
                  <a:moveTo>
                    <a:pt x="9144000" y="0"/>
                  </a:moveTo>
                  <a:lnTo>
                    <a:pt x="0" y="0"/>
                  </a:lnTo>
                  <a:lnTo>
                    <a:pt x="0" y="3886200"/>
                  </a:lnTo>
                  <a:lnTo>
                    <a:pt x="9144000" y="3886200"/>
                  </a:lnTo>
                  <a:lnTo>
                    <a:pt x="9144000" y="0"/>
                  </a:lnTo>
                  <a:close/>
                </a:path>
              </a:pathLst>
            </a:custGeom>
            <a:solidFill>
              <a:srgbClr val="00529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152400" y="5867400"/>
              <a:ext cx="8991600" cy="914400"/>
            </a:xfrm>
            <a:custGeom>
              <a:avLst/>
              <a:gdLst/>
              <a:ahLst/>
              <a:cxnLst/>
              <a:rect l="l" t="t" r="r" b="b"/>
              <a:pathLst>
                <a:path w="8991600" h="914400">
                  <a:moveTo>
                    <a:pt x="2514600" y="457200"/>
                  </a:moveTo>
                  <a:lnTo>
                    <a:pt x="2507221" y="407390"/>
                  </a:lnTo>
                  <a:lnTo>
                    <a:pt x="2485593" y="359130"/>
                  </a:lnTo>
                  <a:lnTo>
                    <a:pt x="2450490" y="312699"/>
                  </a:lnTo>
                  <a:lnTo>
                    <a:pt x="2402687" y="268376"/>
                  </a:lnTo>
                  <a:lnTo>
                    <a:pt x="2342934" y="226453"/>
                  </a:lnTo>
                  <a:lnTo>
                    <a:pt x="2308822" y="206463"/>
                  </a:lnTo>
                  <a:lnTo>
                    <a:pt x="2272004" y="187185"/>
                  </a:lnTo>
                  <a:lnTo>
                    <a:pt x="2232596" y="168656"/>
                  </a:lnTo>
                  <a:lnTo>
                    <a:pt x="2190673" y="150876"/>
                  </a:lnTo>
                  <a:lnTo>
                    <a:pt x="2146338" y="133921"/>
                  </a:lnTo>
                  <a:lnTo>
                    <a:pt x="2099691" y="117792"/>
                  </a:lnTo>
                  <a:lnTo>
                    <a:pt x="2050821" y="102552"/>
                  </a:lnTo>
                  <a:lnTo>
                    <a:pt x="1999843" y="88214"/>
                  </a:lnTo>
                  <a:lnTo>
                    <a:pt x="1946821" y="74828"/>
                  </a:lnTo>
                  <a:lnTo>
                    <a:pt x="1891880" y="62433"/>
                  </a:lnTo>
                  <a:lnTo>
                    <a:pt x="1835099" y="51041"/>
                  </a:lnTo>
                  <a:lnTo>
                    <a:pt x="1776577" y="40703"/>
                  </a:lnTo>
                  <a:lnTo>
                    <a:pt x="1716405" y="31445"/>
                  </a:lnTo>
                  <a:lnTo>
                    <a:pt x="1654695" y="23317"/>
                  </a:lnTo>
                  <a:lnTo>
                    <a:pt x="1591538" y="16332"/>
                  </a:lnTo>
                  <a:lnTo>
                    <a:pt x="1527009" y="10553"/>
                  </a:lnTo>
                  <a:lnTo>
                    <a:pt x="1461236" y="5994"/>
                  </a:lnTo>
                  <a:lnTo>
                    <a:pt x="1394294" y="2692"/>
                  </a:lnTo>
                  <a:lnTo>
                    <a:pt x="1326273" y="685"/>
                  </a:lnTo>
                  <a:lnTo>
                    <a:pt x="1257300" y="0"/>
                  </a:lnTo>
                  <a:lnTo>
                    <a:pt x="1188313" y="685"/>
                  </a:lnTo>
                  <a:lnTo>
                    <a:pt x="1120292" y="2692"/>
                  </a:lnTo>
                  <a:lnTo>
                    <a:pt x="1053350" y="5994"/>
                  </a:lnTo>
                  <a:lnTo>
                    <a:pt x="987577" y="10553"/>
                  </a:lnTo>
                  <a:lnTo>
                    <a:pt x="923048" y="16332"/>
                  </a:lnTo>
                  <a:lnTo>
                    <a:pt x="859891" y="23317"/>
                  </a:lnTo>
                  <a:lnTo>
                    <a:pt x="798182" y="31445"/>
                  </a:lnTo>
                  <a:lnTo>
                    <a:pt x="738009" y="40703"/>
                  </a:lnTo>
                  <a:lnTo>
                    <a:pt x="679488" y="51041"/>
                  </a:lnTo>
                  <a:lnTo>
                    <a:pt x="622706" y="62433"/>
                  </a:lnTo>
                  <a:lnTo>
                    <a:pt x="567766" y="74828"/>
                  </a:lnTo>
                  <a:lnTo>
                    <a:pt x="514743" y="88214"/>
                  </a:lnTo>
                  <a:lnTo>
                    <a:pt x="463765" y="102552"/>
                  </a:lnTo>
                  <a:lnTo>
                    <a:pt x="414896" y="117792"/>
                  </a:lnTo>
                  <a:lnTo>
                    <a:pt x="368249" y="133921"/>
                  </a:lnTo>
                  <a:lnTo>
                    <a:pt x="323913" y="150876"/>
                  </a:lnTo>
                  <a:lnTo>
                    <a:pt x="281990" y="168656"/>
                  </a:lnTo>
                  <a:lnTo>
                    <a:pt x="242582" y="187185"/>
                  </a:lnTo>
                  <a:lnTo>
                    <a:pt x="205765" y="206463"/>
                  </a:lnTo>
                  <a:lnTo>
                    <a:pt x="171653" y="226453"/>
                  </a:lnTo>
                  <a:lnTo>
                    <a:pt x="111899" y="268376"/>
                  </a:lnTo>
                  <a:lnTo>
                    <a:pt x="64096" y="312699"/>
                  </a:lnTo>
                  <a:lnTo>
                    <a:pt x="28994" y="359130"/>
                  </a:lnTo>
                  <a:lnTo>
                    <a:pt x="7366" y="407390"/>
                  </a:lnTo>
                  <a:lnTo>
                    <a:pt x="0" y="457200"/>
                  </a:lnTo>
                  <a:lnTo>
                    <a:pt x="1854" y="482295"/>
                  </a:lnTo>
                  <a:lnTo>
                    <a:pt x="16446" y="531368"/>
                  </a:lnTo>
                  <a:lnTo>
                    <a:pt x="44907" y="578751"/>
                  </a:lnTo>
                  <a:lnTo>
                    <a:pt x="86461" y="624154"/>
                  </a:lnTo>
                  <a:lnTo>
                    <a:pt x="140335" y="667308"/>
                  </a:lnTo>
                  <a:lnTo>
                    <a:pt x="205765" y="707948"/>
                  </a:lnTo>
                  <a:lnTo>
                    <a:pt x="242582" y="727227"/>
                  </a:lnTo>
                  <a:lnTo>
                    <a:pt x="281990" y="745756"/>
                  </a:lnTo>
                  <a:lnTo>
                    <a:pt x="323913" y="763536"/>
                  </a:lnTo>
                  <a:lnTo>
                    <a:pt x="368249" y="780491"/>
                  </a:lnTo>
                  <a:lnTo>
                    <a:pt x="414896" y="796620"/>
                  </a:lnTo>
                  <a:lnTo>
                    <a:pt x="463765" y="811860"/>
                  </a:lnTo>
                  <a:lnTo>
                    <a:pt x="514743" y="826198"/>
                  </a:lnTo>
                  <a:lnTo>
                    <a:pt x="567766" y="839584"/>
                  </a:lnTo>
                  <a:lnTo>
                    <a:pt x="622706" y="851979"/>
                  </a:lnTo>
                  <a:lnTo>
                    <a:pt x="679488" y="863371"/>
                  </a:lnTo>
                  <a:lnTo>
                    <a:pt x="738009" y="873709"/>
                  </a:lnTo>
                  <a:lnTo>
                    <a:pt x="798182" y="882967"/>
                  </a:lnTo>
                  <a:lnTo>
                    <a:pt x="859891" y="891095"/>
                  </a:lnTo>
                  <a:lnTo>
                    <a:pt x="923048" y="898080"/>
                  </a:lnTo>
                  <a:lnTo>
                    <a:pt x="987577" y="903859"/>
                  </a:lnTo>
                  <a:lnTo>
                    <a:pt x="1053350" y="908418"/>
                  </a:lnTo>
                  <a:lnTo>
                    <a:pt x="1120292" y="911720"/>
                  </a:lnTo>
                  <a:lnTo>
                    <a:pt x="1188313" y="913726"/>
                  </a:lnTo>
                  <a:lnTo>
                    <a:pt x="1257300" y="914400"/>
                  </a:lnTo>
                  <a:lnTo>
                    <a:pt x="1326273" y="913726"/>
                  </a:lnTo>
                  <a:lnTo>
                    <a:pt x="1394294" y="911720"/>
                  </a:lnTo>
                  <a:lnTo>
                    <a:pt x="1461236" y="908418"/>
                  </a:lnTo>
                  <a:lnTo>
                    <a:pt x="1527009" y="903859"/>
                  </a:lnTo>
                  <a:lnTo>
                    <a:pt x="1591538" y="898080"/>
                  </a:lnTo>
                  <a:lnTo>
                    <a:pt x="1654695" y="891095"/>
                  </a:lnTo>
                  <a:lnTo>
                    <a:pt x="1716405" y="882967"/>
                  </a:lnTo>
                  <a:lnTo>
                    <a:pt x="1776577" y="873709"/>
                  </a:lnTo>
                  <a:lnTo>
                    <a:pt x="1835099" y="863371"/>
                  </a:lnTo>
                  <a:lnTo>
                    <a:pt x="1891880" y="851979"/>
                  </a:lnTo>
                  <a:lnTo>
                    <a:pt x="1946821" y="839584"/>
                  </a:lnTo>
                  <a:lnTo>
                    <a:pt x="1999843" y="826198"/>
                  </a:lnTo>
                  <a:lnTo>
                    <a:pt x="2050821" y="811860"/>
                  </a:lnTo>
                  <a:lnTo>
                    <a:pt x="2099691" y="796620"/>
                  </a:lnTo>
                  <a:lnTo>
                    <a:pt x="2146338" y="780491"/>
                  </a:lnTo>
                  <a:lnTo>
                    <a:pt x="2190673" y="763536"/>
                  </a:lnTo>
                  <a:lnTo>
                    <a:pt x="2232596" y="745756"/>
                  </a:lnTo>
                  <a:lnTo>
                    <a:pt x="2272004" y="727227"/>
                  </a:lnTo>
                  <a:lnTo>
                    <a:pt x="2308822" y="707948"/>
                  </a:lnTo>
                  <a:lnTo>
                    <a:pt x="2342934" y="687959"/>
                  </a:lnTo>
                  <a:lnTo>
                    <a:pt x="2402687" y="646036"/>
                  </a:lnTo>
                  <a:lnTo>
                    <a:pt x="2450490" y="601713"/>
                  </a:lnTo>
                  <a:lnTo>
                    <a:pt x="2485593" y="555282"/>
                  </a:lnTo>
                  <a:lnTo>
                    <a:pt x="2507221" y="507022"/>
                  </a:lnTo>
                  <a:lnTo>
                    <a:pt x="2514600" y="457200"/>
                  </a:lnTo>
                  <a:close/>
                </a:path>
                <a:path w="8991600" h="914400">
                  <a:moveTo>
                    <a:pt x="8991600" y="533400"/>
                  </a:moveTo>
                  <a:lnTo>
                    <a:pt x="8981884" y="477100"/>
                  </a:lnTo>
                  <a:lnTo>
                    <a:pt x="8953690" y="423367"/>
                  </a:lnTo>
                  <a:lnTo>
                    <a:pt x="8908377" y="372783"/>
                  </a:lnTo>
                  <a:lnTo>
                    <a:pt x="8847341" y="325945"/>
                  </a:lnTo>
                  <a:lnTo>
                    <a:pt x="8811374" y="304114"/>
                  </a:lnTo>
                  <a:lnTo>
                    <a:pt x="8771979" y="283438"/>
                  </a:lnTo>
                  <a:lnTo>
                    <a:pt x="8729358" y="263994"/>
                  </a:lnTo>
                  <a:lnTo>
                    <a:pt x="8683663" y="245859"/>
                  </a:lnTo>
                  <a:lnTo>
                    <a:pt x="8635073" y="229095"/>
                  </a:lnTo>
                  <a:lnTo>
                    <a:pt x="8583765" y="213791"/>
                  </a:lnTo>
                  <a:lnTo>
                    <a:pt x="8529917" y="199999"/>
                  </a:lnTo>
                  <a:lnTo>
                    <a:pt x="8473694" y="187820"/>
                  </a:lnTo>
                  <a:lnTo>
                    <a:pt x="8415274" y="177304"/>
                  </a:lnTo>
                  <a:lnTo>
                    <a:pt x="8354835" y="168541"/>
                  </a:lnTo>
                  <a:lnTo>
                    <a:pt x="8292528" y="161594"/>
                  </a:lnTo>
                  <a:lnTo>
                    <a:pt x="8228546" y="156540"/>
                  </a:lnTo>
                  <a:lnTo>
                    <a:pt x="8163065" y="153454"/>
                  </a:lnTo>
                  <a:lnTo>
                    <a:pt x="8096250" y="152400"/>
                  </a:lnTo>
                  <a:lnTo>
                    <a:pt x="8029422" y="153454"/>
                  </a:lnTo>
                  <a:lnTo>
                    <a:pt x="7963941" y="156540"/>
                  </a:lnTo>
                  <a:lnTo>
                    <a:pt x="7899959" y="161594"/>
                  </a:lnTo>
                  <a:lnTo>
                    <a:pt x="7837652" y="168541"/>
                  </a:lnTo>
                  <a:lnTo>
                    <a:pt x="7777213" y="177304"/>
                  </a:lnTo>
                  <a:lnTo>
                    <a:pt x="7718793" y="187820"/>
                  </a:lnTo>
                  <a:lnTo>
                    <a:pt x="7662570" y="199999"/>
                  </a:lnTo>
                  <a:lnTo>
                    <a:pt x="7608722" y="213791"/>
                  </a:lnTo>
                  <a:lnTo>
                    <a:pt x="7557414" y="229095"/>
                  </a:lnTo>
                  <a:lnTo>
                    <a:pt x="7508824" y="245859"/>
                  </a:lnTo>
                  <a:lnTo>
                    <a:pt x="7463142" y="263994"/>
                  </a:lnTo>
                  <a:lnTo>
                    <a:pt x="7420508" y="283438"/>
                  </a:lnTo>
                  <a:lnTo>
                    <a:pt x="7381113" y="304114"/>
                  </a:lnTo>
                  <a:lnTo>
                    <a:pt x="7345146" y="325945"/>
                  </a:lnTo>
                  <a:lnTo>
                    <a:pt x="7312749" y="348856"/>
                  </a:lnTo>
                  <a:lnTo>
                    <a:pt x="7259409" y="397649"/>
                  </a:lnTo>
                  <a:lnTo>
                    <a:pt x="7222477" y="449872"/>
                  </a:lnTo>
                  <a:lnTo>
                    <a:pt x="7203351" y="504977"/>
                  </a:lnTo>
                  <a:lnTo>
                    <a:pt x="7200900" y="533400"/>
                  </a:lnTo>
                  <a:lnTo>
                    <a:pt x="7203351" y="561835"/>
                  </a:lnTo>
                  <a:lnTo>
                    <a:pt x="7222477" y="616940"/>
                  </a:lnTo>
                  <a:lnTo>
                    <a:pt x="7259409" y="669163"/>
                  </a:lnTo>
                  <a:lnTo>
                    <a:pt x="7312749" y="717956"/>
                  </a:lnTo>
                  <a:lnTo>
                    <a:pt x="7345146" y="740867"/>
                  </a:lnTo>
                  <a:lnTo>
                    <a:pt x="7381113" y="762698"/>
                  </a:lnTo>
                  <a:lnTo>
                    <a:pt x="7420508" y="783374"/>
                  </a:lnTo>
                  <a:lnTo>
                    <a:pt x="7463142" y="802817"/>
                  </a:lnTo>
                  <a:lnTo>
                    <a:pt x="7508824" y="820953"/>
                  </a:lnTo>
                  <a:lnTo>
                    <a:pt x="7557414" y="837717"/>
                  </a:lnTo>
                  <a:lnTo>
                    <a:pt x="7608722" y="853020"/>
                  </a:lnTo>
                  <a:lnTo>
                    <a:pt x="7662570" y="866813"/>
                  </a:lnTo>
                  <a:lnTo>
                    <a:pt x="7718793" y="878992"/>
                  </a:lnTo>
                  <a:lnTo>
                    <a:pt x="7777213" y="889508"/>
                  </a:lnTo>
                  <a:lnTo>
                    <a:pt x="7837652" y="898271"/>
                  </a:lnTo>
                  <a:lnTo>
                    <a:pt x="7899959" y="905217"/>
                  </a:lnTo>
                  <a:lnTo>
                    <a:pt x="7963941" y="910272"/>
                  </a:lnTo>
                  <a:lnTo>
                    <a:pt x="8029422" y="913358"/>
                  </a:lnTo>
                  <a:lnTo>
                    <a:pt x="8096250" y="914400"/>
                  </a:lnTo>
                  <a:lnTo>
                    <a:pt x="8163065" y="913358"/>
                  </a:lnTo>
                  <a:lnTo>
                    <a:pt x="8228546" y="910272"/>
                  </a:lnTo>
                  <a:lnTo>
                    <a:pt x="8292528" y="905217"/>
                  </a:lnTo>
                  <a:lnTo>
                    <a:pt x="8354835" y="898271"/>
                  </a:lnTo>
                  <a:lnTo>
                    <a:pt x="8415274" y="889508"/>
                  </a:lnTo>
                  <a:lnTo>
                    <a:pt x="8473694" y="878992"/>
                  </a:lnTo>
                  <a:lnTo>
                    <a:pt x="8529917" y="866813"/>
                  </a:lnTo>
                  <a:lnTo>
                    <a:pt x="8583765" y="853020"/>
                  </a:lnTo>
                  <a:lnTo>
                    <a:pt x="8635073" y="837717"/>
                  </a:lnTo>
                  <a:lnTo>
                    <a:pt x="8683663" y="820953"/>
                  </a:lnTo>
                  <a:lnTo>
                    <a:pt x="8729358" y="802817"/>
                  </a:lnTo>
                  <a:lnTo>
                    <a:pt x="8771979" y="783374"/>
                  </a:lnTo>
                  <a:lnTo>
                    <a:pt x="8811374" y="762698"/>
                  </a:lnTo>
                  <a:lnTo>
                    <a:pt x="8847341" y="740867"/>
                  </a:lnTo>
                  <a:lnTo>
                    <a:pt x="8879738" y="717956"/>
                  </a:lnTo>
                  <a:lnTo>
                    <a:pt x="8933078" y="669163"/>
                  </a:lnTo>
                  <a:lnTo>
                    <a:pt x="8970010" y="616940"/>
                  </a:lnTo>
                  <a:lnTo>
                    <a:pt x="8989136" y="561835"/>
                  </a:lnTo>
                  <a:lnTo>
                    <a:pt x="8991600" y="53340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pic>
          <p:nvPicPr>
            <p:cNvPr id="6" name="object 6"/>
            <p:cNvPicPr/>
            <p:nvPr/>
          </p:nvPicPr>
          <p:blipFill>
            <a:blip r:embed="rId3" cstate="print"/>
            <a:stretch>
              <a:fillRect/>
            </a:stretch>
          </p:blipFill>
          <p:spPr>
            <a:xfrm>
              <a:off x="2180970" y="5848350"/>
              <a:ext cx="5048758" cy="1009650"/>
            </a:xfrm>
            <a:prstGeom prst="rect">
              <a:avLst/>
            </a:prstGeom>
          </p:spPr>
        </p:pic>
      </p:grpSp>
      <p:sp>
        <p:nvSpPr>
          <p:cNvPr id="7" name="object 7" descr="$PPTXTitle"/>
          <p:cNvSpPr txBox="1">
            <a:spLocks noGrp="1"/>
          </p:cNvSpPr>
          <p:nvPr>
            <p:ph type="title"/>
          </p:nvPr>
        </p:nvSpPr>
        <p:spPr>
          <a:xfrm>
            <a:off x="1210627" y="1679257"/>
            <a:ext cx="6875145" cy="1243930"/>
          </a:xfrm>
          <a:prstGeom prst="rect">
            <a:avLst/>
          </a:prstGeom>
        </p:spPr>
        <p:txBody>
          <a:bodyPr vert="horz" wrap="square" lIns="0" tIns="12700" rIns="0" bIns="0" rtlCol="0">
            <a:spAutoFit/>
          </a:bodyPr>
          <a:lstStyle/>
          <a:p>
            <a:pPr marL="12700" algn="ctr">
              <a:lnSpc>
                <a:spcPct val="100000"/>
              </a:lnSpc>
              <a:spcBef>
                <a:spcPts val="100"/>
              </a:spcBef>
            </a:pPr>
            <a:r>
              <a:rPr lang="vi-VN" sz="4000" dirty="0">
                <a:solidFill>
                  <a:srgbClr val="FFC000"/>
                </a:solidFill>
                <a:latin typeface="Calibri" panose="020F0502020204030204" pitchFamily="34" charset="0"/>
                <a:cs typeface="Calibri" panose="020F0502020204030204" pitchFamily="34" charset="0"/>
              </a:rPr>
              <a:t>Triển khai</a:t>
            </a:r>
            <a:r>
              <a:rPr lang="en-US" sz="4000" dirty="0">
                <a:solidFill>
                  <a:srgbClr val="FFC000"/>
                </a:solidFill>
                <a:latin typeface="Calibri" panose="020F0502020204030204" pitchFamily="34" charset="0"/>
                <a:cs typeface="Calibri" panose="020F0502020204030204" pitchFamily="34" charset="0"/>
              </a:rPr>
              <a:t> </a:t>
            </a:r>
            <a:r>
              <a:rPr lang="en-US" sz="4000" dirty="0" err="1">
                <a:solidFill>
                  <a:srgbClr val="FFC000"/>
                </a:solidFill>
                <a:latin typeface="Calibri" panose="020F0502020204030204" pitchFamily="34" charset="0"/>
                <a:cs typeface="Calibri" panose="020F0502020204030204" pitchFamily="34" charset="0"/>
              </a:rPr>
              <a:t>cơ</a:t>
            </a:r>
            <a:r>
              <a:rPr lang="en-US" sz="4000" dirty="0">
                <a:solidFill>
                  <a:srgbClr val="FFC000"/>
                </a:solidFill>
                <a:latin typeface="Calibri" panose="020F0502020204030204" pitchFamily="34" charset="0"/>
                <a:cs typeface="Calibri" panose="020F0502020204030204" pitchFamily="34" charset="0"/>
              </a:rPr>
              <a:t> </a:t>
            </a:r>
            <a:r>
              <a:rPr lang="en-US" sz="4000" dirty="0" err="1">
                <a:solidFill>
                  <a:srgbClr val="FFC000"/>
                </a:solidFill>
                <a:latin typeface="Calibri" panose="020F0502020204030204" pitchFamily="34" charset="0"/>
                <a:cs typeface="Calibri" panose="020F0502020204030204" pitchFamily="34" charset="0"/>
              </a:rPr>
              <a:t>chế</a:t>
            </a:r>
            <a:r>
              <a:rPr lang="en-US" sz="4000" dirty="0">
                <a:solidFill>
                  <a:srgbClr val="FFC000"/>
                </a:solidFill>
                <a:latin typeface="Calibri" panose="020F0502020204030204" pitchFamily="34" charset="0"/>
                <a:cs typeface="Calibri" panose="020F0502020204030204" pitchFamily="34" charset="0"/>
              </a:rPr>
              <a:t> </a:t>
            </a:r>
            <a:r>
              <a:rPr lang="vi-VN" sz="4000" dirty="0">
                <a:solidFill>
                  <a:srgbClr val="FFC000"/>
                </a:solidFill>
                <a:latin typeface="Calibri" panose="020F0502020204030204" pitchFamily="34" charset="0"/>
                <a:cs typeface="Calibri" panose="020F0502020204030204" pitchFamily="34" charset="0"/>
              </a:rPr>
              <a:t>tham chiếu – Những cân nhắc </a:t>
            </a:r>
            <a:r>
              <a:rPr lang="en-US" sz="4000" dirty="0" err="1">
                <a:solidFill>
                  <a:srgbClr val="FFC000"/>
                </a:solidFill>
                <a:latin typeface="Calibri" panose="020F0502020204030204" pitchFamily="34" charset="0"/>
                <a:cs typeface="Calibri" panose="020F0502020204030204" pitchFamily="34" charset="0"/>
              </a:rPr>
              <a:t>cần</a:t>
            </a:r>
            <a:r>
              <a:rPr lang="en-US" sz="4000" dirty="0">
                <a:solidFill>
                  <a:srgbClr val="FFC000"/>
                </a:solidFill>
                <a:latin typeface="Calibri" panose="020F0502020204030204" pitchFamily="34" charset="0"/>
                <a:cs typeface="Calibri" panose="020F0502020204030204" pitchFamily="34" charset="0"/>
              </a:rPr>
              <a:t> </a:t>
            </a:r>
            <a:r>
              <a:rPr lang="en-US" sz="4000" dirty="0" err="1">
                <a:solidFill>
                  <a:srgbClr val="FFC000"/>
                </a:solidFill>
                <a:latin typeface="Calibri" panose="020F0502020204030204" pitchFamily="34" charset="0"/>
                <a:cs typeface="Calibri" panose="020F0502020204030204" pitchFamily="34" charset="0"/>
              </a:rPr>
              <a:t>thiết</a:t>
            </a:r>
            <a:endParaRPr lang="vi-VN" sz="4000" dirty="0">
              <a:solidFill>
                <a:srgbClr val="FFC000"/>
              </a:solidFill>
              <a:latin typeface="Calibri" panose="020F0502020204030204" pitchFamily="34" charset="0"/>
              <a:cs typeface="Calibri" panose="020F0502020204030204" pitchFamily="34" charset="0"/>
            </a:endParaRPr>
          </a:p>
        </p:txBody>
      </p:sp>
      <p:sp>
        <p:nvSpPr>
          <p:cNvPr id="8" name="object 8"/>
          <p:cNvSpPr txBox="1"/>
          <p:nvPr/>
        </p:nvSpPr>
        <p:spPr>
          <a:xfrm>
            <a:off x="2895600" y="3660457"/>
            <a:ext cx="3923029" cy="1116331"/>
          </a:xfrm>
          <a:prstGeom prst="rect">
            <a:avLst/>
          </a:prstGeom>
        </p:spPr>
        <p:txBody>
          <a:bodyPr vert="horz" wrap="square" lIns="0" tIns="13335" rIns="0" bIns="0" rtlCol="0">
            <a:spAutoFit/>
          </a:bodyPr>
          <a:lstStyle/>
          <a:p>
            <a:pPr marL="12700" marR="5080" algn="ctr">
              <a:lnSpc>
                <a:spcPct val="100000"/>
              </a:lnSpc>
              <a:spcBef>
                <a:spcPts val="105"/>
              </a:spcBef>
            </a:pPr>
            <a:r>
              <a:rPr lang="vi-VN" sz="1400" b="1" dirty="0">
                <a:solidFill>
                  <a:srgbClr val="FFFFFF"/>
                </a:solidFill>
                <a:latin typeface="Calibri" panose="020F0502020204030204" pitchFamily="34" charset="0"/>
                <a:cs typeface="Calibri" panose="020F0502020204030204" pitchFamily="34" charset="0"/>
              </a:rPr>
              <a:t>PGS. </a:t>
            </a:r>
            <a:r>
              <a:rPr lang="vi-VN" sz="1400" b="1" dirty="0" err="1">
                <a:solidFill>
                  <a:srgbClr val="FFFFFF"/>
                </a:solidFill>
                <a:latin typeface="Calibri" panose="020F0502020204030204" pitchFamily="34" charset="0"/>
                <a:cs typeface="Calibri" panose="020F0502020204030204" pitchFamily="34" charset="0"/>
              </a:rPr>
              <a:t>James</a:t>
            </a:r>
            <a:r>
              <a:rPr lang="vi-VN" sz="1400" b="1" dirty="0">
                <a:solidFill>
                  <a:srgbClr val="FFFFFF"/>
                </a:solidFill>
                <a:latin typeface="Calibri" panose="020F0502020204030204" pitchFamily="34" charset="0"/>
                <a:cs typeface="Calibri" panose="020F0502020204030204" pitchFamily="34" charset="0"/>
              </a:rPr>
              <a:t> </a:t>
            </a:r>
            <a:r>
              <a:rPr lang="vi-VN" sz="1400" b="1" dirty="0" err="1">
                <a:solidFill>
                  <a:srgbClr val="FFFFFF"/>
                </a:solidFill>
                <a:latin typeface="Calibri" panose="020F0502020204030204" pitchFamily="34" charset="0"/>
                <a:cs typeface="Calibri" panose="020F0502020204030204" pitchFamily="34" charset="0"/>
              </a:rPr>
              <a:t>Leong</a:t>
            </a:r>
            <a:r>
              <a:rPr lang="vi-VN" sz="1100" i="1" dirty="0">
                <a:solidFill>
                  <a:srgbClr val="FFFFFF"/>
                </a:solidFill>
                <a:latin typeface="Calibri" panose="020F0502020204030204" pitchFamily="34" charset="0"/>
                <a:cs typeface="Calibri" panose="020F0502020204030204" pitchFamily="34" charset="0"/>
              </a:rPr>
              <a:t> </a:t>
            </a:r>
          </a:p>
          <a:p>
            <a:pPr marL="12700" marR="5080" algn="ctr">
              <a:lnSpc>
                <a:spcPct val="100000"/>
              </a:lnSpc>
              <a:spcBef>
                <a:spcPts val="105"/>
              </a:spcBef>
            </a:pPr>
            <a:r>
              <a:rPr lang="vi-VN" sz="1400" dirty="0">
                <a:solidFill>
                  <a:srgbClr val="FFFFFF"/>
                </a:solidFill>
                <a:latin typeface="Calibri" panose="020F0502020204030204" pitchFamily="34" charset="0"/>
                <a:cs typeface="Calibri" panose="020F0502020204030204" pitchFamily="34" charset="0"/>
              </a:rPr>
              <a:t>Trưởng ban Sản phẩm Y tế &amp; Khoa học Quản lý </a:t>
            </a:r>
          </a:p>
          <a:p>
            <a:pPr marL="12700" marR="5080" algn="ctr">
              <a:lnSpc>
                <a:spcPct val="100000"/>
              </a:lnSpc>
              <a:spcBef>
                <a:spcPts val="105"/>
              </a:spcBef>
            </a:pPr>
            <a:r>
              <a:rPr lang="vi-VN" sz="1400" dirty="0">
                <a:solidFill>
                  <a:srgbClr val="FFFFFF"/>
                </a:solidFill>
                <a:latin typeface="Calibri" panose="020F0502020204030204" pitchFamily="34" charset="0"/>
                <a:cs typeface="Calibri" panose="020F0502020204030204" pitchFamily="34" charset="0"/>
              </a:rPr>
              <a:t>Trung tâm Xuất sắc về Quản lý (CoRE)</a:t>
            </a:r>
          </a:p>
          <a:p>
            <a:pPr marL="908685" marR="901700" algn="ctr">
              <a:lnSpc>
                <a:spcPct val="100000"/>
              </a:lnSpc>
            </a:pPr>
            <a:r>
              <a:rPr lang="vi-VN" sz="1400" dirty="0">
                <a:solidFill>
                  <a:srgbClr val="FFFFFF"/>
                </a:solidFill>
                <a:latin typeface="Calibri" panose="020F0502020204030204" pitchFamily="34" charset="0"/>
                <a:cs typeface="Calibri" panose="020F0502020204030204" pitchFamily="34" charset="0"/>
              </a:rPr>
              <a:t>Trường Y khoa </a:t>
            </a:r>
            <a:r>
              <a:rPr lang="vi-VN" sz="1400" dirty="0" err="1">
                <a:solidFill>
                  <a:srgbClr val="FFFFFF"/>
                </a:solidFill>
                <a:latin typeface="Calibri" panose="020F0502020204030204" pitchFamily="34" charset="0"/>
                <a:cs typeface="Calibri" panose="020F0502020204030204" pitchFamily="34" charset="0"/>
              </a:rPr>
              <a:t>Duke</a:t>
            </a:r>
            <a:r>
              <a:rPr lang="vi-VN" sz="1400" dirty="0">
                <a:solidFill>
                  <a:srgbClr val="FFFFFF"/>
                </a:solidFill>
                <a:latin typeface="Calibri" panose="020F0502020204030204" pitchFamily="34" charset="0"/>
                <a:cs typeface="Calibri" panose="020F0502020204030204" pitchFamily="34" charset="0"/>
              </a:rPr>
              <a:t>-NUS Singapore</a:t>
            </a:r>
          </a:p>
        </p:txBody>
      </p:sp>
      <p:grpSp>
        <p:nvGrpSpPr>
          <p:cNvPr id="9" name="object 9"/>
          <p:cNvGrpSpPr/>
          <p:nvPr/>
        </p:nvGrpSpPr>
        <p:grpSpPr>
          <a:xfrm>
            <a:off x="152400" y="5848350"/>
            <a:ext cx="8991600" cy="1009650"/>
            <a:chOff x="152400" y="5848350"/>
            <a:chExt cx="8991600" cy="1009650"/>
          </a:xfrm>
        </p:grpSpPr>
        <p:sp>
          <p:nvSpPr>
            <p:cNvPr id="10" name="object 10"/>
            <p:cNvSpPr/>
            <p:nvPr/>
          </p:nvSpPr>
          <p:spPr>
            <a:xfrm>
              <a:off x="152400" y="5867399"/>
              <a:ext cx="8991600" cy="914400"/>
            </a:xfrm>
            <a:custGeom>
              <a:avLst/>
              <a:gdLst/>
              <a:ahLst/>
              <a:cxnLst/>
              <a:rect l="l" t="t" r="r" b="b"/>
              <a:pathLst>
                <a:path w="8991600" h="914400">
                  <a:moveTo>
                    <a:pt x="2514600" y="457200"/>
                  </a:moveTo>
                  <a:lnTo>
                    <a:pt x="2507221" y="407390"/>
                  </a:lnTo>
                  <a:lnTo>
                    <a:pt x="2485593" y="359130"/>
                  </a:lnTo>
                  <a:lnTo>
                    <a:pt x="2450490" y="312699"/>
                  </a:lnTo>
                  <a:lnTo>
                    <a:pt x="2402687" y="268376"/>
                  </a:lnTo>
                  <a:lnTo>
                    <a:pt x="2342934" y="226453"/>
                  </a:lnTo>
                  <a:lnTo>
                    <a:pt x="2308822" y="206463"/>
                  </a:lnTo>
                  <a:lnTo>
                    <a:pt x="2272004" y="187185"/>
                  </a:lnTo>
                  <a:lnTo>
                    <a:pt x="2232596" y="168656"/>
                  </a:lnTo>
                  <a:lnTo>
                    <a:pt x="2190673" y="150876"/>
                  </a:lnTo>
                  <a:lnTo>
                    <a:pt x="2146338" y="133921"/>
                  </a:lnTo>
                  <a:lnTo>
                    <a:pt x="2099691" y="117792"/>
                  </a:lnTo>
                  <a:lnTo>
                    <a:pt x="2050821" y="102552"/>
                  </a:lnTo>
                  <a:lnTo>
                    <a:pt x="1999843" y="88214"/>
                  </a:lnTo>
                  <a:lnTo>
                    <a:pt x="1946821" y="74828"/>
                  </a:lnTo>
                  <a:lnTo>
                    <a:pt x="1891880" y="62433"/>
                  </a:lnTo>
                  <a:lnTo>
                    <a:pt x="1835099" y="51041"/>
                  </a:lnTo>
                  <a:lnTo>
                    <a:pt x="1776577" y="40703"/>
                  </a:lnTo>
                  <a:lnTo>
                    <a:pt x="1716405" y="31445"/>
                  </a:lnTo>
                  <a:lnTo>
                    <a:pt x="1654695" y="23317"/>
                  </a:lnTo>
                  <a:lnTo>
                    <a:pt x="1591538" y="16332"/>
                  </a:lnTo>
                  <a:lnTo>
                    <a:pt x="1527009" y="10553"/>
                  </a:lnTo>
                  <a:lnTo>
                    <a:pt x="1461236" y="5994"/>
                  </a:lnTo>
                  <a:lnTo>
                    <a:pt x="1394294" y="2692"/>
                  </a:lnTo>
                  <a:lnTo>
                    <a:pt x="1326273" y="685"/>
                  </a:lnTo>
                  <a:lnTo>
                    <a:pt x="1257300" y="0"/>
                  </a:lnTo>
                  <a:lnTo>
                    <a:pt x="1188313" y="685"/>
                  </a:lnTo>
                  <a:lnTo>
                    <a:pt x="1120292" y="2692"/>
                  </a:lnTo>
                  <a:lnTo>
                    <a:pt x="1053350" y="5994"/>
                  </a:lnTo>
                  <a:lnTo>
                    <a:pt x="987577" y="10553"/>
                  </a:lnTo>
                  <a:lnTo>
                    <a:pt x="923048" y="16332"/>
                  </a:lnTo>
                  <a:lnTo>
                    <a:pt x="859891" y="23317"/>
                  </a:lnTo>
                  <a:lnTo>
                    <a:pt x="798182" y="31445"/>
                  </a:lnTo>
                  <a:lnTo>
                    <a:pt x="738009" y="40703"/>
                  </a:lnTo>
                  <a:lnTo>
                    <a:pt x="679488" y="51041"/>
                  </a:lnTo>
                  <a:lnTo>
                    <a:pt x="622706" y="62433"/>
                  </a:lnTo>
                  <a:lnTo>
                    <a:pt x="567766" y="74828"/>
                  </a:lnTo>
                  <a:lnTo>
                    <a:pt x="514743" y="88214"/>
                  </a:lnTo>
                  <a:lnTo>
                    <a:pt x="463765" y="102552"/>
                  </a:lnTo>
                  <a:lnTo>
                    <a:pt x="414896" y="117792"/>
                  </a:lnTo>
                  <a:lnTo>
                    <a:pt x="368249" y="133921"/>
                  </a:lnTo>
                  <a:lnTo>
                    <a:pt x="323913" y="150876"/>
                  </a:lnTo>
                  <a:lnTo>
                    <a:pt x="281990" y="168656"/>
                  </a:lnTo>
                  <a:lnTo>
                    <a:pt x="242582" y="187185"/>
                  </a:lnTo>
                  <a:lnTo>
                    <a:pt x="205765" y="206463"/>
                  </a:lnTo>
                  <a:lnTo>
                    <a:pt x="171653" y="226453"/>
                  </a:lnTo>
                  <a:lnTo>
                    <a:pt x="111899" y="268376"/>
                  </a:lnTo>
                  <a:lnTo>
                    <a:pt x="64096" y="312699"/>
                  </a:lnTo>
                  <a:lnTo>
                    <a:pt x="28994" y="359130"/>
                  </a:lnTo>
                  <a:lnTo>
                    <a:pt x="7366" y="407390"/>
                  </a:lnTo>
                  <a:lnTo>
                    <a:pt x="0" y="457200"/>
                  </a:lnTo>
                  <a:lnTo>
                    <a:pt x="1854" y="482295"/>
                  </a:lnTo>
                  <a:lnTo>
                    <a:pt x="16446" y="531368"/>
                  </a:lnTo>
                  <a:lnTo>
                    <a:pt x="44907" y="578751"/>
                  </a:lnTo>
                  <a:lnTo>
                    <a:pt x="86461" y="624154"/>
                  </a:lnTo>
                  <a:lnTo>
                    <a:pt x="140335" y="667308"/>
                  </a:lnTo>
                  <a:lnTo>
                    <a:pt x="205765" y="707948"/>
                  </a:lnTo>
                  <a:lnTo>
                    <a:pt x="242582" y="727227"/>
                  </a:lnTo>
                  <a:lnTo>
                    <a:pt x="281990" y="745756"/>
                  </a:lnTo>
                  <a:lnTo>
                    <a:pt x="323913" y="763536"/>
                  </a:lnTo>
                  <a:lnTo>
                    <a:pt x="368249" y="780491"/>
                  </a:lnTo>
                  <a:lnTo>
                    <a:pt x="414896" y="796620"/>
                  </a:lnTo>
                  <a:lnTo>
                    <a:pt x="463765" y="811860"/>
                  </a:lnTo>
                  <a:lnTo>
                    <a:pt x="514743" y="826198"/>
                  </a:lnTo>
                  <a:lnTo>
                    <a:pt x="567766" y="839584"/>
                  </a:lnTo>
                  <a:lnTo>
                    <a:pt x="622706" y="851979"/>
                  </a:lnTo>
                  <a:lnTo>
                    <a:pt x="679488" y="863371"/>
                  </a:lnTo>
                  <a:lnTo>
                    <a:pt x="738009" y="873709"/>
                  </a:lnTo>
                  <a:lnTo>
                    <a:pt x="798182" y="882967"/>
                  </a:lnTo>
                  <a:lnTo>
                    <a:pt x="859891" y="891095"/>
                  </a:lnTo>
                  <a:lnTo>
                    <a:pt x="923048" y="898080"/>
                  </a:lnTo>
                  <a:lnTo>
                    <a:pt x="987577" y="903859"/>
                  </a:lnTo>
                  <a:lnTo>
                    <a:pt x="1053350" y="908418"/>
                  </a:lnTo>
                  <a:lnTo>
                    <a:pt x="1120292" y="911720"/>
                  </a:lnTo>
                  <a:lnTo>
                    <a:pt x="1188313" y="913726"/>
                  </a:lnTo>
                  <a:lnTo>
                    <a:pt x="1257300" y="914400"/>
                  </a:lnTo>
                  <a:lnTo>
                    <a:pt x="1326273" y="913726"/>
                  </a:lnTo>
                  <a:lnTo>
                    <a:pt x="1394294" y="911720"/>
                  </a:lnTo>
                  <a:lnTo>
                    <a:pt x="1461236" y="908418"/>
                  </a:lnTo>
                  <a:lnTo>
                    <a:pt x="1527009" y="903859"/>
                  </a:lnTo>
                  <a:lnTo>
                    <a:pt x="1591538" y="898080"/>
                  </a:lnTo>
                  <a:lnTo>
                    <a:pt x="1654695" y="891095"/>
                  </a:lnTo>
                  <a:lnTo>
                    <a:pt x="1716405" y="882967"/>
                  </a:lnTo>
                  <a:lnTo>
                    <a:pt x="1776577" y="873709"/>
                  </a:lnTo>
                  <a:lnTo>
                    <a:pt x="1835099" y="863371"/>
                  </a:lnTo>
                  <a:lnTo>
                    <a:pt x="1891880" y="851979"/>
                  </a:lnTo>
                  <a:lnTo>
                    <a:pt x="1946821" y="839584"/>
                  </a:lnTo>
                  <a:lnTo>
                    <a:pt x="1999843" y="826198"/>
                  </a:lnTo>
                  <a:lnTo>
                    <a:pt x="2050821" y="811860"/>
                  </a:lnTo>
                  <a:lnTo>
                    <a:pt x="2099691" y="796620"/>
                  </a:lnTo>
                  <a:lnTo>
                    <a:pt x="2146338" y="780491"/>
                  </a:lnTo>
                  <a:lnTo>
                    <a:pt x="2190673" y="763536"/>
                  </a:lnTo>
                  <a:lnTo>
                    <a:pt x="2232596" y="745756"/>
                  </a:lnTo>
                  <a:lnTo>
                    <a:pt x="2272004" y="727227"/>
                  </a:lnTo>
                  <a:lnTo>
                    <a:pt x="2308822" y="707948"/>
                  </a:lnTo>
                  <a:lnTo>
                    <a:pt x="2342934" y="687959"/>
                  </a:lnTo>
                  <a:lnTo>
                    <a:pt x="2402687" y="646036"/>
                  </a:lnTo>
                  <a:lnTo>
                    <a:pt x="2450490" y="601713"/>
                  </a:lnTo>
                  <a:lnTo>
                    <a:pt x="2485593" y="555282"/>
                  </a:lnTo>
                  <a:lnTo>
                    <a:pt x="2507221" y="507022"/>
                  </a:lnTo>
                  <a:lnTo>
                    <a:pt x="2514600" y="457200"/>
                  </a:lnTo>
                  <a:close/>
                </a:path>
                <a:path w="8991600" h="914400">
                  <a:moveTo>
                    <a:pt x="8991600" y="533400"/>
                  </a:moveTo>
                  <a:lnTo>
                    <a:pt x="8981884" y="477100"/>
                  </a:lnTo>
                  <a:lnTo>
                    <a:pt x="8953690" y="423367"/>
                  </a:lnTo>
                  <a:lnTo>
                    <a:pt x="8908377" y="372783"/>
                  </a:lnTo>
                  <a:lnTo>
                    <a:pt x="8847341" y="325945"/>
                  </a:lnTo>
                  <a:lnTo>
                    <a:pt x="8811374" y="304114"/>
                  </a:lnTo>
                  <a:lnTo>
                    <a:pt x="8771979" y="283438"/>
                  </a:lnTo>
                  <a:lnTo>
                    <a:pt x="8729358" y="263994"/>
                  </a:lnTo>
                  <a:lnTo>
                    <a:pt x="8683663" y="245859"/>
                  </a:lnTo>
                  <a:lnTo>
                    <a:pt x="8635073" y="229095"/>
                  </a:lnTo>
                  <a:lnTo>
                    <a:pt x="8583765" y="213791"/>
                  </a:lnTo>
                  <a:lnTo>
                    <a:pt x="8529917" y="199999"/>
                  </a:lnTo>
                  <a:lnTo>
                    <a:pt x="8473694" y="187820"/>
                  </a:lnTo>
                  <a:lnTo>
                    <a:pt x="8415274" y="177304"/>
                  </a:lnTo>
                  <a:lnTo>
                    <a:pt x="8354835" y="168541"/>
                  </a:lnTo>
                  <a:lnTo>
                    <a:pt x="8292528" y="161594"/>
                  </a:lnTo>
                  <a:lnTo>
                    <a:pt x="8228546" y="156540"/>
                  </a:lnTo>
                  <a:lnTo>
                    <a:pt x="8163065" y="153454"/>
                  </a:lnTo>
                  <a:lnTo>
                    <a:pt x="8096250" y="152400"/>
                  </a:lnTo>
                  <a:lnTo>
                    <a:pt x="8029422" y="153454"/>
                  </a:lnTo>
                  <a:lnTo>
                    <a:pt x="7963941" y="156540"/>
                  </a:lnTo>
                  <a:lnTo>
                    <a:pt x="7899959" y="161594"/>
                  </a:lnTo>
                  <a:lnTo>
                    <a:pt x="7837652" y="168541"/>
                  </a:lnTo>
                  <a:lnTo>
                    <a:pt x="7777213" y="177304"/>
                  </a:lnTo>
                  <a:lnTo>
                    <a:pt x="7718793" y="187820"/>
                  </a:lnTo>
                  <a:lnTo>
                    <a:pt x="7662570" y="199999"/>
                  </a:lnTo>
                  <a:lnTo>
                    <a:pt x="7608722" y="213791"/>
                  </a:lnTo>
                  <a:lnTo>
                    <a:pt x="7557414" y="229095"/>
                  </a:lnTo>
                  <a:lnTo>
                    <a:pt x="7508824" y="245859"/>
                  </a:lnTo>
                  <a:lnTo>
                    <a:pt x="7463142" y="263994"/>
                  </a:lnTo>
                  <a:lnTo>
                    <a:pt x="7420508" y="283438"/>
                  </a:lnTo>
                  <a:lnTo>
                    <a:pt x="7381113" y="304114"/>
                  </a:lnTo>
                  <a:lnTo>
                    <a:pt x="7345146" y="325945"/>
                  </a:lnTo>
                  <a:lnTo>
                    <a:pt x="7312749" y="348856"/>
                  </a:lnTo>
                  <a:lnTo>
                    <a:pt x="7259409" y="397649"/>
                  </a:lnTo>
                  <a:lnTo>
                    <a:pt x="7222477" y="449872"/>
                  </a:lnTo>
                  <a:lnTo>
                    <a:pt x="7203351" y="504977"/>
                  </a:lnTo>
                  <a:lnTo>
                    <a:pt x="7200900" y="533400"/>
                  </a:lnTo>
                  <a:lnTo>
                    <a:pt x="7203351" y="561835"/>
                  </a:lnTo>
                  <a:lnTo>
                    <a:pt x="7222477" y="616940"/>
                  </a:lnTo>
                  <a:lnTo>
                    <a:pt x="7259409" y="669163"/>
                  </a:lnTo>
                  <a:lnTo>
                    <a:pt x="7312749" y="717956"/>
                  </a:lnTo>
                  <a:lnTo>
                    <a:pt x="7345146" y="740867"/>
                  </a:lnTo>
                  <a:lnTo>
                    <a:pt x="7381113" y="762698"/>
                  </a:lnTo>
                  <a:lnTo>
                    <a:pt x="7420508" y="783374"/>
                  </a:lnTo>
                  <a:lnTo>
                    <a:pt x="7463142" y="802817"/>
                  </a:lnTo>
                  <a:lnTo>
                    <a:pt x="7508824" y="820953"/>
                  </a:lnTo>
                  <a:lnTo>
                    <a:pt x="7557414" y="837717"/>
                  </a:lnTo>
                  <a:lnTo>
                    <a:pt x="7608722" y="853020"/>
                  </a:lnTo>
                  <a:lnTo>
                    <a:pt x="7662570" y="866813"/>
                  </a:lnTo>
                  <a:lnTo>
                    <a:pt x="7718793" y="878992"/>
                  </a:lnTo>
                  <a:lnTo>
                    <a:pt x="7777213" y="889508"/>
                  </a:lnTo>
                  <a:lnTo>
                    <a:pt x="7837652" y="898271"/>
                  </a:lnTo>
                  <a:lnTo>
                    <a:pt x="7899959" y="905217"/>
                  </a:lnTo>
                  <a:lnTo>
                    <a:pt x="7963941" y="910272"/>
                  </a:lnTo>
                  <a:lnTo>
                    <a:pt x="8029422" y="913358"/>
                  </a:lnTo>
                  <a:lnTo>
                    <a:pt x="8096250" y="914400"/>
                  </a:lnTo>
                  <a:lnTo>
                    <a:pt x="8163065" y="913358"/>
                  </a:lnTo>
                  <a:lnTo>
                    <a:pt x="8228546" y="910272"/>
                  </a:lnTo>
                  <a:lnTo>
                    <a:pt x="8292528" y="905217"/>
                  </a:lnTo>
                  <a:lnTo>
                    <a:pt x="8354835" y="898271"/>
                  </a:lnTo>
                  <a:lnTo>
                    <a:pt x="8415274" y="889508"/>
                  </a:lnTo>
                  <a:lnTo>
                    <a:pt x="8473694" y="878992"/>
                  </a:lnTo>
                  <a:lnTo>
                    <a:pt x="8529917" y="866813"/>
                  </a:lnTo>
                  <a:lnTo>
                    <a:pt x="8583765" y="853020"/>
                  </a:lnTo>
                  <a:lnTo>
                    <a:pt x="8635073" y="837717"/>
                  </a:lnTo>
                  <a:lnTo>
                    <a:pt x="8683663" y="820953"/>
                  </a:lnTo>
                  <a:lnTo>
                    <a:pt x="8729358" y="802817"/>
                  </a:lnTo>
                  <a:lnTo>
                    <a:pt x="8771979" y="783374"/>
                  </a:lnTo>
                  <a:lnTo>
                    <a:pt x="8811374" y="762698"/>
                  </a:lnTo>
                  <a:lnTo>
                    <a:pt x="8847341" y="740867"/>
                  </a:lnTo>
                  <a:lnTo>
                    <a:pt x="8879738" y="717956"/>
                  </a:lnTo>
                  <a:lnTo>
                    <a:pt x="8933078" y="669163"/>
                  </a:lnTo>
                  <a:lnTo>
                    <a:pt x="8970010" y="616940"/>
                  </a:lnTo>
                  <a:lnTo>
                    <a:pt x="8989136" y="561835"/>
                  </a:lnTo>
                  <a:lnTo>
                    <a:pt x="8991600" y="53340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pic>
          <p:nvPicPr>
            <p:cNvPr id="11" name="object 11" descr="Logo  Description automatically generated"/>
            <p:cNvPicPr/>
            <p:nvPr/>
          </p:nvPicPr>
          <p:blipFill>
            <a:blip r:embed="rId3" cstate="print"/>
            <a:stretch>
              <a:fillRect/>
            </a:stretch>
          </p:blipFill>
          <p:spPr>
            <a:xfrm>
              <a:off x="2180970" y="5848350"/>
              <a:ext cx="5048758" cy="100965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C60E86-78F2-E49C-1E1B-9642AE72B49C}"/>
              </a:ext>
            </a:extLst>
          </p:cNvPr>
          <p:cNvSpPr txBox="1"/>
          <p:nvPr/>
        </p:nvSpPr>
        <p:spPr>
          <a:xfrm>
            <a:off x="1219200" y="990600"/>
            <a:ext cx="6858000" cy="2862322"/>
          </a:xfrm>
          <a:prstGeom prst="rect">
            <a:avLst/>
          </a:prstGeom>
          <a:noFill/>
        </p:spPr>
        <p:txBody>
          <a:bodyPr wrap="square" rtlCol="0">
            <a:spAutoFit/>
          </a:bodyPr>
          <a:lstStyle/>
          <a:p>
            <a:pPr algn="ctr"/>
            <a:r>
              <a:rPr lang="vi-VN" sz="4000" b="1" dirty="0">
                <a:solidFill>
                  <a:schemeClr val="tx2"/>
                </a:solidFill>
                <a:latin typeface="Calibri" panose="020F0502020204030204" pitchFamily="34" charset="0"/>
                <a:cs typeface="Calibri" panose="020F0502020204030204" pitchFamily="34" charset="0"/>
              </a:rPr>
              <a:t>Cơ chế tham chiếu</a:t>
            </a:r>
          </a:p>
          <a:p>
            <a:pPr algn="ctr"/>
            <a:r>
              <a:rPr lang="vi-VN" sz="6000" b="1" dirty="0">
                <a:solidFill>
                  <a:srgbClr val="FF0000"/>
                </a:solidFill>
                <a:latin typeface="Calibri" panose="020F0502020204030204" pitchFamily="34" charset="0"/>
                <a:cs typeface="Calibri" panose="020F0502020204030204" pitchFamily="34" charset="0"/>
              </a:rPr>
              <a:t>≠</a:t>
            </a:r>
          </a:p>
          <a:p>
            <a:pPr algn="ctr"/>
            <a:r>
              <a:rPr lang="en-US" sz="4000" b="1" dirty="0" err="1">
                <a:solidFill>
                  <a:schemeClr val="tx2"/>
                </a:solidFill>
                <a:latin typeface="Calibri" panose="020F0502020204030204" pitchFamily="34" charset="0"/>
                <a:cs typeface="Calibri" panose="020F0502020204030204" pitchFamily="34" charset="0"/>
              </a:rPr>
              <a:t>Cơ</a:t>
            </a:r>
            <a:r>
              <a:rPr lang="en-US" sz="4000" b="1" dirty="0">
                <a:solidFill>
                  <a:schemeClr val="tx2"/>
                </a:solidFill>
                <a:latin typeface="Calibri" panose="020F0502020204030204" pitchFamily="34" charset="0"/>
                <a:cs typeface="Calibri" panose="020F0502020204030204" pitchFamily="34" charset="0"/>
              </a:rPr>
              <a:t> </a:t>
            </a:r>
            <a:r>
              <a:rPr lang="en-US" sz="4000" b="1" dirty="0" err="1">
                <a:solidFill>
                  <a:schemeClr val="tx2"/>
                </a:solidFill>
                <a:latin typeface="Calibri" panose="020F0502020204030204" pitchFamily="34" charset="0"/>
                <a:cs typeface="Calibri" panose="020F0502020204030204" pitchFamily="34" charset="0"/>
              </a:rPr>
              <a:t>quan</a:t>
            </a:r>
            <a:r>
              <a:rPr lang="en-US" sz="4000" b="1" dirty="0">
                <a:solidFill>
                  <a:schemeClr val="tx2"/>
                </a:solidFill>
                <a:latin typeface="Calibri" panose="020F0502020204030204" pitchFamily="34" charset="0"/>
                <a:cs typeface="Calibri" panose="020F0502020204030204" pitchFamily="34" charset="0"/>
              </a:rPr>
              <a:t> </a:t>
            </a:r>
            <a:r>
              <a:rPr lang="en-US" sz="4000" b="1" dirty="0" err="1">
                <a:solidFill>
                  <a:schemeClr val="tx2"/>
                </a:solidFill>
                <a:latin typeface="Calibri" panose="020F0502020204030204" pitchFamily="34" charset="0"/>
                <a:cs typeface="Calibri" panose="020F0502020204030204" pitchFamily="34" charset="0"/>
              </a:rPr>
              <a:t>quản</a:t>
            </a:r>
            <a:r>
              <a:rPr lang="en-US" sz="4000" b="1" dirty="0">
                <a:solidFill>
                  <a:schemeClr val="tx2"/>
                </a:solidFill>
                <a:latin typeface="Calibri" panose="020F0502020204030204" pitchFamily="34" charset="0"/>
                <a:cs typeface="Calibri" panose="020F0502020204030204" pitchFamily="34" charset="0"/>
              </a:rPr>
              <a:t> </a:t>
            </a:r>
            <a:r>
              <a:rPr lang="en-US" sz="4000" b="1" dirty="0" err="1">
                <a:solidFill>
                  <a:schemeClr val="tx2"/>
                </a:solidFill>
                <a:latin typeface="Calibri" panose="020F0502020204030204" pitchFamily="34" charset="0"/>
                <a:cs typeface="Calibri" panose="020F0502020204030204" pitchFamily="34" charset="0"/>
              </a:rPr>
              <a:t>lý</a:t>
            </a:r>
            <a:r>
              <a:rPr lang="vi-VN" sz="4000" b="1" dirty="0">
                <a:solidFill>
                  <a:schemeClr val="tx2"/>
                </a:solidFill>
                <a:latin typeface="Calibri" panose="020F0502020204030204" pitchFamily="34" charset="0"/>
                <a:cs typeface="Calibri" panose="020F0502020204030204" pitchFamily="34" charset="0"/>
              </a:rPr>
              <a:t> không cần thực hiện đánh giá </a:t>
            </a:r>
          </a:p>
        </p:txBody>
      </p:sp>
      <p:sp>
        <p:nvSpPr>
          <p:cNvPr id="3" name="TextBox 2">
            <a:extLst>
              <a:ext uri="{FF2B5EF4-FFF2-40B4-BE49-F238E27FC236}">
                <a16:creationId xmlns:a16="http://schemas.microsoft.com/office/drawing/2014/main" id="{64F3E3E6-74CF-76A3-D7E3-C465B6046F27}"/>
              </a:ext>
            </a:extLst>
          </p:cNvPr>
          <p:cNvSpPr txBox="1"/>
          <p:nvPr/>
        </p:nvSpPr>
        <p:spPr>
          <a:xfrm>
            <a:off x="1028700" y="4114800"/>
            <a:ext cx="7086600" cy="1384995"/>
          </a:xfrm>
          <a:prstGeom prst="rect">
            <a:avLst/>
          </a:prstGeom>
          <a:noFill/>
        </p:spPr>
        <p:txBody>
          <a:bodyPr wrap="square" rtlCol="0">
            <a:spAutoFit/>
          </a:bodyPr>
          <a:lstStyle/>
          <a:p>
            <a:pPr algn="ctr"/>
            <a:r>
              <a:rPr lang="vi-VN" sz="2800" dirty="0">
                <a:solidFill>
                  <a:srgbClr val="FF6600"/>
                </a:solidFill>
                <a:latin typeface="Calibri" panose="020F0502020204030204" pitchFamily="34" charset="0"/>
                <a:cs typeface="Calibri" panose="020F0502020204030204" pitchFamily="34" charset="0"/>
              </a:rPr>
              <a:t>Cần tiến hành thẩm định để xem liệu các kết luận về lợi ích-rủi ro có thể áp dụng cho </a:t>
            </a:r>
          </a:p>
          <a:p>
            <a:pPr algn="ctr"/>
            <a:r>
              <a:rPr lang="vi-VN" sz="2800" dirty="0">
                <a:solidFill>
                  <a:srgbClr val="FF6600"/>
                </a:solidFill>
                <a:latin typeface="Calibri" panose="020F0502020204030204" pitchFamily="34" charset="0"/>
                <a:cs typeface="Calibri" panose="020F0502020204030204" pitchFamily="34" charset="0"/>
              </a:rPr>
              <a:t>người dân</a:t>
            </a:r>
            <a:r>
              <a:rPr lang="vi-VN" sz="2800" dirty="0">
                <a:latin typeface="Calibri" panose="020F0502020204030204" pitchFamily="34" charset="0"/>
                <a:cs typeface="Calibri" panose="020F0502020204030204" pitchFamily="34" charset="0"/>
              </a:rPr>
              <a:t> </a:t>
            </a:r>
            <a:r>
              <a:rPr lang="vi-VN" sz="2800" dirty="0">
                <a:solidFill>
                  <a:srgbClr val="FF0000"/>
                </a:solidFill>
                <a:latin typeface="Calibri" panose="020F0502020204030204" pitchFamily="34" charset="0"/>
                <a:cs typeface="Calibri" panose="020F0502020204030204" pitchFamily="34" charset="0"/>
              </a:rPr>
              <a:t>trong nước</a:t>
            </a:r>
            <a:r>
              <a:rPr lang="vi-VN" sz="2800" dirty="0">
                <a:latin typeface="Calibri" panose="020F0502020204030204" pitchFamily="34" charset="0"/>
                <a:cs typeface="Calibri" panose="020F0502020204030204" pitchFamily="34" charset="0"/>
              </a:rPr>
              <a:t> </a:t>
            </a:r>
            <a:r>
              <a:rPr lang="vi-VN" sz="2800" dirty="0">
                <a:solidFill>
                  <a:srgbClr val="FF6600"/>
                </a:solidFill>
                <a:latin typeface="Calibri" panose="020F0502020204030204" pitchFamily="34" charset="0"/>
                <a:cs typeface="Calibri" panose="020F0502020204030204" pitchFamily="34" charset="0"/>
              </a:rPr>
              <a:t>hay không.</a:t>
            </a:r>
          </a:p>
        </p:txBody>
      </p:sp>
    </p:spTree>
    <p:extLst>
      <p:ext uri="{BB962C8B-B14F-4D97-AF65-F5344CB8AC3E}">
        <p14:creationId xmlns:p14="http://schemas.microsoft.com/office/powerpoint/2010/main" val="428391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ctrTitle"/>
          </p:nvPr>
        </p:nvSpPr>
        <p:spPr>
          <a:xfrm>
            <a:off x="1524000" y="253484"/>
            <a:ext cx="6629400" cy="505267"/>
          </a:xfrm>
          <a:prstGeom prst="rect">
            <a:avLst/>
          </a:prstGeom>
        </p:spPr>
        <p:txBody>
          <a:bodyPr vert="horz" wrap="square" lIns="0" tIns="12700" rIns="0" bIns="0" rtlCol="0">
            <a:spAutoFit/>
          </a:bodyPr>
          <a:lstStyle/>
          <a:p>
            <a:pPr marL="12700">
              <a:lnSpc>
                <a:spcPct val="100000"/>
              </a:lnSpc>
              <a:spcBef>
                <a:spcPts val="100"/>
              </a:spcBef>
            </a:pPr>
            <a:r>
              <a:rPr lang="vi-VN" dirty="0">
                <a:latin typeface="Calibri" panose="020F0502020204030204" pitchFamily="34" charset="0"/>
                <a:cs typeface="Calibri" panose="020F0502020204030204" pitchFamily="34" charset="0"/>
              </a:rPr>
              <a:t>1. </a:t>
            </a:r>
            <a:r>
              <a:rPr lang="en-US" dirty="0" err="1">
                <a:latin typeface="Calibri" panose="020F0502020204030204" pitchFamily="34" charset="0"/>
                <a:cs typeface="Calibri" panose="020F0502020204030204" pitchFamily="34" charset="0"/>
              </a:rPr>
              <a:t>Đánh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giá</a:t>
            </a:r>
            <a:r>
              <a:rPr lang="en-US" dirty="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“tính tương đồng”</a:t>
            </a:r>
          </a:p>
        </p:txBody>
      </p:sp>
      <p:sp>
        <p:nvSpPr>
          <p:cNvPr id="4" name="object 4"/>
          <p:cNvSpPr txBox="1">
            <a:spLocks noGrp="1"/>
          </p:cNvSpPr>
          <p:nvPr>
            <p:ph type="ftr" sz="quarter" idx="5"/>
          </p:nvPr>
        </p:nvSpPr>
        <p:spPr>
          <a:xfrm>
            <a:off x="3343836" y="6742584"/>
            <a:ext cx="2456327" cy="115416"/>
          </a:xfrm>
          <a:prstGeom prst="rect">
            <a:avLst/>
          </a:prstGeom>
        </p:spPr>
        <p:txBody>
          <a:bodyPr vert="horz" wrap="square" lIns="0" tIns="0" rIns="0" bIns="0" rtlCol="0">
            <a:spAutoFit/>
          </a:bodyPr>
          <a:lstStyle/>
          <a:p>
            <a:pPr marL="12700">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graphicFrame>
        <p:nvGraphicFramePr>
          <p:cNvPr id="6" name="Diagram 5">
            <a:extLst>
              <a:ext uri="{FF2B5EF4-FFF2-40B4-BE49-F238E27FC236}">
                <a16:creationId xmlns:a16="http://schemas.microsoft.com/office/drawing/2014/main" id="{528F6E78-B405-2D82-F2F3-AF0D9C58FC76}"/>
              </a:ext>
            </a:extLst>
          </p:cNvPr>
          <p:cNvGraphicFramePr/>
          <p:nvPr>
            <p:extLst>
              <p:ext uri="{D42A27DB-BD31-4B8C-83A1-F6EECF244321}">
                <p14:modId xmlns:p14="http://schemas.microsoft.com/office/powerpoint/2010/main" val="1219417756"/>
              </p:ext>
            </p:extLst>
          </p:nvPr>
        </p:nvGraphicFramePr>
        <p:xfrm>
          <a:off x="428244" y="1676400"/>
          <a:ext cx="828751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F8DED7A-61ED-329F-8DCE-1A712EF45F48}"/>
              </a:ext>
            </a:extLst>
          </p:cNvPr>
          <p:cNvSpPr txBox="1"/>
          <p:nvPr/>
        </p:nvSpPr>
        <p:spPr>
          <a:xfrm>
            <a:off x="2761127" y="1175420"/>
            <a:ext cx="5638800" cy="707886"/>
          </a:xfrm>
          <a:prstGeom prst="rect">
            <a:avLst/>
          </a:prstGeom>
          <a:noFill/>
        </p:spPr>
        <p:txBody>
          <a:bodyPr wrap="square" rtlCol="0">
            <a:spAutoFit/>
          </a:bodyPr>
          <a:lstStyle/>
          <a:p>
            <a:pPr algn="ctr"/>
            <a:r>
              <a:rPr lang="vi-VN" sz="2000" b="1" dirty="0">
                <a:solidFill>
                  <a:srgbClr val="FF0000"/>
                </a:solidFill>
                <a:latin typeface="Calibri" panose="020F0502020204030204" pitchFamily="34" charset="0"/>
                <a:cs typeface="Calibri" panose="020F0502020204030204" pitchFamily="34" charset="0"/>
              </a:rPr>
              <a:t>Nhãn sản phẩm </a:t>
            </a:r>
            <a:r>
              <a:rPr lang="en-US" sz="2000" b="1" dirty="0" err="1">
                <a:solidFill>
                  <a:srgbClr val="FF0000"/>
                </a:solidFill>
                <a:latin typeface="Calibri" panose="020F0502020204030204" pitchFamily="34" charset="0"/>
                <a:cs typeface="Calibri" panose="020F0502020204030204" pitchFamily="34" charset="0"/>
              </a:rPr>
              <a:t>đã</a:t>
            </a:r>
            <a:r>
              <a:rPr lang="vi-VN" sz="2000" b="1" dirty="0">
                <a:solidFill>
                  <a:srgbClr val="FF0000"/>
                </a:solidFill>
                <a:latin typeface="Calibri" panose="020F0502020204030204" pitchFamily="34" charset="0"/>
                <a:cs typeface="Calibri" panose="020F0502020204030204" pitchFamily="34" charset="0"/>
              </a:rPr>
              <a:t> nộp so với </a:t>
            </a:r>
          </a:p>
          <a:p>
            <a:pPr algn="ctr"/>
            <a:r>
              <a:rPr lang="vi-VN" sz="2000" b="1" dirty="0">
                <a:solidFill>
                  <a:srgbClr val="FF0000"/>
                </a:solidFill>
                <a:latin typeface="Calibri" panose="020F0502020204030204" pitchFamily="34" charset="0"/>
                <a:cs typeface="Calibri" panose="020F0502020204030204" pitchFamily="34" charset="0"/>
              </a:rPr>
              <a:t>nhãn đã được phê duyệt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9F77-F3A3-9DFB-B47A-BB463A3CE4F3}"/>
              </a:ext>
            </a:extLst>
          </p:cNvPr>
          <p:cNvSpPr>
            <a:spLocks noGrp="1"/>
          </p:cNvSpPr>
          <p:nvPr>
            <p:ph type="title"/>
          </p:nvPr>
        </p:nvSpPr>
        <p:spPr>
          <a:xfrm>
            <a:off x="747014" y="228600"/>
            <a:ext cx="8320786" cy="430887"/>
          </a:xfrm>
        </p:spPr>
        <p:txBody>
          <a:bodyPr/>
          <a:lstStyle/>
          <a:p>
            <a:r>
              <a:rPr lang="en-US" sz="2800" dirty="0" err="1">
                <a:latin typeface="Calibri" panose="020F0502020204030204" pitchFamily="34" charset="0"/>
                <a:cs typeface="Calibri" panose="020F0502020204030204" pitchFamily="34" charset="0"/>
              </a:rPr>
              <a:t>Nếu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như</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tính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tương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đồng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thể</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định</a:t>
            </a: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7FFC1F32-104E-A4B6-F235-AFF31BD30B58}"/>
              </a:ext>
            </a:extLst>
          </p:cNvPr>
          <p:cNvGraphicFramePr/>
          <p:nvPr>
            <p:extLst>
              <p:ext uri="{D42A27DB-BD31-4B8C-83A1-F6EECF244321}">
                <p14:modId xmlns:p14="http://schemas.microsoft.com/office/powerpoint/2010/main" val="1209676923"/>
              </p:ext>
            </p:extLst>
          </p:nvPr>
        </p:nvGraphicFramePr>
        <p:xfrm>
          <a:off x="442214" y="990600"/>
          <a:ext cx="8320786" cy="390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834CC43-F6E6-AE50-EAD3-DFEC4A730B7C}"/>
              </a:ext>
            </a:extLst>
          </p:cNvPr>
          <p:cNvSpPr txBox="1"/>
          <p:nvPr/>
        </p:nvSpPr>
        <p:spPr>
          <a:xfrm>
            <a:off x="423926" y="5257800"/>
            <a:ext cx="4038600" cy="1323439"/>
          </a:xfrm>
          <a:prstGeom prst="rect">
            <a:avLst/>
          </a:prstGeom>
          <a:noFill/>
          <a:ln w="50800">
            <a:solidFill>
              <a:srgbClr val="FF6600"/>
            </a:solidFill>
          </a:ln>
        </p:spPr>
        <p:txBody>
          <a:bodyPr wrap="square">
            <a:spAutoFit/>
          </a:bodyPr>
          <a:lstStyle/>
          <a:p>
            <a:pPr lvl="0" algn="just"/>
            <a:r>
              <a:rPr lang="vi-VN" sz="2000" b="1" dirty="0">
                <a:solidFill>
                  <a:schemeClr val="accent1">
                    <a:lumMod val="50000"/>
                  </a:schemeClr>
                </a:solidFill>
                <a:latin typeface="Calibri" panose="020F0502020204030204" pitchFamily="34" charset="0"/>
                <a:cs typeface="Calibri" panose="020F0502020204030204" pitchFamily="34" charset="0"/>
              </a:rPr>
              <a:t>Cơ quan quản lý có quyền điều chỉnh phạm vi ứng dụng lâm sàng được đề xuất, dựa trên dữ liệu đã nộp.</a:t>
            </a:r>
          </a:p>
        </p:txBody>
      </p:sp>
      <p:sp>
        <p:nvSpPr>
          <p:cNvPr id="6" name="TextBox 5">
            <a:extLst>
              <a:ext uri="{FF2B5EF4-FFF2-40B4-BE49-F238E27FC236}">
                <a16:creationId xmlns:a16="http://schemas.microsoft.com/office/drawing/2014/main" id="{D64DFDDC-D158-8C33-257F-073CD9A79276}"/>
              </a:ext>
            </a:extLst>
          </p:cNvPr>
          <p:cNvSpPr txBox="1"/>
          <p:nvPr/>
        </p:nvSpPr>
        <p:spPr>
          <a:xfrm>
            <a:off x="4724401" y="5181600"/>
            <a:ext cx="4038599" cy="1477328"/>
          </a:xfrm>
          <a:prstGeom prst="rect">
            <a:avLst/>
          </a:prstGeom>
          <a:noFill/>
        </p:spPr>
        <p:txBody>
          <a:bodyPr wrap="square" rtlCol="0">
            <a:spAutoFit/>
          </a:bodyPr>
          <a:lstStyle/>
          <a:p>
            <a:pPr algn="just"/>
            <a:r>
              <a:rPr lang="vi-VN" b="1" dirty="0">
                <a:solidFill>
                  <a:srgbClr val="FF6600"/>
                </a:solidFill>
                <a:latin typeface="Calibri" panose="020F0502020204030204" pitchFamily="34" charset="0"/>
                <a:cs typeface="Calibri" panose="020F0502020204030204" pitchFamily="34" charset="0"/>
              </a:rPr>
              <a:t>Tuy vậy, khi cơ quan quản lý trong nước đưa ra một ứng dụng lâm sàng khác, sẽ vượt ngoài phạm vi tham chiếu cũng như ảnh hưởng đến những thay đổi sau khi cấp phép.</a:t>
            </a:r>
          </a:p>
        </p:txBody>
      </p:sp>
    </p:spTree>
    <p:extLst>
      <p:ext uri="{BB962C8B-B14F-4D97-AF65-F5344CB8AC3E}">
        <p14:creationId xmlns:p14="http://schemas.microsoft.com/office/powerpoint/2010/main" val="151237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C077C-7A85-563B-F9BC-331C1E5915FF}"/>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12A0CE7A-BD7A-519C-67AA-F105F900C35D}"/>
              </a:ext>
            </a:extLst>
          </p:cNvPr>
          <p:cNvSpPr txBox="1">
            <a:spLocks noGrp="1"/>
          </p:cNvSpPr>
          <p:nvPr>
            <p:ph type="title"/>
          </p:nvPr>
        </p:nvSpPr>
        <p:spPr>
          <a:xfrm>
            <a:off x="-762000" y="180533"/>
            <a:ext cx="9448800" cy="505267"/>
          </a:xfrm>
          <a:prstGeom prst="rect">
            <a:avLst/>
          </a:prstGeom>
        </p:spPr>
        <p:txBody>
          <a:bodyPr vert="horz" wrap="square" lIns="0" tIns="12700" rIns="0" bIns="0" rtlCol="0">
            <a:spAutoFit/>
          </a:bodyPr>
          <a:lstStyle/>
          <a:p>
            <a:pPr marL="1815464" algn="ctr">
              <a:lnSpc>
                <a:spcPct val="100000"/>
              </a:lnSpc>
              <a:spcBef>
                <a:spcPts val="100"/>
              </a:spcBef>
            </a:pPr>
            <a:r>
              <a:rPr lang="vi-VN" dirty="0">
                <a:latin typeface="Calibri" panose="020F0502020204030204" pitchFamily="34" charset="0"/>
                <a:cs typeface="Calibri" panose="020F0502020204030204" pitchFamily="34" charset="0"/>
              </a:rPr>
              <a:t>2. Nội suy hồ sơ lợi ích – nguy cơ</a:t>
            </a:r>
          </a:p>
        </p:txBody>
      </p:sp>
      <p:pic>
        <p:nvPicPr>
          <p:cNvPr id="3" name="object 3">
            <a:extLst>
              <a:ext uri="{FF2B5EF4-FFF2-40B4-BE49-F238E27FC236}">
                <a16:creationId xmlns:a16="http://schemas.microsoft.com/office/drawing/2014/main" id="{53624C35-5313-F520-EC1D-32B160D643E1}"/>
              </a:ext>
            </a:extLst>
          </p:cNvPr>
          <p:cNvPicPr/>
          <p:nvPr/>
        </p:nvPicPr>
        <p:blipFill>
          <a:blip r:embed="rId2" cstate="print"/>
          <a:stretch>
            <a:fillRect/>
          </a:stretch>
        </p:blipFill>
        <p:spPr>
          <a:xfrm>
            <a:off x="2500883" y="3198876"/>
            <a:ext cx="1533144" cy="1533144"/>
          </a:xfrm>
          <a:prstGeom prst="rect">
            <a:avLst/>
          </a:prstGeom>
        </p:spPr>
      </p:pic>
      <p:sp>
        <p:nvSpPr>
          <p:cNvPr id="4" name="object 4">
            <a:extLst>
              <a:ext uri="{FF2B5EF4-FFF2-40B4-BE49-F238E27FC236}">
                <a16:creationId xmlns:a16="http://schemas.microsoft.com/office/drawing/2014/main" id="{48534B6E-B3E4-2A2F-B5B1-EFE2A2741779}"/>
              </a:ext>
            </a:extLst>
          </p:cNvPr>
          <p:cNvSpPr txBox="1"/>
          <p:nvPr/>
        </p:nvSpPr>
        <p:spPr>
          <a:xfrm>
            <a:off x="2780801" y="3466720"/>
            <a:ext cx="972819" cy="890269"/>
          </a:xfrm>
          <a:prstGeom prst="rect">
            <a:avLst/>
          </a:prstGeom>
        </p:spPr>
        <p:txBody>
          <a:bodyPr vert="horz" wrap="square" lIns="0" tIns="38100" rIns="0" bIns="0" rtlCol="0">
            <a:spAutoFit/>
          </a:bodyPr>
          <a:lstStyle/>
          <a:p>
            <a:pPr marL="12700" marR="5080" indent="635" algn="ctr">
              <a:lnSpc>
                <a:spcPct val="91800"/>
              </a:lnSpc>
              <a:spcBef>
                <a:spcPts val="300"/>
              </a:spcBef>
            </a:pPr>
            <a:r>
              <a:rPr lang="vi-VN" sz="2000" b="1">
                <a:solidFill>
                  <a:srgbClr val="FFFF00"/>
                </a:solidFill>
                <a:latin typeface="Calibri" panose="020F0502020204030204" pitchFamily="34" charset="0"/>
                <a:cs typeface="Calibri" panose="020F0502020204030204" pitchFamily="34" charset="0"/>
              </a:rPr>
              <a:t>Toàn bộ bằng chứng</a:t>
            </a:r>
          </a:p>
        </p:txBody>
      </p:sp>
      <p:grpSp>
        <p:nvGrpSpPr>
          <p:cNvPr id="5" name="object 5">
            <a:extLst>
              <a:ext uri="{FF2B5EF4-FFF2-40B4-BE49-F238E27FC236}">
                <a16:creationId xmlns:a16="http://schemas.microsoft.com/office/drawing/2014/main" id="{FFA12355-2361-5480-D89E-3A1BB13E9B5B}"/>
              </a:ext>
            </a:extLst>
          </p:cNvPr>
          <p:cNvGrpSpPr/>
          <p:nvPr/>
        </p:nvGrpSpPr>
        <p:grpSpPr>
          <a:xfrm>
            <a:off x="2148840" y="1173480"/>
            <a:ext cx="2235835" cy="1986280"/>
            <a:chOff x="2148840" y="1173480"/>
            <a:chExt cx="2235835" cy="1986280"/>
          </a:xfrm>
        </p:grpSpPr>
        <p:pic>
          <p:nvPicPr>
            <p:cNvPr id="6" name="object 6">
              <a:extLst>
                <a:ext uri="{FF2B5EF4-FFF2-40B4-BE49-F238E27FC236}">
                  <a16:creationId xmlns:a16="http://schemas.microsoft.com/office/drawing/2014/main" id="{50EA3D74-A546-0130-4757-FFE383082E69}"/>
                </a:ext>
              </a:extLst>
            </p:cNvPr>
            <p:cNvPicPr/>
            <p:nvPr/>
          </p:nvPicPr>
          <p:blipFill>
            <a:blip r:embed="rId3" cstate="print"/>
            <a:stretch>
              <a:fillRect/>
            </a:stretch>
          </p:blipFill>
          <p:spPr>
            <a:xfrm>
              <a:off x="2977896" y="2764536"/>
              <a:ext cx="579119" cy="394715"/>
            </a:xfrm>
            <a:prstGeom prst="rect">
              <a:avLst/>
            </a:prstGeom>
          </p:spPr>
        </p:pic>
        <p:pic>
          <p:nvPicPr>
            <p:cNvPr id="7" name="object 7">
              <a:extLst>
                <a:ext uri="{FF2B5EF4-FFF2-40B4-BE49-F238E27FC236}">
                  <a16:creationId xmlns:a16="http://schemas.microsoft.com/office/drawing/2014/main" id="{0A376A52-1BB6-8DD8-89A4-64CFFE9303F0}"/>
                </a:ext>
              </a:extLst>
            </p:cNvPr>
            <p:cNvPicPr/>
            <p:nvPr/>
          </p:nvPicPr>
          <p:blipFill>
            <a:blip r:embed="rId4" cstate="print"/>
            <a:stretch>
              <a:fillRect/>
            </a:stretch>
          </p:blipFill>
          <p:spPr>
            <a:xfrm>
              <a:off x="2148840" y="1173480"/>
              <a:ext cx="2235707" cy="1533143"/>
            </a:xfrm>
            <a:prstGeom prst="rect">
              <a:avLst/>
            </a:prstGeom>
          </p:spPr>
        </p:pic>
      </p:grpSp>
      <p:sp>
        <p:nvSpPr>
          <p:cNvPr id="8" name="object 8">
            <a:extLst>
              <a:ext uri="{FF2B5EF4-FFF2-40B4-BE49-F238E27FC236}">
                <a16:creationId xmlns:a16="http://schemas.microsoft.com/office/drawing/2014/main" id="{6BB7B1A3-6A03-BC46-7DF0-A675E64D2E94}"/>
              </a:ext>
            </a:extLst>
          </p:cNvPr>
          <p:cNvSpPr txBox="1"/>
          <p:nvPr/>
        </p:nvSpPr>
        <p:spPr>
          <a:xfrm>
            <a:off x="2423947" y="1475372"/>
            <a:ext cx="1747282" cy="712951"/>
          </a:xfrm>
          <a:prstGeom prst="rect">
            <a:avLst/>
          </a:prstGeom>
        </p:spPr>
        <p:txBody>
          <a:bodyPr vert="horz" wrap="square" lIns="0" tIns="33019" rIns="0" bIns="0" rtlCol="0">
            <a:spAutoFit/>
          </a:bodyPr>
          <a:lstStyle/>
          <a:p>
            <a:pPr marL="12700" marR="5080" indent="-635" algn="ctr">
              <a:lnSpc>
                <a:spcPct val="91500"/>
              </a:lnSpc>
              <a:spcBef>
                <a:spcPts val="259"/>
              </a:spcBef>
            </a:pPr>
            <a:r>
              <a:rPr lang="vi-VN" sz="1600" dirty="0">
                <a:solidFill>
                  <a:srgbClr val="FFFFFF"/>
                </a:solidFill>
                <a:latin typeface="Calibri" panose="020F0502020204030204" pitchFamily="34" charset="0"/>
                <a:cs typeface="Calibri" panose="020F0502020204030204" pitchFamily="34" charset="0"/>
              </a:rPr>
              <a:t>Độ tin cậy khoa học của bằng chứng lâm sàng và tính phù hợp</a:t>
            </a:r>
          </a:p>
        </p:txBody>
      </p:sp>
      <p:grpSp>
        <p:nvGrpSpPr>
          <p:cNvPr id="9" name="object 9">
            <a:extLst>
              <a:ext uri="{FF2B5EF4-FFF2-40B4-BE49-F238E27FC236}">
                <a16:creationId xmlns:a16="http://schemas.microsoft.com/office/drawing/2014/main" id="{538C3ECE-0A96-7109-E767-BCB8409E0AA4}"/>
              </a:ext>
            </a:extLst>
          </p:cNvPr>
          <p:cNvGrpSpPr/>
          <p:nvPr/>
        </p:nvGrpSpPr>
        <p:grpSpPr>
          <a:xfrm>
            <a:off x="3925824" y="2572511"/>
            <a:ext cx="2377440" cy="1533525"/>
            <a:chOff x="3925824" y="2572511"/>
            <a:chExt cx="2377440" cy="1533525"/>
          </a:xfrm>
        </p:grpSpPr>
        <p:pic>
          <p:nvPicPr>
            <p:cNvPr id="10" name="object 10">
              <a:extLst>
                <a:ext uri="{FF2B5EF4-FFF2-40B4-BE49-F238E27FC236}">
                  <a16:creationId xmlns:a16="http://schemas.microsoft.com/office/drawing/2014/main" id="{A0C1FA27-4A88-101F-00E7-9EA67A074375}"/>
                </a:ext>
              </a:extLst>
            </p:cNvPr>
            <p:cNvPicPr/>
            <p:nvPr/>
          </p:nvPicPr>
          <p:blipFill>
            <a:blip r:embed="rId5" cstate="print"/>
            <a:stretch>
              <a:fillRect/>
            </a:stretch>
          </p:blipFill>
          <p:spPr>
            <a:xfrm>
              <a:off x="3925824" y="3413759"/>
              <a:ext cx="315467" cy="562355"/>
            </a:xfrm>
            <a:prstGeom prst="rect">
              <a:avLst/>
            </a:prstGeom>
          </p:spPr>
        </p:pic>
        <p:pic>
          <p:nvPicPr>
            <p:cNvPr id="11" name="object 11">
              <a:extLst>
                <a:ext uri="{FF2B5EF4-FFF2-40B4-BE49-F238E27FC236}">
                  <a16:creationId xmlns:a16="http://schemas.microsoft.com/office/drawing/2014/main" id="{D83D0D8E-2A53-7DCE-E498-4957608C49A9}"/>
                </a:ext>
              </a:extLst>
            </p:cNvPr>
            <p:cNvPicPr/>
            <p:nvPr/>
          </p:nvPicPr>
          <p:blipFill>
            <a:blip r:embed="rId6" cstate="print"/>
            <a:stretch>
              <a:fillRect/>
            </a:stretch>
          </p:blipFill>
          <p:spPr>
            <a:xfrm>
              <a:off x="4082796" y="2572511"/>
              <a:ext cx="2220467" cy="1533143"/>
            </a:xfrm>
            <a:prstGeom prst="rect">
              <a:avLst/>
            </a:prstGeom>
          </p:spPr>
        </p:pic>
      </p:grpSp>
      <p:sp>
        <p:nvSpPr>
          <p:cNvPr id="12" name="object 12">
            <a:extLst>
              <a:ext uri="{FF2B5EF4-FFF2-40B4-BE49-F238E27FC236}">
                <a16:creationId xmlns:a16="http://schemas.microsoft.com/office/drawing/2014/main" id="{B2258088-65B9-8032-B72D-C279CC4A0534}"/>
              </a:ext>
            </a:extLst>
          </p:cNvPr>
          <p:cNvSpPr txBox="1"/>
          <p:nvPr/>
        </p:nvSpPr>
        <p:spPr>
          <a:xfrm>
            <a:off x="4277868" y="2614818"/>
            <a:ext cx="1900428" cy="1392560"/>
          </a:xfrm>
          <a:prstGeom prst="rect">
            <a:avLst/>
          </a:prstGeom>
        </p:spPr>
        <p:txBody>
          <a:bodyPr vert="horz" wrap="square" lIns="0" tIns="33019" rIns="0" bIns="0" rtlCol="0">
            <a:spAutoFit/>
          </a:bodyPr>
          <a:lstStyle/>
          <a:p>
            <a:pPr marL="12700" marR="5080" indent="-1270" algn="ctr">
              <a:lnSpc>
                <a:spcPct val="91500"/>
              </a:lnSpc>
              <a:spcBef>
                <a:spcPts val="259"/>
              </a:spcBef>
            </a:pPr>
            <a:r>
              <a:rPr lang="vi-VN" sz="1600">
                <a:solidFill>
                  <a:srgbClr val="FFFFFF"/>
                </a:solidFill>
                <a:latin typeface="Calibri" panose="020F0502020204030204" pitchFamily="34" charset="0"/>
                <a:cs typeface="Calibri" panose="020F0502020204030204" pitchFamily="34" charset="0"/>
              </a:rPr>
              <a:t>Rủi ro trong </a:t>
            </a:r>
            <a:br>
              <a:rPr lang="en-US" sz="1600">
                <a:solidFill>
                  <a:srgbClr val="FFFFFF"/>
                </a:solidFill>
                <a:latin typeface="Calibri" panose="020F0502020204030204" pitchFamily="34" charset="0"/>
                <a:cs typeface="Calibri" panose="020F0502020204030204" pitchFamily="34" charset="0"/>
              </a:rPr>
            </a:br>
            <a:r>
              <a:rPr lang="vi-VN" sz="1600">
                <a:solidFill>
                  <a:srgbClr val="FFFFFF"/>
                </a:solidFill>
                <a:latin typeface="Calibri" panose="020F0502020204030204" pitchFamily="34" charset="0"/>
                <a:cs typeface="Calibri" panose="020F0502020204030204" pitchFamily="34" charset="0"/>
              </a:rPr>
              <a:t>phạm vi chấp nhận được hoặc có kế hoạch đầy đủ để giải quyết các mối quan ngại</a:t>
            </a:r>
          </a:p>
        </p:txBody>
      </p:sp>
      <p:grpSp>
        <p:nvGrpSpPr>
          <p:cNvPr id="13" name="object 13">
            <a:extLst>
              <a:ext uri="{FF2B5EF4-FFF2-40B4-BE49-F238E27FC236}">
                <a16:creationId xmlns:a16="http://schemas.microsoft.com/office/drawing/2014/main" id="{B9619C8C-CCA9-B3A6-96F8-EC0B4C889883}"/>
              </a:ext>
            </a:extLst>
          </p:cNvPr>
          <p:cNvGrpSpPr/>
          <p:nvPr/>
        </p:nvGrpSpPr>
        <p:grpSpPr>
          <a:xfrm>
            <a:off x="3553967" y="4474464"/>
            <a:ext cx="1807845" cy="1896110"/>
            <a:chOff x="3553967" y="4474464"/>
            <a:chExt cx="1807845" cy="1896110"/>
          </a:xfrm>
        </p:grpSpPr>
        <p:pic>
          <p:nvPicPr>
            <p:cNvPr id="14" name="object 14">
              <a:extLst>
                <a:ext uri="{FF2B5EF4-FFF2-40B4-BE49-F238E27FC236}">
                  <a16:creationId xmlns:a16="http://schemas.microsoft.com/office/drawing/2014/main" id="{D91C5A9D-B802-2E60-E333-6A6000E45C0A}"/>
                </a:ext>
              </a:extLst>
            </p:cNvPr>
            <p:cNvPicPr/>
            <p:nvPr/>
          </p:nvPicPr>
          <p:blipFill>
            <a:blip r:embed="rId7" cstate="print"/>
            <a:stretch>
              <a:fillRect/>
            </a:stretch>
          </p:blipFill>
          <p:spPr>
            <a:xfrm>
              <a:off x="3558540" y="4474464"/>
              <a:ext cx="574547" cy="528827"/>
            </a:xfrm>
            <a:prstGeom prst="rect">
              <a:avLst/>
            </a:prstGeom>
          </p:spPr>
        </p:pic>
        <p:pic>
          <p:nvPicPr>
            <p:cNvPr id="15" name="object 15">
              <a:extLst>
                <a:ext uri="{FF2B5EF4-FFF2-40B4-BE49-F238E27FC236}">
                  <a16:creationId xmlns:a16="http://schemas.microsoft.com/office/drawing/2014/main" id="{79F1E0B2-B6C9-0B5B-C684-D9AE359109D0}"/>
                </a:ext>
              </a:extLst>
            </p:cNvPr>
            <p:cNvPicPr/>
            <p:nvPr/>
          </p:nvPicPr>
          <p:blipFill>
            <a:blip r:embed="rId8" cstate="print"/>
            <a:stretch>
              <a:fillRect/>
            </a:stretch>
          </p:blipFill>
          <p:spPr>
            <a:xfrm>
              <a:off x="3553967" y="4837176"/>
              <a:ext cx="1807463" cy="1533143"/>
            </a:xfrm>
            <a:prstGeom prst="rect">
              <a:avLst/>
            </a:prstGeom>
          </p:spPr>
        </p:pic>
      </p:grpSp>
      <p:sp>
        <p:nvSpPr>
          <p:cNvPr id="16" name="object 16">
            <a:extLst>
              <a:ext uri="{FF2B5EF4-FFF2-40B4-BE49-F238E27FC236}">
                <a16:creationId xmlns:a16="http://schemas.microsoft.com/office/drawing/2014/main" id="{C623FCBA-098A-70AA-8E74-FB327FF46FCC}"/>
              </a:ext>
            </a:extLst>
          </p:cNvPr>
          <p:cNvSpPr txBox="1"/>
          <p:nvPr/>
        </p:nvSpPr>
        <p:spPr>
          <a:xfrm>
            <a:off x="3873414" y="5175364"/>
            <a:ext cx="1167765" cy="759460"/>
          </a:xfrm>
          <a:prstGeom prst="rect">
            <a:avLst/>
          </a:prstGeom>
        </p:spPr>
        <p:txBody>
          <a:bodyPr vert="horz" wrap="square" lIns="0" tIns="34925" rIns="0" bIns="0" rtlCol="0">
            <a:spAutoFit/>
          </a:bodyPr>
          <a:lstStyle/>
          <a:p>
            <a:pPr marL="12700" marR="5080" indent="-1905" algn="ctr">
              <a:lnSpc>
                <a:spcPct val="91500"/>
              </a:lnSpc>
              <a:spcBef>
                <a:spcPts val="275"/>
              </a:spcBef>
            </a:pPr>
            <a:r>
              <a:rPr lang="vi-VN" sz="1700">
                <a:solidFill>
                  <a:srgbClr val="FFFFFF"/>
                </a:solidFill>
                <a:latin typeface="Calibri" panose="020F0502020204030204" pitchFamily="34" charset="0"/>
                <a:cs typeface="Calibri" panose="020F0502020204030204" pitchFamily="34" charset="0"/>
              </a:rPr>
              <a:t>Đáp ứng nhu cầu y tế trong nước</a:t>
            </a:r>
          </a:p>
        </p:txBody>
      </p:sp>
      <p:grpSp>
        <p:nvGrpSpPr>
          <p:cNvPr id="17" name="object 17">
            <a:extLst>
              <a:ext uri="{FF2B5EF4-FFF2-40B4-BE49-F238E27FC236}">
                <a16:creationId xmlns:a16="http://schemas.microsoft.com/office/drawing/2014/main" id="{AA870060-AAC8-02AA-FA47-8E4ED52B4F34}"/>
              </a:ext>
            </a:extLst>
          </p:cNvPr>
          <p:cNvGrpSpPr/>
          <p:nvPr/>
        </p:nvGrpSpPr>
        <p:grpSpPr>
          <a:xfrm>
            <a:off x="1331217" y="4407322"/>
            <a:ext cx="1659889" cy="1888489"/>
            <a:chOff x="1310639" y="4482084"/>
            <a:chExt cx="1659889" cy="1888489"/>
          </a:xfrm>
        </p:grpSpPr>
        <p:pic>
          <p:nvPicPr>
            <p:cNvPr id="18" name="object 18">
              <a:extLst>
                <a:ext uri="{FF2B5EF4-FFF2-40B4-BE49-F238E27FC236}">
                  <a16:creationId xmlns:a16="http://schemas.microsoft.com/office/drawing/2014/main" id="{A4D9F85D-DECB-15B7-DDD6-73CA63F793CE}"/>
                </a:ext>
              </a:extLst>
            </p:cNvPr>
            <p:cNvPicPr/>
            <p:nvPr/>
          </p:nvPicPr>
          <p:blipFill>
            <a:blip r:embed="rId9" cstate="print"/>
            <a:stretch>
              <a:fillRect/>
            </a:stretch>
          </p:blipFill>
          <p:spPr>
            <a:xfrm>
              <a:off x="2383536" y="4482084"/>
              <a:ext cx="586739" cy="544067"/>
            </a:xfrm>
            <a:prstGeom prst="rect">
              <a:avLst/>
            </a:prstGeom>
          </p:spPr>
        </p:pic>
        <p:pic>
          <p:nvPicPr>
            <p:cNvPr id="19" name="object 19">
              <a:extLst>
                <a:ext uri="{FF2B5EF4-FFF2-40B4-BE49-F238E27FC236}">
                  <a16:creationId xmlns:a16="http://schemas.microsoft.com/office/drawing/2014/main" id="{87419F8B-A53F-DD5E-16FE-43F0EEDB15BC}"/>
                </a:ext>
              </a:extLst>
            </p:cNvPr>
            <p:cNvPicPr/>
            <p:nvPr/>
          </p:nvPicPr>
          <p:blipFill>
            <a:blip r:embed="rId10" cstate="print"/>
            <a:stretch>
              <a:fillRect/>
            </a:stretch>
          </p:blipFill>
          <p:spPr>
            <a:xfrm>
              <a:off x="1310639" y="4837176"/>
              <a:ext cx="1533143" cy="1533143"/>
            </a:xfrm>
            <a:prstGeom prst="rect">
              <a:avLst/>
            </a:prstGeom>
          </p:spPr>
        </p:pic>
      </p:grpSp>
      <p:grpSp>
        <p:nvGrpSpPr>
          <p:cNvPr id="21" name="object 21">
            <a:extLst>
              <a:ext uri="{FF2B5EF4-FFF2-40B4-BE49-F238E27FC236}">
                <a16:creationId xmlns:a16="http://schemas.microsoft.com/office/drawing/2014/main" id="{2F1E8255-B306-5B15-50EF-A186A44733F7}"/>
              </a:ext>
            </a:extLst>
          </p:cNvPr>
          <p:cNvGrpSpPr/>
          <p:nvPr/>
        </p:nvGrpSpPr>
        <p:grpSpPr>
          <a:xfrm>
            <a:off x="355091" y="2572511"/>
            <a:ext cx="2232660" cy="1533525"/>
            <a:chOff x="355091" y="2572511"/>
            <a:chExt cx="2232660" cy="1533525"/>
          </a:xfrm>
        </p:grpSpPr>
        <p:pic>
          <p:nvPicPr>
            <p:cNvPr id="22" name="object 22">
              <a:extLst>
                <a:ext uri="{FF2B5EF4-FFF2-40B4-BE49-F238E27FC236}">
                  <a16:creationId xmlns:a16="http://schemas.microsoft.com/office/drawing/2014/main" id="{B54C0D1B-CFB6-0B7D-A672-EF3E02885CAF}"/>
                </a:ext>
              </a:extLst>
            </p:cNvPr>
            <p:cNvPicPr/>
            <p:nvPr/>
          </p:nvPicPr>
          <p:blipFill>
            <a:blip r:embed="rId11" cstate="print"/>
            <a:stretch>
              <a:fillRect/>
            </a:stretch>
          </p:blipFill>
          <p:spPr>
            <a:xfrm>
              <a:off x="2221991" y="3390900"/>
              <a:ext cx="365759" cy="569975"/>
            </a:xfrm>
            <a:prstGeom prst="rect">
              <a:avLst/>
            </a:prstGeom>
          </p:spPr>
        </p:pic>
        <p:pic>
          <p:nvPicPr>
            <p:cNvPr id="23" name="object 23">
              <a:extLst>
                <a:ext uri="{FF2B5EF4-FFF2-40B4-BE49-F238E27FC236}">
                  <a16:creationId xmlns:a16="http://schemas.microsoft.com/office/drawing/2014/main" id="{74A01930-A5DB-03A9-F578-B7DDE8A141D7}"/>
                </a:ext>
              </a:extLst>
            </p:cNvPr>
            <p:cNvPicPr/>
            <p:nvPr/>
          </p:nvPicPr>
          <p:blipFill>
            <a:blip r:embed="rId12" cstate="print"/>
            <a:stretch>
              <a:fillRect/>
            </a:stretch>
          </p:blipFill>
          <p:spPr>
            <a:xfrm>
              <a:off x="355091" y="2572511"/>
              <a:ext cx="1973580" cy="1533143"/>
            </a:xfrm>
            <a:prstGeom prst="rect">
              <a:avLst/>
            </a:prstGeom>
          </p:spPr>
        </p:pic>
      </p:grpSp>
      <p:sp>
        <p:nvSpPr>
          <p:cNvPr id="24" name="object 24">
            <a:extLst>
              <a:ext uri="{FF2B5EF4-FFF2-40B4-BE49-F238E27FC236}">
                <a16:creationId xmlns:a16="http://schemas.microsoft.com/office/drawing/2014/main" id="{803DA61C-A989-0C22-6408-85AD8EF37584}"/>
              </a:ext>
            </a:extLst>
          </p:cNvPr>
          <p:cNvSpPr txBox="1"/>
          <p:nvPr/>
        </p:nvSpPr>
        <p:spPr>
          <a:xfrm>
            <a:off x="854019" y="2712284"/>
            <a:ext cx="974090" cy="1162050"/>
          </a:xfrm>
          <a:prstGeom prst="rect">
            <a:avLst/>
          </a:prstGeom>
        </p:spPr>
        <p:txBody>
          <a:bodyPr vert="horz" wrap="square" lIns="0" tIns="32384" rIns="0" bIns="0" rtlCol="0">
            <a:spAutoFit/>
          </a:bodyPr>
          <a:lstStyle/>
          <a:p>
            <a:pPr marL="12065" marR="5080" algn="ctr">
              <a:lnSpc>
                <a:spcPct val="91600"/>
              </a:lnSpc>
              <a:spcBef>
                <a:spcPts val="254"/>
              </a:spcBef>
            </a:pPr>
            <a:r>
              <a:rPr lang="vi-VN" sz="1600" dirty="0">
                <a:solidFill>
                  <a:srgbClr val="FFFFFF"/>
                </a:solidFill>
                <a:latin typeface="Calibri" panose="020F0502020204030204" pitchFamily="34" charset="0"/>
                <a:cs typeface="Calibri" panose="020F0502020204030204" pitchFamily="34" charset="0"/>
              </a:rPr>
              <a:t>Khả năng giám sát xuyên suốt vòng đời sản phẩm</a:t>
            </a:r>
          </a:p>
        </p:txBody>
      </p:sp>
      <p:sp>
        <p:nvSpPr>
          <p:cNvPr id="25" name="object 25">
            <a:extLst>
              <a:ext uri="{FF2B5EF4-FFF2-40B4-BE49-F238E27FC236}">
                <a16:creationId xmlns:a16="http://schemas.microsoft.com/office/drawing/2014/main" id="{CACB8007-9783-D7B8-2A79-6D4CF25EA673}"/>
              </a:ext>
            </a:extLst>
          </p:cNvPr>
          <p:cNvSpPr/>
          <p:nvPr/>
        </p:nvSpPr>
        <p:spPr>
          <a:xfrm>
            <a:off x="6248400" y="1384824"/>
            <a:ext cx="596900" cy="4728210"/>
          </a:xfrm>
          <a:custGeom>
            <a:avLst/>
            <a:gdLst/>
            <a:ahLst/>
            <a:cxnLst/>
            <a:rect l="l" t="t" r="r" b="b"/>
            <a:pathLst>
              <a:path w="596900" h="4728210">
                <a:moveTo>
                  <a:pt x="0" y="0"/>
                </a:moveTo>
                <a:lnTo>
                  <a:pt x="79299" y="1775"/>
                </a:lnTo>
                <a:lnTo>
                  <a:pt x="150556" y="6785"/>
                </a:lnTo>
                <a:lnTo>
                  <a:pt x="210927" y="14557"/>
                </a:lnTo>
                <a:lnTo>
                  <a:pt x="257571" y="24617"/>
                </a:lnTo>
                <a:lnTo>
                  <a:pt x="298297" y="49707"/>
                </a:lnTo>
                <a:lnTo>
                  <a:pt x="298297" y="2314346"/>
                </a:lnTo>
                <a:lnTo>
                  <a:pt x="308953" y="2327562"/>
                </a:lnTo>
                <a:lnTo>
                  <a:pt x="385667" y="2349496"/>
                </a:lnTo>
                <a:lnTo>
                  <a:pt x="446039" y="2357268"/>
                </a:lnTo>
                <a:lnTo>
                  <a:pt x="517296" y="2362278"/>
                </a:lnTo>
                <a:lnTo>
                  <a:pt x="596595" y="2364054"/>
                </a:lnTo>
                <a:lnTo>
                  <a:pt x="517296" y="2365830"/>
                </a:lnTo>
                <a:lnTo>
                  <a:pt x="446039" y="2370843"/>
                </a:lnTo>
                <a:lnTo>
                  <a:pt x="385667" y="2378617"/>
                </a:lnTo>
                <a:lnTo>
                  <a:pt x="339024" y="2388680"/>
                </a:lnTo>
                <a:lnTo>
                  <a:pt x="298297" y="2413774"/>
                </a:lnTo>
                <a:lnTo>
                  <a:pt x="298297" y="4678400"/>
                </a:lnTo>
                <a:lnTo>
                  <a:pt x="287642" y="4691617"/>
                </a:lnTo>
                <a:lnTo>
                  <a:pt x="257571" y="4703494"/>
                </a:lnTo>
                <a:lnTo>
                  <a:pt x="210927" y="4713557"/>
                </a:lnTo>
                <a:lnTo>
                  <a:pt x="150556" y="4721332"/>
                </a:lnTo>
                <a:lnTo>
                  <a:pt x="79299" y="4726344"/>
                </a:lnTo>
                <a:lnTo>
                  <a:pt x="0" y="4728121"/>
                </a:lnTo>
              </a:path>
            </a:pathLst>
          </a:custGeom>
          <a:ln w="41275">
            <a:solidFill>
              <a:srgbClr val="00AF50"/>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6" name="object 26">
            <a:extLst>
              <a:ext uri="{FF2B5EF4-FFF2-40B4-BE49-F238E27FC236}">
                <a16:creationId xmlns:a16="http://schemas.microsoft.com/office/drawing/2014/main" id="{821336A1-427F-12D1-9AA4-D927D11C56BA}"/>
              </a:ext>
            </a:extLst>
          </p:cNvPr>
          <p:cNvSpPr txBox="1"/>
          <p:nvPr/>
        </p:nvSpPr>
        <p:spPr>
          <a:xfrm>
            <a:off x="6982589" y="1619124"/>
            <a:ext cx="1726564" cy="750847"/>
          </a:xfrm>
          <a:prstGeom prst="rect">
            <a:avLst/>
          </a:prstGeom>
        </p:spPr>
        <p:txBody>
          <a:bodyPr vert="horz" wrap="square" lIns="0" tIns="12065" rIns="0" bIns="0" rtlCol="0">
            <a:spAutoFit/>
          </a:bodyPr>
          <a:lstStyle/>
          <a:p>
            <a:pPr marL="12700" marR="5080">
              <a:lnSpc>
                <a:spcPct val="100000"/>
              </a:lnSpc>
              <a:spcBef>
                <a:spcPts val="95"/>
              </a:spcBef>
            </a:pPr>
            <a:r>
              <a:rPr lang="vi-VN" sz="2400" b="1">
                <a:solidFill>
                  <a:srgbClr val="FF0000"/>
                </a:solidFill>
                <a:latin typeface="Calibri" panose="020F0502020204030204" pitchFamily="34" charset="0"/>
                <a:cs typeface="Calibri" panose="020F0502020204030204" pitchFamily="34" charset="0"/>
              </a:rPr>
              <a:t>Hồ sơ lợi ích – nguy cơ </a:t>
            </a:r>
          </a:p>
        </p:txBody>
      </p:sp>
      <p:sp>
        <p:nvSpPr>
          <p:cNvPr id="27" name="object 27">
            <a:extLst>
              <a:ext uri="{FF2B5EF4-FFF2-40B4-BE49-F238E27FC236}">
                <a16:creationId xmlns:a16="http://schemas.microsoft.com/office/drawing/2014/main" id="{BB46C5FE-1A39-FA8C-484D-5712C2F9F7A9}"/>
              </a:ext>
            </a:extLst>
          </p:cNvPr>
          <p:cNvSpPr txBox="1"/>
          <p:nvPr/>
        </p:nvSpPr>
        <p:spPr>
          <a:xfrm>
            <a:off x="7006462" y="2823885"/>
            <a:ext cx="1845947" cy="936154"/>
          </a:xfrm>
          <a:prstGeom prst="rect">
            <a:avLst/>
          </a:prstGeom>
        </p:spPr>
        <p:txBody>
          <a:bodyPr vert="horz" wrap="square" lIns="0" tIns="12700" rIns="0" bIns="0" rtlCol="0">
            <a:spAutoFit/>
          </a:bodyPr>
          <a:lstStyle/>
          <a:p>
            <a:pPr marL="12700" marR="5080">
              <a:lnSpc>
                <a:spcPct val="100000"/>
              </a:lnSpc>
              <a:spcBef>
                <a:spcPts val="100"/>
              </a:spcBef>
            </a:pPr>
            <a:r>
              <a:rPr lang="vi-VN" sz="2000" b="1">
                <a:latin typeface="Calibri" panose="020F0502020204030204" pitchFamily="34" charset="0"/>
                <a:cs typeface="Calibri" panose="020F0502020204030204" pitchFamily="34" charset="0"/>
              </a:rPr>
              <a:t>Bằng chứng về chất lượng, an toàn và hiệu quả</a:t>
            </a:r>
          </a:p>
        </p:txBody>
      </p:sp>
      <p:sp>
        <p:nvSpPr>
          <p:cNvPr id="28" name="object 28">
            <a:extLst>
              <a:ext uri="{FF2B5EF4-FFF2-40B4-BE49-F238E27FC236}">
                <a16:creationId xmlns:a16="http://schemas.microsoft.com/office/drawing/2014/main" id="{C9E87569-BECF-B54E-EC4C-9AC3E1236253}"/>
              </a:ext>
            </a:extLst>
          </p:cNvPr>
          <p:cNvSpPr txBox="1"/>
          <p:nvPr/>
        </p:nvSpPr>
        <p:spPr>
          <a:xfrm>
            <a:off x="7006462" y="3867926"/>
            <a:ext cx="1726563" cy="1674817"/>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lang="vi-VN" sz="1800" dirty="0">
                <a:latin typeface="Calibri" panose="020F0502020204030204" pitchFamily="34" charset="0"/>
                <a:cs typeface="Calibri" panose="020F0502020204030204" pitchFamily="34" charset="0"/>
              </a:rPr>
              <a:t>Phi lâm sàng</a:t>
            </a:r>
          </a:p>
          <a:p>
            <a:pPr marL="299085" indent="-286385">
              <a:lnSpc>
                <a:spcPct val="100000"/>
              </a:lnSpc>
              <a:buFont typeface="Arial"/>
              <a:buChar char="•"/>
              <a:tabLst>
                <a:tab pos="299085" algn="l"/>
              </a:tabLst>
            </a:pPr>
            <a:r>
              <a:rPr lang="vi-VN" sz="1800" dirty="0">
                <a:latin typeface="Calibri" panose="020F0502020204030204" pitchFamily="34" charset="0"/>
                <a:cs typeface="Calibri" panose="020F0502020204030204" pitchFamily="34" charset="0"/>
              </a:rPr>
              <a:t>Lâm sàng</a:t>
            </a:r>
          </a:p>
          <a:p>
            <a:pPr marL="299085" indent="-286385">
              <a:lnSpc>
                <a:spcPct val="100000"/>
              </a:lnSpc>
              <a:buFont typeface="Arial"/>
              <a:buChar char="•"/>
              <a:tabLst>
                <a:tab pos="299085" algn="l"/>
              </a:tabLst>
            </a:pPr>
            <a:r>
              <a:rPr lang="en-US" sz="1800" dirty="0">
                <a:latin typeface="Calibri" panose="020F0502020204030204" pitchFamily="34" charset="0"/>
                <a:cs typeface="Calibri" panose="020F0502020204030204" pitchFamily="34" charset="0"/>
              </a:rPr>
              <a:t>CMC</a:t>
            </a:r>
            <a:endParaRPr lang="vi-VN" sz="1800" dirty="0">
              <a:latin typeface="Calibri" panose="020F0502020204030204" pitchFamily="34" charset="0"/>
              <a:cs typeface="Calibri" panose="020F0502020204030204" pitchFamily="34" charset="0"/>
            </a:endParaRPr>
          </a:p>
          <a:p>
            <a:pPr marL="299085" indent="-286385">
              <a:lnSpc>
                <a:spcPct val="100000"/>
              </a:lnSpc>
              <a:buFont typeface="Arial"/>
              <a:buChar char="•"/>
              <a:tabLst>
                <a:tab pos="299085" algn="l"/>
              </a:tabLst>
            </a:pPr>
            <a:r>
              <a:rPr lang="vi-VN" sz="1800" dirty="0">
                <a:latin typeface="Calibri" panose="020F0502020204030204" pitchFamily="34" charset="0"/>
                <a:cs typeface="Calibri" panose="020F0502020204030204" pitchFamily="34" charset="0"/>
              </a:rPr>
              <a:t>Kế hoạch quản lý </a:t>
            </a:r>
            <a:r>
              <a:rPr lang="en-US" sz="1800" dirty="0" err="1">
                <a:latin typeface="Calibri" panose="020F0502020204030204" pitchFamily="34" charset="0"/>
                <a:cs typeface="Calibri" panose="020F0502020204030204" pitchFamily="34" charset="0"/>
              </a:rPr>
              <a:t>nguy</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cơ</a:t>
            </a:r>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(RMP)</a:t>
            </a:r>
          </a:p>
        </p:txBody>
      </p:sp>
      <p:sp>
        <p:nvSpPr>
          <p:cNvPr id="30" name="TextBox 29">
            <a:extLst>
              <a:ext uri="{FF2B5EF4-FFF2-40B4-BE49-F238E27FC236}">
                <a16:creationId xmlns:a16="http://schemas.microsoft.com/office/drawing/2014/main" id="{76296629-7593-878B-5B43-2002923DE861}"/>
              </a:ext>
            </a:extLst>
          </p:cNvPr>
          <p:cNvSpPr txBox="1"/>
          <p:nvPr/>
        </p:nvSpPr>
        <p:spPr>
          <a:xfrm>
            <a:off x="1447800" y="781381"/>
            <a:ext cx="4855463" cy="369332"/>
          </a:xfrm>
          <a:prstGeom prst="rect">
            <a:avLst/>
          </a:prstGeom>
          <a:noFill/>
        </p:spPr>
        <p:txBody>
          <a:bodyPr wrap="square" rtlCol="0">
            <a:spAutoFit/>
          </a:bodyPr>
          <a:lstStyle/>
          <a:p>
            <a:r>
              <a:rPr lang="vi-VN" b="1" dirty="0">
                <a:solidFill>
                  <a:srgbClr val="00B050"/>
                </a:solidFill>
                <a:latin typeface="Calibri" panose="020F0502020204030204" pitchFamily="34" charset="0"/>
                <a:cs typeface="Calibri" panose="020F0502020204030204" pitchFamily="34" charset="0"/>
              </a:rPr>
              <a:t>Do cơ quan quản lý được tham chiếu thẩm định</a:t>
            </a:r>
          </a:p>
        </p:txBody>
      </p:sp>
      <p:sp>
        <p:nvSpPr>
          <p:cNvPr id="31" name="TextBox 30">
            <a:extLst>
              <a:ext uri="{FF2B5EF4-FFF2-40B4-BE49-F238E27FC236}">
                <a16:creationId xmlns:a16="http://schemas.microsoft.com/office/drawing/2014/main" id="{8A4FD773-F595-10FF-848A-6BF7EE99242A}"/>
              </a:ext>
            </a:extLst>
          </p:cNvPr>
          <p:cNvSpPr txBox="1"/>
          <p:nvPr/>
        </p:nvSpPr>
        <p:spPr>
          <a:xfrm>
            <a:off x="217802" y="4104033"/>
            <a:ext cx="1226699" cy="2246769"/>
          </a:xfrm>
          <a:prstGeom prst="rect">
            <a:avLst/>
          </a:prstGeom>
          <a:noFill/>
        </p:spPr>
        <p:txBody>
          <a:bodyPr wrap="square" rtlCol="0">
            <a:spAutoFit/>
          </a:bodyPr>
          <a:lstStyle/>
          <a:p>
            <a:pPr algn="l"/>
            <a:r>
              <a:rPr lang="vi-VN" sz="1400" b="1" dirty="0">
                <a:solidFill>
                  <a:srgbClr val="00B050"/>
                </a:solidFill>
                <a:latin typeface="Calibri" panose="020F0502020204030204" pitchFamily="34" charset="0"/>
                <a:cs typeface="Calibri" panose="020F0502020204030204" pitchFamily="34" charset="0"/>
              </a:rPr>
              <a:t>Do cơ quan quản lý được tham chiếu thẩm định (nếu </a:t>
            </a:r>
            <a:r>
              <a:rPr lang="vi-VN" sz="1400" b="1">
                <a:solidFill>
                  <a:srgbClr val="00B050"/>
                </a:solidFill>
                <a:latin typeface="Calibri" panose="020F0502020204030204" pitchFamily="34" charset="0"/>
                <a:cs typeface="Calibri" panose="020F0502020204030204" pitchFamily="34" charset="0"/>
              </a:rPr>
              <a:t>đã xác nhận tính tương đồng về </a:t>
            </a:r>
            <a:r>
              <a:rPr lang="vi-VN" sz="1400" b="1" dirty="0">
                <a:solidFill>
                  <a:srgbClr val="00B050"/>
                </a:solidFill>
                <a:latin typeface="Calibri" panose="020F0502020204030204" pitchFamily="34" charset="0"/>
                <a:cs typeface="Calibri" panose="020F0502020204030204" pitchFamily="34" charset="0"/>
              </a:rPr>
              <a:t>các </a:t>
            </a:r>
            <a:r>
              <a:rPr lang="vi-VN" sz="1400" b="1">
                <a:solidFill>
                  <a:srgbClr val="00B050"/>
                </a:solidFill>
                <a:latin typeface="Calibri" panose="020F0502020204030204" pitchFamily="34" charset="0"/>
                <a:cs typeface="Calibri" panose="020F0502020204030204" pitchFamily="34" charset="0"/>
              </a:rPr>
              <a:t>khía</a:t>
            </a:r>
            <a:r>
              <a:rPr lang="vi-VN" sz="1400" b="1" dirty="0">
                <a:solidFill>
                  <a:srgbClr val="00B050"/>
                </a:solidFill>
                <a:latin typeface="Calibri" panose="020F0502020204030204" pitchFamily="34" charset="0"/>
                <a:cs typeface="Calibri" panose="020F0502020204030204" pitchFamily="34" charset="0"/>
              </a:rPr>
              <a:t> cạnh chất lượng)</a:t>
            </a:r>
          </a:p>
        </p:txBody>
      </p:sp>
      <p:sp>
        <p:nvSpPr>
          <p:cNvPr id="20" name="object 20">
            <a:extLst>
              <a:ext uri="{FF2B5EF4-FFF2-40B4-BE49-F238E27FC236}">
                <a16:creationId xmlns:a16="http://schemas.microsoft.com/office/drawing/2014/main" id="{45E27FC7-F606-FD20-5D3E-F1965CEFCEB9}"/>
              </a:ext>
            </a:extLst>
          </p:cNvPr>
          <p:cNvSpPr txBox="1"/>
          <p:nvPr/>
        </p:nvSpPr>
        <p:spPr>
          <a:xfrm>
            <a:off x="1493143" y="5156811"/>
            <a:ext cx="1144014" cy="527709"/>
          </a:xfrm>
          <a:prstGeom prst="rect">
            <a:avLst/>
          </a:prstGeom>
        </p:spPr>
        <p:txBody>
          <a:bodyPr vert="horz" wrap="square" lIns="0" tIns="40005" rIns="0" bIns="0" rtlCol="0">
            <a:spAutoFit/>
          </a:bodyPr>
          <a:lstStyle/>
          <a:p>
            <a:pPr marL="12700" marR="5080" indent="120014" algn="ctr">
              <a:lnSpc>
                <a:spcPts val="1860"/>
              </a:lnSpc>
              <a:spcBef>
                <a:spcPts val="315"/>
              </a:spcBef>
            </a:pPr>
            <a:r>
              <a:rPr lang="vi-VN" sz="1700" dirty="0">
                <a:solidFill>
                  <a:srgbClr val="FFFFFF"/>
                </a:solidFill>
                <a:latin typeface="Calibri" panose="020F0502020204030204" pitchFamily="34" charset="0"/>
                <a:cs typeface="Calibri" panose="020F0502020204030204" pitchFamily="34" charset="0"/>
              </a:rPr>
              <a:t>Đảm bảo chất lượng</a:t>
            </a:r>
          </a:p>
        </p:txBody>
      </p:sp>
      <p:sp>
        <p:nvSpPr>
          <p:cNvPr id="32" name="TextBox 31">
            <a:extLst>
              <a:ext uri="{FF2B5EF4-FFF2-40B4-BE49-F238E27FC236}">
                <a16:creationId xmlns:a16="http://schemas.microsoft.com/office/drawing/2014/main" id="{D8E31F3E-97F4-DB00-D533-AD7034359B07}"/>
              </a:ext>
            </a:extLst>
          </p:cNvPr>
          <p:cNvSpPr txBox="1"/>
          <p:nvPr/>
        </p:nvSpPr>
        <p:spPr>
          <a:xfrm>
            <a:off x="135355" y="1576683"/>
            <a:ext cx="2086636" cy="923330"/>
          </a:xfrm>
          <a:prstGeom prst="rect">
            <a:avLst/>
          </a:prstGeom>
          <a:noFill/>
        </p:spPr>
        <p:txBody>
          <a:bodyPr wrap="square" rtlCol="0">
            <a:spAutoFit/>
          </a:bodyPr>
          <a:lstStyle/>
          <a:p>
            <a:pPr algn="ctr"/>
            <a:r>
              <a:rPr lang="vi-VN" b="1" dirty="0">
                <a:solidFill>
                  <a:srgbClr val="FF0000"/>
                </a:solidFill>
                <a:latin typeface="Calibri" panose="020F0502020204030204" pitchFamily="34" charset="0"/>
                <a:cs typeface="Calibri" panose="020F0502020204030204" pitchFamily="34" charset="0"/>
              </a:rPr>
              <a:t>Trong nước – Các hoạt động giám sát sau </a:t>
            </a:r>
            <a:r>
              <a:rPr lang="en-US" b="1" dirty="0" err="1">
                <a:solidFill>
                  <a:srgbClr val="FF0000"/>
                </a:solidFill>
                <a:latin typeface="Calibri" panose="020F0502020204030204" pitchFamily="34" charset="0"/>
                <a:cs typeface="Calibri" panose="020F0502020204030204" pitchFamily="34" charset="0"/>
              </a:rPr>
              <a:t>phê</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duyệt</a:t>
            </a:r>
            <a:endParaRPr lang="vi-VN" b="1"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9907DDFF-BABA-EB0F-34C4-975A7C2744ED}"/>
              </a:ext>
            </a:extLst>
          </p:cNvPr>
          <p:cNvSpPr txBox="1"/>
          <p:nvPr/>
        </p:nvSpPr>
        <p:spPr>
          <a:xfrm>
            <a:off x="4773938" y="4272830"/>
            <a:ext cx="1687070" cy="923330"/>
          </a:xfrm>
          <a:prstGeom prst="rect">
            <a:avLst/>
          </a:prstGeom>
          <a:noFill/>
        </p:spPr>
        <p:txBody>
          <a:bodyPr wrap="square" rtlCol="0">
            <a:spAutoFit/>
          </a:bodyPr>
          <a:lstStyle/>
          <a:p>
            <a:pPr algn="ctr"/>
            <a:r>
              <a:rPr lang="vi-VN" b="1">
                <a:solidFill>
                  <a:srgbClr val="FF0000"/>
                </a:solidFill>
                <a:latin typeface="Calibri" panose="020F0502020204030204" pitchFamily="34" charset="0"/>
                <a:cs typeface="Calibri" panose="020F0502020204030204" pitchFamily="34" charset="0"/>
              </a:rPr>
              <a:t>Trong nước –  Bối cảnh đưa ra quyết định</a:t>
            </a:r>
          </a:p>
        </p:txBody>
      </p:sp>
      <p:sp>
        <p:nvSpPr>
          <p:cNvPr id="34" name="TextBox 33">
            <a:extLst>
              <a:ext uri="{FF2B5EF4-FFF2-40B4-BE49-F238E27FC236}">
                <a16:creationId xmlns:a16="http://schemas.microsoft.com/office/drawing/2014/main" id="{A47AC8F6-07BA-370B-51BE-8697DC23FCD5}"/>
              </a:ext>
            </a:extLst>
          </p:cNvPr>
          <p:cNvSpPr txBox="1"/>
          <p:nvPr/>
        </p:nvSpPr>
        <p:spPr>
          <a:xfrm>
            <a:off x="4490660" y="1297635"/>
            <a:ext cx="1627490" cy="1200329"/>
          </a:xfrm>
          <a:prstGeom prst="rect">
            <a:avLst/>
          </a:prstGeom>
          <a:noFill/>
        </p:spPr>
        <p:txBody>
          <a:bodyPr wrap="square" rtlCol="0">
            <a:spAutoFit/>
          </a:bodyPr>
          <a:lstStyle/>
          <a:p>
            <a:pPr algn="ctr"/>
            <a:r>
              <a:rPr lang="vi-VN" b="1" dirty="0">
                <a:solidFill>
                  <a:srgbClr val="FF0000"/>
                </a:solidFill>
                <a:latin typeface="Calibri" panose="020F0502020204030204" pitchFamily="34" charset="0"/>
                <a:cs typeface="Calibri" panose="020F0502020204030204" pitchFamily="34" charset="0"/>
              </a:rPr>
              <a:t>Trong nước </a:t>
            </a:r>
            <a:r>
              <a:rPr lang="vi-VN" b="1">
                <a:solidFill>
                  <a:srgbClr val="FF0000"/>
                </a:solidFill>
                <a:latin typeface="Calibri" panose="020F0502020204030204" pitchFamily="34" charset="0"/>
                <a:cs typeface="Calibri" panose="020F0502020204030204" pitchFamily="34" charset="0"/>
              </a:rPr>
              <a:t>–</a:t>
            </a:r>
            <a:r>
              <a:rPr lang="vi-VN" b="1" dirty="0">
                <a:solidFill>
                  <a:srgbClr val="FF0000"/>
                </a:solidFill>
                <a:latin typeface="Calibri" panose="020F0502020204030204" pitchFamily="34" charset="0"/>
                <a:cs typeface="Calibri" panose="020F0502020204030204" pitchFamily="34" charset="0"/>
              </a:rPr>
              <a:t> kế hoạch quản lý nguy cơ (RMP)</a:t>
            </a:r>
          </a:p>
        </p:txBody>
      </p:sp>
      <p:sp>
        <p:nvSpPr>
          <p:cNvPr id="35" name="object 7">
            <a:extLst>
              <a:ext uri="{FF2B5EF4-FFF2-40B4-BE49-F238E27FC236}">
                <a16:creationId xmlns:a16="http://schemas.microsoft.com/office/drawing/2014/main" id="{14CD630A-687D-340E-D2A2-39E781917C48}"/>
              </a:ext>
            </a:extLst>
          </p:cNvPr>
          <p:cNvSpPr txBox="1">
            <a:spLocks noGrp="1"/>
          </p:cNvSpPr>
          <p:nvPr>
            <p:ph type="ftr" sz="quarter" idx="5"/>
          </p:nvPr>
        </p:nvSpPr>
        <p:spPr>
          <a:xfrm>
            <a:off x="3801892" y="6728402"/>
            <a:ext cx="2217908" cy="115416"/>
          </a:xfrm>
          <a:prstGeom prst="rect">
            <a:avLst/>
          </a:prstGeom>
        </p:spPr>
        <p:txBody>
          <a:bodyPr vert="horz" wrap="square" lIns="0" tIns="0" rIns="0" bIns="0" rtlCol="0">
            <a:spAutoFit/>
          </a:bodyPr>
          <a:lstStyle/>
          <a:p>
            <a:pPr marL="12700">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Tree>
    <p:extLst>
      <p:ext uri="{BB962C8B-B14F-4D97-AF65-F5344CB8AC3E}">
        <p14:creationId xmlns:p14="http://schemas.microsoft.com/office/powerpoint/2010/main" val="313805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83293" y="3142264"/>
            <a:ext cx="2273935" cy="505267"/>
          </a:xfrm>
          <a:prstGeom prst="rect">
            <a:avLst/>
          </a:prstGeom>
        </p:spPr>
        <p:txBody>
          <a:bodyPr vert="horz" wrap="square" lIns="0" tIns="12700" rIns="0" bIns="0" rtlCol="0">
            <a:spAutoFit/>
          </a:bodyPr>
          <a:lstStyle/>
          <a:p>
            <a:pPr marL="12700" marR="5080">
              <a:lnSpc>
                <a:spcPct val="100000"/>
              </a:lnSpc>
              <a:spcBef>
                <a:spcPts val="100"/>
              </a:spcBef>
            </a:pPr>
            <a:r>
              <a:rPr lang="vi-VN" sz="1600">
                <a:latin typeface="Calibri" panose="020F0502020204030204" pitchFamily="34" charset="0"/>
                <a:cs typeface="Calibri" panose="020F0502020204030204" pitchFamily="34" charset="0"/>
              </a:rPr>
              <a:t>Thẩm định dữ liệu lâm sàng (Giai đoạn I, II, III)</a:t>
            </a:r>
          </a:p>
        </p:txBody>
      </p:sp>
      <p:sp>
        <p:nvSpPr>
          <p:cNvPr id="4" name="object 4"/>
          <p:cNvSpPr txBox="1"/>
          <p:nvPr/>
        </p:nvSpPr>
        <p:spPr>
          <a:xfrm>
            <a:off x="3361001" y="3231720"/>
            <a:ext cx="1246505" cy="290464"/>
          </a:xfrm>
          <a:prstGeom prst="rect">
            <a:avLst/>
          </a:prstGeom>
        </p:spPr>
        <p:txBody>
          <a:bodyPr vert="horz" wrap="square" lIns="0" tIns="13335" rIns="0" bIns="0" rtlCol="0">
            <a:spAutoFit/>
          </a:bodyPr>
          <a:lstStyle/>
          <a:p>
            <a:pPr marL="12700">
              <a:lnSpc>
                <a:spcPct val="100000"/>
              </a:lnSpc>
              <a:spcBef>
                <a:spcPts val="105"/>
              </a:spcBef>
            </a:pPr>
            <a:r>
              <a:rPr lang="vi-VN" b="1">
                <a:solidFill>
                  <a:srgbClr val="006FC0"/>
                </a:solidFill>
                <a:latin typeface="Calibri" panose="020F0502020204030204" pitchFamily="34" charset="0"/>
                <a:cs typeface="Calibri" panose="020F0502020204030204" pitchFamily="34" charset="0"/>
              </a:rPr>
              <a:t>Đánh giá</a:t>
            </a:r>
          </a:p>
        </p:txBody>
      </p:sp>
      <p:sp>
        <p:nvSpPr>
          <p:cNvPr id="5" name="object 5"/>
          <p:cNvSpPr txBox="1"/>
          <p:nvPr/>
        </p:nvSpPr>
        <p:spPr>
          <a:xfrm>
            <a:off x="3361001" y="3536621"/>
            <a:ext cx="1243965" cy="290464"/>
          </a:xfrm>
          <a:prstGeom prst="rect">
            <a:avLst/>
          </a:prstGeom>
        </p:spPr>
        <p:txBody>
          <a:bodyPr vert="horz" wrap="square" lIns="0" tIns="13335" rIns="0" bIns="0" rtlCol="0">
            <a:spAutoFit/>
          </a:bodyPr>
          <a:lstStyle/>
          <a:p>
            <a:pPr marL="12700">
              <a:lnSpc>
                <a:spcPct val="100000"/>
              </a:lnSpc>
              <a:spcBef>
                <a:spcPts val="105"/>
              </a:spcBef>
            </a:pPr>
            <a:r>
              <a:rPr lang="vi-VN" b="1">
                <a:solidFill>
                  <a:srgbClr val="006FC0"/>
                </a:solidFill>
                <a:latin typeface="Calibri" panose="020F0502020204030204" pitchFamily="34" charset="0"/>
                <a:cs typeface="Calibri" panose="020F0502020204030204" pitchFamily="34" charset="0"/>
              </a:rPr>
              <a:t>lợi ích-rủi ro</a:t>
            </a:r>
          </a:p>
        </p:txBody>
      </p:sp>
      <p:sp>
        <p:nvSpPr>
          <p:cNvPr id="6" name="object 6"/>
          <p:cNvSpPr txBox="1"/>
          <p:nvPr/>
        </p:nvSpPr>
        <p:spPr>
          <a:xfrm>
            <a:off x="499062" y="1809439"/>
            <a:ext cx="1844039" cy="997709"/>
          </a:xfrm>
          <a:prstGeom prst="rect">
            <a:avLst/>
          </a:prstGeom>
        </p:spPr>
        <p:txBody>
          <a:bodyPr vert="horz" wrap="square" lIns="0" tIns="12700" rIns="0" bIns="0" rtlCol="0">
            <a:spAutoFit/>
          </a:bodyPr>
          <a:lstStyle/>
          <a:p>
            <a:pPr marL="12700" marR="5080">
              <a:lnSpc>
                <a:spcPct val="100000"/>
              </a:lnSpc>
              <a:spcBef>
                <a:spcPts val="100"/>
              </a:spcBef>
            </a:pPr>
            <a:r>
              <a:rPr lang="vi-VN" sz="1600">
                <a:latin typeface="Calibri" panose="020F0502020204030204" pitchFamily="34" charset="0"/>
                <a:cs typeface="Calibri" panose="020F0502020204030204" pitchFamily="34" charset="0"/>
              </a:rPr>
              <a:t>Đánh giá dữ liệu phi lâm sàng (nghiên cứu trên động vật, độc chất học)</a:t>
            </a:r>
          </a:p>
        </p:txBody>
      </p:sp>
      <p:sp>
        <p:nvSpPr>
          <p:cNvPr id="7" name="object 7"/>
          <p:cNvSpPr txBox="1"/>
          <p:nvPr/>
        </p:nvSpPr>
        <p:spPr>
          <a:xfrm>
            <a:off x="415856" y="4431965"/>
            <a:ext cx="1830070" cy="301621"/>
          </a:xfrm>
          <a:prstGeom prst="rect">
            <a:avLst/>
          </a:prstGeom>
          <a:ln w="38100">
            <a:solidFill>
              <a:srgbClr val="00AF50"/>
            </a:solidFill>
          </a:ln>
        </p:spPr>
        <p:txBody>
          <a:bodyPr vert="horz" wrap="square" lIns="0" tIns="27432" rIns="0" bIns="27432" rtlCol="0">
            <a:spAutoFit/>
          </a:bodyPr>
          <a:lstStyle/>
          <a:p>
            <a:pPr marL="143510">
              <a:lnSpc>
                <a:spcPct val="100000"/>
              </a:lnSpc>
              <a:spcBef>
                <a:spcPts val="910"/>
              </a:spcBef>
            </a:pPr>
            <a:r>
              <a:rPr lang="vi-VN" sz="1600">
                <a:latin typeface="Calibri" panose="020F0502020204030204" pitchFamily="34" charset="0"/>
                <a:cs typeface="Calibri" panose="020F0502020204030204" pitchFamily="34" charset="0"/>
              </a:rPr>
              <a:t>Đánh giá CMC</a:t>
            </a:r>
          </a:p>
        </p:txBody>
      </p:sp>
      <p:sp>
        <p:nvSpPr>
          <p:cNvPr id="8" name="object 8"/>
          <p:cNvSpPr/>
          <p:nvPr/>
        </p:nvSpPr>
        <p:spPr>
          <a:xfrm>
            <a:off x="2756118" y="1985238"/>
            <a:ext cx="416559" cy="3168650"/>
          </a:xfrm>
          <a:custGeom>
            <a:avLst/>
            <a:gdLst/>
            <a:ahLst/>
            <a:cxnLst/>
            <a:rect l="l" t="t" r="r" b="b"/>
            <a:pathLst>
              <a:path w="416560" h="3168650">
                <a:moveTo>
                  <a:pt x="0" y="0"/>
                </a:moveTo>
                <a:lnTo>
                  <a:pt x="81015" y="2726"/>
                </a:lnTo>
                <a:lnTo>
                  <a:pt x="147175" y="10160"/>
                </a:lnTo>
                <a:lnTo>
                  <a:pt x="191782" y="21184"/>
                </a:lnTo>
                <a:lnTo>
                  <a:pt x="208140" y="34683"/>
                </a:lnTo>
                <a:lnTo>
                  <a:pt x="208140" y="1549488"/>
                </a:lnTo>
                <a:lnTo>
                  <a:pt x="224495" y="1562987"/>
                </a:lnTo>
                <a:lnTo>
                  <a:pt x="269100" y="1574012"/>
                </a:lnTo>
                <a:lnTo>
                  <a:pt x="335259" y="1581446"/>
                </a:lnTo>
                <a:lnTo>
                  <a:pt x="416280" y="1584172"/>
                </a:lnTo>
                <a:lnTo>
                  <a:pt x="335259" y="1586898"/>
                </a:lnTo>
                <a:lnTo>
                  <a:pt x="269100" y="1594332"/>
                </a:lnTo>
                <a:lnTo>
                  <a:pt x="224495" y="1605357"/>
                </a:lnTo>
                <a:lnTo>
                  <a:pt x="208140" y="1618856"/>
                </a:lnTo>
                <a:lnTo>
                  <a:pt x="208140" y="3133648"/>
                </a:lnTo>
                <a:lnTo>
                  <a:pt x="191782" y="3147155"/>
                </a:lnTo>
                <a:lnTo>
                  <a:pt x="147175" y="3158183"/>
                </a:lnTo>
                <a:lnTo>
                  <a:pt x="81015" y="3165618"/>
                </a:lnTo>
                <a:lnTo>
                  <a:pt x="0" y="3168345"/>
                </a:lnTo>
              </a:path>
            </a:pathLst>
          </a:custGeom>
          <a:ln w="38100">
            <a:solidFill>
              <a:srgbClr val="00519B"/>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9" name="object 9"/>
          <p:cNvSpPr txBox="1"/>
          <p:nvPr/>
        </p:nvSpPr>
        <p:spPr>
          <a:xfrm>
            <a:off x="395993" y="5132739"/>
            <a:ext cx="1830070" cy="273921"/>
          </a:xfrm>
          <a:prstGeom prst="rect">
            <a:avLst/>
          </a:prstGeom>
          <a:ln w="38100">
            <a:solidFill>
              <a:srgbClr val="00AF50"/>
            </a:solidFill>
          </a:ln>
        </p:spPr>
        <p:txBody>
          <a:bodyPr vert="horz" wrap="square" lIns="0" tIns="0" rIns="0" bIns="27432" rtlCol="0">
            <a:spAutoFit/>
          </a:bodyPr>
          <a:lstStyle/>
          <a:p>
            <a:pPr marL="163195">
              <a:lnSpc>
                <a:spcPct val="100000"/>
              </a:lnSpc>
              <a:spcBef>
                <a:spcPts val="800"/>
              </a:spcBef>
            </a:pPr>
            <a:r>
              <a:rPr lang="vi-VN" sz="1600">
                <a:latin typeface="Calibri" panose="020F0502020204030204" pitchFamily="34" charset="0"/>
                <a:cs typeface="Calibri" panose="020F0502020204030204" pitchFamily="34" charset="0"/>
              </a:rPr>
              <a:t>Đánh giá RMP</a:t>
            </a:r>
          </a:p>
        </p:txBody>
      </p:sp>
      <p:sp>
        <p:nvSpPr>
          <p:cNvPr id="10" name="object 10"/>
          <p:cNvSpPr txBox="1"/>
          <p:nvPr/>
        </p:nvSpPr>
        <p:spPr>
          <a:xfrm>
            <a:off x="3408452" y="4050351"/>
            <a:ext cx="1306830" cy="276999"/>
          </a:xfrm>
          <a:prstGeom prst="rect">
            <a:avLst/>
          </a:prstGeom>
          <a:solidFill>
            <a:srgbClr val="FFFF00"/>
          </a:solidFill>
        </p:spPr>
        <p:txBody>
          <a:bodyPr vert="horz" wrap="square" lIns="0" tIns="30480" rIns="0" bIns="0" rtlCol="0">
            <a:spAutoFit/>
          </a:bodyPr>
          <a:lstStyle/>
          <a:p>
            <a:pPr marL="260985" algn="ctr">
              <a:lnSpc>
                <a:spcPct val="100000"/>
              </a:lnSpc>
              <a:spcBef>
                <a:spcPts val="240"/>
              </a:spcBef>
            </a:pPr>
            <a:r>
              <a:rPr lang="vi-VN" sz="1600" b="1" dirty="0">
                <a:solidFill>
                  <a:srgbClr val="006FC0"/>
                </a:solidFill>
                <a:latin typeface="Calibri" panose="020F0502020204030204" pitchFamily="34" charset="0"/>
                <a:cs typeface="Calibri" panose="020F0502020204030204" pitchFamily="34" charset="0"/>
              </a:rPr>
              <a:t>KHOA HỌC</a:t>
            </a:r>
          </a:p>
        </p:txBody>
      </p:sp>
      <p:grpSp>
        <p:nvGrpSpPr>
          <p:cNvPr id="11" name="object 11"/>
          <p:cNvGrpSpPr/>
          <p:nvPr/>
        </p:nvGrpSpPr>
        <p:grpSpPr>
          <a:xfrm>
            <a:off x="2267667" y="2309902"/>
            <a:ext cx="2423795" cy="889635"/>
            <a:chOff x="2267667" y="2309902"/>
            <a:chExt cx="2423795" cy="889635"/>
          </a:xfrm>
        </p:grpSpPr>
        <p:sp>
          <p:nvSpPr>
            <p:cNvPr id="12" name="object 12"/>
            <p:cNvSpPr/>
            <p:nvPr/>
          </p:nvSpPr>
          <p:spPr>
            <a:xfrm>
              <a:off x="2411760" y="2354413"/>
              <a:ext cx="2184400" cy="13335"/>
            </a:xfrm>
            <a:custGeom>
              <a:avLst/>
              <a:gdLst/>
              <a:ahLst/>
              <a:cxnLst/>
              <a:rect l="l" t="t" r="r" b="b"/>
              <a:pathLst>
                <a:path w="2184400" h="13335">
                  <a:moveTo>
                    <a:pt x="0" y="0"/>
                  </a:moveTo>
                  <a:lnTo>
                    <a:pt x="2183879" y="12750"/>
                  </a:lnTo>
                </a:path>
              </a:pathLst>
            </a:custGeom>
            <a:ln w="38100">
              <a:solidFill>
                <a:srgbClr val="FF0000"/>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13" name="object 13"/>
            <p:cNvSpPr/>
            <p:nvPr/>
          </p:nvSpPr>
          <p:spPr>
            <a:xfrm>
              <a:off x="4576248" y="2309902"/>
              <a:ext cx="114935" cy="114300"/>
            </a:xfrm>
            <a:custGeom>
              <a:avLst/>
              <a:gdLst/>
              <a:ahLst/>
              <a:cxnLst/>
              <a:rect l="l" t="t" r="r" b="b"/>
              <a:pathLst>
                <a:path w="114935" h="114300">
                  <a:moveTo>
                    <a:pt x="673" y="0"/>
                  </a:moveTo>
                  <a:lnTo>
                    <a:pt x="0" y="114300"/>
                  </a:lnTo>
                  <a:lnTo>
                    <a:pt x="114630" y="57823"/>
                  </a:lnTo>
                  <a:lnTo>
                    <a:pt x="673" y="0"/>
                  </a:lnTo>
                  <a:close/>
                </a:path>
              </a:pathLst>
            </a:custGeom>
            <a:solidFill>
              <a:srgbClr val="FF0000"/>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14" name="object 14"/>
            <p:cNvSpPr/>
            <p:nvPr/>
          </p:nvSpPr>
          <p:spPr>
            <a:xfrm>
              <a:off x="2286717" y="2507049"/>
              <a:ext cx="2313305" cy="673100"/>
            </a:xfrm>
            <a:custGeom>
              <a:avLst/>
              <a:gdLst/>
              <a:ahLst/>
              <a:cxnLst/>
              <a:rect l="l" t="t" r="r" b="b"/>
              <a:pathLst>
                <a:path w="2313304" h="673100">
                  <a:moveTo>
                    <a:pt x="0" y="673087"/>
                  </a:moveTo>
                  <a:lnTo>
                    <a:pt x="2312708" y="0"/>
                  </a:lnTo>
                </a:path>
              </a:pathLst>
            </a:custGeom>
            <a:ln w="38100">
              <a:solidFill>
                <a:srgbClr val="FF0000"/>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15" name="object 15"/>
            <p:cNvSpPr/>
            <p:nvPr/>
          </p:nvSpPr>
          <p:spPr>
            <a:xfrm>
              <a:off x="4565168" y="2457510"/>
              <a:ext cx="125730" cy="109855"/>
            </a:xfrm>
            <a:custGeom>
              <a:avLst/>
              <a:gdLst/>
              <a:ahLst/>
              <a:cxnLst/>
              <a:rect l="l" t="t" r="r" b="b"/>
              <a:pathLst>
                <a:path w="125729" h="109855">
                  <a:moveTo>
                    <a:pt x="0" y="0"/>
                  </a:moveTo>
                  <a:lnTo>
                    <a:pt x="31940" y="109740"/>
                  </a:lnTo>
                  <a:lnTo>
                    <a:pt x="125717" y="22923"/>
                  </a:lnTo>
                  <a:lnTo>
                    <a:pt x="0" y="0"/>
                  </a:lnTo>
                  <a:close/>
                </a:path>
              </a:pathLst>
            </a:custGeom>
            <a:solidFill>
              <a:srgbClr val="FF0000"/>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16" name="object 16"/>
          <p:cNvSpPr txBox="1"/>
          <p:nvPr/>
        </p:nvSpPr>
        <p:spPr>
          <a:xfrm>
            <a:off x="4801375" y="2150098"/>
            <a:ext cx="2857500" cy="320601"/>
          </a:xfrm>
          <a:prstGeom prst="rect">
            <a:avLst/>
          </a:prstGeom>
        </p:spPr>
        <p:txBody>
          <a:bodyPr vert="horz" wrap="square" lIns="0" tIns="12700" rIns="0" bIns="0" rtlCol="0">
            <a:spAutoFit/>
          </a:bodyPr>
          <a:lstStyle/>
          <a:p>
            <a:pPr marL="12700" algn="ctr">
              <a:lnSpc>
                <a:spcPct val="100000"/>
              </a:lnSpc>
              <a:spcBef>
                <a:spcPts val="100"/>
              </a:spcBef>
            </a:pPr>
            <a:r>
              <a:rPr lang="vi-VN" sz="2000" b="1">
                <a:latin typeface="Calibri" panose="020F0502020204030204" pitchFamily="34" charset="0"/>
                <a:cs typeface="Calibri" panose="020F0502020204030204" pitchFamily="34" charset="0"/>
              </a:rPr>
              <a:t>Tham </a:t>
            </a:r>
            <a:r>
              <a:rPr lang="vi-VN" sz="2000" b="1" dirty="0">
                <a:latin typeface="Calibri" panose="020F0502020204030204" pitchFamily="34" charset="0"/>
                <a:cs typeface="Calibri" panose="020F0502020204030204" pitchFamily="34" charset="0"/>
              </a:rPr>
              <a:t>chiếu</a:t>
            </a:r>
            <a:r>
              <a:rPr lang="vi-VN" sz="2000" b="1">
                <a:latin typeface="Calibri" panose="020F0502020204030204" pitchFamily="34" charset="0"/>
                <a:cs typeface="Calibri" panose="020F0502020204030204" pitchFamily="34" charset="0"/>
              </a:rPr>
              <a:t> / Tham khảo</a:t>
            </a:r>
            <a:endParaRPr lang="vi-VN" sz="2000" b="1" dirty="0">
              <a:latin typeface="Calibri" panose="020F0502020204030204" pitchFamily="34" charset="0"/>
              <a:cs typeface="Calibri" panose="020F0502020204030204" pitchFamily="34" charset="0"/>
            </a:endParaRPr>
          </a:p>
        </p:txBody>
      </p:sp>
      <p:sp>
        <p:nvSpPr>
          <p:cNvPr id="17" name="object 17"/>
          <p:cNvSpPr txBox="1"/>
          <p:nvPr/>
        </p:nvSpPr>
        <p:spPr>
          <a:xfrm>
            <a:off x="4519358" y="2800591"/>
            <a:ext cx="3660140" cy="641841"/>
          </a:xfrm>
          <a:prstGeom prst="rect">
            <a:avLst/>
          </a:prstGeom>
          <a:ln w="38100">
            <a:solidFill>
              <a:srgbClr val="00AF50"/>
            </a:solidFill>
          </a:ln>
        </p:spPr>
        <p:txBody>
          <a:bodyPr vert="horz" wrap="square" lIns="0" tIns="26034" rIns="0" bIns="0" rtlCol="0">
            <a:spAutoFit/>
          </a:bodyPr>
          <a:lstStyle/>
          <a:p>
            <a:pPr marL="95885">
              <a:lnSpc>
                <a:spcPct val="100000"/>
              </a:lnSpc>
              <a:spcBef>
                <a:spcPts val="204"/>
              </a:spcBef>
            </a:pPr>
            <a:r>
              <a:rPr lang="vi-VN" sz="2000">
                <a:latin typeface="Calibri" panose="020F0502020204030204" pitchFamily="34" charset="0"/>
                <a:cs typeface="Calibri" panose="020F0502020204030204" pitchFamily="34" charset="0"/>
              </a:rPr>
              <a:t>Kết luận về mức lợi ích-rủi ro trong </a:t>
            </a:r>
            <a:r>
              <a:rPr lang="vi-VN" sz="2000" u="none">
                <a:latin typeface="Calibri" panose="020F0502020204030204" pitchFamily="34" charset="0"/>
                <a:cs typeface="Calibri" panose="020F0502020204030204" pitchFamily="34" charset="0"/>
              </a:rPr>
              <a:t>bối cảnh</a:t>
            </a:r>
            <a:r>
              <a:rPr lang="vi-VN" sz="2000">
                <a:latin typeface="Calibri" panose="020F0502020204030204" pitchFamily="34" charset="0"/>
                <a:cs typeface="Calibri" panose="020F0502020204030204" pitchFamily="34" charset="0"/>
              </a:rPr>
              <a:t> </a:t>
            </a:r>
            <a:r>
              <a:rPr lang="vi-VN" sz="2000" u="sng">
                <a:uFill>
                  <a:solidFill>
                    <a:srgbClr val="000000"/>
                  </a:solidFill>
                </a:uFill>
                <a:latin typeface="Calibri" panose="020F0502020204030204" pitchFamily="34" charset="0"/>
                <a:cs typeface="Calibri" panose="020F0502020204030204" pitchFamily="34" charset="0"/>
              </a:rPr>
              <a:t>trong nước</a:t>
            </a:r>
          </a:p>
        </p:txBody>
      </p:sp>
      <p:sp>
        <p:nvSpPr>
          <p:cNvPr id="18" name="object 18"/>
          <p:cNvSpPr/>
          <p:nvPr/>
        </p:nvSpPr>
        <p:spPr>
          <a:xfrm>
            <a:off x="6161939" y="2598557"/>
            <a:ext cx="288290" cy="255904"/>
          </a:xfrm>
          <a:custGeom>
            <a:avLst/>
            <a:gdLst/>
            <a:ahLst/>
            <a:cxnLst/>
            <a:rect l="l" t="t" r="r" b="b"/>
            <a:pathLst>
              <a:path w="288289" h="255905">
                <a:moveTo>
                  <a:pt x="216027" y="0"/>
                </a:moveTo>
                <a:lnTo>
                  <a:pt x="72009" y="0"/>
                </a:lnTo>
                <a:lnTo>
                  <a:pt x="72009" y="127901"/>
                </a:lnTo>
                <a:lnTo>
                  <a:pt x="0" y="127901"/>
                </a:lnTo>
                <a:lnTo>
                  <a:pt x="144018" y="255803"/>
                </a:lnTo>
                <a:lnTo>
                  <a:pt x="288036" y="127901"/>
                </a:lnTo>
                <a:lnTo>
                  <a:pt x="216027" y="127901"/>
                </a:lnTo>
                <a:lnTo>
                  <a:pt x="216027" y="0"/>
                </a:lnTo>
                <a:close/>
              </a:path>
            </a:pathLst>
          </a:custGeom>
          <a:solidFill>
            <a:srgbClr val="FF0000"/>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19" name="object 19"/>
          <p:cNvSpPr/>
          <p:nvPr/>
        </p:nvSpPr>
        <p:spPr>
          <a:xfrm>
            <a:off x="2406383" y="4568924"/>
            <a:ext cx="2588895" cy="399415"/>
          </a:xfrm>
          <a:custGeom>
            <a:avLst/>
            <a:gdLst/>
            <a:ahLst/>
            <a:cxnLst/>
            <a:rect l="l" t="t" r="r" b="b"/>
            <a:pathLst>
              <a:path w="2588895" h="399414">
                <a:moveTo>
                  <a:pt x="0" y="0"/>
                </a:moveTo>
                <a:lnTo>
                  <a:pt x="152476" y="0"/>
                </a:lnTo>
                <a:lnTo>
                  <a:pt x="2588323" y="399326"/>
                </a:lnTo>
              </a:path>
            </a:pathLst>
          </a:custGeom>
          <a:ln w="38100">
            <a:solidFill>
              <a:srgbClr val="00AF50"/>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20" name="object 20"/>
          <p:cNvSpPr txBox="1"/>
          <p:nvPr/>
        </p:nvSpPr>
        <p:spPr>
          <a:xfrm>
            <a:off x="5145778" y="4653280"/>
            <a:ext cx="3635375" cy="628377"/>
          </a:xfrm>
          <a:prstGeom prst="rect">
            <a:avLst/>
          </a:prstGeom>
        </p:spPr>
        <p:txBody>
          <a:bodyPr vert="horz" wrap="square" lIns="0" tIns="12700" rIns="0" bIns="0" rtlCol="0">
            <a:spAutoFit/>
          </a:bodyPr>
          <a:lstStyle/>
          <a:p>
            <a:pPr marL="12700" marR="5080">
              <a:lnSpc>
                <a:spcPct val="100000"/>
              </a:lnSpc>
              <a:spcBef>
                <a:spcPts val="100"/>
              </a:spcBef>
            </a:pPr>
            <a:r>
              <a:rPr lang="vi-VN" sz="2000">
                <a:latin typeface="Calibri" panose="020F0502020204030204" pitchFamily="34" charset="0"/>
                <a:cs typeface="Calibri" panose="020F0502020204030204" pitchFamily="34" charset="0"/>
              </a:rPr>
              <a:t>Các địa điểm sản xuất khác nhau và yêu cầu về độ ổn định</a:t>
            </a:r>
          </a:p>
        </p:txBody>
      </p:sp>
      <p:sp>
        <p:nvSpPr>
          <p:cNvPr id="21" name="object 21"/>
          <p:cNvSpPr txBox="1"/>
          <p:nvPr/>
        </p:nvSpPr>
        <p:spPr>
          <a:xfrm>
            <a:off x="5145778" y="991906"/>
            <a:ext cx="2586473" cy="997709"/>
          </a:xfrm>
          <a:prstGeom prst="rect">
            <a:avLst/>
          </a:prstGeom>
        </p:spPr>
        <p:txBody>
          <a:bodyPr vert="horz" wrap="square" lIns="0" tIns="12700" rIns="0" bIns="0" rtlCol="0">
            <a:spAutoFit/>
          </a:bodyPr>
          <a:lstStyle/>
          <a:p>
            <a:pPr marL="12700" marR="5080">
              <a:lnSpc>
                <a:spcPct val="100000"/>
              </a:lnSpc>
              <a:spcBef>
                <a:spcPts val="100"/>
              </a:spcBef>
            </a:pPr>
            <a:r>
              <a:rPr lang="vi-VN" sz="1600">
                <a:latin typeface="Calibri" panose="020F0502020204030204" pitchFamily="34" charset="0"/>
                <a:cs typeface="Calibri" panose="020F0502020204030204" pitchFamily="34" charset="0"/>
              </a:rPr>
              <a:t>Giải quyết vấn đề chính trong các nghiên cứu phi lâm sàng và nghiên cứu trên người ở giai đoạn đầu. và phi lâm sàng.</a:t>
            </a:r>
          </a:p>
        </p:txBody>
      </p:sp>
      <p:sp>
        <p:nvSpPr>
          <p:cNvPr id="22" name="object 22"/>
          <p:cNvSpPr/>
          <p:nvPr/>
        </p:nvSpPr>
        <p:spPr>
          <a:xfrm>
            <a:off x="6017920" y="1855039"/>
            <a:ext cx="288290" cy="333375"/>
          </a:xfrm>
          <a:custGeom>
            <a:avLst/>
            <a:gdLst/>
            <a:ahLst/>
            <a:cxnLst/>
            <a:rect l="l" t="t" r="r" b="b"/>
            <a:pathLst>
              <a:path w="288289" h="333375">
                <a:moveTo>
                  <a:pt x="144018" y="0"/>
                </a:moveTo>
                <a:lnTo>
                  <a:pt x="0" y="144017"/>
                </a:lnTo>
                <a:lnTo>
                  <a:pt x="72009" y="144017"/>
                </a:lnTo>
                <a:lnTo>
                  <a:pt x="72009" y="332866"/>
                </a:lnTo>
                <a:lnTo>
                  <a:pt x="216027" y="332866"/>
                </a:lnTo>
                <a:lnTo>
                  <a:pt x="216027" y="144017"/>
                </a:lnTo>
                <a:lnTo>
                  <a:pt x="288036" y="144017"/>
                </a:lnTo>
                <a:lnTo>
                  <a:pt x="144018" y="0"/>
                </a:lnTo>
                <a:close/>
              </a:path>
            </a:pathLst>
          </a:custGeom>
          <a:solidFill>
            <a:srgbClr val="00AF50"/>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23" name="object 23"/>
          <p:cNvSpPr txBox="1"/>
          <p:nvPr/>
        </p:nvSpPr>
        <p:spPr>
          <a:xfrm>
            <a:off x="6450229" y="3479465"/>
            <a:ext cx="2505065" cy="997709"/>
          </a:xfrm>
          <a:prstGeom prst="rect">
            <a:avLst/>
          </a:prstGeom>
        </p:spPr>
        <p:txBody>
          <a:bodyPr vert="horz" wrap="square" lIns="0" tIns="12700" rIns="0" bIns="0" rtlCol="0">
            <a:spAutoFit/>
          </a:bodyPr>
          <a:lstStyle/>
          <a:p>
            <a:pPr marL="12700" marR="5080">
              <a:lnSpc>
                <a:spcPct val="100000"/>
              </a:lnSpc>
              <a:spcBef>
                <a:spcPts val="100"/>
              </a:spcBef>
            </a:pPr>
            <a:r>
              <a:rPr lang="vi-VN" sz="1600">
                <a:latin typeface="Calibri" panose="020F0502020204030204" pitchFamily="34" charset="0"/>
                <a:cs typeface="Calibri" panose="020F0502020204030204" pitchFamily="34" charset="0"/>
              </a:rPr>
              <a:t>Tập trung vào </a:t>
            </a:r>
            <a:r>
              <a:rPr lang="vi-VN" sz="1600" b="1">
                <a:solidFill>
                  <a:srgbClr val="FF0000"/>
                </a:solidFill>
                <a:latin typeface="Calibri" panose="020F0502020204030204" pitchFamily="34" charset="0"/>
                <a:cs typeface="Calibri" panose="020F0502020204030204" pitchFamily="34" charset="0"/>
              </a:rPr>
              <a:t>việc ngoại suy lợi ích-rủi ro cho các nhu cầu y tế trong nước</a:t>
            </a:r>
            <a:r>
              <a:rPr lang="vi-VN" sz="1600">
                <a:latin typeface="Calibri" panose="020F0502020204030204" pitchFamily="34" charset="0"/>
                <a:cs typeface="Calibri" panose="020F0502020204030204" pitchFamily="34" charset="0"/>
              </a:rPr>
              <a:t> (Kết quả Giai đoạn III)</a:t>
            </a:r>
          </a:p>
        </p:txBody>
      </p:sp>
      <p:sp>
        <p:nvSpPr>
          <p:cNvPr id="24" name="object 24"/>
          <p:cNvSpPr/>
          <p:nvPr/>
        </p:nvSpPr>
        <p:spPr>
          <a:xfrm>
            <a:off x="5652174" y="3405201"/>
            <a:ext cx="731520" cy="648335"/>
          </a:xfrm>
          <a:custGeom>
            <a:avLst/>
            <a:gdLst/>
            <a:ahLst/>
            <a:cxnLst/>
            <a:rect l="l" t="t" r="r" b="b"/>
            <a:pathLst>
              <a:path w="731520" h="648335">
                <a:moveTo>
                  <a:pt x="162013" y="0"/>
                </a:moveTo>
                <a:lnTo>
                  <a:pt x="0" y="0"/>
                </a:lnTo>
                <a:lnTo>
                  <a:pt x="0" y="567067"/>
                </a:lnTo>
                <a:lnTo>
                  <a:pt x="569480" y="567067"/>
                </a:lnTo>
                <a:lnTo>
                  <a:pt x="569480" y="648068"/>
                </a:lnTo>
                <a:lnTo>
                  <a:pt x="731507" y="486054"/>
                </a:lnTo>
                <a:lnTo>
                  <a:pt x="569480" y="324040"/>
                </a:lnTo>
                <a:lnTo>
                  <a:pt x="569480" y="405041"/>
                </a:lnTo>
                <a:lnTo>
                  <a:pt x="162013" y="405041"/>
                </a:lnTo>
                <a:lnTo>
                  <a:pt x="162013" y="0"/>
                </a:lnTo>
                <a:close/>
              </a:path>
            </a:pathLst>
          </a:custGeom>
          <a:solidFill>
            <a:srgbClr val="00529B"/>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25" name="object 25"/>
          <p:cNvSpPr txBox="1"/>
          <p:nvPr/>
        </p:nvSpPr>
        <p:spPr>
          <a:xfrm>
            <a:off x="5127312" y="5523957"/>
            <a:ext cx="3827981" cy="628377"/>
          </a:xfrm>
          <a:prstGeom prst="rect">
            <a:avLst/>
          </a:prstGeom>
        </p:spPr>
        <p:txBody>
          <a:bodyPr vert="horz" wrap="square" lIns="0" tIns="12700" rIns="0" bIns="0" rtlCol="0">
            <a:spAutoFit/>
          </a:bodyPr>
          <a:lstStyle/>
          <a:p>
            <a:pPr marL="12700" marR="5080">
              <a:lnSpc>
                <a:spcPct val="100000"/>
              </a:lnSpc>
              <a:spcBef>
                <a:spcPts val="100"/>
              </a:spcBef>
            </a:pPr>
            <a:r>
              <a:rPr lang="vi-VN" sz="2000" dirty="0">
                <a:latin typeface="Calibri" panose="020F0502020204030204" pitchFamily="34" charset="0"/>
                <a:cs typeface="Calibri" panose="020F0502020204030204" pitchFamily="34" charset="0"/>
              </a:rPr>
              <a:t>Cảnh giác dược và giám sát sau </a:t>
            </a:r>
            <a:r>
              <a:rPr lang="en-US" sz="2000" dirty="0" err="1">
                <a:latin typeface="Calibri" panose="020F0502020204030204" pitchFamily="34" charset="0"/>
                <a:cs typeface="Calibri" panose="020F0502020204030204" pitchFamily="34" charset="0"/>
              </a:rPr>
              <a:t>phê</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duyệt</a:t>
            </a:r>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trong </a:t>
            </a:r>
            <a:r>
              <a:rPr lang="vi-VN" sz="2000" u="none" dirty="0">
                <a:latin typeface="Calibri" panose="020F0502020204030204" pitchFamily="34" charset="0"/>
                <a:cs typeface="Calibri" panose="020F0502020204030204" pitchFamily="34" charset="0"/>
              </a:rPr>
              <a:t>bối cảnh</a:t>
            </a:r>
            <a:r>
              <a:rPr lang="vi-VN" sz="2000" dirty="0">
                <a:latin typeface="Calibri" panose="020F0502020204030204" pitchFamily="34" charset="0"/>
                <a:cs typeface="Calibri" panose="020F0502020204030204" pitchFamily="34" charset="0"/>
              </a:rPr>
              <a:t> </a:t>
            </a:r>
            <a:r>
              <a:rPr lang="vi-VN" sz="2000" u="sng" dirty="0">
                <a:uFill>
                  <a:solidFill>
                    <a:srgbClr val="000000"/>
                  </a:solidFill>
                </a:uFill>
                <a:latin typeface="Calibri" panose="020F0502020204030204" pitchFamily="34" charset="0"/>
                <a:cs typeface="Calibri" panose="020F0502020204030204" pitchFamily="34" charset="0"/>
              </a:rPr>
              <a:t>trong nước</a:t>
            </a:r>
          </a:p>
        </p:txBody>
      </p:sp>
      <p:sp>
        <p:nvSpPr>
          <p:cNvPr id="26" name="object 26"/>
          <p:cNvSpPr/>
          <p:nvPr/>
        </p:nvSpPr>
        <p:spPr>
          <a:xfrm>
            <a:off x="2386523" y="5269700"/>
            <a:ext cx="2588895" cy="399415"/>
          </a:xfrm>
          <a:custGeom>
            <a:avLst/>
            <a:gdLst/>
            <a:ahLst/>
            <a:cxnLst/>
            <a:rect l="l" t="t" r="r" b="b"/>
            <a:pathLst>
              <a:path w="2588895" h="399414">
                <a:moveTo>
                  <a:pt x="0" y="0"/>
                </a:moveTo>
                <a:lnTo>
                  <a:pt x="152476" y="0"/>
                </a:lnTo>
                <a:lnTo>
                  <a:pt x="2588323" y="399326"/>
                </a:lnTo>
              </a:path>
            </a:pathLst>
          </a:custGeom>
          <a:ln w="38100">
            <a:solidFill>
              <a:srgbClr val="00AF50"/>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30" name="Title 29">
            <a:extLst>
              <a:ext uri="{FF2B5EF4-FFF2-40B4-BE49-F238E27FC236}">
                <a16:creationId xmlns:a16="http://schemas.microsoft.com/office/drawing/2014/main" id="{E2216554-195E-3DDB-4D8C-44B7B5C60CD7}"/>
              </a:ext>
            </a:extLst>
          </p:cNvPr>
          <p:cNvSpPr>
            <a:spLocks noGrp="1"/>
          </p:cNvSpPr>
          <p:nvPr>
            <p:ph type="title"/>
          </p:nvPr>
        </p:nvSpPr>
        <p:spPr>
          <a:xfrm>
            <a:off x="1396968" y="138019"/>
            <a:ext cx="7464425" cy="984885"/>
          </a:xfrm>
        </p:spPr>
        <p:txBody>
          <a:bodyPr/>
          <a:lstStyle/>
          <a:p>
            <a:r>
              <a:rPr lang="vi-VN" sz="3200">
                <a:latin typeface="Calibri" panose="020F0502020204030204" pitchFamily="34" charset="0"/>
                <a:cs typeface="Calibri" panose="020F0502020204030204" pitchFamily="34" charset="0"/>
              </a:rPr>
              <a:t>Vai trò của các cơ quan quản lý trong cơ chế tham chiếu</a:t>
            </a:r>
          </a:p>
        </p:txBody>
      </p:sp>
    </p:spTree>
    <p:extLst>
      <p:ext uri="{BB962C8B-B14F-4D97-AF65-F5344CB8AC3E}">
        <p14:creationId xmlns:p14="http://schemas.microsoft.com/office/powerpoint/2010/main" val="11709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81000" y="228600"/>
            <a:ext cx="7558786" cy="566822"/>
          </a:xfrm>
          <a:prstGeom prst="rect">
            <a:avLst/>
          </a:prstGeom>
        </p:spPr>
        <p:txBody>
          <a:bodyPr vert="horz" wrap="square" lIns="0" tIns="12700" rIns="0" bIns="0" rtlCol="0">
            <a:spAutoFit/>
          </a:bodyPr>
          <a:lstStyle/>
          <a:p>
            <a:pPr marL="1815464" algn="l">
              <a:lnSpc>
                <a:spcPct val="100000"/>
              </a:lnSpc>
              <a:spcBef>
                <a:spcPts val="100"/>
              </a:spcBef>
            </a:pPr>
            <a:r>
              <a:rPr lang="vi-VN">
                <a:latin typeface="Calibri" panose="020F0502020204030204" pitchFamily="34" charset="0"/>
                <a:cs typeface="Calibri" panose="020F0502020204030204" pitchFamily="34" charset="0"/>
              </a:rPr>
              <a:t>Đưa ra quyết định quản lý</a:t>
            </a:r>
          </a:p>
        </p:txBody>
      </p:sp>
      <p:sp>
        <p:nvSpPr>
          <p:cNvPr id="3" name="object 3"/>
          <p:cNvSpPr txBox="1"/>
          <p:nvPr/>
        </p:nvSpPr>
        <p:spPr>
          <a:xfrm>
            <a:off x="706901" y="2191161"/>
            <a:ext cx="7968615" cy="3460563"/>
          </a:xfrm>
          <a:prstGeom prst="rect">
            <a:avLst/>
          </a:prstGeom>
        </p:spPr>
        <p:txBody>
          <a:bodyPr vert="horz" wrap="square" lIns="0" tIns="13335" rIns="0" bIns="0" rtlCol="0">
            <a:spAutoFit/>
          </a:bodyPr>
          <a:lstStyle/>
          <a:p>
            <a:pPr marL="12700" marR="111125">
              <a:lnSpc>
                <a:spcPct val="100000"/>
              </a:lnSpc>
              <a:spcBef>
                <a:spcPts val="105"/>
              </a:spcBef>
            </a:pPr>
            <a:r>
              <a:rPr lang="vi-VN" sz="3200" b="1" dirty="0">
                <a:latin typeface="Calibri" panose="020F0502020204030204" pitchFamily="34" charset="0"/>
                <a:cs typeface="Calibri" panose="020F0502020204030204" pitchFamily="34" charset="0"/>
              </a:rPr>
              <a:t>Quá trình ra quyết định quản lý vẫn chủ yếu </a:t>
            </a:r>
            <a:r>
              <a:rPr lang="vi-VN" sz="3200" b="1" dirty="0">
                <a:solidFill>
                  <a:srgbClr val="FF0000"/>
                </a:solidFill>
                <a:latin typeface="Calibri" panose="020F0502020204030204" pitchFamily="34" charset="0"/>
                <a:cs typeface="Calibri" panose="020F0502020204030204" pitchFamily="34" charset="0"/>
              </a:rPr>
              <a:t>dựa trên định tính</a:t>
            </a:r>
            <a:r>
              <a:rPr lang="vi-VN" sz="3200" b="1" dirty="0">
                <a:latin typeface="Calibri" panose="020F0502020204030204" pitchFamily="34" charset="0"/>
                <a:cs typeface="Calibri" panose="020F0502020204030204" pitchFamily="34" charset="0"/>
              </a:rPr>
              <a:t>, </a:t>
            </a:r>
            <a:r>
              <a:rPr lang="vi-VN" sz="3200" b="1">
                <a:latin typeface="Calibri" panose="020F0502020204030204" pitchFamily="34" charset="0"/>
                <a:cs typeface="Calibri" panose="020F0502020204030204" pitchFamily="34" charset="0"/>
              </a:rPr>
              <a:t>dựa trên</a:t>
            </a:r>
            <a:r>
              <a:rPr lang="vi-VN" sz="3200" b="1" dirty="0">
                <a:latin typeface="Calibri" panose="020F0502020204030204" pitchFamily="34" charset="0"/>
                <a:cs typeface="Calibri" panose="020F0502020204030204" pitchFamily="34" charset="0"/>
              </a:rPr>
              <a:t> cơ sở khoa học và đánh giá lâm sàng</a:t>
            </a:r>
          </a:p>
          <a:p>
            <a:pPr marL="1212215" marR="475615" indent="-285750">
              <a:lnSpc>
                <a:spcPct val="100000"/>
              </a:lnSpc>
              <a:buFont typeface="Arial"/>
              <a:buChar char="•"/>
              <a:tabLst>
                <a:tab pos="1213485" algn="l"/>
              </a:tabLst>
            </a:pPr>
            <a:r>
              <a:rPr lang="vi-VN" sz="3200" dirty="0">
                <a:latin typeface="Calibri" panose="020F0502020204030204" pitchFamily="34" charset="0"/>
                <a:cs typeface="Calibri" panose="020F0502020204030204" pitchFamily="34" charset="0"/>
              </a:rPr>
              <a:t>Tất cả các </a:t>
            </a:r>
            <a:r>
              <a:rPr lang="vi-VN" sz="3200">
                <a:latin typeface="Calibri" panose="020F0502020204030204" pitchFamily="34" charset="0"/>
                <a:cs typeface="Calibri" panose="020F0502020204030204" pitchFamily="34" charset="0"/>
              </a:rPr>
              <a:t>quốc gia đều duy trì </a:t>
            </a:r>
            <a:r>
              <a:rPr lang="vi-VN" sz="3200" b="1">
                <a:solidFill>
                  <a:srgbClr val="00AF50"/>
                </a:solidFill>
                <a:latin typeface="Calibri" panose="020F0502020204030204" pitchFamily="34" charset="0"/>
                <a:cs typeface="Calibri" panose="020F0502020204030204" pitchFamily="34" charset="0"/>
              </a:rPr>
              <a:t>tính độc lập và quyền quyết định </a:t>
            </a:r>
            <a:r>
              <a:rPr lang="vi-VN" sz="3200" dirty="0">
                <a:latin typeface="Calibri" panose="020F0502020204030204" pitchFamily="34" charset="0"/>
                <a:cs typeface="Calibri" panose="020F0502020204030204" pitchFamily="34" charset="0"/>
              </a:rPr>
              <a:t>quản lý của riêng mình.</a:t>
            </a:r>
          </a:p>
          <a:p>
            <a:pPr marL="1212215" marR="475615" indent="-285750">
              <a:lnSpc>
                <a:spcPct val="100000"/>
              </a:lnSpc>
              <a:buFont typeface="Arial"/>
              <a:buChar char="•"/>
              <a:tabLst>
                <a:tab pos="1213485" algn="l"/>
              </a:tabLst>
            </a:pPr>
            <a:r>
              <a:rPr lang="vi-VN" sz="3200">
                <a:latin typeface="Calibri" panose="020F0502020204030204" pitchFamily="34" charset="0"/>
                <a:cs typeface="Calibri" panose="020F0502020204030204" pitchFamily="34" charset="0"/>
              </a:rPr>
              <a:t>Chịu </a:t>
            </a:r>
            <a:r>
              <a:rPr lang="en-US" sz="3200" err="1">
                <a:latin typeface="Calibri" panose="020F0502020204030204" pitchFamily="34" charset="0"/>
                <a:cs typeface="Calibri" panose="020F0502020204030204" pitchFamily="34" charset="0"/>
              </a:rPr>
              <a:t>trách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nhiệm</a:t>
            </a:r>
            <a:endParaRPr lang="vi-VN" sz="3200" dirty="0">
              <a:latin typeface="Calibri" panose="020F0502020204030204" pitchFamily="34" charset="0"/>
              <a:cs typeface="Calibri" panose="020F0502020204030204" pitchFamily="34" charset="0"/>
            </a:endParaRPr>
          </a:p>
        </p:txBody>
      </p:sp>
      <p:sp>
        <p:nvSpPr>
          <p:cNvPr id="5" name="object 7">
            <a:extLst>
              <a:ext uri="{FF2B5EF4-FFF2-40B4-BE49-F238E27FC236}">
                <a16:creationId xmlns:a16="http://schemas.microsoft.com/office/drawing/2014/main" id="{839D6F53-9C94-21C2-058C-F6339B9ECF2F}"/>
              </a:ext>
            </a:extLst>
          </p:cNvPr>
          <p:cNvSpPr txBox="1">
            <a:spLocks noGrp="1"/>
          </p:cNvSpPr>
          <p:nvPr>
            <p:ph type="ftr" sz="quarter" idx="5"/>
          </p:nvPr>
        </p:nvSpPr>
        <p:spPr>
          <a:xfrm>
            <a:off x="3124200" y="6728402"/>
            <a:ext cx="2895600" cy="123816"/>
          </a:xfrm>
          <a:prstGeom prst="rect">
            <a:avLst/>
          </a:prstGeom>
        </p:spPr>
        <p:txBody>
          <a:bodyPr vert="horz" wrap="square" lIns="0" tIns="0" rIns="0" bIns="0" rtlCol="0">
            <a:spAutoFit/>
          </a:bodyPr>
          <a:lstStyle/>
          <a:p>
            <a:pPr marL="12700">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Tree>
    <p:extLst>
      <p:ext uri="{BB962C8B-B14F-4D97-AF65-F5344CB8AC3E}">
        <p14:creationId xmlns:p14="http://schemas.microsoft.com/office/powerpoint/2010/main" val="397079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2E785-EF2C-1EDE-F67F-71F4C729782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8ECAA2D-1282-FD75-5118-76D6CF8B24BC}"/>
              </a:ext>
            </a:extLst>
          </p:cNvPr>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529B"/>
          </a:solidFill>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3" name="object 3">
            <a:extLst>
              <a:ext uri="{FF2B5EF4-FFF2-40B4-BE49-F238E27FC236}">
                <a16:creationId xmlns:a16="http://schemas.microsoft.com/office/drawing/2014/main" id="{DDA6FC40-C6F5-572A-BD6F-AACCC2685ACE}"/>
              </a:ext>
            </a:extLst>
          </p:cNvPr>
          <p:cNvGrpSpPr/>
          <p:nvPr/>
        </p:nvGrpSpPr>
        <p:grpSpPr>
          <a:xfrm>
            <a:off x="-12700" y="-12700"/>
            <a:ext cx="9169400" cy="6883400"/>
            <a:chOff x="-12700" y="-12700"/>
            <a:chExt cx="9169400" cy="6883400"/>
          </a:xfrm>
        </p:grpSpPr>
        <p:sp>
          <p:nvSpPr>
            <p:cNvPr id="4" name="object 4">
              <a:extLst>
                <a:ext uri="{FF2B5EF4-FFF2-40B4-BE49-F238E27FC236}">
                  <a16:creationId xmlns:a16="http://schemas.microsoft.com/office/drawing/2014/main" id="{10E95124-A450-A260-153A-DA5AB86061AA}"/>
                </a:ext>
              </a:extLst>
            </p:cNvPr>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25400">
              <a:solidFill>
                <a:srgbClr val="003A70"/>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a:extLst>
                <a:ext uri="{FF2B5EF4-FFF2-40B4-BE49-F238E27FC236}">
                  <a16:creationId xmlns:a16="http://schemas.microsoft.com/office/drawing/2014/main" id="{8C880497-CDCA-CDC7-4B43-462EEEB9242A}"/>
                </a:ext>
              </a:extLst>
            </p:cNvPr>
            <p:cNvSpPr/>
            <p:nvPr/>
          </p:nvSpPr>
          <p:spPr>
            <a:xfrm>
              <a:off x="838200" y="762000"/>
              <a:ext cx="7467600" cy="5289550"/>
            </a:xfrm>
            <a:custGeom>
              <a:avLst/>
              <a:gdLst/>
              <a:ahLst/>
              <a:cxnLst/>
              <a:rect l="l" t="t" r="r" b="b"/>
              <a:pathLst>
                <a:path w="7467600" h="5289550">
                  <a:moveTo>
                    <a:pt x="0" y="0"/>
                  </a:moveTo>
                  <a:lnTo>
                    <a:pt x="7467600" y="0"/>
                  </a:lnTo>
                  <a:lnTo>
                    <a:pt x="7467600" y="5289550"/>
                  </a:lnTo>
                  <a:lnTo>
                    <a:pt x="0" y="5289550"/>
                  </a:lnTo>
                  <a:lnTo>
                    <a:pt x="0" y="0"/>
                  </a:lnTo>
                  <a:close/>
                </a:path>
              </a:pathLst>
            </a:custGeom>
            <a:ln w="635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6" name="object 6" descr="$PPTXTitle">
            <a:extLst>
              <a:ext uri="{FF2B5EF4-FFF2-40B4-BE49-F238E27FC236}">
                <a16:creationId xmlns:a16="http://schemas.microsoft.com/office/drawing/2014/main" id="{5FC47D5F-70E1-E1DC-8B54-4FC5D554D856}"/>
              </a:ext>
            </a:extLst>
          </p:cNvPr>
          <p:cNvSpPr txBox="1">
            <a:spLocks noGrp="1"/>
          </p:cNvSpPr>
          <p:nvPr>
            <p:ph type="title"/>
          </p:nvPr>
        </p:nvSpPr>
        <p:spPr>
          <a:xfrm>
            <a:off x="1221739" y="1392428"/>
            <a:ext cx="5723890" cy="1674817"/>
          </a:xfrm>
          <a:prstGeom prst="rect">
            <a:avLst/>
          </a:prstGeom>
        </p:spPr>
        <p:txBody>
          <a:bodyPr vert="horz" wrap="square" lIns="0" tIns="12700" rIns="0" bIns="0" rtlCol="0">
            <a:spAutoFit/>
          </a:bodyPr>
          <a:lstStyle/>
          <a:p>
            <a:pPr marL="12700" marR="5080">
              <a:lnSpc>
                <a:spcPct val="100000"/>
              </a:lnSpc>
              <a:spcBef>
                <a:spcPts val="100"/>
              </a:spcBef>
            </a:pPr>
            <a:r>
              <a:rPr lang="vi-VN" sz="3600">
                <a:solidFill>
                  <a:srgbClr val="FFFFFF"/>
                </a:solidFill>
                <a:latin typeface="Calibri" panose="020F0502020204030204" pitchFamily="34" charset="0"/>
                <a:cs typeface="Calibri" panose="020F0502020204030204" pitchFamily="34" charset="0"/>
              </a:rPr>
              <a:t>NHỮNG YẾU TỐ CẦN XEM XÉT KHI ĐÁNH GIÁ DỰA TRÊN CƠ CHẾ THAM CHIẾU</a:t>
            </a:r>
          </a:p>
        </p:txBody>
      </p:sp>
    </p:spTree>
    <p:extLst>
      <p:ext uri="{BB962C8B-B14F-4D97-AF65-F5344CB8AC3E}">
        <p14:creationId xmlns:p14="http://schemas.microsoft.com/office/powerpoint/2010/main" val="359393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7B89-3BAD-F660-D46C-5A0C55EB7D89}"/>
              </a:ext>
            </a:extLst>
          </p:cNvPr>
          <p:cNvSpPr>
            <a:spLocks noGrp="1"/>
          </p:cNvSpPr>
          <p:nvPr>
            <p:ph type="title"/>
          </p:nvPr>
        </p:nvSpPr>
        <p:spPr>
          <a:xfrm>
            <a:off x="792606" y="193357"/>
            <a:ext cx="7558786" cy="492443"/>
          </a:xfrm>
        </p:spPr>
        <p:txBody>
          <a:bodyPr/>
          <a:lstStyle/>
          <a:p>
            <a:pPr algn="ctr"/>
            <a:r>
              <a:rPr lang="vi-VN" dirty="0">
                <a:latin typeface="Calibri" panose="020F0502020204030204" pitchFamily="34" charset="0"/>
                <a:cs typeface="Calibri" panose="020F0502020204030204" pitchFamily="34" charset="0"/>
              </a:rPr>
              <a:t>Những </a:t>
            </a:r>
            <a:r>
              <a:rPr lang="en-US" dirty="0" err="1">
                <a:latin typeface="Calibri" panose="020F0502020204030204" pitchFamily="34" charset="0"/>
                <a:cs typeface="Calibri" panose="020F0502020204030204" pitchFamily="34" charset="0"/>
              </a:rPr>
              <a:t>yếu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tố</a:t>
            </a:r>
            <a:r>
              <a:rPr lang="en-US" dirty="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cần cân nhắc</a:t>
            </a:r>
          </a:p>
        </p:txBody>
      </p:sp>
      <p:sp>
        <p:nvSpPr>
          <p:cNvPr id="3" name="TextBox 2">
            <a:extLst>
              <a:ext uri="{FF2B5EF4-FFF2-40B4-BE49-F238E27FC236}">
                <a16:creationId xmlns:a16="http://schemas.microsoft.com/office/drawing/2014/main" id="{77177549-6E07-C0CE-8490-4A9D61C3458A}"/>
              </a:ext>
            </a:extLst>
          </p:cNvPr>
          <p:cNvSpPr txBox="1"/>
          <p:nvPr/>
        </p:nvSpPr>
        <p:spPr>
          <a:xfrm>
            <a:off x="1036192" y="1600200"/>
            <a:ext cx="7558786" cy="3418756"/>
          </a:xfrm>
          <a:prstGeom prst="rect">
            <a:avLst/>
          </a:prstGeom>
          <a:noFill/>
        </p:spPr>
        <p:txBody>
          <a:bodyPr wrap="square" rtlCol="0">
            <a:spAutoFit/>
          </a:bodyPr>
          <a:lstStyle/>
          <a:p>
            <a:pPr marL="342900" indent="-342900">
              <a:lnSpc>
                <a:spcPct val="200000"/>
              </a:lnSpc>
              <a:buAutoNum type="arabicPeriod"/>
            </a:pPr>
            <a:r>
              <a:rPr lang="vi-VN" sz="2800" b="1" dirty="0">
                <a:solidFill>
                  <a:srgbClr val="FF6600"/>
                </a:solidFill>
                <a:latin typeface="Calibri" panose="020F0502020204030204" pitchFamily="34" charset="0"/>
                <a:cs typeface="Calibri" panose="020F0502020204030204" pitchFamily="34" charset="0"/>
              </a:rPr>
              <a:t>Bối cảnh đưa ra quyết định quản lý trong nước</a:t>
            </a:r>
          </a:p>
          <a:p>
            <a:pPr marL="342900" indent="-342900">
              <a:lnSpc>
                <a:spcPct val="200000"/>
              </a:lnSpc>
              <a:buAutoNum type="arabicPeriod"/>
            </a:pPr>
            <a:r>
              <a:rPr lang="vi-VN" sz="2800" b="1" dirty="0">
                <a:solidFill>
                  <a:srgbClr val="FF6600"/>
                </a:solidFill>
                <a:latin typeface="Calibri" panose="020F0502020204030204" pitchFamily="34" charset="0"/>
                <a:cs typeface="Calibri" panose="020F0502020204030204" pitchFamily="34" charset="0"/>
              </a:rPr>
              <a:t>Rút gọn quá trình đánh giá phi lâm sàng</a:t>
            </a:r>
          </a:p>
          <a:p>
            <a:pPr marL="342900" indent="-342900">
              <a:lnSpc>
                <a:spcPct val="200000"/>
              </a:lnSpc>
              <a:buAutoNum type="arabicPeriod"/>
            </a:pPr>
            <a:r>
              <a:rPr lang="en-US" sz="2800" b="1" dirty="0" err="1">
                <a:solidFill>
                  <a:srgbClr val="FF6600"/>
                </a:solidFill>
                <a:latin typeface="Calibri" panose="020F0502020204030204" pitchFamily="34" charset="0"/>
                <a:cs typeface="Calibri" panose="020F0502020204030204" pitchFamily="34" charset="0"/>
              </a:rPr>
              <a:t>Thẩm</a:t>
            </a:r>
            <a:r>
              <a:rPr lang="en-US" sz="2800" b="1" dirty="0">
                <a:solidFill>
                  <a:srgbClr val="FF6600"/>
                </a:solidFill>
                <a:latin typeface="Calibri" panose="020F0502020204030204" pitchFamily="34" charset="0"/>
                <a:cs typeface="Calibri" panose="020F0502020204030204" pitchFamily="34" charset="0"/>
              </a:rPr>
              <a:t> </a:t>
            </a:r>
            <a:r>
              <a:rPr lang="en-US" sz="2800" b="1" dirty="0" err="1">
                <a:solidFill>
                  <a:srgbClr val="FF6600"/>
                </a:solidFill>
                <a:latin typeface="Calibri" panose="020F0502020204030204" pitchFamily="34" charset="0"/>
                <a:cs typeface="Calibri" panose="020F0502020204030204" pitchFamily="34" charset="0"/>
              </a:rPr>
              <a:t>định</a:t>
            </a:r>
            <a:r>
              <a:rPr lang="en-US" sz="2800" b="1" dirty="0">
                <a:solidFill>
                  <a:srgbClr val="FF6600"/>
                </a:solidFill>
                <a:latin typeface="Calibri" panose="020F0502020204030204" pitchFamily="34" charset="0"/>
                <a:cs typeface="Calibri" panose="020F0502020204030204" pitchFamily="34" charset="0"/>
              </a:rPr>
              <a:t> </a:t>
            </a:r>
            <a:r>
              <a:rPr lang="vi-VN" sz="2800" b="1" dirty="0">
                <a:solidFill>
                  <a:srgbClr val="FF6600"/>
                </a:solidFill>
                <a:latin typeface="Calibri" panose="020F0502020204030204" pitchFamily="34" charset="0"/>
                <a:cs typeface="Calibri" panose="020F0502020204030204" pitchFamily="34" charset="0"/>
              </a:rPr>
              <a:t>nghiên cứu lâm sàng</a:t>
            </a:r>
          </a:p>
          <a:p>
            <a:pPr marL="342900" indent="-342900">
              <a:lnSpc>
                <a:spcPct val="200000"/>
              </a:lnSpc>
              <a:buAutoNum type="arabicPeriod"/>
            </a:pPr>
            <a:r>
              <a:rPr lang="vi-VN" sz="2800" b="1" dirty="0">
                <a:solidFill>
                  <a:srgbClr val="FF6600"/>
                </a:solidFill>
                <a:latin typeface="Calibri" panose="020F0502020204030204" pitchFamily="34" charset="0"/>
                <a:cs typeface="Calibri" panose="020F0502020204030204" pitchFamily="34" charset="0"/>
              </a:rPr>
              <a:t>Kế hoạch quản lý</a:t>
            </a:r>
            <a:r>
              <a:rPr lang="vi-VN" sz="2800" b="1">
                <a:solidFill>
                  <a:srgbClr val="FF6600"/>
                </a:solidFill>
                <a:latin typeface="Calibri" panose="020F0502020204030204" pitchFamily="34" charset="0"/>
                <a:cs typeface="Calibri" panose="020F0502020204030204" pitchFamily="34" charset="0"/>
              </a:rPr>
              <a:t> an toàn và</a:t>
            </a:r>
            <a:r>
              <a:rPr lang="vi-VN" sz="2800" b="1" dirty="0">
                <a:solidFill>
                  <a:srgbClr val="FF6600"/>
                </a:solidFill>
                <a:latin typeface="Calibri" panose="020F0502020204030204" pitchFamily="34" charset="0"/>
                <a:cs typeface="Calibri" panose="020F0502020204030204" pitchFamily="34" charset="0"/>
              </a:rPr>
              <a:t> </a:t>
            </a:r>
            <a:r>
              <a:rPr lang="en-US" sz="2800" b="1" err="1">
                <a:solidFill>
                  <a:srgbClr val="FF6600"/>
                </a:solidFill>
                <a:latin typeface="Calibri" panose="020F0502020204030204" pitchFamily="34" charset="0"/>
                <a:cs typeface="Calibri" panose="020F0502020204030204" pitchFamily="34" charset="0"/>
              </a:rPr>
              <a:t>rủi</a:t>
            </a:r>
            <a:r>
              <a:rPr lang="en-US" sz="2800" b="1" dirty="0">
                <a:solidFill>
                  <a:srgbClr val="FF6600"/>
                </a:solidFill>
                <a:latin typeface="Calibri" panose="020F0502020204030204" pitchFamily="34" charset="0"/>
                <a:cs typeface="Calibri" panose="020F0502020204030204" pitchFamily="34" charset="0"/>
              </a:rPr>
              <a:t> </a:t>
            </a:r>
            <a:r>
              <a:rPr lang="en-US" sz="2800" b="1" dirty="0" err="1">
                <a:solidFill>
                  <a:srgbClr val="FF6600"/>
                </a:solidFill>
                <a:latin typeface="Calibri" panose="020F0502020204030204" pitchFamily="34" charset="0"/>
                <a:cs typeface="Calibri" panose="020F0502020204030204" pitchFamily="34" charset="0"/>
              </a:rPr>
              <a:t>ro</a:t>
            </a:r>
            <a:endParaRPr lang="vi-VN" sz="2800" b="1" dirty="0">
              <a:solidFill>
                <a:srgbClr val="FF66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555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600200"/>
            <a:ext cx="8512810" cy="3189976"/>
          </a:xfrm>
          <a:prstGeom prst="rect">
            <a:avLst/>
          </a:prstGeom>
        </p:spPr>
        <p:txBody>
          <a:bodyPr vert="horz" wrap="square" lIns="0" tIns="12065" rIns="0" bIns="0" rtlCol="0">
            <a:spAutoFit/>
          </a:bodyPr>
          <a:lstStyle/>
          <a:p>
            <a:pPr marL="12700" marR="520700">
              <a:lnSpc>
                <a:spcPct val="100000"/>
              </a:lnSpc>
              <a:spcBef>
                <a:spcPts val="95"/>
              </a:spcBef>
              <a:buSzPct val="80357"/>
              <a:tabLst>
                <a:tab pos="355600" algn="l"/>
              </a:tabLst>
            </a:pPr>
            <a:r>
              <a:rPr lang="vi-VN" sz="2800" b="1" dirty="0">
                <a:solidFill>
                  <a:srgbClr val="00AF50"/>
                </a:solidFill>
                <a:latin typeface="Calibri" panose="020F0502020204030204" pitchFamily="34" charset="0"/>
                <a:cs typeface="Calibri" panose="020F0502020204030204" pitchFamily="34" charset="0"/>
              </a:rPr>
              <a:t>Những hạn chế của thử nghiệm đối chứng ngẫu nhiên</a:t>
            </a:r>
          </a:p>
          <a:p>
            <a:pPr marL="756285" marR="5080" lvl="1" indent="-287020">
              <a:lnSpc>
                <a:spcPct val="100000"/>
              </a:lnSpc>
              <a:spcBef>
                <a:spcPts val="590"/>
              </a:spcBef>
              <a:buFont typeface="Wingdings"/>
              <a:buChar char=""/>
              <a:tabLst>
                <a:tab pos="756285" algn="l"/>
              </a:tabLst>
            </a:pPr>
            <a:r>
              <a:rPr lang="vi-VN" sz="2400" dirty="0">
                <a:latin typeface="Calibri" panose="020F0502020204030204" pitchFamily="34" charset="0"/>
                <a:cs typeface="Calibri" panose="020F0502020204030204" pitchFamily="34" charset="0"/>
              </a:rPr>
              <a:t>Các thử nghiệm “đối chứng” nhằm mục đích đảm bảo tính vững chắc</a:t>
            </a:r>
            <a:r>
              <a:rPr lang="vi-VN" sz="2400">
                <a:latin typeface="Calibri" panose="020F0502020204030204" pitchFamily="34" charset="0"/>
                <a:cs typeface="Calibri" panose="020F0502020204030204" pitchFamily="34" charset="0"/>
              </a:rPr>
              <a:t>, độ tin cậy</a:t>
            </a:r>
            <a:r>
              <a:rPr lang="vi-VN" sz="2400" dirty="0">
                <a:latin typeface="Calibri" panose="020F0502020204030204" pitchFamily="34" charset="0"/>
                <a:cs typeface="Calibri" panose="020F0502020204030204" pitchFamily="34" charset="0"/>
              </a:rPr>
              <a:t> về mặt thống kê</a:t>
            </a:r>
          </a:p>
          <a:p>
            <a:pPr marL="756285" marR="46355" lvl="1" indent="-287020">
              <a:lnSpc>
                <a:spcPct val="100000"/>
              </a:lnSpc>
              <a:spcBef>
                <a:spcPts val="580"/>
              </a:spcBef>
              <a:buFont typeface="Wingdings"/>
              <a:buChar char=""/>
              <a:tabLst>
                <a:tab pos="756285" algn="l"/>
              </a:tabLst>
            </a:pPr>
            <a:r>
              <a:rPr lang="vi-VN" sz="2400" dirty="0">
                <a:latin typeface="Calibri" panose="020F0502020204030204" pitchFamily="34" charset="0"/>
                <a:cs typeface="Calibri" panose="020F0502020204030204" pitchFamily="34" charset="0"/>
              </a:rPr>
              <a:t>Các vấn đề về </a:t>
            </a:r>
            <a:r>
              <a:rPr lang="vi-VN" sz="2400" b="1" dirty="0">
                <a:solidFill>
                  <a:srgbClr val="FF0000"/>
                </a:solidFill>
                <a:latin typeface="Calibri" panose="020F0502020204030204" pitchFamily="34" charset="0"/>
                <a:cs typeface="Calibri" panose="020F0502020204030204" pitchFamily="34" charset="0"/>
              </a:rPr>
              <a:t>tính đại diện của </a:t>
            </a:r>
            <a:r>
              <a:rPr lang="vi-VN" sz="2400" b="1">
                <a:solidFill>
                  <a:srgbClr val="FF0000"/>
                </a:solidFill>
                <a:latin typeface="Calibri" panose="020F0502020204030204" pitchFamily="34" charset="0"/>
                <a:cs typeface="Calibri" panose="020F0502020204030204" pitchFamily="34" charset="0"/>
              </a:rPr>
              <a:t>quần thể bệnh nhân thực tế </a:t>
            </a:r>
            <a:r>
              <a:rPr lang="vi-VN" sz="2400" b="1">
                <a:latin typeface="Calibri" panose="020F0502020204030204" pitchFamily="34" charset="0"/>
                <a:cs typeface="Calibri" panose="020F0502020204030204" pitchFamily="34" charset="0"/>
              </a:rPr>
              <a:t>(</a:t>
            </a:r>
            <a:r>
              <a:rPr lang="en-US" sz="2400" b="1" err="1">
                <a:latin typeface="Calibri" panose="020F0502020204030204" pitchFamily="34" charset="0"/>
                <a:cs typeface="Calibri" panose="020F0502020204030204" pitchFamily="34" charset="0"/>
              </a:rPr>
              <a:t>đối</a:t>
            </a:r>
            <a:r>
              <a:rPr lang="en-US" sz="2400" b="1">
                <a:latin typeface="Calibri" panose="020F0502020204030204" pitchFamily="34" charset="0"/>
                <a:cs typeface="Calibri" panose="020F0502020204030204" pitchFamily="34" charset="0"/>
              </a:rPr>
              <a:t> </a:t>
            </a:r>
            <a:r>
              <a:rPr lang="en-US" sz="2400" b="1" err="1">
                <a:latin typeface="Calibri" panose="020F0502020204030204" pitchFamily="34" charset="0"/>
                <a:cs typeface="Calibri" panose="020F0502020204030204" pitchFamily="34" charset="0"/>
              </a:rPr>
              <a:t>tượng</a:t>
            </a:r>
            <a:r>
              <a:rPr lang="en-US" sz="2400" b="1">
                <a:latin typeface="Calibri" panose="020F0502020204030204" pitchFamily="34" charset="0"/>
                <a:cs typeface="Calibri" panose="020F0502020204030204" pitchFamily="34" charset="0"/>
              </a:rPr>
              <a:t> </a:t>
            </a:r>
            <a:r>
              <a:rPr lang="vi-VN" sz="2400" b="1">
                <a:latin typeface="Calibri" panose="020F0502020204030204" pitchFamily="34" charset="0"/>
                <a:cs typeface="Calibri" panose="020F0502020204030204" pitchFamily="34" charset="0"/>
              </a:rPr>
              <a:t>trong nước)</a:t>
            </a:r>
          </a:p>
          <a:p>
            <a:pPr marL="1155065" marR="221615" lvl="2" indent="-228600">
              <a:lnSpc>
                <a:spcPct val="100000"/>
              </a:lnSpc>
              <a:spcBef>
                <a:spcPts val="480"/>
              </a:spcBef>
              <a:buFont typeface="Courier New"/>
              <a:buChar char="o"/>
              <a:tabLst>
                <a:tab pos="1155065" algn="l"/>
              </a:tabLst>
            </a:pPr>
            <a:r>
              <a:rPr lang="vi-VN" sz="2000" dirty="0">
                <a:latin typeface="Calibri" panose="020F0502020204030204" pitchFamily="34" charset="0"/>
                <a:cs typeface="Calibri" panose="020F0502020204030204" pitchFamily="34" charset="0"/>
              </a:rPr>
              <a:t>Các bệnh đồng mắc và thuốc/y học cổ truyền</a:t>
            </a:r>
          </a:p>
          <a:p>
            <a:pPr marL="1154430" lvl="2" indent="-227965">
              <a:lnSpc>
                <a:spcPct val="100000"/>
              </a:lnSpc>
              <a:spcBef>
                <a:spcPts val="480"/>
              </a:spcBef>
              <a:buFont typeface="Courier New"/>
              <a:buChar char="o"/>
              <a:tabLst>
                <a:tab pos="1154430" algn="l"/>
              </a:tabLst>
            </a:pPr>
            <a:r>
              <a:rPr lang="vi-VN" sz="2000" dirty="0">
                <a:latin typeface="Calibri" panose="020F0502020204030204" pitchFamily="34" charset="0"/>
                <a:cs typeface="Calibri" panose="020F0502020204030204" pitchFamily="34" charset="0"/>
              </a:rPr>
              <a:t>Những khác biệt về năng lực khám chữa bệnh</a:t>
            </a:r>
          </a:p>
          <a:p>
            <a:pPr marL="1154430" lvl="2" indent="-227965">
              <a:lnSpc>
                <a:spcPct val="100000"/>
              </a:lnSpc>
              <a:spcBef>
                <a:spcPts val="480"/>
              </a:spcBef>
              <a:buFont typeface="Courier New"/>
              <a:buChar char="o"/>
              <a:tabLst>
                <a:tab pos="1154430" algn="l"/>
              </a:tabLst>
            </a:pPr>
            <a:r>
              <a:rPr lang="vi-VN" sz="2000" dirty="0">
                <a:latin typeface="Calibri" panose="020F0502020204030204" pitchFamily="34" charset="0"/>
                <a:cs typeface="Calibri" panose="020F0502020204030204" pitchFamily="34" charset="0"/>
              </a:rPr>
              <a:t>Những yếu tố chưa chắc chắn về hiệu quả và độ an toàn thực sự</a:t>
            </a:r>
          </a:p>
        </p:txBody>
      </p:sp>
      <p:sp>
        <p:nvSpPr>
          <p:cNvPr id="6" name="object 3" descr="$PPTXTitle">
            <a:extLst>
              <a:ext uri="{FF2B5EF4-FFF2-40B4-BE49-F238E27FC236}">
                <a16:creationId xmlns:a16="http://schemas.microsoft.com/office/drawing/2014/main" id="{B40FA06A-9CE5-C75B-9EC2-BAD9A65D1573}"/>
              </a:ext>
            </a:extLst>
          </p:cNvPr>
          <p:cNvSpPr txBox="1">
            <a:spLocks noGrp="1"/>
          </p:cNvSpPr>
          <p:nvPr>
            <p:ph type="title"/>
          </p:nvPr>
        </p:nvSpPr>
        <p:spPr>
          <a:xfrm>
            <a:off x="-609600" y="87457"/>
            <a:ext cx="9720072" cy="674543"/>
          </a:xfrm>
          <a:prstGeom prst="rect">
            <a:avLst/>
          </a:prstGeom>
        </p:spPr>
        <p:txBody>
          <a:bodyPr vert="horz" wrap="square" lIns="0" tIns="180339" rIns="0" bIns="0" rtlCol="0">
            <a:spAutoFit/>
          </a:bodyPr>
          <a:lstStyle/>
          <a:p>
            <a:pPr marL="1460500">
              <a:lnSpc>
                <a:spcPct val="100000"/>
              </a:lnSpc>
              <a:spcBef>
                <a:spcPts val="100"/>
              </a:spcBef>
            </a:pPr>
            <a:r>
              <a:rPr lang="vi-VN">
                <a:latin typeface="Calibri" panose="020F0502020204030204" pitchFamily="34" charset="0"/>
                <a:cs typeface="Calibri" panose="020F0502020204030204" pitchFamily="34" charset="0"/>
              </a:rPr>
              <a:t>Bối cảnh đưa ra quyết định quản lý trong nước</a:t>
            </a:r>
          </a:p>
        </p:txBody>
      </p:sp>
      <p:sp>
        <p:nvSpPr>
          <p:cNvPr id="2" name="object 7">
            <a:extLst>
              <a:ext uri="{FF2B5EF4-FFF2-40B4-BE49-F238E27FC236}">
                <a16:creationId xmlns:a16="http://schemas.microsoft.com/office/drawing/2014/main" id="{461B8F80-982B-94C4-DF5C-715DE8C051F4}"/>
              </a:ext>
            </a:extLst>
          </p:cNvPr>
          <p:cNvSpPr txBox="1">
            <a:spLocks noGrp="1"/>
          </p:cNvSpPr>
          <p:nvPr>
            <p:ph type="ftr" sz="quarter" idx="5"/>
          </p:nvPr>
        </p:nvSpPr>
        <p:spPr>
          <a:xfrm>
            <a:off x="3124200" y="6728402"/>
            <a:ext cx="2895600" cy="115416"/>
          </a:xfrm>
          <a:prstGeom prst="rect">
            <a:avLst/>
          </a:prstGeom>
        </p:spPr>
        <p:txBody>
          <a:bodyPr vert="horz" wrap="square" lIns="0" tIns="0" rIns="0" bIns="0" rtlCol="0">
            <a:spAutoFit/>
          </a:bodyPr>
          <a:lstStyle/>
          <a:p>
            <a:pPr marL="12700" algn="ctr">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Tree>
    <p:extLst>
      <p:ext uri="{BB962C8B-B14F-4D97-AF65-F5344CB8AC3E}">
        <p14:creationId xmlns:p14="http://schemas.microsoft.com/office/powerpoint/2010/main" val="65886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75F45-B6B6-DD65-11A1-DA39A90E73D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1953515-98EB-55EE-87D1-07ECF1663D17}"/>
              </a:ext>
            </a:extLst>
          </p:cNvPr>
          <p:cNvSpPr txBox="1"/>
          <p:nvPr/>
        </p:nvSpPr>
        <p:spPr>
          <a:xfrm>
            <a:off x="428656" y="2057400"/>
            <a:ext cx="5029200" cy="2625719"/>
          </a:xfrm>
          <a:prstGeom prst="rect">
            <a:avLst/>
          </a:prstGeom>
          <a:ln w="41275">
            <a:noFill/>
          </a:ln>
        </p:spPr>
        <p:txBody>
          <a:bodyPr vert="horz" wrap="square" lIns="0" tIns="12700" rIns="0" bIns="0" rtlCol="0">
            <a:spAutoFit/>
          </a:bodyPr>
          <a:lstStyle/>
          <a:p>
            <a:pPr marL="12700" lvl="2">
              <a:lnSpc>
                <a:spcPct val="100000"/>
              </a:lnSpc>
              <a:spcBef>
                <a:spcPts val="100"/>
              </a:spcBef>
              <a:tabLst>
                <a:tab pos="773430" algn="l"/>
              </a:tabLst>
            </a:pPr>
            <a:r>
              <a:rPr lang="vi-VN" sz="2000" b="1" dirty="0">
                <a:latin typeface="Calibri" panose="020F0502020204030204" pitchFamily="34" charset="0"/>
                <a:cs typeface="Calibri" panose="020F0502020204030204" pitchFamily="34" charset="0"/>
              </a:rPr>
              <a:t>Quy định hồ sơ ICH-CTD</a:t>
            </a:r>
          </a:p>
          <a:p>
            <a:pPr marL="12700" lvl="2">
              <a:lnSpc>
                <a:spcPct val="100000"/>
              </a:lnSpc>
              <a:spcBef>
                <a:spcPts val="100"/>
              </a:spcBef>
              <a:tabLst>
                <a:tab pos="773430" algn="l"/>
              </a:tabLst>
            </a:pPr>
            <a:r>
              <a:rPr lang="vi-VN" sz="2000" b="1" dirty="0">
                <a:latin typeface="Calibri" panose="020F0502020204030204" pitchFamily="34" charset="0"/>
                <a:cs typeface="Calibri" panose="020F0502020204030204" pitchFamily="34" charset="0"/>
              </a:rPr>
              <a:t>2.5.6 Kết luận về lợi ích và </a:t>
            </a:r>
            <a:r>
              <a:rPr lang="vi-VN" sz="2000" b="1">
                <a:latin typeface="Calibri" panose="020F0502020204030204" pitchFamily="34" charset="0"/>
                <a:cs typeface="Calibri" panose="020F0502020204030204" pitchFamily="34" charset="0"/>
              </a:rPr>
              <a:t>nguy cơ</a:t>
            </a:r>
            <a:endParaRPr lang="vi-VN" sz="2000" b="1" dirty="0">
              <a:latin typeface="Calibri" panose="020F0502020204030204" pitchFamily="34" charset="0"/>
              <a:cs typeface="Calibri" panose="020F0502020204030204" pitchFamily="34" charset="0"/>
            </a:endParaRPr>
          </a:p>
          <a:p>
            <a:pPr marL="1311910" lvl="3" indent="-842010">
              <a:lnSpc>
                <a:spcPct val="100000"/>
              </a:lnSpc>
              <a:buAutoNum type="arabicPeriod"/>
              <a:tabLst>
                <a:tab pos="1311910" algn="l"/>
              </a:tabLst>
            </a:pPr>
            <a:r>
              <a:rPr lang="vi-VN" b="1" dirty="0">
                <a:solidFill>
                  <a:srgbClr val="00AF50"/>
                </a:solidFill>
                <a:latin typeface="Calibri" panose="020F0502020204030204" pitchFamily="34" charset="0"/>
                <a:cs typeface="Calibri" panose="020F0502020204030204" pitchFamily="34" charset="0"/>
              </a:rPr>
              <a:t>Bối cảnh điều trị</a:t>
            </a:r>
          </a:p>
          <a:p>
            <a:pPr marL="1979930" lvl="4" indent="-1053465">
              <a:lnSpc>
                <a:spcPct val="100000"/>
              </a:lnSpc>
              <a:spcBef>
                <a:spcPts val="5"/>
              </a:spcBef>
              <a:buAutoNum type="arabicPeriod"/>
              <a:tabLst>
                <a:tab pos="1979930" algn="l"/>
              </a:tabLst>
            </a:pPr>
            <a:r>
              <a:rPr lang="vi-VN">
                <a:latin typeface="Calibri" panose="020F0502020204030204" pitchFamily="34" charset="0"/>
                <a:cs typeface="Calibri" panose="020F0502020204030204" pitchFamily="34" charset="0"/>
              </a:rPr>
              <a:t>Bệnh/</a:t>
            </a:r>
            <a:r>
              <a:rPr lang="vi-VN" dirty="0">
                <a:latin typeface="Calibri" panose="020F0502020204030204" pitchFamily="34" charset="0"/>
                <a:cs typeface="Calibri" panose="020F0502020204030204" pitchFamily="34" charset="0"/>
              </a:rPr>
              <a:t>Tình trạng bệnh</a:t>
            </a:r>
          </a:p>
          <a:p>
            <a:pPr marL="1979930" lvl="4" indent="-1053465">
              <a:lnSpc>
                <a:spcPct val="100000"/>
              </a:lnSpc>
              <a:buAutoNum type="arabicPeriod"/>
              <a:tabLst>
                <a:tab pos="1979930" algn="l"/>
              </a:tabLst>
            </a:pPr>
            <a:r>
              <a:rPr lang="vi-VN" dirty="0">
                <a:latin typeface="Calibri" panose="020F0502020204030204" pitchFamily="34" charset="0"/>
                <a:cs typeface="Calibri" panose="020F0502020204030204" pitchFamily="34" charset="0"/>
              </a:rPr>
              <a:t>Các liệu pháp </a:t>
            </a:r>
            <a:r>
              <a:rPr lang="vi-VN">
                <a:latin typeface="Calibri" panose="020F0502020204030204" pitchFamily="34" charset="0"/>
                <a:cs typeface="Calibri" panose="020F0502020204030204" pitchFamily="34" charset="0"/>
              </a:rPr>
              <a:t>điều trị </a:t>
            </a:r>
            <a:r>
              <a:rPr lang="vi-VN" dirty="0">
                <a:latin typeface="Calibri" panose="020F0502020204030204" pitchFamily="34" charset="0"/>
                <a:cs typeface="Calibri" panose="020F0502020204030204" pitchFamily="34" charset="0"/>
              </a:rPr>
              <a:t>hiện tại</a:t>
            </a:r>
          </a:p>
          <a:p>
            <a:pPr marL="1311910" lvl="3" indent="-842010">
              <a:lnSpc>
                <a:spcPct val="100000"/>
              </a:lnSpc>
              <a:buAutoNum type="arabicPeriod"/>
              <a:tabLst>
                <a:tab pos="1311910" algn="l"/>
              </a:tabLst>
            </a:pPr>
            <a:r>
              <a:rPr lang="vi-VN" dirty="0">
                <a:latin typeface="Calibri" panose="020F0502020204030204" pitchFamily="34" charset="0"/>
                <a:cs typeface="Calibri" panose="020F0502020204030204" pitchFamily="34" charset="0"/>
              </a:rPr>
              <a:t>Lợi ích</a:t>
            </a:r>
          </a:p>
          <a:p>
            <a:pPr marL="1311910" lvl="3" indent="-842010">
              <a:lnSpc>
                <a:spcPct val="100000"/>
              </a:lnSpc>
              <a:buAutoNum type="arabicPeriod"/>
              <a:tabLst>
                <a:tab pos="1311910" algn="l"/>
              </a:tabLst>
            </a:pPr>
            <a:r>
              <a:rPr lang="vi-VN">
                <a:latin typeface="Calibri" panose="020F0502020204030204" pitchFamily="34" charset="0"/>
                <a:cs typeface="Calibri" panose="020F0502020204030204" pitchFamily="34" charset="0"/>
              </a:rPr>
              <a:t>Nguy cơ</a:t>
            </a:r>
            <a:endParaRPr lang="vi-VN" dirty="0">
              <a:latin typeface="Calibri" panose="020F0502020204030204" pitchFamily="34" charset="0"/>
              <a:cs typeface="Calibri" panose="020F0502020204030204" pitchFamily="34" charset="0"/>
            </a:endParaRPr>
          </a:p>
          <a:p>
            <a:pPr marL="1311910" lvl="3" indent="-842010">
              <a:lnSpc>
                <a:spcPts val="2370"/>
              </a:lnSpc>
              <a:buAutoNum type="arabicPeriod"/>
              <a:tabLst>
                <a:tab pos="1311910" algn="l"/>
              </a:tabLst>
            </a:pPr>
            <a:r>
              <a:rPr lang="vi-VN" b="1" dirty="0">
                <a:solidFill>
                  <a:srgbClr val="00AF50"/>
                </a:solidFill>
                <a:latin typeface="Calibri" panose="020F0502020204030204" pitchFamily="34" charset="0"/>
                <a:cs typeface="Calibri" panose="020F0502020204030204" pitchFamily="34" charset="0"/>
              </a:rPr>
              <a:t>Đánh giá lợi ích </a:t>
            </a:r>
            <a:r>
              <a:rPr lang="vi-VN" b="1">
                <a:solidFill>
                  <a:srgbClr val="00AF50"/>
                </a:solidFill>
                <a:latin typeface="Calibri" panose="020F0502020204030204" pitchFamily="34" charset="0"/>
                <a:cs typeface="Calibri" panose="020F0502020204030204" pitchFamily="34" charset="0"/>
              </a:rPr>
              <a:t>– nguy cơ</a:t>
            </a:r>
            <a:endParaRPr lang="vi-VN" b="1" dirty="0">
              <a:solidFill>
                <a:srgbClr val="00AF50"/>
              </a:solidFill>
              <a:latin typeface="Calibri" panose="020F0502020204030204" pitchFamily="34" charset="0"/>
              <a:cs typeface="Calibri" panose="020F0502020204030204" pitchFamily="34" charset="0"/>
            </a:endParaRPr>
          </a:p>
          <a:p>
            <a:pPr marL="1297940" lvl="3" indent="-828675">
              <a:lnSpc>
                <a:spcPts val="2370"/>
              </a:lnSpc>
              <a:buAutoNum type="arabicPeriod"/>
              <a:tabLst>
                <a:tab pos="1297940" algn="l"/>
              </a:tabLst>
            </a:pPr>
            <a:r>
              <a:rPr lang="vi-VN" dirty="0">
                <a:latin typeface="Calibri" panose="020F0502020204030204" pitchFamily="34" charset="0"/>
                <a:cs typeface="Calibri" panose="020F0502020204030204" pitchFamily="34" charset="0"/>
              </a:rPr>
              <a:t>Phụ lục</a:t>
            </a:r>
          </a:p>
        </p:txBody>
      </p:sp>
      <p:sp>
        <p:nvSpPr>
          <p:cNvPr id="4" name="object 4">
            <a:extLst>
              <a:ext uri="{FF2B5EF4-FFF2-40B4-BE49-F238E27FC236}">
                <a16:creationId xmlns:a16="http://schemas.microsoft.com/office/drawing/2014/main" id="{6496079C-4178-A983-6E90-067A9D9D232E}"/>
              </a:ext>
            </a:extLst>
          </p:cNvPr>
          <p:cNvSpPr txBox="1">
            <a:spLocks noGrp="1"/>
          </p:cNvSpPr>
          <p:nvPr>
            <p:ph type="ftr" sz="quarter" idx="5"/>
          </p:nvPr>
        </p:nvSpPr>
        <p:spPr>
          <a:xfrm>
            <a:off x="3801892" y="6728402"/>
            <a:ext cx="1778635" cy="110287"/>
          </a:xfrm>
          <a:prstGeom prst="rect">
            <a:avLst/>
          </a:prstGeom>
        </p:spPr>
        <p:txBody>
          <a:bodyPr vert="horz" wrap="square" lIns="0" tIns="0" rIns="0" bIns="0" rtlCol="0">
            <a:spAutoFit/>
          </a:bodyPr>
          <a:lstStyle/>
          <a:p>
            <a:pPr marL="12700">
              <a:lnSpc>
                <a:spcPts val="865"/>
              </a:lnSpc>
            </a:pPr>
            <a:r>
              <a:rPr lang="vi-VN" sz="700" dirty="0">
                <a:latin typeface="Calibri" panose="020F0502020204030204" pitchFamily="34" charset="0"/>
                <a:cs typeface="Calibri" panose="020F0502020204030204" pitchFamily="34" charset="0"/>
              </a:rPr>
              <a:t>Trung Tâm Năng lực Quản lý Xuất sắc </a:t>
            </a:r>
            <a:r>
              <a:rPr lang="vi-VN" sz="700" dirty="0" err="1">
                <a:latin typeface="Calibri" panose="020F0502020204030204" pitchFamily="34" charset="0"/>
                <a:cs typeface="Calibri" panose="020F0502020204030204" pitchFamily="34" charset="0"/>
              </a:rPr>
              <a:t>Duke</a:t>
            </a:r>
            <a:r>
              <a:rPr lang="vi-VN" sz="700" dirty="0">
                <a:latin typeface="Calibri" panose="020F0502020204030204" pitchFamily="34" charset="0"/>
                <a:cs typeface="Calibri" panose="020F0502020204030204" pitchFamily="34" charset="0"/>
              </a:rPr>
              <a:t>-NUS</a:t>
            </a:r>
          </a:p>
        </p:txBody>
      </p:sp>
      <p:sp>
        <p:nvSpPr>
          <p:cNvPr id="5" name="object 4"/>
          <p:cNvSpPr txBox="1"/>
          <p:nvPr/>
        </p:nvSpPr>
        <p:spPr>
          <a:xfrm>
            <a:off x="5334001" y="3886200"/>
            <a:ext cx="3381344" cy="1551707"/>
          </a:xfrm>
          <a:prstGeom prst="rect">
            <a:avLst/>
          </a:prstGeom>
        </p:spPr>
        <p:txBody>
          <a:bodyPr vert="horz" wrap="square" lIns="0" tIns="12700" rIns="0" bIns="0" rtlCol="0">
            <a:spAutoFit/>
          </a:bodyPr>
          <a:lstStyle/>
          <a:p>
            <a:pPr marL="12700" marR="5080">
              <a:lnSpc>
                <a:spcPct val="100000"/>
              </a:lnSpc>
              <a:spcBef>
                <a:spcPts val="100"/>
              </a:spcBef>
            </a:pPr>
            <a:r>
              <a:rPr lang="vi-VN" sz="2000" b="1" dirty="0">
                <a:solidFill>
                  <a:srgbClr val="00AF50"/>
                </a:solidFill>
                <a:latin typeface="Calibri" panose="020F0502020204030204" pitchFamily="34" charset="0"/>
                <a:cs typeface="Calibri" panose="020F0502020204030204" pitchFamily="34" charset="0"/>
              </a:rPr>
              <a:t>Giải quyết những khác biệt </a:t>
            </a:r>
            <a:r>
              <a:rPr lang="vi-VN" sz="2000" b="1">
                <a:solidFill>
                  <a:srgbClr val="00AF50"/>
                </a:solidFill>
                <a:latin typeface="Calibri" panose="020F0502020204030204" pitchFamily="34" charset="0"/>
                <a:cs typeface="Calibri" panose="020F0502020204030204" pitchFamily="34" charset="0"/>
              </a:rPr>
              <a:t>có thể có</a:t>
            </a:r>
            <a:r>
              <a:rPr lang="vi-VN" sz="2000" b="1" dirty="0">
                <a:solidFill>
                  <a:srgbClr val="00AF50"/>
                </a:solidFill>
                <a:latin typeface="Calibri" panose="020F0502020204030204" pitchFamily="34" charset="0"/>
                <a:cs typeface="Calibri" panose="020F0502020204030204" pitchFamily="34" charset="0"/>
              </a:rPr>
              <a:t> trong đáp ứng lâm sàng (hiệu quả và an toàn) do yếu tố chủng tộc và ảnh hưởng của </a:t>
            </a:r>
            <a:r>
              <a:rPr lang="vi-VN" sz="2000" b="1">
                <a:solidFill>
                  <a:srgbClr val="00AF50"/>
                </a:solidFill>
                <a:latin typeface="Calibri" panose="020F0502020204030204" pitchFamily="34" charset="0"/>
                <a:cs typeface="Calibri" panose="020F0502020204030204" pitchFamily="34" charset="0"/>
              </a:rPr>
              <a:t>gen</a:t>
            </a:r>
            <a:r>
              <a:rPr lang="vi-VN" sz="2000" b="1" dirty="0">
                <a:solidFill>
                  <a:srgbClr val="00AF50"/>
                </a:solidFill>
                <a:latin typeface="Calibri" panose="020F0502020204030204" pitchFamily="34" charset="0"/>
                <a:cs typeface="Calibri" panose="020F0502020204030204" pitchFamily="34" charset="0"/>
              </a:rPr>
              <a:t> di truyền</a:t>
            </a:r>
          </a:p>
        </p:txBody>
      </p:sp>
      <p:sp>
        <p:nvSpPr>
          <p:cNvPr id="6" name="object 5"/>
          <p:cNvSpPr txBox="1"/>
          <p:nvPr/>
        </p:nvSpPr>
        <p:spPr>
          <a:xfrm>
            <a:off x="5334000" y="1357720"/>
            <a:ext cx="3381344" cy="2069797"/>
          </a:xfrm>
          <a:prstGeom prst="rect">
            <a:avLst/>
          </a:prstGeom>
          <a:ln w="38100">
            <a:solidFill>
              <a:srgbClr val="FF6600"/>
            </a:solidFill>
          </a:ln>
        </p:spPr>
        <p:txBody>
          <a:bodyPr vert="horz" wrap="square" lIns="91440" tIns="91440" rIns="91440" bIns="91440" rtlCol="0">
            <a:spAutoFit/>
          </a:bodyPr>
          <a:lstStyle/>
          <a:p>
            <a:pPr marL="12700" marR="5080">
              <a:lnSpc>
                <a:spcPct val="100000"/>
              </a:lnSpc>
              <a:spcBef>
                <a:spcPts val="100"/>
              </a:spcBef>
            </a:pPr>
            <a:r>
              <a:rPr lang="vi-VN" sz="2000" b="1" dirty="0">
                <a:solidFill>
                  <a:srgbClr val="FF0000"/>
                </a:solidFill>
                <a:latin typeface="Calibri" panose="020F0502020204030204" pitchFamily="34" charset="0"/>
                <a:cs typeface="Calibri" panose="020F0502020204030204" pitchFamily="34" charset="0"/>
              </a:rPr>
              <a:t>Bối cảnh </a:t>
            </a:r>
          </a:p>
          <a:p>
            <a:pPr marL="355600" marR="5080" indent="-342900">
              <a:lnSpc>
                <a:spcPct val="100000"/>
              </a:lnSpc>
              <a:spcBef>
                <a:spcPts val="100"/>
              </a:spcBef>
              <a:buFont typeface="Arial" panose="020B0604020202020204" pitchFamily="34" charset="0"/>
              <a:buChar char="•"/>
            </a:pPr>
            <a:r>
              <a:rPr lang="vi-VN" sz="2000" b="1" dirty="0">
                <a:solidFill>
                  <a:schemeClr val="tx1"/>
                </a:solidFill>
                <a:latin typeface="Calibri" panose="020F0502020204030204" pitchFamily="34" charset="0"/>
                <a:cs typeface="Calibri" panose="020F0502020204030204" pitchFamily="34" charset="0"/>
              </a:rPr>
              <a:t>Nhu cầu y tế (chưa được đáp ứng) trong nước</a:t>
            </a:r>
          </a:p>
          <a:p>
            <a:pPr marL="355600" marR="5080" indent="-342900">
              <a:lnSpc>
                <a:spcPct val="100000"/>
              </a:lnSpc>
              <a:spcBef>
                <a:spcPts val="100"/>
              </a:spcBef>
              <a:buFont typeface="Arial" panose="020B0604020202020204" pitchFamily="34" charset="0"/>
              <a:buChar char="•"/>
            </a:pPr>
            <a:r>
              <a:rPr lang="vi-VN" sz="2000" b="1" dirty="0">
                <a:solidFill>
                  <a:schemeClr val="tx1"/>
                </a:solidFill>
                <a:latin typeface="Calibri" panose="020F0502020204030204" pitchFamily="34" charset="0"/>
                <a:cs typeface="Calibri" panose="020F0502020204030204" pitchFamily="34" charset="0"/>
              </a:rPr>
              <a:t>Dịch tễ học</a:t>
            </a:r>
          </a:p>
          <a:p>
            <a:pPr marL="355600" marR="5080" indent="-342900">
              <a:lnSpc>
                <a:spcPct val="100000"/>
              </a:lnSpc>
              <a:spcBef>
                <a:spcPts val="100"/>
              </a:spcBef>
              <a:buFont typeface="Arial" panose="020B0604020202020204" pitchFamily="34" charset="0"/>
              <a:buChar char="•"/>
            </a:pPr>
            <a:r>
              <a:rPr lang="vi-VN" sz="2000" b="1" dirty="0">
                <a:solidFill>
                  <a:schemeClr val="tx1"/>
                </a:solidFill>
                <a:latin typeface="Calibri" panose="020F0502020204030204" pitchFamily="34" charset="0"/>
                <a:cs typeface="Calibri" panose="020F0502020204030204" pitchFamily="34" charset="0"/>
              </a:rPr>
              <a:t>Các thực hành/hướng dẫn lâm sàng hiện hành</a:t>
            </a:r>
          </a:p>
        </p:txBody>
      </p:sp>
      <p:sp>
        <p:nvSpPr>
          <p:cNvPr id="10" name="object 3" descr="$PPTXTitle">
            <a:extLst>
              <a:ext uri="{FF2B5EF4-FFF2-40B4-BE49-F238E27FC236}">
                <a16:creationId xmlns:a16="http://schemas.microsoft.com/office/drawing/2014/main" id="{BBFD5BBA-880D-3F8E-2EAF-3DD29A5050DB}"/>
              </a:ext>
            </a:extLst>
          </p:cNvPr>
          <p:cNvSpPr txBox="1">
            <a:spLocks noGrp="1"/>
          </p:cNvSpPr>
          <p:nvPr>
            <p:ph type="title"/>
          </p:nvPr>
        </p:nvSpPr>
        <p:spPr>
          <a:xfrm>
            <a:off x="-609600" y="87457"/>
            <a:ext cx="9720072" cy="674543"/>
          </a:xfrm>
          <a:prstGeom prst="rect">
            <a:avLst/>
          </a:prstGeom>
        </p:spPr>
        <p:txBody>
          <a:bodyPr vert="horz" wrap="square" lIns="0" tIns="180339" rIns="0" bIns="0" rtlCol="0">
            <a:spAutoFit/>
          </a:bodyPr>
          <a:lstStyle/>
          <a:p>
            <a:pPr marL="1460500">
              <a:lnSpc>
                <a:spcPct val="100000"/>
              </a:lnSpc>
              <a:spcBef>
                <a:spcPts val="100"/>
              </a:spcBef>
            </a:pPr>
            <a:r>
              <a:rPr lang="vi-VN">
                <a:latin typeface="Calibri" panose="020F0502020204030204" pitchFamily="34" charset="0"/>
                <a:cs typeface="Calibri" panose="020F0502020204030204" pitchFamily="34" charset="0"/>
              </a:rPr>
              <a:t>Bối cảnh đưa ra quyết định quản lý trong nước</a:t>
            </a:r>
          </a:p>
        </p:txBody>
      </p:sp>
    </p:spTree>
    <p:extLst>
      <p:ext uri="{BB962C8B-B14F-4D97-AF65-F5344CB8AC3E}">
        <p14:creationId xmlns:p14="http://schemas.microsoft.com/office/powerpoint/2010/main" val="170216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529B"/>
          </a:solidFill>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3" name="object 3"/>
          <p:cNvGrpSpPr/>
          <p:nvPr/>
        </p:nvGrpSpPr>
        <p:grpSpPr>
          <a:xfrm>
            <a:off x="-12700" y="-12700"/>
            <a:ext cx="9169400" cy="6883400"/>
            <a:chOff x="-12700" y="-12700"/>
            <a:chExt cx="9169400" cy="6883400"/>
          </a:xfrm>
        </p:grpSpPr>
        <p:sp>
          <p:nvSpPr>
            <p:cNvPr id="4" name="object 4"/>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25400">
              <a:solidFill>
                <a:srgbClr val="003A70"/>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838200" y="762000"/>
              <a:ext cx="7467600" cy="5289550"/>
            </a:xfrm>
            <a:custGeom>
              <a:avLst/>
              <a:gdLst/>
              <a:ahLst/>
              <a:cxnLst/>
              <a:rect l="l" t="t" r="r" b="b"/>
              <a:pathLst>
                <a:path w="7467600" h="5289550">
                  <a:moveTo>
                    <a:pt x="0" y="0"/>
                  </a:moveTo>
                  <a:lnTo>
                    <a:pt x="7467600" y="0"/>
                  </a:lnTo>
                  <a:lnTo>
                    <a:pt x="7467600" y="5289550"/>
                  </a:lnTo>
                  <a:lnTo>
                    <a:pt x="0" y="5289550"/>
                  </a:lnTo>
                  <a:lnTo>
                    <a:pt x="0" y="0"/>
                  </a:lnTo>
                  <a:close/>
                </a:path>
              </a:pathLst>
            </a:custGeom>
            <a:ln w="635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6" name="object 6" descr="$PPTXTitle"/>
          <p:cNvSpPr txBox="1">
            <a:spLocks noGrp="1"/>
          </p:cNvSpPr>
          <p:nvPr>
            <p:ph type="title"/>
          </p:nvPr>
        </p:nvSpPr>
        <p:spPr>
          <a:xfrm>
            <a:off x="1221739" y="1392427"/>
            <a:ext cx="5923915" cy="998350"/>
          </a:xfrm>
          <a:prstGeom prst="rect">
            <a:avLst/>
          </a:prstGeom>
        </p:spPr>
        <p:txBody>
          <a:bodyPr vert="horz" wrap="square" lIns="0" tIns="13335" rIns="0" bIns="0" rtlCol="0">
            <a:spAutoFit/>
          </a:bodyPr>
          <a:lstStyle/>
          <a:p>
            <a:pPr marL="12700" marR="5080">
              <a:lnSpc>
                <a:spcPct val="100000"/>
              </a:lnSpc>
              <a:spcBef>
                <a:spcPts val="105"/>
              </a:spcBef>
            </a:pPr>
            <a:r>
              <a:rPr lang="vi-VN" dirty="0">
                <a:solidFill>
                  <a:srgbClr val="FFFFFF"/>
                </a:solidFill>
                <a:latin typeface="Calibri" panose="020F0502020204030204" pitchFamily="34" charset="0"/>
                <a:cs typeface="Calibri" panose="020F0502020204030204" pitchFamily="34" charset="0"/>
              </a:rPr>
              <a:t>HỢP TÁC </a:t>
            </a:r>
            <a:r>
              <a:rPr lang="en-US" dirty="0">
                <a:solidFill>
                  <a:srgbClr val="FFFFFF"/>
                </a:solidFill>
                <a:latin typeface="Calibri" panose="020F0502020204030204" pitchFamily="34" charset="0"/>
                <a:cs typeface="Calibri" panose="020F0502020204030204" pitchFamily="34" charset="0"/>
              </a:rPr>
              <a:t>TRONG QUẢN LÝ VÀ</a:t>
            </a:r>
            <a:r>
              <a:rPr lang="vi-VN" dirty="0">
                <a:solidFill>
                  <a:srgbClr val="FFFFFF"/>
                </a:solidFill>
                <a:latin typeface="Calibri" panose="020F0502020204030204" pitchFamily="34" charset="0"/>
                <a:cs typeface="Calibri" panose="020F0502020204030204" pitchFamily="34" charset="0"/>
              </a:rPr>
              <a:t> </a:t>
            </a:r>
            <a:r>
              <a:rPr lang="en-US" dirty="0">
                <a:solidFill>
                  <a:srgbClr val="FFFFFF"/>
                </a:solidFill>
                <a:latin typeface="Calibri" panose="020F0502020204030204" pitchFamily="34" charset="0"/>
                <a:cs typeface="Calibri" panose="020F0502020204030204" pitchFamily="34" charset="0"/>
              </a:rPr>
              <a:t>CƠ CHẾ THAM CHIẾU</a:t>
            </a:r>
            <a:endParaRPr lang="vi-VN" dirty="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43344" y="261442"/>
            <a:ext cx="473748" cy="494957"/>
          </a:xfrm>
          <a:prstGeom prst="rect">
            <a:avLst/>
          </a:prstGeom>
        </p:spPr>
      </p:pic>
      <p:pic>
        <p:nvPicPr>
          <p:cNvPr id="3" name="object 3"/>
          <p:cNvPicPr/>
          <p:nvPr/>
        </p:nvPicPr>
        <p:blipFill>
          <a:blip r:embed="rId4" cstate="print"/>
          <a:stretch>
            <a:fillRect/>
          </a:stretch>
        </p:blipFill>
        <p:spPr>
          <a:xfrm>
            <a:off x="380555" y="1447800"/>
            <a:ext cx="8710929" cy="4696465"/>
          </a:xfrm>
          <a:prstGeom prst="rect">
            <a:avLst/>
          </a:prstGeom>
        </p:spPr>
      </p:pic>
      <p:sp>
        <p:nvSpPr>
          <p:cNvPr id="4" name="object 4"/>
          <p:cNvSpPr txBox="1"/>
          <p:nvPr/>
        </p:nvSpPr>
        <p:spPr>
          <a:xfrm>
            <a:off x="459291" y="6197600"/>
            <a:ext cx="8197850" cy="391795"/>
          </a:xfrm>
          <a:prstGeom prst="rect">
            <a:avLst/>
          </a:prstGeom>
        </p:spPr>
        <p:txBody>
          <a:bodyPr vert="horz" wrap="square" lIns="0" tIns="12700" rIns="0" bIns="0" rtlCol="0">
            <a:spAutoFit/>
          </a:bodyPr>
          <a:lstStyle/>
          <a:p>
            <a:pPr marL="12700" marR="5080">
              <a:lnSpc>
                <a:spcPct val="100000"/>
              </a:lnSpc>
              <a:spcBef>
                <a:spcPts val="100"/>
              </a:spcBef>
            </a:pPr>
            <a:r>
              <a:rPr lang="vi-VN" sz="800" dirty="0" err="1">
                <a:latin typeface="Calibri" panose="020F0502020204030204" pitchFamily="34" charset="0"/>
                <a:cs typeface="Calibri" panose="020F0502020204030204" pitchFamily="34" charset="0"/>
              </a:rPr>
              <a:t>Andrade</a:t>
            </a:r>
            <a:r>
              <a:rPr lang="vi-VN" sz="800" dirty="0">
                <a:latin typeface="Calibri" panose="020F0502020204030204" pitchFamily="34" charset="0"/>
                <a:cs typeface="Calibri" panose="020F0502020204030204" pitchFamily="34" charset="0"/>
              </a:rPr>
              <a:t>, </a:t>
            </a:r>
            <a:r>
              <a:rPr lang="vi-VN" sz="800" dirty="0" err="1">
                <a:latin typeface="Calibri" panose="020F0502020204030204" pitchFamily="34" charset="0"/>
                <a:cs typeface="Calibri" panose="020F0502020204030204" pitchFamily="34" charset="0"/>
              </a:rPr>
              <a:t>Edineia</a:t>
            </a:r>
            <a:r>
              <a:rPr lang="vi-VN" sz="800" dirty="0">
                <a:latin typeface="Calibri" panose="020F0502020204030204" pitchFamily="34" charset="0"/>
                <a:cs typeface="Calibri" panose="020F0502020204030204" pitchFamily="34" charset="0"/>
              </a:rPr>
              <a:t> &amp; </a:t>
            </a:r>
            <a:r>
              <a:rPr lang="vi-VN" sz="800" dirty="0" err="1">
                <a:latin typeface="Calibri" panose="020F0502020204030204" pitchFamily="34" charset="0"/>
                <a:cs typeface="Calibri" panose="020F0502020204030204" pitchFamily="34" charset="0"/>
              </a:rPr>
              <a:t>Bento</a:t>
            </a:r>
            <a:r>
              <a:rPr lang="vi-VN" sz="800" dirty="0">
                <a:latin typeface="Calibri" panose="020F0502020204030204" pitchFamily="34" charset="0"/>
                <a:cs typeface="Calibri" panose="020F0502020204030204" pitchFamily="34" charset="0"/>
              </a:rPr>
              <a:t>, A.F. &amp; </a:t>
            </a:r>
            <a:r>
              <a:rPr lang="vi-VN" sz="800" dirty="0" err="1">
                <a:latin typeface="Calibri" panose="020F0502020204030204" pitchFamily="34" charset="0"/>
                <a:cs typeface="Calibri" panose="020F0502020204030204" pitchFamily="34" charset="0"/>
              </a:rPr>
              <a:t>Cavalli</a:t>
            </a:r>
            <a:r>
              <a:rPr lang="vi-VN" sz="800" dirty="0">
                <a:latin typeface="Calibri" panose="020F0502020204030204" pitchFamily="34" charset="0"/>
                <a:cs typeface="Calibri" panose="020F0502020204030204" pitchFamily="34" charset="0"/>
              </a:rPr>
              <a:t>, </a:t>
            </a:r>
            <a:r>
              <a:rPr lang="vi-VN" sz="800" dirty="0" err="1">
                <a:latin typeface="Calibri" panose="020F0502020204030204" pitchFamily="34" charset="0"/>
                <a:cs typeface="Calibri" panose="020F0502020204030204" pitchFamily="34" charset="0"/>
              </a:rPr>
              <a:t>Juliana</a:t>
            </a:r>
            <a:r>
              <a:rPr lang="vi-VN" sz="800" dirty="0">
                <a:latin typeface="Calibri" panose="020F0502020204030204" pitchFamily="34" charset="0"/>
                <a:cs typeface="Calibri" panose="020F0502020204030204" pitchFamily="34" charset="0"/>
              </a:rPr>
              <a:t> &amp; </a:t>
            </a:r>
            <a:r>
              <a:rPr lang="vi-VN" sz="800" dirty="0" err="1">
                <a:latin typeface="Calibri" panose="020F0502020204030204" pitchFamily="34" charset="0"/>
                <a:cs typeface="Calibri" panose="020F0502020204030204" pitchFamily="34" charset="0"/>
              </a:rPr>
              <a:t>Oliveira</a:t>
            </a:r>
            <a:r>
              <a:rPr lang="vi-VN" sz="800" dirty="0">
                <a:latin typeface="Calibri" panose="020F0502020204030204" pitchFamily="34" charset="0"/>
                <a:cs typeface="Calibri" panose="020F0502020204030204" pitchFamily="34" charset="0"/>
              </a:rPr>
              <a:t>, S.K. &amp; </a:t>
            </a:r>
            <a:r>
              <a:rPr lang="vi-VN" sz="800" dirty="0" err="1">
                <a:latin typeface="Calibri" panose="020F0502020204030204" pitchFamily="34" charset="0"/>
                <a:cs typeface="Calibri" panose="020F0502020204030204" pitchFamily="34" charset="0"/>
              </a:rPr>
              <a:t>Schwanke</a:t>
            </a:r>
            <a:r>
              <a:rPr lang="vi-VN" sz="800" dirty="0">
                <a:latin typeface="Calibri" panose="020F0502020204030204" pitchFamily="34" charset="0"/>
                <a:cs typeface="Calibri" panose="020F0502020204030204" pitchFamily="34" charset="0"/>
              </a:rPr>
              <a:t>, R.C. &amp; </a:t>
            </a:r>
            <a:r>
              <a:rPr lang="vi-VN" sz="800" dirty="0" err="1">
                <a:latin typeface="Calibri" panose="020F0502020204030204" pitchFamily="34" charset="0"/>
                <a:cs typeface="Calibri" panose="020F0502020204030204" pitchFamily="34" charset="0"/>
              </a:rPr>
              <a:t>Siqueira</a:t>
            </a:r>
            <a:r>
              <a:rPr lang="vi-VN" sz="800" dirty="0">
                <a:latin typeface="Calibri" panose="020F0502020204030204" pitchFamily="34" charset="0"/>
                <a:cs typeface="Calibri" panose="020F0502020204030204" pitchFamily="34" charset="0"/>
              </a:rPr>
              <a:t>, J.M. &amp; </a:t>
            </a:r>
            <a:r>
              <a:rPr lang="vi-VN" sz="800" dirty="0" err="1">
                <a:latin typeface="Calibri" panose="020F0502020204030204" pitchFamily="34" charset="0"/>
                <a:cs typeface="Calibri" panose="020F0502020204030204" pitchFamily="34" charset="0"/>
              </a:rPr>
              <a:t>Freitas</a:t>
            </a:r>
            <a:r>
              <a:rPr lang="vi-VN" sz="800" dirty="0">
                <a:latin typeface="Calibri" panose="020F0502020204030204" pitchFamily="34" charset="0"/>
                <a:cs typeface="Calibri" panose="020F0502020204030204" pitchFamily="34" charset="0"/>
              </a:rPr>
              <a:t>, C.S. &amp; </a:t>
            </a:r>
            <a:r>
              <a:rPr lang="vi-VN" sz="800" dirty="0" err="1">
                <a:latin typeface="Calibri" panose="020F0502020204030204" pitchFamily="34" charset="0"/>
                <a:cs typeface="Calibri" panose="020F0502020204030204" pitchFamily="34" charset="0"/>
              </a:rPr>
              <a:t>Marcon</a:t>
            </a:r>
            <a:r>
              <a:rPr lang="vi-VN" sz="800" dirty="0">
                <a:latin typeface="Calibri" panose="020F0502020204030204" pitchFamily="34" charset="0"/>
                <a:cs typeface="Calibri" panose="020F0502020204030204" pitchFamily="34" charset="0"/>
              </a:rPr>
              <a:t>, R. &amp; </a:t>
            </a:r>
            <a:r>
              <a:rPr lang="vi-VN" sz="800" dirty="0" err="1">
                <a:latin typeface="Calibri" panose="020F0502020204030204" pitchFamily="34" charset="0"/>
                <a:cs typeface="Calibri" panose="020F0502020204030204" pitchFamily="34" charset="0"/>
              </a:rPr>
              <a:t>Calixto</a:t>
            </a:r>
            <a:r>
              <a:rPr lang="vi-VN" sz="800" dirty="0">
                <a:latin typeface="Calibri" panose="020F0502020204030204" pitchFamily="34" charset="0"/>
                <a:cs typeface="Calibri" panose="020F0502020204030204" pitchFamily="34" charset="0"/>
              </a:rPr>
              <a:t>, </a:t>
            </a:r>
            <a:r>
              <a:rPr lang="vi-VN" sz="800" dirty="0" err="1">
                <a:latin typeface="Calibri" panose="020F0502020204030204" pitchFamily="34" charset="0"/>
                <a:cs typeface="Calibri" panose="020F0502020204030204" pitchFamily="34" charset="0"/>
              </a:rPr>
              <a:t>João</a:t>
            </a:r>
            <a:r>
              <a:rPr lang="vi-VN" sz="800" dirty="0">
                <a:latin typeface="Calibri" panose="020F0502020204030204" pitchFamily="34" charset="0"/>
                <a:cs typeface="Calibri" panose="020F0502020204030204" pitchFamily="34" charset="0"/>
              </a:rPr>
              <a:t>. (2016). Các nghiên cứu phi lâm sàng trong quá trình phát triển thuốc mới - Phần II: Thực hành phòng thí nghiệm tốt, chuyển hóa, dược động học, an toàn và chuyển đổi liều lượng sang nghiên cứu lâm sàng. Tạp chí nghiên cứu y sinh Brazil. 49. 10.1590/1414-431x20165646.</a:t>
            </a:r>
          </a:p>
        </p:txBody>
      </p:sp>
      <p:sp>
        <p:nvSpPr>
          <p:cNvPr id="5" name="object 5" descr="$PPTXTitle"/>
          <p:cNvSpPr txBox="1">
            <a:spLocks noGrp="1"/>
          </p:cNvSpPr>
          <p:nvPr>
            <p:ph type="title"/>
          </p:nvPr>
        </p:nvSpPr>
        <p:spPr>
          <a:xfrm>
            <a:off x="2590608" y="167627"/>
            <a:ext cx="4953192" cy="505267"/>
          </a:xfrm>
          <a:prstGeom prst="rect">
            <a:avLst/>
          </a:prstGeom>
        </p:spPr>
        <p:txBody>
          <a:bodyPr vert="horz" wrap="square" lIns="0" tIns="12700" rIns="0" bIns="0" rtlCol="0">
            <a:spAutoFit/>
          </a:bodyPr>
          <a:lstStyle/>
          <a:p>
            <a:pPr marL="12700">
              <a:lnSpc>
                <a:spcPct val="100000"/>
              </a:lnSpc>
              <a:spcBef>
                <a:spcPts val="100"/>
              </a:spcBef>
            </a:pPr>
            <a:r>
              <a:rPr lang="vi-VN" dirty="0">
                <a:latin typeface="Calibri" panose="020F0502020204030204" pitchFamily="34" charset="0"/>
                <a:cs typeface="Calibri" panose="020F0502020204030204" pitchFamily="34" charset="0"/>
              </a:rPr>
              <a:t>Nghiên cứu phi lâm sàng</a:t>
            </a:r>
          </a:p>
        </p:txBody>
      </p:sp>
      <p:sp>
        <p:nvSpPr>
          <p:cNvPr id="6" name="object 6"/>
          <p:cNvSpPr txBox="1"/>
          <p:nvPr/>
        </p:nvSpPr>
        <p:spPr>
          <a:xfrm>
            <a:off x="2132710" y="840486"/>
            <a:ext cx="5106290" cy="453329"/>
          </a:xfrm>
          <a:prstGeom prst="rect">
            <a:avLst/>
          </a:prstGeom>
          <a:ln w="38100">
            <a:solidFill>
              <a:srgbClr val="FF0000"/>
            </a:solidFill>
          </a:ln>
        </p:spPr>
        <p:txBody>
          <a:bodyPr vert="horz" wrap="square" lIns="0" tIns="22225" rIns="0" bIns="0" rtlCol="0">
            <a:spAutoFit/>
          </a:bodyPr>
          <a:lstStyle/>
          <a:p>
            <a:pPr marL="457834">
              <a:lnSpc>
                <a:spcPct val="100000"/>
              </a:lnSpc>
              <a:spcBef>
                <a:spcPts val="175"/>
              </a:spcBef>
            </a:pPr>
            <a:r>
              <a:rPr lang="vi-VN" sz="2800" b="1" dirty="0">
                <a:solidFill>
                  <a:srgbClr val="FF0000"/>
                </a:solidFill>
                <a:latin typeface="Calibri" panose="020F0502020204030204" pitchFamily="34" charset="0"/>
                <a:cs typeface="Calibri" panose="020F0502020204030204" pitchFamily="34" charset="0"/>
              </a:rPr>
              <a:t>Tạo dữ liệu về tính an toàn</a:t>
            </a:r>
          </a:p>
        </p:txBody>
      </p:sp>
      <p:sp>
        <p:nvSpPr>
          <p:cNvPr id="8" name="object 7">
            <a:extLst>
              <a:ext uri="{FF2B5EF4-FFF2-40B4-BE49-F238E27FC236}">
                <a16:creationId xmlns:a16="http://schemas.microsoft.com/office/drawing/2014/main" id="{1FD8E207-CEE0-D39E-E9D7-1899FC2ACD75}"/>
              </a:ext>
            </a:extLst>
          </p:cNvPr>
          <p:cNvSpPr txBox="1">
            <a:spLocks noGrp="1"/>
          </p:cNvSpPr>
          <p:nvPr>
            <p:ph type="ftr" sz="quarter" idx="5"/>
          </p:nvPr>
        </p:nvSpPr>
        <p:spPr>
          <a:xfrm>
            <a:off x="3124200" y="6728402"/>
            <a:ext cx="2895600" cy="115416"/>
          </a:xfrm>
          <a:prstGeom prst="rect">
            <a:avLst/>
          </a:prstGeom>
        </p:spPr>
        <p:txBody>
          <a:bodyPr vert="horz" wrap="square" lIns="0" tIns="0" rIns="0" bIns="0" rtlCol="0">
            <a:spAutoFit/>
          </a:bodyPr>
          <a:lstStyle/>
          <a:p>
            <a:pPr marL="12700" algn="ctr">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
        <p:nvSpPr>
          <p:cNvPr id="7" name="TextBox 6">
            <a:extLst>
              <a:ext uri="{FF2B5EF4-FFF2-40B4-BE49-F238E27FC236}">
                <a16:creationId xmlns:a16="http://schemas.microsoft.com/office/drawing/2014/main" id="{E3B77743-F1F0-D5EE-AF31-CA333090C0BF}"/>
              </a:ext>
            </a:extLst>
          </p:cNvPr>
          <p:cNvSpPr txBox="1"/>
          <p:nvPr/>
        </p:nvSpPr>
        <p:spPr>
          <a:xfrm>
            <a:off x="680806" y="1723606"/>
            <a:ext cx="3275661" cy="461665"/>
          </a:xfrm>
          <a:prstGeom prst="rect">
            <a:avLst/>
          </a:prstGeom>
          <a:solidFill>
            <a:schemeClr val="bg1"/>
          </a:solidFill>
        </p:spPr>
        <p:txBody>
          <a:bodyPr wrap="square" rtlCol="0">
            <a:spAutoFit/>
          </a:bodyPr>
          <a:lstStyle/>
          <a:p>
            <a:r>
              <a:rPr lang="en-US" sz="1200" dirty="0" err="1"/>
              <a:t>Nghiên</a:t>
            </a:r>
            <a:r>
              <a:rPr lang="en-US" sz="1200" dirty="0"/>
              <a:t> </a:t>
            </a:r>
            <a:r>
              <a:rPr lang="en-US" sz="1200" dirty="0" err="1"/>
              <a:t>cứu</a:t>
            </a:r>
            <a:r>
              <a:rPr lang="en-US" sz="1200" dirty="0"/>
              <a:t> phi </a:t>
            </a:r>
            <a:r>
              <a:rPr lang="en-US" sz="1200" dirty="0" err="1"/>
              <a:t>lâm</a:t>
            </a:r>
            <a:r>
              <a:rPr lang="en-US" sz="1200" dirty="0"/>
              <a:t> </a:t>
            </a:r>
            <a:r>
              <a:rPr lang="en-US" sz="1200" dirty="0" err="1"/>
              <a:t>sàng</a:t>
            </a:r>
            <a:r>
              <a:rPr lang="en-US" sz="1200" dirty="0"/>
              <a:t> </a:t>
            </a:r>
            <a:r>
              <a:rPr lang="en-US" sz="1200" dirty="0" err="1"/>
              <a:t>nhằm</a:t>
            </a:r>
            <a:r>
              <a:rPr lang="en-US" sz="1200" dirty="0"/>
              <a:t> </a:t>
            </a:r>
            <a:r>
              <a:rPr lang="en-US" sz="1200" dirty="0" err="1"/>
              <a:t>triển</a:t>
            </a:r>
            <a:r>
              <a:rPr lang="en-US" sz="1200" dirty="0"/>
              <a:t> </a:t>
            </a:r>
            <a:r>
              <a:rPr lang="en-US" sz="1200" dirty="0" err="1"/>
              <a:t>khai</a:t>
            </a:r>
            <a:r>
              <a:rPr lang="en-US" sz="1200" dirty="0"/>
              <a:t> </a:t>
            </a:r>
            <a:r>
              <a:rPr lang="en-US" sz="1200" dirty="0" err="1"/>
              <a:t>nghiên</a:t>
            </a:r>
            <a:r>
              <a:rPr lang="en-US" sz="1200" dirty="0"/>
              <a:t> </a:t>
            </a:r>
            <a:r>
              <a:rPr lang="en-US" sz="1200" dirty="0" err="1"/>
              <a:t>cứu</a:t>
            </a:r>
            <a:r>
              <a:rPr lang="en-US" sz="1200" dirty="0"/>
              <a:t> </a:t>
            </a:r>
            <a:r>
              <a:rPr lang="en-US" sz="1200" dirty="0" err="1"/>
              <a:t>lâm</a:t>
            </a:r>
            <a:r>
              <a:rPr lang="en-US" sz="1200" dirty="0"/>
              <a:t> </a:t>
            </a:r>
            <a:r>
              <a:rPr lang="en-US" sz="1200" dirty="0" err="1"/>
              <a:t>sàng</a:t>
            </a:r>
            <a:r>
              <a:rPr lang="en-US" sz="1200" dirty="0"/>
              <a:t> </a:t>
            </a:r>
            <a:r>
              <a:rPr lang="en-US" sz="1200" dirty="0" err="1"/>
              <a:t>trên</a:t>
            </a:r>
            <a:r>
              <a:rPr lang="en-US" sz="1200" dirty="0"/>
              <a:t> </a:t>
            </a:r>
            <a:r>
              <a:rPr lang="en-US" sz="1200" dirty="0" err="1"/>
              <a:t>người</a:t>
            </a:r>
            <a:endParaRPr lang="en-US" sz="1200" dirty="0"/>
          </a:p>
        </p:txBody>
      </p:sp>
      <p:sp>
        <p:nvSpPr>
          <p:cNvPr id="9" name="TextBox 8">
            <a:extLst>
              <a:ext uri="{FF2B5EF4-FFF2-40B4-BE49-F238E27FC236}">
                <a16:creationId xmlns:a16="http://schemas.microsoft.com/office/drawing/2014/main" id="{857B513C-5663-AF7E-917F-DC44CBB9082E}"/>
              </a:ext>
            </a:extLst>
          </p:cNvPr>
          <p:cNvSpPr txBox="1"/>
          <p:nvPr/>
        </p:nvSpPr>
        <p:spPr>
          <a:xfrm>
            <a:off x="5183906" y="1778069"/>
            <a:ext cx="3118265" cy="461665"/>
          </a:xfrm>
          <a:prstGeom prst="rect">
            <a:avLst/>
          </a:prstGeom>
          <a:solidFill>
            <a:schemeClr val="bg1"/>
          </a:solidFill>
        </p:spPr>
        <p:txBody>
          <a:bodyPr wrap="square" rtlCol="0">
            <a:spAutoFit/>
          </a:bodyPr>
          <a:lstStyle/>
          <a:p>
            <a:r>
              <a:rPr lang="en-US" sz="1200" dirty="0" err="1"/>
              <a:t>Nghiên</a:t>
            </a:r>
            <a:r>
              <a:rPr lang="en-US" sz="1200" dirty="0"/>
              <a:t> </a:t>
            </a:r>
            <a:r>
              <a:rPr lang="en-US" sz="1200" dirty="0" err="1"/>
              <a:t>cứu</a:t>
            </a:r>
            <a:r>
              <a:rPr lang="en-US" sz="1200" dirty="0"/>
              <a:t> phi </a:t>
            </a:r>
            <a:r>
              <a:rPr lang="en-US" sz="1200" dirty="0" err="1"/>
              <a:t>lâm</a:t>
            </a:r>
            <a:r>
              <a:rPr lang="en-US" sz="1200" dirty="0"/>
              <a:t> </a:t>
            </a:r>
            <a:r>
              <a:rPr lang="en-US" sz="1200" dirty="0" err="1"/>
              <a:t>sàng</a:t>
            </a:r>
            <a:r>
              <a:rPr lang="en-US" sz="1200" dirty="0"/>
              <a:t> </a:t>
            </a:r>
            <a:r>
              <a:rPr lang="en-US" sz="1200" dirty="0" err="1"/>
              <a:t>trong</a:t>
            </a:r>
            <a:r>
              <a:rPr lang="en-US" sz="1200" dirty="0"/>
              <a:t> </a:t>
            </a:r>
            <a:r>
              <a:rPr lang="en-US" sz="1200" dirty="0" err="1"/>
              <a:t>quá</a:t>
            </a:r>
            <a:r>
              <a:rPr lang="en-US" sz="1200" dirty="0"/>
              <a:t> </a:t>
            </a:r>
            <a:r>
              <a:rPr lang="en-US" sz="1200" dirty="0" err="1"/>
              <a:t>trình</a:t>
            </a:r>
            <a:r>
              <a:rPr lang="en-US" sz="1200" dirty="0"/>
              <a:t> </a:t>
            </a:r>
            <a:r>
              <a:rPr lang="en-US" sz="1200" dirty="0" err="1"/>
              <a:t>triển</a:t>
            </a:r>
            <a:r>
              <a:rPr lang="en-US" sz="1200" dirty="0"/>
              <a:t> </a:t>
            </a:r>
            <a:r>
              <a:rPr lang="en-US" sz="1200" dirty="0" err="1"/>
              <a:t>khai</a:t>
            </a:r>
            <a:r>
              <a:rPr lang="en-US" sz="1200" dirty="0"/>
              <a:t> </a:t>
            </a:r>
            <a:r>
              <a:rPr lang="en-US" sz="1200" dirty="0" err="1"/>
              <a:t>nghiên</a:t>
            </a:r>
            <a:r>
              <a:rPr lang="en-US" sz="1200" dirty="0"/>
              <a:t> </a:t>
            </a:r>
            <a:r>
              <a:rPr lang="en-US" sz="1200" dirty="0" err="1"/>
              <a:t>cứu</a:t>
            </a:r>
            <a:r>
              <a:rPr lang="en-US" sz="1200" dirty="0"/>
              <a:t> </a:t>
            </a:r>
            <a:r>
              <a:rPr lang="en-US" sz="1200" dirty="0" err="1"/>
              <a:t>lâm</a:t>
            </a:r>
            <a:r>
              <a:rPr lang="en-US" sz="1200" dirty="0"/>
              <a:t> </a:t>
            </a:r>
            <a:r>
              <a:rPr lang="en-US" sz="1200" dirty="0" err="1"/>
              <a:t>sàng</a:t>
            </a:r>
            <a:r>
              <a:rPr lang="en-US" sz="1200" dirty="0"/>
              <a:t> </a:t>
            </a:r>
            <a:r>
              <a:rPr lang="en-US" sz="1200" dirty="0" err="1"/>
              <a:t>trên</a:t>
            </a:r>
            <a:r>
              <a:rPr lang="en-US" sz="1200" dirty="0"/>
              <a:t> </a:t>
            </a:r>
            <a:r>
              <a:rPr lang="en-US" sz="1200" dirty="0" err="1"/>
              <a:t>người</a:t>
            </a:r>
            <a:endParaRPr lang="en-US" sz="1200" dirty="0"/>
          </a:p>
        </p:txBody>
      </p:sp>
      <p:sp>
        <p:nvSpPr>
          <p:cNvPr id="11" name="TextBox 10">
            <a:extLst>
              <a:ext uri="{FF2B5EF4-FFF2-40B4-BE49-F238E27FC236}">
                <a16:creationId xmlns:a16="http://schemas.microsoft.com/office/drawing/2014/main" id="{EE5D900E-E08C-BEA3-E88A-66D337EA5C82}"/>
              </a:ext>
            </a:extLst>
          </p:cNvPr>
          <p:cNvSpPr txBox="1"/>
          <p:nvPr/>
        </p:nvSpPr>
        <p:spPr>
          <a:xfrm>
            <a:off x="449515" y="2356181"/>
            <a:ext cx="1676845" cy="261610"/>
          </a:xfrm>
          <a:prstGeom prst="rect">
            <a:avLst/>
          </a:prstGeom>
          <a:solidFill>
            <a:srgbClr val="B3E4F1"/>
          </a:solidFill>
        </p:spPr>
        <p:txBody>
          <a:bodyPr wrap="square" rtlCol="0">
            <a:spAutoFit/>
          </a:bodyPr>
          <a:lstStyle/>
          <a:p>
            <a:r>
              <a:rPr lang="en-US" sz="1100" b="1" dirty="0" err="1"/>
              <a:t>Nghiên</a:t>
            </a:r>
            <a:r>
              <a:rPr lang="en-US" sz="1100" b="1" dirty="0"/>
              <a:t> </a:t>
            </a:r>
            <a:r>
              <a:rPr lang="en-US" sz="1100" b="1" dirty="0" err="1"/>
              <a:t>cứu</a:t>
            </a:r>
            <a:r>
              <a:rPr lang="en-US" sz="1100" b="1" dirty="0"/>
              <a:t> </a:t>
            </a:r>
            <a:r>
              <a:rPr lang="en-US" sz="1100" b="1" dirty="0" err="1"/>
              <a:t>khám</a:t>
            </a:r>
            <a:r>
              <a:rPr lang="en-US" sz="1100" b="1" dirty="0"/>
              <a:t> </a:t>
            </a:r>
            <a:r>
              <a:rPr lang="en-US" sz="1100" b="1" dirty="0" err="1"/>
              <a:t>phá</a:t>
            </a:r>
            <a:endParaRPr lang="en-US" sz="1100" b="1" dirty="0"/>
          </a:p>
        </p:txBody>
      </p:sp>
      <p:sp>
        <p:nvSpPr>
          <p:cNvPr id="12" name="TextBox 11">
            <a:extLst>
              <a:ext uri="{FF2B5EF4-FFF2-40B4-BE49-F238E27FC236}">
                <a16:creationId xmlns:a16="http://schemas.microsoft.com/office/drawing/2014/main" id="{3485EB11-10BB-90D1-2228-47D7D5AE66C2}"/>
              </a:ext>
            </a:extLst>
          </p:cNvPr>
          <p:cNvSpPr txBox="1"/>
          <p:nvPr/>
        </p:nvSpPr>
        <p:spPr>
          <a:xfrm>
            <a:off x="2514600" y="2345937"/>
            <a:ext cx="1676845" cy="261610"/>
          </a:xfrm>
          <a:prstGeom prst="rect">
            <a:avLst/>
          </a:prstGeom>
          <a:solidFill>
            <a:srgbClr val="B3E4F1"/>
          </a:solidFill>
        </p:spPr>
        <p:txBody>
          <a:bodyPr wrap="square" rtlCol="0">
            <a:spAutoFit/>
          </a:bodyPr>
          <a:lstStyle/>
          <a:p>
            <a:r>
              <a:rPr lang="en-US" sz="1100" b="1" dirty="0" err="1"/>
              <a:t>Nghiên</a:t>
            </a:r>
            <a:r>
              <a:rPr lang="en-US" sz="1100" b="1" dirty="0"/>
              <a:t> </a:t>
            </a:r>
            <a:r>
              <a:rPr lang="en-US" sz="1100" b="1" dirty="0" err="1"/>
              <a:t>cứu</a:t>
            </a:r>
            <a:r>
              <a:rPr lang="en-US" sz="1100" b="1" dirty="0"/>
              <a:t> GLP</a:t>
            </a:r>
          </a:p>
        </p:txBody>
      </p:sp>
      <p:sp>
        <p:nvSpPr>
          <p:cNvPr id="13" name="TextBox 12">
            <a:extLst>
              <a:ext uri="{FF2B5EF4-FFF2-40B4-BE49-F238E27FC236}">
                <a16:creationId xmlns:a16="http://schemas.microsoft.com/office/drawing/2014/main" id="{37016758-4714-7919-748F-B72A744B4D76}"/>
              </a:ext>
            </a:extLst>
          </p:cNvPr>
          <p:cNvSpPr txBox="1"/>
          <p:nvPr/>
        </p:nvSpPr>
        <p:spPr>
          <a:xfrm>
            <a:off x="710742" y="2717884"/>
            <a:ext cx="1295399" cy="253916"/>
          </a:xfrm>
          <a:prstGeom prst="rect">
            <a:avLst/>
          </a:prstGeom>
          <a:solidFill>
            <a:srgbClr val="548DB7"/>
          </a:solidFill>
        </p:spPr>
        <p:txBody>
          <a:bodyPr wrap="square" rtlCol="0">
            <a:spAutoFit/>
          </a:bodyPr>
          <a:lstStyle/>
          <a:p>
            <a:r>
              <a:rPr lang="en-US" sz="1050" b="1" dirty="0" err="1">
                <a:solidFill>
                  <a:schemeClr val="bg1"/>
                </a:solidFill>
              </a:rPr>
              <a:t>Dược</a:t>
            </a:r>
            <a:r>
              <a:rPr lang="en-US" sz="1050" b="1" dirty="0">
                <a:solidFill>
                  <a:schemeClr val="bg1"/>
                </a:solidFill>
              </a:rPr>
              <a:t> </a:t>
            </a:r>
            <a:r>
              <a:rPr lang="en-US" sz="1050" b="1" dirty="0" err="1">
                <a:solidFill>
                  <a:schemeClr val="bg1"/>
                </a:solidFill>
              </a:rPr>
              <a:t>động</a:t>
            </a:r>
            <a:r>
              <a:rPr lang="en-US" sz="1050" b="1" dirty="0">
                <a:solidFill>
                  <a:schemeClr val="bg1"/>
                </a:solidFill>
              </a:rPr>
              <a:t> </a:t>
            </a:r>
            <a:r>
              <a:rPr lang="en-US" sz="1050" b="1" dirty="0" err="1">
                <a:solidFill>
                  <a:schemeClr val="bg1"/>
                </a:solidFill>
              </a:rPr>
              <a:t>học</a:t>
            </a:r>
            <a:endParaRPr lang="en-US" sz="1050" b="1" dirty="0">
              <a:solidFill>
                <a:schemeClr val="bg1"/>
              </a:solidFill>
            </a:endParaRPr>
          </a:p>
        </p:txBody>
      </p:sp>
      <p:sp>
        <p:nvSpPr>
          <p:cNvPr id="14" name="TextBox 13">
            <a:extLst>
              <a:ext uri="{FF2B5EF4-FFF2-40B4-BE49-F238E27FC236}">
                <a16:creationId xmlns:a16="http://schemas.microsoft.com/office/drawing/2014/main" id="{EFE6F1AB-D649-7D4A-20C1-51ACB9B5627B}"/>
              </a:ext>
            </a:extLst>
          </p:cNvPr>
          <p:cNvSpPr txBox="1"/>
          <p:nvPr/>
        </p:nvSpPr>
        <p:spPr>
          <a:xfrm>
            <a:off x="680806" y="3169625"/>
            <a:ext cx="1295399" cy="577081"/>
          </a:xfrm>
          <a:prstGeom prst="rect">
            <a:avLst/>
          </a:prstGeom>
          <a:solidFill>
            <a:srgbClr val="548DB7"/>
          </a:solidFill>
        </p:spPr>
        <p:txBody>
          <a:bodyPr wrap="square" rtlCol="0">
            <a:spAutoFit/>
          </a:bodyPr>
          <a:lstStyle/>
          <a:p>
            <a:pPr algn="ctr"/>
            <a:r>
              <a:rPr lang="en-US" sz="1050" b="1" dirty="0" err="1">
                <a:solidFill>
                  <a:schemeClr val="bg1"/>
                </a:solidFill>
              </a:rPr>
              <a:t>Độc</a:t>
            </a:r>
            <a:r>
              <a:rPr lang="en-US" sz="1050" b="1" dirty="0">
                <a:solidFill>
                  <a:schemeClr val="bg1"/>
                </a:solidFill>
              </a:rPr>
              <a:t> </a:t>
            </a:r>
            <a:r>
              <a:rPr lang="en-US" sz="1050" b="1" dirty="0" err="1">
                <a:solidFill>
                  <a:schemeClr val="bg1"/>
                </a:solidFill>
              </a:rPr>
              <a:t>tính</a:t>
            </a:r>
            <a:r>
              <a:rPr lang="en-US" sz="1050" b="1" dirty="0">
                <a:solidFill>
                  <a:schemeClr val="bg1"/>
                </a:solidFill>
              </a:rPr>
              <a:t> </a:t>
            </a:r>
            <a:r>
              <a:rPr lang="en-US" sz="1050" b="1" dirty="0" err="1">
                <a:solidFill>
                  <a:schemeClr val="bg1"/>
                </a:solidFill>
              </a:rPr>
              <a:t>học</a:t>
            </a:r>
            <a:br>
              <a:rPr lang="en-US" sz="1050" b="1" dirty="0">
                <a:solidFill>
                  <a:schemeClr val="bg1"/>
                </a:solidFill>
              </a:rPr>
            </a:br>
            <a:r>
              <a:rPr lang="en-US" sz="1050" b="1" dirty="0">
                <a:solidFill>
                  <a:schemeClr val="bg1"/>
                </a:solidFill>
              </a:rPr>
              <a:t>(</a:t>
            </a:r>
            <a:r>
              <a:rPr lang="en-US" sz="1050" b="1" dirty="0" err="1">
                <a:solidFill>
                  <a:schemeClr val="bg1"/>
                </a:solidFill>
              </a:rPr>
              <a:t>tăng</a:t>
            </a:r>
            <a:r>
              <a:rPr lang="en-US" sz="1050" b="1" dirty="0">
                <a:solidFill>
                  <a:schemeClr val="bg1"/>
                </a:solidFill>
              </a:rPr>
              <a:t> </a:t>
            </a:r>
            <a:r>
              <a:rPr lang="en-US" sz="1050" b="1" dirty="0" err="1">
                <a:solidFill>
                  <a:schemeClr val="bg1"/>
                </a:solidFill>
              </a:rPr>
              <a:t>liều</a:t>
            </a:r>
            <a:r>
              <a:rPr lang="en-US" sz="1050" b="1" dirty="0">
                <a:solidFill>
                  <a:schemeClr val="bg1"/>
                </a:solidFill>
              </a:rPr>
              <a:t>)</a:t>
            </a:r>
            <a:br>
              <a:rPr lang="en-US" sz="1050" b="1" dirty="0">
                <a:solidFill>
                  <a:schemeClr val="bg1"/>
                </a:solidFill>
              </a:rPr>
            </a:br>
            <a:r>
              <a:rPr lang="en-US" sz="1050" b="1" dirty="0">
                <a:solidFill>
                  <a:schemeClr val="bg1"/>
                </a:solidFill>
              </a:rPr>
              <a:t>(2 </a:t>
            </a:r>
            <a:r>
              <a:rPr lang="en-US" sz="1050" b="1" dirty="0" err="1">
                <a:solidFill>
                  <a:schemeClr val="bg1"/>
                </a:solidFill>
              </a:rPr>
              <a:t>tuần</a:t>
            </a:r>
            <a:r>
              <a:rPr lang="en-US" sz="1050" b="1" dirty="0">
                <a:solidFill>
                  <a:schemeClr val="bg1"/>
                </a:solidFill>
              </a:rPr>
              <a:t>)</a:t>
            </a:r>
          </a:p>
        </p:txBody>
      </p:sp>
      <p:sp>
        <p:nvSpPr>
          <p:cNvPr id="15" name="TextBox 14">
            <a:extLst>
              <a:ext uri="{FF2B5EF4-FFF2-40B4-BE49-F238E27FC236}">
                <a16:creationId xmlns:a16="http://schemas.microsoft.com/office/drawing/2014/main" id="{1B52BE86-90F7-8BAE-EBE8-496E382EAD37}"/>
              </a:ext>
            </a:extLst>
          </p:cNvPr>
          <p:cNvSpPr txBox="1"/>
          <p:nvPr/>
        </p:nvSpPr>
        <p:spPr>
          <a:xfrm>
            <a:off x="2705322" y="2736934"/>
            <a:ext cx="1295399" cy="577081"/>
          </a:xfrm>
          <a:prstGeom prst="rect">
            <a:avLst/>
          </a:prstGeom>
          <a:solidFill>
            <a:srgbClr val="548DB7"/>
          </a:solidFill>
        </p:spPr>
        <p:txBody>
          <a:bodyPr wrap="square" rtlCol="0">
            <a:spAutoFit/>
          </a:bodyPr>
          <a:lstStyle/>
          <a:p>
            <a:pPr algn="ctr"/>
            <a:r>
              <a:rPr lang="en-US" sz="1050" b="1" dirty="0" err="1">
                <a:solidFill>
                  <a:schemeClr val="bg1"/>
                </a:solidFill>
              </a:rPr>
              <a:t>Độc</a:t>
            </a:r>
            <a:r>
              <a:rPr lang="en-US" sz="1050" b="1" dirty="0">
                <a:solidFill>
                  <a:schemeClr val="bg1"/>
                </a:solidFill>
              </a:rPr>
              <a:t> </a:t>
            </a:r>
            <a:r>
              <a:rPr lang="en-US" sz="1050" b="1" dirty="0" err="1">
                <a:solidFill>
                  <a:schemeClr val="bg1"/>
                </a:solidFill>
              </a:rPr>
              <a:t>tính</a:t>
            </a:r>
            <a:r>
              <a:rPr lang="en-US" sz="1050" b="1" dirty="0">
                <a:solidFill>
                  <a:schemeClr val="bg1"/>
                </a:solidFill>
              </a:rPr>
              <a:t> </a:t>
            </a:r>
            <a:r>
              <a:rPr lang="en-US" sz="1050" b="1" dirty="0" err="1">
                <a:solidFill>
                  <a:schemeClr val="bg1"/>
                </a:solidFill>
              </a:rPr>
              <a:t>học</a:t>
            </a:r>
            <a:br>
              <a:rPr lang="en-US" sz="1050" b="1" dirty="0">
                <a:solidFill>
                  <a:schemeClr val="bg1"/>
                </a:solidFill>
              </a:rPr>
            </a:br>
            <a:r>
              <a:rPr lang="en-US" sz="1050" b="1" dirty="0">
                <a:solidFill>
                  <a:schemeClr val="bg1"/>
                </a:solidFill>
              </a:rPr>
              <a:t>(4 </a:t>
            </a:r>
            <a:r>
              <a:rPr lang="en-US" sz="1050" b="1" dirty="0" err="1">
                <a:solidFill>
                  <a:schemeClr val="bg1"/>
                </a:solidFill>
              </a:rPr>
              <a:t>tuần</a:t>
            </a:r>
            <a:r>
              <a:rPr lang="en-US" sz="1050" b="1" dirty="0">
                <a:solidFill>
                  <a:schemeClr val="bg1"/>
                </a:solidFill>
              </a:rPr>
              <a:t>)</a:t>
            </a:r>
            <a:br>
              <a:rPr lang="en-US" sz="1050" b="1" dirty="0">
                <a:solidFill>
                  <a:schemeClr val="bg1"/>
                </a:solidFill>
              </a:rPr>
            </a:br>
            <a:r>
              <a:rPr lang="en-US" sz="1050" b="1" dirty="0">
                <a:solidFill>
                  <a:schemeClr val="bg1"/>
                </a:solidFill>
              </a:rPr>
              <a:t>(2 </a:t>
            </a:r>
            <a:r>
              <a:rPr lang="en-US" sz="1050" b="1" dirty="0" err="1">
                <a:solidFill>
                  <a:schemeClr val="bg1"/>
                </a:solidFill>
              </a:rPr>
              <a:t>chủng</a:t>
            </a:r>
            <a:r>
              <a:rPr lang="en-US" sz="1050" b="1" dirty="0">
                <a:solidFill>
                  <a:schemeClr val="bg1"/>
                </a:solidFill>
              </a:rPr>
              <a:t>)</a:t>
            </a:r>
          </a:p>
        </p:txBody>
      </p:sp>
      <p:sp>
        <p:nvSpPr>
          <p:cNvPr id="16" name="TextBox 15">
            <a:extLst>
              <a:ext uri="{FF2B5EF4-FFF2-40B4-BE49-F238E27FC236}">
                <a16:creationId xmlns:a16="http://schemas.microsoft.com/office/drawing/2014/main" id="{6F9CB02D-D9C4-6A3C-EE45-3C8B89218107}"/>
              </a:ext>
            </a:extLst>
          </p:cNvPr>
          <p:cNvSpPr txBox="1"/>
          <p:nvPr/>
        </p:nvSpPr>
        <p:spPr>
          <a:xfrm>
            <a:off x="680805" y="3965530"/>
            <a:ext cx="1295399" cy="415498"/>
          </a:xfrm>
          <a:prstGeom prst="rect">
            <a:avLst/>
          </a:prstGeom>
          <a:solidFill>
            <a:srgbClr val="548DB7"/>
          </a:solidFill>
        </p:spPr>
        <p:txBody>
          <a:bodyPr wrap="square" rtlCol="0">
            <a:spAutoFit/>
          </a:bodyPr>
          <a:lstStyle/>
          <a:p>
            <a:pPr algn="ctr"/>
            <a:r>
              <a:rPr lang="en-US" sz="1050" b="1" dirty="0" err="1">
                <a:solidFill>
                  <a:schemeClr val="bg1"/>
                </a:solidFill>
              </a:rPr>
              <a:t>Độc</a:t>
            </a:r>
            <a:r>
              <a:rPr lang="en-US" sz="1050" b="1" dirty="0">
                <a:solidFill>
                  <a:schemeClr val="bg1"/>
                </a:solidFill>
              </a:rPr>
              <a:t> </a:t>
            </a:r>
            <a:r>
              <a:rPr lang="en-US" sz="1050" b="1" dirty="0" err="1">
                <a:solidFill>
                  <a:schemeClr val="bg1"/>
                </a:solidFill>
              </a:rPr>
              <a:t>tính</a:t>
            </a:r>
            <a:r>
              <a:rPr lang="en-US" sz="1050" b="1" dirty="0">
                <a:solidFill>
                  <a:schemeClr val="bg1"/>
                </a:solidFill>
              </a:rPr>
              <a:t> gen</a:t>
            </a:r>
            <a:br>
              <a:rPr lang="en-US" sz="1050" b="1" dirty="0">
                <a:solidFill>
                  <a:schemeClr val="bg1"/>
                </a:solidFill>
              </a:rPr>
            </a:br>
            <a:r>
              <a:rPr lang="en-US" sz="1050" b="1" dirty="0">
                <a:solidFill>
                  <a:schemeClr val="bg1"/>
                </a:solidFill>
              </a:rPr>
              <a:t>(in vitro)</a:t>
            </a:r>
          </a:p>
        </p:txBody>
      </p:sp>
      <p:sp>
        <p:nvSpPr>
          <p:cNvPr id="17" name="TextBox 16">
            <a:extLst>
              <a:ext uri="{FF2B5EF4-FFF2-40B4-BE49-F238E27FC236}">
                <a16:creationId xmlns:a16="http://schemas.microsoft.com/office/drawing/2014/main" id="{452F0F7F-EBCD-56A7-ED68-2154103855F1}"/>
              </a:ext>
            </a:extLst>
          </p:cNvPr>
          <p:cNvSpPr txBox="1"/>
          <p:nvPr/>
        </p:nvSpPr>
        <p:spPr>
          <a:xfrm>
            <a:off x="2713222" y="3505684"/>
            <a:ext cx="1295399" cy="415498"/>
          </a:xfrm>
          <a:prstGeom prst="rect">
            <a:avLst/>
          </a:prstGeom>
          <a:solidFill>
            <a:srgbClr val="548DB7"/>
          </a:solidFill>
        </p:spPr>
        <p:txBody>
          <a:bodyPr wrap="square" rtlCol="0">
            <a:spAutoFit/>
          </a:bodyPr>
          <a:lstStyle/>
          <a:p>
            <a:pPr algn="ctr"/>
            <a:r>
              <a:rPr lang="en-US" sz="1050" b="1" dirty="0" err="1">
                <a:solidFill>
                  <a:schemeClr val="bg1"/>
                </a:solidFill>
              </a:rPr>
              <a:t>Độc</a:t>
            </a:r>
            <a:r>
              <a:rPr lang="en-US" sz="1050" b="1" dirty="0">
                <a:solidFill>
                  <a:schemeClr val="bg1"/>
                </a:solidFill>
              </a:rPr>
              <a:t> </a:t>
            </a:r>
            <a:r>
              <a:rPr lang="en-US" sz="1050" b="1" dirty="0" err="1">
                <a:solidFill>
                  <a:schemeClr val="bg1"/>
                </a:solidFill>
              </a:rPr>
              <a:t>tính</a:t>
            </a:r>
            <a:r>
              <a:rPr lang="en-US" sz="1050" b="1" dirty="0">
                <a:solidFill>
                  <a:schemeClr val="bg1"/>
                </a:solidFill>
              </a:rPr>
              <a:t> gen</a:t>
            </a:r>
            <a:br>
              <a:rPr lang="en-US" sz="1050" b="1" dirty="0">
                <a:solidFill>
                  <a:schemeClr val="bg1"/>
                </a:solidFill>
              </a:rPr>
            </a:br>
            <a:r>
              <a:rPr lang="en-US" sz="1050" b="1" dirty="0">
                <a:solidFill>
                  <a:schemeClr val="bg1"/>
                </a:solidFill>
              </a:rPr>
              <a:t>(in vitro/in vivo)</a:t>
            </a:r>
          </a:p>
        </p:txBody>
      </p:sp>
      <p:sp>
        <p:nvSpPr>
          <p:cNvPr id="18" name="TextBox 17">
            <a:extLst>
              <a:ext uri="{FF2B5EF4-FFF2-40B4-BE49-F238E27FC236}">
                <a16:creationId xmlns:a16="http://schemas.microsoft.com/office/drawing/2014/main" id="{A7F9AD94-FFF4-F7C5-1D3A-BA46757EE980}"/>
              </a:ext>
            </a:extLst>
          </p:cNvPr>
          <p:cNvSpPr txBox="1"/>
          <p:nvPr/>
        </p:nvSpPr>
        <p:spPr>
          <a:xfrm>
            <a:off x="582267" y="4599852"/>
            <a:ext cx="1492473" cy="253916"/>
          </a:xfrm>
          <a:prstGeom prst="rect">
            <a:avLst/>
          </a:prstGeom>
          <a:solidFill>
            <a:srgbClr val="548DB7"/>
          </a:solidFill>
        </p:spPr>
        <p:txBody>
          <a:bodyPr wrap="square" rtlCol="0">
            <a:spAutoFit/>
          </a:bodyPr>
          <a:lstStyle/>
          <a:p>
            <a:pPr algn="ctr"/>
            <a:r>
              <a:rPr lang="en-US" sz="1050" b="1" dirty="0" err="1">
                <a:solidFill>
                  <a:schemeClr val="bg1"/>
                </a:solidFill>
              </a:rPr>
              <a:t>Dược</a:t>
            </a:r>
            <a:r>
              <a:rPr lang="en-US" sz="1050" b="1" dirty="0">
                <a:solidFill>
                  <a:schemeClr val="bg1"/>
                </a:solidFill>
              </a:rPr>
              <a:t> </a:t>
            </a:r>
            <a:r>
              <a:rPr lang="en-US" sz="1050" b="1" dirty="0" err="1">
                <a:solidFill>
                  <a:schemeClr val="bg1"/>
                </a:solidFill>
              </a:rPr>
              <a:t>lý</a:t>
            </a:r>
            <a:r>
              <a:rPr lang="en-US" sz="1050" b="1" dirty="0">
                <a:solidFill>
                  <a:schemeClr val="bg1"/>
                </a:solidFill>
              </a:rPr>
              <a:t> an </a:t>
            </a:r>
            <a:r>
              <a:rPr lang="en-US" sz="1050" b="1" dirty="0" err="1">
                <a:solidFill>
                  <a:schemeClr val="bg1"/>
                </a:solidFill>
              </a:rPr>
              <a:t>toàn</a:t>
            </a:r>
            <a:endParaRPr lang="en-US" sz="1050" b="1" dirty="0">
              <a:solidFill>
                <a:schemeClr val="bg1"/>
              </a:solidFill>
            </a:endParaRPr>
          </a:p>
        </p:txBody>
      </p:sp>
      <p:sp>
        <p:nvSpPr>
          <p:cNvPr id="19" name="TextBox 18">
            <a:extLst>
              <a:ext uri="{FF2B5EF4-FFF2-40B4-BE49-F238E27FC236}">
                <a16:creationId xmlns:a16="http://schemas.microsoft.com/office/drawing/2014/main" id="{25B96096-7F19-58D8-33A3-870860CCBA94}"/>
              </a:ext>
            </a:extLst>
          </p:cNvPr>
          <p:cNvSpPr txBox="1"/>
          <p:nvPr/>
        </p:nvSpPr>
        <p:spPr>
          <a:xfrm>
            <a:off x="555843" y="5072429"/>
            <a:ext cx="1605195" cy="253916"/>
          </a:xfrm>
          <a:prstGeom prst="rect">
            <a:avLst/>
          </a:prstGeom>
          <a:solidFill>
            <a:srgbClr val="548DB7"/>
          </a:solidFill>
        </p:spPr>
        <p:txBody>
          <a:bodyPr wrap="square" rtlCol="0">
            <a:spAutoFit/>
          </a:bodyPr>
          <a:lstStyle/>
          <a:p>
            <a:pPr algn="ctr"/>
            <a:r>
              <a:rPr lang="en-US" sz="1050" b="1" dirty="0" err="1">
                <a:solidFill>
                  <a:schemeClr val="bg1"/>
                </a:solidFill>
              </a:rPr>
              <a:t>Nghiên</a:t>
            </a:r>
            <a:r>
              <a:rPr lang="en-US" sz="1050" b="1" dirty="0">
                <a:solidFill>
                  <a:schemeClr val="bg1"/>
                </a:solidFill>
              </a:rPr>
              <a:t> </a:t>
            </a:r>
            <a:r>
              <a:rPr lang="en-US" sz="1050" b="1" dirty="0" err="1">
                <a:solidFill>
                  <a:schemeClr val="bg1"/>
                </a:solidFill>
              </a:rPr>
              <a:t>cứu</a:t>
            </a:r>
            <a:r>
              <a:rPr lang="en-US" sz="1050" b="1" dirty="0">
                <a:solidFill>
                  <a:schemeClr val="bg1"/>
                </a:solidFill>
              </a:rPr>
              <a:t> </a:t>
            </a:r>
            <a:r>
              <a:rPr lang="en-US" sz="1050" b="1" dirty="0" err="1">
                <a:solidFill>
                  <a:schemeClr val="bg1"/>
                </a:solidFill>
              </a:rPr>
              <a:t>hiệu</a:t>
            </a:r>
            <a:r>
              <a:rPr lang="en-US" sz="1050" b="1" dirty="0">
                <a:solidFill>
                  <a:schemeClr val="bg1"/>
                </a:solidFill>
              </a:rPr>
              <a:t> </a:t>
            </a:r>
            <a:r>
              <a:rPr lang="en-US" sz="1050" b="1" dirty="0" err="1">
                <a:solidFill>
                  <a:schemeClr val="bg1"/>
                </a:solidFill>
              </a:rPr>
              <a:t>quả</a:t>
            </a:r>
            <a:endParaRPr lang="en-US" sz="1050" b="1" dirty="0">
              <a:solidFill>
                <a:schemeClr val="bg1"/>
              </a:solidFill>
            </a:endParaRPr>
          </a:p>
        </p:txBody>
      </p:sp>
      <p:sp>
        <p:nvSpPr>
          <p:cNvPr id="20" name="TextBox 19">
            <a:extLst>
              <a:ext uri="{FF2B5EF4-FFF2-40B4-BE49-F238E27FC236}">
                <a16:creationId xmlns:a16="http://schemas.microsoft.com/office/drawing/2014/main" id="{FC3BF6D5-68A6-22F8-CF02-328873972EE8}"/>
              </a:ext>
            </a:extLst>
          </p:cNvPr>
          <p:cNvSpPr txBox="1"/>
          <p:nvPr/>
        </p:nvSpPr>
        <p:spPr>
          <a:xfrm>
            <a:off x="2514600" y="4074751"/>
            <a:ext cx="1605195" cy="253916"/>
          </a:xfrm>
          <a:prstGeom prst="rect">
            <a:avLst/>
          </a:prstGeom>
          <a:solidFill>
            <a:srgbClr val="548DB7"/>
          </a:solidFill>
        </p:spPr>
        <p:txBody>
          <a:bodyPr wrap="square" rtlCol="0">
            <a:spAutoFit/>
          </a:bodyPr>
          <a:lstStyle/>
          <a:p>
            <a:pPr algn="ctr"/>
            <a:r>
              <a:rPr lang="en-US" sz="1050" b="1" dirty="0" err="1">
                <a:solidFill>
                  <a:schemeClr val="bg1"/>
                </a:solidFill>
              </a:rPr>
              <a:t>Độc</a:t>
            </a:r>
            <a:r>
              <a:rPr lang="en-US" sz="1050" b="1" dirty="0">
                <a:solidFill>
                  <a:schemeClr val="bg1"/>
                </a:solidFill>
              </a:rPr>
              <a:t> </a:t>
            </a:r>
            <a:r>
              <a:rPr lang="en-US" sz="1050" b="1" dirty="0" err="1">
                <a:solidFill>
                  <a:schemeClr val="bg1"/>
                </a:solidFill>
              </a:rPr>
              <a:t>động</a:t>
            </a:r>
            <a:r>
              <a:rPr lang="en-US" sz="1050" b="1" dirty="0">
                <a:solidFill>
                  <a:schemeClr val="bg1"/>
                </a:solidFill>
              </a:rPr>
              <a:t> </a:t>
            </a:r>
            <a:r>
              <a:rPr lang="en-US" sz="1050" b="1" dirty="0" err="1">
                <a:solidFill>
                  <a:schemeClr val="bg1"/>
                </a:solidFill>
              </a:rPr>
              <a:t>học</a:t>
            </a:r>
            <a:endParaRPr lang="en-US" sz="1050" b="1" dirty="0">
              <a:solidFill>
                <a:schemeClr val="bg1"/>
              </a:solidFill>
            </a:endParaRPr>
          </a:p>
        </p:txBody>
      </p:sp>
      <p:sp>
        <p:nvSpPr>
          <p:cNvPr id="21" name="TextBox 20">
            <a:extLst>
              <a:ext uri="{FF2B5EF4-FFF2-40B4-BE49-F238E27FC236}">
                <a16:creationId xmlns:a16="http://schemas.microsoft.com/office/drawing/2014/main" id="{9C20CA2B-9B93-5CD0-B29C-C17B23388E1B}"/>
              </a:ext>
            </a:extLst>
          </p:cNvPr>
          <p:cNvSpPr txBox="1"/>
          <p:nvPr/>
        </p:nvSpPr>
        <p:spPr>
          <a:xfrm>
            <a:off x="2581083" y="4599852"/>
            <a:ext cx="1492473" cy="253916"/>
          </a:xfrm>
          <a:prstGeom prst="rect">
            <a:avLst/>
          </a:prstGeom>
          <a:solidFill>
            <a:srgbClr val="548DB7"/>
          </a:solidFill>
        </p:spPr>
        <p:txBody>
          <a:bodyPr wrap="square" rtlCol="0">
            <a:spAutoFit/>
          </a:bodyPr>
          <a:lstStyle/>
          <a:p>
            <a:pPr algn="ctr"/>
            <a:r>
              <a:rPr lang="en-US" sz="1050" b="1" dirty="0" err="1">
                <a:solidFill>
                  <a:schemeClr val="bg1"/>
                </a:solidFill>
              </a:rPr>
              <a:t>Dược</a:t>
            </a:r>
            <a:r>
              <a:rPr lang="en-US" sz="1050" b="1" dirty="0">
                <a:solidFill>
                  <a:schemeClr val="bg1"/>
                </a:solidFill>
              </a:rPr>
              <a:t> </a:t>
            </a:r>
            <a:r>
              <a:rPr lang="en-US" sz="1050" b="1" dirty="0" err="1">
                <a:solidFill>
                  <a:schemeClr val="bg1"/>
                </a:solidFill>
              </a:rPr>
              <a:t>lý</a:t>
            </a:r>
            <a:r>
              <a:rPr lang="en-US" sz="1050" b="1" dirty="0">
                <a:solidFill>
                  <a:schemeClr val="bg1"/>
                </a:solidFill>
              </a:rPr>
              <a:t> an </a:t>
            </a:r>
            <a:r>
              <a:rPr lang="en-US" sz="1050" b="1" dirty="0" err="1">
                <a:solidFill>
                  <a:schemeClr val="bg1"/>
                </a:solidFill>
              </a:rPr>
              <a:t>toàn</a:t>
            </a:r>
            <a:endParaRPr lang="en-US" sz="1050" b="1" dirty="0">
              <a:solidFill>
                <a:schemeClr val="bg1"/>
              </a:solidFill>
            </a:endParaRPr>
          </a:p>
        </p:txBody>
      </p:sp>
      <p:sp>
        <p:nvSpPr>
          <p:cNvPr id="22" name="TextBox 21">
            <a:extLst>
              <a:ext uri="{FF2B5EF4-FFF2-40B4-BE49-F238E27FC236}">
                <a16:creationId xmlns:a16="http://schemas.microsoft.com/office/drawing/2014/main" id="{25D485AF-2E09-8268-426A-14308E803A8C}"/>
              </a:ext>
            </a:extLst>
          </p:cNvPr>
          <p:cNvSpPr txBox="1"/>
          <p:nvPr/>
        </p:nvSpPr>
        <p:spPr>
          <a:xfrm>
            <a:off x="2514600" y="5007753"/>
            <a:ext cx="2336963" cy="415498"/>
          </a:xfrm>
          <a:prstGeom prst="rect">
            <a:avLst/>
          </a:prstGeom>
          <a:solidFill>
            <a:srgbClr val="548DB7"/>
          </a:solidFill>
        </p:spPr>
        <p:txBody>
          <a:bodyPr wrap="square" rtlCol="0">
            <a:spAutoFit/>
          </a:bodyPr>
          <a:lstStyle/>
          <a:p>
            <a:pPr algn="ctr"/>
            <a:r>
              <a:rPr lang="en-US" sz="1050" b="1" dirty="0" err="1">
                <a:solidFill>
                  <a:schemeClr val="bg1"/>
                </a:solidFill>
              </a:rPr>
              <a:t>Đôc</a:t>
            </a:r>
            <a:r>
              <a:rPr lang="en-US" sz="1050" b="1" dirty="0">
                <a:solidFill>
                  <a:schemeClr val="bg1"/>
                </a:solidFill>
              </a:rPr>
              <a:t> </a:t>
            </a:r>
            <a:r>
              <a:rPr lang="en-US" sz="1050" b="1" dirty="0" err="1">
                <a:solidFill>
                  <a:schemeClr val="bg1"/>
                </a:solidFill>
              </a:rPr>
              <a:t>tinh</a:t>
            </a:r>
            <a:r>
              <a:rPr lang="en-US" sz="1050" b="1" dirty="0">
                <a:solidFill>
                  <a:schemeClr val="bg1"/>
                </a:solidFill>
              </a:rPr>
              <a:t> </a:t>
            </a:r>
            <a:r>
              <a:rPr lang="en-US" sz="1050" b="1" dirty="0" err="1">
                <a:solidFill>
                  <a:schemeClr val="bg1"/>
                </a:solidFill>
              </a:rPr>
              <a:t>sinh</a:t>
            </a:r>
            <a:r>
              <a:rPr lang="en-US" sz="1050" b="1" dirty="0">
                <a:solidFill>
                  <a:schemeClr val="bg1"/>
                </a:solidFill>
              </a:rPr>
              <a:t> </a:t>
            </a:r>
            <a:r>
              <a:rPr lang="en-US" sz="1050" b="1" dirty="0" err="1">
                <a:solidFill>
                  <a:schemeClr val="bg1"/>
                </a:solidFill>
              </a:rPr>
              <a:t>sản</a:t>
            </a:r>
            <a:br>
              <a:rPr lang="en-US" sz="1050" b="1" dirty="0">
                <a:solidFill>
                  <a:schemeClr val="bg1"/>
                </a:solidFill>
              </a:rPr>
            </a:br>
            <a:r>
              <a:rPr lang="en-US" sz="1050" b="1" dirty="0">
                <a:solidFill>
                  <a:schemeClr val="bg1"/>
                </a:solidFill>
              </a:rPr>
              <a:t>(</a:t>
            </a:r>
            <a:r>
              <a:rPr lang="en-US" sz="1050" b="1" dirty="0" err="1">
                <a:solidFill>
                  <a:schemeClr val="bg1"/>
                </a:solidFill>
              </a:rPr>
              <a:t>quái</a:t>
            </a:r>
            <a:r>
              <a:rPr lang="en-US" sz="1050" b="1" dirty="0">
                <a:solidFill>
                  <a:schemeClr val="bg1"/>
                </a:solidFill>
              </a:rPr>
              <a:t> </a:t>
            </a:r>
            <a:r>
              <a:rPr lang="en-US" sz="1050" b="1" dirty="0" err="1">
                <a:solidFill>
                  <a:schemeClr val="bg1"/>
                </a:solidFill>
              </a:rPr>
              <a:t>thai</a:t>
            </a:r>
            <a:r>
              <a:rPr lang="en-US" sz="1050" b="1" dirty="0">
                <a:solidFill>
                  <a:schemeClr val="bg1"/>
                </a:solidFill>
              </a:rPr>
              <a:t>/</a:t>
            </a:r>
            <a:r>
              <a:rPr lang="en-US" sz="1050" b="1" dirty="0" err="1">
                <a:solidFill>
                  <a:schemeClr val="bg1"/>
                </a:solidFill>
              </a:rPr>
              <a:t>khả</a:t>
            </a:r>
            <a:r>
              <a:rPr lang="en-US" sz="1050" b="1" dirty="0">
                <a:solidFill>
                  <a:schemeClr val="bg1"/>
                </a:solidFill>
              </a:rPr>
              <a:t> </a:t>
            </a:r>
            <a:r>
              <a:rPr lang="en-US" sz="1050" b="1" dirty="0" err="1">
                <a:solidFill>
                  <a:schemeClr val="bg1"/>
                </a:solidFill>
              </a:rPr>
              <a:t>năng</a:t>
            </a:r>
            <a:r>
              <a:rPr lang="en-US" sz="1050" b="1" dirty="0">
                <a:solidFill>
                  <a:schemeClr val="bg1"/>
                </a:solidFill>
              </a:rPr>
              <a:t> </a:t>
            </a:r>
            <a:r>
              <a:rPr lang="en-US" sz="1050" b="1" dirty="0" err="1">
                <a:solidFill>
                  <a:schemeClr val="bg1"/>
                </a:solidFill>
              </a:rPr>
              <a:t>sinh</a:t>
            </a:r>
            <a:r>
              <a:rPr lang="en-US" sz="1050" b="1" dirty="0">
                <a:solidFill>
                  <a:schemeClr val="bg1"/>
                </a:solidFill>
              </a:rPr>
              <a:t> </a:t>
            </a:r>
            <a:r>
              <a:rPr lang="en-US" sz="1050" b="1" dirty="0" err="1">
                <a:solidFill>
                  <a:schemeClr val="bg1"/>
                </a:solidFill>
              </a:rPr>
              <a:t>sản</a:t>
            </a:r>
            <a:r>
              <a:rPr lang="en-US" sz="1050" b="1" dirty="0">
                <a:solidFill>
                  <a:schemeClr val="bg1"/>
                </a:solidFill>
              </a:rPr>
              <a:t> </a:t>
            </a:r>
            <a:r>
              <a:rPr lang="en-US" sz="1050" b="1" dirty="0" err="1">
                <a:solidFill>
                  <a:schemeClr val="bg1"/>
                </a:solidFill>
              </a:rPr>
              <a:t>nữ</a:t>
            </a:r>
            <a:r>
              <a:rPr lang="en-US" sz="1050" b="1" dirty="0">
                <a:solidFill>
                  <a:schemeClr val="bg1"/>
                </a:solidFill>
              </a:rPr>
              <a:t>)</a:t>
            </a:r>
          </a:p>
        </p:txBody>
      </p:sp>
      <p:sp>
        <p:nvSpPr>
          <p:cNvPr id="24" name="TextBox 23">
            <a:extLst>
              <a:ext uri="{FF2B5EF4-FFF2-40B4-BE49-F238E27FC236}">
                <a16:creationId xmlns:a16="http://schemas.microsoft.com/office/drawing/2014/main" id="{5C960BA5-2599-D428-8C1C-57FCB13063CF}"/>
              </a:ext>
            </a:extLst>
          </p:cNvPr>
          <p:cNvSpPr txBox="1"/>
          <p:nvPr/>
        </p:nvSpPr>
        <p:spPr>
          <a:xfrm>
            <a:off x="4851563" y="2346325"/>
            <a:ext cx="944216" cy="253916"/>
          </a:xfrm>
          <a:prstGeom prst="rect">
            <a:avLst/>
          </a:prstGeom>
          <a:solidFill>
            <a:srgbClr val="FFA5FF"/>
          </a:solidFill>
          <a:ln>
            <a:solidFill>
              <a:srgbClr val="FFA5FF"/>
            </a:solidFill>
          </a:ln>
        </p:spPr>
        <p:txBody>
          <a:bodyPr wrap="square" rtlCol="0">
            <a:spAutoFit/>
          </a:bodyPr>
          <a:lstStyle/>
          <a:p>
            <a:pPr algn="ctr"/>
            <a:r>
              <a:rPr lang="en-US" sz="1050" b="1" dirty="0">
                <a:solidFill>
                  <a:schemeClr val="tx1"/>
                </a:solidFill>
              </a:rPr>
              <a:t>Pha 1</a:t>
            </a:r>
          </a:p>
        </p:txBody>
      </p:sp>
      <p:sp>
        <p:nvSpPr>
          <p:cNvPr id="25" name="TextBox 24">
            <a:extLst>
              <a:ext uri="{FF2B5EF4-FFF2-40B4-BE49-F238E27FC236}">
                <a16:creationId xmlns:a16="http://schemas.microsoft.com/office/drawing/2014/main" id="{36A4607E-6643-E7E3-A9FC-1FCF45AE251D}"/>
              </a:ext>
            </a:extLst>
          </p:cNvPr>
          <p:cNvSpPr txBox="1"/>
          <p:nvPr/>
        </p:nvSpPr>
        <p:spPr>
          <a:xfrm>
            <a:off x="6168694" y="2360312"/>
            <a:ext cx="944216" cy="253916"/>
          </a:xfrm>
          <a:prstGeom prst="rect">
            <a:avLst/>
          </a:prstGeom>
          <a:solidFill>
            <a:srgbClr val="FDFF93"/>
          </a:solidFill>
          <a:ln>
            <a:noFill/>
          </a:ln>
        </p:spPr>
        <p:txBody>
          <a:bodyPr wrap="square" rtlCol="0">
            <a:spAutoFit/>
          </a:bodyPr>
          <a:lstStyle/>
          <a:p>
            <a:pPr algn="ctr"/>
            <a:r>
              <a:rPr lang="en-US" sz="1050" b="1" dirty="0">
                <a:solidFill>
                  <a:schemeClr val="tx1"/>
                </a:solidFill>
              </a:rPr>
              <a:t>Pha 2</a:t>
            </a:r>
          </a:p>
        </p:txBody>
      </p:sp>
      <p:sp>
        <p:nvSpPr>
          <p:cNvPr id="26" name="TextBox 25">
            <a:extLst>
              <a:ext uri="{FF2B5EF4-FFF2-40B4-BE49-F238E27FC236}">
                <a16:creationId xmlns:a16="http://schemas.microsoft.com/office/drawing/2014/main" id="{9F353224-5303-AB6B-3438-FD338D649EAF}"/>
              </a:ext>
            </a:extLst>
          </p:cNvPr>
          <p:cNvSpPr txBox="1"/>
          <p:nvPr/>
        </p:nvSpPr>
        <p:spPr>
          <a:xfrm>
            <a:off x="7543800" y="2356181"/>
            <a:ext cx="944216" cy="253916"/>
          </a:xfrm>
          <a:prstGeom prst="rect">
            <a:avLst/>
          </a:prstGeom>
          <a:solidFill>
            <a:srgbClr val="DCB9FF"/>
          </a:solidFill>
          <a:ln>
            <a:noFill/>
          </a:ln>
        </p:spPr>
        <p:txBody>
          <a:bodyPr wrap="square" rtlCol="0">
            <a:spAutoFit/>
          </a:bodyPr>
          <a:lstStyle/>
          <a:p>
            <a:pPr algn="ctr"/>
            <a:r>
              <a:rPr lang="en-US" sz="1050" b="1" dirty="0">
                <a:solidFill>
                  <a:schemeClr val="tx1"/>
                </a:solidFill>
              </a:rPr>
              <a:t>Pha 2</a:t>
            </a:r>
          </a:p>
        </p:txBody>
      </p:sp>
      <p:sp>
        <p:nvSpPr>
          <p:cNvPr id="27" name="TextBox 26">
            <a:extLst>
              <a:ext uri="{FF2B5EF4-FFF2-40B4-BE49-F238E27FC236}">
                <a16:creationId xmlns:a16="http://schemas.microsoft.com/office/drawing/2014/main" id="{64686D4B-6C96-BC87-FBF1-245B2832AE0B}"/>
              </a:ext>
            </a:extLst>
          </p:cNvPr>
          <p:cNvSpPr txBox="1"/>
          <p:nvPr/>
        </p:nvSpPr>
        <p:spPr>
          <a:xfrm>
            <a:off x="4685855" y="2950776"/>
            <a:ext cx="1714278" cy="415498"/>
          </a:xfrm>
          <a:prstGeom prst="rect">
            <a:avLst/>
          </a:prstGeom>
          <a:solidFill>
            <a:srgbClr val="4E7ABF"/>
          </a:solidFill>
        </p:spPr>
        <p:txBody>
          <a:bodyPr wrap="square" rtlCol="0">
            <a:spAutoFit/>
          </a:bodyPr>
          <a:lstStyle/>
          <a:p>
            <a:pPr algn="ctr"/>
            <a:r>
              <a:rPr lang="en-US" sz="1050" b="1" dirty="0" err="1">
                <a:solidFill>
                  <a:schemeClr val="bg1"/>
                </a:solidFill>
              </a:rPr>
              <a:t>Độc</a:t>
            </a:r>
            <a:r>
              <a:rPr lang="en-US" sz="1050" b="1" dirty="0">
                <a:solidFill>
                  <a:schemeClr val="bg1"/>
                </a:solidFill>
              </a:rPr>
              <a:t> </a:t>
            </a:r>
            <a:r>
              <a:rPr lang="en-US" sz="1050" b="1" dirty="0" err="1">
                <a:solidFill>
                  <a:schemeClr val="bg1"/>
                </a:solidFill>
              </a:rPr>
              <a:t>tính</a:t>
            </a:r>
            <a:r>
              <a:rPr lang="en-US" sz="1050" b="1" dirty="0">
                <a:solidFill>
                  <a:schemeClr val="bg1"/>
                </a:solidFill>
              </a:rPr>
              <a:t> </a:t>
            </a:r>
            <a:r>
              <a:rPr lang="en-US" sz="1050" b="1" dirty="0" err="1">
                <a:solidFill>
                  <a:schemeClr val="bg1"/>
                </a:solidFill>
              </a:rPr>
              <a:t>học</a:t>
            </a:r>
            <a:br>
              <a:rPr lang="en-US" sz="1050" b="1" dirty="0">
                <a:solidFill>
                  <a:schemeClr val="bg1"/>
                </a:solidFill>
              </a:rPr>
            </a:br>
            <a:r>
              <a:rPr lang="en-US" sz="1050" b="1" dirty="0">
                <a:solidFill>
                  <a:schemeClr val="bg1"/>
                </a:solidFill>
              </a:rPr>
              <a:t>(3 – 6 </a:t>
            </a:r>
            <a:r>
              <a:rPr lang="en-US" sz="1050" b="1" dirty="0" err="1">
                <a:solidFill>
                  <a:schemeClr val="bg1"/>
                </a:solidFill>
              </a:rPr>
              <a:t>tháng</a:t>
            </a:r>
            <a:r>
              <a:rPr lang="en-US" sz="1050" b="1" dirty="0">
                <a:solidFill>
                  <a:schemeClr val="bg1"/>
                </a:solidFill>
              </a:rPr>
              <a:t>)</a:t>
            </a:r>
          </a:p>
        </p:txBody>
      </p:sp>
      <p:sp>
        <p:nvSpPr>
          <p:cNvPr id="28" name="TextBox 27">
            <a:extLst>
              <a:ext uri="{FF2B5EF4-FFF2-40B4-BE49-F238E27FC236}">
                <a16:creationId xmlns:a16="http://schemas.microsoft.com/office/drawing/2014/main" id="{62700957-7A0E-2429-196E-513AA8355670}"/>
              </a:ext>
            </a:extLst>
          </p:cNvPr>
          <p:cNvSpPr txBox="1"/>
          <p:nvPr/>
        </p:nvSpPr>
        <p:spPr>
          <a:xfrm>
            <a:off x="5088732" y="3683892"/>
            <a:ext cx="2971800" cy="415498"/>
          </a:xfrm>
          <a:prstGeom prst="rect">
            <a:avLst/>
          </a:prstGeom>
          <a:solidFill>
            <a:srgbClr val="4E7ABF"/>
          </a:solidFill>
        </p:spPr>
        <p:txBody>
          <a:bodyPr wrap="square" rtlCol="0">
            <a:spAutoFit/>
          </a:bodyPr>
          <a:lstStyle/>
          <a:p>
            <a:pPr algn="ctr"/>
            <a:r>
              <a:rPr lang="en-US" sz="1050" b="1" dirty="0" err="1">
                <a:solidFill>
                  <a:schemeClr val="bg1"/>
                </a:solidFill>
              </a:rPr>
              <a:t>Đôc</a:t>
            </a:r>
            <a:r>
              <a:rPr lang="en-US" sz="1050" b="1" dirty="0">
                <a:solidFill>
                  <a:schemeClr val="bg1"/>
                </a:solidFill>
              </a:rPr>
              <a:t> </a:t>
            </a:r>
            <a:r>
              <a:rPr lang="en-US" sz="1050" b="1" dirty="0" err="1">
                <a:solidFill>
                  <a:schemeClr val="bg1"/>
                </a:solidFill>
              </a:rPr>
              <a:t>tinh</a:t>
            </a:r>
            <a:r>
              <a:rPr lang="en-US" sz="1050" b="1" dirty="0">
                <a:solidFill>
                  <a:schemeClr val="bg1"/>
                </a:solidFill>
              </a:rPr>
              <a:t> </a:t>
            </a:r>
            <a:r>
              <a:rPr lang="en-US" sz="1050" b="1" dirty="0" err="1">
                <a:solidFill>
                  <a:schemeClr val="bg1"/>
                </a:solidFill>
              </a:rPr>
              <a:t>sinh</a:t>
            </a:r>
            <a:r>
              <a:rPr lang="en-US" sz="1050" b="1" dirty="0">
                <a:solidFill>
                  <a:schemeClr val="bg1"/>
                </a:solidFill>
              </a:rPr>
              <a:t> </a:t>
            </a:r>
            <a:r>
              <a:rPr lang="en-US" sz="1050" b="1" dirty="0" err="1">
                <a:solidFill>
                  <a:schemeClr val="bg1"/>
                </a:solidFill>
              </a:rPr>
              <a:t>sản</a:t>
            </a:r>
            <a:br>
              <a:rPr lang="en-US" sz="1050" b="1" dirty="0">
                <a:solidFill>
                  <a:schemeClr val="bg1"/>
                </a:solidFill>
              </a:rPr>
            </a:br>
            <a:r>
              <a:rPr lang="en-US" sz="1050" b="1" dirty="0">
                <a:solidFill>
                  <a:schemeClr val="bg1"/>
                </a:solidFill>
              </a:rPr>
              <a:t>(</a:t>
            </a:r>
            <a:r>
              <a:rPr lang="en-US" sz="1050" b="1" dirty="0" err="1">
                <a:solidFill>
                  <a:schemeClr val="bg1"/>
                </a:solidFill>
              </a:rPr>
              <a:t>vô</a:t>
            </a:r>
            <a:r>
              <a:rPr lang="en-US" sz="1050" b="1" dirty="0">
                <a:solidFill>
                  <a:schemeClr val="bg1"/>
                </a:solidFill>
              </a:rPr>
              <a:t> </a:t>
            </a:r>
            <a:r>
              <a:rPr lang="en-US" sz="1050" b="1" dirty="0" err="1">
                <a:solidFill>
                  <a:schemeClr val="bg1"/>
                </a:solidFill>
              </a:rPr>
              <a:t>sinh</a:t>
            </a:r>
            <a:r>
              <a:rPr lang="en-US" sz="1050" b="1" dirty="0">
                <a:solidFill>
                  <a:schemeClr val="bg1"/>
                </a:solidFill>
              </a:rPr>
              <a:t> </a:t>
            </a:r>
            <a:r>
              <a:rPr lang="en-US" sz="1050" b="1" dirty="0" err="1">
                <a:solidFill>
                  <a:schemeClr val="bg1"/>
                </a:solidFill>
              </a:rPr>
              <a:t>nam</a:t>
            </a:r>
            <a:r>
              <a:rPr lang="en-US" sz="1050" b="1" dirty="0">
                <a:solidFill>
                  <a:schemeClr val="bg1"/>
                </a:solidFill>
              </a:rPr>
              <a:t>/</a:t>
            </a:r>
            <a:r>
              <a:rPr lang="en-US" sz="1050" b="1" dirty="0" err="1">
                <a:solidFill>
                  <a:schemeClr val="bg1"/>
                </a:solidFill>
              </a:rPr>
              <a:t>phát</a:t>
            </a:r>
            <a:r>
              <a:rPr lang="en-US" sz="1050" b="1" dirty="0">
                <a:solidFill>
                  <a:schemeClr val="bg1"/>
                </a:solidFill>
              </a:rPr>
              <a:t> </a:t>
            </a:r>
            <a:r>
              <a:rPr lang="en-US" sz="1050" b="1" dirty="0" err="1">
                <a:solidFill>
                  <a:schemeClr val="bg1"/>
                </a:solidFill>
              </a:rPr>
              <a:t>triển</a:t>
            </a:r>
            <a:r>
              <a:rPr lang="en-US" sz="1050" b="1" dirty="0">
                <a:solidFill>
                  <a:schemeClr val="bg1"/>
                </a:solidFill>
              </a:rPr>
              <a:t> </a:t>
            </a:r>
            <a:r>
              <a:rPr lang="en-US" sz="1050" b="1" dirty="0" err="1">
                <a:solidFill>
                  <a:schemeClr val="bg1"/>
                </a:solidFill>
              </a:rPr>
              <a:t>trước</a:t>
            </a:r>
            <a:r>
              <a:rPr lang="en-US" sz="1050" b="1" dirty="0">
                <a:solidFill>
                  <a:schemeClr val="bg1"/>
                </a:solidFill>
              </a:rPr>
              <a:t> </a:t>
            </a:r>
            <a:r>
              <a:rPr lang="en-US" sz="1050" b="1" dirty="0" err="1">
                <a:solidFill>
                  <a:schemeClr val="bg1"/>
                </a:solidFill>
              </a:rPr>
              <a:t>và</a:t>
            </a:r>
            <a:r>
              <a:rPr lang="en-US" sz="1050" b="1" dirty="0">
                <a:solidFill>
                  <a:schemeClr val="bg1"/>
                </a:solidFill>
              </a:rPr>
              <a:t> </a:t>
            </a:r>
            <a:r>
              <a:rPr lang="en-US" sz="1050" b="1" dirty="0" err="1">
                <a:solidFill>
                  <a:schemeClr val="bg1"/>
                </a:solidFill>
              </a:rPr>
              <a:t>sau</a:t>
            </a:r>
            <a:r>
              <a:rPr lang="en-US" sz="1050" b="1" dirty="0">
                <a:solidFill>
                  <a:schemeClr val="bg1"/>
                </a:solidFill>
              </a:rPr>
              <a:t> </a:t>
            </a:r>
            <a:r>
              <a:rPr lang="en-US" sz="1050" b="1" dirty="0" err="1">
                <a:solidFill>
                  <a:schemeClr val="bg1"/>
                </a:solidFill>
              </a:rPr>
              <a:t>sinh</a:t>
            </a:r>
            <a:r>
              <a:rPr lang="en-US" sz="1050" b="1" dirty="0">
                <a:solidFill>
                  <a:schemeClr val="bg1"/>
                </a:solidFill>
              </a:rPr>
              <a:t>)</a:t>
            </a:r>
          </a:p>
        </p:txBody>
      </p:sp>
      <p:sp>
        <p:nvSpPr>
          <p:cNvPr id="29" name="TextBox 28">
            <a:extLst>
              <a:ext uri="{FF2B5EF4-FFF2-40B4-BE49-F238E27FC236}">
                <a16:creationId xmlns:a16="http://schemas.microsoft.com/office/drawing/2014/main" id="{8E5BEE5C-5085-B127-9572-EBF6B2E61D1D}"/>
              </a:ext>
            </a:extLst>
          </p:cNvPr>
          <p:cNvSpPr txBox="1"/>
          <p:nvPr/>
        </p:nvSpPr>
        <p:spPr>
          <a:xfrm>
            <a:off x="6342626" y="4444811"/>
            <a:ext cx="2145390" cy="253916"/>
          </a:xfrm>
          <a:prstGeom prst="rect">
            <a:avLst/>
          </a:prstGeom>
          <a:solidFill>
            <a:srgbClr val="4E7ABF"/>
          </a:solidFill>
        </p:spPr>
        <p:txBody>
          <a:bodyPr wrap="square" rtlCol="0">
            <a:spAutoFit/>
          </a:bodyPr>
          <a:lstStyle/>
          <a:p>
            <a:pPr algn="ctr"/>
            <a:r>
              <a:rPr lang="en-US" sz="1050" b="1" dirty="0" err="1">
                <a:solidFill>
                  <a:schemeClr val="bg1"/>
                </a:solidFill>
              </a:rPr>
              <a:t>Đôc</a:t>
            </a:r>
            <a:r>
              <a:rPr lang="en-US" sz="1050" b="1" dirty="0">
                <a:solidFill>
                  <a:schemeClr val="bg1"/>
                </a:solidFill>
              </a:rPr>
              <a:t> </a:t>
            </a:r>
            <a:r>
              <a:rPr lang="en-US" sz="1050" b="1" dirty="0" err="1">
                <a:solidFill>
                  <a:schemeClr val="bg1"/>
                </a:solidFill>
              </a:rPr>
              <a:t>tinh</a:t>
            </a:r>
            <a:r>
              <a:rPr lang="en-US" sz="1050" b="1" dirty="0">
                <a:solidFill>
                  <a:schemeClr val="bg1"/>
                </a:solidFill>
              </a:rPr>
              <a:t> </a:t>
            </a:r>
            <a:r>
              <a:rPr lang="en-US" sz="1050" b="1" dirty="0" err="1">
                <a:solidFill>
                  <a:schemeClr val="bg1"/>
                </a:solidFill>
              </a:rPr>
              <a:t>mạn</a:t>
            </a:r>
            <a:r>
              <a:rPr lang="en-US" sz="1050" b="1" dirty="0">
                <a:solidFill>
                  <a:schemeClr val="bg1"/>
                </a:solidFill>
              </a:rPr>
              <a:t> </a:t>
            </a:r>
            <a:r>
              <a:rPr lang="en-US" sz="1050" b="1" dirty="0" err="1">
                <a:solidFill>
                  <a:schemeClr val="bg1"/>
                </a:solidFill>
              </a:rPr>
              <a:t>tính</a:t>
            </a:r>
            <a:r>
              <a:rPr lang="en-US" sz="1050" b="1" dirty="0">
                <a:solidFill>
                  <a:schemeClr val="bg1"/>
                </a:solidFill>
              </a:rPr>
              <a:t> &gt; 6 </a:t>
            </a:r>
            <a:r>
              <a:rPr lang="en-US" sz="1050" b="1" dirty="0" err="1">
                <a:solidFill>
                  <a:schemeClr val="bg1"/>
                </a:solidFill>
              </a:rPr>
              <a:t>tháng</a:t>
            </a:r>
            <a:endParaRPr lang="en-US" sz="1050" b="1" dirty="0">
              <a:solidFill>
                <a:schemeClr val="bg1"/>
              </a:solidFill>
            </a:endParaRPr>
          </a:p>
        </p:txBody>
      </p:sp>
      <p:sp>
        <p:nvSpPr>
          <p:cNvPr id="30" name="TextBox 29">
            <a:extLst>
              <a:ext uri="{FF2B5EF4-FFF2-40B4-BE49-F238E27FC236}">
                <a16:creationId xmlns:a16="http://schemas.microsoft.com/office/drawing/2014/main" id="{838A109E-D847-5AF2-E3B4-A4E9AADF327F}"/>
              </a:ext>
            </a:extLst>
          </p:cNvPr>
          <p:cNvSpPr txBox="1"/>
          <p:nvPr/>
        </p:nvSpPr>
        <p:spPr>
          <a:xfrm>
            <a:off x="6629400" y="5169054"/>
            <a:ext cx="1972806" cy="253916"/>
          </a:xfrm>
          <a:prstGeom prst="rect">
            <a:avLst/>
          </a:prstGeom>
          <a:solidFill>
            <a:srgbClr val="4E7ABF"/>
          </a:solidFill>
        </p:spPr>
        <p:txBody>
          <a:bodyPr wrap="square" rtlCol="0">
            <a:spAutoFit/>
          </a:bodyPr>
          <a:lstStyle/>
          <a:p>
            <a:pPr algn="ctr"/>
            <a:r>
              <a:rPr lang="en-US" sz="1050" b="1" dirty="0" err="1">
                <a:solidFill>
                  <a:schemeClr val="bg1"/>
                </a:solidFill>
              </a:rPr>
              <a:t>Khả</a:t>
            </a:r>
            <a:r>
              <a:rPr lang="en-US" sz="1050" b="1" dirty="0">
                <a:solidFill>
                  <a:schemeClr val="bg1"/>
                </a:solidFill>
              </a:rPr>
              <a:t> </a:t>
            </a:r>
            <a:r>
              <a:rPr lang="en-US" sz="1050" b="1" dirty="0" err="1">
                <a:solidFill>
                  <a:schemeClr val="bg1"/>
                </a:solidFill>
              </a:rPr>
              <a:t>năng</a:t>
            </a:r>
            <a:r>
              <a:rPr lang="en-US" sz="1050" b="1" dirty="0">
                <a:solidFill>
                  <a:schemeClr val="bg1"/>
                </a:solidFill>
              </a:rPr>
              <a:t> </a:t>
            </a:r>
            <a:r>
              <a:rPr lang="en-US" sz="1050" b="1" dirty="0" err="1">
                <a:solidFill>
                  <a:schemeClr val="bg1"/>
                </a:solidFill>
              </a:rPr>
              <a:t>gây</a:t>
            </a:r>
            <a:r>
              <a:rPr lang="en-US" sz="1050" b="1" dirty="0">
                <a:solidFill>
                  <a:schemeClr val="bg1"/>
                </a:solidFill>
              </a:rPr>
              <a:t> </a:t>
            </a:r>
            <a:r>
              <a:rPr lang="en-US" sz="1050" b="1" dirty="0" err="1">
                <a:solidFill>
                  <a:schemeClr val="bg1"/>
                </a:solidFill>
              </a:rPr>
              <a:t>ung</a:t>
            </a:r>
            <a:r>
              <a:rPr lang="en-US" sz="1050" b="1" dirty="0">
                <a:solidFill>
                  <a:schemeClr val="bg1"/>
                </a:solidFill>
              </a:rPr>
              <a:t> </a:t>
            </a:r>
            <a:r>
              <a:rPr lang="en-US" sz="1050" b="1" dirty="0" err="1">
                <a:solidFill>
                  <a:schemeClr val="bg1"/>
                </a:solidFill>
              </a:rPr>
              <a:t>thư</a:t>
            </a:r>
            <a:endParaRPr lang="en-US" sz="105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990600" y="152400"/>
            <a:ext cx="7558786" cy="505267"/>
          </a:xfrm>
          <a:prstGeom prst="rect">
            <a:avLst/>
          </a:prstGeom>
        </p:spPr>
        <p:txBody>
          <a:bodyPr vert="horz" wrap="square" lIns="0" tIns="12700" rIns="0" bIns="0" rtlCol="0">
            <a:spAutoFit/>
          </a:bodyPr>
          <a:lstStyle/>
          <a:p>
            <a:pPr marL="577850">
              <a:lnSpc>
                <a:spcPct val="100000"/>
              </a:lnSpc>
              <a:spcBef>
                <a:spcPts val="100"/>
              </a:spcBef>
            </a:pPr>
            <a:r>
              <a:rPr lang="vi-VN">
                <a:latin typeface="Calibri" panose="020F0502020204030204" pitchFamily="34" charset="0"/>
                <a:cs typeface="Calibri" panose="020F0502020204030204" pitchFamily="34" charset="0"/>
              </a:rPr>
              <a:t>Rút gọn quá trình đánh giá phi lâm sàng</a:t>
            </a:r>
          </a:p>
        </p:txBody>
      </p:sp>
      <p:sp>
        <p:nvSpPr>
          <p:cNvPr id="3" name="object 3"/>
          <p:cNvSpPr txBox="1"/>
          <p:nvPr/>
        </p:nvSpPr>
        <p:spPr>
          <a:xfrm>
            <a:off x="688340" y="1262132"/>
            <a:ext cx="7505065" cy="4672433"/>
          </a:xfrm>
          <a:prstGeom prst="rect">
            <a:avLst/>
          </a:prstGeom>
        </p:spPr>
        <p:txBody>
          <a:bodyPr vert="horz" wrap="square" lIns="0" tIns="12065" rIns="0" bIns="0" rtlCol="0">
            <a:spAutoFit/>
          </a:bodyPr>
          <a:lstStyle/>
          <a:p>
            <a:pPr marL="354965" indent="-342265">
              <a:lnSpc>
                <a:spcPct val="100000"/>
              </a:lnSpc>
              <a:spcBef>
                <a:spcPts val="95"/>
              </a:spcBef>
              <a:buAutoNum type="arabicPeriod"/>
              <a:tabLst>
                <a:tab pos="354965" algn="l"/>
              </a:tabLst>
            </a:pPr>
            <a:r>
              <a:rPr lang="vi-VN" sz="2800" b="1" dirty="0">
                <a:latin typeface="Calibri" panose="020F0502020204030204" pitchFamily="34" charset="0"/>
                <a:cs typeface="Calibri" panose="020F0502020204030204" pitchFamily="34" charset="0"/>
              </a:rPr>
              <a:t>Những mối quan ngại đã được xác định là gì?</a:t>
            </a:r>
          </a:p>
          <a:p>
            <a:pPr marL="355600" marR="653415" indent="-342900">
              <a:lnSpc>
                <a:spcPct val="100000"/>
              </a:lnSpc>
              <a:buAutoNum type="arabicPeriod"/>
              <a:tabLst>
                <a:tab pos="355600" algn="l"/>
              </a:tabLst>
            </a:pPr>
            <a:r>
              <a:rPr lang="vi-VN" sz="2800" b="1" dirty="0">
                <a:latin typeface="Calibri" panose="020F0502020204030204" pitchFamily="34" charset="0"/>
                <a:cs typeface="Calibri" panose="020F0502020204030204" pitchFamily="34" charset="0"/>
              </a:rPr>
              <a:t>Những vấn đề này đã được giải quyết trong các nghiên cứu trên người chưa?</a:t>
            </a:r>
          </a:p>
          <a:p>
            <a:pPr marL="355600" marR="5080" indent="-342900">
              <a:lnSpc>
                <a:spcPct val="100000"/>
              </a:lnSpc>
              <a:buAutoNum type="arabicPeriod"/>
              <a:tabLst>
                <a:tab pos="355600" algn="l"/>
              </a:tabLst>
            </a:pPr>
            <a:r>
              <a:rPr lang="vi-VN" sz="2800" b="1" dirty="0">
                <a:latin typeface="Calibri" panose="020F0502020204030204" pitchFamily="34" charset="0"/>
                <a:cs typeface="Calibri" panose="020F0502020204030204" pitchFamily="34" charset="0"/>
              </a:rPr>
              <a:t>Liệu </a:t>
            </a:r>
            <a:r>
              <a:rPr lang="vi-VN" sz="2800" b="1">
                <a:latin typeface="Calibri" panose="020F0502020204030204" pitchFamily="34" charset="0"/>
                <a:cs typeface="Calibri" panose="020F0502020204030204" pitchFamily="34" charset="0"/>
              </a:rPr>
              <a:t>Kế</a:t>
            </a:r>
            <a:r>
              <a:rPr lang="vi-VN" sz="2800" b="1" dirty="0">
                <a:latin typeface="Calibri" panose="020F0502020204030204" pitchFamily="34" charset="0"/>
                <a:cs typeface="Calibri" panose="020F0502020204030204" pitchFamily="34" charset="0"/>
              </a:rPr>
              <a:t> hoạch </a:t>
            </a:r>
            <a:r>
              <a:rPr lang="vi-VN" sz="2800" b="1">
                <a:latin typeface="Calibri" panose="020F0502020204030204" pitchFamily="34" charset="0"/>
                <a:cs typeface="Calibri" panose="020F0502020204030204" pitchFamily="34" charset="0"/>
              </a:rPr>
              <a:t>Quản</a:t>
            </a:r>
            <a:r>
              <a:rPr lang="vi-VN" sz="2800" b="1" dirty="0">
                <a:latin typeface="Calibri" panose="020F0502020204030204" pitchFamily="34" charset="0"/>
                <a:cs typeface="Calibri" panose="020F0502020204030204" pitchFamily="34" charset="0"/>
              </a:rPr>
              <a:t> lý </a:t>
            </a:r>
            <a:r>
              <a:rPr lang="vi-VN" sz="2800" b="1">
                <a:latin typeface="Calibri" panose="020F0502020204030204" pitchFamily="34" charset="0"/>
                <a:cs typeface="Calibri" panose="020F0502020204030204" pitchFamily="34" charset="0"/>
              </a:rPr>
              <a:t>Nguy</a:t>
            </a:r>
            <a:r>
              <a:rPr lang="vi-VN" sz="2800" b="1" dirty="0">
                <a:latin typeface="Calibri" panose="020F0502020204030204" pitchFamily="34" charset="0"/>
                <a:cs typeface="Calibri" panose="020F0502020204030204" pitchFamily="34" charset="0"/>
              </a:rPr>
              <a:t> cơ được đề xuất có bao gồm các </a:t>
            </a:r>
            <a:r>
              <a:rPr lang="vi-VN" sz="2800" b="1">
                <a:latin typeface="Calibri" panose="020F0502020204030204" pitchFamily="34" charset="0"/>
                <a:cs typeface="Calibri" panose="020F0502020204030204" pitchFamily="34" charset="0"/>
              </a:rPr>
              <a:t>nguy cơ</a:t>
            </a:r>
            <a:r>
              <a:rPr lang="vi-VN" sz="2800" b="1" dirty="0">
                <a:latin typeface="Calibri" panose="020F0502020204030204" pitchFamily="34" charset="0"/>
                <a:cs typeface="Calibri" panose="020F0502020204030204" pitchFamily="34" charset="0"/>
              </a:rPr>
              <a:t> chưa xác định từ nghiên cứu phi lâm sàng hay không?</a:t>
            </a:r>
          </a:p>
          <a:p>
            <a:pPr>
              <a:lnSpc>
                <a:spcPct val="100000"/>
              </a:lnSpc>
              <a:spcBef>
                <a:spcPts val="1345"/>
              </a:spcBef>
            </a:pPr>
            <a:endParaRPr sz="2800" dirty="0">
              <a:latin typeface="Calibri" panose="020F0502020204030204" pitchFamily="34" charset="0"/>
              <a:cs typeface="Calibri" panose="020F0502020204030204" pitchFamily="34" charset="0"/>
            </a:endParaRPr>
          </a:p>
          <a:p>
            <a:pPr marL="469900">
              <a:lnSpc>
                <a:spcPct val="100000"/>
              </a:lnSpc>
              <a:spcBef>
                <a:spcPts val="5"/>
              </a:spcBef>
            </a:pPr>
            <a:r>
              <a:rPr lang="vi-VN" sz="2400" b="1" dirty="0">
                <a:solidFill>
                  <a:srgbClr val="FF0000"/>
                </a:solidFill>
                <a:latin typeface="Calibri" panose="020F0502020204030204" pitchFamily="34" charset="0"/>
                <a:cs typeface="Calibri" panose="020F0502020204030204" pitchFamily="34" charset="0"/>
              </a:rPr>
              <a:t>Báo cáo </a:t>
            </a:r>
            <a:r>
              <a:rPr lang="en-US" sz="2400" b="1" dirty="0" err="1">
                <a:solidFill>
                  <a:srgbClr val="FF0000"/>
                </a:solidFill>
                <a:latin typeface="Calibri" panose="020F0502020204030204" pitchFamily="34" charset="0"/>
                <a:cs typeface="Calibri" panose="020F0502020204030204" pitchFamily="34" charset="0"/>
              </a:rPr>
              <a:t>thẩm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định</a:t>
            </a:r>
            <a:r>
              <a:rPr lang="en-US" sz="2400" b="1" dirty="0">
                <a:solidFill>
                  <a:srgbClr val="FF0000"/>
                </a:solidFill>
                <a:latin typeface="Calibri" panose="020F0502020204030204" pitchFamily="34" charset="0"/>
                <a:cs typeface="Calibri" panose="020F0502020204030204" pitchFamily="34" charset="0"/>
              </a:rPr>
              <a:t> </a:t>
            </a:r>
            <a:r>
              <a:rPr lang="vi-VN" sz="2400" b="1" dirty="0">
                <a:solidFill>
                  <a:srgbClr val="FF0000"/>
                </a:solidFill>
                <a:latin typeface="Calibri" panose="020F0502020204030204" pitchFamily="34" charset="0"/>
                <a:cs typeface="Calibri" panose="020F0502020204030204" pitchFamily="34" charset="0"/>
              </a:rPr>
              <a:t>từ cơ quan quản lý được tham chiếu</a:t>
            </a:r>
          </a:p>
          <a:p>
            <a:pPr marL="1213485" lvl="1" indent="-286385">
              <a:lnSpc>
                <a:spcPct val="100000"/>
              </a:lnSpc>
              <a:buFont typeface="Arial"/>
              <a:buChar char="•"/>
              <a:tabLst>
                <a:tab pos="1213485" algn="l"/>
              </a:tabLst>
            </a:pPr>
            <a:r>
              <a:rPr lang="vi-VN" sz="2400" b="1" dirty="0">
                <a:solidFill>
                  <a:srgbClr val="FF0000"/>
                </a:solidFill>
                <a:latin typeface="Calibri" panose="020F0502020204030204" pitchFamily="34" charset="0"/>
                <a:cs typeface="Calibri" panose="020F0502020204030204" pitchFamily="34" charset="0"/>
              </a:rPr>
              <a:t>Kết luận từ các đánh giá phi lâm sàng</a:t>
            </a:r>
          </a:p>
          <a:p>
            <a:pPr marL="1213485" lvl="1" indent="-286385">
              <a:lnSpc>
                <a:spcPct val="100000"/>
              </a:lnSpc>
              <a:buFont typeface="Arial"/>
              <a:buChar char="•"/>
              <a:tabLst>
                <a:tab pos="1213485" algn="l"/>
              </a:tabLst>
            </a:pPr>
            <a:r>
              <a:rPr lang="vi-VN" sz="2400" b="1" dirty="0">
                <a:solidFill>
                  <a:srgbClr val="FF0000"/>
                </a:solidFill>
                <a:latin typeface="Calibri" panose="020F0502020204030204" pitchFamily="34" charset="0"/>
                <a:cs typeface="Calibri" panose="020F0502020204030204" pitchFamily="34" charset="0"/>
              </a:rPr>
              <a:t>Mối quan ngại</a:t>
            </a:r>
          </a:p>
        </p:txBody>
      </p:sp>
      <p:sp>
        <p:nvSpPr>
          <p:cNvPr id="5" name="object 7">
            <a:extLst>
              <a:ext uri="{FF2B5EF4-FFF2-40B4-BE49-F238E27FC236}">
                <a16:creationId xmlns:a16="http://schemas.microsoft.com/office/drawing/2014/main" id="{EA67B36C-5A74-B843-2A6D-338EF42F9E1C}"/>
              </a:ext>
            </a:extLst>
          </p:cNvPr>
          <p:cNvSpPr txBox="1">
            <a:spLocks noGrp="1"/>
          </p:cNvSpPr>
          <p:nvPr>
            <p:ph type="ftr" sz="quarter" idx="5"/>
          </p:nvPr>
        </p:nvSpPr>
        <p:spPr>
          <a:xfrm>
            <a:off x="3124200" y="6728402"/>
            <a:ext cx="2895600" cy="115416"/>
          </a:xfrm>
          <a:prstGeom prst="rect">
            <a:avLst/>
          </a:prstGeom>
        </p:spPr>
        <p:txBody>
          <a:bodyPr vert="horz" wrap="square" lIns="0" tIns="0" rIns="0" bIns="0" rtlCol="0">
            <a:spAutoFit/>
          </a:bodyPr>
          <a:lstStyle/>
          <a:p>
            <a:pPr marL="12700" algn="ctr">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094125" y="6521595"/>
            <a:ext cx="3981451" cy="166071"/>
          </a:xfrm>
          <a:prstGeom prst="rect">
            <a:avLst/>
          </a:prstGeom>
        </p:spPr>
        <p:txBody>
          <a:bodyPr vert="horz" wrap="square" lIns="0" tIns="12065" rIns="0" bIns="0" rtlCol="0">
            <a:spAutoFit/>
          </a:bodyPr>
          <a:lstStyle/>
          <a:p>
            <a:pPr marL="12700">
              <a:lnSpc>
                <a:spcPct val="100000"/>
              </a:lnSpc>
              <a:spcBef>
                <a:spcPts val="95"/>
              </a:spcBef>
            </a:pPr>
            <a:r>
              <a:rPr lang="vi-VN" sz="1000">
                <a:latin typeface="Calibri" panose="020F0502020204030204" pitchFamily="34" charset="0"/>
                <a:cs typeface="Calibri" panose="020F0502020204030204" pitchFamily="34" charset="0"/>
              </a:rPr>
              <a:t>Nguồn: ICH E8 Những cân nhắc chung cho các thử nghiệm lâm sàng, 1997</a:t>
            </a:r>
          </a:p>
        </p:txBody>
      </p:sp>
      <p:graphicFrame>
        <p:nvGraphicFramePr>
          <p:cNvPr id="12" name="Diagram 11">
            <a:extLst>
              <a:ext uri="{FF2B5EF4-FFF2-40B4-BE49-F238E27FC236}">
                <a16:creationId xmlns:a16="http://schemas.microsoft.com/office/drawing/2014/main" id="{E069469B-1F9D-BA98-6002-9185A6C60071}"/>
              </a:ext>
            </a:extLst>
          </p:cNvPr>
          <p:cNvGraphicFramePr/>
          <p:nvPr>
            <p:extLst>
              <p:ext uri="{D42A27DB-BD31-4B8C-83A1-F6EECF244321}">
                <p14:modId xmlns:p14="http://schemas.microsoft.com/office/powerpoint/2010/main" val="3407769632"/>
              </p:ext>
            </p:extLst>
          </p:nvPr>
        </p:nvGraphicFramePr>
        <p:xfrm>
          <a:off x="342899" y="762000"/>
          <a:ext cx="8496301"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159F2FBB-9284-0DCB-B254-E0DFCEE1933E}"/>
              </a:ext>
            </a:extLst>
          </p:cNvPr>
          <p:cNvSpPr txBox="1"/>
          <p:nvPr/>
        </p:nvSpPr>
        <p:spPr>
          <a:xfrm>
            <a:off x="4953000" y="4858499"/>
            <a:ext cx="3981452" cy="1569660"/>
          </a:xfrm>
          <a:prstGeom prst="rect">
            <a:avLst/>
          </a:prstGeom>
          <a:noFill/>
        </p:spPr>
        <p:txBody>
          <a:bodyPr wrap="square" rtlCol="0">
            <a:spAutoFit/>
          </a:bodyPr>
          <a:lstStyle/>
          <a:p>
            <a:pPr algn="ctr"/>
            <a:r>
              <a:rPr lang="vi-VN" sz="2400" b="1">
                <a:solidFill>
                  <a:srgbClr val="FF6600"/>
                </a:solidFill>
                <a:latin typeface="Calibri" panose="020F0502020204030204" pitchFamily="34" charset="0"/>
                <a:cs typeface="Calibri" panose="020F0502020204030204" pitchFamily="34" charset="0"/>
              </a:rPr>
              <a:t>Phát minh mang lại đột phá để cải thiện và nâng cao hiệu quả các phương pháp, thực hành hiện tại  </a:t>
            </a:r>
          </a:p>
        </p:txBody>
      </p:sp>
      <p:sp>
        <p:nvSpPr>
          <p:cNvPr id="14" name="TextBox 13">
            <a:extLst>
              <a:ext uri="{FF2B5EF4-FFF2-40B4-BE49-F238E27FC236}">
                <a16:creationId xmlns:a16="http://schemas.microsoft.com/office/drawing/2014/main" id="{795BC615-31B1-59F3-BDEA-636F557E1012}"/>
              </a:ext>
            </a:extLst>
          </p:cNvPr>
          <p:cNvSpPr txBox="1"/>
          <p:nvPr/>
        </p:nvSpPr>
        <p:spPr>
          <a:xfrm>
            <a:off x="533400" y="5715000"/>
            <a:ext cx="4572000" cy="307777"/>
          </a:xfrm>
          <a:prstGeom prst="rect">
            <a:avLst/>
          </a:prstGeom>
          <a:noFill/>
        </p:spPr>
        <p:txBody>
          <a:bodyPr wrap="square" rtlCol="0">
            <a:spAutoFit/>
          </a:bodyPr>
          <a:lstStyle/>
          <a:p>
            <a:r>
              <a:rPr lang="vi-VN" sz="1400" i="1">
                <a:solidFill>
                  <a:schemeClr val="accent1">
                    <a:lumMod val="75000"/>
                  </a:schemeClr>
                </a:solidFill>
                <a:latin typeface="Calibri" panose="020F0502020204030204" pitchFamily="34" charset="0"/>
                <a:cs typeface="Calibri" panose="020F0502020204030204" pitchFamily="34" charset="0"/>
              </a:rPr>
              <a:t>*Mọi quan ngại cần được chứng minh bằng cơ sở khoa học.</a:t>
            </a:r>
          </a:p>
        </p:txBody>
      </p:sp>
      <p:sp>
        <p:nvSpPr>
          <p:cNvPr id="17" name="object 2" descr="$PPTXTitle">
            <a:extLst>
              <a:ext uri="{FF2B5EF4-FFF2-40B4-BE49-F238E27FC236}">
                <a16:creationId xmlns:a16="http://schemas.microsoft.com/office/drawing/2014/main" id="{532C95A3-7735-7516-EED6-248D858DB468}"/>
              </a:ext>
            </a:extLst>
          </p:cNvPr>
          <p:cNvSpPr txBox="1">
            <a:spLocks noGrp="1"/>
          </p:cNvSpPr>
          <p:nvPr>
            <p:ph type="title"/>
          </p:nvPr>
        </p:nvSpPr>
        <p:spPr>
          <a:xfrm>
            <a:off x="-1143000" y="329956"/>
            <a:ext cx="9105901" cy="505267"/>
          </a:xfrm>
          <a:prstGeom prst="rect">
            <a:avLst/>
          </a:prstGeom>
        </p:spPr>
        <p:txBody>
          <a:bodyPr vert="horz" wrap="square" lIns="0" tIns="12700" rIns="0" bIns="0" rtlCol="0">
            <a:spAutoFit/>
          </a:bodyPr>
          <a:lstStyle/>
          <a:p>
            <a:pPr marL="2784475" algn="ctr">
              <a:lnSpc>
                <a:spcPct val="100000"/>
              </a:lnSpc>
              <a:spcBef>
                <a:spcPts val="100"/>
              </a:spcBef>
            </a:pPr>
            <a:r>
              <a:rPr lang="en-US" dirty="0" err="1">
                <a:latin typeface="Calibri" panose="020F0502020204030204" pitchFamily="34" charset="0"/>
                <a:cs typeface="Calibri" panose="020F0502020204030204" pitchFamily="34" charset="0"/>
              </a:rPr>
              <a:t>Thẩm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định</a:t>
            </a:r>
            <a:r>
              <a:rPr lang="en-US" dirty="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nghiên cứu lâm sàng</a:t>
            </a:r>
          </a:p>
        </p:txBody>
      </p:sp>
      <p:sp>
        <p:nvSpPr>
          <p:cNvPr id="2" name="object 7">
            <a:extLst>
              <a:ext uri="{FF2B5EF4-FFF2-40B4-BE49-F238E27FC236}">
                <a16:creationId xmlns:a16="http://schemas.microsoft.com/office/drawing/2014/main" id="{D6A75E53-4E1A-8026-E7D1-9C7086055B07}"/>
              </a:ext>
            </a:extLst>
          </p:cNvPr>
          <p:cNvSpPr txBox="1">
            <a:spLocks noGrp="1"/>
          </p:cNvSpPr>
          <p:nvPr>
            <p:ph type="ftr" sz="quarter" idx="5"/>
          </p:nvPr>
        </p:nvSpPr>
        <p:spPr>
          <a:xfrm>
            <a:off x="3124200" y="6728402"/>
            <a:ext cx="2895600" cy="115416"/>
          </a:xfrm>
          <a:prstGeom prst="rect">
            <a:avLst/>
          </a:prstGeom>
        </p:spPr>
        <p:txBody>
          <a:bodyPr vert="horz" wrap="square" lIns="0" tIns="0" rIns="0" bIns="0" rtlCol="0">
            <a:spAutoFit/>
          </a:bodyPr>
          <a:lstStyle/>
          <a:p>
            <a:pPr marL="12700" algn="ctr">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6737" y="2713037"/>
            <a:ext cx="3984625" cy="1838325"/>
            <a:chOff x="566737" y="2713037"/>
            <a:chExt cx="3984625" cy="1838325"/>
          </a:xfrm>
        </p:grpSpPr>
        <p:sp>
          <p:nvSpPr>
            <p:cNvPr id="3" name="object 3"/>
            <p:cNvSpPr/>
            <p:nvPr/>
          </p:nvSpPr>
          <p:spPr>
            <a:xfrm>
              <a:off x="571500" y="2717800"/>
              <a:ext cx="3975100" cy="1828800"/>
            </a:xfrm>
            <a:custGeom>
              <a:avLst/>
              <a:gdLst/>
              <a:ahLst/>
              <a:cxnLst/>
              <a:rect l="l" t="t" r="r" b="b"/>
              <a:pathLst>
                <a:path w="3975100" h="1828800">
                  <a:moveTo>
                    <a:pt x="3975100" y="0"/>
                  </a:moveTo>
                  <a:lnTo>
                    <a:pt x="0" y="0"/>
                  </a:lnTo>
                  <a:lnTo>
                    <a:pt x="0" y="1828800"/>
                  </a:lnTo>
                  <a:lnTo>
                    <a:pt x="3975100" y="1828800"/>
                  </a:lnTo>
                  <a:lnTo>
                    <a:pt x="3975100" y="0"/>
                  </a:lnTo>
                  <a:close/>
                </a:path>
              </a:pathLst>
            </a:custGeom>
            <a:solidFill>
              <a:srgbClr val="9BE252"/>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4" name="object 4"/>
            <p:cNvSpPr/>
            <p:nvPr/>
          </p:nvSpPr>
          <p:spPr>
            <a:xfrm>
              <a:off x="571500" y="2717800"/>
              <a:ext cx="3975100" cy="1828800"/>
            </a:xfrm>
            <a:custGeom>
              <a:avLst/>
              <a:gdLst/>
              <a:ahLst/>
              <a:cxnLst/>
              <a:rect l="l" t="t" r="r" b="b"/>
              <a:pathLst>
                <a:path w="3975100" h="1828800">
                  <a:moveTo>
                    <a:pt x="0" y="0"/>
                  </a:moveTo>
                  <a:lnTo>
                    <a:pt x="3975100" y="0"/>
                  </a:lnTo>
                  <a:lnTo>
                    <a:pt x="3975100" y="1828800"/>
                  </a:lnTo>
                  <a:lnTo>
                    <a:pt x="0" y="1828800"/>
                  </a:lnTo>
                  <a:lnTo>
                    <a:pt x="0" y="0"/>
                  </a:lnTo>
                  <a:close/>
                </a:path>
              </a:pathLst>
            </a:custGeom>
            <a:ln w="9525">
              <a:solidFill>
                <a:srgbClr val="003D74"/>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5" name="object 5"/>
          <p:cNvSpPr txBox="1"/>
          <p:nvPr/>
        </p:nvSpPr>
        <p:spPr>
          <a:xfrm>
            <a:off x="662940" y="2735579"/>
            <a:ext cx="3451860" cy="259045"/>
          </a:xfrm>
          <a:prstGeom prst="rect">
            <a:avLst/>
          </a:prstGeom>
        </p:spPr>
        <p:txBody>
          <a:bodyPr vert="horz" wrap="square" lIns="0" tIns="12700" rIns="0" bIns="0" rtlCol="0">
            <a:spAutoFit/>
          </a:bodyPr>
          <a:lstStyle/>
          <a:p>
            <a:pPr>
              <a:lnSpc>
                <a:spcPct val="100000"/>
              </a:lnSpc>
              <a:spcBef>
                <a:spcPts val="100"/>
              </a:spcBef>
            </a:pPr>
            <a:r>
              <a:rPr lang="vi-VN" sz="1600" b="1">
                <a:latin typeface="Calibri" panose="020F0502020204030204" pitchFamily="34" charset="0"/>
                <a:cs typeface="Calibri" panose="020F0502020204030204" pitchFamily="34" charset="0"/>
              </a:rPr>
              <a:t>Duy trì cảnh giác dược thường xuyên</a:t>
            </a:r>
          </a:p>
        </p:txBody>
      </p:sp>
      <p:sp>
        <p:nvSpPr>
          <p:cNvPr id="15" name="object 15"/>
          <p:cNvSpPr txBox="1">
            <a:spLocks noGrp="1"/>
          </p:cNvSpPr>
          <p:nvPr>
            <p:ph type="ftr" sz="quarter" idx="5"/>
          </p:nvPr>
        </p:nvSpPr>
        <p:spPr>
          <a:xfrm>
            <a:off x="3801892" y="6728402"/>
            <a:ext cx="1778635" cy="110287"/>
          </a:xfrm>
          <a:prstGeom prst="rect">
            <a:avLst/>
          </a:prstGeom>
        </p:spPr>
        <p:txBody>
          <a:bodyPr vert="horz" wrap="square" lIns="0" tIns="0" rIns="0" bIns="0" rtlCol="0">
            <a:spAutoFit/>
          </a:bodyPr>
          <a:lstStyle/>
          <a:p>
            <a:pPr marL="12700">
              <a:lnSpc>
                <a:spcPts val="865"/>
              </a:lnSpc>
            </a:pPr>
            <a:r>
              <a:rPr lang="vi-VN" sz="700" dirty="0">
                <a:latin typeface="Calibri" panose="020F0502020204030204" pitchFamily="34" charset="0"/>
                <a:cs typeface="Calibri" panose="020F0502020204030204" pitchFamily="34" charset="0"/>
              </a:rPr>
              <a:t>Trung Tâm Năng lực Quản lý Xuất sắc </a:t>
            </a:r>
            <a:r>
              <a:rPr lang="vi-VN" sz="700" dirty="0" err="1">
                <a:latin typeface="Calibri" panose="020F0502020204030204" pitchFamily="34" charset="0"/>
                <a:cs typeface="Calibri" panose="020F0502020204030204" pitchFamily="34" charset="0"/>
              </a:rPr>
              <a:t>Duke</a:t>
            </a:r>
            <a:r>
              <a:rPr lang="vi-VN" sz="700" dirty="0">
                <a:latin typeface="Calibri" panose="020F0502020204030204" pitchFamily="34" charset="0"/>
                <a:cs typeface="Calibri" panose="020F0502020204030204" pitchFamily="34" charset="0"/>
              </a:rPr>
              <a:t>-NUS</a:t>
            </a:r>
          </a:p>
        </p:txBody>
      </p:sp>
      <p:sp>
        <p:nvSpPr>
          <p:cNvPr id="6" name="object 6"/>
          <p:cNvSpPr txBox="1"/>
          <p:nvPr/>
        </p:nvSpPr>
        <p:spPr>
          <a:xfrm>
            <a:off x="662940" y="3012033"/>
            <a:ext cx="3756660" cy="1474763"/>
          </a:xfrm>
          <a:prstGeom prst="rect">
            <a:avLst/>
          </a:prstGeom>
        </p:spPr>
        <p:txBody>
          <a:bodyPr vert="horz" wrap="square" lIns="0" tIns="88900" rIns="0" bIns="0" rtlCol="0">
            <a:spAutoFit/>
          </a:bodyPr>
          <a:lstStyle/>
          <a:p>
            <a:pPr marL="391160" indent="-391160">
              <a:lnSpc>
                <a:spcPct val="100000"/>
              </a:lnSpc>
              <a:spcBef>
                <a:spcPts val="700"/>
              </a:spcBef>
              <a:buSzPct val="79411"/>
              <a:buFont typeface="Wingdings"/>
              <a:buChar char=""/>
              <a:tabLst>
                <a:tab pos="391160" algn="l"/>
              </a:tabLst>
            </a:pPr>
            <a:r>
              <a:rPr lang="vi-VN" sz="1600" dirty="0">
                <a:latin typeface="Calibri" panose="020F0502020204030204" pitchFamily="34" charset="0"/>
                <a:cs typeface="Calibri" panose="020F0502020204030204" pitchFamily="34" charset="0"/>
              </a:rPr>
              <a:t>Thường xuyên thu thập Báo cáo an toàn từng trường hợp (ICSR)</a:t>
            </a:r>
          </a:p>
          <a:p>
            <a:pPr marL="391160" indent="-391160">
              <a:lnSpc>
                <a:spcPct val="100000"/>
              </a:lnSpc>
              <a:spcBef>
                <a:spcPts val="600"/>
              </a:spcBef>
              <a:buSzPct val="79411"/>
              <a:buFont typeface="Wingdings"/>
              <a:buChar char=""/>
              <a:tabLst>
                <a:tab pos="391160" algn="l"/>
              </a:tabLst>
            </a:pPr>
            <a:r>
              <a:rPr lang="vi-VN" sz="1600" dirty="0">
                <a:latin typeface="Calibri" panose="020F0502020204030204" pitchFamily="34" charset="0"/>
                <a:cs typeface="Calibri" panose="020F0502020204030204" pitchFamily="34" charset="0"/>
              </a:rPr>
              <a:t>Yêu cầu cung cấp thông tin về các sự kiện bất lợi (AE) cụ thể cần quan tâm</a:t>
            </a:r>
          </a:p>
          <a:p>
            <a:pPr marL="391160" indent="-391160">
              <a:lnSpc>
                <a:spcPct val="100000"/>
              </a:lnSpc>
              <a:spcBef>
                <a:spcPts val="600"/>
              </a:spcBef>
              <a:buSzPct val="79411"/>
              <a:buFont typeface="Wingdings"/>
              <a:buChar char=""/>
              <a:tabLst>
                <a:tab pos="391160" algn="l"/>
              </a:tabLst>
            </a:pPr>
            <a:r>
              <a:rPr lang="vi-VN" sz="1600" dirty="0">
                <a:latin typeface="Calibri" panose="020F0502020204030204" pitchFamily="34" charset="0"/>
                <a:cs typeface="Calibri" panose="020F0502020204030204" pitchFamily="34" charset="0"/>
              </a:rPr>
              <a:t>Phát hiện và đánh giá tín hiệu</a:t>
            </a:r>
          </a:p>
        </p:txBody>
      </p:sp>
      <p:sp>
        <p:nvSpPr>
          <p:cNvPr id="7" name="object 7"/>
          <p:cNvSpPr txBox="1"/>
          <p:nvPr/>
        </p:nvSpPr>
        <p:spPr>
          <a:xfrm>
            <a:off x="4648200" y="2717800"/>
            <a:ext cx="3987800" cy="1828800"/>
          </a:xfrm>
          <a:prstGeom prst="rect">
            <a:avLst/>
          </a:prstGeom>
          <a:solidFill>
            <a:srgbClr val="A6D5FF"/>
          </a:solidFill>
          <a:ln w="9525">
            <a:solidFill>
              <a:srgbClr val="1782AD"/>
            </a:solidFill>
          </a:ln>
        </p:spPr>
        <p:txBody>
          <a:bodyPr vert="horz" wrap="square" lIns="0" tIns="30480" rIns="0" bIns="0" rtlCol="0">
            <a:noAutofit/>
          </a:bodyPr>
          <a:lstStyle/>
          <a:p>
            <a:pPr marL="90805">
              <a:lnSpc>
                <a:spcPct val="100000"/>
              </a:lnSpc>
              <a:spcBef>
                <a:spcPts val="240"/>
              </a:spcBef>
            </a:pPr>
            <a:r>
              <a:rPr lang="vi-VN" sz="1600" b="1">
                <a:latin typeface="Calibri" panose="020F0502020204030204" pitchFamily="34" charset="0"/>
                <a:cs typeface="Calibri" panose="020F0502020204030204" pitchFamily="34" charset="0"/>
              </a:rPr>
              <a:t>Giảm thiểu rủi ro thường quy</a:t>
            </a:r>
          </a:p>
          <a:p>
            <a:pPr marL="434340" indent="-343535">
              <a:lnSpc>
                <a:spcPct val="100000"/>
              </a:lnSpc>
              <a:spcBef>
                <a:spcPts val="615"/>
              </a:spcBef>
              <a:buFont typeface="Wingdings"/>
              <a:buChar char=""/>
              <a:tabLst>
                <a:tab pos="434340" algn="l"/>
              </a:tabLst>
            </a:pPr>
            <a:r>
              <a:rPr lang="vi-VN" sz="1600">
                <a:latin typeface="Calibri" panose="020F0502020204030204" pitchFamily="34" charset="0"/>
                <a:cs typeface="Calibri" panose="020F0502020204030204" pitchFamily="34" charset="0"/>
              </a:rPr>
              <a:t>Nhãn sản phẩm đã được phê duyệt</a:t>
            </a:r>
          </a:p>
          <a:p>
            <a:pPr marL="434340" indent="-343535">
              <a:lnSpc>
                <a:spcPct val="100000"/>
              </a:lnSpc>
              <a:spcBef>
                <a:spcPts val="600"/>
              </a:spcBef>
              <a:buFont typeface="Wingdings"/>
              <a:buChar char=""/>
              <a:tabLst>
                <a:tab pos="434340" algn="l"/>
              </a:tabLst>
            </a:pPr>
            <a:r>
              <a:rPr lang="vi-VN" sz="1600">
                <a:latin typeface="Calibri" panose="020F0502020204030204" pitchFamily="34" charset="0"/>
                <a:cs typeface="Calibri" panose="020F0502020204030204" pitchFamily="34" charset="0"/>
              </a:rPr>
              <a:t>Điều kiện phát thuốc</a:t>
            </a:r>
          </a:p>
          <a:p>
            <a:pPr marL="434340" marR="469900" indent="-343535">
              <a:lnSpc>
                <a:spcPct val="100000"/>
              </a:lnSpc>
              <a:spcBef>
                <a:spcPts val="600"/>
              </a:spcBef>
              <a:buFont typeface="Wingdings"/>
              <a:buChar char=""/>
              <a:tabLst>
                <a:tab pos="434340" algn="l"/>
              </a:tabLst>
            </a:pPr>
            <a:r>
              <a:rPr lang="vi-VN" sz="1600">
                <a:latin typeface="Calibri" panose="020F0502020204030204" pitchFamily="34" charset="0"/>
                <a:cs typeface="Calibri" panose="020F0502020204030204" pitchFamily="34" charset="0"/>
              </a:rPr>
              <a:t>Hoạt động tư vấn của dược sĩ</a:t>
            </a:r>
          </a:p>
        </p:txBody>
      </p:sp>
      <p:sp>
        <p:nvSpPr>
          <p:cNvPr id="8" name="object 8"/>
          <p:cNvSpPr txBox="1"/>
          <p:nvPr/>
        </p:nvSpPr>
        <p:spPr>
          <a:xfrm>
            <a:off x="571500" y="4648200"/>
            <a:ext cx="3962400" cy="1738938"/>
          </a:xfrm>
          <a:prstGeom prst="rect">
            <a:avLst/>
          </a:prstGeom>
          <a:solidFill>
            <a:srgbClr val="1DBC43"/>
          </a:solidFill>
          <a:ln w="9525">
            <a:solidFill>
              <a:srgbClr val="1782AD"/>
            </a:solidFill>
          </a:ln>
        </p:spPr>
        <p:txBody>
          <a:bodyPr vert="horz" wrap="square" lIns="0" tIns="30480" rIns="0" bIns="0" rtlCol="0">
            <a:noAutofit/>
          </a:bodyPr>
          <a:lstStyle/>
          <a:p>
            <a:pPr marL="91440">
              <a:lnSpc>
                <a:spcPct val="100000"/>
              </a:lnSpc>
              <a:spcBef>
                <a:spcPts val="240"/>
              </a:spcBef>
            </a:pPr>
            <a:r>
              <a:rPr lang="vi-VN" sz="1600" b="1">
                <a:latin typeface="Calibri" panose="020F0502020204030204" pitchFamily="34" charset="0"/>
                <a:cs typeface="Calibri" panose="020F0502020204030204" pitchFamily="34" charset="0"/>
              </a:rPr>
              <a:t>Cảnh giác dược bổ sung</a:t>
            </a:r>
          </a:p>
          <a:p>
            <a:pPr marL="434340" indent="-342900">
              <a:lnSpc>
                <a:spcPct val="100000"/>
              </a:lnSpc>
              <a:spcBef>
                <a:spcPts val="615"/>
              </a:spcBef>
              <a:buFont typeface="Wingdings"/>
              <a:buChar char=""/>
              <a:tabLst>
                <a:tab pos="434340" algn="l"/>
              </a:tabLst>
            </a:pPr>
            <a:r>
              <a:rPr lang="vi-VN" sz="1600">
                <a:latin typeface="Calibri" panose="020F0502020204030204" pitchFamily="34" charset="0"/>
                <a:cs typeface="Calibri" panose="020F0502020204030204" pitchFamily="34" charset="0"/>
              </a:rPr>
              <a:t>Giám sát an toàn chủ động</a:t>
            </a:r>
          </a:p>
          <a:p>
            <a:pPr marL="434340" indent="-342900">
              <a:lnSpc>
                <a:spcPct val="100000"/>
              </a:lnSpc>
              <a:spcBef>
                <a:spcPts val="600"/>
              </a:spcBef>
              <a:buFont typeface="Wingdings"/>
              <a:buChar char=""/>
              <a:tabLst>
                <a:tab pos="434340" algn="l"/>
              </a:tabLst>
            </a:pPr>
            <a:r>
              <a:rPr lang="vi-VN" sz="1600">
                <a:latin typeface="Calibri" panose="020F0502020204030204" pitchFamily="34" charset="0"/>
                <a:cs typeface="Calibri" panose="020F0502020204030204" pitchFamily="34" charset="0"/>
              </a:rPr>
              <a:t>Khảo sát người bệnh</a:t>
            </a:r>
          </a:p>
          <a:p>
            <a:pPr marL="434340" indent="-342900">
              <a:lnSpc>
                <a:spcPct val="100000"/>
              </a:lnSpc>
              <a:spcBef>
                <a:spcPts val="600"/>
              </a:spcBef>
              <a:buFont typeface="Wingdings"/>
              <a:buChar char=""/>
              <a:tabLst>
                <a:tab pos="434340" algn="l"/>
              </a:tabLst>
            </a:pPr>
            <a:r>
              <a:rPr lang="vi-VN" sz="1600">
                <a:latin typeface="Calibri" panose="020F0502020204030204" pitchFamily="34" charset="0"/>
                <a:cs typeface="Calibri" panose="020F0502020204030204" pitchFamily="34" charset="0"/>
              </a:rPr>
              <a:t>Nghiên cứu dịch tễ học</a:t>
            </a:r>
          </a:p>
        </p:txBody>
      </p:sp>
      <p:sp>
        <p:nvSpPr>
          <p:cNvPr id="9" name="object 9"/>
          <p:cNvSpPr txBox="1"/>
          <p:nvPr/>
        </p:nvSpPr>
        <p:spPr>
          <a:xfrm>
            <a:off x="4648200" y="4648200"/>
            <a:ext cx="3987800" cy="1738938"/>
          </a:xfrm>
          <a:prstGeom prst="rect">
            <a:avLst/>
          </a:prstGeom>
          <a:solidFill>
            <a:srgbClr val="4EACFF"/>
          </a:solidFill>
          <a:ln w="9525">
            <a:solidFill>
              <a:srgbClr val="1782AD"/>
            </a:solidFill>
          </a:ln>
        </p:spPr>
        <p:txBody>
          <a:bodyPr vert="horz" wrap="square" lIns="0" tIns="30480" rIns="0" bIns="0" rtlCol="0">
            <a:spAutoFit/>
          </a:bodyPr>
          <a:lstStyle/>
          <a:p>
            <a:pPr marL="90805">
              <a:lnSpc>
                <a:spcPct val="100000"/>
              </a:lnSpc>
              <a:spcBef>
                <a:spcPts val="240"/>
              </a:spcBef>
            </a:pPr>
            <a:r>
              <a:rPr lang="vi-VN" sz="1600" b="1">
                <a:latin typeface="Calibri" panose="020F0502020204030204" pitchFamily="34" charset="0"/>
                <a:cs typeface="Calibri" panose="020F0502020204030204" pitchFamily="34" charset="0"/>
              </a:rPr>
              <a:t>Giảm thiểu rủi ro bổ sung</a:t>
            </a:r>
          </a:p>
          <a:p>
            <a:pPr marL="90805">
              <a:lnSpc>
                <a:spcPct val="100000"/>
              </a:lnSpc>
              <a:spcBef>
                <a:spcPts val="600"/>
              </a:spcBef>
            </a:pPr>
            <a:r>
              <a:rPr lang="vi-VN" sz="1600">
                <a:latin typeface="Calibri" panose="020F0502020204030204" pitchFamily="34" charset="0"/>
                <a:cs typeface="Calibri" panose="020F0502020204030204" pitchFamily="34" charset="0"/>
              </a:rPr>
              <a:t>RMI: Các biện pháp can thiệp giảm thiểu rủi ro</a:t>
            </a:r>
          </a:p>
          <a:p>
            <a:pPr marL="434340" marR="562610" indent="-343535">
              <a:lnSpc>
                <a:spcPct val="100000"/>
              </a:lnSpc>
              <a:spcBef>
                <a:spcPts val="615"/>
              </a:spcBef>
              <a:buFont typeface="Wingdings"/>
              <a:buChar char=""/>
              <a:tabLst>
                <a:tab pos="434340" algn="l"/>
              </a:tabLst>
            </a:pPr>
            <a:r>
              <a:rPr lang="vi-VN" sz="1600">
                <a:latin typeface="Calibri" panose="020F0502020204030204" pitchFamily="34" charset="0"/>
                <a:cs typeface="Calibri" panose="020F0502020204030204" pitchFamily="34" charset="0"/>
              </a:rPr>
              <a:t>Các phương pháp hướng dẫn dành cho nhân viên y tế, dược sĩ và người bệnh</a:t>
            </a:r>
          </a:p>
          <a:p>
            <a:pPr marL="434340" indent="-343535">
              <a:lnSpc>
                <a:spcPct val="100000"/>
              </a:lnSpc>
              <a:spcBef>
                <a:spcPts val="600"/>
              </a:spcBef>
              <a:buFont typeface="Wingdings"/>
              <a:buChar char=""/>
              <a:tabLst>
                <a:tab pos="434340" algn="l"/>
              </a:tabLst>
            </a:pPr>
            <a:r>
              <a:rPr lang="vi-VN" sz="1600">
                <a:latin typeface="Calibri" panose="020F0502020204030204" pitchFamily="34" charset="0"/>
                <a:cs typeface="Calibri" panose="020F0502020204030204" pitchFamily="34" charset="0"/>
              </a:rPr>
              <a:t>Phương pháp kiểm soát tiếp cận sản phẩm</a:t>
            </a:r>
          </a:p>
        </p:txBody>
      </p:sp>
      <p:sp>
        <p:nvSpPr>
          <p:cNvPr id="10" name="object 10"/>
          <p:cNvSpPr txBox="1"/>
          <p:nvPr/>
        </p:nvSpPr>
        <p:spPr>
          <a:xfrm>
            <a:off x="1312915" y="2320129"/>
            <a:ext cx="2526030" cy="290464"/>
          </a:xfrm>
          <a:prstGeom prst="rect">
            <a:avLst/>
          </a:prstGeom>
        </p:spPr>
        <p:txBody>
          <a:bodyPr vert="horz" wrap="square" lIns="0" tIns="13335" rIns="0" bIns="0" rtlCol="0">
            <a:spAutoFit/>
          </a:bodyPr>
          <a:lstStyle/>
          <a:p>
            <a:pPr marL="12700">
              <a:lnSpc>
                <a:spcPct val="100000"/>
              </a:lnSpc>
              <a:spcBef>
                <a:spcPts val="105"/>
              </a:spcBef>
            </a:pPr>
            <a:r>
              <a:rPr lang="vi-VN" b="1">
                <a:solidFill>
                  <a:srgbClr val="00AF50"/>
                </a:solidFill>
                <a:latin typeface="Calibri" panose="020F0502020204030204" pitchFamily="34" charset="0"/>
                <a:cs typeface="Calibri" panose="020F0502020204030204" pitchFamily="34" charset="0"/>
              </a:rPr>
              <a:t>Kế hoạch Cảnh giác Dược</a:t>
            </a:r>
          </a:p>
        </p:txBody>
      </p:sp>
      <p:sp>
        <p:nvSpPr>
          <p:cNvPr id="11" name="object 11"/>
          <p:cNvSpPr txBox="1"/>
          <p:nvPr/>
        </p:nvSpPr>
        <p:spPr>
          <a:xfrm>
            <a:off x="5395732" y="2360087"/>
            <a:ext cx="3240267" cy="290464"/>
          </a:xfrm>
          <a:prstGeom prst="rect">
            <a:avLst/>
          </a:prstGeom>
        </p:spPr>
        <p:txBody>
          <a:bodyPr vert="horz" wrap="square" lIns="0" tIns="13335" rIns="0" bIns="0" rtlCol="0">
            <a:spAutoFit/>
          </a:bodyPr>
          <a:lstStyle/>
          <a:p>
            <a:pPr marL="12700">
              <a:lnSpc>
                <a:spcPct val="100000"/>
              </a:lnSpc>
              <a:spcBef>
                <a:spcPts val="105"/>
              </a:spcBef>
            </a:pPr>
            <a:r>
              <a:rPr lang="vi-VN" b="1">
                <a:solidFill>
                  <a:srgbClr val="006FC0"/>
                </a:solidFill>
                <a:latin typeface="Calibri" panose="020F0502020204030204" pitchFamily="34" charset="0"/>
                <a:cs typeface="Calibri" panose="020F0502020204030204" pitchFamily="34" charset="0"/>
              </a:rPr>
              <a:t>Kế hoạch giảm thiểu nguy cơ</a:t>
            </a:r>
          </a:p>
        </p:txBody>
      </p:sp>
      <p:sp>
        <p:nvSpPr>
          <p:cNvPr id="12" name="object 12"/>
          <p:cNvSpPr txBox="1"/>
          <p:nvPr/>
        </p:nvSpPr>
        <p:spPr>
          <a:xfrm>
            <a:off x="2864599" y="1810270"/>
            <a:ext cx="3672840" cy="333425"/>
          </a:xfrm>
          <a:prstGeom prst="rect">
            <a:avLst/>
          </a:prstGeom>
          <a:ln w="19050">
            <a:solidFill>
              <a:srgbClr val="FF0000"/>
            </a:solidFill>
          </a:ln>
        </p:spPr>
        <p:txBody>
          <a:bodyPr vert="horz" wrap="square" lIns="0" tIns="25400" rIns="0" bIns="0" rtlCol="0">
            <a:spAutoFit/>
          </a:bodyPr>
          <a:lstStyle/>
          <a:p>
            <a:pPr algn="ctr">
              <a:lnSpc>
                <a:spcPct val="100000"/>
              </a:lnSpc>
              <a:spcBef>
                <a:spcPts val="200"/>
              </a:spcBef>
            </a:pPr>
            <a:r>
              <a:rPr lang="vi-VN" sz="2000" b="1">
                <a:solidFill>
                  <a:srgbClr val="FF0000"/>
                </a:solidFill>
                <a:latin typeface="Calibri" panose="020F0502020204030204" pitchFamily="34" charset="0"/>
                <a:cs typeface="Calibri" panose="020F0502020204030204" pitchFamily="34" charset="0"/>
              </a:rPr>
              <a:t>Thông số kỹ thuật an toàn</a:t>
            </a:r>
          </a:p>
        </p:txBody>
      </p:sp>
      <p:sp>
        <p:nvSpPr>
          <p:cNvPr id="13" name="object 13"/>
          <p:cNvSpPr txBox="1"/>
          <p:nvPr/>
        </p:nvSpPr>
        <p:spPr>
          <a:xfrm>
            <a:off x="6784340" y="824649"/>
            <a:ext cx="1921510" cy="1490152"/>
          </a:xfrm>
          <a:prstGeom prst="rect">
            <a:avLst/>
          </a:prstGeom>
        </p:spPr>
        <p:txBody>
          <a:bodyPr vert="horz" wrap="square" lIns="0" tIns="12700" rIns="0" bIns="0" rtlCol="0">
            <a:spAutoFit/>
          </a:bodyPr>
          <a:lstStyle/>
          <a:p>
            <a:pPr marL="299085" marR="141605" indent="-287020">
              <a:lnSpc>
                <a:spcPct val="100000"/>
              </a:lnSpc>
              <a:spcBef>
                <a:spcPts val="100"/>
              </a:spcBef>
              <a:buFont typeface="Arial"/>
              <a:buChar char="•"/>
              <a:tabLst>
                <a:tab pos="299085" algn="l"/>
              </a:tabLst>
            </a:pPr>
            <a:r>
              <a:rPr lang="vi-VN" sz="1600" b="1" dirty="0">
                <a:solidFill>
                  <a:srgbClr val="FF0000"/>
                </a:solidFill>
                <a:latin typeface="Calibri" panose="020F0502020204030204" pitchFamily="34" charset="0"/>
                <a:cs typeface="Calibri" panose="020F0502020204030204" pitchFamily="34" charset="0"/>
              </a:rPr>
              <a:t>Phù hợp với bối cảnh trong nước</a:t>
            </a:r>
          </a:p>
          <a:p>
            <a:pPr marL="299085" marR="5080" indent="-287020">
              <a:lnSpc>
                <a:spcPct val="100000"/>
              </a:lnSpc>
              <a:buFont typeface="Arial"/>
              <a:buChar char="•"/>
              <a:tabLst>
                <a:tab pos="299085" algn="l"/>
              </a:tabLst>
            </a:pPr>
            <a:r>
              <a:rPr lang="vi-VN" sz="1600" b="1" dirty="0">
                <a:solidFill>
                  <a:srgbClr val="FF0000"/>
                </a:solidFill>
                <a:latin typeface="Calibri" panose="020F0502020204030204" pitchFamily="34" charset="0"/>
                <a:cs typeface="Calibri" panose="020F0502020204030204" pitchFamily="34" charset="0"/>
              </a:rPr>
              <a:t>Các năng lực trong nước có thể hỗ trợ </a:t>
            </a:r>
            <a:r>
              <a:rPr lang="vi-VN" sz="1600" b="1">
                <a:solidFill>
                  <a:srgbClr val="FF0000"/>
                </a:solidFill>
                <a:latin typeface="Calibri" panose="020F0502020204030204" pitchFamily="34" charset="0"/>
                <a:cs typeface="Calibri" panose="020F0502020204030204" pitchFamily="34" charset="0"/>
              </a:rPr>
              <a:t>Kế hoạch Quản lý Nguy cơ </a:t>
            </a:r>
            <a:endParaRPr lang="vi-VN" sz="1600" b="1" dirty="0">
              <a:solidFill>
                <a:srgbClr val="FF0000"/>
              </a:solidFill>
              <a:latin typeface="Calibri" panose="020F0502020204030204" pitchFamily="34" charset="0"/>
              <a:cs typeface="Calibri" panose="020F0502020204030204" pitchFamily="34" charset="0"/>
            </a:endParaRPr>
          </a:p>
        </p:txBody>
      </p:sp>
      <p:sp>
        <p:nvSpPr>
          <p:cNvPr id="14" name="object 14" descr="$PPTXTitle"/>
          <p:cNvSpPr txBox="1">
            <a:spLocks noGrp="1"/>
          </p:cNvSpPr>
          <p:nvPr>
            <p:ph type="title"/>
          </p:nvPr>
        </p:nvSpPr>
        <p:spPr>
          <a:xfrm>
            <a:off x="1266602" y="182867"/>
            <a:ext cx="6607809" cy="443711"/>
          </a:xfrm>
          <a:prstGeom prst="rect">
            <a:avLst/>
          </a:prstGeom>
        </p:spPr>
        <p:txBody>
          <a:bodyPr vert="horz" wrap="square" lIns="0" tIns="12700" rIns="0" bIns="0" rtlCol="0">
            <a:spAutoFit/>
          </a:bodyPr>
          <a:lstStyle/>
          <a:p>
            <a:pPr marL="12700" algn="ctr">
              <a:lnSpc>
                <a:spcPct val="100000"/>
              </a:lnSpc>
              <a:spcBef>
                <a:spcPts val="100"/>
              </a:spcBef>
            </a:pPr>
            <a:r>
              <a:rPr lang="vi-VN" sz="2800" dirty="0">
                <a:latin typeface="Calibri" panose="020F0502020204030204" pitchFamily="34" charset="0"/>
                <a:cs typeface="Calibri" panose="020F0502020204030204" pitchFamily="34" charset="0"/>
              </a:rPr>
              <a:t>Kế hoạch quản lý </a:t>
            </a:r>
            <a:r>
              <a:rPr lang="vi-VN" sz="2800">
                <a:latin typeface="Calibri" panose="020F0502020204030204" pitchFamily="34" charset="0"/>
                <a:cs typeface="Calibri" panose="020F0502020204030204" pitchFamily="34" charset="0"/>
              </a:rPr>
              <a:t>an toàn và </a:t>
            </a:r>
            <a:r>
              <a:rPr lang="en-US" sz="2800" dirty="0" err="1">
                <a:latin typeface="Calibri" panose="020F0502020204030204" pitchFamily="34" charset="0"/>
                <a:cs typeface="Calibri" panose="020F0502020204030204" pitchFamily="34" charset="0"/>
              </a:rPr>
              <a:t>nguy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cơ</a:t>
            </a:r>
            <a:endParaRPr lang="vi-VN" sz="2800"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Sometimes in life you just don't know what you don't know | by Andy Parker  | The Zealify Blog | Medium"/>
          <p:cNvPicPr/>
          <p:nvPr/>
        </p:nvPicPr>
        <p:blipFill>
          <a:blip r:embed="rId2" cstate="print"/>
          <a:stretch>
            <a:fillRect/>
          </a:stretch>
        </p:blipFill>
        <p:spPr>
          <a:xfrm>
            <a:off x="1905000" y="2286000"/>
            <a:ext cx="4803101" cy="3850589"/>
          </a:xfrm>
          <a:prstGeom prst="rect">
            <a:avLst/>
          </a:prstGeom>
        </p:spPr>
      </p:pic>
      <p:sp>
        <p:nvSpPr>
          <p:cNvPr id="3" name="object 3"/>
          <p:cNvSpPr txBox="1"/>
          <p:nvPr/>
        </p:nvSpPr>
        <p:spPr>
          <a:xfrm>
            <a:off x="2974339" y="1313179"/>
            <a:ext cx="2054862" cy="848360"/>
          </a:xfrm>
          <a:prstGeom prst="rect">
            <a:avLst/>
          </a:prstGeom>
        </p:spPr>
        <p:txBody>
          <a:bodyPr vert="horz" wrap="square" lIns="0" tIns="12700" rIns="0" bIns="0" rtlCol="0">
            <a:spAutoFit/>
          </a:bodyPr>
          <a:lstStyle/>
          <a:p>
            <a:pPr marL="12700" marR="5080">
              <a:lnSpc>
                <a:spcPct val="100000"/>
              </a:lnSpc>
              <a:spcBef>
                <a:spcPts val="100"/>
              </a:spcBef>
            </a:pPr>
            <a:r>
              <a:rPr lang="vi-VN" sz="1800" b="1" i="1">
                <a:solidFill>
                  <a:srgbClr val="00AF50"/>
                </a:solidFill>
                <a:latin typeface="Calibri" panose="020F0502020204030204" pitchFamily="34" charset="0"/>
                <a:cs typeface="Calibri" panose="020F0502020204030204" pitchFamily="34" charset="0"/>
              </a:rPr>
              <a:t>Dữ </a:t>
            </a:r>
            <a:r>
              <a:rPr lang="vi-VN" sz="1800" b="1" i="1" dirty="0">
                <a:solidFill>
                  <a:srgbClr val="00AF50"/>
                </a:solidFill>
                <a:latin typeface="Calibri" panose="020F0502020204030204" pitchFamily="34" charset="0"/>
                <a:cs typeface="Calibri" panose="020F0502020204030204" pitchFamily="34" charset="0"/>
              </a:rPr>
              <a:t>liệu khoa học</a:t>
            </a:r>
            <a:r>
              <a:rPr lang="vi-VN" sz="1800" b="1" i="1">
                <a:solidFill>
                  <a:srgbClr val="00AF50"/>
                </a:solidFill>
                <a:latin typeface="Calibri" panose="020F0502020204030204" pitchFamily="34" charset="0"/>
                <a:cs typeface="Calibri" panose="020F0502020204030204" pitchFamily="34" charset="0"/>
              </a:rPr>
              <a:t> đã nộp</a:t>
            </a:r>
            <a:r>
              <a:rPr lang="vi-VN" sz="1800" b="1" i="1" dirty="0">
                <a:solidFill>
                  <a:srgbClr val="00AF50"/>
                </a:solidFill>
                <a:latin typeface="Calibri" panose="020F0502020204030204" pitchFamily="34" charset="0"/>
                <a:cs typeface="Calibri" panose="020F0502020204030204" pitchFamily="34" charset="0"/>
              </a:rPr>
              <a:t> để hỗ trợ quá trình ra quyết định</a:t>
            </a:r>
          </a:p>
        </p:txBody>
      </p:sp>
      <p:sp>
        <p:nvSpPr>
          <p:cNvPr id="4" name="object 4"/>
          <p:cNvSpPr txBox="1"/>
          <p:nvPr/>
        </p:nvSpPr>
        <p:spPr>
          <a:xfrm>
            <a:off x="6788759" y="2913379"/>
            <a:ext cx="1774189" cy="443711"/>
          </a:xfrm>
          <a:prstGeom prst="rect">
            <a:avLst/>
          </a:prstGeom>
        </p:spPr>
        <p:txBody>
          <a:bodyPr vert="horz" wrap="square" lIns="0" tIns="12700" rIns="0" bIns="0" rtlCol="0">
            <a:spAutoFit/>
          </a:bodyPr>
          <a:lstStyle/>
          <a:p>
            <a:pPr marL="12700" marR="5080">
              <a:lnSpc>
                <a:spcPct val="100000"/>
              </a:lnSpc>
              <a:spcBef>
                <a:spcPts val="100"/>
              </a:spcBef>
            </a:pPr>
            <a:r>
              <a:rPr lang="vi-VN" sz="1400" i="1">
                <a:solidFill>
                  <a:srgbClr val="FF0000"/>
                </a:solidFill>
                <a:latin typeface="Calibri" panose="020F0502020204030204" pitchFamily="34" charset="0"/>
                <a:cs typeface="Calibri" panose="020F0502020204030204" pitchFamily="34" charset="0"/>
              </a:rPr>
              <a:t>Kế hoạch quản lý</a:t>
            </a:r>
            <a:r>
              <a:rPr lang="en-US" sz="1400" i="1">
                <a:solidFill>
                  <a:srgbClr val="FF0000"/>
                </a:solidFill>
                <a:latin typeface="Calibri" panose="020F0502020204030204" pitchFamily="34" charset="0"/>
                <a:cs typeface="Calibri" panose="020F0502020204030204" pitchFamily="34" charset="0"/>
              </a:rPr>
              <a:t> </a:t>
            </a:r>
            <a:r>
              <a:rPr lang="vi-VN" sz="1400" i="1">
                <a:solidFill>
                  <a:srgbClr val="FF0000"/>
                </a:solidFill>
                <a:latin typeface="Calibri" panose="020F0502020204030204" pitchFamily="34" charset="0"/>
                <a:cs typeface="Calibri" panose="020F0502020204030204" pitchFamily="34" charset="0"/>
              </a:rPr>
              <a:t>nguy cơ và Cảnh giác dược</a:t>
            </a:r>
          </a:p>
        </p:txBody>
      </p:sp>
      <p:sp>
        <p:nvSpPr>
          <p:cNvPr id="5" name="object 5"/>
          <p:cNvSpPr txBox="1"/>
          <p:nvPr/>
        </p:nvSpPr>
        <p:spPr>
          <a:xfrm>
            <a:off x="3050692" y="5123256"/>
            <a:ext cx="3602990" cy="289823"/>
          </a:xfrm>
          <a:prstGeom prst="rect">
            <a:avLst/>
          </a:prstGeom>
        </p:spPr>
        <p:txBody>
          <a:bodyPr vert="horz" wrap="square" lIns="0" tIns="12700" rIns="0" bIns="0" rtlCol="0">
            <a:spAutoFit/>
          </a:bodyPr>
          <a:lstStyle/>
          <a:p>
            <a:pPr marL="12700" marR="5080">
              <a:lnSpc>
                <a:spcPct val="100000"/>
              </a:lnSpc>
              <a:spcBef>
                <a:spcPts val="100"/>
              </a:spcBef>
              <a:tabLst>
                <a:tab pos="1840864" algn="l"/>
              </a:tabLst>
            </a:pPr>
            <a:r>
              <a:rPr lang="vi-VN" sz="1800" i="1">
                <a:solidFill>
                  <a:srgbClr val="FF0000"/>
                </a:solidFill>
                <a:latin typeface="Calibri" panose="020F0502020204030204" pitchFamily="34" charset="0"/>
                <a:cs typeface="Calibri" panose="020F0502020204030204" pitchFamily="34" charset="0"/>
              </a:rPr>
              <a:t> </a:t>
            </a:r>
          </a:p>
        </p:txBody>
      </p:sp>
      <p:sp>
        <p:nvSpPr>
          <p:cNvPr id="6" name="object 6"/>
          <p:cNvSpPr txBox="1"/>
          <p:nvPr/>
        </p:nvSpPr>
        <p:spPr>
          <a:xfrm>
            <a:off x="381001" y="1295400"/>
            <a:ext cx="1828800" cy="1164421"/>
          </a:xfrm>
          <a:prstGeom prst="rect">
            <a:avLst/>
          </a:prstGeom>
          <a:ln w="38100">
            <a:solidFill>
              <a:srgbClr val="00529B"/>
            </a:solidFill>
          </a:ln>
        </p:spPr>
        <p:txBody>
          <a:bodyPr vert="horz" wrap="square" lIns="0" tIns="30480" rIns="0" bIns="0" rtlCol="0">
            <a:spAutoFit/>
          </a:bodyPr>
          <a:lstStyle/>
          <a:p>
            <a:pPr marL="91440" marR="130810">
              <a:lnSpc>
                <a:spcPct val="100000"/>
              </a:lnSpc>
              <a:spcBef>
                <a:spcPts val="240"/>
              </a:spcBef>
            </a:pPr>
            <a:r>
              <a:rPr lang="vi-VN" sz="1800" b="1" dirty="0">
                <a:solidFill>
                  <a:srgbClr val="235288"/>
                </a:solidFill>
                <a:latin typeface="Calibri" panose="020F0502020204030204" pitchFamily="34" charset="0"/>
                <a:cs typeface="Calibri" panose="020F0502020204030204" pitchFamily="34" charset="0"/>
              </a:rPr>
              <a:t>Cảnh giác dược là nhiệm vụ của</a:t>
            </a:r>
            <a:r>
              <a:rPr lang="vi-VN" sz="1800" b="1" dirty="0">
                <a:latin typeface="Calibri" panose="020F0502020204030204" pitchFamily="34" charset="0"/>
                <a:cs typeface="Calibri" panose="020F0502020204030204" pitchFamily="34" charset="0"/>
              </a:rPr>
              <a:t> </a:t>
            </a:r>
            <a:r>
              <a:rPr lang="vi-VN" sz="1800" b="1" dirty="0">
                <a:solidFill>
                  <a:srgbClr val="235288"/>
                </a:solidFill>
                <a:latin typeface="Calibri" panose="020F0502020204030204" pitchFamily="34" charset="0"/>
                <a:cs typeface="Calibri" panose="020F0502020204030204" pitchFamily="34" charset="0"/>
              </a:rPr>
              <a:t>cơ quan quản lý</a:t>
            </a:r>
          </a:p>
          <a:p>
            <a:pPr marL="91440" marR="130810">
              <a:lnSpc>
                <a:spcPct val="100000"/>
              </a:lnSpc>
              <a:spcBef>
                <a:spcPts val="240"/>
              </a:spcBef>
            </a:pPr>
            <a:r>
              <a:rPr lang="vi-VN" sz="1800" b="1" dirty="0">
                <a:solidFill>
                  <a:srgbClr val="FF0000"/>
                </a:solidFill>
                <a:latin typeface="Calibri" panose="020F0502020204030204" pitchFamily="34" charset="0"/>
                <a:cs typeface="Calibri" panose="020F0502020204030204" pitchFamily="34" charset="0"/>
              </a:rPr>
              <a:t>trong nước</a:t>
            </a:r>
          </a:p>
        </p:txBody>
      </p:sp>
      <p:sp>
        <p:nvSpPr>
          <p:cNvPr id="7" name="object 7" descr="$PPTXTitle"/>
          <p:cNvSpPr txBox="1">
            <a:spLocks noGrp="1"/>
          </p:cNvSpPr>
          <p:nvPr>
            <p:ph type="title"/>
          </p:nvPr>
        </p:nvSpPr>
        <p:spPr>
          <a:xfrm>
            <a:off x="792606" y="167627"/>
            <a:ext cx="7558786" cy="505267"/>
          </a:xfrm>
          <a:prstGeom prst="rect">
            <a:avLst/>
          </a:prstGeom>
        </p:spPr>
        <p:txBody>
          <a:bodyPr vert="horz" wrap="square" lIns="0" tIns="12700" rIns="0" bIns="0" rtlCol="0">
            <a:spAutoFit/>
          </a:bodyPr>
          <a:lstStyle/>
          <a:p>
            <a:pPr marL="486409" algn="ctr">
              <a:lnSpc>
                <a:spcPct val="100000"/>
              </a:lnSpc>
              <a:spcBef>
                <a:spcPts val="100"/>
              </a:spcBef>
            </a:pPr>
            <a:r>
              <a:rPr lang="vi-VN" dirty="0">
                <a:latin typeface="Calibri" panose="020F0502020204030204" pitchFamily="34" charset="0"/>
                <a:cs typeface="Calibri" panose="020F0502020204030204" pitchFamily="34" charset="0"/>
              </a:rPr>
              <a:t>Kế hoạch quản </a:t>
            </a:r>
            <a:r>
              <a:rPr lang="en-US" dirty="0" err="1">
                <a:latin typeface="Calibri" panose="020F0502020204030204" pitchFamily="34" charset="0"/>
                <a:cs typeface="Calibri" panose="020F0502020204030204" pitchFamily="34" charset="0"/>
              </a:rPr>
              <a:t>lý</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nguy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cơ</a:t>
            </a:r>
            <a:endParaRPr lang="vi-VN"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46A4703-6D5E-C469-DD7F-99CD9401BFB1}"/>
              </a:ext>
            </a:extLst>
          </p:cNvPr>
          <p:cNvSpPr/>
          <p:nvPr/>
        </p:nvSpPr>
        <p:spPr>
          <a:xfrm>
            <a:off x="3050692" y="2362200"/>
            <a:ext cx="1673708" cy="1600200"/>
          </a:xfrm>
          <a:prstGeom prst="rect">
            <a:avLst/>
          </a:prstGeom>
          <a:noFill/>
          <a:ln w="635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cs typeface="Calibri" panose="020F0502020204030204" pitchFamily="34" charset="0"/>
            </a:endParaRPr>
          </a:p>
        </p:txBody>
      </p:sp>
      <p:sp>
        <p:nvSpPr>
          <p:cNvPr id="10" name="object 4">
            <a:extLst>
              <a:ext uri="{FF2B5EF4-FFF2-40B4-BE49-F238E27FC236}">
                <a16:creationId xmlns:a16="http://schemas.microsoft.com/office/drawing/2014/main" id="{5BA6B612-A8C4-6B3C-816F-B07A2A334DB9}"/>
              </a:ext>
            </a:extLst>
          </p:cNvPr>
          <p:cNvSpPr txBox="1"/>
          <p:nvPr/>
        </p:nvSpPr>
        <p:spPr>
          <a:xfrm>
            <a:off x="4906702" y="5243353"/>
            <a:ext cx="1774189" cy="443711"/>
          </a:xfrm>
          <a:prstGeom prst="rect">
            <a:avLst/>
          </a:prstGeom>
        </p:spPr>
        <p:txBody>
          <a:bodyPr vert="horz" wrap="square" lIns="0" tIns="12700" rIns="0" bIns="0" rtlCol="0">
            <a:spAutoFit/>
          </a:bodyPr>
          <a:lstStyle/>
          <a:p>
            <a:pPr marL="12700" marR="5080">
              <a:lnSpc>
                <a:spcPct val="100000"/>
              </a:lnSpc>
              <a:spcBef>
                <a:spcPts val="100"/>
              </a:spcBef>
            </a:pPr>
            <a:r>
              <a:rPr lang="vi-VN" sz="1400" i="1">
                <a:solidFill>
                  <a:srgbClr val="FF0000"/>
                </a:solidFill>
                <a:latin typeface="Calibri" panose="020F0502020204030204" pitchFamily="34" charset="0"/>
                <a:cs typeface="Calibri" panose="020F0502020204030204" pitchFamily="34" charset="0"/>
              </a:rPr>
              <a:t>Kế hoạch quản lý</a:t>
            </a:r>
            <a:r>
              <a:rPr lang="en-US" sz="1400" i="1">
                <a:solidFill>
                  <a:srgbClr val="FF0000"/>
                </a:solidFill>
                <a:latin typeface="Calibri" panose="020F0502020204030204" pitchFamily="34" charset="0"/>
                <a:cs typeface="Calibri" panose="020F0502020204030204" pitchFamily="34" charset="0"/>
              </a:rPr>
              <a:t> </a:t>
            </a:r>
            <a:r>
              <a:rPr lang="vi-VN" sz="1400" i="1">
                <a:solidFill>
                  <a:srgbClr val="FF0000"/>
                </a:solidFill>
                <a:latin typeface="Calibri" panose="020F0502020204030204" pitchFamily="34" charset="0"/>
                <a:cs typeface="Calibri" panose="020F0502020204030204" pitchFamily="34" charset="0"/>
              </a:rPr>
              <a:t>nguy cơ và Cảnh giác dược</a:t>
            </a:r>
          </a:p>
        </p:txBody>
      </p:sp>
      <p:sp>
        <p:nvSpPr>
          <p:cNvPr id="12" name="object 7">
            <a:extLst>
              <a:ext uri="{FF2B5EF4-FFF2-40B4-BE49-F238E27FC236}">
                <a16:creationId xmlns:a16="http://schemas.microsoft.com/office/drawing/2014/main" id="{86C02616-D0BA-D266-13E7-FA6E28347195}"/>
              </a:ext>
            </a:extLst>
          </p:cNvPr>
          <p:cNvSpPr txBox="1">
            <a:spLocks noGrp="1"/>
          </p:cNvSpPr>
          <p:nvPr>
            <p:ph type="ftr" sz="quarter" idx="5"/>
          </p:nvPr>
        </p:nvSpPr>
        <p:spPr>
          <a:xfrm>
            <a:off x="3124200" y="6728402"/>
            <a:ext cx="2895600" cy="115416"/>
          </a:xfrm>
          <a:prstGeom prst="rect">
            <a:avLst/>
          </a:prstGeom>
        </p:spPr>
        <p:txBody>
          <a:bodyPr vert="horz" wrap="square" lIns="0" tIns="0" rIns="0" bIns="0" rtlCol="0">
            <a:spAutoFit/>
          </a:bodyPr>
          <a:lstStyle/>
          <a:p>
            <a:pPr marL="12700" algn="ctr">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
        <p:nvSpPr>
          <p:cNvPr id="8" name="object 4">
            <a:extLst>
              <a:ext uri="{FF2B5EF4-FFF2-40B4-BE49-F238E27FC236}">
                <a16:creationId xmlns:a16="http://schemas.microsoft.com/office/drawing/2014/main" id="{D6DFF0E7-15EE-F67A-EB48-88006EB27602}"/>
              </a:ext>
            </a:extLst>
          </p:cNvPr>
          <p:cNvSpPr txBox="1"/>
          <p:nvPr/>
        </p:nvSpPr>
        <p:spPr>
          <a:xfrm>
            <a:off x="3050692" y="5265274"/>
            <a:ext cx="1774189" cy="443711"/>
          </a:xfrm>
          <a:prstGeom prst="rect">
            <a:avLst/>
          </a:prstGeom>
        </p:spPr>
        <p:txBody>
          <a:bodyPr vert="horz" wrap="square" lIns="0" tIns="12700" rIns="0" bIns="0" rtlCol="0">
            <a:spAutoFit/>
          </a:bodyPr>
          <a:lstStyle/>
          <a:p>
            <a:pPr marL="12700" marR="5080">
              <a:lnSpc>
                <a:spcPct val="100000"/>
              </a:lnSpc>
              <a:spcBef>
                <a:spcPts val="100"/>
              </a:spcBef>
            </a:pPr>
            <a:r>
              <a:rPr lang="vi-VN" sz="1400" i="1">
                <a:solidFill>
                  <a:srgbClr val="FF0000"/>
                </a:solidFill>
                <a:latin typeface="Calibri" panose="020F0502020204030204" pitchFamily="34" charset="0"/>
                <a:cs typeface="Calibri" panose="020F0502020204030204" pitchFamily="34" charset="0"/>
              </a:rPr>
              <a:t>Kế hoạch quản lý</a:t>
            </a:r>
            <a:r>
              <a:rPr lang="en-US" sz="1400" i="1">
                <a:solidFill>
                  <a:srgbClr val="FF0000"/>
                </a:solidFill>
                <a:latin typeface="Calibri" panose="020F0502020204030204" pitchFamily="34" charset="0"/>
                <a:cs typeface="Calibri" panose="020F0502020204030204" pitchFamily="34" charset="0"/>
              </a:rPr>
              <a:t> </a:t>
            </a:r>
            <a:r>
              <a:rPr lang="vi-VN" sz="1400" i="1">
                <a:solidFill>
                  <a:srgbClr val="FF0000"/>
                </a:solidFill>
                <a:latin typeface="Calibri" panose="020F0502020204030204" pitchFamily="34" charset="0"/>
                <a:cs typeface="Calibri" panose="020F0502020204030204" pitchFamily="34" charset="0"/>
              </a:rPr>
              <a:t>nguy cơ và Cảnh giác dược</a:t>
            </a:r>
          </a:p>
        </p:txBody>
      </p:sp>
      <p:sp>
        <p:nvSpPr>
          <p:cNvPr id="13" name="object 3">
            <a:extLst>
              <a:ext uri="{FF2B5EF4-FFF2-40B4-BE49-F238E27FC236}">
                <a16:creationId xmlns:a16="http://schemas.microsoft.com/office/drawing/2014/main" id="{B79F8D20-6438-5E92-EC2B-611D12AE43B5}"/>
              </a:ext>
            </a:extLst>
          </p:cNvPr>
          <p:cNvSpPr txBox="1"/>
          <p:nvPr/>
        </p:nvSpPr>
        <p:spPr>
          <a:xfrm>
            <a:off x="1824342" y="2942876"/>
            <a:ext cx="1086347" cy="289823"/>
          </a:xfrm>
          <a:prstGeom prst="rect">
            <a:avLst/>
          </a:prstGeom>
          <a:solidFill>
            <a:schemeClr val="bg1"/>
          </a:solidFill>
        </p:spPr>
        <p:txBody>
          <a:bodyPr vert="horz" wrap="square" lIns="0" tIns="12700" rIns="0" bIns="0" rtlCol="0">
            <a:spAutoFit/>
          </a:bodyPr>
          <a:lstStyle/>
          <a:p>
            <a:pPr marL="12700" marR="5080">
              <a:lnSpc>
                <a:spcPct val="100000"/>
              </a:lnSpc>
              <a:spcBef>
                <a:spcPts val="100"/>
              </a:spcBef>
            </a:pPr>
            <a:r>
              <a:rPr lang="en-US" sz="1800" dirty="0" err="1">
                <a:solidFill>
                  <a:schemeClr val="tx1"/>
                </a:solidFill>
                <a:latin typeface="Calibri" panose="020F0502020204030204" pitchFamily="34" charset="0"/>
                <a:cs typeface="Calibri" panose="020F0502020204030204" pitchFamily="34" charset="0"/>
              </a:rPr>
              <a:t>Đã</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biết</a:t>
            </a:r>
            <a:endParaRPr lang="vi-VN" sz="1800" dirty="0">
              <a:solidFill>
                <a:schemeClr val="tx1"/>
              </a:solidFill>
              <a:latin typeface="Calibri" panose="020F0502020204030204" pitchFamily="34" charset="0"/>
              <a:cs typeface="Calibri" panose="020F0502020204030204" pitchFamily="34" charset="0"/>
            </a:endParaRPr>
          </a:p>
        </p:txBody>
      </p:sp>
      <p:sp>
        <p:nvSpPr>
          <p:cNvPr id="14" name="object 3">
            <a:extLst>
              <a:ext uri="{FF2B5EF4-FFF2-40B4-BE49-F238E27FC236}">
                <a16:creationId xmlns:a16="http://schemas.microsoft.com/office/drawing/2014/main" id="{0D357ED2-0B30-BBBC-7021-BE8D0B39162A}"/>
              </a:ext>
            </a:extLst>
          </p:cNvPr>
          <p:cNvSpPr txBox="1"/>
          <p:nvPr/>
        </p:nvSpPr>
        <p:spPr>
          <a:xfrm>
            <a:off x="1524000" y="4578105"/>
            <a:ext cx="1386689" cy="289823"/>
          </a:xfrm>
          <a:prstGeom prst="rect">
            <a:avLst/>
          </a:prstGeom>
          <a:solidFill>
            <a:schemeClr val="bg1"/>
          </a:solidFill>
        </p:spPr>
        <p:txBody>
          <a:bodyPr vert="horz" wrap="square" lIns="0" tIns="12700" rIns="0" bIns="0" rtlCol="0">
            <a:spAutoFit/>
          </a:bodyPr>
          <a:lstStyle/>
          <a:p>
            <a:pPr marL="12700" marR="5080">
              <a:lnSpc>
                <a:spcPct val="100000"/>
              </a:lnSpc>
              <a:spcBef>
                <a:spcPts val="100"/>
              </a:spcBef>
            </a:pPr>
            <a:r>
              <a:rPr lang="en-US" sz="1800" dirty="0" err="1">
                <a:solidFill>
                  <a:schemeClr val="tx1"/>
                </a:solidFill>
                <a:latin typeface="Calibri" panose="020F0502020204030204" pitchFamily="34" charset="0"/>
                <a:cs typeface="Calibri" panose="020F0502020204030204" pitchFamily="34" charset="0"/>
              </a:rPr>
              <a:t>Chưa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biết</a:t>
            </a:r>
            <a:endParaRPr lang="vi-VN" sz="1800" dirty="0">
              <a:solidFill>
                <a:schemeClr val="tx1"/>
              </a:solidFill>
              <a:latin typeface="Calibri" panose="020F0502020204030204" pitchFamily="34" charset="0"/>
              <a:cs typeface="Calibri" panose="020F0502020204030204" pitchFamily="34" charset="0"/>
            </a:endParaRPr>
          </a:p>
        </p:txBody>
      </p:sp>
      <p:sp>
        <p:nvSpPr>
          <p:cNvPr id="15" name="object 3">
            <a:extLst>
              <a:ext uri="{FF2B5EF4-FFF2-40B4-BE49-F238E27FC236}">
                <a16:creationId xmlns:a16="http://schemas.microsoft.com/office/drawing/2014/main" id="{9A8F7A2E-11E2-F6A6-98A5-1326FDEFAA78}"/>
              </a:ext>
            </a:extLst>
          </p:cNvPr>
          <p:cNvSpPr txBox="1"/>
          <p:nvPr/>
        </p:nvSpPr>
        <p:spPr>
          <a:xfrm>
            <a:off x="3394612" y="5838847"/>
            <a:ext cx="1086347" cy="289823"/>
          </a:xfrm>
          <a:prstGeom prst="rect">
            <a:avLst/>
          </a:prstGeom>
          <a:solidFill>
            <a:schemeClr val="bg1"/>
          </a:solidFill>
        </p:spPr>
        <p:txBody>
          <a:bodyPr vert="horz" wrap="square" lIns="0" tIns="12700" rIns="0" bIns="0" rtlCol="0">
            <a:spAutoFit/>
          </a:bodyPr>
          <a:lstStyle/>
          <a:p>
            <a:pPr marL="12700" marR="5080">
              <a:lnSpc>
                <a:spcPct val="100000"/>
              </a:lnSpc>
              <a:spcBef>
                <a:spcPts val="100"/>
              </a:spcBef>
            </a:pPr>
            <a:r>
              <a:rPr lang="en-US" sz="1800" dirty="0" err="1">
                <a:solidFill>
                  <a:schemeClr val="tx1"/>
                </a:solidFill>
                <a:latin typeface="Calibri" panose="020F0502020204030204" pitchFamily="34" charset="0"/>
                <a:cs typeface="Calibri" panose="020F0502020204030204" pitchFamily="34" charset="0"/>
              </a:rPr>
              <a:t>Đã</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hiểu</a:t>
            </a:r>
            <a:endParaRPr lang="vi-VN" sz="1800" dirty="0">
              <a:solidFill>
                <a:schemeClr val="tx1"/>
              </a:solidFill>
              <a:latin typeface="Calibri" panose="020F0502020204030204" pitchFamily="34" charset="0"/>
              <a:cs typeface="Calibri" panose="020F0502020204030204" pitchFamily="34" charset="0"/>
            </a:endParaRPr>
          </a:p>
        </p:txBody>
      </p:sp>
      <p:sp>
        <p:nvSpPr>
          <p:cNvPr id="16" name="object 3">
            <a:extLst>
              <a:ext uri="{FF2B5EF4-FFF2-40B4-BE49-F238E27FC236}">
                <a16:creationId xmlns:a16="http://schemas.microsoft.com/office/drawing/2014/main" id="{DEC148E1-DB03-4529-4D4B-409F83196665}"/>
              </a:ext>
            </a:extLst>
          </p:cNvPr>
          <p:cNvSpPr txBox="1"/>
          <p:nvPr/>
        </p:nvSpPr>
        <p:spPr>
          <a:xfrm>
            <a:off x="5250622" y="5859980"/>
            <a:ext cx="1086347" cy="289823"/>
          </a:xfrm>
          <a:prstGeom prst="rect">
            <a:avLst/>
          </a:prstGeom>
          <a:solidFill>
            <a:schemeClr val="bg1"/>
          </a:solidFill>
        </p:spPr>
        <p:txBody>
          <a:bodyPr vert="horz" wrap="square" lIns="0" tIns="12700" rIns="0" bIns="0" rtlCol="0">
            <a:spAutoFit/>
          </a:bodyPr>
          <a:lstStyle/>
          <a:p>
            <a:pPr marL="12700" marR="5080">
              <a:lnSpc>
                <a:spcPct val="100000"/>
              </a:lnSpc>
              <a:spcBef>
                <a:spcPts val="100"/>
              </a:spcBef>
            </a:pPr>
            <a:r>
              <a:rPr lang="en-US" sz="1800" dirty="0" err="1">
                <a:solidFill>
                  <a:schemeClr val="tx1"/>
                </a:solidFill>
                <a:latin typeface="Calibri" panose="020F0502020204030204" pitchFamily="34" charset="0"/>
                <a:cs typeface="Calibri" panose="020F0502020204030204" pitchFamily="34" charset="0"/>
              </a:rPr>
              <a:t>Chưa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hiểu</a:t>
            </a:r>
            <a:endParaRPr lang="vi-VN" sz="1800" dirty="0">
              <a:solidFill>
                <a:schemeClr val="tx1"/>
              </a:solidFill>
              <a:latin typeface="Calibri" panose="020F0502020204030204" pitchFamily="34" charset="0"/>
              <a:cs typeface="Calibri" panose="020F0502020204030204" pitchFamily="34" charset="0"/>
            </a:endParaRPr>
          </a:p>
        </p:txBody>
      </p:sp>
      <p:sp>
        <p:nvSpPr>
          <p:cNvPr id="17" name="object 3">
            <a:extLst>
              <a:ext uri="{FF2B5EF4-FFF2-40B4-BE49-F238E27FC236}">
                <a16:creationId xmlns:a16="http://schemas.microsoft.com/office/drawing/2014/main" id="{8519B504-5CA7-DF3B-AD03-5D9F68B3579A}"/>
              </a:ext>
            </a:extLst>
          </p:cNvPr>
          <p:cNvSpPr txBox="1"/>
          <p:nvPr/>
        </p:nvSpPr>
        <p:spPr>
          <a:xfrm>
            <a:off x="3209195" y="2700628"/>
            <a:ext cx="1386689" cy="843821"/>
          </a:xfrm>
          <a:prstGeom prst="rect">
            <a:avLst/>
          </a:prstGeom>
          <a:solidFill>
            <a:schemeClr val="bg1"/>
          </a:solidFill>
        </p:spPr>
        <p:txBody>
          <a:bodyPr vert="horz" wrap="square" lIns="0" tIns="12700" rIns="0" bIns="0" rtlCol="0">
            <a:spAutoFit/>
          </a:bodyPr>
          <a:lstStyle/>
          <a:p>
            <a:pPr marL="12700" marR="5080">
              <a:lnSpc>
                <a:spcPct val="100000"/>
              </a:lnSpc>
              <a:spcBef>
                <a:spcPts val="100"/>
              </a:spcBef>
            </a:pPr>
            <a:r>
              <a:rPr lang="en-US" sz="1800" dirty="0" err="1">
                <a:solidFill>
                  <a:schemeClr val="tx1"/>
                </a:solidFill>
                <a:latin typeface="Calibri" panose="020F0502020204030204" pitchFamily="34" charset="0"/>
                <a:cs typeface="Calibri" panose="020F0502020204030204" pitchFamily="34" charset="0"/>
              </a:rPr>
              <a:t>Những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nội</a:t>
            </a:r>
            <a:r>
              <a:rPr lang="en-US" sz="1800" dirty="0">
                <a:solidFill>
                  <a:schemeClr val="tx1"/>
                </a:solidFill>
                <a:latin typeface="Calibri" panose="020F0502020204030204" pitchFamily="34" charset="0"/>
                <a:cs typeface="Calibri" panose="020F0502020204030204" pitchFamily="34" charset="0"/>
              </a:rPr>
              <a:t> dung </a:t>
            </a:r>
            <a:r>
              <a:rPr lang="en-US" sz="1800" dirty="0" err="1">
                <a:solidFill>
                  <a:schemeClr val="tx1"/>
                </a:solidFill>
                <a:latin typeface="Calibri" panose="020F0502020204030204" pitchFamily="34" charset="0"/>
                <a:cs typeface="Calibri" panose="020F0502020204030204" pitchFamily="34" charset="0"/>
              </a:rPr>
              <a:t>đã</a:t>
            </a:r>
            <a:r>
              <a:rPr lang="en-US" sz="1800"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biết</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và</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hiểu</a:t>
            </a:r>
            <a:r>
              <a:rPr lang="en-US">
                <a:solidFill>
                  <a:schemeClr val="tx1"/>
                </a:solidFill>
                <a:latin typeface="Calibri" panose="020F0502020204030204" pitchFamily="34" charset="0"/>
                <a:cs typeface="Calibri" panose="020F0502020204030204" pitchFamily="34" charset="0"/>
              </a:rPr>
              <a:t> </a:t>
            </a:r>
            <a:r>
              <a:rPr lang="en-US" sz="1800">
                <a:solidFill>
                  <a:schemeClr val="tx1"/>
                </a:solidFill>
                <a:latin typeface="Calibri" panose="020F0502020204030204" pitchFamily="34" charset="0"/>
                <a:cs typeface="Calibri" panose="020F0502020204030204" pitchFamily="34" charset="0"/>
              </a:rPr>
              <a:t> </a:t>
            </a:r>
            <a:endParaRPr lang="vi-VN" sz="1800" dirty="0">
              <a:solidFill>
                <a:schemeClr val="tx1"/>
              </a:solidFill>
              <a:latin typeface="Calibri" panose="020F0502020204030204" pitchFamily="34" charset="0"/>
              <a:cs typeface="Calibri" panose="020F0502020204030204" pitchFamily="34" charset="0"/>
            </a:endParaRPr>
          </a:p>
        </p:txBody>
      </p:sp>
      <p:sp>
        <p:nvSpPr>
          <p:cNvPr id="18" name="object 3">
            <a:extLst>
              <a:ext uri="{FF2B5EF4-FFF2-40B4-BE49-F238E27FC236}">
                <a16:creationId xmlns:a16="http://schemas.microsoft.com/office/drawing/2014/main" id="{A650B125-94D9-898C-A311-36E471A968E8}"/>
              </a:ext>
            </a:extLst>
          </p:cNvPr>
          <p:cNvSpPr txBox="1"/>
          <p:nvPr/>
        </p:nvSpPr>
        <p:spPr>
          <a:xfrm>
            <a:off x="5022906" y="2635473"/>
            <a:ext cx="1386689" cy="1120820"/>
          </a:xfrm>
          <a:prstGeom prst="rect">
            <a:avLst/>
          </a:prstGeom>
          <a:solidFill>
            <a:schemeClr val="bg1"/>
          </a:solidFill>
        </p:spPr>
        <p:txBody>
          <a:bodyPr vert="horz" wrap="square" lIns="0" tIns="12700" rIns="0" bIns="0" rtlCol="0">
            <a:spAutoFit/>
          </a:bodyPr>
          <a:lstStyle/>
          <a:p>
            <a:pPr marL="12700" marR="5080">
              <a:lnSpc>
                <a:spcPct val="100000"/>
              </a:lnSpc>
              <a:spcBef>
                <a:spcPts val="100"/>
              </a:spcBef>
            </a:pPr>
            <a:r>
              <a:rPr lang="en-US" dirty="0" err="1">
                <a:solidFill>
                  <a:schemeClr val="tx1"/>
                </a:solidFill>
                <a:latin typeface="Calibri" panose="020F0502020204030204" pitchFamily="34" charset="0"/>
                <a:cs typeface="Calibri" panose="020F0502020204030204" pitchFamily="34" charset="0"/>
              </a:rPr>
              <a:t>Những</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nội</a:t>
            </a:r>
            <a:r>
              <a:rPr lang="en-US" dirty="0">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dung </a:t>
            </a:r>
            <a:r>
              <a:rPr lang="en-US" sz="1800" dirty="0" err="1">
                <a:solidFill>
                  <a:schemeClr val="tx1"/>
                </a:solidFill>
                <a:latin typeface="Calibri" panose="020F0502020204030204" pitchFamily="34" charset="0"/>
                <a:cs typeface="Calibri" panose="020F0502020204030204" pitchFamily="34" charset="0"/>
              </a:rPr>
              <a:t>biết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nhưn</a:t>
            </a:r>
            <a:r>
              <a:rPr lang="en-US" dirty="0" err="1">
                <a:solidFill>
                  <a:schemeClr val="tx1"/>
                </a:solidFill>
                <a:latin typeface="Calibri" panose="020F0502020204030204" pitchFamily="34" charset="0"/>
                <a:cs typeface="Calibri" panose="020F0502020204030204" pitchFamily="34" charset="0"/>
              </a:rPr>
              <a:t>g</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chưa</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hiểu</a:t>
            </a:r>
            <a:endParaRPr lang="vi-VN" sz="1800" dirty="0">
              <a:solidFill>
                <a:schemeClr val="tx1"/>
              </a:solidFill>
              <a:latin typeface="Calibri" panose="020F0502020204030204" pitchFamily="34" charset="0"/>
              <a:cs typeface="Calibri" panose="020F0502020204030204" pitchFamily="34" charset="0"/>
            </a:endParaRPr>
          </a:p>
        </p:txBody>
      </p:sp>
      <p:sp>
        <p:nvSpPr>
          <p:cNvPr id="19" name="object 3">
            <a:extLst>
              <a:ext uri="{FF2B5EF4-FFF2-40B4-BE49-F238E27FC236}">
                <a16:creationId xmlns:a16="http://schemas.microsoft.com/office/drawing/2014/main" id="{E03174A1-22F5-355B-CB99-4D8B945A5472}"/>
              </a:ext>
            </a:extLst>
          </p:cNvPr>
          <p:cNvSpPr txBox="1"/>
          <p:nvPr/>
        </p:nvSpPr>
        <p:spPr>
          <a:xfrm>
            <a:off x="3131141" y="4086861"/>
            <a:ext cx="1593259" cy="1133644"/>
          </a:xfrm>
          <a:prstGeom prst="rect">
            <a:avLst/>
          </a:prstGeom>
          <a:solidFill>
            <a:schemeClr val="bg1"/>
          </a:solidFill>
        </p:spPr>
        <p:txBody>
          <a:bodyPr vert="horz" wrap="square" lIns="0" tIns="12700" rIns="0" bIns="0" rtlCol="0">
            <a:spAutoFit/>
          </a:bodyPr>
          <a:lstStyle/>
          <a:p>
            <a:pPr marL="12700" marR="5080">
              <a:lnSpc>
                <a:spcPct val="100000"/>
              </a:lnSpc>
              <a:spcBef>
                <a:spcPts val="100"/>
              </a:spcBef>
            </a:pPr>
            <a:r>
              <a:rPr lang="en-US" err="1">
                <a:solidFill>
                  <a:schemeClr val="tx1"/>
                </a:solidFill>
                <a:latin typeface="Calibri" panose="020F0502020204030204" pitchFamily="34" charset="0"/>
                <a:cs typeface="Calibri" panose="020F0502020204030204" pitchFamily="34" charset="0"/>
              </a:rPr>
              <a:t>Những</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nội</a:t>
            </a:r>
            <a:r>
              <a:rPr lang="en-US">
                <a:solidFill>
                  <a:schemeClr val="tx1"/>
                </a:solidFill>
                <a:latin typeface="Calibri" panose="020F0502020204030204" pitchFamily="34" charset="0"/>
                <a:cs typeface="Calibri" panose="020F0502020204030204" pitchFamily="34" charset="0"/>
              </a:rPr>
              <a:t> dung </a:t>
            </a:r>
            <a:r>
              <a:rPr lang="en-US" err="1">
                <a:solidFill>
                  <a:schemeClr val="tx1"/>
                </a:solidFill>
                <a:latin typeface="Calibri" panose="020F0502020204030204" pitchFamily="34" charset="0"/>
                <a:cs typeface="Calibri" panose="020F0502020204030204" pitchFamily="34" charset="0"/>
              </a:rPr>
              <a:t>hiểu</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nhưng</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chưa</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biết</a:t>
            </a:r>
            <a:endParaRPr lang="en-US">
              <a:solidFill>
                <a:schemeClr val="tx1"/>
              </a:solidFill>
              <a:latin typeface="Calibri" panose="020F0502020204030204" pitchFamily="34" charset="0"/>
              <a:cs typeface="Calibri" panose="020F0502020204030204" pitchFamily="34" charset="0"/>
            </a:endParaRPr>
          </a:p>
          <a:p>
            <a:pPr marL="12700" marR="5080">
              <a:lnSpc>
                <a:spcPct val="100000"/>
              </a:lnSpc>
              <a:spcBef>
                <a:spcPts val="100"/>
              </a:spcBef>
            </a:pPr>
            <a:endParaRPr lang="vi-VN" sz="1800">
              <a:solidFill>
                <a:schemeClr val="tx1"/>
              </a:solidFill>
              <a:latin typeface="Calibri" panose="020F0502020204030204" pitchFamily="34" charset="0"/>
              <a:cs typeface="Calibri" panose="020F0502020204030204" pitchFamily="34" charset="0"/>
            </a:endParaRPr>
          </a:p>
        </p:txBody>
      </p:sp>
      <p:sp>
        <p:nvSpPr>
          <p:cNvPr id="20" name="object 3">
            <a:extLst>
              <a:ext uri="{FF2B5EF4-FFF2-40B4-BE49-F238E27FC236}">
                <a16:creationId xmlns:a16="http://schemas.microsoft.com/office/drawing/2014/main" id="{78969BE5-7AB3-48B3-37BF-F05A64BA5EE0}"/>
              </a:ext>
            </a:extLst>
          </p:cNvPr>
          <p:cNvSpPr txBox="1"/>
          <p:nvPr/>
        </p:nvSpPr>
        <p:spPr>
          <a:xfrm>
            <a:off x="5002947" y="4116520"/>
            <a:ext cx="1593259" cy="1102866"/>
          </a:xfrm>
          <a:prstGeom prst="rect">
            <a:avLst/>
          </a:prstGeom>
          <a:solidFill>
            <a:schemeClr val="bg1"/>
          </a:solidFill>
        </p:spPr>
        <p:txBody>
          <a:bodyPr vert="horz" wrap="square" lIns="0" tIns="12700" rIns="0" bIns="0" rtlCol="0">
            <a:spAutoFit/>
          </a:bodyPr>
          <a:lstStyle/>
          <a:p>
            <a:pPr marL="12700" marR="5080">
              <a:lnSpc>
                <a:spcPct val="100000"/>
              </a:lnSpc>
              <a:spcBef>
                <a:spcPts val="100"/>
              </a:spcBef>
            </a:pPr>
            <a:r>
              <a:rPr lang="en-US" err="1">
                <a:solidFill>
                  <a:schemeClr val="tx1"/>
                </a:solidFill>
                <a:latin typeface="Calibri" panose="020F0502020204030204" pitchFamily="34" charset="0"/>
                <a:cs typeface="Calibri" panose="020F0502020204030204" pitchFamily="34" charset="0"/>
              </a:rPr>
              <a:t>Những</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nội</a:t>
            </a:r>
            <a:r>
              <a:rPr lang="en-US">
                <a:solidFill>
                  <a:schemeClr val="tx1"/>
                </a:solidFill>
                <a:latin typeface="Calibri" panose="020F0502020204030204" pitchFamily="34" charset="0"/>
                <a:cs typeface="Calibri" panose="020F0502020204030204" pitchFamily="34" charset="0"/>
              </a:rPr>
              <a:t> dung </a:t>
            </a:r>
            <a:r>
              <a:rPr lang="en-US" err="1">
                <a:solidFill>
                  <a:schemeClr val="tx1"/>
                </a:solidFill>
                <a:latin typeface="Calibri" panose="020F0502020204030204" pitchFamily="34" charset="0"/>
                <a:cs typeface="Calibri" panose="020F0502020204030204" pitchFamily="34" charset="0"/>
              </a:rPr>
              <a:t>chưa</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biết</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và</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chưa</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hiểu</a:t>
            </a:r>
            <a:r>
              <a:rPr lang="en-US">
                <a:solidFill>
                  <a:schemeClr val="tx1"/>
                </a:solidFill>
                <a:latin typeface="Calibri" panose="020F0502020204030204" pitchFamily="34" charset="0"/>
                <a:cs typeface="Calibri" panose="020F0502020204030204" pitchFamily="34" charset="0"/>
              </a:rPr>
              <a:t> </a:t>
            </a:r>
          </a:p>
          <a:p>
            <a:pPr marL="12700" marR="5080">
              <a:lnSpc>
                <a:spcPct val="100000"/>
              </a:lnSpc>
              <a:spcBef>
                <a:spcPts val="100"/>
              </a:spcBef>
            </a:pPr>
            <a:endParaRPr lang="vi-VN" sz="160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92606" y="167627"/>
            <a:ext cx="7558786" cy="997709"/>
          </a:xfrm>
          <a:prstGeom prst="rect">
            <a:avLst/>
          </a:prstGeom>
        </p:spPr>
        <p:txBody>
          <a:bodyPr vert="horz" wrap="square" lIns="0" tIns="12700" rIns="0" bIns="0" rtlCol="0">
            <a:spAutoFit/>
          </a:bodyPr>
          <a:lstStyle/>
          <a:p>
            <a:pPr marL="307975">
              <a:lnSpc>
                <a:spcPct val="100000"/>
              </a:lnSpc>
              <a:spcBef>
                <a:spcPts val="100"/>
              </a:spcBef>
            </a:pPr>
            <a:r>
              <a:rPr lang="vi-VN" dirty="0">
                <a:latin typeface="Calibri" panose="020F0502020204030204" pitchFamily="34" charset="0"/>
                <a:cs typeface="Calibri" panose="020F0502020204030204" pitchFamily="34" charset="0"/>
              </a:rPr>
              <a:t>Tùy chỉnh kế hoạch quản lý nguy cơ cho thị trường trong nước</a:t>
            </a:r>
          </a:p>
        </p:txBody>
      </p:sp>
      <p:sp>
        <p:nvSpPr>
          <p:cNvPr id="3" name="object 3"/>
          <p:cNvSpPr txBox="1"/>
          <p:nvPr/>
        </p:nvSpPr>
        <p:spPr>
          <a:xfrm>
            <a:off x="539496" y="1116177"/>
            <a:ext cx="8382000" cy="222881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lang="vi-VN" sz="2400" b="1">
                <a:solidFill>
                  <a:srgbClr val="00AF50"/>
                </a:solidFill>
                <a:latin typeface="Calibri" panose="020F0502020204030204" pitchFamily="34" charset="0"/>
                <a:cs typeface="Calibri" panose="020F0502020204030204" pitchFamily="34" charset="0"/>
              </a:rPr>
              <a:t>Hiểu rõ năng lực của cơ quan quản lý quốc gia</a:t>
            </a:r>
          </a:p>
          <a:p>
            <a:pPr marL="756285" lvl="1" indent="-286385">
              <a:lnSpc>
                <a:spcPct val="100000"/>
              </a:lnSpc>
              <a:buFont typeface="Arial"/>
              <a:buChar char="•"/>
              <a:tabLst>
                <a:tab pos="756285" algn="l"/>
              </a:tabLst>
            </a:pPr>
            <a:r>
              <a:rPr lang="vi-VN" sz="2400">
                <a:latin typeface="Calibri" panose="020F0502020204030204" pitchFamily="34" charset="0"/>
                <a:cs typeface="Calibri" panose="020F0502020204030204" pitchFamily="34" charset="0"/>
              </a:rPr>
              <a:t>Hiệu quả quản lý và giám sát, bao gồm chuỗi cung ứng</a:t>
            </a:r>
          </a:p>
          <a:p>
            <a:pPr marL="756285" lvl="1" indent="-286385">
              <a:lnSpc>
                <a:spcPct val="100000"/>
              </a:lnSpc>
              <a:buFont typeface="Arial"/>
              <a:buChar char="•"/>
              <a:tabLst>
                <a:tab pos="756285" algn="l"/>
              </a:tabLst>
            </a:pPr>
            <a:r>
              <a:rPr lang="vi-VN" sz="2400">
                <a:latin typeface="Calibri" panose="020F0502020204030204" pitchFamily="34" charset="0"/>
                <a:cs typeface="Calibri" panose="020F0502020204030204" pitchFamily="34" charset="0"/>
              </a:rPr>
              <a:t>Đại diện trong nước của công ty để liên lạc</a:t>
            </a:r>
          </a:p>
          <a:p>
            <a:pPr marL="299085" marR="5080" indent="-287020">
              <a:lnSpc>
                <a:spcPct val="100000"/>
              </a:lnSpc>
              <a:buFont typeface="Arial"/>
              <a:buChar char="•"/>
              <a:tabLst>
                <a:tab pos="299085" algn="l"/>
              </a:tabLst>
            </a:pPr>
            <a:r>
              <a:rPr lang="vi-VN" sz="2400" b="1">
                <a:solidFill>
                  <a:srgbClr val="006FC0"/>
                </a:solidFill>
                <a:latin typeface="Calibri" panose="020F0502020204030204" pitchFamily="34" charset="0"/>
                <a:cs typeface="Calibri" panose="020F0502020204030204" pitchFamily="34" charset="0"/>
              </a:rPr>
              <a:t>Hiểu rõ cấu trúc y tế trong nước và luồng thông tin/liên lạc </a:t>
            </a:r>
          </a:p>
          <a:p>
            <a:pPr marL="299085" marR="867410" indent="-287020">
              <a:lnSpc>
                <a:spcPct val="100000"/>
              </a:lnSpc>
              <a:buFont typeface="Arial"/>
              <a:buChar char="•"/>
              <a:tabLst>
                <a:tab pos="299085" algn="l"/>
              </a:tabLst>
            </a:pPr>
            <a:r>
              <a:rPr lang="vi-VN" sz="2400" b="1">
                <a:solidFill>
                  <a:srgbClr val="F5821F"/>
                </a:solidFill>
                <a:latin typeface="Calibri" panose="020F0502020204030204" pitchFamily="34" charset="0"/>
                <a:cs typeface="Calibri" panose="020F0502020204030204" pitchFamily="34" charset="0"/>
              </a:rPr>
              <a:t>Hiểu rõ mức độ chấp nhận rủi ro của người bệnh/người tiêu dùng trong nước</a:t>
            </a:r>
          </a:p>
        </p:txBody>
      </p:sp>
      <p:sp>
        <p:nvSpPr>
          <p:cNvPr id="4" name="object 4"/>
          <p:cNvSpPr txBox="1"/>
          <p:nvPr/>
        </p:nvSpPr>
        <p:spPr>
          <a:xfrm>
            <a:off x="533400" y="3962400"/>
            <a:ext cx="8077200" cy="1502976"/>
          </a:xfrm>
          <a:prstGeom prst="rect">
            <a:avLst/>
          </a:prstGeom>
          <a:ln w="38100">
            <a:solidFill>
              <a:srgbClr val="FF0000"/>
            </a:solidFill>
          </a:ln>
        </p:spPr>
        <p:txBody>
          <a:bodyPr vert="horz" wrap="square" lIns="0" tIns="25400" rIns="0" bIns="0" rtlCol="0">
            <a:spAutoFit/>
          </a:bodyPr>
          <a:lstStyle/>
          <a:p>
            <a:pPr marL="90805" marR="821055">
              <a:lnSpc>
                <a:spcPct val="100000"/>
              </a:lnSpc>
              <a:spcBef>
                <a:spcPts val="200"/>
              </a:spcBef>
            </a:pPr>
            <a:r>
              <a:rPr lang="vi-VN" sz="2400" b="1">
                <a:latin typeface="Calibri" panose="020F0502020204030204" pitchFamily="34" charset="0"/>
                <a:cs typeface="Calibri" panose="020F0502020204030204" pitchFamily="34" charset="0"/>
              </a:rPr>
              <a:t>Kế</a:t>
            </a:r>
            <a:r>
              <a:rPr lang="vi-VN" sz="2400" b="1" dirty="0">
                <a:latin typeface="Calibri" panose="020F0502020204030204" pitchFamily="34" charset="0"/>
                <a:cs typeface="Calibri" panose="020F0502020204030204" pitchFamily="34" charset="0"/>
              </a:rPr>
              <a:t> hoạch quản lý nguy cơ (RMP) từ các cơ quan được tham chiếu là tài liệu cơ bản, và Cơ quan quản lý quốc gia cần xem xét để đảm bảo tính phù hợp và khả thi khi triển khai trong nước.</a:t>
            </a:r>
          </a:p>
        </p:txBody>
      </p:sp>
      <p:sp>
        <p:nvSpPr>
          <p:cNvPr id="5" name="object 5"/>
          <p:cNvSpPr txBox="1"/>
          <p:nvPr/>
        </p:nvSpPr>
        <p:spPr>
          <a:xfrm>
            <a:off x="533400" y="5486400"/>
            <a:ext cx="8077200" cy="1134284"/>
          </a:xfrm>
          <a:prstGeom prst="rect">
            <a:avLst/>
          </a:prstGeom>
          <a:ln w="38100">
            <a:solidFill>
              <a:srgbClr val="00AF50"/>
            </a:solidFill>
          </a:ln>
        </p:spPr>
        <p:txBody>
          <a:bodyPr vert="horz" wrap="square" lIns="0" tIns="26034" rIns="0" bIns="0" rtlCol="0">
            <a:spAutoFit/>
          </a:bodyPr>
          <a:lstStyle/>
          <a:p>
            <a:pPr marL="91440" marR="457834">
              <a:lnSpc>
                <a:spcPct val="100000"/>
              </a:lnSpc>
              <a:spcBef>
                <a:spcPts val="204"/>
              </a:spcBef>
            </a:pPr>
            <a:r>
              <a:rPr lang="vi-VN" sz="2400" b="1" dirty="0">
                <a:latin typeface="Calibri" panose="020F0502020204030204" pitchFamily="34" charset="0"/>
                <a:cs typeface="Calibri" panose="020F0502020204030204" pitchFamily="34" charset="0"/>
              </a:rPr>
              <a:t>Cơ quan quản lý</a:t>
            </a:r>
            <a:r>
              <a:rPr lang="en-US" sz="2400" b="1" dirty="0">
                <a:latin typeface="Calibri" panose="020F0502020204030204" pitchFamily="34" charset="0"/>
                <a:cs typeface="Calibri" panose="020F0502020204030204" pitchFamily="34" charset="0"/>
              </a:rPr>
              <a:t> </a:t>
            </a:r>
            <a:r>
              <a:rPr lang="vi-VN" sz="2400" b="1" dirty="0">
                <a:latin typeface="Calibri" panose="020F0502020204030204" pitchFamily="34" charset="0"/>
                <a:cs typeface="Calibri" panose="020F0502020204030204" pitchFamily="34" charset="0"/>
              </a:rPr>
              <a:t>nên xem xét việc tham chiếu các quốc gia khác có thể giải quyết những quan ngại về an toàn như thế nào</a:t>
            </a:r>
          </a:p>
        </p:txBody>
      </p:sp>
      <p:sp>
        <p:nvSpPr>
          <p:cNvPr id="7" name="object 7">
            <a:extLst>
              <a:ext uri="{FF2B5EF4-FFF2-40B4-BE49-F238E27FC236}">
                <a16:creationId xmlns:a16="http://schemas.microsoft.com/office/drawing/2014/main" id="{EF1BDDAE-E719-F7F7-9C21-15684B383DF5}"/>
              </a:ext>
            </a:extLst>
          </p:cNvPr>
          <p:cNvSpPr txBox="1">
            <a:spLocks noGrp="1"/>
          </p:cNvSpPr>
          <p:nvPr>
            <p:ph type="ftr" sz="quarter" idx="5"/>
          </p:nvPr>
        </p:nvSpPr>
        <p:spPr>
          <a:xfrm>
            <a:off x="3124200" y="6728402"/>
            <a:ext cx="2895600" cy="115416"/>
          </a:xfrm>
          <a:prstGeom prst="rect">
            <a:avLst/>
          </a:prstGeom>
        </p:spPr>
        <p:txBody>
          <a:bodyPr vert="horz" wrap="square" lIns="0" tIns="0" rIns="0" bIns="0" rtlCol="0">
            <a:spAutoFit/>
          </a:bodyPr>
          <a:lstStyle/>
          <a:p>
            <a:pPr marL="12700" algn="ctr">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529B"/>
          </a:solidFill>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3" name="object 3"/>
          <p:cNvGrpSpPr/>
          <p:nvPr/>
        </p:nvGrpSpPr>
        <p:grpSpPr>
          <a:xfrm>
            <a:off x="-12700" y="-12700"/>
            <a:ext cx="9169400" cy="6883400"/>
            <a:chOff x="-12700" y="-12700"/>
            <a:chExt cx="9169400" cy="6883400"/>
          </a:xfrm>
        </p:grpSpPr>
        <p:sp>
          <p:nvSpPr>
            <p:cNvPr id="4" name="object 4"/>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25400">
              <a:solidFill>
                <a:srgbClr val="003A70"/>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838200" y="762000"/>
              <a:ext cx="7467600" cy="5289550"/>
            </a:xfrm>
            <a:custGeom>
              <a:avLst/>
              <a:gdLst/>
              <a:ahLst/>
              <a:cxnLst/>
              <a:rect l="l" t="t" r="r" b="b"/>
              <a:pathLst>
                <a:path w="7467600" h="5289550">
                  <a:moveTo>
                    <a:pt x="0" y="0"/>
                  </a:moveTo>
                  <a:lnTo>
                    <a:pt x="7467600" y="0"/>
                  </a:lnTo>
                  <a:lnTo>
                    <a:pt x="7467600" y="5289550"/>
                  </a:lnTo>
                  <a:lnTo>
                    <a:pt x="0" y="5289550"/>
                  </a:lnTo>
                  <a:lnTo>
                    <a:pt x="0" y="0"/>
                  </a:lnTo>
                  <a:close/>
                </a:path>
              </a:pathLst>
            </a:custGeom>
            <a:ln w="635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6" name="object 6" descr="$PPTXTitle"/>
          <p:cNvSpPr txBox="1">
            <a:spLocks noGrp="1"/>
          </p:cNvSpPr>
          <p:nvPr>
            <p:ph type="title"/>
          </p:nvPr>
        </p:nvSpPr>
        <p:spPr>
          <a:xfrm>
            <a:off x="1221739" y="1392428"/>
            <a:ext cx="5331461" cy="2228815"/>
          </a:xfrm>
          <a:prstGeom prst="rect">
            <a:avLst/>
          </a:prstGeom>
        </p:spPr>
        <p:txBody>
          <a:bodyPr vert="horz" wrap="square" lIns="0" tIns="12700" rIns="0" bIns="0" rtlCol="0">
            <a:spAutoFit/>
          </a:bodyPr>
          <a:lstStyle/>
          <a:p>
            <a:pPr marL="12700" marR="5080">
              <a:lnSpc>
                <a:spcPct val="100000"/>
              </a:lnSpc>
              <a:spcBef>
                <a:spcPts val="100"/>
              </a:spcBef>
            </a:pPr>
            <a:r>
              <a:rPr lang="vi-VN" sz="3600">
                <a:solidFill>
                  <a:srgbClr val="FFFFFF"/>
                </a:solidFill>
                <a:latin typeface="Calibri" panose="020F0502020204030204" pitchFamily="34" charset="0"/>
                <a:cs typeface="Calibri" panose="020F0502020204030204" pitchFamily="34" charset="0"/>
              </a:rPr>
              <a:t>KHẮC PHỤC NHỮNG </a:t>
            </a:r>
            <a:br>
              <a:rPr lang="vi-VN" sz="3600">
                <a:solidFill>
                  <a:srgbClr val="FFFFFF"/>
                </a:solidFill>
                <a:latin typeface="Calibri" panose="020F0502020204030204" pitchFamily="34" charset="0"/>
                <a:cs typeface="Calibri" panose="020F0502020204030204" pitchFamily="34" charset="0"/>
              </a:rPr>
            </a:br>
            <a:r>
              <a:rPr lang="vi-VN" sz="3600">
                <a:solidFill>
                  <a:srgbClr val="FFFFFF"/>
                </a:solidFill>
                <a:latin typeface="Calibri" panose="020F0502020204030204" pitchFamily="34" charset="0"/>
                <a:cs typeface="Calibri" panose="020F0502020204030204" pitchFamily="34" charset="0"/>
              </a:rPr>
              <a:t>THÁCH THỨC TRONG </a:t>
            </a:r>
            <a:br>
              <a:rPr lang="vi-VN" sz="3600">
                <a:solidFill>
                  <a:srgbClr val="FFFFFF"/>
                </a:solidFill>
                <a:latin typeface="Calibri" panose="020F0502020204030204" pitchFamily="34" charset="0"/>
                <a:cs typeface="Calibri" panose="020F0502020204030204" pitchFamily="34" charset="0"/>
              </a:rPr>
            </a:br>
            <a:r>
              <a:rPr lang="vi-VN" sz="3600">
                <a:solidFill>
                  <a:srgbClr val="FFFFFF"/>
                </a:solidFill>
                <a:latin typeface="Calibri" panose="020F0502020204030204" pitchFamily="34" charset="0"/>
                <a:cs typeface="Calibri" panose="020F0502020204030204" pitchFamily="34" charset="0"/>
              </a:rPr>
              <a:t>VIỆC TRIỂN KHAI </a:t>
            </a:r>
            <a:br>
              <a:rPr lang="vi-VN" sz="3600">
                <a:solidFill>
                  <a:srgbClr val="FFFFFF"/>
                </a:solidFill>
                <a:latin typeface="Calibri" panose="020F0502020204030204" pitchFamily="34" charset="0"/>
                <a:cs typeface="Calibri" panose="020F0502020204030204" pitchFamily="34" charset="0"/>
              </a:rPr>
            </a:br>
            <a:r>
              <a:rPr lang="vi-VN" sz="3600">
                <a:solidFill>
                  <a:srgbClr val="FFFFFF"/>
                </a:solidFill>
                <a:latin typeface="Calibri" panose="020F0502020204030204" pitchFamily="34" charset="0"/>
                <a:cs typeface="Calibri" panose="020F0502020204030204" pitchFamily="34" charset="0"/>
              </a:rPr>
              <a:t>CƠ CHẾ THAM CHIẾU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DB4A-D5D4-64EC-ADC4-652506B5DE92}"/>
              </a:ext>
            </a:extLst>
          </p:cNvPr>
          <p:cNvSpPr>
            <a:spLocks noGrp="1"/>
          </p:cNvSpPr>
          <p:nvPr>
            <p:ph type="title"/>
          </p:nvPr>
        </p:nvSpPr>
        <p:spPr>
          <a:xfrm>
            <a:off x="792606" y="167627"/>
            <a:ext cx="7558786" cy="430887"/>
          </a:xfrm>
        </p:spPr>
        <p:txBody>
          <a:bodyPr/>
          <a:lstStyle/>
          <a:p>
            <a:pPr algn="ctr"/>
            <a:r>
              <a:rPr lang="vi-VN" sz="2800">
                <a:latin typeface="Calibri" panose="020F0502020204030204" pitchFamily="34" charset="0"/>
                <a:cs typeface="Calibri" panose="020F0502020204030204" pitchFamily="34" charset="0"/>
              </a:rPr>
              <a:t>Các rào cản trong quá trình thực hiện</a:t>
            </a:r>
          </a:p>
        </p:txBody>
      </p:sp>
      <p:sp>
        <p:nvSpPr>
          <p:cNvPr id="4" name="TextBox 2">
            <a:extLst>
              <a:ext uri="{FF2B5EF4-FFF2-40B4-BE49-F238E27FC236}">
                <a16:creationId xmlns:a16="http://schemas.microsoft.com/office/drawing/2014/main" id="{9C2E62DD-2DD1-3C40-C059-AE3A32DCFE63}"/>
              </a:ext>
            </a:extLst>
          </p:cNvPr>
          <p:cNvSpPr txBox="1"/>
          <p:nvPr/>
        </p:nvSpPr>
        <p:spPr>
          <a:xfrm>
            <a:off x="304800" y="1081206"/>
            <a:ext cx="6629400" cy="5616922"/>
          </a:xfrm>
          <a:prstGeom prst="rect">
            <a:avLst/>
          </a:prstGeom>
          <a:noFill/>
        </p:spPr>
        <p:txBody>
          <a:bodyPr wrap="square" rtlCol="0">
            <a:spAutoFit/>
          </a:bodyPr>
          <a:lstStyle/>
          <a:p>
            <a:pPr marL="342900" lvl="0" indent="-342900">
              <a:spcBef>
                <a:spcPts val="600"/>
              </a:spcBef>
              <a:buFont typeface="+mj-lt"/>
              <a:buAutoNum type="arabicPeriod"/>
              <a:tabLst>
                <a:tab pos="457200" algn="l"/>
              </a:tabLst>
            </a:pPr>
            <a:r>
              <a:rPr lang="vi-VN"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Lựa chọn cơ quan quản lý tham chiếu</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phù</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hợp</a:t>
            </a:r>
            <a:endParaRPr lang="vi-VN"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spcBef>
                <a:spcPts val="600"/>
              </a:spcBef>
              <a:buFont typeface="+mj-lt"/>
              <a:buAutoNum type="arabicPeriod"/>
              <a:tabLst>
                <a:tab pos="457200" algn="l"/>
              </a:tabLst>
            </a:pPr>
            <a:r>
              <a:rPr lang="vi-VN"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Chất lượng báo cáo </a:t>
            </a:r>
            <a:r>
              <a:rPr lang="en-US" sz="20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thẩm</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định</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vi-VN"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từ cơ quan quản lý</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vi-VN"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tham chiếu</a:t>
            </a:r>
          </a:p>
          <a:p>
            <a:pPr marL="742950" lvl="1" indent="-285750">
              <a:spcBef>
                <a:spcPts val="600"/>
              </a:spcBef>
              <a:buFont typeface="Arial" panose="020B0604020202020204" pitchFamily="34" charset="0"/>
              <a:buChar char="•"/>
              <a:tabLst>
                <a:tab pos="914400" algn="l"/>
              </a:tabLst>
            </a:pPr>
            <a:r>
              <a:rPr lang="vi-VN" dirty="0">
                <a:latin typeface="Calibri" panose="020F0502020204030204" pitchFamily="34" charset="0"/>
                <a:ea typeface="Times New Roman" panose="02020603050405020304" pitchFamily="18" charset="0"/>
                <a:cs typeface="Calibri" panose="020F0502020204030204" pitchFamily="34" charset="0"/>
              </a:rPr>
              <a:t>Thông tin đầy đủ để giúp CQQL trong nước đưa ra quyết định </a:t>
            </a:r>
          </a:p>
          <a:p>
            <a:pPr marL="742950" lvl="1" indent="-285750">
              <a:spcBef>
                <a:spcPts val="600"/>
              </a:spcBef>
              <a:buFont typeface="Arial" panose="020B0604020202020204" pitchFamily="34" charset="0"/>
              <a:buChar char="•"/>
              <a:tabLst>
                <a:tab pos="914400" algn="l"/>
              </a:tabLst>
            </a:pPr>
            <a:r>
              <a:rPr lang="vi-VN" dirty="0">
                <a:latin typeface="Calibri" panose="020F0502020204030204" pitchFamily="34" charset="0"/>
                <a:ea typeface="Times New Roman" panose="02020603050405020304" pitchFamily="18" charset="0"/>
                <a:cs typeface="Calibri" panose="020F0502020204030204" pitchFamily="34" charset="0"/>
              </a:rPr>
              <a:t>Cơ sở khoa học, tính xác đáng</a:t>
            </a:r>
          </a:p>
          <a:p>
            <a:pPr marL="342900" lvl="0" indent="-342900">
              <a:spcBef>
                <a:spcPts val="600"/>
              </a:spcBef>
              <a:buFont typeface="+mj-lt"/>
              <a:buAutoNum type="arabicPeriod"/>
              <a:tabLst>
                <a:tab pos="457200" algn="l"/>
              </a:tabLst>
            </a:pPr>
            <a:r>
              <a:rPr lang="vi-VN"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Tính </a:t>
            </a:r>
            <a:r>
              <a:rPr lang="en-US" sz="20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sẵn</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có</a:t>
            </a:r>
            <a:endParaRPr lang="vi-VN"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742950" lvl="1" indent="-285750">
              <a:spcBef>
                <a:spcPts val="600"/>
              </a:spcBef>
              <a:buFont typeface="Arial" panose="020B0604020202020204" pitchFamily="34" charset="0"/>
              <a:buChar char="•"/>
              <a:tabLst>
                <a:tab pos="914400" algn="l"/>
              </a:tabLst>
            </a:pPr>
            <a:r>
              <a:rPr lang="en-US" b="1" dirty="0" err="1">
                <a:latin typeface="Calibri" panose="020F0502020204030204" pitchFamily="34" charset="0"/>
                <a:ea typeface="Times New Roman" panose="02020603050405020304" pitchFamily="18" charset="0"/>
                <a:cs typeface="Calibri" panose="020F0502020204030204" pitchFamily="34" charset="0"/>
              </a:rPr>
              <a:t>Cơ</a:t>
            </a: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b="1" dirty="0" err="1">
                <a:latin typeface="Calibri" panose="020F0502020204030204" pitchFamily="34" charset="0"/>
                <a:ea typeface="Times New Roman" panose="02020603050405020304" pitchFamily="18" charset="0"/>
                <a:cs typeface="Calibri" panose="020F0502020204030204" pitchFamily="34" charset="0"/>
              </a:rPr>
              <a:t>chế</a:t>
            </a: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b="1" dirty="0" err="1">
                <a:latin typeface="Calibri" panose="020F0502020204030204" pitchFamily="34" charset="0"/>
                <a:ea typeface="Times New Roman" panose="02020603050405020304" pitchFamily="18" charset="0"/>
                <a:cs typeface="Calibri" panose="020F0502020204030204" pitchFamily="34" charset="0"/>
              </a:rPr>
              <a:t>tham</a:t>
            </a: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b="1" dirty="0" err="1">
                <a:latin typeface="Calibri" panose="020F0502020204030204" pitchFamily="34" charset="0"/>
                <a:ea typeface="Times New Roman" panose="02020603050405020304" pitchFamily="18" charset="0"/>
                <a:cs typeface="Calibri" panose="020F0502020204030204" pitchFamily="34" charset="0"/>
              </a:rPr>
              <a:t>chiếu</a:t>
            </a: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b="1" dirty="0" err="1">
                <a:latin typeface="Calibri" panose="020F0502020204030204" pitchFamily="34" charset="0"/>
                <a:ea typeface="Times New Roman" panose="02020603050405020304" pitchFamily="18" charset="0"/>
                <a:cs typeface="Calibri" panose="020F0502020204030204" pitchFamily="34" charset="0"/>
              </a:rPr>
              <a:t>đơn</a:t>
            </a: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b="1" dirty="0" err="1">
                <a:latin typeface="Calibri" panose="020F0502020204030204" pitchFamily="34" charset="0"/>
                <a:ea typeface="Times New Roman" panose="02020603050405020304" pitchFamily="18" charset="0"/>
                <a:cs typeface="Calibri" panose="020F0502020204030204" pitchFamily="34" charset="0"/>
              </a:rPr>
              <a:t>phương</a:t>
            </a:r>
            <a:r>
              <a:rPr lang="vi-VN" b="1" dirty="0">
                <a:latin typeface="Calibri" panose="020F0502020204030204" pitchFamily="34" charset="0"/>
                <a:ea typeface="Times New Roman" panose="02020603050405020304" pitchFamily="18" charset="0"/>
                <a:cs typeface="Calibri" panose="020F0502020204030204" pitchFamily="34" charset="0"/>
              </a:rPr>
              <a:t> </a:t>
            </a:r>
            <a:endParaRPr lang="vi-VN" dirty="0">
              <a:latin typeface="Calibri" panose="020F0502020204030204" pitchFamily="34" charset="0"/>
              <a:ea typeface="Times New Roman" panose="02020603050405020304" pitchFamily="18" charset="0"/>
              <a:cs typeface="Calibri" panose="020F0502020204030204" pitchFamily="34" charset="0"/>
            </a:endParaRPr>
          </a:p>
          <a:p>
            <a:pPr marL="742950" lvl="1" indent="-285750">
              <a:spcBef>
                <a:spcPts val="600"/>
              </a:spcBef>
              <a:buFont typeface="Arial" panose="020B0604020202020204" pitchFamily="34" charset="0"/>
              <a:buChar char="•"/>
              <a:tabLst>
                <a:tab pos="914400" algn="l"/>
              </a:tabLst>
            </a:pPr>
            <a:r>
              <a:rPr lang="vi-VN" dirty="0">
                <a:latin typeface="Calibri" panose="020F0502020204030204" pitchFamily="34" charset="0"/>
                <a:ea typeface="Times New Roman" panose="02020603050405020304" pitchFamily="18" charset="0"/>
                <a:cs typeface="Calibri" panose="020F0502020204030204" pitchFamily="34" charset="0"/>
              </a:rPr>
              <a:t>Việc trao đổi tài liệu, dữ liệu mật/nhạy cảm cần thiết lập cơ chế chính thức </a:t>
            </a:r>
          </a:p>
          <a:p>
            <a:pPr marL="742950" lvl="1" indent="-285750">
              <a:spcBef>
                <a:spcPts val="600"/>
              </a:spcBef>
              <a:buFont typeface="Arial" panose="020B0604020202020204" pitchFamily="34" charset="0"/>
              <a:buChar char="•"/>
              <a:tabLst>
                <a:tab pos="914400" algn="l"/>
              </a:tabLst>
            </a:pPr>
            <a:r>
              <a:rPr lang="vi-VN" dirty="0">
                <a:latin typeface="Calibri" panose="020F0502020204030204" pitchFamily="34" charset="0"/>
                <a:ea typeface="Times New Roman" panose="02020603050405020304" pitchFamily="18" charset="0"/>
                <a:cs typeface="Calibri" panose="020F0502020204030204" pitchFamily="34" charset="0"/>
              </a:rPr>
              <a:t>Có thỏa thuận giữa các cơ quan quản lý quốc </a:t>
            </a:r>
            <a:br>
              <a:rPr lang="en-US" dirty="0">
                <a:latin typeface="Calibri" panose="020F0502020204030204" pitchFamily="34" charset="0"/>
                <a:ea typeface="Times New Roman" panose="02020603050405020304" pitchFamily="18" charset="0"/>
                <a:cs typeface="Calibri" panose="020F0502020204030204" pitchFamily="34" charset="0"/>
              </a:rPr>
            </a:br>
            <a:r>
              <a:rPr lang="vi-VN" dirty="0">
                <a:latin typeface="Calibri" panose="020F0502020204030204" pitchFamily="34" charset="0"/>
                <a:ea typeface="Times New Roman" panose="02020603050405020304" pitchFamily="18" charset="0"/>
                <a:cs typeface="Calibri" panose="020F0502020204030204" pitchFamily="34" charset="0"/>
              </a:rPr>
              <a:t>gia</a:t>
            </a:r>
            <a:r>
              <a:rPr lang="en-US" dirty="0">
                <a:latin typeface="Calibri" panose="020F0502020204030204" pitchFamily="34" charset="0"/>
                <a:ea typeface="Times New Roman" panose="02020603050405020304" pitchFamily="18" charset="0"/>
                <a:cs typeface="Calibri" panose="020F0502020204030204" pitchFamily="34" charset="0"/>
              </a:rPr>
              <a:t> (NRA - NRA)</a:t>
            </a:r>
            <a:r>
              <a:rPr lang="vi-VN" dirty="0">
                <a:latin typeface="Calibri" panose="020F0502020204030204" pitchFamily="34" charset="0"/>
                <a:ea typeface="Times New Roman" panose="02020603050405020304" pitchFamily="18" charset="0"/>
                <a:cs typeface="Calibri" panose="020F0502020204030204" pitchFamily="34" charset="0"/>
              </a:rPr>
              <a:t> để trao đổi, giải thích, làm rõ</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err="1">
                <a:latin typeface="Calibri" panose="020F0502020204030204" pitchFamily="34" charset="0"/>
                <a:ea typeface="Times New Roman" panose="02020603050405020304" pitchFamily="18" charset="0"/>
                <a:cs typeface="Calibri" panose="020F0502020204030204" pitchFamily="34" charset="0"/>
              </a:rPr>
              <a:t>về</a:t>
            </a:r>
            <a:r>
              <a:rPr lang="vi-VN" dirty="0">
                <a:latin typeface="Calibri" panose="020F0502020204030204" pitchFamily="34" charset="0"/>
                <a:ea typeface="Times New Roman" panose="02020603050405020304" pitchFamily="18" charset="0"/>
                <a:cs typeface="Calibri" panose="020F0502020204030204" pitchFamily="34" charset="0"/>
              </a:rPr>
              <a:t> báo cáo thẩm định </a:t>
            </a:r>
          </a:p>
          <a:p>
            <a:pPr marL="742950" lvl="1" indent="-285750">
              <a:spcBef>
                <a:spcPts val="600"/>
              </a:spcBef>
              <a:buFont typeface="Arial" panose="020B0604020202020204" pitchFamily="34" charset="0"/>
              <a:buChar char="•"/>
              <a:tabLst>
                <a:tab pos="914400" algn="l"/>
              </a:tabLst>
            </a:pPr>
            <a:r>
              <a:rPr lang="vi-VN" dirty="0">
                <a:latin typeface="Calibri" panose="020F0502020204030204" pitchFamily="34" charset="0"/>
                <a:ea typeface="Times New Roman" panose="02020603050405020304" pitchFamily="18" charset="0"/>
                <a:cs typeface="Calibri" panose="020F0502020204030204" pitchFamily="34" charset="0"/>
              </a:rPr>
              <a:t>Báo cáo </a:t>
            </a:r>
            <a:r>
              <a:rPr lang="en-US" dirty="0" err="1">
                <a:latin typeface="Calibri" panose="020F0502020204030204" pitchFamily="34" charset="0"/>
                <a:ea typeface="Times New Roman" panose="02020603050405020304" pitchFamily="18" charset="0"/>
                <a:cs typeface="Calibri" panose="020F0502020204030204" pitchFamily="34" charset="0"/>
              </a:rPr>
              <a:t>thẩm</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err="1">
                <a:latin typeface="Calibri" panose="020F0502020204030204" pitchFamily="34" charset="0"/>
                <a:ea typeface="Times New Roman" panose="02020603050405020304" pitchFamily="18" charset="0"/>
                <a:cs typeface="Calibri" panose="020F0502020204030204" pitchFamily="34" charset="0"/>
              </a:rPr>
              <a:t>định</a:t>
            </a:r>
            <a:r>
              <a:rPr lang="en-US" dirty="0">
                <a:latin typeface="Calibri" panose="020F0502020204030204" pitchFamily="34" charset="0"/>
                <a:ea typeface="Times New Roman" panose="02020603050405020304" pitchFamily="18" charset="0"/>
                <a:cs typeface="Calibri" panose="020F0502020204030204" pitchFamily="34" charset="0"/>
              </a:rPr>
              <a:t> </a:t>
            </a:r>
            <a:r>
              <a:rPr lang="vi-VN" dirty="0">
                <a:latin typeface="Calibri" panose="020F0502020204030204" pitchFamily="34" charset="0"/>
                <a:ea typeface="Times New Roman" panose="02020603050405020304" pitchFamily="18" charset="0"/>
                <a:cs typeface="Calibri" panose="020F0502020204030204" pitchFamily="34" charset="0"/>
              </a:rPr>
              <a:t>đầy đủ</a:t>
            </a:r>
            <a:r>
              <a:rPr lang="en-US" dirty="0">
                <a:latin typeface="Calibri" panose="020F0502020204030204" pitchFamily="34" charset="0"/>
                <a:ea typeface="Times New Roman" panose="02020603050405020304" pitchFamily="18" charset="0"/>
                <a:cs typeface="Calibri" panose="020F0502020204030204" pitchFamily="34" charset="0"/>
              </a:rPr>
              <a:t> </a:t>
            </a:r>
            <a:r>
              <a:rPr lang="vi-VN" dirty="0" err="1">
                <a:latin typeface="Calibri" panose="020F0502020204030204" pitchFamily="34" charset="0"/>
                <a:ea typeface="Times New Roman" panose="02020603050405020304" pitchFamily="18" charset="0"/>
                <a:cs typeface="Calibri" panose="020F0502020204030204" pitchFamily="34" charset="0"/>
              </a:rPr>
              <a:t>vs</a:t>
            </a:r>
            <a:r>
              <a:rPr lang="vi-VN" dirty="0">
                <a:latin typeface="Calibri" panose="020F0502020204030204" pitchFamily="34" charset="0"/>
                <a:ea typeface="Times New Roman" panose="02020603050405020304" pitchFamily="18" charset="0"/>
                <a:cs typeface="Calibri" panose="020F0502020204030204" pitchFamily="34" charset="0"/>
              </a:rPr>
              <a:t>. Báo cáo thẩm định rút gọn (công khai) </a:t>
            </a:r>
          </a:p>
          <a:p>
            <a:pPr marL="742950" lvl="1" indent="-285750">
              <a:spcBef>
                <a:spcPts val="600"/>
              </a:spcBef>
              <a:spcAft>
                <a:spcPts val="800"/>
              </a:spcAft>
              <a:buFont typeface="Arial" panose="020B0604020202020204" pitchFamily="34" charset="0"/>
              <a:buChar char="•"/>
              <a:tabLst>
                <a:tab pos="914400" algn="l"/>
              </a:tabLst>
            </a:pPr>
            <a:r>
              <a:rPr lang="vi-VN" dirty="0">
                <a:latin typeface="Calibri" panose="020F0502020204030204" pitchFamily="34" charset="0"/>
                <a:ea typeface="Times New Roman" panose="02020603050405020304" pitchFamily="18" charset="0"/>
                <a:cs typeface="Calibri" panose="020F0502020204030204" pitchFamily="34" charset="0"/>
              </a:rPr>
              <a:t>Khoảng thời gian chậm trễ từ khi cơ quan quản lý </a:t>
            </a:r>
            <a:r>
              <a:rPr lang="en-US" dirty="0">
                <a:latin typeface="Calibri" panose="020F0502020204030204" pitchFamily="34" charset="0"/>
                <a:ea typeface="Times New Roman" panose="02020603050405020304" pitchFamily="18" charset="0"/>
                <a:cs typeface="Calibri" panose="020F0502020204030204" pitchFamily="34" charset="0"/>
              </a:rPr>
              <a:t>d</a:t>
            </a:r>
            <a:r>
              <a:rPr lang="vi-VN" dirty="0" err="1">
                <a:latin typeface="Calibri" panose="020F0502020204030204" pitchFamily="34" charset="0"/>
                <a:ea typeface="Times New Roman" panose="02020603050405020304" pitchFamily="18" charset="0"/>
                <a:cs typeface="Calibri" panose="020F0502020204030204" pitchFamily="34" charset="0"/>
              </a:rPr>
              <a:t>ược</a:t>
            </a:r>
            <a:r>
              <a:rPr lang="vi-VN" dirty="0">
                <a:latin typeface="Calibri" panose="020F0502020204030204" pitchFamily="34" charset="0"/>
                <a:ea typeface="Times New Roman" panose="02020603050405020304" pitchFamily="18" charset="0"/>
                <a:cs typeface="Calibri" panose="020F0502020204030204" pitchFamily="34" charset="0"/>
              </a:rPr>
              <a:t> tham chiếu phê duyệt</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err="1">
                <a:latin typeface="Calibri" panose="020F0502020204030204" pitchFamily="34" charset="0"/>
                <a:ea typeface="Times New Roman" panose="02020603050405020304" pitchFamily="18" charset="0"/>
                <a:cs typeface="Calibri" panose="020F0502020204030204" pitchFamily="34" charset="0"/>
              </a:rPr>
              <a:t>đến</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err="1">
                <a:latin typeface="Calibri" panose="020F0502020204030204" pitchFamily="34" charset="0"/>
                <a:ea typeface="Times New Roman" panose="02020603050405020304" pitchFamily="18" charset="0"/>
                <a:cs typeface="Calibri" panose="020F0502020204030204" pitchFamily="34" charset="0"/>
              </a:rPr>
              <a:t>khi</a:t>
            </a:r>
            <a:r>
              <a:rPr lang="vi-VN" dirty="0">
                <a:latin typeface="Calibri" panose="020F0502020204030204" pitchFamily="34" charset="0"/>
                <a:ea typeface="Times New Roman" panose="02020603050405020304" pitchFamily="18" charset="0"/>
                <a:cs typeface="Calibri" panose="020F0502020204030204" pitchFamily="34" charset="0"/>
              </a:rPr>
              <a:t> báo cáo thẩm định </a:t>
            </a:r>
            <a:r>
              <a:rPr lang="en-US" dirty="0" err="1">
                <a:latin typeface="Calibri" panose="020F0502020204030204" pitchFamily="34" charset="0"/>
                <a:ea typeface="Times New Roman" panose="02020603050405020304" pitchFamily="18" charset="0"/>
                <a:cs typeface="Calibri" panose="020F0502020204030204" pitchFamily="34" charset="0"/>
              </a:rPr>
              <a:t>được</a:t>
            </a:r>
            <a:r>
              <a:rPr lang="en-US" dirty="0">
                <a:latin typeface="Calibri" panose="020F0502020204030204" pitchFamily="34" charset="0"/>
                <a:ea typeface="Times New Roman" panose="02020603050405020304" pitchFamily="18" charset="0"/>
                <a:cs typeface="Calibri" panose="020F0502020204030204" pitchFamily="34" charset="0"/>
              </a:rPr>
              <a:t> </a:t>
            </a:r>
            <a:r>
              <a:rPr lang="vi-VN" dirty="0">
                <a:latin typeface="Calibri" panose="020F0502020204030204" pitchFamily="34" charset="0"/>
                <a:ea typeface="Times New Roman" panose="02020603050405020304" pitchFamily="18" charset="0"/>
                <a:cs typeface="Calibri" panose="020F0502020204030204" pitchFamily="34" charset="0"/>
              </a:rPr>
              <a:t>công bố</a:t>
            </a:r>
          </a:p>
        </p:txBody>
      </p:sp>
      <p:sp>
        <p:nvSpPr>
          <p:cNvPr id="6" name="TextBox 5">
            <a:extLst>
              <a:ext uri="{FF2B5EF4-FFF2-40B4-BE49-F238E27FC236}">
                <a16:creationId xmlns:a16="http://schemas.microsoft.com/office/drawing/2014/main" id="{D82BA016-55A1-A161-016D-353B017402F7}"/>
              </a:ext>
            </a:extLst>
          </p:cNvPr>
          <p:cNvSpPr txBox="1"/>
          <p:nvPr/>
        </p:nvSpPr>
        <p:spPr>
          <a:xfrm>
            <a:off x="6693310" y="2819400"/>
            <a:ext cx="2145890" cy="2585323"/>
          </a:xfrm>
          <a:prstGeom prst="rect">
            <a:avLst/>
          </a:prstGeom>
          <a:noFill/>
          <a:ln w="38100">
            <a:solidFill>
              <a:srgbClr val="FF6600"/>
            </a:solidFill>
          </a:ln>
        </p:spPr>
        <p:txBody>
          <a:bodyPr wrap="square" rtlCol="0">
            <a:spAutoFit/>
          </a:bodyPr>
          <a:lstStyle/>
          <a:p>
            <a:pPr marL="285750" indent="-285750">
              <a:buFont typeface="Arial" panose="020B0604020202020204" pitchFamily="34" charset="0"/>
              <a:buChar char="•"/>
            </a:pPr>
            <a:r>
              <a:rPr lang="vi-VN" b="1" dirty="0">
                <a:solidFill>
                  <a:srgbClr val="FF6600"/>
                </a:solidFill>
                <a:latin typeface="Calibri" panose="020F0502020204030204" pitchFamily="34" charset="0"/>
                <a:cs typeface="Calibri" panose="020F0502020204030204" pitchFamily="34" charset="0"/>
              </a:rPr>
              <a:t>Nếu không có cách liên hệ trực tiếp với cơ quan quản lý </a:t>
            </a:r>
            <a:r>
              <a:rPr lang="en-US" b="1" dirty="0">
                <a:solidFill>
                  <a:srgbClr val="FF6600"/>
                </a:solidFill>
                <a:latin typeface="Calibri" panose="020F0502020204030204" pitchFamily="34" charset="0"/>
                <a:cs typeface="Calibri" panose="020F0502020204030204" pitchFamily="34" charset="0"/>
              </a:rPr>
              <a:t>d</a:t>
            </a:r>
            <a:r>
              <a:rPr lang="vi-VN" b="1">
                <a:solidFill>
                  <a:srgbClr val="FF6600"/>
                </a:solidFill>
                <a:latin typeface="Calibri" panose="020F0502020204030204" pitchFamily="34" charset="0"/>
                <a:cs typeface="Calibri" panose="020F0502020204030204" pitchFamily="34" charset="0"/>
              </a:rPr>
              <a:t>ược</a:t>
            </a:r>
            <a:r>
              <a:rPr lang="vi-VN" b="1" dirty="0">
                <a:solidFill>
                  <a:srgbClr val="FF6600"/>
                </a:solidFill>
                <a:latin typeface="Calibri" panose="020F0502020204030204" pitchFamily="34" charset="0"/>
                <a:cs typeface="Calibri" panose="020F0502020204030204" pitchFamily="34" charset="0"/>
              </a:rPr>
              <a:t> tham chiếu?</a:t>
            </a:r>
          </a:p>
          <a:p>
            <a:pPr marL="285750" indent="-285750">
              <a:buFont typeface="Arial" panose="020B0604020202020204" pitchFamily="34" charset="0"/>
              <a:buChar char="•"/>
            </a:pPr>
            <a:r>
              <a:rPr lang="vi-VN" b="1" dirty="0">
                <a:solidFill>
                  <a:srgbClr val="FF6600"/>
                </a:solidFill>
                <a:latin typeface="Calibri" panose="020F0502020204030204" pitchFamily="34" charset="0"/>
                <a:cs typeface="Calibri" panose="020F0502020204030204" pitchFamily="34" charset="0"/>
              </a:rPr>
              <a:t>Nếu chỉ có các báo cáo</a:t>
            </a:r>
            <a:r>
              <a:rPr lang="en-US" b="1" dirty="0">
                <a:solidFill>
                  <a:srgbClr val="FF6600"/>
                </a:solidFill>
                <a:latin typeface="Calibri" panose="020F0502020204030204" pitchFamily="34" charset="0"/>
                <a:cs typeface="Calibri" panose="020F0502020204030204" pitchFamily="34" charset="0"/>
              </a:rPr>
              <a:t> </a:t>
            </a:r>
            <a:r>
              <a:rPr lang="en-US" b="1" dirty="0" err="1">
                <a:solidFill>
                  <a:srgbClr val="FF6600"/>
                </a:solidFill>
                <a:latin typeface="Calibri" panose="020F0502020204030204" pitchFamily="34" charset="0"/>
                <a:cs typeface="Calibri" panose="020F0502020204030204" pitchFamily="34" charset="0"/>
              </a:rPr>
              <a:t>rút</a:t>
            </a:r>
            <a:r>
              <a:rPr lang="en-US" b="1" dirty="0">
                <a:solidFill>
                  <a:srgbClr val="FF6600"/>
                </a:solidFill>
                <a:latin typeface="Calibri" panose="020F0502020204030204" pitchFamily="34" charset="0"/>
                <a:cs typeface="Calibri" panose="020F0502020204030204" pitchFamily="34" charset="0"/>
              </a:rPr>
              <a:t> </a:t>
            </a:r>
            <a:r>
              <a:rPr lang="en-US" b="1" dirty="0" err="1">
                <a:solidFill>
                  <a:srgbClr val="FF6600"/>
                </a:solidFill>
                <a:latin typeface="Calibri" panose="020F0502020204030204" pitchFamily="34" charset="0"/>
                <a:cs typeface="Calibri" panose="020F0502020204030204" pitchFamily="34" charset="0"/>
              </a:rPr>
              <a:t>gọn</a:t>
            </a:r>
            <a:r>
              <a:rPr lang="en-US" b="1" dirty="0">
                <a:solidFill>
                  <a:srgbClr val="FF6600"/>
                </a:solidFill>
                <a:latin typeface="Calibri" panose="020F0502020204030204" pitchFamily="34" charset="0"/>
                <a:cs typeface="Calibri" panose="020F0502020204030204" pitchFamily="34" charset="0"/>
              </a:rPr>
              <a:t> </a:t>
            </a:r>
            <a:r>
              <a:rPr lang="vi-VN" b="1" dirty="0">
                <a:solidFill>
                  <a:srgbClr val="FF6600"/>
                </a:solidFill>
                <a:latin typeface="Calibri" panose="020F0502020204030204" pitchFamily="34" charset="0"/>
                <a:cs typeface="Calibri" panose="020F0502020204030204" pitchFamily="34" charset="0"/>
              </a:rPr>
              <a:t>hoặc </a:t>
            </a:r>
            <a:r>
              <a:rPr lang="en-US" b="1" dirty="0" err="1">
                <a:solidFill>
                  <a:srgbClr val="FF6600"/>
                </a:solidFill>
                <a:latin typeface="Calibri" panose="020F0502020204030204" pitchFamily="34" charset="0"/>
                <a:cs typeface="Calibri" panose="020F0502020204030204" pitchFamily="34" charset="0"/>
              </a:rPr>
              <a:t>báo</a:t>
            </a:r>
            <a:r>
              <a:rPr lang="en-US" b="1" dirty="0">
                <a:solidFill>
                  <a:srgbClr val="FF6600"/>
                </a:solidFill>
                <a:latin typeface="Calibri" panose="020F0502020204030204" pitchFamily="34" charset="0"/>
                <a:cs typeface="Calibri" panose="020F0502020204030204" pitchFamily="34" charset="0"/>
              </a:rPr>
              <a:t> </a:t>
            </a:r>
            <a:r>
              <a:rPr lang="en-US" b="1" dirty="0" err="1">
                <a:solidFill>
                  <a:srgbClr val="FF6600"/>
                </a:solidFill>
                <a:latin typeface="Calibri" panose="020F0502020204030204" pitchFamily="34" charset="0"/>
                <a:cs typeface="Calibri" panose="020F0502020204030204" pitchFamily="34" charset="0"/>
              </a:rPr>
              <a:t>cáo</a:t>
            </a:r>
            <a:r>
              <a:rPr lang="en-US" b="1" dirty="0">
                <a:solidFill>
                  <a:srgbClr val="FF6600"/>
                </a:solidFill>
                <a:latin typeface="Calibri" panose="020F0502020204030204" pitchFamily="34" charset="0"/>
                <a:cs typeface="Calibri" panose="020F0502020204030204" pitchFamily="34" charset="0"/>
              </a:rPr>
              <a:t> </a:t>
            </a:r>
            <a:r>
              <a:rPr lang="vi-VN" b="1" dirty="0">
                <a:solidFill>
                  <a:srgbClr val="FF6600"/>
                </a:solidFill>
                <a:latin typeface="Calibri" panose="020F0502020204030204" pitchFamily="34" charset="0"/>
                <a:cs typeface="Calibri" panose="020F0502020204030204" pitchFamily="34" charset="0"/>
              </a:rPr>
              <a:t>công khai </a:t>
            </a:r>
            <a:r>
              <a:rPr lang="en-US" b="1" dirty="0" err="1">
                <a:solidFill>
                  <a:srgbClr val="FF6600"/>
                </a:solidFill>
                <a:latin typeface="Calibri" panose="020F0502020204030204" pitchFamily="34" charset="0"/>
                <a:cs typeface="Calibri" panose="020F0502020204030204" pitchFamily="34" charset="0"/>
              </a:rPr>
              <a:t>sẵn</a:t>
            </a:r>
            <a:r>
              <a:rPr lang="en-US" b="1" dirty="0">
                <a:solidFill>
                  <a:srgbClr val="FF6600"/>
                </a:solidFill>
                <a:latin typeface="Calibri" panose="020F0502020204030204" pitchFamily="34" charset="0"/>
                <a:cs typeface="Calibri" panose="020F0502020204030204" pitchFamily="34" charset="0"/>
              </a:rPr>
              <a:t> </a:t>
            </a:r>
            <a:r>
              <a:rPr lang="en-US" b="1" dirty="0" err="1">
                <a:solidFill>
                  <a:srgbClr val="FF6600"/>
                </a:solidFill>
                <a:latin typeface="Calibri" panose="020F0502020204030204" pitchFamily="34" charset="0"/>
                <a:cs typeface="Calibri" panose="020F0502020204030204" pitchFamily="34" charset="0"/>
              </a:rPr>
              <a:t>có</a:t>
            </a:r>
            <a:r>
              <a:rPr lang="vi-VN" b="1" dirty="0">
                <a:solidFill>
                  <a:srgbClr val="FF66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5055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8B565-D3BF-F33E-CE37-F474B5E26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9C3BB-6EA6-41F5-2078-18CB27964971}"/>
              </a:ext>
            </a:extLst>
          </p:cNvPr>
          <p:cNvSpPr>
            <a:spLocks noGrp="1"/>
          </p:cNvSpPr>
          <p:nvPr>
            <p:ph type="title"/>
          </p:nvPr>
        </p:nvSpPr>
        <p:spPr>
          <a:xfrm>
            <a:off x="792606" y="167627"/>
            <a:ext cx="7558786" cy="492443"/>
          </a:xfrm>
        </p:spPr>
        <p:txBody>
          <a:bodyPr/>
          <a:lstStyle/>
          <a:p>
            <a:pPr algn="ctr"/>
            <a:r>
              <a:rPr lang="vi-VN" dirty="0">
                <a:latin typeface="Calibri" panose="020F0502020204030204" pitchFamily="34" charset="0"/>
                <a:cs typeface="Calibri" panose="020F0502020204030204" pitchFamily="34" charset="0"/>
              </a:rPr>
              <a:t>Các rào cản trong quá trình thực hiện</a:t>
            </a:r>
          </a:p>
        </p:txBody>
      </p:sp>
      <p:sp>
        <p:nvSpPr>
          <p:cNvPr id="3" name="TextBox 4">
            <a:extLst>
              <a:ext uri="{FF2B5EF4-FFF2-40B4-BE49-F238E27FC236}">
                <a16:creationId xmlns:a16="http://schemas.microsoft.com/office/drawing/2014/main" id="{58669635-BD2A-712F-CB95-543BF797F0AF}"/>
              </a:ext>
            </a:extLst>
          </p:cNvPr>
          <p:cNvSpPr txBox="1"/>
          <p:nvPr/>
        </p:nvSpPr>
        <p:spPr>
          <a:xfrm>
            <a:off x="472502" y="1221784"/>
            <a:ext cx="8442898" cy="2615781"/>
          </a:xfrm>
          <a:prstGeom prst="rect">
            <a:avLst/>
          </a:prstGeom>
          <a:noFill/>
        </p:spPr>
        <p:txBody>
          <a:bodyPr wrap="square" rtlCol="0">
            <a:spAutoFit/>
          </a:bodyPr>
          <a:lstStyle/>
          <a:p>
            <a:pPr marL="342900" lvl="0" indent="-342900">
              <a:lnSpc>
                <a:spcPct val="115000"/>
              </a:lnSpc>
              <a:buFont typeface="Arial" panose="020B0604020202020204" pitchFamily="34" charset="0"/>
              <a:buChar char="•"/>
              <a:tabLst>
                <a:tab pos="457200" algn="l"/>
              </a:tabLst>
            </a:pPr>
            <a:r>
              <a:rPr lang="vi-VN" sz="2400" b="1" dirty="0">
                <a:latin typeface="Calibri" panose="020F0502020204030204" pitchFamily="34" charset="0"/>
                <a:ea typeface="Times New Roman" panose="02020603050405020304" pitchFamily="18" charset="0"/>
                <a:cs typeface="Calibri" panose="020F0502020204030204" pitchFamily="34" charset="0"/>
              </a:rPr>
              <a:t>Cơ sở đăng ký</a:t>
            </a:r>
            <a:r>
              <a:rPr lang="vi-VN" sz="2400" dirty="0">
                <a:latin typeface="Calibri" panose="020F0502020204030204" pitchFamily="34" charset="0"/>
                <a:ea typeface="Times New Roman" panose="02020603050405020304" pitchFamily="18" charset="0"/>
                <a:cs typeface="Calibri" panose="020F0502020204030204" pitchFamily="34" charset="0"/>
              </a:rPr>
              <a:t> thường có đầy đủ </a:t>
            </a:r>
            <a:r>
              <a:rPr lang="vi-VN" sz="2400">
                <a:latin typeface="Calibri" panose="020F0502020204030204" pitchFamily="34" charset="0"/>
                <a:ea typeface="Times New Roman" panose="02020603050405020304" pitchFamily="18" charset="0"/>
                <a:cs typeface="Calibri" panose="020F0502020204030204" pitchFamily="34" charset="0"/>
              </a:rPr>
              <a:t>biên bản</a:t>
            </a:r>
            <a:r>
              <a:rPr lang="vi-VN" sz="2400" dirty="0">
                <a:latin typeface="Calibri" panose="020F0502020204030204" pitchFamily="34" charset="0"/>
                <a:ea typeface="Times New Roman" panose="02020603050405020304" pitchFamily="18" charset="0"/>
                <a:cs typeface="Calibri" panose="020F0502020204030204" pitchFamily="34" charset="0"/>
              </a:rPr>
              <a:t> </a:t>
            </a:r>
            <a:r>
              <a:rPr lang="vi-VN" sz="2400">
                <a:latin typeface="Calibri" panose="020F0502020204030204" pitchFamily="34" charset="0"/>
                <a:ea typeface="Times New Roman" panose="02020603050405020304" pitchFamily="18" charset="0"/>
                <a:cs typeface="Calibri" panose="020F0502020204030204" pitchFamily="34" charset="0"/>
              </a:rPr>
              <a:t>trao đổi</a:t>
            </a:r>
            <a:r>
              <a:rPr lang="vi-VN" sz="2400" dirty="0">
                <a:latin typeface="Calibri" panose="020F0502020204030204" pitchFamily="34" charset="0"/>
                <a:ea typeface="Times New Roman" panose="02020603050405020304" pitchFamily="18" charset="0"/>
                <a:cs typeface="Calibri" panose="020F0502020204030204" pitchFamily="34" charset="0"/>
              </a:rPr>
              <a:t> với cơ quan quản lý </a:t>
            </a:r>
            <a:r>
              <a:rPr lang="vi-VN" sz="2400">
                <a:latin typeface="Calibri" panose="020F0502020204030204" pitchFamily="34" charset="0"/>
                <a:ea typeface="Times New Roman" panose="02020603050405020304" pitchFamily="18" charset="0"/>
                <a:cs typeface="Calibri" panose="020F0502020204030204" pitchFamily="34" charset="0"/>
              </a:rPr>
              <a:t>tham chiếu,</a:t>
            </a:r>
            <a:r>
              <a:rPr lang="vi-VN" sz="2400" dirty="0">
                <a:latin typeface="Calibri" panose="020F0502020204030204" pitchFamily="34" charset="0"/>
                <a:ea typeface="Times New Roman" panose="02020603050405020304" pitchFamily="18" charset="0"/>
                <a:cs typeface="Calibri" panose="020F0502020204030204" pitchFamily="34" charset="0"/>
              </a:rPr>
              <a:t> và có thể giúp trả lời các thắc mắc</a:t>
            </a:r>
            <a:r>
              <a:rPr lang="vi-VN" sz="2400">
                <a:latin typeface="Calibri" panose="020F0502020204030204" pitchFamily="34" charset="0"/>
                <a:ea typeface="Times New Roman" panose="02020603050405020304" pitchFamily="18" charset="0"/>
                <a:cs typeface="Calibri" panose="020F0502020204030204" pitchFamily="34" charset="0"/>
              </a:rPr>
              <a:t> </a:t>
            </a:r>
            <a:endParaRPr lang="vi-VN" sz="24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buFont typeface="Arial" panose="020B0604020202020204" pitchFamily="34" charset="0"/>
              <a:buChar char="•"/>
              <a:tabLst>
                <a:tab pos="457200" algn="l"/>
              </a:tabLst>
            </a:pPr>
            <a:r>
              <a:rPr lang="vi-VN" sz="2400" b="1">
                <a:latin typeface="Calibri" panose="020F0502020204030204" pitchFamily="34" charset="0"/>
                <a:ea typeface="Times New Roman" panose="02020603050405020304" pitchFamily="18" charset="0"/>
                <a:cs typeface="Calibri" panose="020F0502020204030204" pitchFamily="34" charset="0"/>
              </a:rPr>
              <a:t>Có thể cân nhắc sử </a:t>
            </a:r>
            <a:r>
              <a:rPr lang="vi-VN" sz="2400" b="1" dirty="0">
                <a:latin typeface="Calibri" panose="020F0502020204030204" pitchFamily="34" charset="0"/>
                <a:ea typeface="Times New Roman" panose="02020603050405020304" pitchFamily="18" charset="0"/>
                <a:cs typeface="Calibri" panose="020F0502020204030204" pitchFamily="34" charset="0"/>
              </a:rPr>
              <a:t>dụng nhiều báo cáo làm đối chứng</a:t>
            </a:r>
          </a:p>
          <a:p>
            <a:pPr marL="742950" lvl="1" indent="-285750">
              <a:lnSpc>
                <a:spcPct val="115000"/>
              </a:lnSpc>
              <a:spcAft>
                <a:spcPts val="800"/>
              </a:spcAft>
              <a:buFont typeface="Arial" panose="020B0604020202020204" pitchFamily="34" charset="0"/>
              <a:buChar char="•"/>
              <a:tabLst>
                <a:tab pos="914400" algn="l"/>
              </a:tabLst>
            </a:pPr>
            <a:r>
              <a:rPr lang="vi-VN" sz="2400" dirty="0">
                <a:latin typeface="Calibri" panose="020F0502020204030204" pitchFamily="34" charset="0"/>
                <a:ea typeface="Times New Roman" panose="02020603050405020304" pitchFamily="18" charset="0"/>
                <a:cs typeface="Calibri" panose="020F0502020204030204" pitchFamily="34" charset="0"/>
              </a:rPr>
              <a:t>Sử dụng 2 hoặc 3 báo cáo thẩm định (bao gồm </a:t>
            </a:r>
            <a:r>
              <a:rPr lang="vi-VN" sz="2400">
                <a:latin typeface="Calibri" panose="020F0502020204030204" pitchFamily="34" charset="0"/>
                <a:ea typeface="Times New Roman" panose="02020603050405020304" pitchFamily="18" charset="0"/>
                <a:cs typeface="Calibri" panose="020F0502020204030204" pitchFamily="34" charset="0"/>
              </a:rPr>
              <a:t>cả báo cáo </a:t>
            </a:r>
            <a:r>
              <a:rPr lang="en-US" sz="2400" err="1">
                <a:latin typeface="Calibri" panose="020F0502020204030204" pitchFamily="34" charset="0"/>
                <a:ea typeface="Times New Roman" panose="02020603050405020304" pitchFamily="18" charset="0"/>
                <a:cs typeface="Calibri" panose="020F0502020204030204" pitchFamily="34" charset="0"/>
              </a:rPr>
              <a:t>thẩm</a:t>
            </a:r>
            <a:r>
              <a:rPr lang="en-US" sz="2400">
                <a:latin typeface="Calibri" panose="020F0502020204030204" pitchFamily="34" charset="0"/>
                <a:ea typeface="Times New Roman" panose="02020603050405020304" pitchFamily="18" charset="0"/>
                <a:cs typeface="Calibri" panose="020F0502020204030204" pitchFamily="34" charset="0"/>
              </a:rPr>
              <a:t> </a:t>
            </a:r>
            <a:r>
              <a:rPr lang="en-US" sz="2400" err="1">
                <a:latin typeface="Calibri" panose="020F0502020204030204" pitchFamily="34" charset="0"/>
                <a:ea typeface="Times New Roman" panose="02020603050405020304" pitchFamily="18" charset="0"/>
                <a:cs typeface="Calibri" panose="020F0502020204030204" pitchFamily="34" charset="0"/>
              </a:rPr>
              <a:t>định</a:t>
            </a:r>
            <a:r>
              <a:rPr lang="en-US" sz="2400">
                <a:latin typeface="Calibri" panose="020F0502020204030204" pitchFamily="34" charset="0"/>
                <a:ea typeface="Times New Roman" panose="02020603050405020304" pitchFamily="18" charset="0"/>
                <a:cs typeface="Calibri" panose="020F0502020204030204" pitchFamily="34" charset="0"/>
              </a:rPr>
              <a:t> </a:t>
            </a:r>
            <a:r>
              <a:rPr lang="en-US" sz="2400" err="1">
                <a:latin typeface="Calibri" panose="020F0502020204030204" pitchFamily="34" charset="0"/>
                <a:ea typeface="Times New Roman" panose="02020603050405020304" pitchFamily="18" charset="0"/>
                <a:cs typeface="Calibri" panose="020F0502020204030204" pitchFamily="34" charset="0"/>
              </a:rPr>
              <a:t>công</a:t>
            </a:r>
            <a:r>
              <a:rPr lang="en-US" sz="2400">
                <a:latin typeface="Calibri" panose="020F0502020204030204" pitchFamily="34" charset="0"/>
                <a:ea typeface="Times New Roman" panose="02020603050405020304" pitchFamily="18" charset="0"/>
                <a:cs typeface="Calibri" panose="020F0502020204030204" pitchFamily="34" charset="0"/>
              </a:rPr>
              <a:t> </a:t>
            </a:r>
            <a:r>
              <a:rPr lang="en-US" sz="2400" err="1">
                <a:latin typeface="Calibri" panose="020F0502020204030204" pitchFamily="34" charset="0"/>
                <a:ea typeface="Times New Roman" panose="02020603050405020304" pitchFamily="18" charset="0"/>
                <a:cs typeface="Calibri" panose="020F0502020204030204" pitchFamily="34" charset="0"/>
              </a:rPr>
              <a:t>khai</a:t>
            </a:r>
            <a:r>
              <a:rPr lang="en-US" sz="240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 Public Assessment Report</a:t>
            </a:r>
            <a:r>
              <a:rPr lang="vi-VN" sz="2400" dirty="0">
                <a:latin typeface="Calibri" panose="020F0502020204030204" pitchFamily="34" charset="0"/>
                <a:ea typeface="Times New Roman" panose="02020603050405020304" pitchFamily="18" charset="0"/>
                <a:cs typeface="Calibri" panose="020F0502020204030204" pitchFamily="34" charset="0"/>
              </a:rPr>
              <a:t>) để </a:t>
            </a:r>
            <a:r>
              <a:rPr lang="vi-VN" sz="2400">
                <a:latin typeface="Calibri" panose="020F0502020204030204" pitchFamily="34" charset="0"/>
                <a:ea typeface="Times New Roman" panose="02020603050405020304" pitchFamily="18" charset="0"/>
                <a:cs typeface="Calibri" panose="020F0502020204030204" pitchFamily="34" charset="0"/>
              </a:rPr>
              <a:t>hỗ trợ việc đưa ra quyết định  </a:t>
            </a:r>
            <a:endParaRPr lang="vi-VN" sz="2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object 3"/>
          <p:cNvSpPr txBox="1"/>
          <p:nvPr/>
        </p:nvSpPr>
        <p:spPr>
          <a:xfrm>
            <a:off x="1105662" y="3962040"/>
            <a:ext cx="7239634" cy="1981953"/>
          </a:xfrm>
          <a:prstGeom prst="rect">
            <a:avLst/>
          </a:prstGeom>
        </p:spPr>
        <p:txBody>
          <a:bodyPr vert="horz" wrap="square" lIns="0" tIns="12065" rIns="0" bIns="0" rtlCol="0">
            <a:spAutoFit/>
          </a:bodyPr>
          <a:lstStyle/>
          <a:p>
            <a:pPr marL="12700" marR="5080">
              <a:lnSpc>
                <a:spcPct val="100000"/>
              </a:lnSpc>
              <a:spcBef>
                <a:spcPts val="95"/>
              </a:spcBef>
            </a:pPr>
            <a:r>
              <a:rPr lang="vi-VN" sz="3200" b="1">
                <a:solidFill>
                  <a:srgbClr val="006FC0"/>
                </a:solidFill>
                <a:latin typeface="Calibri" panose="020F0502020204030204" pitchFamily="34" charset="0"/>
                <a:cs typeface="Calibri" panose="020F0502020204030204" pitchFamily="34" charset="0"/>
              </a:rPr>
              <a:t>Nếu các cơ quan quản lý được tham chiếu có kết luận </a:t>
            </a:r>
            <a:r>
              <a:rPr lang="en-US" sz="3200" b="1" err="1">
                <a:solidFill>
                  <a:srgbClr val="006FC0"/>
                </a:solidFill>
                <a:latin typeface="Calibri" panose="020F0502020204030204" pitchFamily="34" charset="0"/>
                <a:cs typeface="Calibri" panose="020F0502020204030204" pitchFamily="34" charset="0"/>
              </a:rPr>
              <a:t>quy</a:t>
            </a:r>
            <a:r>
              <a:rPr lang="en-US" sz="3200" b="1">
                <a:solidFill>
                  <a:srgbClr val="006FC0"/>
                </a:solidFill>
                <a:latin typeface="Calibri" panose="020F0502020204030204" pitchFamily="34" charset="0"/>
                <a:cs typeface="Calibri" panose="020F0502020204030204" pitchFamily="34" charset="0"/>
              </a:rPr>
              <a:t> </a:t>
            </a:r>
            <a:r>
              <a:rPr lang="en-US" sz="3200" b="1" err="1">
                <a:solidFill>
                  <a:srgbClr val="006FC0"/>
                </a:solidFill>
                <a:latin typeface="Calibri" panose="020F0502020204030204" pitchFamily="34" charset="0"/>
                <a:cs typeface="Calibri" panose="020F0502020204030204" pitchFamily="34" charset="0"/>
              </a:rPr>
              <a:t>định</a:t>
            </a:r>
            <a:r>
              <a:rPr lang="en-US" sz="3200" b="1">
                <a:solidFill>
                  <a:srgbClr val="006FC0"/>
                </a:solidFill>
                <a:latin typeface="Calibri" panose="020F0502020204030204" pitchFamily="34" charset="0"/>
                <a:cs typeface="Calibri" panose="020F0502020204030204" pitchFamily="34" charset="0"/>
              </a:rPr>
              <a:t> </a:t>
            </a:r>
            <a:r>
              <a:rPr lang="en-US" sz="3200" b="1" err="1">
                <a:solidFill>
                  <a:srgbClr val="006FC0"/>
                </a:solidFill>
                <a:latin typeface="Calibri" panose="020F0502020204030204" pitchFamily="34" charset="0"/>
                <a:cs typeface="Calibri" panose="020F0502020204030204" pitchFamily="34" charset="0"/>
              </a:rPr>
              <a:t>quản</a:t>
            </a:r>
            <a:r>
              <a:rPr lang="en-US" sz="3200" b="1">
                <a:solidFill>
                  <a:srgbClr val="006FC0"/>
                </a:solidFill>
                <a:latin typeface="Calibri" panose="020F0502020204030204" pitchFamily="34" charset="0"/>
                <a:cs typeface="Calibri" panose="020F0502020204030204" pitchFamily="34" charset="0"/>
              </a:rPr>
              <a:t> </a:t>
            </a:r>
            <a:r>
              <a:rPr lang="en-US" sz="3200" b="1" err="1">
                <a:solidFill>
                  <a:srgbClr val="006FC0"/>
                </a:solidFill>
                <a:latin typeface="Calibri" panose="020F0502020204030204" pitchFamily="34" charset="0"/>
                <a:cs typeface="Calibri" panose="020F0502020204030204" pitchFamily="34" charset="0"/>
              </a:rPr>
              <a:t>lý</a:t>
            </a:r>
            <a:r>
              <a:rPr lang="en-US" sz="3200" b="1">
                <a:solidFill>
                  <a:srgbClr val="006FC0"/>
                </a:solidFill>
                <a:latin typeface="Calibri" panose="020F0502020204030204" pitchFamily="34" charset="0"/>
                <a:cs typeface="Calibri" panose="020F0502020204030204" pitchFamily="34" charset="0"/>
              </a:rPr>
              <a:t> </a:t>
            </a:r>
            <a:r>
              <a:rPr lang="vi-VN" sz="3200" b="1">
                <a:solidFill>
                  <a:srgbClr val="006FC0"/>
                </a:solidFill>
                <a:latin typeface="Calibri" panose="020F0502020204030204" pitchFamily="34" charset="0"/>
                <a:cs typeface="Calibri" panose="020F0502020204030204" pitchFamily="34" charset="0"/>
              </a:rPr>
              <a:t>khác nhau? Liệu </a:t>
            </a:r>
            <a:r>
              <a:rPr lang="en-US" sz="3200" b="1" err="1">
                <a:solidFill>
                  <a:srgbClr val="006FC0"/>
                </a:solidFill>
                <a:latin typeface="Calibri" panose="020F0502020204030204" pitchFamily="34" charset="0"/>
                <a:cs typeface="Calibri" panose="020F0502020204030204" pitchFamily="34" charset="0"/>
              </a:rPr>
              <a:t>còn</a:t>
            </a:r>
            <a:r>
              <a:rPr lang="en-US" sz="3200" b="1">
                <a:solidFill>
                  <a:srgbClr val="006FC0"/>
                </a:solidFill>
                <a:latin typeface="Calibri" panose="020F0502020204030204" pitchFamily="34" charset="0"/>
                <a:cs typeface="Calibri" panose="020F0502020204030204" pitchFamily="34" charset="0"/>
              </a:rPr>
              <a:t> </a:t>
            </a:r>
            <a:r>
              <a:rPr lang="en-US" sz="3200" b="1" err="1">
                <a:solidFill>
                  <a:srgbClr val="006FC0"/>
                </a:solidFill>
                <a:latin typeface="Calibri" panose="020F0502020204030204" pitchFamily="34" charset="0"/>
                <a:cs typeface="Calibri" panose="020F0502020204030204" pitchFamily="34" charset="0"/>
              </a:rPr>
              <a:t>khuyến</a:t>
            </a:r>
            <a:r>
              <a:rPr lang="en-US" sz="3200" b="1">
                <a:solidFill>
                  <a:srgbClr val="006FC0"/>
                </a:solidFill>
                <a:latin typeface="Calibri" panose="020F0502020204030204" pitchFamily="34" charset="0"/>
                <a:cs typeface="Calibri" panose="020F0502020204030204" pitchFamily="34" charset="0"/>
              </a:rPr>
              <a:t> </a:t>
            </a:r>
            <a:r>
              <a:rPr lang="en-US" sz="3200" b="1" err="1">
                <a:solidFill>
                  <a:srgbClr val="006FC0"/>
                </a:solidFill>
                <a:latin typeface="Calibri" panose="020F0502020204030204" pitchFamily="34" charset="0"/>
                <a:cs typeface="Calibri" panose="020F0502020204030204" pitchFamily="34" charset="0"/>
              </a:rPr>
              <a:t>nghị</a:t>
            </a:r>
            <a:r>
              <a:rPr lang="en-US" sz="3200" b="1">
                <a:solidFill>
                  <a:srgbClr val="006FC0"/>
                </a:solidFill>
                <a:latin typeface="Calibri" panose="020F0502020204030204" pitchFamily="34" charset="0"/>
                <a:cs typeface="Calibri" panose="020F0502020204030204" pitchFamily="34" charset="0"/>
              </a:rPr>
              <a:t> v</a:t>
            </a:r>
            <a:r>
              <a:rPr lang="vi-VN" sz="3200" b="1">
                <a:solidFill>
                  <a:srgbClr val="006FC0"/>
                </a:solidFill>
                <a:latin typeface="Calibri" panose="020F0502020204030204" pitchFamily="34" charset="0"/>
                <a:cs typeface="Calibri" panose="020F0502020204030204" pitchFamily="34" charset="0"/>
              </a:rPr>
              <a:t>iệc sử dụng cơ chế tham chiếu?</a:t>
            </a:r>
          </a:p>
        </p:txBody>
      </p:sp>
    </p:spTree>
    <p:extLst>
      <p:ext uri="{BB962C8B-B14F-4D97-AF65-F5344CB8AC3E}">
        <p14:creationId xmlns:p14="http://schemas.microsoft.com/office/powerpoint/2010/main" val="2681697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92606" y="167627"/>
            <a:ext cx="7360794" cy="443711"/>
          </a:xfrm>
          <a:prstGeom prst="rect">
            <a:avLst/>
          </a:prstGeom>
        </p:spPr>
        <p:txBody>
          <a:bodyPr vert="horz" wrap="square" lIns="0" tIns="12700" rIns="0" bIns="0" rtlCol="0">
            <a:spAutoFit/>
          </a:bodyPr>
          <a:lstStyle/>
          <a:p>
            <a:pPr marL="407034" algn="ctr">
              <a:lnSpc>
                <a:spcPct val="100000"/>
              </a:lnSpc>
              <a:spcBef>
                <a:spcPts val="100"/>
              </a:spcBef>
              <a:tabLst>
                <a:tab pos="4000500" algn="l"/>
              </a:tabLst>
            </a:pPr>
            <a:r>
              <a:rPr lang="en-US" sz="2800" dirty="0" err="1">
                <a:latin typeface="Calibri" panose="020F0502020204030204" pitchFamily="34" charset="0"/>
                <a:cs typeface="Calibri" panose="020F0502020204030204" pitchFamily="34" charset="0"/>
              </a:rPr>
              <a:t>Khác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biệt</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trong các quyết định quản lý</a:t>
            </a:r>
          </a:p>
        </p:txBody>
      </p:sp>
      <p:sp>
        <p:nvSpPr>
          <p:cNvPr id="4" name="object 4"/>
          <p:cNvSpPr txBox="1"/>
          <p:nvPr/>
        </p:nvSpPr>
        <p:spPr>
          <a:xfrm>
            <a:off x="587057" y="1041788"/>
            <a:ext cx="7969884" cy="3388107"/>
          </a:xfrm>
          <a:prstGeom prst="rect">
            <a:avLst/>
          </a:prstGeom>
        </p:spPr>
        <p:txBody>
          <a:bodyPr vert="horz" wrap="square" lIns="0" tIns="13335" rIns="0" bIns="0" rtlCol="0">
            <a:spAutoFit/>
          </a:bodyPr>
          <a:lstStyle/>
          <a:p>
            <a:pPr marL="397510" indent="-286385">
              <a:lnSpc>
                <a:spcPct val="100000"/>
              </a:lnSpc>
              <a:spcBef>
                <a:spcPts val="105"/>
              </a:spcBef>
              <a:buFont typeface="Arial"/>
              <a:buChar char="•"/>
              <a:tabLst>
                <a:tab pos="397510" algn="l"/>
              </a:tabLst>
            </a:pPr>
            <a:r>
              <a:rPr lang="vi-VN" b="1" dirty="0">
                <a:solidFill>
                  <a:srgbClr val="006FC0"/>
                </a:solidFill>
                <a:latin typeface="Calibri" panose="020F0502020204030204" pitchFamily="34" charset="0"/>
                <a:cs typeface="Calibri" panose="020F0502020204030204" pitchFamily="34" charset="0"/>
              </a:rPr>
              <a:t>Cơ sở để đánh giá lợi </a:t>
            </a:r>
            <a:r>
              <a:rPr lang="vi-VN" b="1">
                <a:solidFill>
                  <a:srgbClr val="006FC0"/>
                </a:solidFill>
                <a:latin typeface="Calibri" panose="020F0502020204030204" pitchFamily="34" charset="0"/>
                <a:cs typeface="Calibri" panose="020F0502020204030204" pitchFamily="34" charset="0"/>
              </a:rPr>
              <a:t>ích – nguy cơ</a:t>
            </a:r>
            <a:r>
              <a:rPr lang="vi-VN" b="1" dirty="0">
                <a:solidFill>
                  <a:srgbClr val="006FC0"/>
                </a:solidFill>
                <a:latin typeface="Calibri" panose="020F0502020204030204" pitchFamily="34" charset="0"/>
                <a:cs typeface="Calibri" panose="020F0502020204030204" pitchFamily="34" charset="0"/>
              </a:rPr>
              <a:t> không giống nhau</a:t>
            </a:r>
            <a:r>
              <a:rPr lang="vi-VN" b="1">
                <a:solidFill>
                  <a:srgbClr val="006FC0"/>
                </a:solidFill>
                <a:latin typeface="Calibri" panose="020F0502020204030204" pitchFamily="34" charset="0"/>
                <a:cs typeface="Calibri" panose="020F0502020204030204" pitchFamily="34" charset="0"/>
              </a:rPr>
              <a:t> </a:t>
            </a:r>
            <a:endParaRPr lang="vi-VN" b="1" dirty="0">
              <a:solidFill>
                <a:srgbClr val="006FC0"/>
              </a:solidFill>
              <a:latin typeface="Calibri" panose="020F0502020204030204" pitchFamily="34" charset="0"/>
              <a:cs typeface="Calibri" panose="020F0502020204030204" pitchFamily="34" charset="0"/>
            </a:endParaRPr>
          </a:p>
          <a:p>
            <a:pPr marL="854710" marR="288925" lvl="1" indent="-287020">
              <a:lnSpc>
                <a:spcPct val="100000"/>
              </a:lnSpc>
              <a:spcBef>
                <a:spcPts val="5"/>
              </a:spcBef>
              <a:buChar char="•"/>
              <a:tabLst>
                <a:tab pos="854710" algn="l"/>
              </a:tabLst>
            </a:pPr>
            <a:r>
              <a:rPr lang="vi-VN" sz="1600">
                <a:latin typeface="Calibri" panose="020F0502020204030204" pitchFamily="34" charset="0"/>
                <a:cs typeface="Calibri" panose="020F0502020204030204" pitchFamily="34" charset="0"/>
              </a:rPr>
              <a:t>Đặc điểm dịch tễ học và tỷ lệ mắc bệnh tại từng quốc gia phản ánh nhu cầu y tế của quốc gia </a:t>
            </a:r>
          </a:p>
          <a:p>
            <a:pPr marL="854710" marR="824230" lvl="1" indent="-287020">
              <a:lnSpc>
                <a:spcPct val="100000"/>
              </a:lnSpc>
              <a:buChar char="•"/>
              <a:tabLst>
                <a:tab pos="854710" algn="l"/>
              </a:tabLst>
            </a:pPr>
            <a:r>
              <a:rPr lang="vi-VN" sz="1600" u="sng" dirty="0">
                <a:uFill>
                  <a:solidFill>
                    <a:srgbClr val="000000"/>
                  </a:solidFill>
                </a:uFill>
                <a:latin typeface="Calibri" panose="020F0502020204030204" pitchFamily="34" charset="0"/>
                <a:cs typeface="Calibri" panose="020F0502020204030204" pitchFamily="34" charset="0"/>
              </a:rPr>
              <a:t>Những khác biệt về dược di truyền </a:t>
            </a:r>
            <a:r>
              <a:rPr lang="vi-VN" sz="1600" u="sng">
                <a:uFill>
                  <a:solidFill>
                    <a:srgbClr val="000000"/>
                  </a:solidFill>
                </a:uFill>
                <a:latin typeface="Calibri" panose="020F0502020204030204" pitchFamily="34" charset="0"/>
                <a:cs typeface="Calibri" panose="020F0502020204030204" pitchFamily="34" charset="0"/>
              </a:rPr>
              <a:t>giữa quần thể người bệnh trong nước</a:t>
            </a:r>
            <a:r>
              <a:rPr lang="vi-VN" sz="1600" u="sng" dirty="0">
                <a:uFill>
                  <a:solidFill>
                    <a:srgbClr val="000000"/>
                  </a:solidFill>
                </a:uFill>
                <a:latin typeface="Calibri" panose="020F0502020204030204" pitchFamily="34" charset="0"/>
                <a:cs typeface="Calibri" panose="020F0502020204030204" pitchFamily="34" charset="0"/>
              </a:rPr>
              <a:t> </a:t>
            </a:r>
            <a:r>
              <a:rPr lang="vi-VN" sz="1600" u="none" dirty="0">
                <a:latin typeface="Calibri" panose="020F0502020204030204" pitchFamily="34" charset="0"/>
                <a:cs typeface="Calibri" panose="020F0502020204030204" pitchFamily="34" charset="0"/>
              </a:rPr>
              <a:t>so với nhóm tham gia nghiên cứu trong các thử nghiệm</a:t>
            </a:r>
          </a:p>
          <a:p>
            <a:pPr marL="854710" marR="353060" lvl="1" indent="-287020">
              <a:lnSpc>
                <a:spcPct val="100000"/>
              </a:lnSpc>
              <a:buChar char="•"/>
              <a:tabLst>
                <a:tab pos="854710" algn="l"/>
              </a:tabLst>
            </a:pPr>
            <a:r>
              <a:rPr lang="vi-VN" sz="1600" dirty="0">
                <a:latin typeface="Calibri" panose="020F0502020204030204" pitchFamily="34" charset="0"/>
                <a:cs typeface="Calibri" panose="020F0502020204030204" pitchFamily="34" charset="0"/>
              </a:rPr>
              <a:t>Mức độ chấp nhận rủi ro khác nhau, tùy thuộc vào </a:t>
            </a:r>
            <a:r>
              <a:rPr lang="vi-VN" sz="1600" u="sng" dirty="0">
                <a:uFill>
                  <a:solidFill>
                    <a:srgbClr val="000000"/>
                  </a:solidFill>
                </a:uFill>
                <a:latin typeface="Calibri" panose="020F0502020204030204" pitchFamily="34" charset="0"/>
                <a:cs typeface="Calibri" panose="020F0502020204030204" pitchFamily="34" charset="0"/>
              </a:rPr>
              <a:t>năng lực trong nước</a:t>
            </a:r>
            <a:r>
              <a:rPr lang="vi-VN" sz="1600" dirty="0">
                <a:latin typeface="Calibri" panose="020F0502020204030204" pitchFamily="34" charset="0"/>
                <a:cs typeface="Calibri" panose="020F0502020204030204" pitchFamily="34" charset="0"/>
              </a:rPr>
              <a:t> để </a:t>
            </a:r>
            <a:r>
              <a:rPr lang="vi-VN" sz="1600" u="none" dirty="0">
                <a:latin typeface="Calibri" panose="020F0502020204030204" pitchFamily="34" charset="0"/>
                <a:cs typeface="Calibri" panose="020F0502020204030204" pitchFamily="34" charset="0"/>
              </a:rPr>
              <a:t>giải quyết </a:t>
            </a:r>
            <a:r>
              <a:rPr lang="vi-VN" sz="1600" dirty="0">
                <a:latin typeface="Calibri" panose="020F0502020204030204" pitchFamily="34" charset="0"/>
                <a:cs typeface="Calibri" panose="020F0502020204030204" pitchFamily="34" charset="0"/>
              </a:rPr>
              <a:t>quan ngại</a:t>
            </a:r>
          </a:p>
          <a:p>
            <a:pPr marL="397510" indent="-286385">
              <a:lnSpc>
                <a:spcPts val="2390"/>
              </a:lnSpc>
              <a:buFont typeface="Arial"/>
              <a:buChar char="•"/>
              <a:tabLst>
                <a:tab pos="397510" algn="l"/>
              </a:tabLst>
            </a:pPr>
            <a:r>
              <a:rPr lang="vi-VN" b="1" dirty="0">
                <a:solidFill>
                  <a:srgbClr val="006FC0"/>
                </a:solidFill>
                <a:latin typeface="Calibri" panose="020F0502020204030204" pitchFamily="34" charset="0"/>
                <a:cs typeface="Calibri" panose="020F0502020204030204" pitchFamily="34" charset="0"/>
              </a:rPr>
              <a:t>Những </a:t>
            </a:r>
            <a:r>
              <a:rPr lang="en-US" b="1" dirty="0" err="1">
                <a:solidFill>
                  <a:srgbClr val="006FC0"/>
                </a:solidFill>
                <a:latin typeface="Calibri" panose="020F0502020204030204" pitchFamily="34" charset="0"/>
                <a:cs typeface="Calibri" panose="020F0502020204030204" pitchFamily="34" charset="0"/>
              </a:rPr>
              <a:t>điểm</a:t>
            </a:r>
            <a:r>
              <a:rPr lang="en-US" b="1" dirty="0">
                <a:solidFill>
                  <a:srgbClr val="006FC0"/>
                </a:solidFill>
                <a:latin typeface="Calibri" panose="020F0502020204030204" pitchFamily="34" charset="0"/>
                <a:cs typeface="Calibri" panose="020F0502020204030204" pitchFamily="34" charset="0"/>
              </a:rPr>
              <a:t> </a:t>
            </a:r>
            <a:r>
              <a:rPr lang="en-US" b="1" dirty="0" err="1">
                <a:solidFill>
                  <a:srgbClr val="006FC0"/>
                </a:solidFill>
                <a:latin typeface="Calibri" panose="020F0502020204030204" pitchFamily="34" charset="0"/>
                <a:cs typeface="Calibri" panose="020F0502020204030204" pitchFamily="34" charset="0"/>
              </a:rPr>
              <a:t>bất</a:t>
            </a:r>
            <a:r>
              <a:rPr lang="en-US" b="1" dirty="0">
                <a:solidFill>
                  <a:srgbClr val="006FC0"/>
                </a:solidFill>
                <a:latin typeface="Calibri" panose="020F0502020204030204" pitchFamily="34" charset="0"/>
                <a:cs typeface="Calibri" panose="020F0502020204030204" pitchFamily="34" charset="0"/>
              </a:rPr>
              <a:t> </a:t>
            </a:r>
            <a:r>
              <a:rPr lang="en-US" b="1" dirty="0" err="1">
                <a:solidFill>
                  <a:srgbClr val="006FC0"/>
                </a:solidFill>
                <a:latin typeface="Calibri" panose="020F0502020204030204" pitchFamily="34" charset="0"/>
                <a:cs typeface="Calibri" panose="020F0502020204030204" pitchFamily="34" charset="0"/>
              </a:rPr>
              <a:t>đồng</a:t>
            </a:r>
            <a:r>
              <a:rPr lang="vi-VN" b="1" dirty="0">
                <a:solidFill>
                  <a:srgbClr val="006FC0"/>
                </a:solidFill>
                <a:latin typeface="Calibri" panose="020F0502020204030204" pitchFamily="34" charset="0"/>
                <a:cs typeface="Calibri" panose="020F0502020204030204" pitchFamily="34" charset="0"/>
              </a:rPr>
              <a:t> trong thiết kế thử nghiệm</a:t>
            </a:r>
          </a:p>
          <a:p>
            <a:pPr marL="854710" lvl="1" indent="-286385">
              <a:lnSpc>
                <a:spcPct val="100000"/>
              </a:lnSpc>
              <a:spcBef>
                <a:spcPts val="10"/>
              </a:spcBef>
              <a:buChar char="•"/>
              <a:tabLst>
                <a:tab pos="854710" algn="l"/>
              </a:tabLst>
            </a:pPr>
            <a:r>
              <a:rPr lang="vi-VN" sz="1600" dirty="0">
                <a:latin typeface="Calibri" panose="020F0502020204030204" pitchFamily="34" charset="0"/>
                <a:cs typeface="Calibri" panose="020F0502020204030204" pitchFamily="34" charset="0"/>
              </a:rPr>
              <a:t>Lựa chọn các tiêu chí chính phù hợp</a:t>
            </a:r>
          </a:p>
          <a:p>
            <a:pPr marL="854710" lvl="1" indent="-286385">
              <a:lnSpc>
                <a:spcPct val="100000"/>
              </a:lnSpc>
              <a:buChar char="•"/>
              <a:tabLst>
                <a:tab pos="854710" algn="l"/>
              </a:tabLst>
            </a:pPr>
            <a:r>
              <a:rPr lang="vi-VN" sz="1600" dirty="0">
                <a:latin typeface="Calibri" panose="020F0502020204030204" pitchFamily="34" charset="0"/>
                <a:cs typeface="Calibri" panose="020F0502020204030204" pitchFamily="34" charset="0"/>
              </a:rPr>
              <a:t>Mức độ thay đổi có ý nghĩa lâm sàng</a:t>
            </a:r>
          </a:p>
          <a:p>
            <a:pPr marL="854710" lvl="1" indent="-286385">
              <a:lnSpc>
                <a:spcPct val="100000"/>
              </a:lnSpc>
              <a:buChar char="•"/>
              <a:tabLst>
                <a:tab pos="854710" algn="l"/>
              </a:tabLst>
            </a:pPr>
            <a:r>
              <a:rPr lang="vi-VN" sz="1600" dirty="0">
                <a:latin typeface="Calibri" panose="020F0502020204030204" pitchFamily="34" charset="0"/>
                <a:cs typeface="Calibri" panose="020F0502020204030204" pitchFamily="34" charset="0"/>
              </a:rPr>
              <a:t>Lựa chọn nhóm đối chứng</a:t>
            </a:r>
          </a:p>
          <a:p>
            <a:pPr marL="854710" lvl="1" indent="-286385">
              <a:lnSpc>
                <a:spcPts val="2155"/>
              </a:lnSpc>
              <a:buChar char="•"/>
              <a:tabLst>
                <a:tab pos="854710" algn="l"/>
              </a:tabLst>
            </a:pPr>
            <a:r>
              <a:rPr lang="vi-VN" sz="1600" dirty="0">
                <a:latin typeface="Calibri" panose="020F0502020204030204" pitchFamily="34" charset="0"/>
                <a:cs typeface="Calibri" panose="020F0502020204030204" pitchFamily="34" charset="0"/>
              </a:rPr>
              <a:t>Tuân thủ tiêu chuẩn chăm sóc hoặc hướng dẫn lâm sàng trong nước</a:t>
            </a:r>
            <a:r>
              <a:rPr lang="vi-VN" sz="1600">
                <a:latin typeface="Calibri" panose="020F0502020204030204" pitchFamily="34" charset="0"/>
                <a:cs typeface="Calibri" panose="020F0502020204030204" pitchFamily="34" charset="0"/>
              </a:rPr>
              <a:t> </a:t>
            </a:r>
            <a:endParaRPr lang="vi-VN" sz="1600" dirty="0">
              <a:latin typeface="Calibri" panose="020F0502020204030204" pitchFamily="34" charset="0"/>
              <a:cs typeface="Calibri" panose="020F0502020204030204" pitchFamily="34" charset="0"/>
            </a:endParaRPr>
          </a:p>
          <a:p>
            <a:pPr marL="397510" indent="-286385">
              <a:lnSpc>
                <a:spcPts val="2395"/>
              </a:lnSpc>
              <a:buFont typeface="Arial"/>
              <a:buChar char="•"/>
              <a:tabLst>
                <a:tab pos="397510" algn="l"/>
              </a:tabLst>
            </a:pPr>
            <a:r>
              <a:rPr lang="vi-VN" b="1" dirty="0">
                <a:solidFill>
                  <a:srgbClr val="006FC0"/>
                </a:solidFill>
                <a:latin typeface="Calibri" panose="020F0502020204030204" pitchFamily="34" charset="0"/>
                <a:cs typeface="Calibri" panose="020F0502020204030204" pitchFamily="34" charset="0"/>
              </a:rPr>
              <a:t>Những khác biệt liên quan đến CMC</a:t>
            </a:r>
          </a:p>
        </p:txBody>
      </p:sp>
      <p:sp>
        <p:nvSpPr>
          <p:cNvPr id="5" name="object 5"/>
          <p:cNvSpPr txBox="1">
            <a:spLocks noGrp="1"/>
          </p:cNvSpPr>
          <p:nvPr>
            <p:ph type="ftr" sz="quarter" idx="5"/>
          </p:nvPr>
        </p:nvSpPr>
        <p:spPr>
          <a:xfrm>
            <a:off x="3801892" y="6728402"/>
            <a:ext cx="1778635" cy="110287"/>
          </a:xfrm>
          <a:prstGeom prst="rect">
            <a:avLst/>
          </a:prstGeom>
        </p:spPr>
        <p:txBody>
          <a:bodyPr vert="horz" wrap="square" lIns="0" tIns="0" rIns="0" bIns="0" rtlCol="0">
            <a:spAutoFit/>
          </a:bodyPr>
          <a:lstStyle/>
          <a:p>
            <a:pPr marL="12700">
              <a:lnSpc>
                <a:spcPts val="865"/>
              </a:lnSpc>
            </a:pPr>
            <a:r>
              <a:rPr lang="vi-VN" sz="700" dirty="0">
                <a:latin typeface="Calibri" panose="020F0502020204030204" pitchFamily="34" charset="0"/>
                <a:cs typeface="Calibri" panose="020F0502020204030204" pitchFamily="34" charset="0"/>
              </a:rPr>
              <a:t>Trung Tâm Năng lực Quản lý Xuất sắc </a:t>
            </a:r>
            <a:r>
              <a:rPr lang="vi-VN" sz="700" dirty="0" err="1">
                <a:latin typeface="Calibri" panose="020F0502020204030204" pitchFamily="34" charset="0"/>
                <a:cs typeface="Calibri" panose="020F0502020204030204" pitchFamily="34" charset="0"/>
              </a:rPr>
              <a:t>Duke</a:t>
            </a:r>
            <a:r>
              <a:rPr lang="vi-VN" sz="700" dirty="0">
                <a:latin typeface="Calibri" panose="020F0502020204030204" pitchFamily="34" charset="0"/>
                <a:cs typeface="Calibri" panose="020F0502020204030204" pitchFamily="34" charset="0"/>
              </a:rPr>
              <a:t>-NUS</a:t>
            </a:r>
          </a:p>
        </p:txBody>
      </p:sp>
      <p:sp>
        <p:nvSpPr>
          <p:cNvPr id="3" name="TextBox 2">
            <a:extLst>
              <a:ext uri="{FF2B5EF4-FFF2-40B4-BE49-F238E27FC236}">
                <a16:creationId xmlns:a16="http://schemas.microsoft.com/office/drawing/2014/main" id="{88468CA1-BD83-69E3-16B4-6C61014AF5BF}"/>
              </a:ext>
            </a:extLst>
          </p:cNvPr>
          <p:cNvSpPr txBox="1"/>
          <p:nvPr/>
        </p:nvSpPr>
        <p:spPr>
          <a:xfrm>
            <a:off x="546849" y="4616843"/>
            <a:ext cx="8288719" cy="1477328"/>
          </a:xfrm>
          <a:prstGeom prst="rect">
            <a:avLst/>
          </a:prstGeom>
          <a:noFill/>
          <a:ln w="38100">
            <a:solidFill>
              <a:srgbClr val="FF6600"/>
            </a:solidFill>
          </a:ln>
        </p:spPr>
        <p:txBody>
          <a:bodyPr wrap="square" rtlCol="0">
            <a:spAutoFit/>
          </a:bodyPr>
          <a:lstStyle/>
          <a:p>
            <a:pPr marL="285750" indent="-285750">
              <a:buFont typeface="Wingdings" panose="05000000000000000000" pitchFamily="2" charset="2"/>
              <a:buChar char="q"/>
            </a:pPr>
            <a:r>
              <a:rPr lang="vi-VN" b="1" dirty="0">
                <a:latin typeface="Calibri" panose="020F0502020204030204" pitchFamily="34" charset="0"/>
                <a:cs typeface="Calibri" panose="020F0502020204030204" pitchFamily="34" charset="0"/>
              </a:rPr>
              <a:t>Xác định nguyên nhân đằng sau khác biệt giữa các cơ quan quản lý tham chiếu</a:t>
            </a:r>
            <a:r>
              <a:rPr lang="vi-VN" b="1">
                <a:latin typeface="Calibri" panose="020F0502020204030204" pitchFamily="34" charset="0"/>
                <a:cs typeface="Calibri" panose="020F0502020204030204" pitchFamily="34" charset="0"/>
              </a:rPr>
              <a:t> với nhau</a:t>
            </a:r>
            <a:r>
              <a:rPr lang="vi-VN" b="1" dirty="0">
                <a:latin typeface="Calibri" panose="020F0502020204030204" pitchFamily="34" charset="0"/>
                <a:cs typeface="Calibri" panose="020F0502020204030204" pitchFamily="34" charset="0"/>
              </a:rPr>
              <a:t>, và cơ sở đăng ký sẽ có thông tin bối cảnh để hỗ trợ</a:t>
            </a:r>
            <a:r>
              <a:rPr lang="vi-VN" b="1">
                <a:latin typeface="Calibri" panose="020F0502020204030204" pitchFamily="34" charset="0"/>
                <a:cs typeface="Calibri" panose="020F0502020204030204" pitchFamily="34" charset="0"/>
              </a:rPr>
              <a:t> </a:t>
            </a:r>
            <a:endParaRPr lang="vi-VN"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vi-VN" b="1" dirty="0">
                <a:latin typeface="Calibri" panose="020F0502020204030204" pitchFamily="34" charset="0"/>
                <a:cs typeface="Calibri" panose="020F0502020204030204" pitchFamily="34" charset="0"/>
              </a:rPr>
              <a:t>Cơ quan quản lý cần lựa chọn </a:t>
            </a:r>
            <a:r>
              <a:rPr lang="en-US" b="1" dirty="0" err="1">
                <a:latin typeface="Calibri" panose="020F0502020204030204" pitchFamily="34" charset="0"/>
                <a:cs typeface="Calibri" panose="020F0502020204030204" pitchFamily="34" charset="0"/>
              </a:rPr>
              <a:t>lập</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trường</a:t>
            </a:r>
            <a:r>
              <a:rPr lang="en-US" b="1" dirty="0">
                <a:latin typeface="Calibri" panose="020F0502020204030204" pitchFamily="34" charset="0"/>
                <a:cs typeface="Calibri" panose="020F0502020204030204" pitchFamily="34" charset="0"/>
              </a:rPr>
              <a:t> </a:t>
            </a:r>
            <a:r>
              <a:rPr lang="vi-VN" b="1" dirty="0">
                <a:latin typeface="Calibri" panose="020F0502020204030204" pitchFamily="34" charset="0"/>
                <a:cs typeface="Calibri" panose="020F0502020204030204" pitchFamily="34" charset="0"/>
              </a:rPr>
              <a:t>nào gần gũi hơn với </a:t>
            </a:r>
            <a:r>
              <a:rPr lang="en-US" b="1" dirty="0" err="1">
                <a:latin typeface="Calibri" panose="020F0502020204030204" pitchFamily="34" charset="0"/>
                <a:cs typeface="Calibri" panose="020F0502020204030204" pitchFamily="34" charset="0"/>
              </a:rPr>
              <a:t>cơ</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sở</a:t>
            </a:r>
            <a:r>
              <a:rPr lang="en-US" b="1" dirty="0">
                <a:latin typeface="Calibri" panose="020F0502020204030204" pitchFamily="34" charset="0"/>
                <a:cs typeface="Calibri" panose="020F0502020204030204" pitchFamily="34" charset="0"/>
              </a:rPr>
              <a:t> </a:t>
            </a:r>
            <a:r>
              <a:rPr lang="en-US" b="1" err="1">
                <a:latin typeface="Calibri" panose="020F0502020204030204" pitchFamily="34" charset="0"/>
                <a:cs typeface="Calibri" panose="020F0502020204030204" pitchFamily="34" charset="0"/>
              </a:rPr>
              <a:t>đánh</a:t>
            </a:r>
            <a:r>
              <a:rPr lang="en-US" b="1">
                <a:latin typeface="Calibri" panose="020F0502020204030204" pitchFamily="34" charset="0"/>
                <a:cs typeface="Calibri" panose="020F0502020204030204" pitchFamily="34" charset="0"/>
              </a:rPr>
              <a:t> </a:t>
            </a:r>
            <a:r>
              <a:rPr lang="en-US" b="1" err="1">
                <a:latin typeface="Calibri" panose="020F0502020204030204" pitchFamily="34" charset="0"/>
                <a:cs typeface="Calibri" panose="020F0502020204030204" pitchFamily="34" charset="0"/>
              </a:rPr>
              <a:t>giá</a:t>
            </a:r>
            <a:r>
              <a:rPr lang="en-US" b="1">
                <a:latin typeface="Calibri" panose="020F0502020204030204" pitchFamily="34" charset="0"/>
                <a:cs typeface="Calibri" panose="020F0502020204030204" pitchFamily="34" charset="0"/>
              </a:rPr>
              <a:t> </a:t>
            </a:r>
            <a:r>
              <a:rPr lang="en-US" b="1" err="1">
                <a:latin typeface="Calibri" panose="020F0502020204030204" pitchFamily="34" charset="0"/>
                <a:cs typeface="Calibri" panose="020F0502020204030204" pitchFamily="34" charset="0"/>
              </a:rPr>
              <a:t>của</a:t>
            </a:r>
            <a:r>
              <a:rPr lang="en-US" b="1">
                <a:latin typeface="Calibri" panose="020F0502020204030204" pitchFamily="34" charset="0"/>
                <a:cs typeface="Calibri" panose="020F0502020204030204" pitchFamily="34" charset="0"/>
              </a:rPr>
              <a:t> </a:t>
            </a:r>
            <a:r>
              <a:rPr lang="en-US" b="1" err="1">
                <a:latin typeface="Calibri" panose="020F0502020204030204" pitchFamily="34" charset="0"/>
                <a:cs typeface="Calibri" panose="020F0502020204030204" pitchFamily="34" charset="0"/>
              </a:rPr>
              <a:t>mình</a:t>
            </a:r>
            <a:r>
              <a:rPr lang="en-US" b="1">
                <a:latin typeface="Calibri" panose="020F0502020204030204" pitchFamily="34" charset="0"/>
                <a:cs typeface="Calibri" panose="020F0502020204030204" pitchFamily="34" charset="0"/>
              </a:rPr>
              <a:t> </a:t>
            </a:r>
            <a:r>
              <a:rPr lang="vi-VN" b="1" dirty="0">
                <a:latin typeface="Calibri" panose="020F0502020204030204" pitchFamily="34" charset="0"/>
                <a:cs typeface="Calibri" panose="020F0502020204030204" pitchFamily="34" charset="0"/>
              </a:rPr>
              <a:t>để đưa ra quyết định</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trong</a:t>
            </a:r>
            <a:r>
              <a:rPr lang="en-US" b="1" dirty="0">
                <a:latin typeface="Calibri" panose="020F0502020204030204" pitchFamily="34" charset="0"/>
                <a:cs typeface="Calibri" panose="020F0502020204030204" pitchFamily="34" charset="0"/>
              </a:rPr>
              <a:t> </a:t>
            </a:r>
            <a:r>
              <a:rPr lang="en-US" b="1" err="1">
                <a:latin typeface="Calibri" panose="020F0502020204030204" pitchFamily="34" charset="0"/>
                <a:cs typeface="Calibri" panose="020F0502020204030204" pitchFamily="34" charset="0"/>
              </a:rPr>
              <a:t>nước</a:t>
            </a:r>
            <a:r>
              <a:rPr lang="vi-VN" b="1">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q"/>
            </a:pPr>
            <a:r>
              <a:rPr lang="en-US" b="1">
                <a:solidFill>
                  <a:srgbClr val="FF0000"/>
                </a:solidFill>
                <a:latin typeface="Calibri" panose="020F0502020204030204" pitchFamily="34" charset="0"/>
                <a:cs typeface="Calibri" panose="020F0502020204030204" pitchFamily="34" charset="0"/>
              </a:rPr>
              <a:t>Các </a:t>
            </a:r>
            <a:r>
              <a:rPr lang="en-US" b="1" dirty="0" err="1">
                <a:solidFill>
                  <a:srgbClr val="FF0000"/>
                </a:solidFill>
                <a:latin typeface="Calibri" panose="020F0502020204030204" pitchFamily="34" charset="0"/>
                <a:cs typeface="Calibri" panose="020F0502020204030204" pitchFamily="34" charset="0"/>
              </a:rPr>
              <a:t>buổi</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làm</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việc</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trước</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khi</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nộp</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hồ</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sơ</a:t>
            </a:r>
            <a:r>
              <a:rPr lang="en-US" b="1" dirty="0">
                <a:solidFill>
                  <a:srgbClr val="FF0000"/>
                </a:solidFill>
                <a:latin typeface="Calibri" panose="020F0502020204030204" pitchFamily="34" charset="0"/>
                <a:cs typeface="Calibri" panose="020F0502020204030204" pitchFamily="34" charset="0"/>
              </a:rPr>
              <a:t> </a:t>
            </a:r>
            <a:r>
              <a:rPr lang="vi-VN" b="1" dirty="0">
                <a:solidFill>
                  <a:srgbClr val="FF0000"/>
                </a:solidFill>
                <a:latin typeface="Calibri" panose="020F0502020204030204" pitchFamily="34" charset="0"/>
                <a:cs typeface="Calibri" panose="020F0502020204030204" pitchFamily="34" charset="0"/>
              </a:rPr>
              <a:t>sẽ </a:t>
            </a:r>
            <a:r>
              <a:rPr lang="en-US" b="1" dirty="0" err="1">
                <a:solidFill>
                  <a:srgbClr val="FF0000"/>
                </a:solidFill>
                <a:latin typeface="Calibri" panose="020F0502020204030204" pitchFamily="34" charset="0"/>
                <a:cs typeface="Calibri" panose="020F0502020204030204" pitchFamily="34" charset="0"/>
              </a:rPr>
              <a:t>hữu</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ích</a:t>
            </a:r>
            <a:endParaRPr lang="vi-VN"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791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85900" y="1230058"/>
            <a:ext cx="6240499" cy="4039200"/>
            <a:chOff x="1485900" y="1230058"/>
            <a:chExt cx="6240499" cy="4039200"/>
          </a:xfrm>
        </p:grpSpPr>
        <p:pic>
          <p:nvPicPr>
            <p:cNvPr id="3" name="object 3"/>
            <p:cNvPicPr/>
            <p:nvPr/>
          </p:nvPicPr>
          <p:blipFill>
            <a:blip r:embed="rId2" cstate="print"/>
            <a:stretch>
              <a:fillRect/>
            </a:stretch>
          </p:blipFill>
          <p:spPr>
            <a:xfrm>
              <a:off x="1485900" y="1230058"/>
              <a:ext cx="6240499" cy="4039200"/>
            </a:xfrm>
            <a:prstGeom prst="rect">
              <a:avLst/>
            </a:prstGeom>
          </p:spPr>
        </p:pic>
        <p:sp>
          <p:nvSpPr>
            <p:cNvPr id="4" name="object 4"/>
            <p:cNvSpPr/>
            <p:nvPr/>
          </p:nvSpPr>
          <p:spPr>
            <a:xfrm>
              <a:off x="5715000" y="1981198"/>
              <a:ext cx="609600" cy="664210"/>
            </a:xfrm>
            <a:custGeom>
              <a:avLst/>
              <a:gdLst/>
              <a:ahLst/>
              <a:cxnLst/>
              <a:rect l="l" t="t" r="r" b="b"/>
              <a:pathLst>
                <a:path w="609600" h="664210">
                  <a:moveTo>
                    <a:pt x="457200" y="0"/>
                  </a:moveTo>
                  <a:lnTo>
                    <a:pt x="152400" y="0"/>
                  </a:lnTo>
                  <a:lnTo>
                    <a:pt x="152400" y="359283"/>
                  </a:lnTo>
                  <a:lnTo>
                    <a:pt x="0" y="359283"/>
                  </a:lnTo>
                  <a:lnTo>
                    <a:pt x="304800" y="664083"/>
                  </a:lnTo>
                  <a:lnTo>
                    <a:pt x="609600" y="359283"/>
                  </a:lnTo>
                  <a:lnTo>
                    <a:pt x="457200" y="359283"/>
                  </a:lnTo>
                  <a:lnTo>
                    <a:pt x="457200" y="0"/>
                  </a:lnTo>
                  <a:close/>
                </a:path>
              </a:pathLst>
            </a:custGeom>
            <a:solidFill>
              <a:srgbClr val="00AF50"/>
            </a:solidFill>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5" name="object 5"/>
          <p:cNvSpPr txBox="1"/>
          <p:nvPr/>
        </p:nvSpPr>
        <p:spPr>
          <a:xfrm>
            <a:off x="459578" y="5426455"/>
            <a:ext cx="8379622" cy="936154"/>
          </a:xfrm>
          <a:prstGeom prst="rect">
            <a:avLst/>
          </a:prstGeom>
        </p:spPr>
        <p:txBody>
          <a:bodyPr vert="horz" wrap="square" lIns="0" tIns="12700" rIns="0" bIns="0" rtlCol="0">
            <a:spAutoFit/>
          </a:bodyPr>
          <a:lstStyle/>
          <a:p>
            <a:pPr marL="12700" marR="5080">
              <a:lnSpc>
                <a:spcPct val="100000"/>
              </a:lnSpc>
              <a:spcBef>
                <a:spcPts val="100"/>
              </a:spcBef>
            </a:pPr>
            <a:r>
              <a:rPr lang="vi-VN" sz="2000" dirty="0">
                <a:latin typeface="Calibri" panose="020F0502020204030204" pitchFamily="34" charset="0"/>
                <a:cs typeface="Calibri" panose="020F0502020204030204" pitchFamily="34" charset="0"/>
              </a:rPr>
              <a:t>…cho phép </a:t>
            </a:r>
            <a:r>
              <a:rPr lang="vi-VN" sz="2000" b="1" dirty="0">
                <a:solidFill>
                  <a:srgbClr val="FF0000"/>
                </a:solidFill>
                <a:latin typeface="Calibri" panose="020F0502020204030204" pitchFamily="34" charset="0"/>
                <a:cs typeface="Calibri" panose="020F0502020204030204" pitchFamily="34" charset="0"/>
              </a:rPr>
              <a:t>dành nguồn lực cho các lĩnh vực khác thuộc </a:t>
            </a:r>
            <a:r>
              <a:rPr lang="vi-VN" sz="2000" b="1" u="none" dirty="0">
                <a:solidFill>
                  <a:srgbClr val="FF0000"/>
                </a:solidFill>
                <a:latin typeface="Calibri" panose="020F0502020204030204" pitchFamily="34" charset="0"/>
                <a:cs typeface="Calibri" panose="020F0502020204030204" pitchFamily="34" charset="0"/>
              </a:rPr>
              <a:t>chức năng quản lý</a:t>
            </a:r>
            <a:r>
              <a:rPr lang="vi-VN" sz="2000" b="1" dirty="0">
                <a:solidFill>
                  <a:srgbClr val="FF0000"/>
                </a:solidFill>
                <a:latin typeface="Calibri" panose="020F0502020204030204" pitchFamily="34" charset="0"/>
                <a:cs typeface="Calibri" panose="020F0502020204030204" pitchFamily="34" charset="0"/>
              </a:rPr>
              <a:t> </a:t>
            </a:r>
            <a:r>
              <a:rPr lang="vi-VN" sz="2000" b="1" u="sng" dirty="0">
                <a:solidFill>
                  <a:srgbClr val="FF0000"/>
                </a:solidFill>
                <a:uFill>
                  <a:solidFill>
                    <a:srgbClr val="FF0000"/>
                  </a:solidFill>
                </a:uFill>
                <a:latin typeface="Calibri" panose="020F0502020204030204" pitchFamily="34" charset="0"/>
                <a:cs typeface="Calibri" panose="020F0502020204030204" pitchFamily="34" charset="0"/>
              </a:rPr>
              <a:t>trong nước</a:t>
            </a:r>
            <a:r>
              <a:rPr lang="vi-VN" sz="2000" dirty="0">
                <a:latin typeface="Calibri" panose="020F0502020204030204" pitchFamily="34" charset="0"/>
                <a:cs typeface="Calibri" panose="020F0502020204030204" pitchFamily="34" charset="0"/>
              </a:rPr>
              <a:t>,</a:t>
            </a:r>
            <a:r>
              <a:rPr lang="vi-VN" sz="2000" u="none" dirty="0">
                <a:latin typeface="Calibri" panose="020F0502020204030204" pitchFamily="34" charset="0"/>
                <a:cs typeface="Calibri" panose="020F0502020204030204" pitchFamily="34" charset="0"/>
              </a:rPr>
              <a:t> chẳng hạn như giám sát và các hoạt động</a:t>
            </a:r>
            <a:r>
              <a:rPr lang="en-US" sz="2000" u="none" dirty="0">
                <a:latin typeface="Calibri" panose="020F0502020204030204" pitchFamily="34" charset="0"/>
                <a:cs typeface="Calibri" panose="020F0502020204030204" pitchFamily="34" charset="0"/>
              </a:rPr>
              <a:t> </a:t>
            </a:r>
            <a:r>
              <a:rPr lang="en-US" sz="2000" u="none" dirty="0" err="1">
                <a:latin typeface="Calibri" panose="020F0502020204030204" pitchFamily="34" charset="0"/>
                <a:cs typeface="Calibri" panose="020F0502020204030204" pitchFamily="34" charset="0"/>
              </a:rPr>
              <a:t>thanh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tra</a:t>
            </a:r>
            <a:r>
              <a:rPr lang="vi-VN" sz="2000" u="none" dirty="0">
                <a:latin typeface="Calibri" panose="020F0502020204030204" pitchFamily="34" charset="0"/>
                <a:cs typeface="Calibri" panose="020F0502020204030204" pitchFamily="34" charset="0"/>
              </a:rPr>
              <a:t> sau </a:t>
            </a:r>
            <a:r>
              <a:rPr lang="en-US" sz="2000" u="none" dirty="0" err="1">
                <a:latin typeface="Calibri" panose="020F0502020204030204" pitchFamily="34" charset="0"/>
                <a:cs typeface="Calibri" panose="020F0502020204030204" pitchFamily="34" charset="0"/>
              </a:rPr>
              <a:t>phê</a:t>
            </a:r>
            <a:r>
              <a:rPr lang="en-US" sz="2000" u="none" dirty="0">
                <a:latin typeface="Calibri" panose="020F0502020204030204" pitchFamily="34" charset="0"/>
                <a:cs typeface="Calibri" panose="020F0502020204030204" pitchFamily="34" charset="0"/>
              </a:rPr>
              <a:t> </a:t>
            </a:r>
            <a:r>
              <a:rPr lang="en-US" sz="2000" u="none" dirty="0" err="1">
                <a:latin typeface="Calibri" panose="020F0502020204030204" pitchFamily="34" charset="0"/>
                <a:cs typeface="Calibri" panose="020F0502020204030204" pitchFamily="34" charset="0"/>
              </a:rPr>
              <a:t>duyệt</a:t>
            </a:r>
            <a:r>
              <a:rPr lang="vi-VN" sz="2000" u="none" dirty="0">
                <a:latin typeface="Calibri" panose="020F0502020204030204" pitchFamily="34" charset="0"/>
                <a:cs typeface="Calibri" panose="020F0502020204030204" pitchFamily="34" charset="0"/>
              </a:rPr>
              <a:t>, đồng thời tăng cường hiệu quả của công tác giám sát quản lý trong nước.</a:t>
            </a:r>
          </a:p>
        </p:txBody>
      </p:sp>
      <p:sp>
        <p:nvSpPr>
          <p:cNvPr id="7" name="object 7"/>
          <p:cNvSpPr txBox="1">
            <a:spLocks noGrp="1"/>
          </p:cNvSpPr>
          <p:nvPr>
            <p:ph type="ftr" sz="quarter" idx="5"/>
          </p:nvPr>
        </p:nvSpPr>
        <p:spPr>
          <a:xfrm>
            <a:off x="3801892" y="6728402"/>
            <a:ext cx="2217908" cy="115416"/>
          </a:xfrm>
          <a:prstGeom prst="rect">
            <a:avLst/>
          </a:prstGeom>
        </p:spPr>
        <p:txBody>
          <a:bodyPr vert="horz" wrap="square" lIns="0" tIns="0" rIns="0" bIns="0" rtlCol="0">
            <a:spAutoFit/>
          </a:bodyPr>
          <a:lstStyle/>
          <a:p>
            <a:pPr marL="12700">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
        <p:nvSpPr>
          <p:cNvPr id="9" name="Title 8">
            <a:extLst>
              <a:ext uri="{FF2B5EF4-FFF2-40B4-BE49-F238E27FC236}">
                <a16:creationId xmlns:a16="http://schemas.microsoft.com/office/drawing/2014/main" id="{21FBB31D-2A4A-CB3D-2846-24CD2E06BB95}"/>
              </a:ext>
            </a:extLst>
          </p:cNvPr>
          <p:cNvSpPr>
            <a:spLocks noGrp="1"/>
          </p:cNvSpPr>
          <p:nvPr>
            <p:ph type="title"/>
          </p:nvPr>
        </p:nvSpPr>
        <p:spPr>
          <a:xfrm>
            <a:off x="823214" y="269557"/>
            <a:ext cx="7558786" cy="492443"/>
          </a:xfrm>
        </p:spPr>
        <p:txBody>
          <a:bodyPr/>
          <a:lstStyle/>
          <a:p>
            <a:pPr algn="ctr"/>
            <a:r>
              <a:rPr lang="vi-VN">
                <a:latin typeface="Calibri" panose="020F0502020204030204" pitchFamily="34" charset="0"/>
                <a:cs typeface="Calibri" panose="020F0502020204030204" pitchFamily="34" charset="0"/>
              </a:rPr>
              <a:t>Hợp tác giữa các cơ quan quản lý</a:t>
            </a:r>
          </a:p>
        </p:txBody>
      </p:sp>
      <p:sp>
        <p:nvSpPr>
          <p:cNvPr id="6" name="Rectangle 5">
            <a:extLst>
              <a:ext uri="{FF2B5EF4-FFF2-40B4-BE49-F238E27FC236}">
                <a16:creationId xmlns:a16="http://schemas.microsoft.com/office/drawing/2014/main" id="{1FBB458D-D00E-68E6-FF24-F1B2D0D7ABDC}"/>
              </a:ext>
            </a:extLst>
          </p:cNvPr>
          <p:cNvSpPr/>
          <p:nvPr/>
        </p:nvSpPr>
        <p:spPr>
          <a:xfrm>
            <a:off x="2743200" y="1447800"/>
            <a:ext cx="4419600" cy="533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Mức</a:t>
            </a:r>
            <a:r>
              <a:rPr lang="en-US" b="1" dirty="0">
                <a:solidFill>
                  <a:schemeClr val="tx1"/>
                </a:solidFill>
              </a:rPr>
              <a:t> </a:t>
            </a:r>
            <a:r>
              <a:rPr lang="en-US" b="1" dirty="0" err="1">
                <a:solidFill>
                  <a:schemeClr val="tx1"/>
                </a:solidFill>
              </a:rPr>
              <a:t>độ</a:t>
            </a:r>
            <a:r>
              <a:rPr lang="en-US" b="1" dirty="0">
                <a:solidFill>
                  <a:schemeClr val="tx1"/>
                </a:solidFill>
              </a:rPr>
              <a:t> </a:t>
            </a:r>
            <a:r>
              <a:rPr lang="en-US" b="1" dirty="0" err="1">
                <a:solidFill>
                  <a:schemeClr val="tx1"/>
                </a:solidFill>
              </a:rPr>
              <a:t>hợp</a:t>
            </a:r>
            <a:r>
              <a:rPr lang="en-US" b="1" dirty="0">
                <a:solidFill>
                  <a:schemeClr val="tx1"/>
                </a:solidFill>
              </a:rPr>
              <a:t> </a:t>
            </a:r>
            <a:r>
              <a:rPr lang="en-US" b="1" dirty="0" err="1">
                <a:solidFill>
                  <a:schemeClr val="tx1"/>
                </a:solidFill>
              </a:rPr>
              <a:t>tác</a:t>
            </a:r>
            <a:r>
              <a:rPr lang="en-US" b="1" dirty="0">
                <a:solidFill>
                  <a:schemeClr val="tx1"/>
                </a:solidFill>
              </a:rPr>
              <a:t> </a:t>
            </a:r>
            <a:r>
              <a:rPr lang="en-US" b="1" dirty="0" err="1">
                <a:solidFill>
                  <a:schemeClr val="tx1"/>
                </a:solidFill>
              </a:rPr>
              <a:t>trong</a:t>
            </a:r>
            <a:r>
              <a:rPr lang="en-US" b="1" dirty="0">
                <a:solidFill>
                  <a:schemeClr val="tx1"/>
                </a:solidFill>
              </a:rPr>
              <a:t> </a:t>
            </a:r>
            <a:r>
              <a:rPr lang="en-US" b="1" dirty="0" err="1">
                <a:solidFill>
                  <a:schemeClr val="tx1"/>
                </a:solidFill>
              </a:rPr>
              <a:t>quản</a:t>
            </a:r>
            <a:r>
              <a:rPr lang="en-US" b="1" dirty="0">
                <a:solidFill>
                  <a:schemeClr val="tx1"/>
                </a:solidFill>
              </a:rPr>
              <a:t> </a:t>
            </a:r>
            <a:r>
              <a:rPr lang="en-US" b="1" dirty="0" err="1">
                <a:solidFill>
                  <a:schemeClr val="tx1"/>
                </a:solidFill>
              </a:rPr>
              <a:t>lý</a:t>
            </a:r>
            <a:r>
              <a:rPr lang="en-US" b="1" dirty="0">
                <a:solidFill>
                  <a:schemeClr val="tx1"/>
                </a:solidFill>
              </a:rPr>
              <a:t> </a:t>
            </a:r>
            <a:r>
              <a:rPr lang="en-US" b="1" dirty="0" err="1">
                <a:solidFill>
                  <a:schemeClr val="tx1"/>
                </a:solidFill>
              </a:rPr>
              <a:t>thuốc</a:t>
            </a:r>
            <a:endParaRPr lang="en-US" b="1" dirty="0">
              <a:solidFill>
                <a:schemeClr val="tx1"/>
              </a:solidFill>
            </a:endParaRPr>
          </a:p>
        </p:txBody>
      </p:sp>
      <p:sp>
        <p:nvSpPr>
          <p:cNvPr id="8" name="Rectangle 7">
            <a:extLst>
              <a:ext uri="{FF2B5EF4-FFF2-40B4-BE49-F238E27FC236}">
                <a16:creationId xmlns:a16="http://schemas.microsoft.com/office/drawing/2014/main" id="{988CCE6F-EDFB-40B9-0404-27DA784A27E2}"/>
              </a:ext>
            </a:extLst>
          </p:cNvPr>
          <p:cNvSpPr/>
          <p:nvPr/>
        </p:nvSpPr>
        <p:spPr>
          <a:xfrm>
            <a:off x="1828800" y="3505200"/>
            <a:ext cx="1524000" cy="914398"/>
          </a:xfrm>
          <a:prstGeom prst="rect">
            <a:avLst/>
          </a:prstGeom>
          <a:solidFill>
            <a:srgbClr val="005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rPr>
              <a:t>Thống</a:t>
            </a:r>
            <a:r>
              <a:rPr lang="en-US" sz="1600" b="1" dirty="0">
                <a:solidFill>
                  <a:schemeClr val="bg1"/>
                </a:solidFill>
              </a:rPr>
              <a:t> </a:t>
            </a:r>
            <a:r>
              <a:rPr lang="en-US" sz="1600" b="1" dirty="0" err="1">
                <a:solidFill>
                  <a:schemeClr val="bg1"/>
                </a:solidFill>
              </a:rPr>
              <a:t>nhất</a:t>
            </a:r>
            <a:r>
              <a:rPr lang="en-US" sz="1600" b="1" dirty="0">
                <a:solidFill>
                  <a:schemeClr val="bg1"/>
                </a:solidFill>
              </a:rPr>
              <a:t> </a:t>
            </a:r>
            <a:r>
              <a:rPr lang="en-US" sz="1600" b="1" dirty="0" err="1">
                <a:solidFill>
                  <a:schemeClr val="bg1"/>
                </a:solidFill>
              </a:rPr>
              <a:t>và</a:t>
            </a:r>
            <a:r>
              <a:rPr lang="en-US" sz="1600" b="1" dirty="0">
                <a:solidFill>
                  <a:schemeClr val="bg1"/>
                </a:solidFill>
              </a:rPr>
              <a:t> </a:t>
            </a:r>
            <a:r>
              <a:rPr lang="en-US" sz="1600" b="1" dirty="0" err="1">
                <a:solidFill>
                  <a:schemeClr val="bg1"/>
                </a:solidFill>
              </a:rPr>
              <a:t>Hài</a:t>
            </a:r>
            <a:r>
              <a:rPr lang="en-US" sz="1600" b="1" dirty="0">
                <a:solidFill>
                  <a:schemeClr val="bg1"/>
                </a:solidFill>
              </a:rPr>
              <a:t> </a:t>
            </a:r>
            <a:r>
              <a:rPr lang="en-US" sz="1600" b="1" dirty="0" err="1">
                <a:solidFill>
                  <a:schemeClr val="bg1"/>
                </a:solidFill>
              </a:rPr>
              <a:t>hòa</a:t>
            </a:r>
            <a:r>
              <a:rPr lang="en-US" sz="1600" b="1" dirty="0">
                <a:solidFill>
                  <a:schemeClr val="bg1"/>
                </a:solidFill>
              </a:rPr>
              <a:t> </a:t>
            </a:r>
            <a:r>
              <a:rPr lang="en-US" sz="1600" b="1" dirty="0" err="1">
                <a:solidFill>
                  <a:schemeClr val="bg1"/>
                </a:solidFill>
              </a:rPr>
              <a:t>trong</a:t>
            </a:r>
            <a:r>
              <a:rPr lang="en-US" sz="1600" b="1" dirty="0">
                <a:solidFill>
                  <a:schemeClr val="bg1"/>
                </a:solidFill>
              </a:rPr>
              <a:t> </a:t>
            </a:r>
            <a:r>
              <a:rPr lang="en-US" sz="1600" b="1" dirty="0" err="1">
                <a:solidFill>
                  <a:schemeClr val="bg1"/>
                </a:solidFill>
              </a:rPr>
              <a:t>quản</a:t>
            </a:r>
            <a:r>
              <a:rPr lang="en-US" sz="1600" b="1" dirty="0">
                <a:solidFill>
                  <a:schemeClr val="bg1"/>
                </a:solidFill>
              </a:rPr>
              <a:t> </a:t>
            </a:r>
            <a:r>
              <a:rPr lang="en-US" sz="1600" b="1" dirty="0" err="1">
                <a:solidFill>
                  <a:schemeClr val="bg1"/>
                </a:solidFill>
              </a:rPr>
              <a:t>lý</a:t>
            </a:r>
            <a:r>
              <a:rPr lang="en-US" sz="1600" b="1" dirty="0">
                <a:solidFill>
                  <a:schemeClr val="bg1"/>
                </a:solidFill>
              </a:rPr>
              <a:t> </a:t>
            </a:r>
            <a:r>
              <a:rPr lang="en-US" sz="1600" b="1" dirty="0" err="1">
                <a:solidFill>
                  <a:schemeClr val="bg1"/>
                </a:solidFill>
              </a:rPr>
              <a:t>thuốc</a:t>
            </a:r>
            <a:endParaRPr lang="en-US" sz="1600" b="1" dirty="0">
              <a:solidFill>
                <a:schemeClr val="bg1"/>
              </a:solidFill>
            </a:endParaRPr>
          </a:p>
        </p:txBody>
      </p:sp>
      <p:sp>
        <p:nvSpPr>
          <p:cNvPr id="13" name="Rectangle 12">
            <a:extLst>
              <a:ext uri="{FF2B5EF4-FFF2-40B4-BE49-F238E27FC236}">
                <a16:creationId xmlns:a16="http://schemas.microsoft.com/office/drawing/2014/main" id="{4FAA1F1A-C047-252E-BA5A-45F599094D6E}"/>
              </a:ext>
            </a:extLst>
          </p:cNvPr>
          <p:cNvSpPr/>
          <p:nvPr/>
        </p:nvSpPr>
        <p:spPr>
          <a:xfrm>
            <a:off x="3581400" y="3162301"/>
            <a:ext cx="990600" cy="533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Chia </a:t>
            </a:r>
            <a:r>
              <a:rPr lang="en-US" sz="1200" b="1" dirty="0" err="1">
                <a:solidFill>
                  <a:schemeClr val="tx1"/>
                </a:solidFill>
              </a:rPr>
              <a:t>sẻ</a:t>
            </a:r>
            <a:r>
              <a:rPr lang="en-US" sz="1200" b="1" dirty="0">
                <a:solidFill>
                  <a:schemeClr val="tx1"/>
                </a:solidFill>
              </a:rPr>
              <a:t> </a:t>
            </a:r>
            <a:r>
              <a:rPr lang="en-US" sz="1200" b="1" dirty="0" err="1">
                <a:solidFill>
                  <a:schemeClr val="tx1"/>
                </a:solidFill>
              </a:rPr>
              <a:t>thông</a:t>
            </a:r>
            <a:r>
              <a:rPr lang="en-US" sz="1200" b="1" dirty="0">
                <a:solidFill>
                  <a:schemeClr val="tx1"/>
                </a:solidFill>
              </a:rPr>
              <a:t> tin </a:t>
            </a:r>
          </a:p>
        </p:txBody>
      </p:sp>
      <p:sp>
        <p:nvSpPr>
          <p:cNvPr id="14" name="Rectangle 13">
            <a:extLst>
              <a:ext uri="{FF2B5EF4-FFF2-40B4-BE49-F238E27FC236}">
                <a16:creationId xmlns:a16="http://schemas.microsoft.com/office/drawing/2014/main" id="{6A4CCF17-9117-FC05-66E3-CDC2B239125E}"/>
              </a:ext>
            </a:extLst>
          </p:cNvPr>
          <p:cNvSpPr/>
          <p:nvPr/>
        </p:nvSpPr>
        <p:spPr>
          <a:xfrm>
            <a:off x="4552950" y="2837053"/>
            <a:ext cx="990600" cy="533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Chia </a:t>
            </a:r>
            <a:r>
              <a:rPr lang="en-US" sz="1200" b="1" dirty="0" err="1">
                <a:solidFill>
                  <a:schemeClr val="tx1"/>
                </a:solidFill>
              </a:rPr>
              <a:t>sẻ</a:t>
            </a:r>
            <a:r>
              <a:rPr lang="en-US" sz="1200" b="1" dirty="0">
                <a:solidFill>
                  <a:schemeClr val="tx1"/>
                </a:solidFill>
              </a:rPr>
              <a:t> </a:t>
            </a:r>
            <a:r>
              <a:rPr lang="en-US" sz="1200" b="1" dirty="0" err="1">
                <a:solidFill>
                  <a:schemeClr val="tx1"/>
                </a:solidFill>
              </a:rPr>
              <a:t>công</a:t>
            </a:r>
            <a:r>
              <a:rPr lang="en-US" sz="1200" b="1" dirty="0">
                <a:solidFill>
                  <a:schemeClr val="tx1"/>
                </a:solidFill>
              </a:rPr>
              <a:t> </a:t>
            </a:r>
            <a:r>
              <a:rPr lang="en-US" sz="1200" b="1" dirty="0" err="1">
                <a:solidFill>
                  <a:schemeClr val="tx1"/>
                </a:solidFill>
              </a:rPr>
              <a:t>việc</a:t>
            </a:r>
            <a:endParaRPr lang="en-US" sz="1200" b="1" dirty="0">
              <a:solidFill>
                <a:schemeClr val="tx1"/>
              </a:solidFill>
            </a:endParaRPr>
          </a:p>
        </p:txBody>
      </p:sp>
      <p:sp>
        <p:nvSpPr>
          <p:cNvPr id="15" name="Rectangle 14">
            <a:extLst>
              <a:ext uri="{FF2B5EF4-FFF2-40B4-BE49-F238E27FC236}">
                <a16:creationId xmlns:a16="http://schemas.microsoft.com/office/drawing/2014/main" id="{04EDE504-C488-E01C-3447-D0E42976AA66}"/>
              </a:ext>
            </a:extLst>
          </p:cNvPr>
          <p:cNvSpPr/>
          <p:nvPr/>
        </p:nvSpPr>
        <p:spPr>
          <a:xfrm>
            <a:off x="5448300" y="2727310"/>
            <a:ext cx="1066800" cy="1505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err="1">
                <a:solidFill>
                  <a:schemeClr val="tx1"/>
                </a:solidFill>
              </a:rPr>
              <a:t>Cơ</a:t>
            </a:r>
            <a:r>
              <a:rPr lang="en-US" sz="1100" b="1" dirty="0">
                <a:solidFill>
                  <a:schemeClr val="tx1"/>
                </a:solidFill>
              </a:rPr>
              <a:t> </a:t>
            </a:r>
            <a:r>
              <a:rPr lang="en-US" sz="1100" b="1" dirty="0" err="1">
                <a:solidFill>
                  <a:schemeClr val="tx1"/>
                </a:solidFill>
              </a:rPr>
              <a:t>chế</a:t>
            </a:r>
            <a:r>
              <a:rPr lang="en-US" sz="1100" b="1" dirty="0">
                <a:solidFill>
                  <a:schemeClr val="tx1"/>
                </a:solidFill>
              </a:rPr>
              <a:t> </a:t>
            </a:r>
            <a:r>
              <a:rPr lang="en-US" sz="1100" b="1" dirty="0" err="1">
                <a:solidFill>
                  <a:schemeClr val="tx1"/>
                </a:solidFill>
              </a:rPr>
              <a:t>tham</a:t>
            </a:r>
            <a:r>
              <a:rPr lang="en-US" sz="1100" b="1" dirty="0">
                <a:solidFill>
                  <a:schemeClr val="tx1"/>
                </a:solidFill>
              </a:rPr>
              <a:t> </a:t>
            </a:r>
            <a:r>
              <a:rPr lang="en-US" sz="1100" b="1" dirty="0" err="1">
                <a:solidFill>
                  <a:schemeClr val="tx1"/>
                </a:solidFill>
              </a:rPr>
              <a:t>chiếu</a:t>
            </a:r>
            <a:endParaRPr lang="en-US" sz="1100" b="1" dirty="0">
              <a:solidFill>
                <a:schemeClr val="tx1"/>
              </a:solidFill>
            </a:endParaRPr>
          </a:p>
        </p:txBody>
      </p:sp>
      <p:sp>
        <p:nvSpPr>
          <p:cNvPr id="16" name="Rectangle 15">
            <a:extLst>
              <a:ext uri="{FF2B5EF4-FFF2-40B4-BE49-F238E27FC236}">
                <a16:creationId xmlns:a16="http://schemas.microsoft.com/office/drawing/2014/main" id="{46FFE646-4BE7-ABF0-279B-2F0E3A8BDC69}"/>
              </a:ext>
            </a:extLst>
          </p:cNvPr>
          <p:cNvSpPr/>
          <p:nvPr/>
        </p:nvSpPr>
        <p:spPr>
          <a:xfrm>
            <a:off x="6324600" y="1947695"/>
            <a:ext cx="137160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err="1">
                <a:solidFill>
                  <a:schemeClr val="tx1"/>
                </a:solidFill>
              </a:rPr>
              <a:t>Cơ</a:t>
            </a:r>
            <a:r>
              <a:rPr lang="en-US" sz="1100" b="1" dirty="0">
                <a:solidFill>
                  <a:schemeClr val="tx1"/>
                </a:solidFill>
              </a:rPr>
              <a:t> </a:t>
            </a:r>
            <a:r>
              <a:rPr lang="en-US" sz="1100" b="1" dirty="0" err="1">
                <a:solidFill>
                  <a:schemeClr val="tx1"/>
                </a:solidFill>
              </a:rPr>
              <a:t>chế</a:t>
            </a:r>
            <a:r>
              <a:rPr lang="en-US" sz="1100" b="1" dirty="0">
                <a:solidFill>
                  <a:schemeClr val="tx1"/>
                </a:solidFill>
              </a:rPr>
              <a:t> </a:t>
            </a:r>
            <a:r>
              <a:rPr lang="en-US" sz="1100" b="1" dirty="0" err="1">
                <a:solidFill>
                  <a:schemeClr val="tx1"/>
                </a:solidFill>
              </a:rPr>
              <a:t>công</a:t>
            </a:r>
            <a:r>
              <a:rPr lang="en-US" sz="1100" b="1" dirty="0">
                <a:solidFill>
                  <a:schemeClr val="tx1"/>
                </a:solidFill>
              </a:rPr>
              <a:t> </a:t>
            </a:r>
            <a:r>
              <a:rPr lang="en-US" sz="1100" b="1" dirty="0" err="1">
                <a:solidFill>
                  <a:schemeClr val="tx1"/>
                </a:solidFill>
              </a:rPr>
              <a:t>nhận</a:t>
            </a:r>
            <a:r>
              <a:rPr lang="en-US" sz="1100" b="1" dirty="0">
                <a:solidFill>
                  <a:schemeClr val="tx1"/>
                </a:solidFill>
              </a:rPr>
              <a:t>, </a:t>
            </a:r>
            <a:r>
              <a:rPr lang="en-US" sz="1100" b="1" dirty="0" err="1">
                <a:solidFill>
                  <a:schemeClr val="tx1"/>
                </a:solidFill>
              </a:rPr>
              <a:t>thừa</a:t>
            </a:r>
            <a:r>
              <a:rPr lang="en-US" sz="1100" b="1" dirty="0">
                <a:solidFill>
                  <a:schemeClr val="tx1"/>
                </a:solidFill>
              </a:rPr>
              <a:t> </a:t>
            </a:r>
            <a:r>
              <a:rPr lang="en-US" sz="1100" b="1" dirty="0" err="1">
                <a:solidFill>
                  <a:schemeClr val="tx1"/>
                </a:solidFill>
              </a:rPr>
              <a:t>nhận</a:t>
            </a:r>
            <a:endParaRPr lang="en-US" sz="1100" b="1"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196498" y="182867"/>
            <a:ext cx="6751320" cy="443711"/>
          </a:xfrm>
          <a:prstGeom prst="rect">
            <a:avLst/>
          </a:prstGeom>
        </p:spPr>
        <p:txBody>
          <a:bodyPr vert="horz" wrap="square" lIns="0" tIns="12700" rIns="0" bIns="0" rtlCol="0">
            <a:spAutoFit/>
          </a:bodyPr>
          <a:lstStyle/>
          <a:p>
            <a:pPr marL="12700" algn="ctr">
              <a:lnSpc>
                <a:spcPct val="100000"/>
              </a:lnSpc>
              <a:spcBef>
                <a:spcPts val="100"/>
              </a:spcBef>
            </a:pPr>
            <a:r>
              <a:rPr lang="vi-VN" sz="2800">
                <a:latin typeface="Calibri" panose="020F0502020204030204" pitchFamily="34" charset="0"/>
                <a:cs typeface="Calibri" panose="020F0502020204030204" pitchFamily="34" charset="0"/>
              </a:rPr>
              <a:t>Cách tiếp cận tổ chức</a:t>
            </a:r>
          </a:p>
        </p:txBody>
      </p:sp>
      <p:grpSp>
        <p:nvGrpSpPr>
          <p:cNvPr id="3" name="object 3"/>
          <p:cNvGrpSpPr/>
          <p:nvPr/>
        </p:nvGrpSpPr>
        <p:grpSpPr>
          <a:xfrm>
            <a:off x="2745272" y="901703"/>
            <a:ext cx="5789128" cy="1079500"/>
            <a:chOff x="2745272" y="901703"/>
            <a:chExt cx="5336540" cy="1079500"/>
          </a:xfrm>
        </p:grpSpPr>
        <p:sp>
          <p:nvSpPr>
            <p:cNvPr id="4" name="object 4"/>
            <p:cNvSpPr/>
            <p:nvPr/>
          </p:nvSpPr>
          <p:spPr>
            <a:xfrm>
              <a:off x="2757972" y="914403"/>
              <a:ext cx="5311140" cy="1054100"/>
            </a:xfrm>
            <a:custGeom>
              <a:avLst/>
              <a:gdLst/>
              <a:ahLst/>
              <a:cxnLst/>
              <a:rect l="l" t="t" r="r" b="b"/>
              <a:pathLst>
                <a:path w="5311140" h="1054100">
                  <a:moveTo>
                    <a:pt x="5134851" y="0"/>
                  </a:moveTo>
                  <a:lnTo>
                    <a:pt x="0" y="0"/>
                  </a:lnTo>
                  <a:lnTo>
                    <a:pt x="0" y="1053985"/>
                  </a:lnTo>
                  <a:lnTo>
                    <a:pt x="5134851" y="1053985"/>
                  </a:lnTo>
                  <a:lnTo>
                    <a:pt x="5181549" y="1047710"/>
                  </a:lnTo>
                  <a:lnTo>
                    <a:pt x="5223512" y="1030001"/>
                  </a:lnTo>
                  <a:lnTo>
                    <a:pt x="5259065" y="1002531"/>
                  </a:lnTo>
                  <a:lnTo>
                    <a:pt x="5286533" y="966976"/>
                  </a:lnTo>
                  <a:lnTo>
                    <a:pt x="5304242" y="925010"/>
                  </a:lnTo>
                  <a:lnTo>
                    <a:pt x="5310517" y="878306"/>
                  </a:lnTo>
                  <a:lnTo>
                    <a:pt x="5310517" y="175666"/>
                  </a:lnTo>
                  <a:lnTo>
                    <a:pt x="5304242" y="128968"/>
                  </a:lnTo>
                  <a:lnTo>
                    <a:pt x="5286533" y="87005"/>
                  </a:lnTo>
                  <a:lnTo>
                    <a:pt x="5259065" y="51452"/>
                  </a:lnTo>
                  <a:lnTo>
                    <a:pt x="5223512" y="23984"/>
                  </a:lnTo>
                  <a:lnTo>
                    <a:pt x="5181549" y="6275"/>
                  </a:lnTo>
                  <a:lnTo>
                    <a:pt x="5134851" y="0"/>
                  </a:lnTo>
                  <a:close/>
                </a:path>
              </a:pathLst>
            </a:custGeom>
            <a:solidFill>
              <a:srgbClr val="CAD1DE">
                <a:alpha val="90194"/>
              </a:srgbClr>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5" name="object 5"/>
            <p:cNvSpPr/>
            <p:nvPr/>
          </p:nvSpPr>
          <p:spPr>
            <a:xfrm>
              <a:off x="2757972" y="914403"/>
              <a:ext cx="5311140" cy="1054100"/>
            </a:xfrm>
            <a:custGeom>
              <a:avLst/>
              <a:gdLst/>
              <a:ahLst/>
              <a:cxnLst/>
              <a:rect l="l" t="t" r="r" b="b"/>
              <a:pathLst>
                <a:path w="5311140" h="1054100">
                  <a:moveTo>
                    <a:pt x="5310517" y="175666"/>
                  </a:moveTo>
                  <a:lnTo>
                    <a:pt x="5310517" y="878306"/>
                  </a:lnTo>
                  <a:lnTo>
                    <a:pt x="5304242" y="925010"/>
                  </a:lnTo>
                  <a:lnTo>
                    <a:pt x="5286533" y="966976"/>
                  </a:lnTo>
                  <a:lnTo>
                    <a:pt x="5259065" y="1002531"/>
                  </a:lnTo>
                  <a:lnTo>
                    <a:pt x="5223512" y="1030001"/>
                  </a:lnTo>
                  <a:lnTo>
                    <a:pt x="5181549" y="1047710"/>
                  </a:lnTo>
                  <a:lnTo>
                    <a:pt x="5134851" y="1053985"/>
                  </a:lnTo>
                  <a:lnTo>
                    <a:pt x="0" y="1053985"/>
                  </a:lnTo>
                  <a:lnTo>
                    <a:pt x="0" y="0"/>
                  </a:lnTo>
                  <a:lnTo>
                    <a:pt x="5134851" y="0"/>
                  </a:lnTo>
                  <a:lnTo>
                    <a:pt x="5181549" y="6275"/>
                  </a:lnTo>
                  <a:lnTo>
                    <a:pt x="5223512" y="23984"/>
                  </a:lnTo>
                  <a:lnTo>
                    <a:pt x="5259065" y="51452"/>
                  </a:lnTo>
                  <a:lnTo>
                    <a:pt x="5286533" y="87005"/>
                  </a:lnTo>
                  <a:lnTo>
                    <a:pt x="5304242" y="128968"/>
                  </a:lnTo>
                  <a:lnTo>
                    <a:pt x="5310517" y="175666"/>
                  </a:lnTo>
                  <a:close/>
                </a:path>
              </a:pathLst>
            </a:custGeom>
            <a:ln w="25400">
              <a:solidFill>
                <a:srgbClr val="CAD1DE"/>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6" name="object 6"/>
          <p:cNvSpPr txBox="1"/>
          <p:nvPr/>
        </p:nvSpPr>
        <p:spPr>
          <a:xfrm>
            <a:off x="2992920" y="894117"/>
            <a:ext cx="5513871" cy="1158008"/>
          </a:xfrm>
          <a:prstGeom prst="rect">
            <a:avLst/>
          </a:prstGeom>
        </p:spPr>
        <p:txBody>
          <a:bodyPr vert="horz" wrap="square" lIns="0" tIns="29209" rIns="0" bIns="0" rtlCol="0">
            <a:spAutoFit/>
          </a:bodyPr>
          <a:lstStyle/>
          <a:p>
            <a:pPr marL="184150" indent="-171450">
              <a:lnSpc>
                <a:spcPct val="100000"/>
              </a:lnSpc>
              <a:spcBef>
                <a:spcPts val="229"/>
              </a:spcBef>
              <a:buChar char="•"/>
              <a:tabLst>
                <a:tab pos="184150" algn="l"/>
              </a:tabLst>
            </a:pPr>
            <a:r>
              <a:rPr lang="vi-VN" sz="1400">
                <a:latin typeface="Calibri" panose="020F0502020204030204" pitchFamily="34" charset="0"/>
                <a:cs typeface="Calibri" panose="020F0502020204030204" pitchFamily="34" charset="0"/>
              </a:rPr>
              <a:t>Áp dụng cơ chế tham chiếu trong việc đưa ra quyết định quản lý.</a:t>
            </a:r>
            <a:endParaRPr lang="en-US" sz="1400">
              <a:latin typeface="Calibri" panose="020F0502020204030204" pitchFamily="34" charset="0"/>
              <a:cs typeface="Calibri" panose="020F0502020204030204" pitchFamily="34" charset="0"/>
            </a:endParaRPr>
          </a:p>
          <a:p>
            <a:pPr marL="184150" indent="-171450">
              <a:lnSpc>
                <a:spcPct val="100000"/>
              </a:lnSpc>
              <a:spcBef>
                <a:spcPts val="229"/>
              </a:spcBef>
              <a:buChar char="•"/>
              <a:tabLst>
                <a:tab pos="184150" algn="l"/>
              </a:tabLst>
            </a:pPr>
            <a:r>
              <a:rPr lang="vi-VN" sz="1400">
                <a:solidFill>
                  <a:srgbClr val="FF0000"/>
                </a:solidFill>
                <a:latin typeface="Calibri" panose="020F0502020204030204" pitchFamily="34" charset="0"/>
                <a:cs typeface="Calibri" panose="020F0502020204030204" pitchFamily="34" charset="0"/>
              </a:rPr>
              <a:t>Phạm vi áp dụng</a:t>
            </a:r>
            <a:r>
              <a:rPr lang="vi-VN" sz="1400">
                <a:latin typeface="Calibri" panose="020F0502020204030204" pitchFamily="34" charset="0"/>
                <a:cs typeface="Calibri" panose="020F0502020204030204" pitchFamily="34" charset="0"/>
              </a:rPr>
              <a:t> (cấp giấy đăng ký lưu hành, phê duyệt thay đổi bổ sung, Phê duyệt nghiên cứu thử thuốc trên lâm</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sàng</a:t>
            </a:r>
            <a:r>
              <a:rPr lang="vi-VN" sz="1400">
                <a:latin typeface="Calibri" panose="020F0502020204030204" pitchFamily="34" charset="0"/>
                <a:cs typeface="Calibri" panose="020F0502020204030204" pitchFamily="34" charset="0"/>
              </a:rPr>
              <a:t>, cảnh giác dược, v.v.)</a:t>
            </a:r>
          </a:p>
          <a:p>
            <a:pPr marL="220345" indent="-171450">
              <a:lnSpc>
                <a:spcPct val="100000"/>
              </a:lnSpc>
              <a:spcBef>
                <a:spcPts val="135"/>
              </a:spcBef>
              <a:buChar char="•"/>
              <a:tabLst>
                <a:tab pos="220345" algn="l"/>
              </a:tabLst>
            </a:pPr>
            <a:r>
              <a:rPr lang="vi-VN" sz="1400">
                <a:latin typeface="Calibri" panose="020F0502020204030204" pitchFamily="34" charset="0"/>
                <a:cs typeface="Calibri" panose="020F0502020204030204" pitchFamily="34" charset="0"/>
              </a:rPr>
              <a:t>Chính thức hóa </a:t>
            </a:r>
            <a:r>
              <a:rPr lang="vi-VN" sz="1400">
                <a:solidFill>
                  <a:srgbClr val="FF0000"/>
                </a:solidFill>
                <a:latin typeface="Calibri" panose="020F0502020204030204" pitchFamily="34" charset="0"/>
                <a:cs typeface="Calibri" panose="020F0502020204030204" pitchFamily="34" charset="0"/>
              </a:rPr>
              <a:t>quan hệ hợp tác với các cơ quan, tổ chức khác</a:t>
            </a:r>
          </a:p>
          <a:p>
            <a:pPr marL="184150" indent="-171450">
              <a:lnSpc>
                <a:spcPct val="100000"/>
              </a:lnSpc>
              <a:spcBef>
                <a:spcPts val="135"/>
              </a:spcBef>
              <a:buChar char="•"/>
              <a:tabLst>
                <a:tab pos="184150" algn="l"/>
              </a:tabLst>
            </a:pPr>
            <a:endParaRPr lang="vi-VN" sz="1400">
              <a:latin typeface="Calibri" panose="020F0502020204030204" pitchFamily="34" charset="0"/>
              <a:cs typeface="Calibri" panose="020F0502020204030204" pitchFamily="34" charset="0"/>
            </a:endParaRPr>
          </a:p>
        </p:txBody>
      </p:sp>
      <p:sp>
        <p:nvSpPr>
          <p:cNvPr id="7" name="object 7"/>
          <p:cNvSpPr/>
          <p:nvPr/>
        </p:nvSpPr>
        <p:spPr>
          <a:xfrm>
            <a:off x="423528" y="915733"/>
            <a:ext cx="2298700" cy="1053465"/>
          </a:xfrm>
          <a:custGeom>
            <a:avLst/>
            <a:gdLst/>
            <a:ahLst/>
            <a:cxnLst/>
            <a:rect l="l" t="t" r="r" b="b"/>
            <a:pathLst>
              <a:path w="2298700" h="1053464">
                <a:moveTo>
                  <a:pt x="2122830" y="0"/>
                </a:moveTo>
                <a:lnTo>
                  <a:pt x="175526" y="0"/>
                </a:lnTo>
                <a:lnTo>
                  <a:pt x="128865" y="6270"/>
                </a:lnTo>
                <a:lnTo>
                  <a:pt x="86935" y="23964"/>
                </a:lnTo>
                <a:lnTo>
                  <a:pt x="51411" y="51411"/>
                </a:lnTo>
                <a:lnTo>
                  <a:pt x="23964" y="86935"/>
                </a:lnTo>
                <a:lnTo>
                  <a:pt x="6270" y="128865"/>
                </a:lnTo>
                <a:lnTo>
                  <a:pt x="0" y="175526"/>
                </a:lnTo>
                <a:lnTo>
                  <a:pt x="0" y="877608"/>
                </a:lnTo>
                <a:lnTo>
                  <a:pt x="6270" y="924274"/>
                </a:lnTo>
                <a:lnTo>
                  <a:pt x="23964" y="966208"/>
                </a:lnTo>
                <a:lnTo>
                  <a:pt x="51411" y="1001734"/>
                </a:lnTo>
                <a:lnTo>
                  <a:pt x="86935" y="1029182"/>
                </a:lnTo>
                <a:lnTo>
                  <a:pt x="128865" y="1046877"/>
                </a:lnTo>
                <a:lnTo>
                  <a:pt x="175526" y="1053147"/>
                </a:lnTo>
                <a:lnTo>
                  <a:pt x="2122830" y="1053147"/>
                </a:lnTo>
                <a:lnTo>
                  <a:pt x="2169491" y="1046877"/>
                </a:lnTo>
                <a:lnTo>
                  <a:pt x="2211421" y="1029182"/>
                </a:lnTo>
                <a:lnTo>
                  <a:pt x="2246945" y="1001734"/>
                </a:lnTo>
                <a:lnTo>
                  <a:pt x="2274392" y="966208"/>
                </a:lnTo>
                <a:lnTo>
                  <a:pt x="2292087" y="924274"/>
                </a:lnTo>
                <a:lnTo>
                  <a:pt x="2298357" y="877608"/>
                </a:lnTo>
                <a:lnTo>
                  <a:pt x="2298357" y="175526"/>
                </a:lnTo>
                <a:lnTo>
                  <a:pt x="2292087" y="128865"/>
                </a:lnTo>
                <a:lnTo>
                  <a:pt x="2274392" y="86935"/>
                </a:lnTo>
                <a:lnTo>
                  <a:pt x="2246945" y="51411"/>
                </a:lnTo>
                <a:lnTo>
                  <a:pt x="2211421" y="23964"/>
                </a:lnTo>
                <a:lnTo>
                  <a:pt x="2169491" y="6270"/>
                </a:lnTo>
                <a:lnTo>
                  <a:pt x="2122830" y="0"/>
                </a:lnTo>
                <a:close/>
              </a:path>
            </a:pathLst>
          </a:custGeom>
          <a:solidFill>
            <a:srgbClr val="00498B"/>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8" name="object 8"/>
          <p:cNvSpPr txBox="1"/>
          <p:nvPr/>
        </p:nvSpPr>
        <p:spPr>
          <a:xfrm>
            <a:off x="997489" y="1279244"/>
            <a:ext cx="1859914" cy="227626"/>
          </a:xfrm>
          <a:prstGeom prst="rect">
            <a:avLst/>
          </a:prstGeom>
        </p:spPr>
        <p:txBody>
          <a:bodyPr vert="horz" wrap="square" lIns="0" tIns="12065" rIns="0" bIns="0" rtlCol="0">
            <a:spAutoFit/>
          </a:bodyPr>
          <a:lstStyle/>
          <a:p>
            <a:pPr marL="12700">
              <a:lnSpc>
                <a:spcPct val="100000"/>
              </a:lnSpc>
              <a:spcBef>
                <a:spcPts val="95"/>
              </a:spcBef>
            </a:pPr>
            <a:r>
              <a:rPr lang="vi-VN" sz="1400">
                <a:solidFill>
                  <a:srgbClr val="FFFFFF"/>
                </a:solidFill>
                <a:latin typeface="Calibri" panose="020F0502020204030204" pitchFamily="34" charset="0"/>
                <a:cs typeface="Calibri" panose="020F0502020204030204" pitchFamily="34" charset="0"/>
              </a:rPr>
              <a:t>Khung quy định</a:t>
            </a:r>
          </a:p>
        </p:txBody>
      </p:sp>
      <p:grpSp>
        <p:nvGrpSpPr>
          <p:cNvPr id="9" name="object 9"/>
          <p:cNvGrpSpPr/>
          <p:nvPr/>
        </p:nvGrpSpPr>
        <p:grpSpPr>
          <a:xfrm>
            <a:off x="2723015" y="2021955"/>
            <a:ext cx="5783777" cy="1213485"/>
            <a:chOff x="2721886" y="2021955"/>
            <a:chExt cx="5311140" cy="1213485"/>
          </a:xfrm>
        </p:grpSpPr>
        <p:sp>
          <p:nvSpPr>
            <p:cNvPr id="10" name="object 10"/>
            <p:cNvSpPr/>
            <p:nvPr/>
          </p:nvSpPr>
          <p:spPr>
            <a:xfrm>
              <a:off x="2721886" y="2021955"/>
              <a:ext cx="5311140" cy="1213485"/>
            </a:xfrm>
            <a:custGeom>
              <a:avLst/>
              <a:gdLst/>
              <a:ahLst/>
              <a:cxnLst/>
              <a:rect l="l" t="t" r="r" b="b"/>
              <a:pathLst>
                <a:path w="5311140" h="1213485">
                  <a:moveTo>
                    <a:pt x="5108359" y="0"/>
                  </a:moveTo>
                  <a:lnTo>
                    <a:pt x="0" y="0"/>
                  </a:lnTo>
                  <a:lnTo>
                    <a:pt x="0" y="1212926"/>
                  </a:lnTo>
                  <a:lnTo>
                    <a:pt x="5108359" y="1212926"/>
                  </a:lnTo>
                  <a:lnTo>
                    <a:pt x="5154711" y="1207586"/>
                  </a:lnTo>
                  <a:lnTo>
                    <a:pt x="5197261" y="1192377"/>
                  </a:lnTo>
                  <a:lnTo>
                    <a:pt x="5234797" y="1168513"/>
                  </a:lnTo>
                  <a:lnTo>
                    <a:pt x="5266104" y="1137206"/>
                  </a:lnTo>
                  <a:lnTo>
                    <a:pt x="5289969" y="1099670"/>
                  </a:lnTo>
                  <a:lnTo>
                    <a:pt x="5305178" y="1057119"/>
                  </a:lnTo>
                  <a:lnTo>
                    <a:pt x="5310517" y="1010767"/>
                  </a:lnTo>
                  <a:lnTo>
                    <a:pt x="5310517" y="202158"/>
                  </a:lnTo>
                  <a:lnTo>
                    <a:pt x="5305178" y="155806"/>
                  </a:lnTo>
                  <a:lnTo>
                    <a:pt x="5289969" y="113255"/>
                  </a:lnTo>
                  <a:lnTo>
                    <a:pt x="5266104" y="75720"/>
                  </a:lnTo>
                  <a:lnTo>
                    <a:pt x="5234797" y="44413"/>
                  </a:lnTo>
                  <a:lnTo>
                    <a:pt x="5197261" y="20548"/>
                  </a:lnTo>
                  <a:lnTo>
                    <a:pt x="5154711" y="5339"/>
                  </a:lnTo>
                  <a:lnTo>
                    <a:pt x="5108359" y="0"/>
                  </a:lnTo>
                  <a:close/>
                </a:path>
              </a:pathLst>
            </a:custGeom>
            <a:solidFill>
              <a:srgbClr val="CAD1DE">
                <a:alpha val="90194"/>
              </a:srgbClr>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11" name="object 11"/>
            <p:cNvSpPr/>
            <p:nvPr/>
          </p:nvSpPr>
          <p:spPr>
            <a:xfrm>
              <a:off x="2721886" y="2021955"/>
              <a:ext cx="5311140" cy="1213485"/>
            </a:xfrm>
            <a:custGeom>
              <a:avLst/>
              <a:gdLst/>
              <a:ahLst/>
              <a:cxnLst/>
              <a:rect l="l" t="t" r="r" b="b"/>
              <a:pathLst>
                <a:path w="5311140" h="1213485">
                  <a:moveTo>
                    <a:pt x="5310517" y="202158"/>
                  </a:moveTo>
                  <a:lnTo>
                    <a:pt x="5310517" y="1010767"/>
                  </a:lnTo>
                  <a:lnTo>
                    <a:pt x="5305178" y="1057119"/>
                  </a:lnTo>
                  <a:lnTo>
                    <a:pt x="5289969" y="1099670"/>
                  </a:lnTo>
                  <a:lnTo>
                    <a:pt x="5266104" y="1137206"/>
                  </a:lnTo>
                  <a:lnTo>
                    <a:pt x="5234797" y="1168513"/>
                  </a:lnTo>
                  <a:lnTo>
                    <a:pt x="5197261" y="1192377"/>
                  </a:lnTo>
                  <a:lnTo>
                    <a:pt x="5154711" y="1207586"/>
                  </a:lnTo>
                  <a:lnTo>
                    <a:pt x="5108359" y="1212926"/>
                  </a:lnTo>
                  <a:lnTo>
                    <a:pt x="0" y="1212926"/>
                  </a:lnTo>
                  <a:lnTo>
                    <a:pt x="0" y="0"/>
                  </a:lnTo>
                  <a:lnTo>
                    <a:pt x="5108359" y="0"/>
                  </a:lnTo>
                  <a:lnTo>
                    <a:pt x="5154711" y="5339"/>
                  </a:lnTo>
                  <a:lnTo>
                    <a:pt x="5197261" y="20548"/>
                  </a:lnTo>
                  <a:lnTo>
                    <a:pt x="5234797" y="44413"/>
                  </a:lnTo>
                  <a:lnTo>
                    <a:pt x="5266104" y="75720"/>
                  </a:lnTo>
                  <a:lnTo>
                    <a:pt x="5289969" y="113255"/>
                  </a:lnTo>
                  <a:lnTo>
                    <a:pt x="5305178" y="155806"/>
                  </a:lnTo>
                  <a:lnTo>
                    <a:pt x="5310517" y="202158"/>
                  </a:lnTo>
                  <a:close/>
                </a:path>
              </a:pathLst>
            </a:custGeom>
            <a:ln w="25400">
              <a:solidFill>
                <a:srgbClr val="CAD1DE"/>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12" name="object 12"/>
          <p:cNvSpPr txBox="1"/>
          <p:nvPr/>
        </p:nvSpPr>
        <p:spPr>
          <a:xfrm>
            <a:off x="2992920" y="2189528"/>
            <a:ext cx="5076191" cy="945130"/>
          </a:xfrm>
          <a:prstGeom prst="rect">
            <a:avLst/>
          </a:prstGeom>
        </p:spPr>
        <p:txBody>
          <a:bodyPr vert="horz" wrap="square" lIns="0" tIns="29209" rIns="0" bIns="0" rtlCol="0">
            <a:spAutoFit/>
          </a:bodyPr>
          <a:lstStyle/>
          <a:p>
            <a:pPr marL="183515" marR="102870" indent="-171450">
              <a:lnSpc>
                <a:spcPts val="1750"/>
              </a:lnSpc>
              <a:spcBef>
                <a:spcPts val="745"/>
              </a:spcBef>
              <a:buChar char="•"/>
              <a:tabLst>
                <a:tab pos="184785" algn="l"/>
              </a:tabLst>
            </a:pPr>
            <a:r>
              <a:rPr lang="vi-VN" sz="1400">
                <a:solidFill>
                  <a:srgbClr val="FF0000"/>
                </a:solidFill>
                <a:latin typeface="Calibri" panose="020F0502020204030204" pitchFamily="34" charset="0"/>
                <a:cs typeface="Calibri" panose="020F0502020204030204" pitchFamily="34" charset="0"/>
              </a:rPr>
              <a:t>Xác định và phổ biến các tiêu chí đủ điều kiện và thời hạn</a:t>
            </a:r>
          </a:p>
          <a:p>
            <a:pPr marL="184150" indent="-171450">
              <a:lnSpc>
                <a:spcPct val="100000"/>
              </a:lnSpc>
              <a:spcBef>
                <a:spcPts val="105"/>
              </a:spcBef>
              <a:buChar char="•"/>
              <a:tabLst>
                <a:tab pos="184150" algn="l"/>
              </a:tabLst>
            </a:pPr>
            <a:r>
              <a:rPr lang="vi-VN" sz="1400">
                <a:latin typeface="Calibri" panose="020F0502020204030204" pitchFamily="34" charset="0"/>
                <a:cs typeface="Calibri" panose="020F0502020204030204" pitchFamily="34" charset="0"/>
              </a:rPr>
              <a:t>Yêu cầu </a:t>
            </a:r>
            <a:r>
              <a:rPr lang="en-US" sz="1400" err="1">
                <a:latin typeface="Calibri" panose="020F0502020204030204" pitchFamily="34" charset="0"/>
                <a:cs typeface="Calibri" panose="020F0502020204030204" pitchFamily="34" charset="0"/>
              </a:rPr>
              <a:t>về</a:t>
            </a:r>
            <a:r>
              <a:rPr lang="vi-VN" sz="1400">
                <a:latin typeface="Calibri" panose="020F0502020204030204" pitchFamily="34" charset="0"/>
                <a:cs typeface="Calibri" panose="020F0502020204030204" pitchFamily="34" charset="0"/>
              </a:rPr>
              <a:t> hồ sơ</a:t>
            </a:r>
          </a:p>
          <a:p>
            <a:pPr marL="184150" indent="-171450">
              <a:lnSpc>
                <a:spcPct val="100000"/>
              </a:lnSpc>
              <a:spcBef>
                <a:spcPts val="130"/>
              </a:spcBef>
              <a:buChar char="•"/>
              <a:tabLst>
                <a:tab pos="184150" algn="l"/>
              </a:tabLst>
            </a:pPr>
            <a:r>
              <a:rPr lang="en-US" sz="1400" err="1">
                <a:latin typeface="Calibri" panose="020F0502020204030204" pitchFamily="34" charset="0"/>
                <a:cs typeface="Calibri" panose="020F0502020204030204" pitchFamily="34" charset="0"/>
              </a:rPr>
              <a:t>Rà</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soát</a:t>
            </a:r>
            <a:r>
              <a:rPr lang="en-US" sz="1400">
                <a:latin typeface="Calibri" panose="020F0502020204030204" pitchFamily="34" charset="0"/>
                <a:cs typeface="Calibri" panose="020F0502020204030204" pitchFamily="34" charset="0"/>
              </a:rPr>
              <a:t> </a:t>
            </a:r>
            <a:r>
              <a:rPr lang="vi-VN" sz="1400">
                <a:latin typeface="Calibri" panose="020F0502020204030204" pitchFamily="34" charset="0"/>
                <a:cs typeface="Calibri" panose="020F0502020204030204" pitchFamily="34" charset="0"/>
              </a:rPr>
              <a:t>các cơ sở đủ điều kiện</a:t>
            </a:r>
          </a:p>
          <a:p>
            <a:pPr marL="184150" indent="-171450">
              <a:lnSpc>
                <a:spcPct val="100000"/>
              </a:lnSpc>
              <a:spcBef>
                <a:spcPts val="135"/>
              </a:spcBef>
              <a:buChar char="•"/>
              <a:tabLst>
                <a:tab pos="184150" algn="l"/>
              </a:tabLst>
            </a:pPr>
            <a:r>
              <a:rPr lang="vi-VN" sz="1400">
                <a:latin typeface="Calibri" panose="020F0502020204030204" pitchFamily="34" charset="0"/>
                <a:cs typeface="Calibri" panose="020F0502020204030204" pitchFamily="34" charset="0"/>
              </a:rPr>
              <a:t>Quy trình đánh giá mới</a:t>
            </a:r>
          </a:p>
        </p:txBody>
      </p:sp>
      <p:grpSp>
        <p:nvGrpSpPr>
          <p:cNvPr id="13" name="object 13"/>
          <p:cNvGrpSpPr/>
          <p:nvPr/>
        </p:nvGrpSpPr>
        <p:grpSpPr>
          <a:xfrm>
            <a:off x="410828" y="2089148"/>
            <a:ext cx="2324100" cy="1078865"/>
            <a:chOff x="410828" y="2089148"/>
            <a:chExt cx="2324100" cy="1078865"/>
          </a:xfrm>
        </p:grpSpPr>
        <p:sp>
          <p:nvSpPr>
            <p:cNvPr id="14" name="object 14"/>
            <p:cNvSpPr/>
            <p:nvPr/>
          </p:nvSpPr>
          <p:spPr>
            <a:xfrm>
              <a:off x="423528" y="2101848"/>
              <a:ext cx="2298700" cy="1053465"/>
            </a:xfrm>
            <a:custGeom>
              <a:avLst/>
              <a:gdLst/>
              <a:ahLst/>
              <a:cxnLst/>
              <a:rect l="l" t="t" r="r" b="b"/>
              <a:pathLst>
                <a:path w="2298700" h="1053464">
                  <a:moveTo>
                    <a:pt x="2122830" y="0"/>
                  </a:moveTo>
                  <a:lnTo>
                    <a:pt x="175526" y="0"/>
                  </a:lnTo>
                  <a:lnTo>
                    <a:pt x="128865" y="6270"/>
                  </a:lnTo>
                  <a:lnTo>
                    <a:pt x="86935" y="23964"/>
                  </a:lnTo>
                  <a:lnTo>
                    <a:pt x="51411" y="51411"/>
                  </a:lnTo>
                  <a:lnTo>
                    <a:pt x="23964" y="86935"/>
                  </a:lnTo>
                  <a:lnTo>
                    <a:pt x="6270" y="128865"/>
                  </a:lnTo>
                  <a:lnTo>
                    <a:pt x="0" y="175526"/>
                  </a:lnTo>
                  <a:lnTo>
                    <a:pt x="0" y="877608"/>
                  </a:lnTo>
                  <a:lnTo>
                    <a:pt x="6270" y="924274"/>
                  </a:lnTo>
                  <a:lnTo>
                    <a:pt x="23964" y="966208"/>
                  </a:lnTo>
                  <a:lnTo>
                    <a:pt x="51411" y="1001734"/>
                  </a:lnTo>
                  <a:lnTo>
                    <a:pt x="86935" y="1029182"/>
                  </a:lnTo>
                  <a:lnTo>
                    <a:pt x="128865" y="1046877"/>
                  </a:lnTo>
                  <a:lnTo>
                    <a:pt x="175526" y="1053147"/>
                  </a:lnTo>
                  <a:lnTo>
                    <a:pt x="2122830" y="1053147"/>
                  </a:lnTo>
                  <a:lnTo>
                    <a:pt x="2169491" y="1046877"/>
                  </a:lnTo>
                  <a:lnTo>
                    <a:pt x="2211421" y="1029182"/>
                  </a:lnTo>
                  <a:lnTo>
                    <a:pt x="2246945" y="1001734"/>
                  </a:lnTo>
                  <a:lnTo>
                    <a:pt x="2274392" y="966208"/>
                  </a:lnTo>
                  <a:lnTo>
                    <a:pt x="2292087" y="924274"/>
                  </a:lnTo>
                  <a:lnTo>
                    <a:pt x="2298357" y="877608"/>
                  </a:lnTo>
                  <a:lnTo>
                    <a:pt x="2298357" y="175526"/>
                  </a:lnTo>
                  <a:lnTo>
                    <a:pt x="2292087" y="128865"/>
                  </a:lnTo>
                  <a:lnTo>
                    <a:pt x="2274392" y="86935"/>
                  </a:lnTo>
                  <a:lnTo>
                    <a:pt x="2246945" y="51411"/>
                  </a:lnTo>
                  <a:lnTo>
                    <a:pt x="2211421" y="23964"/>
                  </a:lnTo>
                  <a:lnTo>
                    <a:pt x="2169491" y="6270"/>
                  </a:lnTo>
                  <a:lnTo>
                    <a:pt x="2122830" y="0"/>
                  </a:lnTo>
                  <a:close/>
                </a:path>
              </a:pathLst>
            </a:custGeom>
            <a:solidFill>
              <a:srgbClr val="125BAC"/>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15" name="object 15"/>
            <p:cNvSpPr/>
            <p:nvPr/>
          </p:nvSpPr>
          <p:spPr>
            <a:xfrm>
              <a:off x="423528" y="2101848"/>
              <a:ext cx="2298700" cy="1053465"/>
            </a:xfrm>
            <a:custGeom>
              <a:avLst/>
              <a:gdLst/>
              <a:ahLst/>
              <a:cxnLst/>
              <a:rect l="l" t="t" r="r" b="b"/>
              <a:pathLst>
                <a:path w="2298700" h="1053464">
                  <a:moveTo>
                    <a:pt x="0" y="175526"/>
                  </a:moveTo>
                  <a:lnTo>
                    <a:pt x="6270" y="128865"/>
                  </a:lnTo>
                  <a:lnTo>
                    <a:pt x="23964" y="86935"/>
                  </a:lnTo>
                  <a:lnTo>
                    <a:pt x="51411" y="51411"/>
                  </a:lnTo>
                  <a:lnTo>
                    <a:pt x="86935" y="23964"/>
                  </a:lnTo>
                  <a:lnTo>
                    <a:pt x="128865" y="6270"/>
                  </a:lnTo>
                  <a:lnTo>
                    <a:pt x="175526" y="0"/>
                  </a:lnTo>
                  <a:lnTo>
                    <a:pt x="2122830" y="0"/>
                  </a:lnTo>
                  <a:lnTo>
                    <a:pt x="2169491" y="6270"/>
                  </a:lnTo>
                  <a:lnTo>
                    <a:pt x="2211421" y="23964"/>
                  </a:lnTo>
                  <a:lnTo>
                    <a:pt x="2246945" y="51411"/>
                  </a:lnTo>
                  <a:lnTo>
                    <a:pt x="2274392" y="86935"/>
                  </a:lnTo>
                  <a:lnTo>
                    <a:pt x="2292087" y="128865"/>
                  </a:lnTo>
                  <a:lnTo>
                    <a:pt x="2298357" y="175526"/>
                  </a:lnTo>
                  <a:lnTo>
                    <a:pt x="2298357" y="877608"/>
                  </a:lnTo>
                  <a:lnTo>
                    <a:pt x="2292087" y="924274"/>
                  </a:lnTo>
                  <a:lnTo>
                    <a:pt x="2274392" y="966208"/>
                  </a:lnTo>
                  <a:lnTo>
                    <a:pt x="2246945" y="1001734"/>
                  </a:lnTo>
                  <a:lnTo>
                    <a:pt x="2211421" y="1029182"/>
                  </a:lnTo>
                  <a:lnTo>
                    <a:pt x="2169491" y="1046877"/>
                  </a:lnTo>
                  <a:lnTo>
                    <a:pt x="2122830" y="1053147"/>
                  </a:lnTo>
                  <a:lnTo>
                    <a:pt x="175526" y="1053147"/>
                  </a:lnTo>
                  <a:lnTo>
                    <a:pt x="128865" y="1046877"/>
                  </a:lnTo>
                  <a:lnTo>
                    <a:pt x="86935" y="1029182"/>
                  </a:lnTo>
                  <a:lnTo>
                    <a:pt x="51411" y="1001734"/>
                  </a:lnTo>
                  <a:lnTo>
                    <a:pt x="23964" y="966208"/>
                  </a:lnTo>
                  <a:lnTo>
                    <a:pt x="6270" y="924274"/>
                  </a:lnTo>
                  <a:lnTo>
                    <a:pt x="0" y="877608"/>
                  </a:lnTo>
                  <a:lnTo>
                    <a:pt x="0" y="175526"/>
                  </a:lnTo>
                  <a:close/>
                </a:path>
              </a:pathLst>
            </a:custGeom>
            <a:ln w="25400">
              <a:solidFill>
                <a:srgbClr val="FFFFFF"/>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16" name="object 16"/>
          <p:cNvSpPr txBox="1"/>
          <p:nvPr/>
        </p:nvSpPr>
        <p:spPr>
          <a:xfrm>
            <a:off x="1158749" y="2470589"/>
            <a:ext cx="828675" cy="227626"/>
          </a:xfrm>
          <a:prstGeom prst="rect">
            <a:avLst/>
          </a:prstGeom>
        </p:spPr>
        <p:txBody>
          <a:bodyPr vert="horz" wrap="square" lIns="0" tIns="12065" rIns="0" bIns="0" rtlCol="0">
            <a:spAutoFit/>
          </a:bodyPr>
          <a:lstStyle/>
          <a:p>
            <a:pPr marL="12700">
              <a:lnSpc>
                <a:spcPct val="100000"/>
              </a:lnSpc>
              <a:spcBef>
                <a:spcPts val="95"/>
              </a:spcBef>
            </a:pPr>
            <a:r>
              <a:rPr lang="vi-VN" sz="1400">
                <a:solidFill>
                  <a:srgbClr val="FFFFFF"/>
                </a:solidFill>
                <a:latin typeface="Calibri" panose="020F0502020204030204" pitchFamily="34" charset="0"/>
                <a:cs typeface="Calibri" panose="020F0502020204030204" pitchFamily="34" charset="0"/>
              </a:rPr>
              <a:t>Quy trình</a:t>
            </a:r>
          </a:p>
        </p:txBody>
      </p:sp>
      <p:grpSp>
        <p:nvGrpSpPr>
          <p:cNvPr id="17" name="object 17"/>
          <p:cNvGrpSpPr/>
          <p:nvPr/>
        </p:nvGrpSpPr>
        <p:grpSpPr>
          <a:xfrm>
            <a:off x="2706257" y="3380151"/>
            <a:ext cx="5814365" cy="868044"/>
            <a:chOff x="2706258" y="3380151"/>
            <a:chExt cx="5341620" cy="868044"/>
          </a:xfrm>
        </p:grpSpPr>
        <p:sp>
          <p:nvSpPr>
            <p:cNvPr id="18" name="object 18"/>
            <p:cNvSpPr/>
            <p:nvPr/>
          </p:nvSpPr>
          <p:spPr>
            <a:xfrm>
              <a:off x="2718958" y="3392851"/>
              <a:ext cx="5316220" cy="842644"/>
            </a:xfrm>
            <a:custGeom>
              <a:avLst/>
              <a:gdLst/>
              <a:ahLst/>
              <a:cxnLst/>
              <a:rect l="l" t="t" r="r" b="b"/>
              <a:pathLst>
                <a:path w="5316220" h="842645">
                  <a:moveTo>
                    <a:pt x="5175288" y="0"/>
                  </a:moveTo>
                  <a:lnTo>
                    <a:pt x="0" y="0"/>
                  </a:lnTo>
                  <a:lnTo>
                    <a:pt x="0" y="842518"/>
                  </a:lnTo>
                  <a:lnTo>
                    <a:pt x="5175288" y="842518"/>
                  </a:lnTo>
                  <a:lnTo>
                    <a:pt x="5219674" y="835359"/>
                  </a:lnTo>
                  <a:lnTo>
                    <a:pt x="5258222" y="815425"/>
                  </a:lnTo>
                  <a:lnTo>
                    <a:pt x="5288619" y="785028"/>
                  </a:lnTo>
                  <a:lnTo>
                    <a:pt x="5308553" y="746480"/>
                  </a:lnTo>
                  <a:lnTo>
                    <a:pt x="5315712" y="702094"/>
                  </a:lnTo>
                  <a:lnTo>
                    <a:pt x="5315712" y="140423"/>
                  </a:lnTo>
                  <a:lnTo>
                    <a:pt x="5308553" y="96037"/>
                  </a:lnTo>
                  <a:lnTo>
                    <a:pt x="5288619" y="57489"/>
                  </a:lnTo>
                  <a:lnTo>
                    <a:pt x="5258222" y="27092"/>
                  </a:lnTo>
                  <a:lnTo>
                    <a:pt x="5219674" y="7158"/>
                  </a:lnTo>
                  <a:lnTo>
                    <a:pt x="5175288" y="0"/>
                  </a:lnTo>
                  <a:close/>
                </a:path>
              </a:pathLst>
            </a:custGeom>
            <a:solidFill>
              <a:srgbClr val="CAD1DE">
                <a:alpha val="90194"/>
              </a:srgbClr>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19" name="object 19"/>
            <p:cNvSpPr/>
            <p:nvPr/>
          </p:nvSpPr>
          <p:spPr>
            <a:xfrm>
              <a:off x="2718958" y="3392851"/>
              <a:ext cx="5316220" cy="842644"/>
            </a:xfrm>
            <a:custGeom>
              <a:avLst/>
              <a:gdLst/>
              <a:ahLst/>
              <a:cxnLst/>
              <a:rect l="l" t="t" r="r" b="b"/>
              <a:pathLst>
                <a:path w="5316220" h="842645">
                  <a:moveTo>
                    <a:pt x="5315712" y="140423"/>
                  </a:moveTo>
                  <a:lnTo>
                    <a:pt x="5315712" y="702094"/>
                  </a:lnTo>
                  <a:lnTo>
                    <a:pt x="5308553" y="746480"/>
                  </a:lnTo>
                  <a:lnTo>
                    <a:pt x="5288619" y="785028"/>
                  </a:lnTo>
                  <a:lnTo>
                    <a:pt x="5258222" y="815425"/>
                  </a:lnTo>
                  <a:lnTo>
                    <a:pt x="5219674" y="835359"/>
                  </a:lnTo>
                  <a:lnTo>
                    <a:pt x="5175288" y="842518"/>
                  </a:lnTo>
                  <a:lnTo>
                    <a:pt x="0" y="842518"/>
                  </a:lnTo>
                  <a:lnTo>
                    <a:pt x="0" y="0"/>
                  </a:lnTo>
                  <a:lnTo>
                    <a:pt x="5175288" y="0"/>
                  </a:lnTo>
                  <a:lnTo>
                    <a:pt x="5219674" y="7158"/>
                  </a:lnTo>
                  <a:lnTo>
                    <a:pt x="5258222" y="27092"/>
                  </a:lnTo>
                  <a:lnTo>
                    <a:pt x="5288619" y="57489"/>
                  </a:lnTo>
                  <a:lnTo>
                    <a:pt x="5308553" y="96037"/>
                  </a:lnTo>
                  <a:lnTo>
                    <a:pt x="5315712" y="140423"/>
                  </a:lnTo>
                  <a:close/>
                </a:path>
              </a:pathLst>
            </a:custGeom>
            <a:ln w="25400">
              <a:solidFill>
                <a:srgbClr val="CAD1DE"/>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20" name="object 20"/>
          <p:cNvSpPr txBox="1"/>
          <p:nvPr/>
        </p:nvSpPr>
        <p:spPr>
          <a:xfrm>
            <a:off x="2953909" y="3508644"/>
            <a:ext cx="4299585" cy="473205"/>
          </a:xfrm>
          <a:prstGeom prst="rect">
            <a:avLst/>
          </a:prstGeom>
        </p:spPr>
        <p:txBody>
          <a:bodyPr vert="horz" wrap="square" lIns="0" tIns="29209" rIns="0" bIns="0" rtlCol="0">
            <a:spAutoFit/>
          </a:bodyPr>
          <a:lstStyle/>
          <a:p>
            <a:pPr marL="184150" indent="-171450">
              <a:lnSpc>
                <a:spcPct val="100000"/>
              </a:lnSpc>
              <a:spcBef>
                <a:spcPts val="229"/>
              </a:spcBef>
              <a:buChar char="•"/>
              <a:tabLst>
                <a:tab pos="184150" algn="l"/>
              </a:tabLst>
            </a:pPr>
            <a:r>
              <a:rPr lang="vi-VN" sz="1400">
                <a:latin typeface="Calibri" panose="020F0502020204030204" pitchFamily="34" charset="0"/>
                <a:cs typeface="Calibri" panose="020F0502020204030204" pitchFamily="34" charset="0"/>
              </a:rPr>
              <a:t>Xác định bộ kỹ năng cần thiết và khoảng trống năng lực.</a:t>
            </a:r>
          </a:p>
          <a:p>
            <a:pPr marL="184150" indent="-171450">
              <a:lnSpc>
                <a:spcPct val="100000"/>
              </a:lnSpc>
              <a:spcBef>
                <a:spcPts val="135"/>
              </a:spcBef>
              <a:buChar char="•"/>
              <a:tabLst>
                <a:tab pos="184150" algn="l"/>
              </a:tabLst>
            </a:pPr>
            <a:r>
              <a:rPr lang="vi-VN" sz="1400">
                <a:solidFill>
                  <a:srgbClr val="FF0000"/>
                </a:solidFill>
                <a:latin typeface="Calibri" panose="020F0502020204030204" pitchFamily="34" charset="0"/>
                <a:cs typeface="Calibri" panose="020F0502020204030204" pitchFamily="34" charset="0"/>
              </a:rPr>
              <a:t>Dành thời gian phát triển</a:t>
            </a:r>
          </a:p>
        </p:txBody>
      </p:sp>
      <p:grpSp>
        <p:nvGrpSpPr>
          <p:cNvPr id="21" name="object 21"/>
          <p:cNvGrpSpPr/>
          <p:nvPr/>
        </p:nvGrpSpPr>
        <p:grpSpPr>
          <a:xfrm>
            <a:off x="410828" y="3274842"/>
            <a:ext cx="2320925" cy="1078865"/>
            <a:chOff x="410828" y="3274842"/>
            <a:chExt cx="2320925" cy="1078865"/>
          </a:xfrm>
        </p:grpSpPr>
        <p:sp>
          <p:nvSpPr>
            <p:cNvPr id="22" name="object 22"/>
            <p:cNvSpPr/>
            <p:nvPr/>
          </p:nvSpPr>
          <p:spPr>
            <a:xfrm>
              <a:off x="423528" y="3287542"/>
              <a:ext cx="2295525" cy="1053465"/>
            </a:xfrm>
            <a:custGeom>
              <a:avLst/>
              <a:gdLst/>
              <a:ahLst/>
              <a:cxnLst/>
              <a:rect l="l" t="t" r="r" b="b"/>
              <a:pathLst>
                <a:path w="2295525" h="1053464">
                  <a:moveTo>
                    <a:pt x="2119896" y="0"/>
                  </a:moveTo>
                  <a:lnTo>
                    <a:pt x="175526" y="0"/>
                  </a:lnTo>
                  <a:lnTo>
                    <a:pt x="128865" y="6270"/>
                  </a:lnTo>
                  <a:lnTo>
                    <a:pt x="86935" y="23964"/>
                  </a:lnTo>
                  <a:lnTo>
                    <a:pt x="51411" y="51411"/>
                  </a:lnTo>
                  <a:lnTo>
                    <a:pt x="23964" y="86935"/>
                  </a:lnTo>
                  <a:lnTo>
                    <a:pt x="6270" y="128865"/>
                  </a:lnTo>
                  <a:lnTo>
                    <a:pt x="0" y="175526"/>
                  </a:lnTo>
                  <a:lnTo>
                    <a:pt x="0" y="877608"/>
                  </a:lnTo>
                  <a:lnTo>
                    <a:pt x="6270" y="924274"/>
                  </a:lnTo>
                  <a:lnTo>
                    <a:pt x="23964" y="966208"/>
                  </a:lnTo>
                  <a:lnTo>
                    <a:pt x="51411" y="1001734"/>
                  </a:lnTo>
                  <a:lnTo>
                    <a:pt x="86935" y="1029182"/>
                  </a:lnTo>
                  <a:lnTo>
                    <a:pt x="128865" y="1046877"/>
                  </a:lnTo>
                  <a:lnTo>
                    <a:pt x="175526" y="1053147"/>
                  </a:lnTo>
                  <a:lnTo>
                    <a:pt x="2119896" y="1053147"/>
                  </a:lnTo>
                  <a:lnTo>
                    <a:pt x="2166563" y="1046877"/>
                  </a:lnTo>
                  <a:lnTo>
                    <a:pt x="2208496" y="1029182"/>
                  </a:lnTo>
                  <a:lnTo>
                    <a:pt x="2244023" y="1001734"/>
                  </a:lnTo>
                  <a:lnTo>
                    <a:pt x="2271470" y="966208"/>
                  </a:lnTo>
                  <a:lnTo>
                    <a:pt x="2289165" y="924274"/>
                  </a:lnTo>
                  <a:lnTo>
                    <a:pt x="2295436" y="877608"/>
                  </a:lnTo>
                  <a:lnTo>
                    <a:pt x="2295436" y="175526"/>
                  </a:lnTo>
                  <a:lnTo>
                    <a:pt x="2289165" y="128865"/>
                  </a:lnTo>
                  <a:lnTo>
                    <a:pt x="2271470" y="86935"/>
                  </a:lnTo>
                  <a:lnTo>
                    <a:pt x="2244023" y="51411"/>
                  </a:lnTo>
                  <a:lnTo>
                    <a:pt x="2208496" y="23964"/>
                  </a:lnTo>
                  <a:lnTo>
                    <a:pt x="2166563" y="6270"/>
                  </a:lnTo>
                  <a:lnTo>
                    <a:pt x="2119896" y="0"/>
                  </a:lnTo>
                  <a:close/>
                </a:path>
              </a:pathLst>
            </a:custGeom>
            <a:solidFill>
              <a:srgbClr val="2C6BC4"/>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23" name="object 23"/>
            <p:cNvSpPr/>
            <p:nvPr/>
          </p:nvSpPr>
          <p:spPr>
            <a:xfrm>
              <a:off x="423528" y="3287542"/>
              <a:ext cx="2295525" cy="1053465"/>
            </a:xfrm>
            <a:custGeom>
              <a:avLst/>
              <a:gdLst/>
              <a:ahLst/>
              <a:cxnLst/>
              <a:rect l="l" t="t" r="r" b="b"/>
              <a:pathLst>
                <a:path w="2295525" h="1053464">
                  <a:moveTo>
                    <a:pt x="0" y="175526"/>
                  </a:moveTo>
                  <a:lnTo>
                    <a:pt x="6270" y="128865"/>
                  </a:lnTo>
                  <a:lnTo>
                    <a:pt x="23964" y="86935"/>
                  </a:lnTo>
                  <a:lnTo>
                    <a:pt x="51411" y="51411"/>
                  </a:lnTo>
                  <a:lnTo>
                    <a:pt x="86935" y="23964"/>
                  </a:lnTo>
                  <a:lnTo>
                    <a:pt x="128865" y="6270"/>
                  </a:lnTo>
                  <a:lnTo>
                    <a:pt x="175526" y="0"/>
                  </a:lnTo>
                  <a:lnTo>
                    <a:pt x="2119896" y="0"/>
                  </a:lnTo>
                  <a:lnTo>
                    <a:pt x="2166563" y="6270"/>
                  </a:lnTo>
                  <a:lnTo>
                    <a:pt x="2208496" y="23964"/>
                  </a:lnTo>
                  <a:lnTo>
                    <a:pt x="2244023" y="51411"/>
                  </a:lnTo>
                  <a:lnTo>
                    <a:pt x="2271470" y="86935"/>
                  </a:lnTo>
                  <a:lnTo>
                    <a:pt x="2289165" y="128865"/>
                  </a:lnTo>
                  <a:lnTo>
                    <a:pt x="2295436" y="175526"/>
                  </a:lnTo>
                  <a:lnTo>
                    <a:pt x="2295436" y="877608"/>
                  </a:lnTo>
                  <a:lnTo>
                    <a:pt x="2289165" y="924274"/>
                  </a:lnTo>
                  <a:lnTo>
                    <a:pt x="2271470" y="966208"/>
                  </a:lnTo>
                  <a:lnTo>
                    <a:pt x="2244023" y="1001734"/>
                  </a:lnTo>
                  <a:lnTo>
                    <a:pt x="2208496" y="1029182"/>
                  </a:lnTo>
                  <a:lnTo>
                    <a:pt x="2166563" y="1046877"/>
                  </a:lnTo>
                  <a:lnTo>
                    <a:pt x="2119896" y="1053147"/>
                  </a:lnTo>
                  <a:lnTo>
                    <a:pt x="175526" y="1053147"/>
                  </a:lnTo>
                  <a:lnTo>
                    <a:pt x="128865" y="1046877"/>
                  </a:lnTo>
                  <a:lnTo>
                    <a:pt x="86935" y="1029182"/>
                  </a:lnTo>
                  <a:lnTo>
                    <a:pt x="51411" y="1001734"/>
                  </a:lnTo>
                  <a:lnTo>
                    <a:pt x="23964" y="966208"/>
                  </a:lnTo>
                  <a:lnTo>
                    <a:pt x="6270" y="924274"/>
                  </a:lnTo>
                  <a:lnTo>
                    <a:pt x="0" y="877608"/>
                  </a:lnTo>
                  <a:lnTo>
                    <a:pt x="0" y="175526"/>
                  </a:lnTo>
                  <a:close/>
                </a:path>
              </a:pathLst>
            </a:custGeom>
            <a:ln w="25400">
              <a:solidFill>
                <a:srgbClr val="FFFFFF"/>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24" name="object 24"/>
          <p:cNvSpPr txBox="1"/>
          <p:nvPr/>
        </p:nvSpPr>
        <p:spPr>
          <a:xfrm>
            <a:off x="800606" y="3656283"/>
            <a:ext cx="1541145" cy="443070"/>
          </a:xfrm>
          <a:prstGeom prst="rect">
            <a:avLst/>
          </a:prstGeom>
        </p:spPr>
        <p:txBody>
          <a:bodyPr vert="horz" wrap="square" lIns="0" tIns="12065" rIns="0" bIns="0" rtlCol="0">
            <a:spAutoFit/>
          </a:bodyPr>
          <a:lstStyle/>
          <a:p>
            <a:pPr marL="12700" algn="ctr">
              <a:lnSpc>
                <a:spcPct val="100000"/>
              </a:lnSpc>
              <a:spcBef>
                <a:spcPts val="95"/>
              </a:spcBef>
            </a:pPr>
            <a:r>
              <a:rPr lang="vi-VN" sz="1400">
                <a:solidFill>
                  <a:srgbClr val="FFFFFF"/>
                </a:solidFill>
                <a:latin typeface="Calibri" panose="020F0502020204030204" pitchFamily="34" charset="0"/>
                <a:cs typeface="Calibri" panose="020F0502020204030204" pitchFamily="34" charset="0"/>
              </a:rPr>
              <a:t>Nâng cao năng lực đội ngũ</a:t>
            </a:r>
          </a:p>
        </p:txBody>
      </p:sp>
      <p:grpSp>
        <p:nvGrpSpPr>
          <p:cNvPr id="25" name="object 25"/>
          <p:cNvGrpSpPr/>
          <p:nvPr/>
        </p:nvGrpSpPr>
        <p:grpSpPr>
          <a:xfrm>
            <a:off x="2718957" y="4498654"/>
            <a:ext cx="5801665" cy="842644"/>
            <a:chOff x="2718957" y="4498654"/>
            <a:chExt cx="5801665" cy="842644"/>
          </a:xfrm>
        </p:grpSpPr>
        <p:sp>
          <p:nvSpPr>
            <p:cNvPr id="26" name="object 26"/>
            <p:cNvSpPr/>
            <p:nvPr/>
          </p:nvSpPr>
          <p:spPr>
            <a:xfrm>
              <a:off x="2718957" y="4498654"/>
              <a:ext cx="5801665" cy="842644"/>
            </a:xfrm>
            <a:custGeom>
              <a:avLst/>
              <a:gdLst/>
              <a:ahLst/>
              <a:cxnLst/>
              <a:rect l="l" t="t" r="r" b="b"/>
              <a:pathLst>
                <a:path w="5316220" h="842645">
                  <a:moveTo>
                    <a:pt x="5175288" y="0"/>
                  </a:moveTo>
                  <a:lnTo>
                    <a:pt x="0" y="0"/>
                  </a:lnTo>
                  <a:lnTo>
                    <a:pt x="0" y="842517"/>
                  </a:lnTo>
                  <a:lnTo>
                    <a:pt x="5175288" y="842517"/>
                  </a:lnTo>
                  <a:lnTo>
                    <a:pt x="5219674" y="835359"/>
                  </a:lnTo>
                  <a:lnTo>
                    <a:pt x="5258222" y="815425"/>
                  </a:lnTo>
                  <a:lnTo>
                    <a:pt x="5288619" y="785028"/>
                  </a:lnTo>
                  <a:lnTo>
                    <a:pt x="5308553" y="746480"/>
                  </a:lnTo>
                  <a:lnTo>
                    <a:pt x="5315712" y="702094"/>
                  </a:lnTo>
                  <a:lnTo>
                    <a:pt x="5315712" y="140423"/>
                  </a:lnTo>
                  <a:lnTo>
                    <a:pt x="5308553" y="96042"/>
                  </a:lnTo>
                  <a:lnTo>
                    <a:pt x="5288619" y="57494"/>
                  </a:lnTo>
                  <a:lnTo>
                    <a:pt x="5258222" y="27095"/>
                  </a:lnTo>
                  <a:lnTo>
                    <a:pt x="5219674" y="7159"/>
                  </a:lnTo>
                  <a:lnTo>
                    <a:pt x="5175288" y="0"/>
                  </a:lnTo>
                  <a:close/>
                </a:path>
              </a:pathLst>
            </a:custGeom>
            <a:solidFill>
              <a:srgbClr val="CAD1DE">
                <a:alpha val="90194"/>
              </a:srgbClr>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27" name="object 27"/>
            <p:cNvSpPr/>
            <p:nvPr/>
          </p:nvSpPr>
          <p:spPr>
            <a:xfrm>
              <a:off x="2718958" y="4498654"/>
              <a:ext cx="5316220" cy="842644"/>
            </a:xfrm>
            <a:custGeom>
              <a:avLst/>
              <a:gdLst/>
              <a:ahLst/>
              <a:cxnLst/>
              <a:rect l="l" t="t" r="r" b="b"/>
              <a:pathLst>
                <a:path w="5316220" h="842645">
                  <a:moveTo>
                    <a:pt x="5315712" y="140423"/>
                  </a:moveTo>
                  <a:lnTo>
                    <a:pt x="5315712" y="702094"/>
                  </a:lnTo>
                  <a:lnTo>
                    <a:pt x="5308553" y="746480"/>
                  </a:lnTo>
                  <a:lnTo>
                    <a:pt x="5288619" y="785028"/>
                  </a:lnTo>
                  <a:lnTo>
                    <a:pt x="5258222" y="815425"/>
                  </a:lnTo>
                  <a:lnTo>
                    <a:pt x="5219674" y="835359"/>
                  </a:lnTo>
                  <a:lnTo>
                    <a:pt x="5175288" y="842517"/>
                  </a:lnTo>
                  <a:lnTo>
                    <a:pt x="0" y="842517"/>
                  </a:lnTo>
                  <a:lnTo>
                    <a:pt x="0" y="0"/>
                  </a:lnTo>
                  <a:lnTo>
                    <a:pt x="5175288" y="0"/>
                  </a:lnTo>
                  <a:lnTo>
                    <a:pt x="5219674" y="7159"/>
                  </a:lnTo>
                  <a:lnTo>
                    <a:pt x="5258222" y="27095"/>
                  </a:lnTo>
                  <a:lnTo>
                    <a:pt x="5288619" y="57494"/>
                  </a:lnTo>
                  <a:lnTo>
                    <a:pt x="5308553" y="96042"/>
                  </a:lnTo>
                  <a:lnTo>
                    <a:pt x="5315712" y="140423"/>
                  </a:lnTo>
                  <a:close/>
                </a:path>
              </a:pathLst>
            </a:custGeom>
            <a:ln w="25400">
              <a:solidFill>
                <a:srgbClr val="CAD1DE"/>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28" name="object 28"/>
          <p:cNvSpPr txBox="1"/>
          <p:nvPr/>
        </p:nvSpPr>
        <p:spPr>
          <a:xfrm>
            <a:off x="2953909" y="4614447"/>
            <a:ext cx="4589891" cy="473205"/>
          </a:xfrm>
          <a:prstGeom prst="rect">
            <a:avLst/>
          </a:prstGeom>
        </p:spPr>
        <p:txBody>
          <a:bodyPr vert="horz" wrap="square" lIns="0" tIns="29209" rIns="0" bIns="0" rtlCol="0">
            <a:spAutoFit/>
          </a:bodyPr>
          <a:lstStyle/>
          <a:p>
            <a:pPr marL="184150" indent="-171450">
              <a:lnSpc>
                <a:spcPct val="100000"/>
              </a:lnSpc>
              <a:spcBef>
                <a:spcPts val="229"/>
              </a:spcBef>
              <a:buChar char="•"/>
              <a:tabLst>
                <a:tab pos="184150" algn="l"/>
              </a:tabLst>
            </a:pPr>
            <a:r>
              <a:rPr lang="vi-VN" sz="1400">
                <a:latin typeface="Calibri" panose="020F0502020204030204" pitchFamily="34" charset="0"/>
                <a:cs typeface="Calibri" panose="020F0502020204030204" pitchFamily="34" charset="0"/>
              </a:rPr>
              <a:t>Đánh giá </a:t>
            </a:r>
            <a:r>
              <a:rPr lang="vi-VN" sz="1400">
                <a:solidFill>
                  <a:srgbClr val="FF0000"/>
                </a:solidFill>
                <a:latin typeface="Calibri" panose="020F0502020204030204" pitchFamily="34" charset="0"/>
                <a:cs typeface="Calibri" panose="020F0502020204030204" pitchFamily="34" charset="0"/>
              </a:rPr>
              <a:t>tác động đến vận hành</a:t>
            </a:r>
          </a:p>
          <a:p>
            <a:pPr marL="184150" indent="-171450">
              <a:lnSpc>
                <a:spcPct val="100000"/>
              </a:lnSpc>
              <a:spcBef>
                <a:spcPts val="135"/>
              </a:spcBef>
              <a:buChar char="•"/>
              <a:tabLst>
                <a:tab pos="184150" algn="l"/>
              </a:tabLst>
            </a:pPr>
            <a:r>
              <a:rPr lang="en-US" sz="1400" err="1">
                <a:latin typeface="Calibri" panose="020F0502020204030204" pitchFamily="34" charset="0"/>
                <a:cs typeface="Calibri" panose="020F0502020204030204" pitchFamily="34" charset="0"/>
              </a:rPr>
              <a:t>Đánh</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giá</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mức</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độ</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phát</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triển</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của</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đội</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ngũ</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chuyên</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gia</a:t>
            </a:r>
            <a:r>
              <a:rPr lang="en-US" sz="1400">
                <a:latin typeface="Calibri" panose="020F0502020204030204" pitchFamily="34" charset="0"/>
                <a:cs typeface="Calibri" panose="020F0502020204030204" pitchFamily="34" charset="0"/>
              </a:rPr>
              <a:t> </a:t>
            </a:r>
            <a:endParaRPr lang="vi-VN" sz="1400">
              <a:latin typeface="Calibri" panose="020F0502020204030204" pitchFamily="34" charset="0"/>
              <a:cs typeface="Calibri" panose="020F0502020204030204" pitchFamily="34" charset="0"/>
            </a:endParaRPr>
          </a:p>
        </p:txBody>
      </p:sp>
      <p:grpSp>
        <p:nvGrpSpPr>
          <p:cNvPr id="29" name="object 29"/>
          <p:cNvGrpSpPr/>
          <p:nvPr/>
        </p:nvGrpSpPr>
        <p:grpSpPr>
          <a:xfrm>
            <a:off x="410828" y="4380643"/>
            <a:ext cx="2320925" cy="1078865"/>
            <a:chOff x="410828" y="4380643"/>
            <a:chExt cx="2320925" cy="1078865"/>
          </a:xfrm>
        </p:grpSpPr>
        <p:sp>
          <p:nvSpPr>
            <p:cNvPr id="30" name="object 30"/>
            <p:cNvSpPr/>
            <p:nvPr/>
          </p:nvSpPr>
          <p:spPr>
            <a:xfrm>
              <a:off x="423528" y="4393343"/>
              <a:ext cx="2295525" cy="1053465"/>
            </a:xfrm>
            <a:custGeom>
              <a:avLst/>
              <a:gdLst/>
              <a:ahLst/>
              <a:cxnLst/>
              <a:rect l="l" t="t" r="r" b="b"/>
              <a:pathLst>
                <a:path w="2295525" h="1053464">
                  <a:moveTo>
                    <a:pt x="2119896" y="0"/>
                  </a:moveTo>
                  <a:lnTo>
                    <a:pt x="175526" y="0"/>
                  </a:lnTo>
                  <a:lnTo>
                    <a:pt x="128865" y="6270"/>
                  </a:lnTo>
                  <a:lnTo>
                    <a:pt x="86935" y="23964"/>
                  </a:lnTo>
                  <a:lnTo>
                    <a:pt x="51411" y="51411"/>
                  </a:lnTo>
                  <a:lnTo>
                    <a:pt x="23964" y="86935"/>
                  </a:lnTo>
                  <a:lnTo>
                    <a:pt x="6270" y="128865"/>
                  </a:lnTo>
                  <a:lnTo>
                    <a:pt x="0" y="175526"/>
                  </a:lnTo>
                  <a:lnTo>
                    <a:pt x="0" y="877608"/>
                  </a:lnTo>
                  <a:lnTo>
                    <a:pt x="6270" y="924274"/>
                  </a:lnTo>
                  <a:lnTo>
                    <a:pt x="23964" y="966208"/>
                  </a:lnTo>
                  <a:lnTo>
                    <a:pt x="51411" y="1001734"/>
                  </a:lnTo>
                  <a:lnTo>
                    <a:pt x="86935" y="1029182"/>
                  </a:lnTo>
                  <a:lnTo>
                    <a:pt x="128865" y="1046877"/>
                  </a:lnTo>
                  <a:lnTo>
                    <a:pt x="175526" y="1053147"/>
                  </a:lnTo>
                  <a:lnTo>
                    <a:pt x="2119896" y="1053147"/>
                  </a:lnTo>
                  <a:lnTo>
                    <a:pt x="2166563" y="1046877"/>
                  </a:lnTo>
                  <a:lnTo>
                    <a:pt x="2208496" y="1029182"/>
                  </a:lnTo>
                  <a:lnTo>
                    <a:pt x="2244023" y="1001734"/>
                  </a:lnTo>
                  <a:lnTo>
                    <a:pt x="2271470" y="966208"/>
                  </a:lnTo>
                  <a:lnTo>
                    <a:pt x="2289165" y="924274"/>
                  </a:lnTo>
                  <a:lnTo>
                    <a:pt x="2295436" y="877608"/>
                  </a:lnTo>
                  <a:lnTo>
                    <a:pt x="2295436" y="175526"/>
                  </a:lnTo>
                  <a:lnTo>
                    <a:pt x="2289165" y="128865"/>
                  </a:lnTo>
                  <a:lnTo>
                    <a:pt x="2271470" y="86935"/>
                  </a:lnTo>
                  <a:lnTo>
                    <a:pt x="2244023" y="51411"/>
                  </a:lnTo>
                  <a:lnTo>
                    <a:pt x="2208496" y="23964"/>
                  </a:lnTo>
                  <a:lnTo>
                    <a:pt x="2166563" y="6270"/>
                  </a:lnTo>
                  <a:lnTo>
                    <a:pt x="2119896" y="0"/>
                  </a:lnTo>
                  <a:close/>
                </a:path>
              </a:pathLst>
            </a:custGeom>
            <a:solidFill>
              <a:srgbClr val="6084C2"/>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31" name="object 31"/>
            <p:cNvSpPr/>
            <p:nvPr/>
          </p:nvSpPr>
          <p:spPr>
            <a:xfrm>
              <a:off x="423528" y="4393343"/>
              <a:ext cx="2295525" cy="1053465"/>
            </a:xfrm>
            <a:custGeom>
              <a:avLst/>
              <a:gdLst/>
              <a:ahLst/>
              <a:cxnLst/>
              <a:rect l="l" t="t" r="r" b="b"/>
              <a:pathLst>
                <a:path w="2295525" h="1053464">
                  <a:moveTo>
                    <a:pt x="0" y="175526"/>
                  </a:moveTo>
                  <a:lnTo>
                    <a:pt x="6270" y="128865"/>
                  </a:lnTo>
                  <a:lnTo>
                    <a:pt x="23964" y="86935"/>
                  </a:lnTo>
                  <a:lnTo>
                    <a:pt x="51411" y="51411"/>
                  </a:lnTo>
                  <a:lnTo>
                    <a:pt x="86935" y="23964"/>
                  </a:lnTo>
                  <a:lnTo>
                    <a:pt x="128865" y="6270"/>
                  </a:lnTo>
                  <a:lnTo>
                    <a:pt x="175526" y="0"/>
                  </a:lnTo>
                  <a:lnTo>
                    <a:pt x="2119896" y="0"/>
                  </a:lnTo>
                  <a:lnTo>
                    <a:pt x="2166563" y="6270"/>
                  </a:lnTo>
                  <a:lnTo>
                    <a:pt x="2208496" y="23964"/>
                  </a:lnTo>
                  <a:lnTo>
                    <a:pt x="2244023" y="51411"/>
                  </a:lnTo>
                  <a:lnTo>
                    <a:pt x="2271470" y="86935"/>
                  </a:lnTo>
                  <a:lnTo>
                    <a:pt x="2289165" y="128865"/>
                  </a:lnTo>
                  <a:lnTo>
                    <a:pt x="2295436" y="175526"/>
                  </a:lnTo>
                  <a:lnTo>
                    <a:pt x="2295436" y="877608"/>
                  </a:lnTo>
                  <a:lnTo>
                    <a:pt x="2289165" y="924274"/>
                  </a:lnTo>
                  <a:lnTo>
                    <a:pt x="2271470" y="966208"/>
                  </a:lnTo>
                  <a:lnTo>
                    <a:pt x="2244023" y="1001734"/>
                  </a:lnTo>
                  <a:lnTo>
                    <a:pt x="2208496" y="1029182"/>
                  </a:lnTo>
                  <a:lnTo>
                    <a:pt x="2166563" y="1046877"/>
                  </a:lnTo>
                  <a:lnTo>
                    <a:pt x="2119896" y="1053147"/>
                  </a:lnTo>
                  <a:lnTo>
                    <a:pt x="175526" y="1053147"/>
                  </a:lnTo>
                  <a:lnTo>
                    <a:pt x="128865" y="1046877"/>
                  </a:lnTo>
                  <a:lnTo>
                    <a:pt x="86935" y="1029182"/>
                  </a:lnTo>
                  <a:lnTo>
                    <a:pt x="51411" y="1001734"/>
                  </a:lnTo>
                  <a:lnTo>
                    <a:pt x="23964" y="966208"/>
                  </a:lnTo>
                  <a:lnTo>
                    <a:pt x="6270" y="924274"/>
                  </a:lnTo>
                  <a:lnTo>
                    <a:pt x="0" y="877608"/>
                  </a:lnTo>
                  <a:lnTo>
                    <a:pt x="0" y="175526"/>
                  </a:lnTo>
                  <a:close/>
                </a:path>
              </a:pathLst>
            </a:custGeom>
            <a:ln w="25400">
              <a:solidFill>
                <a:srgbClr val="FFFFFF"/>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32" name="object 32"/>
          <p:cNvSpPr txBox="1"/>
          <p:nvPr/>
        </p:nvSpPr>
        <p:spPr>
          <a:xfrm>
            <a:off x="674114" y="4762084"/>
            <a:ext cx="1788417" cy="443070"/>
          </a:xfrm>
          <a:prstGeom prst="rect">
            <a:avLst/>
          </a:prstGeom>
        </p:spPr>
        <p:txBody>
          <a:bodyPr vert="horz" wrap="square" lIns="0" tIns="12065" rIns="0" bIns="0" rtlCol="0">
            <a:spAutoFit/>
          </a:bodyPr>
          <a:lstStyle/>
          <a:p>
            <a:pPr marL="12700" algn="ctr">
              <a:lnSpc>
                <a:spcPct val="100000"/>
              </a:lnSpc>
              <a:spcBef>
                <a:spcPts val="95"/>
              </a:spcBef>
            </a:pPr>
            <a:r>
              <a:rPr lang="vi-VN" sz="1400">
                <a:solidFill>
                  <a:srgbClr val="FFFFFF"/>
                </a:solidFill>
                <a:latin typeface="Calibri" panose="020F0502020204030204" pitchFamily="34" charset="0"/>
                <a:cs typeface="Calibri" panose="020F0502020204030204" pitchFamily="34" charset="0"/>
              </a:rPr>
              <a:t>Cơ chế kiểm soát và đánh giá</a:t>
            </a:r>
          </a:p>
        </p:txBody>
      </p:sp>
      <p:grpSp>
        <p:nvGrpSpPr>
          <p:cNvPr id="33" name="object 33"/>
          <p:cNvGrpSpPr/>
          <p:nvPr/>
        </p:nvGrpSpPr>
        <p:grpSpPr>
          <a:xfrm>
            <a:off x="2718958" y="5604456"/>
            <a:ext cx="5801664" cy="842644"/>
            <a:chOff x="2718958" y="5604456"/>
            <a:chExt cx="5801664" cy="842644"/>
          </a:xfrm>
        </p:grpSpPr>
        <p:sp>
          <p:nvSpPr>
            <p:cNvPr id="34" name="object 34"/>
            <p:cNvSpPr/>
            <p:nvPr/>
          </p:nvSpPr>
          <p:spPr>
            <a:xfrm>
              <a:off x="2718958" y="5604456"/>
              <a:ext cx="5801664" cy="842644"/>
            </a:xfrm>
            <a:custGeom>
              <a:avLst/>
              <a:gdLst/>
              <a:ahLst/>
              <a:cxnLst/>
              <a:rect l="l" t="t" r="r" b="b"/>
              <a:pathLst>
                <a:path w="5316220" h="842645">
                  <a:moveTo>
                    <a:pt x="5175288" y="0"/>
                  </a:moveTo>
                  <a:lnTo>
                    <a:pt x="0" y="0"/>
                  </a:lnTo>
                  <a:lnTo>
                    <a:pt x="0" y="842518"/>
                  </a:lnTo>
                  <a:lnTo>
                    <a:pt x="5175288" y="842518"/>
                  </a:lnTo>
                  <a:lnTo>
                    <a:pt x="5219674" y="835359"/>
                  </a:lnTo>
                  <a:lnTo>
                    <a:pt x="5258222" y="815425"/>
                  </a:lnTo>
                  <a:lnTo>
                    <a:pt x="5288619" y="785028"/>
                  </a:lnTo>
                  <a:lnTo>
                    <a:pt x="5308553" y="746480"/>
                  </a:lnTo>
                  <a:lnTo>
                    <a:pt x="5315712" y="702094"/>
                  </a:lnTo>
                  <a:lnTo>
                    <a:pt x="5315712" y="140423"/>
                  </a:lnTo>
                  <a:lnTo>
                    <a:pt x="5308553" y="96037"/>
                  </a:lnTo>
                  <a:lnTo>
                    <a:pt x="5288619" y="57489"/>
                  </a:lnTo>
                  <a:lnTo>
                    <a:pt x="5258222" y="27092"/>
                  </a:lnTo>
                  <a:lnTo>
                    <a:pt x="5219674" y="7158"/>
                  </a:lnTo>
                  <a:lnTo>
                    <a:pt x="5175288" y="0"/>
                  </a:lnTo>
                  <a:close/>
                </a:path>
              </a:pathLst>
            </a:custGeom>
            <a:solidFill>
              <a:srgbClr val="CAD1DE">
                <a:alpha val="90194"/>
              </a:srgbClr>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35" name="object 35"/>
            <p:cNvSpPr/>
            <p:nvPr/>
          </p:nvSpPr>
          <p:spPr>
            <a:xfrm>
              <a:off x="2718958" y="5604456"/>
              <a:ext cx="5316220" cy="842644"/>
            </a:xfrm>
            <a:custGeom>
              <a:avLst/>
              <a:gdLst/>
              <a:ahLst/>
              <a:cxnLst/>
              <a:rect l="l" t="t" r="r" b="b"/>
              <a:pathLst>
                <a:path w="5316220" h="842645">
                  <a:moveTo>
                    <a:pt x="5315712" y="140423"/>
                  </a:moveTo>
                  <a:lnTo>
                    <a:pt x="5315712" y="702094"/>
                  </a:lnTo>
                  <a:lnTo>
                    <a:pt x="5308553" y="746480"/>
                  </a:lnTo>
                  <a:lnTo>
                    <a:pt x="5288619" y="785028"/>
                  </a:lnTo>
                  <a:lnTo>
                    <a:pt x="5258222" y="815425"/>
                  </a:lnTo>
                  <a:lnTo>
                    <a:pt x="5219674" y="835359"/>
                  </a:lnTo>
                  <a:lnTo>
                    <a:pt x="5175288" y="842518"/>
                  </a:lnTo>
                  <a:lnTo>
                    <a:pt x="0" y="842518"/>
                  </a:lnTo>
                  <a:lnTo>
                    <a:pt x="0" y="0"/>
                  </a:lnTo>
                  <a:lnTo>
                    <a:pt x="5175288" y="0"/>
                  </a:lnTo>
                  <a:lnTo>
                    <a:pt x="5219674" y="7158"/>
                  </a:lnTo>
                  <a:lnTo>
                    <a:pt x="5258222" y="27092"/>
                  </a:lnTo>
                  <a:lnTo>
                    <a:pt x="5288619" y="57489"/>
                  </a:lnTo>
                  <a:lnTo>
                    <a:pt x="5308553" y="96037"/>
                  </a:lnTo>
                  <a:lnTo>
                    <a:pt x="5315712" y="140423"/>
                  </a:lnTo>
                  <a:close/>
                </a:path>
              </a:pathLst>
            </a:custGeom>
            <a:ln w="25400">
              <a:solidFill>
                <a:srgbClr val="CAD1DE"/>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36" name="object 36"/>
          <p:cNvSpPr txBox="1"/>
          <p:nvPr/>
        </p:nvSpPr>
        <p:spPr>
          <a:xfrm>
            <a:off x="2953908" y="5590042"/>
            <a:ext cx="4437491" cy="701473"/>
          </a:xfrm>
          <a:prstGeom prst="rect">
            <a:avLst/>
          </a:prstGeom>
        </p:spPr>
        <p:txBody>
          <a:bodyPr vert="horz" wrap="square" lIns="0" tIns="29209" rIns="0" bIns="0" rtlCol="0">
            <a:spAutoFit/>
          </a:bodyPr>
          <a:lstStyle/>
          <a:p>
            <a:pPr marL="184150" indent="-171450">
              <a:lnSpc>
                <a:spcPct val="100000"/>
              </a:lnSpc>
              <a:spcBef>
                <a:spcPts val="229"/>
              </a:spcBef>
              <a:buChar char="•"/>
              <a:tabLst>
                <a:tab pos="184150" algn="l"/>
              </a:tabLst>
            </a:pPr>
            <a:r>
              <a:rPr lang="en-US" sz="1400" err="1">
                <a:latin typeface="Calibri" panose="020F0502020204030204" pitchFamily="34" charset="0"/>
                <a:cs typeface="Calibri" panose="020F0502020204030204" pitchFamily="34" charset="0"/>
              </a:rPr>
              <a:t>Làm</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việc</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nội</a:t>
            </a:r>
            <a:r>
              <a:rPr lang="en-US" sz="1400">
                <a:latin typeface="Calibri" panose="020F0502020204030204" pitchFamily="34" charset="0"/>
                <a:cs typeface="Calibri" panose="020F0502020204030204" pitchFamily="34" charset="0"/>
              </a:rPr>
              <a:t> </a:t>
            </a:r>
            <a:r>
              <a:rPr lang="en-US" sz="1400" err="1">
                <a:latin typeface="Calibri" panose="020F0502020204030204" pitchFamily="34" charset="0"/>
                <a:cs typeface="Calibri" panose="020F0502020204030204" pitchFamily="34" charset="0"/>
              </a:rPr>
              <a:t>bộ</a:t>
            </a:r>
            <a:endParaRPr lang="vi-VN" sz="1400">
              <a:latin typeface="Calibri" panose="020F0502020204030204" pitchFamily="34" charset="0"/>
              <a:cs typeface="Calibri" panose="020F0502020204030204" pitchFamily="34" charset="0"/>
            </a:endParaRPr>
          </a:p>
          <a:p>
            <a:pPr marL="184150" indent="-171450">
              <a:lnSpc>
                <a:spcPct val="100000"/>
              </a:lnSpc>
              <a:spcBef>
                <a:spcPts val="135"/>
              </a:spcBef>
              <a:buChar char="•"/>
              <a:tabLst>
                <a:tab pos="184150" algn="l"/>
              </a:tabLst>
            </a:pPr>
            <a:r>
              <a:rPr lang="vi-VN" sz="1400">
                <a:solidFill>
                  <a:srgbClr val="FF0000"/>
                </a:solidFill>
                <a:latin typeface="Calibri" panose="020F0502020204030204" pitchFamily="34" charset="0"/>
                <a:cs typeface="Calibri" panose="020F0502020204030204" pitchFamily="34" charset="0"/>
              </a:rPr>
              <a:t>Trao đổi với các bên liên quan</a:t>
            </a:r>
          </a:p>
          <a:p>
            <a:pPr marL="184150" indent="-171450">
              <a:lnSpc>
                <a:spcPct val="100000"/>
              </a:lnSpc>
              <a:spcBef>
                <a:spcPts val="120"/>
              </a:spcBef>
              <a:buChar char="•"/>
              <a:tabLst>
                <a:tab pos="184150" algn="l"/>
              </a:tabLst>
            </a:pPr>
            <a:r>
              <a:rPr lang="vi-VN" sz="1400">
                <a:latin typeface="Calibri" panose="020F0502020204030204" pitchFamily="34" charset="0"/>
                <a:cs typeface="Calibri" panose="020F0502020204030204" pitchFamily="34" charset="0"/>
              </a:rPr>
              <a:t>Khung thời gian khả thi</a:t>
            </a:r>
          </a:p>
        </p:txBody>
      </p:sp>
      <p:grpSp>
        <p:nvGrpSpPr>
          <p:cNvPr id="37" name="object 37"/>
          <p:cNvGrpSpPr/>
          <p:nvPr/>
        </p:nvGrpSpPr>
        <p:grpSpPr>
          <a:xfrm>
            <a:off x="410828" y="5486445"/>
            <a:ext cx="2320925" cy="1078865"/>
            <a:chOff x="410828" y="5486445"/>
            <a:chExt cx="2320925" cy="1078865"/>
          </a:xfrm>
        </p:grpSpPr>
        <p:sp>
          <p:nvSpPr>
            <p:cNvPr id="38" name="object 38"/>
            <p:cNvSpPr/>
            <p:nvPr/>
          </p:nvSpPr>
          <p:spPr>
            <a:xfrm>
              <a:off x="423528" y="5499145"/>
              <a:ext cx="2295525" cy="1053465"/>
            </a:xfrm>
            <a:custGeom>
              <a:avLst/>
              <a:gdLst/>
              <a:ahLst/>
              <a:cxnLst/>
              <a:rect l="l" t="t" r="r" b="b"/>
              <a:pathLst>
                <a:path w="2295525" h="1053465">
                  <a:moveTo>
                    <a:pt x="2119896" y="0"/>
                  </a:moveTo>
                  <a:lnTo>
                    <a:pt x="175526" y="0"/>
                  </a:lnTo>
                  <a:lnTo>
                    <a:pt x="128865" y="6270"/>
                  </a:lnTo>
                  <a:lnTo>
                    <a:pt x="86935" y="23964"/>
                  </a:lnTo>
                  <a:lnTo>
                    <a:pt x="51411" y="51411"/>
                  </a:lnTo>
                  <a:lnTo>
                    <a:pt x="23964" y="86935"/>
                  </a:lnTo>
                  <a:lnTo>
                    <a:pt x="6270" y="128865"/>
                  </a:lnTo>
                  <a:lnTo>
                    <a:pt x="0" y="175526"/>
                  </a:lnTo>
                  <a:lnTo>
                    <a:pt x="0" y="877608"/>
                  </a:lnTo>
                  <a:lnTo>
                    <a:pt x="6270" y="924274"/>
                  </a:lnTo>
                  <a:lnTo>
                    <a:pt x="23964" y="966208"/>
                  </a:lnTo>
                  <a:lnTo>
                    <a:pt x="51411" y="1001734"/>
                  </a:lnTo>
                  <a:lnTo>
                    <a:pt x="86935" y="1029182"/>
                  </a:lnTo>
                  <a:lnTo>
                    <a:pt x="128865" y="1046877"/>
                  </a:lnTo>
                  <a:lnTo>
                    <a:pt x="175526" y="1053147"/>
                  </a:lnTo>
                  <a:lnTo>
                    <a:pt x="2119896" y="1053147"/>
                  </a:lnTo>
                  <a:lnTo>
                    <a:pt x="2166563" y="1046877"/>
                  </a:lnTo>
                  <a:lnTo>
                    <a:pt x="2208496" y="1029182"/>
                  </a:lnTo>
                  <a:lnTo>
                    <a:pt x="2244023" y="1001734"/>
                  </a:lnTo>
                  <a:lnTo>
                    <a:pt x="2271470" y="966208"/>
                  </a:lnTo>
                  <a:lnTo>
                    <a:pt x="2289165" y="924274"/>
                  </a:lnTo>
                  <a:lnTo>
                    <a:pt x="2295436" y="877608"/>
                  </a:lnTo>
                  <a:lnTo>
                    <a:pt x="2295436" y="175526"/>
                  </a:lnTo>
                  <a:lnTo>
                    <a:pt x="2289165" y="128865"/>
                  </a:lnTo>
                  <a:lnTo>
                    <a:pt x="2271470" y="86935"/>
                  </a:lnTo>
                  <a:lnTo>
                    <a:pt x="2244023" y="51411"/>
                  </a:lnTo>
                  <a:lnTo>
                    <a:pt x="2208496" y="23964"/>
                  </a:lnTo>
                  <a:lnTo>
                    <a:pt x="2166563" y="6270"/>
                  </a:lnTo>
                  <a:lnTo>
                    <a:pt x="2119896" y="0"/>
                  </a:lnTo>
                  <a:close/>
                </a:path>
              </a:pathLst>
            </a:custGeom>
            <a:solidFill>
              <a:srgbClr val="94A1C0"/>
            </a:solidFill>
          </p:spPr>
          <p:txBody>
            <a:bodyPr wrap="square" lIns="0" tIns="0" rIns="0" bIns="0" rtlCol="0"/>
            <a:lstStyle/>
            <a:p>
              <a:endParaRPr sz="1600">
                <a:latin typeface="Calibri" panose="020F0502020204030204" pitchFamily="34" charset="0"/>
                <a:cs typeface="Calibri" panose="020F0502020204030204" pitchFamily="34" charset="0"/>
              </a:endParaRPr>
            </a:p>
          </p:txBody>
        </p:sp>
        <p:sp>
          <p:nvSpPr>
            <p:cNvPr id="39" name="object 39"/>
            <p:cNvSpPr/>
            <p:nvPr/>
          </p:nvSpPr>
          <p:spPr>
            <a:xfrm>
              <a:off x="423528" y="5499145"/>
              <a:ext cx="2295525" cy="1053465"/>
            </a:xfrm>
            <a:custGeom>
              <a:avLst/>
              <a:gdLst/>
              <a:ahLst/>
              <a:cxnLst/>
              <a:rect l="l" t="t" r="r" b="b"/>
              <a:pathLst>
                <a:path w="2295525" h="1053465">
                  <a:moveTo>
                    <a:pt x="0" y="175526"/>
                  </a:moveTo>
                  <a:lnTo>
                    <a:pt x="6270" y="128865"/>
                  </a:lnTo>
                  <a:lnTo>
                    <a:pt x="23964" y="86935"/>
                  </a:lnTo>
                  <a:lnTo>
                    <a:pt x="51411" y="51411"/>
                  </a:lnTo>
                  <a:lnTo>
                    <a:pt x="86935" y="23964"/>
                  </a:lnTo>
                  <a:lnTo>
                    <a:pt x="128865" y="6270"/>
                  </a:lnTo>
                  <a:lnTo>
                    <a:pt x="175526" y="0"/>
                  </a:lnTo>
                  <a:lnTo>
                    <a:pt x="2119896" y="0"/>
                  </a:lnTo>
                  <a:lnTo>
                    <a:pt x="2166563" y="6270"/>
                  </a:lnTo>
                  <a:lnTo>
                    <a:pt x="2208496" y="23964"/>
                  </a:lnTo>
                  <a:lnTo>
                    <a:pt x="2244023" y="51411"/>
                  </a:lnTo>
                  <a:lnTo>
                    <a:pt x="2271470" y="86935"/>
                  </a:lnTo>
                  <a:lnTo>
                    <a:pt x="2289165" y="128865"/>
                  </a:lnTo>
                  <a:lnTo>
                    <a:pt x="2295436" y="175526"/>
                  </a:lnTo>
                  <a:lnTo>
                    <a:pt x="2295436" y="877608"/>
                  </a:lnTo>
                  <a:lnTo>
                    <a:pt x="2289165" y="924274"/>
                  </a:lnTo>
                  <a:lnTo>
                    <a:pt x="2271470" y="966208"/>
                  </a:lnTo>
                  <a:lnTo>
                    <a:pt x="2244023" y="1001734"/>
                  </a:lnTo>
                  <a:lnTo>
                    <a:pt x="2208496" y="1029182"/>
                  </a:lnTo>
                  <a:lnTo>
                    <a:pt x="2166563" y="1046877"/>
                  </a:lnTo>
                  <a:lnTo>
                    <a:pt x="2119896" y="1053147"/>
                  </a:lnTo>
                  <a:lnTo>
                    <a:pt x="175526" y="1053147"/>
                  </a:lnTo>
                  <a:lnTo>
                    <a:pt x="128865" y="1046877"/>
                  </a:lnTo>
                  <a:lnTo>
                    <a:pt x="86935" y="1029182"/>
                  </a:lnTo>
                  <a:lnTo>
                    <a:pt x="51411" y="1001734"/>
                  </a:lnTo>
                  <a:lnTo>
                    <a:pt x="23964" y="966208"/>
                  </a:lnTo>
                  <a:lnTo>
                    <a:pt x="6270" y="924274"/>
                  </a:lnTo>
                  <a:lnTo>
                    <a:pt x="0" y="877608"/>
                  </a:lnTo>
                  <a:lnTo>
                    <a:pt x="0" y="175526"/>
                  </a:lnTo>
                  <a:close/>
                </a:path>
              </a:pathLst>
            </a:custGeom>
            <a:ln w="25400">
              <a:solidFill>
                <a:srgbClr val="FFFFFF"/>
              </a:solidFill>
            </a:ln>
          </p:spPr>
          <p:txBody>
            <a:bodyPr wrap="square" lIns="0" tIns="0" rIns="0" bIns="0" rtlCol="0"/>
            <a:lstStyle/>
            <a:p>
              <a:endParaRPr sz="1600">
                <a:latin typeface="Calibri" panose="020F0502020204030204" pitchFamily="34" charset="0"/>
                <a:cs typeface="Calibri" panose="020F0502020204030204" pitchFamily="34" charset="0"/>
              </a:endParaRPr>
            </a:p>
          </p:txBody>
        </p:sp>
      </p:grpSp>
      <p:sp>
        <p:nvSpPr>
          <p:cNvPr id="40" name="object 40"/>
          <p:cNvSpPr txBox="1"/>
          <p:nvPr/>
        </p:nvSpPr>
        <p:spPr>
          <a:xfrm>
            <a:off x="681734" y="5756285"/>
            <a:ext cx="1628395" cy="499496"/>
          </a:xfrm>
          <a:prstGeom prst="rect">
            <a:avLst/>
          </a:prstGeom>
        </p:spPr>
        <p:txBody>
          <a:bodyPr vert="horz" wrap="square" lIns="0" tIns="37465" rIns="0" bIns="0" rtlCol="0">
            <a:spAutoFit/>
          </a:bodyPr>
          <a:lstStyle/>
          <a:p>
            <a:pPr marR="5080" algn="ctr">
              <a:lnSpc>
                <a:spcPts val="1750"/>
              </a:lnSpc>
              <a:spcBef>
                <a:spcPts val="295"/>
              </a:spcBef>
            </a:pPr>
            <a:r>
              <a:rPr lang="vi-VN" sz="1400">
                <a:solidFill>
                  <a:srgbClr val="FFFFFF"/>
                </a:solidFill>
                <a:latin typeface="Calibri" panose="020F0502020204030204" pitchFamily="34" charset="0"/>
                <a:cs typeface="Calibri" panose="020F0502020204030204" pitchFamily="34" charset="0"/>
              </a:rPr>
              <a:t>Chiến lược quản lý thay đổi</a:t>
            </a:r>
          </a:p>
        </p:txBody>
      </p:sp>
      <p:sp>
        <p:nvSpPr>
          <p:cNvPr id="41" name="object 41"/>
          <p:cNvSpPr txBox="1">
            <a:spLocks noGrp="1"/>
          </p:cNvSpPr>
          <p:nvPr>
            <p:ph type="ftr" sz="quarter" idx="5"/>
          </p:nvPr>
        </p:nvSpPr>
        <p:spPr>
          <a:xfrm>
            <a:off x="3801892" y="6728402"/>
            <a:ext cx="1778635" cy="110287"/>
          </a:xfrm>
          <a:prstGeom prst="rect">
            <a:avLst/>
          </a:prstGeom>
        </p:spPr>
        <p:txBody>
          <a:bodyPr vert="horz" wrap="square" lIns="0" tIns="0" rIns="0" bIns="0" rtlCol="0">
            <a:spAutoFit/>
          </a:bodyPr>
          <a:lstStyle/>
          <a:p>
            <a:pPr marL="12700">
              <a:lnSpc>
                <a:spcPts val="865"/>
              </a:lnSpc>
            </a:pPr>
            <a:r>
              <a:rPr lang="vi-VN" sz="700">
                <a:latin typeface="Calibri" panose="020F0502020204030204" pitchFamily="34" charset="0"/>
                <a:cs typeface="Calibri" panose="020F0502020204030204" pitchFamily="34" charset="0"/>
              </a:rPr>
              <a:t>Trung Tâm Năng lực Quản lý Xuất sắc </a:t>
            </a:r>
            <a:r>
              <a:rPr lang="vi-VN" sz="700" err="1">
                <a:latin typeface="Calibri" panose="020F0502020204030204" pitchFamily="34" charset="0"/>
                <a:cs typeface="Calibri" panose="020F0502020204030204" pitchFamily="34" charset="0"/>
              </a:rPr>
              <a:t>Duke</a:t>
            </a:r>
            <a:r>
              <a:rPr lang="vi-VN" sz="700">
                <a:latin typeface="Calibri" panose="020F0502020204030204" pitchFamily="34" charset="0"/>
                <a:cs typeface="Calibri" panose="020F0502020204030204" pitchFamily="34" charset="0"/>
              </a:rPr>
              <a:t>-NUS</a:t>
            </a:r>
          </a:p>
        </p:txBody>
      </p:sp>
    </p:spTree>
    <p:extLst>
      <p:ext uri="{BB962C8B-B14F-4D97-AF65-F5344CB8AC3E}">
        <p14:creationId xmlns:p14="http://schemas.microsoft.com/office/powerpoint/2010/main" val="3849537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92606" y="167627"/>
            <a:ext cx="7558786" cy="505267"/>
          </a:xfrm>
          <a:prstGeom prst="rect">
            <a:avLst/>
          </a:prstGeom>
        </p:spPr>
        <p:txBody>
          <a:bodyPr vert="horz" wrap="square" lIns="0" tIns="12700" rIns="0" bIns="0" rtlCol="0">
            <a:spAutoFit/>
          </a:bodyPr>
          <a:lstStyle/>
          <a:p>
            <a:pPr marL="1035050" algn="ctr">
              <a:lnSpc>
                <a:spcPct val="100000"/>
              </a:lnSpc>
              <a:spcBef>
                <a:spcPts val="100"/>
              </a:spcBef>
            </a:pPr>
            <a:r>
              <a:rPr lang="vi-VN">
                <a:latin typeface="Calibri" panose="020F0502020204030204" pitchFamily="34" charset="0"/>
                <a:cs typeface="Calibri" panose="020F0502020204030204" pitchFamily="34" charset="0"/>
              </a:rPr>
              <a:t>Lĩnh vực năng lực</a:t>
            </a:r>
          </a:p>
        </p:txBody>
      </p:sp>
      <p:sp>
        <p:nvSpPr>
          <p:cNvPr id="3" name="object 3"/>
          <p:cNvSpPr/>
          <p:nvPr/>
        </p:nvSpPr>
        <p:spPr>
          <a:xfrm>
            <a:off x="233469" y="1142992"/>
            <a:ext cx="1626870" cy="954405"/>
          </a:xfrm>
          <a:custGeom>
            <a:avLst/>
            <a:gdLst/>
            <a:ahLst/>
            <a:cxnLst/>
            <a:rect l="l" t="t" r="r" b="b"/>
            <a:pathLst>
              <a:path w="1626870" h="954405">
                <a:moveTo>
                  <a:pt x="1530858" y="0"/>
                </a:moveTo>
                <a:lnTo>
                  <a:pt x="95402" y="0"/>
                </a:lnTo>
                <a:lnTo>
                  <a:pt x="58266" y="7496"/>
                </a:lnTo>
                <a:lnTo>
                  <a:pt x="27941" y="27941"/>
                </a:lnTo>
                <a:lnTo>
                  <a:pt x="7496" y="58266"/>
                </a:lnTo>
                <a:lnTo>
                  <a:pt x="0" y="95402"/>
                </a:lnTo>
                <a:lnTo>
                  <a:pt x="0" y="858583"/>
                </a:lnTo>
                <a:lnTo>
                  <a:pt x="7496" y="895719"/>
                </a:lnTo>
                <a:lnTo>
                  <a:pt x="27941" y="926044"/>
                </a:lnTo>
                <a:lnTo>
                  <a:pt x="58266" y="946489"/>
                </a:lnTo>
                <a:lnTo>
                  <a:pt x="95402" y="953985"/>
                </a:lnTo>
                <a:lnTo>
                  <a:pt x="1530858" y="953985"/>
                </a:lnTo>
                <a:lnTo>
                  <a:pt x="1567994" y="946489"/>
                </a:lnTo>
                <a:lnTo>
                  <a:pt x="1598318" y="926044"/>
                </a:lnTo>
                <a:lnTo>
                  <a:pt x="1618763" y="895719"/>
                </a:lnTo>
                <a:lnTo>
                  <a:pt x="1626260" y="858583"/>
                </a:lnTo>
                <a:lnTo>
                  <a:pt x="1626260" y="95402"/>
                </a:lnTo>
                <a:lnTo>
                  <a:pt x="1618763" y="58266"/>
                </a:lnTo>
                <a:lnTo>
                  <a:pt x="1598318" y="27941"/>
                </a:lnTo>
                <a:lnTo>
                  <a:pt x="1567994" y="7496"/>
                </a:lnTo>
                <a:lnTo>
                  <a:pt x="1530858" y="0"/>
                </a:lnTo>
                <a:close/>
              </a:path>
            </a:pathLst>
          </a:custGeom>
          <a:solidFill>
            <a:srgbClr val="FF6600"/>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4" name="object 4"/>
          <p:cNvSpPr txBox="1"/>
          <p:nvPr/>
        </p:nvSpPr>
        <p:spPr>
          <a:xfrm>
            <a:off x="326443" y="1220636"/>
            <a:ext cx="1440180" cy="726440"/>
          </a:xfrm>
          <a:prstGeom prst="rect">
            <a:avLst/>
          </a:prstGeom>
        </p:spPr>
        <p:txBody>
          <a:bodyPr vert="horz" wrap="square" lIns="0" tIns="12700" rIns="0" bIns="0" rtlCol="0">
            <a:spAutoFit/>
          </a:bodyPr>
          <a:lstStyle/>
          <a:p>
            <a:pPr algn="ctr">
              <a:lnSpc>
                <a:spcPts val="2760"/>
              </a:lnSpc>
              <a:spcBef>
                <a:spcPts val="100"/>
              </a:spcBef>
            </a:pPr>
            <a:r>
              <a:rPr lang="vi-VN" dirty="0">
                <a:solidFill>
                  <a:srgbClr val="FFFFFF"/>
                </a:solidFill>
                <a:latin typeface="Calibri" panose="020F0502020204030204" pitchFamily="34" charset="0"/>
                <a:cs typeface="Calibri" panose="020F0502020204030204" pitchFamily="34" charset="0"/>
              </a:rPr>
              <a:t>Đánh giá</a:t>
            </a:r>
          </a:p>
          <a:p>
            <a:pPr algn="ctr">
              <a:lnSpc>
                <a:spcPts val="2760"/>
              </a:lnSpc>
            </a:pPr>
            <a:r>
              <a:rPr lang="vi-VN" dirty="0">
                <a:solidFill>
                  <a:srgbClr val="FFFFFF"/>
                </a:solidFill>
                <a:latin typeface="Calibri" panose="020F0502020204030204" pitchFamily="34" charset="0"/>
                <a:cs typeface="Calibri" panose="020F0502020204030204" pitchFamily="34" charset="0"/>
              </a:rPr>
              <a:t>CMC</a:t>
            </a:r>
          </a:p>
        </p:txBody>
      </p:sp>
      <p:sp>
        <p:nvSpPr>
          <p:cNvPr id="5" name="object 5"/>
          <p:cNvSpPr/>
          <p:nvPr/>
        </p:nvSpPr>
        <p:spPr>
          <a:xfrm>
            <a:off x="2185268" y="1143000"/>
            <a:ext cx="2329815" cy="1173480"/>
          </a:xfrm>
          <a:custGeom>
            <a:avLst/>
            <a:gdLst/>
            <a:ahLst/>
            <a:cxnLst/>
            <a:rect l="l" t="t" r="r" b="b"/>
            <a:pathLst>
              <a:path w="2329815" h="1173480">
                <a:moveTo>
                  <a:pt x="2212428" y="0"/>
                </a:moveTo>
                <a:lnTo>
                  <a:pt x="117322" y="0"/>
                </a:lnTo>
                <a:lnTo>
                  <a:pt x="71655" y="9219"/>
                </a:lnTo>
                <a:lnTo>
                  <a:pt x="34363" y="34363"/>
                </a:lnTo>
                <a:lnTo>
                  <a:pt x="9219" y="71655"/>
                </a:lnTo>
                <a:lnTo>
                  <a:pt x="0" y="117322"/>
                </a:lnTo>
                <a:lnTo>
                  <a:pt x="0" y="1055916"/>
                </a:lnTo>
                <a:lnTo>
                  <a:pt x="9219" y="1101590"/>
                </a:lnTo>
                <a:lnTo>
                  <a:pt x="34363" y="1138886"/>
                </a:lnTo>
                <a:lnTo>
                  <a:pt x="71655" y="1164031"/>
                </a:lnTo>
                <a:lnTo>
                  <a:pt x="117322" y="1173251"/>
                </a:lnTo>
                <a:lnTo>
                  <a:pt x="2212428" y="1173251"/>
                </a:lnTo>
                <a:lnTo>
                  <a:pt x="2258096" y="1164031"/>
                </a:lnTo>
                <a:lnTo>
                  <a:pt x="2295388" y="1138886"/>
                </a:lnTo>
                <a:lnTo>
                  <a:pt x="2320531" y="1101590"/>
                </a:lnTo>
                <a:lnTo>
                  <a:pt x="2329751" y="1055916"/>
                </a:lnTo>
                <a:lnTo>
                  <a:pt x="2329751" y="117322"/>
                </a:lnTo>
                <a:lnTo>
                  <a:pt x="2320531" y="71655"/>
                </a:lnTo>
                <a:lnTo>
                  <a:pt x="2295388" y="34363"/>
                </a:lnTo>
                <a:lnTo>
                  <a:pt x="2258096" y="9219"/>
                </a:lnTo>
                <a:lnTo>
                  <a:pt x="2212428" y="0"/>
                </a:lnTo>
                <a:close/>
              </a:path>
            </a:pathLst>
          </a:custGeom>
          <a:solidFill>
            <a:srgbClr val="00529B"/>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6" name="object 6"/>
          <p:cNvSpPr txBox="1"/>
          <p:nvPr/>
        </p:nvSpPr>
        <p:spPr>
          <a:xfrm>
            <a:off x="2386522" y="1220636"/>
            <a:ext cx="1927860" cy="808683"/>
          </a:xfrm>
          <a:prstGeom prst="rect">
            <a:avLst/>
          </a:prstGeom>
        </p:spPr>
        <p:txBody>
          <a:bodyPr vert="horz" wrap="square" lIns="0" tIns="43815" rIns="0" bIns="0" rtlCol="0">
            <a:spAutoFit/>
          </a:bodyPr>
          <a:lstStyle/>
          <a:p>
            <a:pPr marL="12065" marR="5080" algn="ctr">
              <a:lnSpc>
                <a:spcPct val="91500"/>
              </a:lnSpc>
              <a:spcBef>
                <a:spcPts val="345"/>
              </a:spcBef>
            </a:pPr>
            <a:r>
              <a:rPr lang="vi-VN" dirty="0">
                <a:solidFill>
                  <a:srgbClr val="FFFFFF"/>
                </a:solidFill>
                <a:latin typeface="Calibri" panose="020F0502020204030204" pitchFamily="34" charset="0"/>
                <a:cs typeface="Calibri" panose="020F0502020204030204" pitchFamily="34" charset="0"/>
              </a:rPr>
              <a:t>Đưa ra kết luận về lợi ích-nguy cơ dựa vào bối cảnh cụ thể</a:t>
            </a:r>
          </a:p>
        </p:txBody>
      </p:sp>
      <p:grpSp>
        <p:nvGrpSpPr>
          <p:cNvPr id="7" name="object 7"/>
          <p:cNvGrpSpPr/>
          <p:nvPr/>
        </p:nvGrpSpPr>
        <p:grpSpPr>
          <a:xfrm>
            <a:off x="2405543" y="2303547"/>
            <a:ext cx="2025014" cy="1331595"/>
            <a:chOff x="2405543" y="2303547"/>
            <a:chExt cx="2025014" cy="1331595"/>
          </a:xfrm>
        </p:grpSpPr>
        <p:sp>
          <p:nvSpPr>
            <p:cNvPr id="8" name="object 8"/>
            <p:cNvSpPr/>
            <p:nvPr/>
          </p:nvSpPr>
          <p:spPr>
            <a:xfrm>
              <a:off x="2418243" y="2316247"/>
              <a:ext cx="233045" cy="734695"/>
            </a:xfrm>
            <a:custGeom>
              <a:avLst/>
              <a:gdLst/>
              <a:ahLst/>
              <a:cxnLst/>
              <a:rect l="l" t="t" r="r" b="b"/>
              <a:pathLst>
                <a:path w="233044" h="734694">
                  <a:moveTo>
                    <a:pt x="0" y="0"/>
                  </a:moveTo>
                  <a:lnTo>
                    <a:pt x="0" y="734314"/>
                  </a:lnTo>
                  <a:lnTo>
                    <a:pt x="232968" y="734314"/>
                  </a:lnTo>
                </a:path>
              </a:pathLst>
            </a:custGeom>
            <a:ln w="25400">
              <a:solidFill>
                <a:srgbClr val="00407A"/>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9" name="object 9"/>
            <p:cNvSpPr/>
            <p:nvPr/>
          </p:nvSpPr>
          <p:spPr>
            <a:xfrm>
              <a:off x="2651219" y="2479014"/>
              <a:ext cx="1766570" cy="1143635"/>
            </a:xfrm>
            <a:custGeom>
              <a:avLst/>
              <a:gdLst/>
              <a:ahLst/>
              <a:cxnLst/>
              <a:rect l="l" t="t" r="r" b="b"/>
              <a:pathLst>
                <a:path w="1766570" h="1143635">
                  <a:moveTo>
                    <a:pt x="1652092" y="0"/>
                  </a:moveTo>
                  <a:lnTo>
                    <a:pt x="114312" y="0"/>
                  </a:lnTo>
                  <a:lnTo>
                    <a:pt x="69817" y="8983"/>
                  </a:lnTo>
                  <a:lnTo>
                    <a:pt x="33481" y="33481"/>
                  </a:lnTo>
                  <a:lnTo>
                    <a:pt x="8983" y="69817"/>
                  </a:lnTo>
                  <a:lnTo>
                    <a:pt x="0" y="114312"/>
                  </a:lnTo>
                  <a:lnTo>
                    <a:pt x="0" y="1028788"/>
                  </a:lnTo>
                  <a:lnTo>
                    <a:pt x="8983" y="1073281"/>
                  </a:lnTo>
                  <a:lnTo>
                    <a:pt x="33481" y="1109613"/>
                  </a:lnTo>
                  <a:lnTo>
                    <a:pt x="69817" y="1134107"/>
                  </a:lnTo>
                  <a:lnTo>
                    <a:pt x="114312" y="1143088"/>
                  </a:lnTo>
                  <a:lnTo>
                    <a:pt x="1652092" y="1143101"/>
                  </a:lnTo>
                  <a:lnTo>
                    <a:pt x="1696587" y="1134118"/>
                  </a:lnTo>
                  <a:lnTo>
                    <a:pt x="1732922" y="1109619"/>
                  </a:lnTo>
                  <a:lnTo>
                    <a:pt x="1757421" y="1073283"/>
                  </a:lnTo>
                  <a:lnTo>
                    <a:pt x="1766404" y="1028788"/>
                  </a:lnTo>
                  <a:lnTo>
                    <a:pt x="1766404" y="114312"/>
                  </a:lnTo>
                  <a:lnTo>
                    <a:pt x="1757421" y="69817"/>
                  </a:lnTo>
                  <a:lnTo>
                    <a:pt x="1732922" y="33481"/>
                  </a:lnTo>
                  <a:lnTo>
                    <a:pt x="1696587" y="8983"/>
                  </a:lnTo>
                  <a:lnTo>
                    <a:pt x="1652092" y="0"/>
                  </a:lnTo>
                  <a:close/>
                </a:path>
              </a:pathLst>
            </a:custGeom>
            <a:solidFill>
              <a:srgbClr val="FFFFFF">
                <a:alpha val="90194"/>
              </a:srgbClr>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10" name="object 10"/>
            <p:cNvSpPr/>
            <p:nvPr/>
          </p:nvSpPr>
          <p:spPr>
            <a:xfrm>
              <a:off x="2651219" y="2479015"/>
              <a:ext cx="1766570" cy="1143635"/>
            </a:xfrm>
            <a:custGeom>
              <a:avLst/>
              <a:gdLst/>
              <a:ahLst/>
              <a:cxnLst/>
              <a:rect l="l" t="t" r="r" b="b"/>
              <a:pathLst>
                <a:path w="1766570" h="1143635">
                  <a:moveTo>
                    <a:pt x="0" y="114312"/>
                  </a:moveTo>
                  <a:lnTo>
                    <a:pt x="8983" y="69817"/>
                  </a:lnTo>
                  <a:lnTo>
                    <a:pt x="33481" y="33481"/>
                  </a:lnTo>
                  <a:lnTo>
                    <a:pt x="69817" y="8983"/>
                  </a:lnTo>
                  <a:lnTo>
                    <a:pt x="114312" y="0"/>
                  </a:lnTo>
                  <a:lnTo>
                    <a:pt x="1652092" y="0"/>
                  </a:lnTo>
                  <a:lnTo>
                    <a:pt x="1696587" y="8983"/>
                  </a:lnTo>
                  <a:lnTo>
                    <a:pt x="1732922" y="33481"/>
                  </a:lnTo>
                  <a:lnTo>
                    <a:pt x="1757421" y="69817"/>
                  </a:lnTo>
                  <a:lnTo>
                    <a:pt x="1766404" y="114312"/>
                  </a:lnTo>
                  <a:lnTo>
                    <a:pt x="1766404" y="1028788"/>
                  </a:lnTo>
                  <a:lnTo>
                    <a:pt x="1757421" y="1073283"/>
                  </a:lnTo>
                  <a:lnTo>
                    <a:pt x="1732922" y="1109619"/>
                  </a:lnTo>
                  <a:lnTo>
                    <a:pt x="1696587" y="1134118"/>
                  </a:lnTo>
                  <a:lnTo>
                    <a:pt x="1652092" y="1143101"/>
                  </a:lnTo>
                  <a:lnTo>
                    <a:pt x="114312" y="1143088"/>
                  </a:lnTo>
                  <a:lnTo>
                    <a:pt x="69817" y="1134107"/>
                  </a:lnTo>
                  <a:lnTo>
                    <a:pt x="33481" y="1109613"/>
                  </a:lnTo>
                  <a:lnTo>
                    <a:pt x="8983" y="1073281"/>
                  </a:lnTo>
                  <a:lnTo>
                    <a:pt x="0" y="1028788"/>
                  </a:lnTo>
                  <a:lnTo>
                    <a:pt x="0" y="114312"/>
                  </a:lnTo>
                  <a:close/>
                </a:path>
              </a:pathLst>
            </a:custGeom>
            <a:ln w="25400">
              <a:solidFill>
                <a:srgbClr val="00529B"/>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grpSp>
      <p:sp>
        <p:nvSpPr>
          <p:cNvPr id="11" name="object 11"/>
          <p:cNvSpPr txBox="1"/>
          <p:nvPr/>
        </p:nvSpPr>
        <p:spPr>
          <a:xfrm>
            <a:off x="2697475" y="2726248"/>
            <a:ext cx="1590040" cy="713015"/>
          </a:xfrm>
          <a:prstGeom prst="rect">
            <a:avLst/>
          </a:prstGeom>
        </p:spPr>
        <p:txBody>
          <a:bodyPr vert="horz" wrap="square" lIns="0" tIns="33019" rIns="0" bIns="0" rtlCol="0">
            <a:spAutoFit/>
          </a:bodyPr>
          <a:lstStyle/>
          <a:p>
            <a:pPr marL="12700" marR="5080" algn="ctr">
              <a:lnSpc>
                <a:spcPct val="91500"/>
              </a:lnSpc>
              <a:spcBef>
                <a:spcPts val="259"/>
              </a:spcBef>
            </a:pPr>
            <a:r>
              <a:rPr lang="vi-VN" sz="1200">
                <a:latin typeface="Calibri" panose="020F0502020204030204" pitchFamily="34" charset="0"/>
                <a:cs typeface="Calibri" panose="020F0502020204030204" pitchFamily="34" charset="0"/>
              </a:rPr>
              <a:t>Xem xét các yếu tố dịch tễ học và thực tiễn lâm sàng trong nước khi đánh giá lợi ích-rủi ro</a:t>
            </a:r>
          </a:p>
        </p:txBody>
      </p:sp>
      <p:grpSp>
        <p:nvGrpSpPr>
          <p:cNvPr id="12" name="object 12"/>
          <p:cNvGrpSpPr/>
          <p:nvPr/>
        </p:nvGrpSpPr>
        <p:grpSpPr>
          <a:xfrm>
            <a:off x="2405543" y="2303547"/>
            <a:ext cx="2025014" cy="2602865"/>
            <a:chOff x="2405543" y="2303547"/>
            <a:chExt cx="2025014" cy="2602865"/>
          </a:xfrm>
        </p:grpSpPr>
        <p:sp>
          <p:nvSpPr>
            <p:cNvPr id="13" name="object 13"/>
            <p:cNvSpPr/>
            <p:nvPr/>
          </p:nvSpPr>
          <p:spPr>
            <a:xfrm>
              <a:off x="2418243" y="2316247"/>
              <a:ext cx="233045" cy="2023110"/>
            </a:xfrm>
            <a:custGeom>
              <a:avLst/>
              <a:gdLst/>
              <a:ahLst/>
              <a:cxnLst/>
              <a:rect l="l" t="t" r="r" b="b"/>
              <a:pathLst>
                <a:path w="233044" h="2023110">
                  <a:moveTo>
                    <a:pt x="0" y="0"/>
                  </a:moveTo>
                  <a:lnTo>
                    <a:pt x="0" y="2023059"/>
                  </a:lnTo>
                  <a:lnTo>
                    <a:pt x="232968" y="2023059"/>
                  </a:lnTo>
                </a:path>
              </a:pathLst>
            </a:custGeom>
            <a:ln w="25399">
              <a:solidFill>
                <a:srgbClr val="00407A"/>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14" name="object 14"/>
            <p:cNvSpPr/>
            <p:nvPr/>
          </p:nvSpPr>
          <p:spPr>
            <a:xfrm>
              <a:off x="2651219" y="3784880"/>
              <a:ext cx="1766570" cy="1109345"/>
            </a:xfrm>
            <a:custGeom>
              <a:avLst/>
              <a:gdLst/>
              <a:ahLst/>
              <a:cxnLst/>
              <a:rect l="l" t="t" r="r" b="b"/>
              <a:pathLst>
                <a:path w="1766570" h="1109345">
                  <a:moveTo>
                    <a:pt x="1655521" y="0"/>
                  </a:moveTo>
                  <a:lnTo>
                    <a:pt x="110883" y="0"/>
                  </a:lnTo>
                  <a:lnTo>
                    <a:pt x="67722" y="8713"/>
                  </a:lnTo>
                  <a:lnTo>
                    <a:pt x="32477" y="32477"/>
                  </a:lnTo>
                  <a:lnTo>
                    <a:pt x="8713" y="67722"/>
                  </a:lnTo>
                  <a:lnTo>
                    <a:pt x="0" y="110883"/>
                  </a:lnTo>
                  <a:lnTo>
                    <a:pt x="0" y="997953"/>
                  </a:lnTo>
                  <a:lnTo>
                    <a:pt x="8713" y="1041114"/>
                  </a:lnTo>
                  <a:lnTo>
                    <a:pt x="32477" y="1076359"/>
                  </a:lnTo>
                  <a:lnTo>
                    <a:pt x="67722" y="1100123"/>
                  </a:lnTo>
                  <a:lnTo>
                    <a:pt x="110883" y="1108836"/>
                  </a:lnTo>
                  <a:lnTo>
                    <a:pt x="1655521" y="1108836"/>
                  </a:lnTo>
                  <a:lnTo>
                    <a:pt x="1698682" y="1100123"/>
                  </a:lnTo>
                  <a:lnTo>
                    <a:pt x="1733927" y="1076359"/>
                  </a:lnTo>
                  <a:lnTo>
                    <a:pt x="1757691" y="1041114"/>
                  </a:lnTo>
                  <a:lnTo>
                    <a:pt x="1766404" y="997953"/>
                  </a:lnTo>
                  <a:lnTo>
                    <a:pt x="1766404" y="110883"/>
                  </a:lnTo>
                  <a:lnTo>
                    <a:pt x="1757691" y="67722"/>
                  </a:lnTo>
                  <a:lnTo>
                    <a:pt x="1733927" y="32477"/>
                  </a:lnTo>
                  <a:lnTo>
                    <a:pt x="1698682" y="8713"/>
                  </a:lnTo>
                  <a:lnTo>
                    <a:pt x="1655521" y="0"/>
                  </a:lnTo>
                  <a:close/>
                </a:path>
              </a:pathLst>
            </a:custGeom>
            <a:solidFill>
              <a:srgbClr val="FFFFFF">
                <a:alpha val="90194"/>
              </a:srgbClr>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15" name="object 15"/>
            <p:cNvSpPr/>
            <p:nvPr/>
          </p:nvSpPr>
          <p:spPr>
            <a:xfrm>
              <a:off x="2651219" y="3784880"/>
              <a:ext cx="1766570" cy="1109345"/>
            </a:xfrm>
            <a:custGeom>
              <a:avLst/>
              <a:gdLst/>
              <a:ahLst/>
              <a:cxnLst/>
              <a:rect l="l" t="t" r="r" b="b"/>
              <a:pathLst>
                <a:path w="1766570" h="1109345">
                  <a:moveTo>
                    <a:pt x="0" y="110883"/>
                  </a:moveTo>
                  <a:lnTo>
                    <a:pt x="8713" y="67722"/>
                  </a:lnTo>
                  <a:lnTo>
                    <a:pt x="32477" y="32477"/>
                  </a:lnTo>
                  <a:lnTo>
                    <a:pt x="67722" y="8713"/>
                  </a:lnTo>
                  <a:lnTo>
                    <a:pt x="110883" y="0"/>
                  </a:lnTo>
                  <a:lnTo>
                    <a:pt x="1655521" y="0"/>
                  </a:lnTo>
                  <a:lnTo>
                    <a:pt x="1698682" y="8713"/>
                  </a:lnTo>
                  <a:lnTo>
                    <a:pt x="1733927" y="32477"/>
                  </a:lnTo>
                  <a:lnTo>
                    <a:pt x="1757691" y="67722"/>
                  </a:lnTo>
                  <a:lnTo>
                    <a:pt x="1766404" y="110883"/>
                  </a:lnTo>
                  <a:lnTo>
                    <a:pt x="1766404" y="997953"/>
                  </a:lnTo>
                  <a:lnTo>
                    <a:pt x="1757691" y="1041114"/>
                  </a:lnTo>
                  <a:lnTo>
                    <a:pt x="1733927" y="1076359"/>
                  </a:lnTo>
                  <a:lnTo>
                    <a:pt x="1698682" y="1100123"/>
                  </a:lnTo>
                  <a:lnTo>
                    <a:pt x="1655521" y="1108836"/>
                  </a:lnTo>
                  <a:lnTo>
                    <a:pt x="110883" y="1108836"/>
                  </a:lnTo>
                  <a:lnTo>
                    <a:pt x="67722" y="1100123"/>
                  </a:lnTo>
                  <a:lnTo>
                    <a:pt x="32477" y="1076359"/>
                  </a:lnTo>
                  <a:lnTo>
                    <a:pt x="8713" y="1041114"/>
                  </a:lnTo>
                  <a:lnTo>
                    <a:pt x="0" y="997953"/>
                  </a:lnTo>
                  <a:lnTo>
                    <a:pt x="0" y="110883"/>
                  </a:lnTo>
                  <a:close/>
                </a:path>
              </a:pathLst>
            </a:custGeom>
            <a:ln w="25400">
              <a:solidFill>
                <a:srgbClr val="00529B"/>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grpSp>
      <p:sp>
        <p:nvSpPr>
          <p:cNvPr id="16" name="object 16"/>
          <p:cNvSpPr txBox="1"/>
          <p:nvPr/>
        </p:nvSpPr>
        <p:spPr>
          <a:xfrm>
            <a:off x="2740020" y="4068129"/>
            <a:ext cx="1547495" cy="542455"/>
          </a:xfrm>
          <a:prstGeom prst="rect">
            <a:avLst/>
          </a:prstGeom>
        </p:spPr>
        <p:txBody>
          <a:bodyPr vert="horz" wrap="square" lIns="0" tIns="32384" rIns="0" bIns="0" rtlCol="0">
            <a:spAutoFit/>
          </a:bodyPr>
          <a:lstStyle/>
          <a:p>
            <a:pPr marL="12065" marR="5080" indent="1270" algn="ctr">
              <a:lnSpc>
                <a:spcPct val="91600"/>
              </a:lnSpc>
              <a:spcBef>
                <a:spcPts val="254"/>
              </a:spcBef>
            </a:pPr>
            <a:r>
              <a:rPr lang="vi-VN" sz="1200">
                <a:latin typeface="Calibri" panose="020F0502020204030204" pitchFamily="34" charset="0"/>
                <a:cs typeface="Calibri" panose="020F0502020204030204" pitchFamily="34" charset="0"/>
              </a:rPr>
              <a:t>Sử dụng chuyên gia bên ngoài để hỗ trợ quá trình ra quyết định.</a:t>
            </a:r>
          </a:p>
        </p:txBody>
      </p:sp>
      <p:sp>
        <p:nvSpPr>
          <p:cNvPr id="17" name="object 17"/>
          <p:cNvSpPr/>
          <p:nvPr/>
        </p:nvSpPr>
        <p:spPr>
          <a:xfrm>
            <a:off x="4840565" y="1142997"/>
            <a:ext cx="1951989" cy="1593215"/>
          </a:xfrm>
          <a:custGeom>
            <a:avLst/>
            <a:gdLst/>
            <a:ahLst/>
            <a:cxnLst/>
            <a:rect l="l" t="t" r="r" b="b"/>
            <a:pathLst>
              <a:path w="1951990" h="1593214">
                <a:moveTo>
                  <a:pt x="1792249" y="0"/>
                </a:moveTo>
                <a:lnTo>
                  <a:pt x="159270" y="0"/>
                </a:lnTo>
                <a:lnTo>
                  <a:pt x="108929" y="8119"/>
                </a:lnTo>
                <a:lnTo>
                  <a:pt x="65208" y="30730"/>
                </a:lnTo>
                <a:lnTo>
                  <a:pt x="30730" y="65208"/>
                </a:lnTo>
                <a:lnTo>
                  <a:pt x="8119" y="108929"/>
                </a:lnTo>
                <a:lnTo>
                  <a:pt x="0" y="159270"/>
                </a:lnTo>
                <a:lnTo>
                  <a:pt x="0" y="1433448"/>
                </a:lnTo>
                <a:lnTo>
                  <a:pt x="8119" y="1483789"/>
                </a:lnTo>
                <a:lnTo>
                  <a:pt x="30730" y="1527511"/>
                </a:lnTo>
                <a:lnTo>
                  <a:pt x="65208" y="1561988"/>
                </a:lnTo>
                <a:lnTo>
                  <a:pt x="108929" y="1584599"/>
                </a:lnTo>
                <a:lnTo>
                  <a:pt x="159270" y="1592719"/>
                </a:lnTo>
                <a:lnTo>
                  <a:pt x="1792249" y="1592719"/>
                </a:lnTo>
                <a:lnTo>
                  <a:pt x="1842595" y="1584599"/>
                </a:lnTo>
                <a:lnTo>
                  <a:pt x="1886316" y="1561988"/>
                </a:lnTo>
                <a:lnTo>
                  <a:pt x="1920793" y="1527511"/>
                </a:lnTo>
                <a:lnTo>
                  <a:pt x="1943401" y="1483789"/>
                </a:lnTo>
                <a:lnTo>
                  <a:pt x="1951520" y="1433448"/>
                </a:lnTo>
                <a:lnTo>
                  <a:pt x="1951520" y="159270"/>
                </a:lnTo>
                <a:lnTo>
                  <a:pt x="1943401" y="108929"/>
                </a:lnTo>
                <a:lnTo>
                  <a:pt x="1920793" y="65208"/>
                </a:lnTo>
                <a:lnTo>
                  <a:pt x="1886316" y="30730"/>
                </a:lnTo>
                <a:lnTo>
                  <a:pt x="1842595" y="8119"/>
                </a:lnTo>
                <a:lnTo>
                  <a:pt x="1792249" y="0"/>
                </a:lnTo>
                <a:close/>
              </a:path>
            </a:pathLst>
          </a:custGeom>
          <a:solidFill>
            <a:srgbClr val="00529B"/>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18" name="object 18"/>
          <p:cNvSpPr txBox="1"/>
          <p:nvPr/>
        </p:nvSpPr>
        <p:spPr>
          <a:xfrm>
            <a:off x="4957434" y="1459272"/>
            <a:ext cx="1714500" cy="945259"/>
          </a:xfrm>
          <a:prstGeom prst="rect">
            <a:avLst/>
          </a:prstGeom>
        </p:spPr>
        <p:txBody>
          <a:bodyPr vert="horz" wrap="square" lIns="0" tIns="38735" rIns="0" bIns="0" rtlCol="0">
            <a:spAutoFit/>
          </a:bodyPr>
          <a:lstStyle/>
          <a:p>
            <a:pPr marL="12065" marR="5080" indent="1270" algn="ctr">
              <a:lnSpc>
                <a:spcPct val="91600"/>
              </a:lnSpc>
              <a:spcBef>
                <a:spcPts val="305"/>
              </a:spcBef>
            </a:pPr>
            <a:r>
              <a:rPr lang="vi-VN" sz="1600" dirty="0">
                <a:solidFill>
                  <a:srgbClr val="FFFFFF"/>
                </a:solidFill>
                <a:latin typeface="Calibri" panose="020F0502020204030204" pitchFamily="34" charset="0"/>
                <a:cs typeface="Calibri" panose="020F0502020204030204" pitchFamily="34" charset="0"/>
              </a:rPr>
              <a:t>Rà soát kế hoạch quản lý nguy cơ (RMP) và cảnh giác dược</a:t>
            </a:r>
          </a:p>
        </p:txBody>
      </p:sp>
      <p:grpSp>
        <p:nvGrpSpPr>
          <p:cNvPr id="19" name="object 19"/>
          <p:cNvGrpSpPr/>
          <p:nvPr/>
        </p:nvGrpSpPr>
        <p:grpSpPr>
          <a:xfrm>
            <a:off x="5023017" y="2723022"/>
            <a:ext cx="1737995" cy="839469"/>
            <a:chOff x="5023017" y="2723022"/>
            <a:chExt cx="1737995" cy="839469"/>
          </a:xfrm>
        </p:grpSpPr>
        <p:sp>
          <p:nvSpPr>
            <p:cNvPr id="20" name="object 20"/>
            <p:cNvSpPr/>
            <p:nvPr/>
          </p:nvSpPr>
          <p:spPr>
            <a:xfrm>
              <a:off x="5035717" y="2735722"/>
              <a:ext cx="195580" cy="488315"/>
            </a:xfrm>
            <a:custGeom>
              <a:avLst/>
              <a:gdLst/>
              <a:ahLst/>
              <a:cxnLst/>
              <a:rect l="l" t="t" r="r" b="b"/>
              <a:pathLst>
                <a:path w="195579" h="488314">
                  <a:moveTo>
                    <a:pt x="0" y="0"/>
                  </a:moveTo>
                  <a:lnTo>
                    <a:pt x="0" y="488315"/>
                  </a:lnTo>
                  <a:lnTo>
                    <a:pt x="195148" y="488315"/>
                  </a:lnTo>
                </a:path>
              </a:pathLst>
            </a:custGeom>
            <a:ln w="25400">
              <a:solidFill>
                <a:srgbClr val="00407A"/>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21" name="object 21"/>
            <p:cNvSpPr/>
            <p:nvPr/>
          </p:nvSpPr>
          <p:spPr>
            <a:xfrm>
              <a:off x="5230871" y="2898489"/>
              <a:ext cx="1517015" cy="651510"/>
            </a:xfrm>
            <a:custGeom>
              <a:avLst/>
              <a:gdLst/>
              <a:ahLst/>
              <a:cxnLst/>
              <a:rect l="l" t="t" r="r" b="b"/>
              <a:pathLst>
                <a:path w="1517015" h="651510">
                  <a:moveTo>
                    <a:pt x="1451864" y="0"/>
                  </a:moveTo>
                  <a:lnTo>
                    <a:pt x="65112" y="0"/>
                  </a:lnTo>
                  <a:lnTo>
                    <a:pt x="39765" y="5117"/>
                  </a:lnTo>
                  <a:lnTo>
                    <a:pt x="19069" y="19073"/>
                  </a:lnTo>
                  <a:lnTo>
                    <a:pt x="5116" y="39771"/>
                  </a:lnTo>
                  <a:lnTo>
                    <a:pt x="0" y="65112"/>
                  </a:lnTo>
                  <a:lnTo>
                    <a:pt x="0" y="585978"/>
                  </a:lnTo>
                  <a:lnTo>
                    <a:pt x="5116" y="611325"/>
                  </a:lnTo>
                  <a:lnTo>
                    <a:pt x="19069" y="632021"/>
                  </a:lnTo>
                  <a:lnTo>
                    <a:pt x="39765" y="645974"/>
                  </a:lnTo>
                  <a:lnTo>
                    <a:pt x="65112" y="651090"/>
                  </a:lnTo>
                  <a:lnTo>
                    <a:pt x="1451864" y="651090"/>
                  </a:lnTo>
                  <a:lnTo>
                    <a:pt x="1477211" y="645974"/>
                  </a:lnTo>
                  <a:lnTo>
                    <a:pt x="1497907" y="632021"/>
                  </a:lnTo>
                  <a:lnTo>
                    <a:pt x="1511860" y="611325"/>
                  </a:lnTo>
                  <a:lnTo>
                    <a:pt x="1516976" y="585978"/>
                  </a:lnTo>
                  <a:lnTo>
                    <a:pt x="1516976" y="65112"/>
                  </a:lnTo>
                  <a:lnTo>
                    <a:pt x="1511860" y="39771"/>
                  </a:lnTo>
                  <a:lnTo>
                    <a:pt x="1497907" y="19073"/>
                  </a:lnTo>
                  <a:lnTo>
                    <a:pt x="1477211" y="5117"/>
                  </a:lnTo>
                  <a:lnTo>
                    <a:pt x="1451864" y="0"/>
                  </a:lnTo>
                  <a:close/>
                </a:path>
              </a:pathLst>
            </a:custGeom>
            <a:solidFill>
              <a:srgbClr val="FFFFFF">
                <a:alpha val="90194"/>
              </a:srgbClr>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22" name="object 22"/>
            <p:cNvSpPr/>
            <p:nvPr/>
          </p:nvSpPr>
          <p:spPr>
            <a:xfrm>
              <a:off x="5230871" y="2898489"/>
              <a:ext cx="1517015" cy="651510"/>
            </a:xfrm>
            <a:custGeom>
              <a:avLst/>
              <a:gdLst/>
              <a:ahLst/>
              <a:cxnLst/>
              <a:rect l="l" t="t" r="r" b="b"/>
              <a:pathLst>
                <a:path w="1517015" h="651510">
                  <a:moveTo>
                    <a:pt x="0" y="65112"/>
                  </a:moveTo>
                  <a:lnTo>
                    <a:pt x="5116" y="39771"/>
                  </a:lnTo>
                  <a:lnTo>
                    <a:pt x="19069" y="19073"/>
                  </a:lnTo>
                  <a:lnTo>
                    <a:pt x="39765" y="5117"/>
                  </a:lnTo>
                  <a:lnTo>
                    <a:pt x="65112" y="0"/>
                  </a:lnTo>
                  <a:lnTo>
                    <a:pt x="1451864" y="0"/>
                  </a:lnTo>
                  <a:lnTo>
                    <a:pt x="1477211" y="5117"/>
                  </a:lnTo>
                  <a:lnTo>
                    <a:pt x="1497907" y="19073"/>
                  </a:lnTo>
                  <a:lnTo>
                    <a:pt x="1511860" y="39771"/>
                  </a:lnTo>
                  <a:lnTo>
                    <a:pt x="1516976" y="65112"/>
                  </a:lnTo>
                  <a:lnTo>
                    <a:pt x="1516976" y="585978"/>
                  </a:lnTo>
                  <a:lnTo>
                    <a:pt x="1511860" y="611325"/>
                  </a:lnTo>
                  <a:lnTo>
                    <a:pt x="1497907" y="632021"/>
                  </a:lnTo>
                  <a:lnTo>
                    <a:pt x="1477211" y="645974"/>
                  </a:lnTo>
                  <a:lnTo>
                    <a:pt x="1451864" y="651090"/>
                  </a:lnTo>
                  <a:lnTo>
                    <a:pt x="65112" y="651090"/>
                  </a:lnTo>
                  <a:lnTo>
                    <a:pt x="39765" y="645974"/>
                  </a:lnTo>
                  <a:lnTo>
                    <a:pt x="19069" y="632021"/>
                  </a:lnTo>
                  <a:lnTo>
                    <a:pt x="5116" y="611325"/>
                  </a:lnTo>
                  <a:lnTo>
                    <a:pt x="0" y="585978"/>
                  </a:lnTo>
                  <a:lnTo>
                    <a:pt x="0" y="65112"/>
                  </a:lnTo>
                  <a:close/>
                </a:path>
              </a:pathLst>
            </a:custGeom>
            <a:ln w="25400">
              <a:solidFill>
                <a:srgbClr val="00529B"/>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grpSp>
      <p:sp>
        <p:nvSpPr>
          <p:cNvPr id="23" name="object 23"/>
          <p:cNvSpPr txBox="1"/>
          <p:nvPr/>
        </p:nvSpPr>
        <p:spPr>
          <a:xfrm>
            <a:off x="5312785" y="2914436"/>
            <a:ext cx="1353185" cy="591829"/>
          </a:xfrm>
          <a:prstGeom prst="rect">
            <a:avLst/>
          </a:prstGeom>
        </p:spPr>
        <p:txBody>
          <a:bodyPr vert="horz" wrap="square" lIns="0" tIns="37465" rIns="0" bIns="0" rtlCol="0">
            <a:spAutoFit/>
          </a:bodyPr>
          <a:lstStyle/>
          <a:p>
            <a:pPr marR="5080" algn="ctr">
              <a:spcBef>
                <a:spcPts val="295"/>
              </a:spcBef>
            </a:pPr>
            <a:r>
              <a:rPr lang="vi-VN" sz="1200">
                <a:latin typeface="Calibri" panose="020F0502020204030204" pitchFamily="34" charset="0"/>
                <a:cs typeface="Calibri" panose="020F0502020204030204" pitchFamily="34" charset="0"/>
              </a:rPr>
              <a:t>Mức độ phù hợp với </a:t>
            </a:r>
            <a:r>
              <a:rPr lang="vi-VN" sz="1200" dirty="0">
                <a:latin typeface="Calibri" panose="020F0502020204030204" pitchFamily="34" charset="0"/>
                <a:cs typeface="Calibri" panose="020F0502020204030204" pitchFamily="34" charset="0"/>
              </a:rPr>
              <a:t>quần thể người </a:t>
            </a:r>
            <a:r>
              <a:rPr lang="vi-VN" sz="1200">
                <a:latin typeface="Calibri" panose="020F0502020204030204" pitchFamily="34" charset="0"/>
                <a:cs typeface="Calibri" panose="020F0502020204030204" pitchFamily="34" charset="0"/>
              </a:rPr>
              <a:t>bệnh trong nước</a:t>
            </a:r>
          </a:p>
        </p:txBody>
      </p:sp>
      <p:grpSp>
        <p:nvGrpSpPr>
          <p:cNvPr id="24" name="object 24"/>
          <p:cNvGrpSpPr/>
          <p:nvPr/>
        </p:nvGrpSpPr>
        <p:grpSpPr>
          <a:xfrm>
            <a:off x="5023017" y="2723022"/>
            <a:ext cx="1609725" cy="1653539"/>
            <a:chOff x="5023017" y="2723022"/>
            <a:chExt cx="1609725" cy="1653539"/>
          </a:xfrm>
        </p:grpSpPr>
        <p:sp>
          <p:nvSpPr>
            <p:cNvPr id="25" name="object 25"/>
            <p:cNvSpPr/>
            <p:nvPr/>
          </p:nvSpPr>
          <p:spPr>
            <a:xfrm>
              <a:off x="5035717" y="2735722"/>
              <a:ext cx="195580" cy="1302385"/>
            </a:xfrm>
            <a:custGeom>
              <a:avLst/>
              <a:gdLst/>
              <a:ahLst/>
              <a:cxnLst/>
              <a:rect l="l" t="t" r="r" b="b"/>
              <a:pathLst>
                <a:path w="195579" h="1302385">
                  <a:moveTo>
                    <a:pt x="0" y="0"/>
                  </a:moveTo>
                  <a:lnTo>
                    <a:pt x="0" y="1302169"/>
                  </a:lnTo>
                  <a:lnTo>
                    <a:pt x="195148" y="1302169"/>
                  </a:lnTo>
                </a:path>
              </a:pathLst>
            </a:custGeom>
            <a:ln w="25400">
              <a:solidFill>
                <a:srgbClr val="00407A"/>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26" name="object 26"/>
            <p:cNvSpPr/>
            <p:nvPr/>
          </p:nvSpPr>
          <p:spPr>
            <a:xfrm>
              <a:off x="5230871" y="3712345"/>
              <a:ext cx="1389380" cy="651510"/>
            </a:xfrm>
            <a:custGeom>
              <a:avLst/>
              <a:gdLst/>
              <a:ahLst/>
              <a:cxnLst/>
              <a:rect l="l" t="t" r="r" b="b"/>
              <a:pathLst>
                <a:path w="1389379" h="651510">
                  <a:moveTo>
                    <a:pt x="1324051" y="0"/>
                  </a:moveTo>
                  <a:lnTo>
                    <a:pt x="65112" y="0"/>
                  </a:lnTo>
                  <a:lnTo>
                    <a:pt x="39765" y="5117"/>
                  </a:lnTo>
                  <a:lnTo>
                    <a:pt x="19069" y="19073"/>
                  </a:lnTo>
                  <a:lnTo>
                    <a:pt x="5116" y="39771"/>
                  </a:lnTo>
                  <a:lnTo>
                    <a:pt x="0" y="65112"/>
                  </a:lnTo>
                  <a:lnTo>
                    <a:pt x="0" y="585978"/>
                  </a:lnTo>
                  <a:lnTo>
                    <a:pt x="5116" y="611325"/>
                  </a:lnTo>
                  <a:lnTo>
                    <a:pt x="19069" y="632021"/>
                  </a:lnTo>
                  <a:lnTo>
                    <a:pt x="39765" y="645974"/>
                  </a:lnTo>
                  <a:lnTo>
                    <a:pt x="65112" y="651090"/>
                  </a:lnTo>
                  <a:lnTo>
                    <a:pt x="1324051" y="651090"/>
                  </a:lnTo>
                  <a:lnTo>
                    <a:pt x="1349391" y="645974"/>
                  </a:lnTo>
                  <a:lnTo>
                    <a:pt x="1370083" y="632021"/>
                  </a:lnTo>
                  <a:lnTo>
                    <a:pt x="1384035" y="611325"/>
                  </a:lnTo>
                  <a:lnTo>
                    <a:pt x="1389151" y="585978"/>
                  </a:lnTo>
                  <a:lnTo>
                    <a:pt x="1389151" y="65112"/>
                  </a:lnTo>
                  <a:lnTo>
                    <a:pt x="1384035" y="39771"/>
                  </a:lnTo>
                  <a:lnTo>
                    <a:pt x="1370083" y="19073"/>
                  </a:lnTo>
                  <a:lnTo>
                    <a:pt x="1349391" y="5117"/>
                  </a:lnTo>
                  <a:lnTo>
                    <a:pt x="1324051" y="0"/>
                  </a:lnTo>
                  <a:close/>
                </a:path>
              </a:pathLst>
            </a:custGeom>
            <a:solidFill>
              <a:srgbClr val="FFFFFF">
                <a:alpha val="90194"/>
              </a:srgbClr>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27" name="object 27"/>
            <p:cNvSpPr/>
            <p:nvPr/>
          </p:nvSpPr>
          <p:spPr>
            <a:xfrm>
              <a:off x="5230871" y="3712345"/>
              <a:ext cx="1389380" cy="651510"/>
            </a:xfrm>
            <a:custGeom>
              <a:avLst/>
              <a:gdLst/>
              <a:ahLst/>
              <a:cxnLst/>
              <a:rect l="l" t="t" r="r" b="b"/>
              <a:pathLst>
                <a:path w="1389379" h="651510">
                  <a:moveTo>
                    <a:pt x="0" y="65112"/>
                  </a:moveTo>
                  <a:lnTo>
                    <a:pt x="5116" y="39771"/>
                  </a:lnTo>
                  <a:lnTo>
                    <a:pt x="19069" y="19073"/>
                  </a:lnTo>
                  <a:lnTo>
                    <a:pt x="39765" y="5117"/>
                  </a:lnTo>
                  <a:lnTo>
                    <a:pt x="65112" y="0"/>
                  </a:lnTo>
                  <a:lnTo>
                    <a:pt x="1324051" y="0"/>
                  </a:lnTo>
                  <a:lnTo>
                    <a:pt x="1349391" y="5117"/>
                  </a:lnTo>
                  <a:lnTo>
                    <a:pt x="1370083" y="19073"/>
                  </a:lnTo>
                  <a:lnTo>
                    <a:pt x="1384035" y="39771"/>
                  </a:lnTo>
                  <a:lnTo>
                    <a:pt x="1389151" y="65112"/>
                  </a:lnTo>
                  <a:lnTo>
                    <a:pt x="1389151" y="585978"/>
                  </a:lnTo>
                  <a:lnTo>
                    <a:pt x="1384035" y="611325"/>
                  </a:lnTo>
                  <a:lnTo>
                    <a:pt x="1370083" y="632021"/>
                  </a:lnTo>
                  <a:lnTo>
                    <a:pt x="1349391" y="645974"/>
                  </a:lnTo>
                  <a:lnTo>
                    <a:pt x="1324051" y="651090"/>
                  </a:lnTo>
                  <a:lnTo>
                    <a:pt x="65112" y="651090"/>
                  </a:lnTo>
                  <a:lnTo>
                    <a:pt x="39765" y="645974"/>
                  </a:lnTo>
                  <a:lnTo>
                    <a:pt x="19069" y="632021"/>
                  </a:lnTo>
                  <a:lnTo>
                    <a:pt x="5116" y="611325"/>
                  </a:lnTo>
                  <a:lnTo>
                    <a:pt x="0" y="585978"/>
                  </a:lnTo>
                  <a:lnTo>
                    <a:pt x="0" y="65112"/>
                  </a:lnTo>
                  <a:close/>
                </a:path>
              </a:pathLst>
            </a:custGeom>
            <a:ln w="25400">
              <a:solidFill>
                <a:srgbClr val="00529B"/>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grpSp>
      <p:sp>
        <p:nvSpPr>
          <p:cNvPr id="28" name="object 28"/>
          <p:cNvSpPr txBox="1"/>
          <p:nvPr/>
        </p:nvSpPr>
        <p:spPr>
          <a:xfrm>
            <a:off x="5517595" y="3768462"/>
            <a:ext cx="817244" cy="482440"/>
          </a:xfrm>
          <a:prstGeom prst="rect">
            <a:avLst/>
          </a:prstGeom>
        </p:spPr>
        <p:txBody>
          <a:bodyPr vert="horz" wrap="square" lIns="0" tIns="37465" rIns="0" bIns="0" rtlCol="0">
            <a:spAutoFit/>
          </a:bodyPr>
          <a:lstStyle/>
          <a:p>
            <a:pPr marL="12700" marR="5080" indent="45720">
              <a:lnSpc>
                <a:spcPts val="1750"/>
              </a:lnSpc>
              <a:spcBef>
                <a:spcPts val="295"/>
              </a:spcBef>
            </a:pPr>
            <a:r>
              <a:rPr lang="vi-VN" sz="1200">
                <a:latin typeface="Calibri" panose="020F0502020204030204" pitchFamily="34" charset="0"/>
                <a:cs typeface="Calibri" panose="020F0502020204030204" pitchFamily="34" charset="0"/>
              </a:rPr>
              <a:t>Tính khả thi trên thực tế</a:t>
            </a:r>
          </a:p>
        </p:txBody>
      </p:sp>
      <p:grpSp>
        <p:nvGrpSpPr>
          <p:cNvPr id="29" name="object 29"/>
          <p:cNvGrpSpPr/>
          <p:nvPr/>
        </p:nvGrpSpPr>
        <p:grpSpPr>
          <a:xfrm>
            <a:off x="5023017" y="2723022"/>
            <a:ext cx="1878964" cy="2928620"/>
            <a:chOff x="5023017" y="2723022"/>
            <a:chExt cx="1878964" cy="2928620"/>
          </a:xfrm>
        </p:grpSpPr>
        <p:sp>
          <p:nvSpPr>
            <p:cNvPr id="30" name="object 30"/>
            <p:cNvSpPr/>
            <p:nvPr/>
          </p:nvSpPr>
          <p:spPr>
            <a:xfrm>
              <a:off x="5035717" y="2735722"/>
              <a:ext cx="195580" cy="2346960"/>
            </a:xfrm>
            <a:custGeom>
              <a:avLst/>
              <a:gdLst/>
              <a:ahLst/>
              <a:cxnLst/>
              <a:rect l="l" t="t" r="r" b="b"/>
              <a:pathLst>
                <a:path w="195579" h="2346960">
                  <a:moveTo>
                    <a:pt x="0" y="0"/>
                  </a:moveTo>
                  <a:lnTo>
                    <a:pt x="0" y="2346782"/>
                  </a:lnTo>
                  <a:lnTo>
                    <a:pt x="195148" y="2346782"/>
                  </a:lnTo>
                </a:path>
              </a:pathLst>
            </a:custGeom>
            <a:ln w="25400">
              <a:solidFill>
                <a:srgbClr val="00407A"/>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31" name="object 31"/>
            <p:cNvSpPr/>
            <p:nvPr/>
          </p:nvSpPr>
          <p:spPr>
            <a:xfrm>
              <a:off x="5230871" y="4526201"/>
              <a:ext cx="1658620" cy="1113155"/>
            </a:xfrm>
            <a:custGeom>
              <a:avLst/>
              <a:gdLst/>
              <a:ahLst/>
              <a:cxnLst/>
              <a:rect l="l" t="t" r="r" b="b"/>
              <a:pathLst>
                <a:path w="1658620" h="1113154">
                  <a:moveTo>
                    <a:pt x="1546771" y="0"/>
                  </a:moveTo>
                  <a:lnTo>
                    <a:pt x="111264" y="0"/>
                  </a:lnTo>
                  <a:lnTo>
                    <a:pt x="67953" y="8744"/>
                  </a:lnTo>
                  <a:lnTo>
                    <a:pt x="32586" y="32591"/>
                  </a:lnTo>
                  <a:lnTo>
                    <a:pt x="8742" y="67958"/>
                  </a:lnTo>
                  <a:lnTo>
                    <a:pt x="0" y="111264"/>
                  </a:lnTo>
                  <a:lnTo>
                    <a:pt x="0" y="1001344"/>
                  </a:lnTo>
                  <a:lnTo>
                    <a:pt x="8742" y="1044648"/>
                  </a:lnTo>
                  <a:lnTo>
                    <a:pt x="32586" y="1080011"/>
                  </a:lnTo>
                  <a:lnTo>
                    <a:pt x="67953" y="1103853"/>
                  </a:lnTo>
                  <a:lnTo>
                    <a:pt x="111264" y="1112596"/>
                  </a:lnTo>
                  <a:lnTo>
                    <a:pt x="1546771" y="1112596"/>
                  </a:lnTo>
                  <a:lnTo>
                    <a:pt x="1590075" y="1103853"/>
                  </a:lnTo>
                  <a:lnTo>
                    <a:pt x="1625438" y="1080011"/>
                  </a:lnTo>
                  <a:lnTo>
                    <a:pt x="1649280" y="1044648"/>
                  </a:lnTo>
                  <a:lnTo>
                    <a:pt x="1658023" y="1001344"/>
                  </a:lnTo>
                  <a:lnTo>
                    <a:pt x="1658023" y="111264"/>
                  </a:lnTo>
                  <a:lnTo>
                    <a:pt x="1649280" y="67958"/>
                  </a:lnTo>
                  <a:lnTo>
                    <a:pt x="1625438" y="32591"/>
                  </a:lnTo>
                  <a:lnTo>
                    <a:pt x="1590075" y="8744"/>
                  </a:lnTo>
                  <a:lnTo>
                    <a:pt x="1546771" y="0"/>
                  </a:lnTo>
                  <a:close/>
                </a:path>
              </a:pathLst>
            </a:custGeom>
            <a:solidFill>
              <a:srgbClr val="FFFFFF">
                <a:alpha val="90194"/>
              </a:srgbClr>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32" name="object 32"/>
            <p:cNvSpPr/>
            <p:nvPr/>
          </p:nvSpPr>
          <p:spPr>
            <a:xfrm>
              <a:off x="5230871" y="4526202"/>
              <a:ext cx="1658620" cy="1113155"/>
            </a:xfrm>
            <a:custGeom>
              <a:avLst/>
              <a:gdLst/>
              <a:ahLst/>
              <a:cxnLst/>
              <a:rect l="l" t="t" r="r" b="b"/>
              <a:pathLst>
                <a:path w="1658620" h="1113154">
                  <a:moveTo>
                    <a:pt x="0" y="111264"/>
                  </a:moveTo>
                  <a:lnTo>
                    <a:pt x="8742" y="67958"/>
                  </a:lnTo>
                  <a:lnTo>
                    <a:pt x="32586" y="32591"/>
                  </a:lnTo>
                  <a:lnTo>
                    <a:pt x="67953" y="8744"/>
                  </a:lnTo>
                  <a:lnTo>
                    <a:pt x="111264" y="0"/>
                  </a:lnTo>
                  <a:lnTo>
                    <a:pt x="1546771" y="0"/>
                  </a:lnTo>
                  <a:lnTo>
                    <a:pt x="1590075" y="8744"/>
                  </a:lnTo>
                  <a:lnTo>
                    <a:pt x="1625438" y="32591"/>
                  </a:lnTo>
                  <a:lnTo>
                    <a:pt x="1649280" y="67958"/>
                  </a:lnTo>
                  <a:lnTo>
                    <a:pt x="1658023" y="111264"/>
                  </a:lnTo>
                  <a:lnTo>
                    <a:pt x="1658023" y="1001344"/>
                  </a:lnTo>
                  <a:lnTo>
                    <a:pt x="1649280" y="1044648"/>
                  </a:lnTo>
                  <a:lnTo>
                    <a:pt x="1625438" y="1080011"/>
                  </a:lnTo>
                  <a:lnTo>
                    <a:pt x="1590075" y="1103853"/>
                  </a:lnTo>
                  <a:lnTo>
                    <a:pt x="1546771" y="1112596"/>
                  </a:lnTo>
                  <a:lnTo>
                    <a:pt x="111264" y="1112596"/>
                  </a:lnTo>
                  <a:lnTo>
                    <a:pt x="67953" y="1103853"/>
                  </a:lnTo>
                  <a:lnTo>
                    <a:pt x="32586" y="1080011"/>
                  </a:lnTo>
                  <a:lnTo>
                    <a:pt x="8742" y="1044648"/>
                  </a:lnTo>
                  <a:lnTo>
                    <a:pt x="0" y="1001344"/>
                  </a:lnTo>
                  <a:lnTo>
                    <a:pt x="0" y="111264"/>
                  </a:lnTo>
                  <a:close/>
                </a:path>
              </a:pathLst>
            </a:custGeom>
            <a:ln w="25400">
              <a:solidFill>
                <a:srgbClr val="00529B"/>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grpSp>
      <p:sp>
        <p:nvSpPr>
          <p:cNvPr id="33" name="object 33"/>
          <p:cNvSpPr txBox="1"/>
          <p:nvPr/>
        </p:nvSpPr>
        <p:spPr>
          <a:xfrm>
            <a:off x="5289154" y="4712506"/>
            <a:ext cx="1513063" cy="611064"/>
          </a:xfrm>
          <a:prstGeom prst="rect">
            <a:avLst/>
          </a:prstGeom>
        </p:spPr>
        <p:txBody>
          <a:bodyPr vert="horz" wrap="square" lIns="0" tIns="32384" rIns="0" bIns="0" rtlCol="0">
            <a:spAutoFit/>
          </a:bodyPr>
          <a:lstStyle/>
          <a:p>
            <a:pPr marL="12700" marR="5080">
              <a:lnSpc>
                <a:spcPct val="91600"/>
              </a:lnSpc>
              <a:spcBef>
                <a:spcPts val="254"/>
              </a:spcBef>
            </a:pPr>
            <a:r>
              <a:rPr lang="vi-VN" sz="1200" dirty="0">
                <a:latin typeface="Calibri" panose="020F0502020204030204" pitchFamily="34" charset="0"/>
                <a:cs typeface="Calibri" panose="020F0502020204030204" pitchFamily="34" charset="0"/>
              </a:rPr>
              <a:t>Cơ chế tham chiếu/chia sẻ thông tin</a:t>
            </a:r>
          </a:p>
          <a:p>
            <a:pPr marL="127000" indent="-114300">
              <a:lnSpc>
                <a:spcPct val="100000"/>
              </a:lnSpc>
              <a:spcBef>
                <a:spcPts val="580"/>
              </a:spcBef>
              <a:buChar char="•"/>
              <a:tabLst>
                <a:tab pos="127000" algn="l"/>
              </a:tabLst>
            </a:pPr>
            <a:r>
              <a:rPr lang="vi-VN" sz="1050" dirty="0">
                <a:latin typeface="Calibri" panose="020F0502020204030204" pitchFamily="34" charset="0"/>
                <a:cs typeface="Calibri" panose="020F0502020204030204" pitchFamily="34" charset="0"/>
              </a:rPr>
              <a:t>Cảnh giác dược</a:t>
            </a:r>
          </a:p>
        </p:txBody>
      </p:sp>
      <p:sp>
        <p:nvSpPr>
          <p:cNvPr id="34" name="object 34"/>
          <p:cNvSpPr/>
          <p:nvPr/>
        </p:nvSpPr>
        <p:spPr>
          <a:xfrm>
            <a:off x="6975216" y="1144866"/>
            <a:ext cx="1793239" cy="651510"/>
          </a:xfrm>
          <a:custGeom>
            <a:avLst/>
            <a:gdLst/>
            <a:ahLst/>
            <a:cxnLst/>
            <a:rect l="l" t="t" r="r" b="b"/>
            <a:pathLst>
              <a:path w="1793240" h="651510">
                <a:moveTo>
                  <a:pt x="1727784" y="0"/>
                </a:moveTo>
                <a:lnTo>
                  <a:pt x="65112" y="0"/>
                </a:lnTo>
                <a:lnTo>
                  <a:pt x="39765" y="5117"/>
                </a:lnTo>
                <a:lnTo>
                  <a:pt x="19069" y="19073"/>
                </a:lnTo>
                <a:lnTo>
                  <a:pt x="5116" y="39771"/>
                </a:lnTo>
                <a:lnTo>
                  <a:pt x="0" y="65112"/>
                </a:lnTo>
                <a:lnTo>
                  <a:pt x="0" y="585978"/>
                </a:lnTo>
                <a:lnTo>
                  <a:pt x="5116" y="611325"/>
                </a:lnTo>
                <a:lnTo>
                  <a:pt x="19069" y="632021"/>
                </a:lnTo>
                <a:lnTo>
                  <a:pt x="39765" y="645974"/>
                </a:lnTo>
                <a:lnTo>
                  <a:pt x="65112" y="651090"/>
                </a:lnTo>
                <a:lnTo>
                  <a:pt x="1727784" y="651090"/>
                </a:lnTo>
                <a:lnTo>
                  <a:pt x="1753131" y="645974"/>
                </a:lnTo>
                <a:lnTo>
                  <a:pt x="1773828" y="632021"/>
                </a:lnTo>
                <a:lnTo>
                  <a:pt x="1787780" y="611325"/>
                </a:lnTo>
                <a:lnTo>
                  <a:pt x="1792897" y="585978"/>
                </a:lnTo>
                <a:lnTo>
                  <a:pt x="1792897" y="65112"/>
                </a:lnTo>
                <a:lnTo>
                  <a:pt x="1787780" y="39771"/>
                </a:lnTo>
                <a:lnTo>
                  <a:pt x="1773828" y="19073"/>
                </a:lnTo>
                <a:lnTo>
                  <a:pt x="1753131" y="5117"/>
                </a:lnTo>
                <a:lnTo>
                  <a:pt x="1727784" y="0"/>
                </a:lnTo>
                <a:close/>
              </a:path>
            </a:pathLst>
          </a:custGeom>
          <a:solidFill>
            <a:srgbClr val="FF6600"/>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35" name="object 35"/>
          <p:cNvSpPr txBox="1"/>
          <p:nvPr/>
        </p:nvSpPr>
        <p:spPr>
          <a:xfrm>
            <a:off x="7154505" y="1138937"/>
            <a:ext cx="1584482" cy="590803"/>
          </a:xfrm>
          <a:prstGeom prst="rect">
            <a:avLst/>
          </a:prstGeom>
        </p:spPr>
        <p:txBody>
          <a:bodyPr vert="horz" wrap="square" lIns="0" tIns="42545" rIns="0" bIns="0" rtlCol="0">
            <a:spAutoFit/>
          </a:bodyPr>
          <a:lstStyle/>
          <a:p>
            <a:pPr marL="24765" marR="5080" indent="-12700">
              <a:lnSpc>
                <a:spcPts val="2210"/>
              </a:lnSpc>
              <a:spcBef>
                <a:spcPts val="335"/>
              </a:spcBef>
            </a:pPr>
            <a:r>
              <a:rPr lang="vi-VN" sz="1600" dirty="0">
                <a:solidFill>
                  <a:srgbClr val="FFFFFF"/>
                </a:solidFill>
                <a:latin typeface="Calibri" panose="020F0502020204030204" pitchFamily="34" charset="0"/>
                <a:cs typeface="Calibri" panose="020F0502020204030204" pitchFamily="34" charset="0"/>
              </a:rPr>
              <a:t>Giám sát sau </a:t>
            </a:r>
            <a:r>
              <a:rPr lang="en-US" sz="1600" dirty="0" err="1">
                <a:solidFill>
                  <a:srgbClr val="FFFFFF"/>
                </a:solidFill>
                <a:latin typeface="Calibri" panose="020F0502020204030204" pitchFamily="34" charset="0"/>
                <a:cs typeface="Calibri" panose="020F0502020204030204" pitchFamily="34" charset="0"/>
              </a:rPr>
              <a:t>khi</a:t>
            </a:r>
            <a:r>
              <a:rPr lang="en-US" sz="1600" dirty="0">
                <a:solidFill>
                  <a:srgbClr val="FFFFFF"/>
                </a:solidFill>
                <a:latin typeface="Calibri" panose="020F0502020204030204" pitchFamily="34" charset="0"/>
                <a:cs typeface="Calibri" panose="020F0502020204030204" pitchFamily="34" charset="0"/>
              </a:rPr>
              <a:t> </a:t>
            </a:r>
            <a:r>
              <a:rPr lang="en-US" sz="1600" dirty="0" err="1">
                <a:solidFill>
                  <a:srgbClr val="FFFFFF"/>
                </a:solidFill>
                <a:latin typeface="Calibri" panose="020F0502020204030204" pitchFamily="34" charset="0"/>
                <a:cs typeface="Calibri" panose="020F0502020204030204" pitchFamily="34" charset="0"/>
              </a:rPr>
              <a:t>đưa</a:t>
            </a:r>
            <a:r>
              <a:rPr lang="en-US" sz="1600" dirty="0">
                <a:solidFill>
                  <a:srgbClr val="FFFFFF"/>
                </a:solidFill>
                <a:latin typeface="Calibri" panose="020F0502020204030204" pitchFamily="34" charset="0"/>
                <a:cs typeface="Calibri" panose="020F0502020204030204" pitchFamily="34" charset="0"/>
              </a:rPr>
              <a:t> </a:t>
            </a:r>
            <a:r>
              <a:rPr lang="en-US" sz="1600" dirty="0" err="1">
                <a:solidFill>
                  <a:srgbClr val="FFFFFF"/>
                </a:solidFill>
                <a:latin typeface="Calibri" panose="020F0502020204030204" pitchFamily="34" charset="0"/>
                <a:cs typeface="Calibri" panose="020F0502020204030204" pitchFamily="34" charset="0"/>
              </a:rPr>
              <a:t>ra</a:t>
            </a:r>
            <a:r>
              <a:rPr lang="en-US" sz="1600" dirty="0">
                <a:solidFill>
                  <a:srgbClr val="FFFFFF"/>
                </a:solidFill>
                <a:latin typeface="Calibri" panose="020F0502020204030204" pitchFamily="34" charset="0"/>
                <a:cs typeface="Calibri" panose="020F0502020204030204" pitchFamily="34" charset="0"/>
              </a:rPr>
              <a:t> </a:t>
            </a:r>
            <a:r>
              <a:rPr lang="en-US" sz="1600" dirty="0" err="1">
                <a:solidFill>
                  <a:srgbClr val="FFFFFF"/>
                </a:solidFill>
                <a:latin typeface="Calibri" panose="020F0502020204030204" pitchFamily="34" charset="0"/>
                <a:cs typeface="Calibri" panose="020F0502020204030204" pitchFamily="34" charset="0"/>
              </a:rPr>
              <a:t>thị</a:t>
            </a:r>
            <a:r>
              <a:rPr lang="en-US" sz="1600" dirty="0">
                <a:solidFill>
                  <a:srgbClr val="FFFFFF"/>
                </a:solidFill>
                <a:latin typeface="Calibri" panose="020F0502020204030204" pitchFamily="34" charset="0"/>
                <a:cs typeface="Calibri" panose="020F0502020204030204" pitchFamily="34" charset="0"/>
              </a:rPr>
              <a:t> </a:t>
            </a:r>
            <a:r>
              <a:rPr lang="en-US" sz="1600" dirty="0" err="1">
                <a:solidFill>
                  <a:srgbClr val="FFFFFF"/>
                </a:solidFill>
                <a:latin typeface="Calibri" panose="020F0502020204030204" pitchFamily="34" charset="0"/>
                <a:cs typeface="Calibri" panose="020F0502020204030204" pitchFamily="34" charset="0"/>
              </a:rPr>
              <a:t>trường</a:t>
            </a:r>
            <a:endParaRPr lang="vi-VN" sz="1600" dirty="0">
              <a:solidFill>
                <a:srgbClr val="FFFFFF"/>
              </a:solidFill>
              <a:latin typeface="Calibri" panose="020F0502020204030204" pitchFamily="34" charset="0"/>
              <a:cs typeface="Calibri" panose="020F0502020204030204" pitchFamily="34" charset="0"/>
            </a:endParaRPr>
          </a:p>
        </p:txBody>
      </p:sp>
      <p:grpSp>
        <p:nvGrpSpPr>
          <p:cNvPr id="36" name="object 36"/>
          <p:cNvGrpSpPr/>
          <p:nvPr/>
        </p:nvGrpSpPr>
        <p:grpSpPr>
          <a:xfrm>
            <a:off x="7141805" y="1783256"/>
            <a:ext cx="1389380" cy="837565"/>
            <a:chOff x="7141805" y="1783256"/>
            <a:chExt cx="1389380" cy="837565"/>
          </a:xfrm>
        </p:grpSpPr>
        <p:sp>
          <p:nvSpPr>
            <p:cNvPr id="37" name="object 37"/>
            <p:cNvSpPr/>
            <p:nvPr/>
          </p:nvSpPr>
          <p:spPr>
            <a:xfrm>
              <a:off x="7154505" y="1795956"/>
              <a:ext cx="321945" cy="487045"/>
            </a:xfrm>
            <a:custGeom>
              <a:avLst/>
              <a:gdLst/>
              <a:ahLst/>
              <a:cxnLst/>
              <a:rect l="l" t="t" r="r" b="b"/>
              <a:pathLst>
                <a:path w="321945" h="487044">
                  <a:moveTo>
                    <a:pt x="0" y="0"/>
                  </a:moveTo>
                  <a:lnTo>
                    <a:pt x="0" y="486435"/>
                  </a:lnTo>
                  <a:lnTo>
                    <a:pt x="321703" y="486435"/>
                  </a:lnTo>
                </a:path>
              </a:pathLst>
            </a:custGeom>
            <a:ln w="25400">
              <a:solidFill>
                <a:srgbClr val="00407A"/>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38" name="object 38"/>
            <p:cNvSpPr/>
            <p:nvPr/>
          </p:nvSpPr>
          <p:spPr>
            <a:xfrm>
              <a:off x="7476213" y="1956848"/>
              <a:ext cx="1042035" cy="651510"/>
            </a:xfrm>
            <a:custGeom>
              <a:avLst/>
              <a:gdLst/>
              <a:ahLst/>
              <a:cxnLst/>
              <a:rect l="l" t="t" r="r" b="b"/>
              <a:pathLst>
                <a:path w="1042034" h="651510">
                  <a:moveTo>
                    <a:pt x="976630" y="0"/>
                  </a:moveTo>
                  <a:lnTo>
                    <a:pt x="65112" y="0"/>
                  </a:lnTo>
                  <a:lnTo>
                    <a:pt x="39765" y="5117"/>
                  </a:lnTo>
                  <a:lnTo>
                    <a:pt x="19069" y="19073"/>
                  </a:lnTo>
                  <a:lnTo>
                    <a:pt x="5116" y="39771"/>
                  </a:lnTo>
                  <a:lnTo>
                    <a:pt x="0" y="65112"/>
                  </a:lnTo>
                  <a:lnTo>
                    <a:pt x="0" y="585978"/>
                  </a:lnTo>
                  <a:lnTo>
                    <a:pt x="5116" y="611325"/>
                  </a:lnTo>
                  <a:lnTo>
                    <a:pt x="19069" y="632021"/>
                  </a:lnTo>
                  <a:lnTo>
                    <a:pt x="39765" y="645974"/>
                  </a:lnTo>
                  <a:lnTo>
                    <a:pt x="65112" y="651090"/>
                  </a:lnTo>
                  <a:lnTo>
                    <a:pt x="976630" y="651090"/>
                  </a:lnTo>
                  <a:lnTo>
                    <a:pt x="1001971" y="645974"/>
                  </a:lnTo>
                  <a:lnTo>
                    <a:pt x="1022669" y="632021"/>
                  </a:lnTo>
                  <a:lnTo>
                    <a:pt x="1036624" y="611325"/>
                  </a:lnTo>
                  <a:lnTo>
                    <a:pt x="1041742" y="585978"/>
                  </a:lnTo>
                  <a:lnTo>
                    <a:pt x="1041742" y="65112"/>
                  </a:lnTo>
                  <a:lnTo>
                    <a:pt x="1036624" y="39771"/>
                  </a:lnTo>
                  <a:lnTo>
                    <a:pt x="1022669" y="19073"/>
                  </a:lnTo>
                  <a:lnTo>
                    <a:pt x="1001971" y="5117"/>
                  </a:lnTo>
                  <a:lnTo>
                    <a:pt x="976630" y="0"/>
                  </a:lnTo>
                  <a:close/>
                </a:path>
              </a:pathLst>
            </a:custGeom>
            <a:solidFill>
              <a:srgbClr val="FFFFFF">
                <a:alpha val="90194"/>
              </a:srgbClr>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39" name="object 39"/>
            <p:cNvSpPr/>
            <p:nvPr/>
          </p:nvSpPr>
          <p:spPr>
            <a:xfrm>
              <a:off x="7476213" y="1956848"/>
              <a:ext cx="1042035" cy="651510"/>
            </a:xfrm>
            <a:custGeom>
              <a:avLst/>
              <a:gdLst/>
              <a:ahLst/>
              <a:cxnLst/>
              <a:rect l="l" t="t" r="r" b="b"/>
              <a:pathLst>
                <a:path w="1042034" h="651510">
                  <a:moveTo>
                    <a:pt x="0" y="65112"/>
                  </a:moveTo>
                  <a:lnTo>
                    <a:pt x="5116" y="39771"/>
                  </a:lnTo>
                  <a:lnTo>
                    <a:pt x="19069" y="19073"/>
                  </a:lnTo>
                  <a:lnTo>
                    <a:pt x="39765" y="5117"/>
                  </a:lnTo>
                  <a:lnTo>
                    <a:pt x="65112" y="0"/>
                  </a:lnTo>
                  <a:lnTo>
                    <a:pt x="976630" y="0"/>
                  </a:lnTo>
                  <a:lnTo>
                    <a:pt x="1001971" y="5117"/>
                  </a:lnTo>
                  <a:lnTo>
                    <a:pt x="1022669" y="19073"/>
                  </a:lnTo>
                  <a:lnTo>
                    <a:pt x="1036624" y="39771"/>
                  </a:lnTo>
                  <a:lnTo>
                    <a:pt x="1041742" y="65112"/>
                  </a:lnTo>
                  <a:lnTo>
                    <a:pt x="1041742" y="585978"/>
                  </a:lnTo>
                  <a:lnTo>
                    <a:pt x="1036624" y="611325"/>
                  </a:lnTo>
                  <a:lnTo>
                    <a:pt x="1022669" y="632021"/>
                  </a:lnTo>
                  <a:lnTo>
                    <a:pt x="1001971" y="645974"/>
                  </a:lnTo>
                  <a:lnTo>
                    <a:pt x="976630" y="651090"/>
                  </a:lnTo>
                  <a:lnTo>
                    <a:pt x="65112" y="651090"/>
                  </a:lnTo>
                  <a:lnTo>
                    <a:pt x="39765" y="645974"/>
                  </a:lnTo>
                  <a:lnTo>
                    <a:pt x="19069" y="632021"/>
                  </a:lnTo>
                  <a:lnTo>
                    <a:pt x="5116" y="611325"/>
                  </a:lnTo>
                  <a:lnTo>
                    <a:pt x="0" y="585978"/>
                  </a:lnTo>
                  <a:lnTo>
                    <a:pt x="0" y="65112"/>
                  </a:lnTo>
                  <a:close/>
                </a:path>
              </a:pathLst>
            </a:custGeom>
            <a:ln w="25399">
              <a:solidFill>
                <a:srgbClr val="00529B"/>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grpSp>
      <p:sp>
        <p:nvSpPr>
          <p:cNvPr id="40" name="object 40"/>
          <p:cNvSpPr txBox="1"/>
          <p:nvPr/>
        </p:nvSpPr>
        <p:spPr>
          <a:xfrm>
            <a:off x="7517605" y="2012965"/>
            <a:ext cx="960119" cy="463525"/>
          </a:xfrm>
          <a:prstGeom prst="rect">
            <a:avLst/>
          </a:prstGeom>
        </p:spPr>
        <p:txBody>
          <a:bodyPr vert="horz" wrap="square" lIns="0" tIns="12065" rIns="0" bIns="0" rtlCol="0">
            <a:spAutoFit/>
          </a:bodyPr>
          <a:lstStyle/>
          <a:p>
            <a:pPr algn="ctr">
              <a:lnSpc>
                <a:spcPts val="1835"/>
              </a:lnSpc>
              <a:spcBef>
                <a:spcPts val="95"/>
              </a:spcBef>
            </a:pPr>
            <a:r>
              <a:rPr lang="vi-VN" sz="1200" dirty="0">
                <a:latin typeface="Calibri" panose="020F0502020204030204" pitchFamily="34" charset="0"/>
                <a:cs typeface="Calibri" panose="020F0502020204030204" pitchFamily="34" charset="0"/>
              </a:rPr>
              <a:t>Thanh</a:t>
            </a:r>
            <a:r>
              <a:rPr lang="vi-VN" sz="1200">
                <a:latin typeface="Calibri" panose="020F0502020204030204" pitchFamily="34" charset="0"/>
                <a:cs typeface="Calibri" panose="020F0502020204030204" pitchFamily="34" charset="0"/>
              </a:rPr>
              <a:t> tra</a:t>
            </a:r>
          </a:p>
          <a:p>
            <a:pPr algn="ctr">
              <a:lnSpc>
                <a:spcPts val="1835"/>
              </a:lnSpc>
            </a:pPr>
            <a:r>
              <a:rPr lang="vi-VN" sz="1200">
                <a:latin typeface="Calibri" panose="020F0502020204030204" pitchFamily="34" charset="0"/>
                <a:cs typeface="Calibri" panose="020F0502020204030204" pitchFamily="34" charset="0"/>
              </a:rPr>
              <a:t>GMP</a:t>
            </a:r>
          </a:p>
        </p:txBody>
      </p:sp>
      <p:grpSp>
        <p:nvGrpSpPr>
          <p:cNvPr id="41" name="object 41"/>
          <p:cNvGrpSpPr/>
          <p:nvPr/>
        </p:nvGrpSpPr>
        <p:grpSpPr>
          <a:xfrm>
            <a:off x="7141805" y="1783256"/>
            <a:ext cx="1389380" cy="1651635"/>
            <a:chOff x="7141805" y="1783256"/>
            <a:chExt cx="1389380" cy="1651635"/>
          </a:xfrm>
        </p:grpSpPr>
        <p:sp>
          <p:nvSpPr>
            <p:cNvPr id="42" name="object 42"/>
            <p:cNvSpPr/>
            <p:nvPr/>
          </p:nvSpPr>
          <p:spPr>
            <a:xfrm>
              <a:off x="7154505" y="1795956"/>
              <a:ext cx="321945" cy="1300480"/>
            </a:xfrm>
            <a:custGeom>
              <a:avLst/>
              <a:gdLst/>
              <a:ahLst/>
              <a:cxnLst/>
              <a:rect l="l" t="t" r="r" b="b"/>
              <a:pathLst>
                <a:path w="321945" h="1300480">
                  <a:moveTo>
                    <a:pt x="0" y="0"/>
                  </a:moveTo>
                  <a:lnTo>
                    <a:pt x="0" y="1300289"/>
                  </a:lnTo>
                  <a:lnTo>
                    <a:pt x="321703" y="1300289"/>
                  </a:lnTo>
                </a:path>
              </a:pathLst>
            </a:custGeom>
            <a:ln w="25400">
              <a:solidFill>
                <a:srgbClr val="00407A"/>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43" name="object 43"/>
            <p:cNvSpPr/>
            <p:nvPr/>
          </p:nvSpPr>
          <p:spPr>
            <a:xfrm>
              <a:off x="7476213" y="2770705"/>
              <a:ext cx="1042035" cy="651510"/>
            </a:xfrm>
            <a:custGeom>
              <a:avLst/>
              <a:gdLst/>
              <a:ahLst/>
              <a:cxnLst/>
              <a:rect l="l" t="t" r="r" b="b"/>
              <a:pathLst>
                <a:path w="1042034" h="651510">
                  <a:moveTo>
                    <a:pt x="976630" y="0"/>
                  </a:moveTo>
                  <a:lnTo>
                    <a:pt x="65112" y="0"/>
                  </a:lnTo>
                  <a:lnTo>
                    <a:pt x="39765" y="5117"/>
                  </a:lnTo>
                  <a:lnTo>
                    <a:pt x="19069" y="19073"/>
                  </a:lnTo>
                  <a:lnTo>
                    <a:pt x="5116" y="39771"/>
                  </a:lnTo>
                  <a:lnTo>
                    <a:pt x="0" y="65112"/>
                  </a:lnTo>
                  <a:lnTo>
                    <a:pt x="0" y="585978"/>
                  </a:lnTo>
                  <a:lnTo>
                    <a:pt x="5116" y="611325"/>
                  </a:lnTo>
                  <a:lnTo>
                    <a:pt x="19069" y="632021"/>
                  </a:lnTo>
                  <a:lnTo>
                    <a:pt x="39765" y="645974"/>
                  </a:lnTo>
                  <a:lnTo>
                    <a:pt x="65112" y="651090"/>
                  </a:lnTo>
                  <a:lnTo>
                    <a:pt x="976630" y="651090"/>
                  </a:lnTo>
                  <a:lnTo>
                    <a:pt x="1001971" y="645974"/>
                  </a:lnTo>
                  <a:lnTo>
                    <a:pt x="1022669" y="632021"/>
                  </a:lnTo>
                  <a:lnTo>
                    <a:pt x="1036624" y="611325"/>
                  </a:lnTo>
                  <a:lnTo>
                    <a:pt x="1041742" y="585978"/>
                  </a:lnTo>
                  <a:lnTo>
                    <a:pt x="1041742" y="65112"/>
                  </a:lnTo>
                  <a:lnTo>
                    <a:pt x="1036624" y="39771"/>
                  </a:lnTo>
                  <a:lnTo>
                    <a:pt x="1022669" y="19073"/>
                  </a:lnTo>
                  <a:lnTo>
                    <a:pt x="1001971" y="5117"/>
                  </a:lnTo>
                  <a:lnTo>
                    <a:pt x="976630" y="0"/>
                  </a:lnTo>
                  <a:close/>
                </a:path>
              </a:pathLst>
            </a:custGeom>
            <a:solidFill>
              <a:srgbClr val="FFFFFF">
                <a:alpha val="90194"/>
              </a:srgbClr>
            </a:solidFill>
          </p:spPr>
          <p:txBody>
            <a:bodyPr wrap="square" lIns="0" tIns="0" rIns="0" bIns="0" rtlCol="0"/>
            <a:lstStyle/>
            <a:p>
              <a:endParaRPr sz="1400">
                <a:latin typeface="Calibri" panose="020F0502020204030204" pitchFamily="34" charset="0"/>
                <a:cs typeface="Calibri" panose="020F0502020204030204" pitchFamily="34" charset="0"/>
              </a:endParaRPr>
            </a:p>
          </p:txBody>
        </p:sp>
        <p:sp>
          <p:nvSpPr>
            <p:cNvPr id="44" name="object 44"/>
            <p:cNvSpPr/>
            <p:nvPr/>
          </p:nvSpPr>
          <p:spPr>
            <a:xfrm>
              <a:off x="7476213" y="2770705"/>
              <a:ext cx="1042035" cy="651510"/>
            </a:xfrm>
            <a:custGeom>
              <a:avLst/>
              <a:gdLst/>
              <a:ahLst/>
              <a:cxnLst/>
              <a:rect l="l" t="t" r="r" b="b"/>
              <a:pathLst>
                <a:path w="1042034" h="651510">
                  <a:moveTo>
                    <a:pt x="0" y="65112"/>
                  </a:moveTo>
                  <a:lnTo>
                    <a:pt x="5116" y="39771"/>
                  </a:lnTo>
                  <a:lnTo>
                    <a:pt x="19069" y="19073"/>
                  </a:lnTo>
                  <a:lnTo>
                    <a:pt x="39765" y="5117"/>
                  </a:lnTo>
                  <a:lnTo>
                    <a:pt x="65112" y="0"/>
                  </a:lnTo>
                  <a:lnTo>
                    <a:pt x="976630" y="0"/>
                  </a:lnTo>
                  <a:lnTo>
                    <a:pt x="1001971" y="5117"/>
                  </a:lnTo>
                  <a:lnTo>
                    <a:pt x="1022669" y="19073"/>
                  </a:lnTo>
                  <a:lnTo>
                    <a:pt x="1036624" y="39771"/>
                  </a:lnTo>
                  <a:lnTo>
                    <a:pt x="1041742" y="65112"/>
                  </a:lnTo>
                  <a:lnTo>
                    <a:pt x="1041742" y="585978"/>
                  </a:lnTo>
                  <a:lnTo>
                    <a:pt x="1036624" y="611325"/>
                  </a:lnTo>
                  <a:lnTo>
                    <a:pt x="1022669" y="632021"/>
                  </a:lnTo>
                  <a:lnTo>
                    <a:pt x="1001971" y="645974"/>
                  </a:lnTo>
                  <a:lnTo>
                    <a:pt x="976630" y="651090"/>
                  </a:lnTo>
                  <a:lnTo>
                    <a:pt x="65112" y="651090"/>
                  </a:lnTo>
                  <a:lnTo>
                    <a:pt x="39765" y="645974"/>
                  </a:lnTo>
                  <a:lnTo>
                    <a:pt x="19069" y="632021"/>
                  </a:lnTo>
                  <a:lnTo>
                    <a:pt x="5116" y="611325"/>
                  </a:lnTo>
                  <a:lnTo>
                    <a:pt x="0" y="585978"/>
                  </a:lnTo>
                  <a:lnTo>
                    <a:pt x="0" y="65112"/>
                  </a:lnTo>
                  <a:close/>
                </a:path>
              </a:pathLst>
            </a:custGeom>
            <a:ln w="25399">
              <a:solidFill>
                <a:srgbClr val="00529B"/>
              </a:solidFill>
            </a:ln>
          </p:spPr>
          <p:txBody>
            <a:bodyPr wrap="square" lIns="0" tIns="0" rIns="0" bIns="0" rtlCol="0"/>
            <a:lstStyle/>
            <a:p>
              <a:endParaRPr sz="1400">
                <a:latin typeface="Calibri" panose="020F0502020204030204" pitchFamily="34" charset="0"/>
                <a:cs typeface="Calibri" panose="020F0502020204030204" pitchFamily="34" charset="0"/>
              </a:endParaRPr>
            </a:p>
          </p:txBody>
        </p:sp>
      </p:grpSp>
      <p:sp>
        <p:nvSpPr>
          <p:cNvPr id="45" name="object 45"/>
          <p:cNvSpPr txBox="1"/>
          <p:nvPr/>
        </p:nvSpPr>
        <p:spPr>
          <a:xfrm>
            <a:off x="7575510" y="2826822"/>
            <a:ext cx="844550" cy="489173"/>
          </a:xfrm>
          <a:prstGeom prst="rect">
            <a:avLst/>
          </a:prstGeom>
        </p:spPr>
        <p:txBody>
          <a:bodyPr vert="horz" wrap="square" lIns="0" tIns="37465" rIns="0" bIns="0" rtlCol="0">
            <a:spAutoFit/>
          </a:bodyPr>
          <a:lstStyle/>
          <a:p>
            <a:pPr marL="12700" marR="5080" indent="111125">
              <a:lnSpc>
                <a:spcPts val="1750"/>
              </a:lnSpc>
              <a:spcBef>
                <a:spcPts val="295"/>
              </a:spcBef>
            </a:pPr>
            <a:r>
              <a:rPr lang="vi-VN" sz="1200" dirty="0">
                <a:latin typeface="Calibri" panose="020F0502020204030204" pitchFamily="34" charset="0"/>
                <a:cs typeface="Calibri" panose="020F0502020204030204" pitchFamily="34" charset="0"/>
              </a:rPr>
              <a:t>Đảm bảo chất lượng</a:t>
            </a:r>
          </a:p>
        </p:txBody>
      </p:sp>
      <p:pic>
        <p:nvPicPr>
          <p:cNvPr id="46" name="object 46" descr="Focused stakeholders consultation on revised draft PIC/S GMP Guide Annex en"/>
          <p:cNvPicPr/>
          <p:nvPr/>
        </p:nvPicPr>
        <p:blipFill>
          <a:blip r:embed="rId2" cstate="print"/>
          <a:stretch>
            <a:fillRect/>
          </a:stretch>
        </p:blipFill>
        <p:spPr>
          <a:xfrm>
            <a:off x="7390617" y="3648275"/>
            <a:ext cx="1164678" cy="902825"/>
          </a:xfrm>
          <a:prstGeom prst="rect">
            <a:avLst/>
          </a:prstGeom>
        </p:spPr>
      </p:pic>
      <p:pic>
        <p:nvPicPr>
          <p:cNvPr id="47" name="object 47" descr="Reminder: Report PFS Symptoms to National Pharmacovigilance Authorities -  The Post-Finasteride Syndrome Foundation"/>
          <p:cNvPicPr/>
          <p:nvPr/>
        </p:nvPicPr>
        <p:blipFill>
          <a:blip r:embed="rId3" cstate="print"/>
          <a:stretch>
            <a:fillRect/>
          </a:stretch>
        </p:blipFill>
        <p:spPr>
          <a:xfrm>
            <a:off x="5410200" y="5638800"/>
            <a:ext cx="1295399" cy="1028090"/>
          </a:xfrm>
          <a:prstGeom prst="rect">
            <a:avLst/>
          </a:prstGeom>
        </p:spPr>
      </p:pic>
      <p:sp>
        <p:nvSpPr>
          <p:cNvPr id="48" name="object 48"/>
          <p:cNvSpPr txBox="1">
            <a:spLocks noGrp="1"/>
          </p:cNvSpPr>
          <p:nvPr>
            <p:ph type="ftr" sz="quarter" idx="5"/>
          </p:nvPr>
        </p:nvSpPr>
        <p:spPr>
          <a:xfrm>
            <a:off x="3801892" y="6728402"/>
            <a:ext cx="1778635" cy="110287"/>
          </a:xfrm>
          <a:prstGeom prst="rect">
            <a:avLst/>
          </a:prstGeom>
        </p:spPr>
        <p:txBody>
          <a:bodyPr vert="horz" wrap="square" lIns="0" tIns="0" rIns="0" bIns="0" rtlCol="0">
            <a:spAutoFit/>
          </a:bodyPr>
          <a:lstStyle/>
          <a:p>
            <a:pPr marL="12700">
              <a:lnSpc>
                <a:spcPts val="865"/>
              </a:lnSpc>
            </a:pPr>
            <a:r>
              <a:rPr lang="vi-VN" sz="600" dirty="0">
                <a:latin typeface="Calibri" panose="020F0502020204030204" pitchFamily="34" charset="0"/>
                <a:cs typeface="Calibri" panose="020F0502020204030204" pitchFamily="34" charset="0"/>
              </a:rPr>
              <a:t>Trung Tâm Năng lực Quản lý Xuất sắc </a:t>
            </a:r>
            <a:r>
              <a:rPr lang="vi-VN" sz="600" dirty="0" err="1">
                <a:latin typeface="Calibri" panose="020F0502020204030204" pitchFamily="34" charset="0"/>
                <a:cs typeface="Calibri" panose="020F0502020204030204" pitchFamily="34" charset="0"/>
              </a:rPr>
              <a:t>Duke</a:t>
            </a:r>
            <a:r>
              <a:rPr lang="vi-VN" sz="600" dirty="0">
                <a:latin typeface="Calibri" panose="020F0502020204030204" pitchFamily="34" charset="0"/>
                <a:cs typeface="Calibri" panose="020F0502020204030204" pitchFamily="34" charset="0"/>
              </a:rPr>
              <a:t>-NUS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978029" y="2837180"/>
            <a:ext cx="3007360" cy="696595"/>
          </a:xfrm>
          <a:prstGeom prst="rect">
            <a:avLst/>
          </a:prstGeom>
        </p:spPr>
        <p:txBody>
          <a:bodyPr vert="horz" wrap="square" lIns="0" tIns="13335" rIns="0" bIns="0" rtlCol="0">
            <a:spAutoFit/>
          </a:bodyPr>
          <a:lstStyle/>
          <a:p>
            <a:pPr marL="12700">
              <a:lnSpc>
                <a:spcPct val="100000"/>
              </a:lnSpc>
              <a:spcBef>
                <a:spcPts val="105"/>
              </a:spcBef>
            </a:pPr>
            <a:r>
              <a:rPr lang="vi-VN" sz="4400" dirty="0">
                <a:latin typeface="Calibri" panose="020F0502020204030204" pitchFamily="34" charset="0"/>
                <a:cs typeface="Calibri" panose="020F0502020204030204" pitchFamily="34" charset="0"/>
              </a:rPr>
              <a:t>Xin cảm ơn!</a:t>
            </a:r>
          </a:p>
        </p:txBody>
      </p:sp>
      <p:sp>
        <p:nvSpPr>
          <p:cNvPr id="4" name="object 7">
            <a:extLst>
              <a:ext uri="{FF2B5EF4-FFF2-40B4-BE49-F238E27FC236}">
                <a16:creationId xmlns:a16="http://schemas.microsoft.com/office/drawing/2014/main" id="{9172B25F-94FD-FD6F-44D2-C1D23DB807AB}"/>
              </a:ext>
            </a:extLst>
          </p:cNvPr>
          <p:cNvSpPr txBox="1">
            <a:spLocks noGrp="1"/>
          </p:cNvSpPr>
          <p:nvPr>
            <p:ph type="ftr" sz="quarter" idx="5"/>
          </p:nvPr>
        </p:nvSpPr>
        <p:spPr>
          <a:xfrm>
            <a:off x="3124200" y="6728402"/>
            <a:ext cx="2895600" cy="115416"/>
          </a:xfrm>
          <a:prstGeom prst="rect">
            <a:avLst/>
          </a:prstGeom>
        </p:spPr>
        <p:txBody>
          <a:bodyPr vert="horz" wrap="square" lIns="0" tIns="0" rIns="0" bIns="0" rtlCol="0">
            <a:spAutoFit/>
          </a:bodyPr>
          <a:lstStyle/>
          <a:p>
            <a:pPr marL="12700" algn="ctr">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92606" y="167627"/>
            <a:ext cx="7558786" cy="598025"/>
          </a:xfrm>
          <a:prstGeom prst="rect">
            <a:avLst/>
          </a:prstGeom>
        </p:spPr>
        <p:txBody>
          <a:bodyPr vert="horz" wrap="square" lIns="0" tIns="104561" rIns="0" bIns="0" rtlCol="0">
            <a:spAutoFit/>
          </a:bodyPr>
          <a:lstStyle/>
          <a:p>
            <a:pPr marL="1150620">
              <a:lnSpc>
                <a:spcPct val="100000"/>
              </a:lnSpc>
              <a:spcBef>
                <a:spcPts val="100"/>
              </a:spcBef>
            </a:pPr>
            <a:r>
              <a:rPr lang="vi-VN">
                <a:latin typeface="Calibri" panose="020F0502020204030204" pitchFamily="34" charset="0"/>
                <a:cs typeface="Calibri" panose="020F0502020204030204" pitchFamily="34" charset="0"/>
              </a:rPr>
              <a:t>Định nghĩa của WHO về tham chiếu</a:t>
            </a:r>
          </a:p>
        </p:txBody>
      </p:sp>
      <p:sp>
        <p:nvSpPr>
          <p:cNvPr id="3" name="object 3"/>
          <p:cNvSpPr txBox="1"/>
          <p:nvPr/>
        </p:nvSpPr>
        <p:spPr>
          <a:xfrm>
            <a:off x="728796" y="1092200"/>
            <a:ext cx="7568565" cy="936795"/>
          </a:xfrm>
          <a:prstGeom prst="rect">
            <a:avLst/>
          </a:prstGeom>
        </p:spPr>
        <p:txBody>
          <a:bodyPr vert="horz" wrap="square" lIns="0" tIns="13335" rIns="0" bIns="0" rtlCol="0">
            <a:spAutoFit/>
          </a:bodyPr>
          <a:lstStyle/>
          <a:p>
            <a:pPr marL="128905" marR="5080" algn="ctr">
              <a:lnSpc>
                <a:spcPct val="100000"/>
              </a:lnSpc>
              <a:spcBef>
                <a:spcPts val="105"/>
              </a:spcBef>
            </a:pPr>
            <a:r>
              <a:rPr lang="vi-VN" sz="2000" b="1" dirty="0">
                <a:solidFill>
                  <a:srgbClr val="F5821F"/>
                </a:solidFill>
                <a:latin typeface="Calibri" panose="020F0502020204030204" pitchFamily="34" charset="0"/>
                <a:cs typeface="Calibri" panose="020F0502020204030204" pitchFamily="34" charset="0"/>
              </a:rPr>
              <a:t>“Là </a:t>
            </a:r>
            <a:r>
              <a:rPr lang="en-US" sz="2000" b="1" dirty="0" err="1">
                <a:solidFill>
                  <a:srgbClr val="F5821F"/>
                </a:solidFill>
                <a:latin typeface="Calibri" panose="020F0502020204030204" pitchFamily="34" charset="0"/>
                <a:cs typeface="Calibri" panose="020F0502020204030204" pitchFamily="34" charset="0"/>
              </a:rPr>
              <a:t>phương</a:t>
            </a:r>
            <a:r>
              <a:rPr lang="en-US" sz="2000" b="1" dirty="0">
                <a:solidFill>
                  <a:srgbClr val="F5821F"/>
                </a:solidFill>
                <a:latin typeface="Calibri" panose="020F0502020204030204" pitchFamily="34" charset="0"/>
                <a:cs typeface="Calibri" panose="020F0502020204030204" pitchFamily="34" charset="0"/>
              </a:rPr>
              <a:t> </a:t>
            </a:r>
            <a:r>
              <a:rPr lang="en-US" sz="2000" b="1" dirty="0" err="1">
                <a:solidFill>
                  <a:srgbClr val="F5821F"/>
                </a:solidFill>
                <a:latin typeface="Calibri" panose="020F0502020204030204" pitchFamily="34" charset="0"/>
                <a:cs typeface="Calibri" panose="020F0502020204030204" pitchFamily="34" charset="0"/>
              </a:rPr>
              <a:t>thức</a:t>
            </a:r>
            <a:r>
              <a:rPr lang="en-US" sz="2000" b="1" dirty="0">
                <a:solidFill>
                  <a:srgbClr val="F5821F"/>
                </a:solidFill>
                <a:latin typeface="Calibri" panose="020F0502020204030204" pitchFamily="34" charset="0"/>
                <a:cs typeface="Calibri" panose="020F0502020204030204" pitchFamily="34" charset="0"/>
              </a:rPr>
              <a:t> </a:t>
            </a:r>
            <a:r>
              <a:rPr lang="vi-VN" sz="2000" b="1" dirty="0">
                <a:solidFill>
                  <a:srgbClr val="F5821F"/>
                </a:solidFill>
                <a:latin typeface="Calibri" panose="020F0502020204030204" pitchFamily="34" charset="0"/>
                <a:cs typeface="Calibri" panose="020F0502020204030204" pitchFamily="34" charset="0"/>
              </a:rPr>
              <a:t>một cơ quan quản lý xem xét và dựa vào kết quả đánh giá, hoàn toàn hay một phần, được thực hiện bởi một cơ quan quản lý khác </a:t>
            </a:r>
            <a:r>
              <a:rPr lang="vi-VN" sz="2000" b="1" u="sng" dirty="0">
                <a:solidFill>
                  <a:srgbClr val="F5821F"/>
                </a:solidFill>
                <a:latin typeface="Calibri" panose="020F0502020204030204" pitchFamily="34" charset="0"/>
                <a:cs typeface="Calibri" panose="020F0502020204030204" pitchFamily="34" charset="0"/>
              </a:rPr>
              <a:t>để đưa ra quyết định</a:t>
            </a:r>
            <a:r>
              <a:rPr lang="vi-VN" sz="2000" b="1" dirty="0">
                <a:solidFill>
                  <a:srgbClr val="F5821F"/>
                </a:solidFill>
                <a:latin typeface="Calibri" panose="020F0502020204030204" pitchFamily="34" charset="0"/>
                <a:cs typeface="Calibri" panose="020F0502020204030204" pitchFamily="34" charset="0"/>
              </a:rPr>
              <a:t> </a:t>
            </a:r>
            <a:r>
              <a:rPr lang="en-US" sz="2000" b="1" dirty="0" err="1">
                <a:solidFill>
                  <a:srgbClr val="F5821F"/>
                </a:solidFill>
                <a:latin typeface="Calibri" panose="020F0502020204030204" pitchFamily="34" charset="0"/>
                <a:cs typeface="Calibri" panose="020F0502020204030204" pitchFamily="34" charset="0"/>
              </a:rPr>
              <a:t>riêng</a:t>
            </a:r>
            <a:r>
              <a:rPr lang="vi-VN" sz="2000" b="1" dirty="0">
                <a:solidFill>
                  <a:srgbClr val="F5821F"/>
                </a:solidFill>
                <a:latin typeface="Calibri" panose="020F0502020204030204" pitchFamily="34" charset="0"/>
                <a:cs typeface="Calibri" panose="020F0502020204030204" pitchFamily="34" charset="0"/>
              </a:rPr>
              <a:t>.</a:t>
            </a:r>
          </a:p>
        </p:txBody>
      </p:sp>
      <p:sp>
        <p:nvSpPr>
          <p:cNvPr id="4" name="object 4"/>
          <p:cNvSpPr txBox="1"/>
          <p:nvPr/>
        </p:nvSpPr>
        <p:spPr>
          <a:xfrm>
            <a:off x="1981200" y="2667000"/>
            <a:ext cx="5943600" cy="453329"/>
          </a:xfrm>
          <a:prstGeom prst="rect">
            <a:avLst/>
          </a:prstGeom>
          <a:ln w="38100">
            <a:solidFill>
              <a:srgbClr val="00AF50"/>
            </a:solidFill>
          </a:ln>
        </p:spPr>
        <p:txBody>
          <a:bodyPr vert="horz" wrap="square" lIns="0" tIns="22225" rIns="0" bIns="0" rtlCol="0">
            <a:spAutoFit/>
          </a:bodyPr>
          <a:lstStyle/>
          <a:p>
            <a:pPr marL="99060" algn="ctr">
              <a:lnSpc>
                <a:spcPct val="100000"/>
              </a:lnSpc>
              <a:spcBef>
                <a:spcPts val="175"/>
              </a:spcBef>
            </a:pPr>
            <a:r>
              <a:rPr lang="vi-VN" sz="2800" b="1" dirty="0">
                <a:solidFill>
                  <a:srgbClr val="00AF50"/>
                </a:solidFill>
                <a:latin typeface="Calibri" panose="020F0502020204030204" pitchFamily="34" charset="0"/>
                <a:cs typeface="Calibri" panose="020F0502020204030204" pitchFamily="34" charset="0"/>
              </a:rPr>
              <a:t>Hiệu quả và hiệu suất</a:t>
            </a:r>
            <a:r>
              <a:rPr lang="en-US" sz="2800" b="1" dirty="0">
                <a:solidFill>
                  <a:srgbClr val="00AF50"/>
                </a:solidFill>
                <a:latin typeface="Calibri" panose="020F0502020204030204" pitchFamily="34" charset="0"/>
                <a:cs typeface="Calibri" panose="020F0502020204030204" pitchFamily="34" charset="0"/>
              </a:rPr>
              <a:t> </a:t>
            </a:r>
            <a:r>
              <a:rPr lang="vi-VN" sz="2800" b="1" dirty="0">
                <a:solidFill>
                  <a:srgbClr val="00AF50"/>
                </a:solidFill>
                <a:latin typeface="Calibri" panose="020F0502020204030204" pitchFamily="34" charset="0"/>
                <a:cs typeface="Calibri" panose="020F0502020204030204" pitchFamily="34" charset="0"/>
              </a:rPr>
              <a:t>quản lý</a:t>
            </a:r>
          </a:p>
        </p:txBody>
      </p:sp>
      <p:sp>
        <p:nvSpPr>
          <p:cNvPr id="5" name="object 5"/>
          <p:cNvSpPr txBox="1"/>
          <p:nvPr/>
        </p:nvSpPr>
        <p:spPr>
          <a:xfrm>
            <a:off x="2898139" y="3769783"/>
            <a:ext cx="1976755" cy="574040"/>
          </a:xfrm>
          <a:prstGeom prst="rect">
            <a:avLst/>
          </a:prstGeom>
        </p:spPr>
        <p:txBody>
          <a:bodyPr vert="horz" wrap="square" lIns="0" tIns="12700" rIns="0" bIns="0" rtlCol="0">
            <a:spAutoFit/>
          </a:bodyPr>
          <a:lstStyle/>
          <a:p>
            <a:pPr marL="12700" marR="5080">
              <a:lnSpc>
                <a:spcPct val="100000"/>
              </a:lnSpc>
              <a:spcBef>
                <a:spcPts val="100"/>
              </a:spcBef>
            </a:pPr>
            <a:r>
              <a:rPr lang="vi-VN" sz="1800" b="1" dirty="0">
                <a:solidFill>
                  <a:srgbClr val="00AF50"/>
                </a:solidFill>
                <a:latin typeface="Calibri" panose="020F0502020204030204" pitchFamily="34" charset="0"/>
                <a:cs typeface="Calibri" panose="020F0502020204030204" pitchFamily="34" charset="0"/>
              </a:rPr>
              <a:t>Phản ứng và xử lý kịp thời</a:t>
            </a:r>
          </a:p>
        </p:txBody>
      </p:sp>
      <p:sp>
        <p:nvSpPr>
          <p:cNvPr id="6" name="object 6"/>
          <p:cNvSpPr txBox="1"/>
          <p:nvPr/>
        </p:nvSpPr>
        <p:spPr>
          <a:xfrm>
            <a:off x="6530365" y="3755152"/>
            <a:ext cx="2026920" cy="574040"/>
          </a:xfrm>
          <a:prstGeom prst="rect">
            <a:avLst/>
          </a:prstGeom>
        </p:spPr>
        <p:txBody>
          <a:bodyPr vert="horz" wrap="square" lIns="0" tIns="12700" rIns="0" bIns="0" rtlCol="0">
            <a:spAutoFit/>
          </a:bodyPr>
          <a:lstStyle/>
          <a:p>
            <a:pPr marL="12700" marR="5080">
              <a:lnSpc>
                <a:spcPct val="100000"/>
              </a:lnSpc>
              <a:spcBef>
                <a:spcPts val="100"/>
              </a:spcBef>
            </a:pPr>
            <a:r>
              <a:rPr lang="vi-VN" sz="1800" b="1" dirty="0">
                <a:solidFill>
                  <a:srgbClr val="00AF50"/>
                </a:solidFill>
                <a:latin typeface="Calibri" panose="020F0502020204030204" pitchFamily="34" charset="0"/>
                <a:cs typeface="Calibri" panose="020F0502020204030204" pitchFamily="34" charset="0"/>
              </a:rPr>
              <a:t>Đảm bảo chất lượng, an toàn và hiệu quả</a:t>
            </a:r>
          </a:p>
        </p:txBody>
      </p:sp>
      <p:sp>
        <p:nvSpPr>
          <p:cNvPr id="7" name="object 7"/>
          <p:cNvSpPr/>
          <p:nvPr/>
        </p:nvSpPr>
        <p:spPr>
          <a:xfrm>
            <a:off x="4038297" y="3310546"/>
            <a:ext cx="336550" cy="358140"/>
          </a:xfrm>
          <a:custGeom>
            <a:avLst/>
            <a:gdLst/>
            <a:ahLst/>
            <a:cxnLst/>
            <a:rect l="l" t="t" r="r" b="b"/>
            <a:pathLst>
              <a:path w="336550" h="358139">
                <a:moveTo>
                  <a:pt x="251066" y="0"/>
                </a:moveTo>
                <a:lnTo>
                  <a:pt x="42735" y="234607"/>
                </a:lnTo>
                <a:lnTo>
                  <a:pt x="0" y="196659"/>
                </a:lnTo>
                <a:lnTo>
                  <a:pt x="9575" y="358025"/>
                </a:lnTo>
                <a:lnTo>
                  <a:pt x="170929" y="348449"/>
                </a:lnTo>
                <a:lnTo>
                  <a:pt x="128193" y="310502"/>
                </a:lnTo>
                <a:lnTo>
                  <a:pt x="336537" y="75895"/>
                </a:lnTo>
                <a:lnTo>
                  <a:pt x="251066" y="0"/>
                </a:lnTo>
                <a:close/>
              </a:path>
            </a:pathLst>
          </a:custGeom>
          <a:solidFill>
            <a:srgbClr val="92D050"/>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6972779" y="3321888"/>
            <a:ext cx="354965" cy="338455"/>
          </a:xfrm>
          <a:custGeom>
            <a:avLst/>
            <a:gdLst/>
            <a:ahLst/>
            <a:cxnLst/>
            <a:rect l="l" t="t" r="r" b="b"/>
            <a:pathLst>
              <a:path w="354965" h="338454">
                <a:moveTo>
                  <a:pt x="77152" y="0"/>
                </a:moveTo>
                <a:lnTo>
                  <a:pt x="0" y="84327"/>
                </a:lnTo>
                <a:lnTo>
                  <a:pt x="231495" y="296125"/>
                </a:lnTo>
                <a:lnTo>
                  <a:pt x="192913" y="338289"/>
                </a:lnTo>
                <a:lnTo>
                  <a:pt x="354393" y="331114"/>
                </a:lnTo>
                <a:lnTo>
                  <a:pt x="347218" y="169633"/>
                </a:lnTo>
                <a:lnTo>
                  <a:pt x="308648" y="211797"/>
                </a:lnTo>
                <a:lnTo>
                  <a:pt x="77152" y="0"/>
                </a:lnTo>
                <a:close/>
              </a:path>
            </a:pathLst>
          </a:custGeom>
          <a:solidFill>
            <a:srgbClr val="92D050"/>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txBox="1"/>
          <p:nvPr/>
        </p:nvSpPr>
        <p:spPr>
          <a:xfrm>
            <a:off x="612748" y="3405267"/>
            <a:ext cx="1259840" cy="861774"/>
          </a:xfrm>
          <a:prstGeom prst="rect">
            <a:avLst/>
          </a:prstGeom>
          <a:ln w="38100">
            <a:solidFill>
              <a:srgbClr val="FF0000"/>
            </a:solidFill>
          </a:ln>
        </p:spPr>
        <p:txBody>
          <a:bodyPr vert="horz" wrap="square" lIns="0" tIns="30480" rIns="0" bIns="0" rtlCol="0">
            <a:spAutoFit/>
          </a:bodyPr>
          <a:lstStyle/>
          <a:p>
            <a:pPr marL="95885" marR="89535" algn="ctr">
              <a:lnSpc>
                <a:spcPct val="100000"/>
              </a:lnSpc>
              <a:spcBef>
                <a:spcPts val="240"/>
              </a:spcBef>
            </a:pPr>
            <a:r>
              <a:rPr lang="vi-VN" sz="1800" b="1" dirty="0">
                <a:solidFill>
                  <a:srgbClr val="FF0000"/>
                </a:solidFill>
                <a:latin typeface="Calibri" panose="020F0502020204030204" pitchFamily="34" charset="0"/>
                <a:cs typeface="Calibri" panose="020F0502020204030204" pitchFamily="34" charset="0"/>
              </a:rPr>
              <a:t>Tránh trùng lặp công việc</a:t>
            </a:r>
          </a:p>
        </p:txBody>
      </p:sp>
      <p:sp>
        <p:nvSpPr>
          <p:cNvPr id="12" name="TextBox 11">
            <a:extLst>
              <a:ext uri="{FF2B5EF4-FFF2-40B4-BE49-F238E27FC236}">
                <a16:creationId xmlns:a16="http://schemas.microsoft.com/office/drawing/2014/main" id="{CCC66694-50AA-20C5-0D1F-B2548F412A2A}"/>
              </a:ext>
            </a:extLst>
          </p:cNvPr>
          <p:cNvSpPr txBox="1"/>
          <p:nvPr/>
        </p:nvSpPr>
        <p:spPr>
          <a:xfrm>
            <a:off x="586920" y="4800600"/>
            <a:ext cx="6902753" cy="1631216"/>
          </a:xfrm>
          <a:prstGeom prst="rect">
            <a:avLst/>
          </a:prstGeom>
          <a:noFill/>
        </p:spPr>
        <p:txBody>
          <a:bodyPr wrap="square">
            <a:spAutoFit/>
          </a:bodyPr>
          <a:lstStyle/>
          <a:p>
            <a:pPr marL="12700">
              <a:lnSpc>
                <a:spcPts val="2295"/>
              </a:lnSpc>
              <a:spcBef>
                <a:spcPts val="2160"/>
              </a:spcBef>
            </a:pPr>
            <a:r>
              <a:rPr lang="vi-VN" sz="2000" b="1" dirty="0">
                <a:solidFill>
                  <a:srgbClr val="FF0000"/>
                </a:solidFill>
                <a:latin typeface="Calibri" panose="020F0502020204030204" pitchFamily="34" charset="0"/>
                <a:cs typeface="Calibri" panose="020F0502020204030204" pitchFamily="34" charset="0"/>
              </a:rPr>
              <a:t>Trách nhiệm của cơ quan quản lý </a:t>
            </a:r>
          </a:p>
          <a:p>
            <a:pPr marL="241300" indent="-228600">
              <a:lnSpc>
                <a:spcPts val="1945"/>
              </a:lnSpc>
              <a:buChar char="•"/>
              <a:tabLst>
                <a:tab pos="241300" algn="l"/>
              </a:tabLst>
            </a:pPr>
            <a:r>
              <a:rPr lang="vi-VN" sz="1800" dirty="0">
                <a:solidFill>
                  <a:srgbClr val="02529B"/>
                </a:solidFill>
                <a:latin typeface="Calibri" panose="020F0502020204030204" pitchFamily="34" charset="0"/>
                <a:cs typeface="Calibri" panose="020F0502020204030204" pitchFamily="34" charset="0"/>
              </a:rPr>
              <a:t>Cảnh giác dược</a:t>
            </a:r>
          </a:p>
          <a:p>
            <a:pPr marL="241300" indent="-228600">
              <a:lnSpc>
                <a:spcPts val="1945"/>
              </a:lnSpc>
              <a:buChar char="•"/>
              <a:tabLst>
                <a:tab pos="241300" algn="l"/>
              </a:tabLst>
            </a:pPr>
            <a:r>
              <a:rPr lang="vi-VN" sz="1800" dirty="0">
                <a:solidFill>
                  <a:srgbClr val="02529B"/>
                </a:solidFill>
                <a:latin typeface="Calibri" panose="020F0502020204030204" pitchFamily="34" charset="0"/>
                <a:cs typeface="Calibri" panose="020F0502020204030204" pitchFamily="34" charset="0"/>
              </a:rPr>
              <a:t>Đảm bảo an ninh chuỗi cung ứng</a:t>
            </a:r>
          </a:p>
          <a:p>
            <a:pPr marL="241300" indent="-228600">
              <a:lnSpc>
                <a:spcPts val="1945"/>
              </a:lnSpc>
              <a:buChar char="•"/>
              <a:tabLst>
                <a:tab pos="241300" algn="l"/>
              </a:tabLst>
            </a:pPr>
            <a:r>
              <a:rPr lang="vi-VN" sz="1800" dirty="0">
                <a:solidFill>
                  <a:srgbClr val="02529B"/>
                </a:solidFill>
                <a:latin typeface="Calibri" panose="020F0502020204030204" pitchFamily="34" charset="0"/>
                <a:cs typeface="Calibri" panose="020F0502020204030204" pitchFamily="34" charset="0"/>
              </a:rPr>
              <a:t>Đảm bảo chất lượng sản xuất trong nước</a:t>
            </a:r>
          </a:p>
          <a:p>
            <a:pPr marL="241300" indent="-228600">
              <a:lnSpc>
                <a:spcPts val="1945"/>
              </a:lnSpc>
              <a:buChar char="•"/>
              <a:tabLst>
                <a:tab pos="241300" algn="l"/>
              </a:tabLst>
            </a:pPr>
            <a:r>
              <a:rPr lang="vi-VN" sz="1800" dirty="0">
                <a:solidFill>
                  <a:srgbClr val="02529B"/>
                </a:solidFill>
                <a:latin typeface="Calibri" panose="020F0502020204030204" pitchFamily="34" charset="0"/>
                <a:cs typeface="Calibri" panose="020F0502020204030204" pitchFamily="34" charset="0"/>
              </a:rPr>
              <a:t>Đánh giá mức độ chấp nhận dựa trên lợi ích – nguy cơ  </a:t>
            </a:r>
          </a:p>
          <a:p>
            <a:pPr marL="241300" indent="-228600">
              <a:lnSpc>
                <a:spcPts val="2050"/>
              </a:lnSpc>
              <a:buChar char="•"/>
              <a:tabLst>
                <a:tab pos="241300" algn="l"/>
              </a:tabLst>
            </a:pPr>
            <a:r>
              <a:rPr lang="vi-VN" sz="1800" dirty="0">
                <a:solidFill>
                  <a:srgbClr val="02529B"/>
                </a:solidFill>
                <a:latin typeface="Calibri" panose="020F0502020204030204" pitchFamily="34" charset="0"/>
                <a:cs typeface="Calibri" panose="020F0502020204030204" pitchFamily="34" charset="0"/>
              </a:rPr>
              <a:t>Tính hữu ích/nhu cầu/sự phù hợp với tình hình y tế trong nước</a:t>
            </a:r>
          </a:p>
        </p:txBody>
      </p:sp>
      <p:sp>
        <p:nvSpPr>
          <p:cNvPr id="11" name="object 7">
            <a:extLst>
              <a:ext uri="{FF2B5EF4-FFF2-40B4-BE49-F238E27FC236}">
                <a16:creationId xmlns:a16="http://schemas.microsoft.com/office/drawing/2014/main" id="{54C6D7F6-E5DB-36BA-42A5-053F2E64CC02}"/>
              </a:ext>
            </a:extLst>
          </p:cNvPr>
          <p:cNvSpPr txBox="1">
            <a:spLocks noGrp="1"/>
          </p:cNvSpPr>
          <p:nvPr>
            <p:ph type="ftr" sz="quarter" idx="5"/>
          </p:nvPr>
        </p:nvSpPr>
        <p:spPr>
          <a:xfrm>
            <a:off x="3801892" y="6728402"/>
            <a:ext cx="2217908" cy="115416"/>
          </a:xfrm>
          <a:prstGeom prst="rect">
            <a:avLst/>
          </a:prstGeom>
        </p:spPr>
        <p:txBody>
          <a:bodyPr vert="horz" wrap="square" lIns="0" tIns="0" rIns="0" bIns="0" rtlCol="0">
            <a:spAutoFit/>
          </a:bodyPr>
          <a:lstStyle/>
          <a:p>
            <a:pPr marL="12700">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5985D1-60B9-8991-9AAA-42D832B10DB0}"/>
              </a:ext>
            </a:extLst>
          </p:cNvPr>
          <p:cNvSpPr txBox="1"/>
          <p:nvPr/>
        </p:nvSpPr>
        <p:spPr>
          <a:xfrm>
            <a:off x="1847850" y="1981200"/>
            <a:ext cx="5448300" cy="2554545"/>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Tham chiếu là cách tiếp cận dựa trên rủi ro </a:t>
            </a:r>
          </a:p>
          <a:p>
            <a:pPr algn="ctr"/>
            <a:r>
              <a:rPr lang="vi-VN" sz="3200" b="1" dirty="0">
                <a:solidFill>
                  <a:srgbClr val="FF0000"/>
                </a:solidFill>
                <a:latin typeface="Calibri" panose="020F0502020204030204" pitchFamily="34" charset="0"/>
                <a:cs typeface="Calibri" panose="020F0502020204030204" pitchFamily="34" charset="0"/>
              </a:rPr>
              <a:t>TUY VẬY</a:t>
            </a:r>
          </a:p>
          <a:p>
            <a:pPr algn="ctr"/>
            <a:r>
              <a:rPr lang="vi-VN" sz="3200" b="1" dirty="0">
                <a:latin typeface="Calibri" panose="020F0502020204030204" pitchFamily="34" charset="0"/>
                <a:cs typeface="Calibri" panose="020F0502020204030204" pitchFamily="34" charset="0"/>
              </a:rPr>
              <a:t>Điều này </a:t>
            </a:r>
            <a:r>
              <a:rPr lang="vi-VN" sz="3200" b="1" u="sng" dirty="0">
                <a:latin typeface="Calibri" panose="020F0502020204030204" pitchFamily="34" charset="0"/>
                <a:cs typeface="Calibri" panose="020F0502020204030204" pitchFamily="34" charset="0"/>
              </a:rPr>
              <a:t>không</a:t>
            </a:r>
            <a:r>
              <a:rPr lang="vi-VN" sz="3200" b="1" dirty="0">
                <a:latin typeface="Calibri" panose="020F0502020204030204" pitchFamily="34" charset="0"/>
                <a:cs typeface="Calibri" panose="020F0502020204030204" pitchFamily="34" charset="0"/>
              </a:rPr>
              <a:t> loại bỏ rủi ro nội tại của sản phẩm.</a:t>
            </a:r>
          </a:p>
        </p:txBody>
      </p:sp>
    </p:spTree>
    <p:extLst>
      <p:ext uri="{BB962C8B-B14F-4D97-AF65-F5344CB8AC3E}">
        <p14:creationId xmlns:p14="http://schemas.microsoft.com/office/powerpoint/2010/main" val="259264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76734" y="1252547"/>
            <a:ext cx="3600449" cy="3153968"/>
          </a:xfrm>
          <a:prstGeom prst="rect">
            <a:avLst/>
          </a:prstGeom>
        </p:spPr>
      </p:pic>
      <p:sp>
        <p:nvSpPr>
          <p:cNvPr id="3" name="object 3"/>
          <p:cNvSpPr txBox="1"/>
          <p:nvPr/>
        </p:nvSpPr>
        <p:spPr>
          <a:xfrm>
            <a:off x="3648815" y="4333424"/>
            <a:ext cx="1256665" cy="221214"/>
          </a:xfrm>
          <a:prstGeom prst="rect">
            <a:avLst/>
          </a:prstGeom>
        </p:spPr>
        <p:txBody>
          <a:bodyPr vert="horz" wrap="square" lIns="0" tIns="13335" rIns="0" bIns="0" rtlCol="0">
            <a:spAutoFit/>
          </a:bodyPr>
          <a:lstStyle/>
          <a:p>
            <a:pPr marL="12700">
              <a:lnSpc>
                <a:spcPct val="100000"/>
              </a:lnSpc>
              <a:spcBef>
                <a:spcPts val="105"/>
              </a:spcBef>
            </a:pPr>
            <a:r>
              <a:rPr lang="vi-VN" sz="1350" b="1">
                <a:latin typeface="Calibri" panose="020F0502020204030204" pitchFamily="34" charset="0"/>
                <a:cs typeface="Calibri" panose="020F0502020204030204" pitchFamily="34" charset="0"/>
              </a:rPr>
              <a:t>Rủi ro bên ngoài</a:t>
            </a:r>
          </a:p>
        </p:txBody>
      </p:sp>
      <p:sp>
        <p:nvSpPr>
          <p:cNvPr id="4" name="object 4"/>
          <p:cNvSpPr txBox="1"/>
          <p:nvPr/>
        </p:nvSpPr>
        <p:spPr>
          <a:xfrm>
            <a:off x="2288372" y="2138589"/>
            <a:ext cx="205184" cy="1200785"/>
          </a:xfrm>
          <a:prstGeom prst="rect">
            <a:avLst/>
          </a:prstGeom>
        </p:spPr>
        <p:txBody>
          <a:bodyPr vert="vert270" wrap="square" lIns="0" tIns="0" rIns="0" bIns="0" rtlCol="0">
            <a:spAutoFit/>
          </a:bodyPr>
          <a:lstStyle/>
          <a:p>
            <a:pPr marL="12700">
              <a:lnSpc>
                <a:spcPts val="1600"/>
              </a:lnSpc>
            </a:pPr>
            <a:r>
              <a:rPr lang="vi-VN" sz="1350" b="1">
                <a:latin typeface="Calibri" panose="020F0502020204030204" pitchFamily="34" charset="0"/>
                <a:cs typeface="Calibri" panose="020F0502020204030204" pitchFamily="34" charset="0"/>
              </a:rPr>
              <a:t>Rủi ro nội tại</a:t>
            </a:r>
          </a:p>
        </p:txBody>
      </p:sp>
      <p:sp>
        <p:nvSpPr>
          <p:cNvPr id="5" name="object 5"/>
          <p:cNvSpPr txBox="1"/>
          <p:nvPr/>
        </p:nvSpPr>
        <p:spPr>
          <a:xfrm>
            <a:off x="5642776" y="4343283"/>
            <a:ext cx="323850" cy="175048"/>
          </a:xfrm>
          <a:prstGeom prst="rect">
            <a:avLst/>
          </a:prstGeom>
        </p:spPr>
        <p:txBody>
          <a:bodyPr vert="horz" wrap="square" lIns="0" tIns="13335" rIns="0" bIns="0" rtlCol="0">
            <a:spAutoFit/>
          </a:bodyPr>
          <a:lstStyle/>
          <a:p>
            <a:pPr marL="12700">
              <a:lnSpc>
                <a:spcPct val="100000"/>
              </a:lnSpc>
              <a:spcBef>
                <a:spcPts val="105"/>
              </a:spcBef>
            </a:pPr>
            <a:r>
              <a:rPr lang="vi-VN" sz="1050" b="1">
                <a:solidFill>
                  <a:srgbClr val="000099"/>
                </a:solidFill>
                <a:latin typeface="Calibri" panose="020F0502020204030204" pitchFamily="34" charset="0"/>
                <a:cs typeface="Calibri" panose="020F0502020204030204" pitchFamily="34" charset="0"/>
              </a:rPr>
              <a:t>Cao</a:t>
            </a:r>
          </a:p>
        </p:txBody>
      </p:sp>
      <p:sp>
        <p:nvSpPr>
          <p:cNvPr id="6" name="object 6"/>
          <p:cNvSpPr txBox="1"/>
          <p:nvPr/>
        </p:nvSpPr>
        <p:spPr>
          <a:xfrm>
            <a:off x="2669781" y="4367155"/>
            <a:ext cx="295275" cy="175048"/>
          </a:xfrm>
          <a:prstGeom prst="rect">
            <a:avLst/>
          </a:prstGeom>
        </p:spPr>
        <p:txBody>
          <a:bodyPr vert="horz" wrap="square" lIns="0" tIns="13335" rIns="0" bIns="0" rtlCol="0">
            <a:spAutoFit/>
          </a:bodyPr>
          <a:lstStyle/>
          <a:p>
            <a:pPr marL="12700">
              <a:lnSpc>
                <a:spcPct val="100000"/>
              </a:lnSpc>
              <a:spcBef>
                <a:spcPts val="105"/>
              </a:spcBef>
            </a:pPr>
            <a:r>
              <a:rPr lang="vi-VN" sz="1050" b="1">
                <a:solidFill>
                  <a:srgbClr val="000099"/>
                </a:solidFill>
                <a:latin typeface="Calibri" panose="020F0502020204030204" pitchFamily="34" charset="0"/>
                <a:cs typeface="Calibri" panose="020F0502020204030204" pitchFamily="34" charset="0"/>
              </a:rPr>
              <a:t>Thấp</a:t>
            </a:r>
          </a:p>
        </p:txBody>
      </p:sp>
      <p:sp>
        <p:nvSpPr>
          <p:cNvPr id="7" name="object 7"/>
          <p:cNvSpPr txBox="1"/>
          <p:nvPr/>
        </p:nvSpPr>
        <p:spPr>
          <a:xfrm>
            <a:off x="2233917" y="4095712"/>
            <a:ext cx="295275" cy="175048"/>
          </a:xfrm>
          <a:prstGeom prst="rect">
            <a:avLst/>
          </a:prstGeom>
        </p:spPr>
        <p:txBody>
          <a:bodyPr vert="horz" wrap="square" lIns="0" tIns="13335" rIns="0" bIns="0" rtlCol="0">
            <a:spAutoFit/>
          </a:bodyPr>
          <a:lstStyle/>
          <a:p>
            <a:pPr marL="12700">
              <a:lnSpc>
                <a:spcPct val="100000"/>
              </a:lnSpc>
              <a:spcBef>
                <a:spcPts val="105"/>
              </a:spcBef>
            </a:pPr>
            <a:r>
              <a:rPr lang="vi-VN" sz="1050" b="1">
                <a:solidFill>
                  <a:srgbClr val="000099"/>
                </a:solidFill>
                <a:latin typeface="Calibri" panose="020F0502020204030204" pitchFamily="34" charset="0"/>
                <a:cs typeface="Calibri" panose="020F0502020204030204" pitchFamily="34" charset="0"/>
              </a:rPr>
              <a:t>Thấp</a:t>
            </a:r>
          </a:p>
        </p:txBody>
      </p:sp>
      <p:sp>
        <p:nvSpPr>
          <p:cNvPr id="8" name="object 8"/>
          <p:cNvSpPr txBox="1"/>
          <p:nvPr/>
        </p:nvSpPr>
        <p:spPr>
          <a:xfrm>
            <a:off x="2212594" y="1438283"/>
            <a:ext cx="323850" cy="175048"/>
          </a:xfrm>
          <a:prstGeom prst="rect">
            <a:avLst/>
          </a:prstGeom>
        </p:spPr>
        <p:txBody>
          <a:bodyPr vert="horz" wrap="square" lIns="0" tIns="13335" rIns="0" bIns="0" rtlCol="0">
            <a:spAutoFit/>
          </a:bodyPr>
          <a:lstStyle/>
          <a:p>
            <a:pPr marL="12700">
              <a:lnSpc>
                <a:spcPct val="100000"/>
              </a:lnSpc>
              <a:spcBef>
                <a:spcPts val="105"/>
              </a:spcBef>
            </a:pPr>
            <a:r>
              <a:rPr lang="vi-VN" sz="1050" b="1">
                <a:solidFill>
                  <a:srgbClr val="000099"/>
                </a:solidFill>
                <a:latin typeface="Calibri" panose="020F0502020204030204" pitchFamily="34" charset="0"/>
                <a:cs typeface="Calibri" panose="020F0502020204030204" pitchFamily="34" charset="0"/>
              </a:rPr>
              <a:t>Cao</a:t>
            </a:r>
          </a:p>
        </p:txBody>
      </p:sp>
      <p:sp>
        <p:nvSpPr>
          <p:cNvPr id="9" name="object 9"/>
          <p:cNvSpPr txBox="1"/>
          <p:nvPr/>
        </p:nvSpPr>
        <p:spPr>
          <a:xfrm>
            <a:off x="1183955" y="1420715"/>
            <a:ext cx="614045" cy="336631"/>
          </a:xfrm>
          <a:prstGeom prst="rect">
            <a:avLst/>
          </a:prstGeom>
        </p:spPr>
        <p:txBody>
          <a:bodyPr vert="horz" wrap="square" lIns="0" tIns="13335" rIns="0" bIns="0" rtlCol="0">
            <a:spAutoFit/>
          </a:bodyPr>
          <a:lstStyle/>
          <a:p>
            <a:pPr marL="12700">
              <a:lnSpc>
                <a:spcPct val="100000"/>
              </a:lnSpc>
              <a:spcBef>
                <a:spcPts val="105"/>
              </a:spcBef>
            </a:pPr>
            <a:r>
              <a:rPr lang="vi-VN" sz="1050" b="1">
                <a:solidFill>
                  <a:srgbClr val="000099"/>
                </a:solidFill>
                <a:latin typeface="Calibri" panose="020F0502020204030204" pitchFamily="34" charset="0"/>
                <a:cs typeface="Calibri" panose="020F0502020204030204" pitchFamily="34" charset="0"/>
              </a:rPr>
              <a:t>Nghiêm ngặt</a:t>
            </a:r>
          </a:p>
        </p:txBody>
      </p:sp>
      <p:sp>
        <p:nvSpPr>
          <p:cNvPr id="10" name="object 10"/>
          <p:cNvSpPr txBox="1"/>
          <p:nvPr/>
        </p:nvSpPr>
        <p:spPr>
          <a:xfrm>
            <a:off x="1227273" y="3974341"/>
            <a:ext cx="614045" cy="498213"/>
          </a:xfrm>
          <a:prstGeom prst="rect">
            <a:avLst/>
          </a:prstGeom>
        </p:spPr>
        <p:txBody>
          <a:bodyPr vert="horz" wrap="square" lIns="0" tIns="13335" rIns="0" bIns="0" rtlCol="0">
            <a:spAutoFit/>
          </a:bodyPr>
          <a:lstStyle/>
          <a:p>
            <a:pPr marL="12700" marR="5080" indent="139700">
              <a:lnSpc>
                <a:spcPct val="100000"/>
              </a:lnSpc>
              <a:spcBef>
                <a:spcPts val="105"/>
              </a:spcBef>
            </a:pPr>
            <a:r>
              <a:rPr lang="vi-VN" sz="1050" b="1">
                <a:solidFill>
                  <a:srgbClr val="000099"/>
                </a:solidFill>
                <a:latin typeface="Calibri" panose="020F0502020204030204" pitchFamily="34" charset="0"/>
                <a:cs typeface="Calibri" panose="020F0502020204030204" pitchFamily="34" charset="0"/>
              </a:rPr>
              <a:t>Ít nghiêm ngặt hơn</a:t>
            </a:r>
          </a:p>
        </p:txBody>
      </p:sp>
      <p:pic>
        <p:nvPicPr>
          <p:cNvPr id="11" name="object 11"/>
          <p:cNvPicPr/>
          <p:nvPr/>
        </p:nvPicPr>
        <p:blipFill>
          <a:blip r:embed="rId3" cstate="print"/>
          <a:stretch>
            <a:fillRect/>
          </a:stretch>
        </p:blipFill>
        <p:spPr>
          <a:xfrm>
            <a:off x="1905234" y="1338272"/>
            <a:ext cx="164147" cy="2998000"/>
          </a:xfrm>
          <a:prstGeom prst="rect">
            <a:avLst/>
          </a:prstGeom>
        </p:spPr>
      </p:pic>
      <p:sp>
        <p:nvSpPr>
          <p:cNvPr id="12" name="object 12"/>
          <p:cNvSpPr txBox="1"/>
          <p:nvPr/>
        </p:nvSpPr>
        <p:spPr>
          <a:xfrm>
            <a:off x="1466246" y="2010409"/>
            <a:ext cx="410369" cy="1754195"/>
          </a:xfrm>
          <a:prstGeom prst="rect">
            <a:avLst/>
          </a:prstGeom>
        </p:spPr>
        <p:txBody>
          <a:bodyPr vert="vert270" wrap="square" lIns="0" tIns="0" rIns="0" bIns="0" rtlCol="0">
            <a:spAutoFit/>
          </a:bodyPr>
          <a:lstStyle/>
          <a:p>
            <a:pPr marL="12700">
              <a:lnSpc>
                <a:spcPts val="1600"/>
              </a:lnSpc>
            </a:pPr>
            <a:r>
              <a:rPr lang="vi-VN" sz="1350" b="1">
                <a:latin typeface="Calibri" panose="020F0502020204030204" pitchFamily="34" charset="0"/>
                <a:cs typeface="Calibri" panose="020F0502020204030204" pitchFamily="34" charset="0"/>
              </a:rPr>
              <a:t>Công cụ đánh giá trước khi cấp phép lưu hành</a:t>
            </a:r>
          </a:p>
        </p:txBody>
      </p:sp>
      <p:pic>
        <p:nvPicPr>
          <p:cNvPr id="13" name="object 13"/>
          <p:cNvPicPr/>
          <p:nvPr/>
        </p:nvPicPr>
        <p:blipFill>
          <a:blip r:embed="rId4" cstate="print"/>
          <a:stretch>
            <a:fillRect/>
          </a:stretch>
        </p:blipFill>
        <p:spPr>
          <a:xfrm>
            <a:off x="2533884" y="4624397"/>
            <a:ext cx="3543300" cy="158356"/>
          </a:xfrm>
          <a:prstGeom prst="rect">
            <a:avLst/>
          </a:prstGeom>
        </p:spPr>
      </p:pic>
      <p:sp>
        <p:nvSpPr>
          <p:cNvPr id="14" name="object 14"/>
          <p:cNvSpPr txBox="1"/>
          <p:nvPr/>
        </p:nvSpPr>
        <p:spPr>
          <a:xfrm>
            <a:off x="3527024" y="4725139"/>
            <a:ext cx="1235710" cy="636713"/>
          </a:xfrm>
          <a:prstGeom prst="rect">
            <a:avLst/>
          </a:prstGeom>
        </p:spPr>
        <p:txBody>
          <a:bodyPr vert="horz" wrap="square" lIns="0" tIns="13335" rIns="0" bIns="0" rtlCol="0">
            <a:spAutoFit/>
          </a:bodyPr>
          <a:lstStyle/>
          <a:p>
            <a:pPr marL="12700" marR="5080">
              <a:lnSpc>
                <a:spcPct val="100000"/>
              </a:lnSpc>
              <a:spcBef>
                <a:spcPts val="105"/>
              </a:spcBef>
            </a:pPr>
            <a:r>
              <a:rPr lang="vi-VN" sz="1350" b="1">
                <a:latin typeface="Calibri" panose="020F0502020204030204" pitchFamily="34" charset="0"/>
                <a:cs typeface="Calibri" panose="020F0502020204030204" pitchFamily="34" charset="0"/>
              </a:rPr>
              <a:t>Công cụ giám sát sau khi cấp phép lưu hành</a:t>
            </a:r>
          </a:p>
        </p:txBody>
      </p:sp>
      <p:sp>
        <p:nvSpPr>
          <p:cNvPr id="15" name="object 15"/>
          <p:cNvSpPr txBox="1"/>
          <p:nvPr/>
        </p:nvSpPr>
        <p:spPr>
          <a:xfrm>
            <a:off x="2560688" y="4767146"/>
            <a:ext cx="575945" cy="175048"/>
          </a:xfrm>
          <a:prstGeom prst="rect">
            <a:avLst/>
          </a:prstGeom>
        </p:spPr>
        <p:txBody>
          <a:bodyPr vert="horz" wrap="square" lIns="0" tIns="13335" rIns="0" bIns="0" rtlCol="0">
            <a:spAutoFit/>
          </a:bodyPr>
          <a:lstStyle/>
          <a:p>
            <a:pPr marL="12700" marR="5080" indent="7620">
              <a:lnSpc>
                <a:spcPct val="100000"/>
              </a:lnSpc>
              <a:spcBef>
                <a:spcPts val="105"/>
              </a:spcBef>
            </a:pPr>
            <a:r>
              <a:rPr lang="vi-VN" sz="1050" b="1">
                <a:solidFill>
                  <a:srgbClr val="000099"/>
                </a:solidFill>
                <a:latin typeface="Calibri" panose="020F0502020204030204" pitchFamily="34" charset="0"/>
                <a:cs typeface="Calibri" panose="020F0502020204030204" pitchFamily="34" charset="0"/>
              </a:rPr>
              <a:t>Thụ động</a:t>
            </a:r>
          </a:p>
        </p:txBody>
      </p:sp>
      <p:sp>
        <p:nvSpPr>
          <p:cNvPr id="16" name="object 16"/>
          <p:cNvSpPr txBox="1"/>
          <p:nvPr/>
        </p:nvSpPr>
        <p:spPr>
          <a:xfrm>
            <a:off x="5515529" y="4767146"/>
            <a:ext cx="703068" cy="175048"/>
          </a:xfrm>
          <a:prstGeom prst="rect">
            <a:avLst/>
          </a:prstGeom>
        </p:spPr>
        <p:txBody>
          <a:bodyPr vert="horz" wrap="square" lIns="0" tIns="13335" rIns="0" bIns="0" rtlCol="0">
            <a:spAutoFit/>
          </a:bodyPr>
          <a:lstStyle/>
          <a:p>
            <a:pPr marL="12700" marR="5080" indent="85090">
              <a:lnSpc>
                <a:spcPct val="100000"/>
              </a:lnSpc>
              <a:spcBef>
                <a:spcPts val="105"/>
              </a:spcBef>
            </a:pPr>
            <a:r>
              <a:rPr lang="vi-VN" sz="1050" b="1">
                <a:solidFill>
                  <a:srgbClr val="000099"/>
                </a:solidFill>
                <a:latin typeface="Calibri" panose="020F0502020204030204" pitchFamily="34" charset="0"/>
                <a:cs typeface="Calibri" panose="020F0502020204030204" pitchFamily="34" charset="0"/>
              </a:rPr>
              <a:t>Chủ động</a:t>
            </a:r>
          </a:p>
        </p:txBody>
      </p:sp>
      <p:grpSp>
        <p:nvGrpSpPr>
          <p:cNvPr id="17" name="object 17"/>
          <p:cNvGrpSpPr/>
          <p:nvPr/>
        </p:nvGrpSpPr>
        <p:grpSpPr>
          <a:xfrm>
            <a:off x="3714984" y="1576400"/>
            <a:ext cx="2095500" cy="2609850"/>
            <a:chOff x="3638550" y="2152653"/>
            <a:chExt cx="2095500" cy="2609850"/>
          </a:xfrm>
        </p:grpSpPr>
        <p:sp>
          <p:nvSpPr>
            <p:cNvPr id="18" name="object 18"/>
            <p:cNvSpPr/>
            <p:nvPr/>
          </p:nvSpPr>
          <p:spPr>
            <a:xfrm>
              <a:off x="3657600" y="2171703"/>
              <a:ext cx="1028700" cy="857250"/>
            </a:xfrm>
            <a:custGeom>
              <a:avLst/>
              <a:gdLst/>
              <a:ahLst/>
              <a:cxnLst/>
              <a:rect l="l" t="t" r="r" b="b"/>
              <a:pathLst>
                <a:path w="1028700" h="857250">
                  <a:moveTo>
                    <a:pt x="0" y="142875"/>
                  </a:moveTo>
                  <a:lnTo>
                    <a:pt x="7284" y="97716"/>
                  </a:lnTo>
                  <a:lnTo>
                    <a:pt x="27567" y="58495"/>
                  </a:lnTo>
                  <a:lnTo>
                    <a:pt x="58495" y="27567"/>
                  </a:lnTo>
                  <a:lnTo>
                    <a:pt x="97716" y="7284"/>
                  </a:lnTo>
                  <a:lnTo>
                    <a:pt x="142875" y="0"/>
                  </a:lnTo>
                  <a:lnTo>
                    <a:pt x="885825" y="0"/>
                  </a:lnTo>
                  <a:lnTo>
                    <a:pt x="930983" y="7284"/>
                  </a:lnTo>
                  <a:lnTo>
                    <a:pt x="970204" y="27567"/>
                  </a:lnTo>
                  <a:lnTo>
                    <a:pt x="1001132" y="58495"/>
                  </a:lnTo>
                  <a:lnTo>
                    <a:pt x="1021415" y="97716"/>
                  </a:lnTo>
                  <a:lnTo>
                    <a:pt x="1028700" y="142875"/>
                  </a:lnTo>
                  <a:lnTo>
                    <a:pt x="1028700" y="714362"/>
                  </a:lnTo>
                  <a:lnTo>
                    <a:pt x="1021415" y="759527"/>
                  </a:lnTo>
                  <a:lnTo>
                    <a:pt x="1001132" y="798751"/>
                  </a:lnTo>
                  <a:lnTo>
                    <a:pt x="970204" y="829681"/>
                  </a:lnTo>
                  <a:lnTo>
                    <a:pt x="930983" y="849965"/>
                  </a:lnTo>
                  <a:lnTo>
                    <a:pt x="885825" y="857250"/>
                  </a:lnTo>
                  <a:lnTo>
                    <a:pt x="142875" y="857250"/>
                  </a:lnTo>
                  <a:lnTo>
                    <a:pt x="97716" y="849965"/>
                  </a:lnTo>
                  <a:lnTo>
                    <a:pt x="58495" y="829681"/>
                  </a:lnTo>
                  <a:lnTo>
                    <a:pt x="27567" y="798751"/>
                  </a:lnTo>
                  <a:lnTo>
                    <a:pt x="7284" y="759527"/>
                  </a:lnTo>
                  <a:lnTo>
                    <a:pt x="0" y="714362"/>
                  </a:lnTo>
                  <a:lnTo>
                    <a:pt x="0" y="142875"/>
                  </a:lnTo>
                  <a:close/>
                </a:path>
              </a:pathLst>
            </a:custGeom>
            <a:ln w="38100">
              <a:solidFill>
                <a:srgbClr val="C55F08"/>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19"/>
            <p:cNvSpPr/>
            <p:nvPr/>
          </p:nvSpPr>
          <p:spPr>
            <a:xfrm>
              <a:off x="4686300" y="3028953"/>
              <a:ext cx="1028700" cy="857250"/>
            </a:xfrm>
            <a:custGeom>
              <a:avLst/>
              <a:gdLst/>
              <a:ahLst/>
              <a:cxnLst/>
              <a:rect l="l" t="t" r="r" b="b"/>
              <a:pathLst>
                <a:path w="1028700" h="857250">
                  <a:moveTo>
                    <a:pt x="0" y="142875"/>
                  </a:moveTo>
                  <a:lnTo>
                    <a:pt x="7284" y="97716"/>
                  </a:lnTo>
                  <a:lnTo>
                    <a:pt x="27567" y="58495"/>
                  </a:lnTo>
                  <a:lnTo>
                    <a:pt x="58495" y="27567"/>
                  </a:lnTo>
                  <a:lnTo>
                    <a:pt x="97716" y="7284"/>
                  </a:lnTo>
                  <a:lnTo>
                    <a:pt x="142875" y="0"/>
                  </a:lnTo>
                  <a:lnTo>
                    <a:pt x="885825" y="0"/>
                  </a:lnTo>
                  <a:lnTo>
                    <a:pt x="930983" y="7284"/>
                  </a:lnTo>
                  <a:lnTo>
                    <a:pt x="970204" y="27567"/>
                  </a:lnTo>
                  <a:lnTo>
                    <a:pt x="1001132" y="58495"/>
                  </a:lnTo>
                  <a:lnTo>
                    <a:pt x="1021415" y="97716"/>
                  </a:lnTo>
                  <a:lnTo>
                    <a:pt x="1028700" y="142875"/>
                  </a:lnTo>
                  <a:lnTo>
                    <a:pt x="1028700" y="714362"/>
                  </a:lnTo>
                  <a:lnTo>
                    <a:pt x="1021415" y="759527"/>
                  </a:lnTo>
                  <a:lnTo>
                    <a:pt x="1001132" y="798751"/>
                  </a:lnTo>
                  <a:lnTo>
                    <a:pt x="970204" y="829681"/>
                  </a:lnTo>
                  <a:lnTo>
                    <a:pt x="930983" y="849965"/>
                  </a:lnTo>
                  <a:lnTo>
                    <a:pt x="885825" y="857250"/>
                  </a:lnTo>
                  <a:lnTo>
                    <a:pt x="142875" y="857250"/>
                  </a:lnTo>
                  <a:lnTo>
                    <a:pt x="97716" y="849965"/>
                  </a:lnTo>
                  <a:lnTo>
                    <a:pt x="58495" y="829681"/>
                  </a:lnTo>
                  <a:lnTo>
                    <a:pt x="27567" y="798751"/>
                  </a:lnTo>
                  <a:lnTo>
                    <a:pt x="7284" y="759527"/>
                  </a:lnTo>
                  <a:lnTo>
                    <a:pt x="0" y="714362"/>
                  </a:lnTo>
                  <a:lnTo>
                    <a:pt x="0" y="142875"/>
                  </a:lnTo>
                  <a:close/>
                </a:path>
              </a:pathLst>
            </a:custGeom>
            <a:ln w="38100">
              <a:solidFill>
                <a:srgbClr val="C55F08"/>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20"/>
            <p:cNvSpPr/>
            <p:nvPr/>
          </p:nvSpPr>
          <p:spPr>
            <a:xfrm>
              <a:off x="3657600" y="3886203"/>
              <a:ext cx="1028700" cy="857250"/>
            </a:xfrm>
            <a:custGeom>
              <a:avLst/>
              <a:gdLst/>
              <a:ahLst/>
              <a:cxnLst/>
              <a:rect l="l" t="t" r="r" b="b"/>
              <a:pathLst>
                <a:path w="1028700" h="857250">
                  <a:moveTo>
                    <a:pt x="0" y="142874"/>
                  </a:moveTo>
                  <a:lnTo>
                    <a:pt x="7284" y="97716"/>
                  </a:lnTo>
                  <a:lnTo>
                    <a:pt x="27567" y="58495"/>
                  </a:lnTo>
                  <a:lnTo>
                    <a:pt x="58495" y="27567"/>
                  </a:lnTo>
                  <a:lnTo>
                    <a:pt x="97716" y="7284"/>
                  </a:lnTo>
                  <a:lnTo>
                    <a:pt x="142875" y="0"/>
                  </a:lnTo>
                  <a:lnTo>
                    <a:pt x="885825" y="0"/>
                  </a:lnTo>
                  <a:lnTo>
                    <a:pt x="930983" y="7284"/>
                  </a:lnTo>
                  <a:lnTo>
                    <a:pt x="970204" y="27567"/>
                  </a:lnTo>
                  <a:lnTo>
                    <a:pt x="1001132" y="58495"/>
                  </a:lnTo>
                  <a:lnTo>
                    <a:pt x="1021415" y="97716"/>
                  </a:lnTo>
                  <a:lnTo>
                    <a:pt x="1028700" y="142874"/>
                  </a:lnTo>
                  <a:lnTo>
                    <a:pt x="1028700" y="714362"/>
                  </a:lnTo>
                  <a:lnTo>
                    <a:pt x="1021415" y="759527"/>
                  </a:lnTo>
                  <a:lnTo>
                    <a:pt x="1001132" y="798751"/>
                  </a:lnTo>
                  <a:lnTo>
                    <a:pt x="970204" y="829681"/>
                  </a:lnTo>
                  <a:lnTo>
                    <a:pt x="930983" y="849965"/>
                  </a:lnTo>
                  <a:lnTo>
                    <a:pt x="885825" y="857249"/>
                  </a:lnTo>
                  <a:lnTo>
                    <a:pt x="142875" y="857249"/>
                  </a:lnTo>
                  <a:lnTo>
                    <a:pt x="97716" y="849965"/>
                  </a:lnTo>
                  <a:lnTo>
                    <a:pt x="58495" y="829681"/>
                  </a:lnTo>
                  <a:lnTo>
                    <a:pt x="27567" y="798751"/>
                  </a:lnTo>
                  <a:lnTo>
                    <a:pt x="7284" y="759527"/>
                  </a:lnTo>
                  <a:lnTo>
                    <a:pt x="0" y="714362"/>
                  </a:lnTo>
                  <a:lnTo>
                    <a:pt x="0" y="142874"/>
                  </a:lnTo>
                  <a:close/>
                </a:path>
              </a:pathLst>
            </a:custGeom>
            <a:ln w="38100">
              <a:solidFill>
                <a:srgbClr val="C55F08"/>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21"/>
            <p:cNvSpPr/>
            <p:nvPr/>
          </p:nvSpPr>
          <p:spPr>
            <a:xfrm>
              <a:off x="3657600" y="3028953"/>
              <a:ext cx="1028700" cy="857250"/>
            </a:xfrm>
            <a:custGeom>
              <a:avLst/>
              <a:gdLst/>
              <a:ahLst/>
              <a:cxnLst/>
              <a:rect l="l" t="t" r="r" b="b"/>
              <a:pathLst>
                <a:path w="1028700" h="857250">
                  <a:moveTo>
                    <a:pt x="0" y="142875"/>
                  </a:moveTo>
                  <a:lnTo>
                    <a:pt x="7284" y="97716"/>
                  </a:lnTo>
                  <a:lnTo>
                    <a:pt x="27567" y="58495"/>
                  </a:lnTo>
                  <a:lnTo>
                    <a:pt x="58495" y="27567"/>
                  </a:lnTo>
                  <a:lnTo>
                    <a:pt x="97716" y="7284"/>
                  </a:lnTo>
                  <a:lnTo>
                    <a:pt x="142875" y="0"/>
                  </a:lnTo>
                  <a:lnTo>
                    <a:pt x="885825" y="0"/>
                  </a:lnTo>
                  <a:lnTo>
                    <a:pt x="930983" y="7284"/>
                  </a:lnTo>
                  <a:lnTo>
                    <a:pt x="970204" y="27567"/>
                  </a:lnTo>
                  <a:lnTo>
                    <a:pt x="1001132" y="58495"/>
                  </a:lnTo>
                  <a:lnTo>
                    <a:pt x="1021415" y="97716"/>
                  </a:lnTo>
                  <a:lnTo>
                    <a:pt x="1028700" y="142875"/>
                  </a:lnTo>
                  <a:lnTo>
                    <a:pt x="1028700" y="714362"/>
                  </a:lnTo>
                  <a:lnTo>
                    <a:pt x="1021415" y="759527"/>
                  </a:lnTo>
                  <a:lnTo>
                    <a:pt x="1001132" y="798751"/>
                  </a:lnTo>
                  <a:lnTo>
                    <a:pt x="970204" y="829681"/>
                  </a:lnTo>
                  <a:lnTo>
                    <a:pt x="930983" y="849965"/>
                  </a:lnTo>
                  <a:lnTo>
                    <a:pt x="885825" y="857250"/>
                  </a:lnTo>
                  <a:lnTo>
                    <a:pt x="142875" y="857250"/>
                  </a:lnTo>
                  <a:lnTo>
                    <a:pt x="97716" y="849965"/>
                  </a:lnTo>
                  <a:lnTo>
                    <a:pt x="58495" y="829681"/>
                  </a:lnTo>
                  <a:lnTo>
                    <a:pt x="27567" y="798751"/>
                  </a:lnTo>
                  <a:lnTo>
                    <a:pt x="7284" y="759527"/>
                  </a:lnTo>
                  <a:lnTo>
                    <a:pt x="0" y="714362"/>
                  </a:lnTo>
                  <a:lnTo>
                    <a:pt x="0" y="142875"/>
                  </a:lnTo>
                  <a:close/>
                </a:path>
              </a:pathLst>
            </a:custGeom>
            <a:ln w="38100">
              <a:solidFill>
                <a:srgbClr val="C55F08"/>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pic>
        <p:nvPicPr>
          <p:cNvPr id="22" name="object 22"/>
          <p:cNvPicPr/>
          <p:nvPr/>
        </p:nvPicPr>
        <p:blipFill>
          <a:blip r:embed="rId5" cstate="print"/>
          <a:stretch>
            <a:fillRect/>
          </a:stretch>
        </p:blipFill>
        <p:spPr>
          <a:xfrm>
            <a:off x="4076934" y="1824047"/>
            <a:ext cx="457200" cy="228600"/>
          </a:xfrm>
          <a:prstGeom prst="rect">
            <a:avLst/>
          </a:prstGeom>
        </p:spPr>
      </p:pic>
      <p:pic>
        <p:nvPicPr>
          <p:cNvPr id="23" name="object 23"/>
          <p:cNvPicPr/>
          <p:nvPr/>
        </p:nvPicPr>
        <p:blipFill>
          <a:blip r:embed="rId6" cstate="print"/>
          <a:stretch>
            <a:fillRect/>
          </a:stretch>
        </p:blipFill>
        <p:spPr>
          <a:xfrm>
            <a:off x="4134084" y="2738447"/>
            <a:ext cx="228600" cy="228600"/>
          </a:xfrm>
          <a:prstGeom prst="rect">
            <a:avLst/>
          </a:prstGeom>
        </p:spPr>
      </p:pic>
      <p:pic>
        <p:nvPicPr>
          <p:cNvPr id="24" name="object 24"/>
          <p:cNvPicPr/>
          <p:nvPr/>
        </p:nvPicPr>
        <p:blipFill>
          <a:blip r:embed="rId7" cstate="print"/>
          <a:stretch>
            <a:fillRect/>
          </a:stretch>
        </p:blipFill>
        <p:spPr>
          <a:xfrm>
            <a:off x="5162784" y="2738447"/>
            <a:ext cx="228600" cy="228600"/>
          </a:xfrm>
          <a:prstGeom prst="rect">
            <a:avLst/>
          </a:prstGeom>
        </p:spPr>
      </p:pic>
      <p:pic>
        <p:nvPicPr>
          <p:cNvPr id="25" name="object 25"/>
          <p:cNvPicPr/>
          <p:nvPr/>
        </p:nvPicPr>
        <p:blipFill>
          <a:blip r:embed="rId8" cstate="print"/>
          <a:stretch>
            <a:fillRect/>
          </a:stretch>
        </p:blipFill>
        <p:spPr>
          <a:xfrm>
            <a:off x="4134084" y="3595697"/>
            <a:ext cx="228600" cy="228600"/>
          </a:xfrm>
          <a:prstGeom prst="rect">
            <a:avLst/>
          </a:prstGeom>
        </p:spPr>
      </p:pic>
      <p:sp>
        <p:nvSpPr>
          <p:cNvPr id="26" name="object 26"/>
          <p:cNvSpPr/>
          <p:nvPr/>
        </p:nvSpPr>
        <p:spPr>
          <a:xfrm>
            <a:off x="5965372" y="1261983"/>
            <a:ext cx="2797627" cy="914400"/>
          </a:xfrm>
          <a:custGeom>
            <a:avLst/>
            <a:gdLst/>
            <a:ahLst/>
            <a:cxnLst/>
            <a:rect l="l" t="t" r="r" b="b"/>
            <a:pathLst>
              <a:path w="1943100" h="914400">
                <a:moveTo>
                  <a:pt x="0" y="0"/>
                </a:moveTo>
                <a:lnTo>
                  <a:pt x="1943100" y="0"/>
                </a:lnTo>
                <a:lnTo>
                  <a:pt x="1943100" y="914400"/>
                </a:lnTo>
                <a:lnTo>
                  <a:pt x="0" y="914400"/>
                </a:lnTo>
                <a:lnTo>
                  <a:pt x="0" y="0"/>
                </a:lnTo>
                <a:close/>
              </a:path>
            </a:pathLst>
          </a:custGeom>
          <a:ln w="25400">
            <a:solidFill>
              <a:srgbClr val="00529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 name="object 27"/>
          <p:cNvSpPr/>
          <p:nvPr/>
        </p:nvSpPr>
        <p:spPr>
          <a:xfrm>
            <a:off x="4314300" y="1443668"/>
            <a:ext cx="1673225" cy="215265"/>
          </a:xfrm>
          <a:custGeom>
            <a:avLst/>
            <a:gdLst/>
            <a:ahLst/>
            <a:cxnLst/>
            <a:rect l="l" t="t" r="r" b="b"/>
            <a:pathLst>
              <a:path w="1673225" h="215264">
                <a:moveTo>
                  <a:pt x="1672831" y="0"/>
                </a:moveTo>
                <a:lnTo>
                  <a:pt x="186689" y="4673"/>
                </a:lnTo>
                <a:lnTo>
                  <a:pt x="0" y="214845"/>
                </a:lnTo>
              </a:path>
            </a:pathLst>
          </a:custGeom>
          <a:ln w="25400">
            <a:solidFill>
              <a:srgbClr val="00529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 name="object 28"/>
          <p:cNvSpPr txBox="1"/>
          <p:nvPr/>
        </p:nvSpPr>
        <p:spPr>
          <a:xfrm>
            <a:off x="6108559" y="1340554"/>
            <a:ext cx="2502041" cy="751488"/>
          </a:xfrm>
          <a:prstGeom prst="rect">
            <a:avLst/>
          </a:prstGeom>
        </p:spPr>
        <p:txBody>
          <a:bodyPr vert="horz" wrap="square" lIns="0" tIns="12700" rIns="0" bIns="0" rtlCol="0">
            <a:spAutoFit/>
          </a:bodyPr>
          <a:lstStyle/>
          <a:p>
            <a:pPr marL="12700" marR="5080">
              <a:lnSpc>
                <a:spcPct val="100000"/>
              </a:lnSpc>
              <a:spcBef>
                <a:spcPts val="100"/>
              </a:spcBef>
            </a:pPr>
            <a:r>
              <a:rPr lang="vi-VN" sz="1600">
                <a:solidFill>
                  <a:srgbClr val="02529B"/>
                </a:solidFill>
                <a:latin typeface="Calibri" panose="020F0502020204030204" pitchFamily="34" charset="0"/>
                <a:cs typeface="Calibri" panose="020F0502020204030204" pitchFamily="34" charset="0"/>
              </a:rPr>
              <a:t>Các yêu cầu nghiêm ngặt hơn đối với việc đăng ký sản phẩm và cấp phép nhượng quyền.</a:t>
            </a:r>
          </a:p>
        </p:txBody>
      </p:sp>
      <p:sp>
        <p:nvSpPr>
          <p:cNvPr id="29" name="object 29"/>
          <p:cNvSpPr/>
          <p:nvPr/>
        </p:nvSpPr>
        <p:spPr>
          <a:xfrm>
            <a:off x="6020033" y="2681296"/>
            <a:ext cx="2742965" cy="1169627"/>
          </a:xfrm>
          <a:custGeom>
            <a:avLst/>
            <a:gdLst/>
            <a:ahLst/>
            <a:cxnLst/>
            <a:rect l="l" t="t" r="r" b="b"/>
            <a:pathLst>
              <a:path w="1943100" h="914400">
                <a:moveTo>
                  <a:pt x="0" y="0"/>
                </a:moveTo>
                <a:lnTo>
                  <a:pt x="1943100" y="0"/>
                </a:lnTo>
                <a:lnTo>
                  <a:pt x="1943100" y="914400"/>
                </a:lnTo>
                <a:lnTo>
                  <a:pt x="0" y="914400"/>
                </a:lnTo>
                <a:lnTo>
                  <a:pt x="0" y="0"/>
                </a:lnTo>
                <a:close/>
              </a:path>
            </a:pathLst>
          </a:custGeom>
          <a:ln w="25400">
            <a:solidFill>
              <a:srgbClr val="00529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 name="object 30"/>
          <p:cNvSpPr/>
          <p:nvPr/>
        </p:nvSpPr>
        <p:spPr>
          <a:xfrm>
            <a:off x="5581243" y="2852741"/>
            <a:ext cx="461009" cy="59055"/>
          </a:xfrm>
          <a:custGeom>
            <a:avLst/>
            <a:gdLst/>
            <a:ahLst/>
            <a:cxnLst/>
            <a:rect l="l" t="t" r="r" b="b"/>
            <a:pathLst>
              <a:path w="461010" h="59054">
                <a:moveTo>
                  <a:pt x="460552" y="10236"/>
                </a:moveTo>
                <a:lnTo>
                  <a:pt x="114935" y="0"/>
                </a:lnTo>
                <a:lnTo>
                  <a:pt x="0" y="58851"/>
                </a:lnTo>
              </a:path>
            </a:pathLst>
          </a:custGeom>
          <a:ln w="25400">
            <a:solidFill>
              <a:srgbClr val="00529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1" name="object 31"/>
          <p:cNvSpPr txBox="1"/>
          <p:nvPr/>
        </p:nvSpPr>
        <p:spPr>
          <a:xfrm>
            <a:off x="6155924" y="2766896"/>
            <a:ext cx="2454676" cy="997709"/>
          </a:xfrm>
          <a:prstGeom prst="rect">
            <a:avLst/>
          </a:prstGeom>
        </p:spPr>
        <p:txBody>
          <a:bodyPr vert="horz" wrap="square" lIns="0" tIns="12700" rIns="0" bIns="0" rtlCol="0">
            <a:spAutoFit/>
          </a:bodyPr>
          <a:lstStyle/>
          <a:p>
            <a:pPr marL="12700" marR="5080">
              <a:lnSpc>
                <a:spcPct val="100000"/>
              </a:lnSpc>
              <a:spcBef>
                <a:spcPts val="100"/>
              </a:spcBef>
            </a:pPr>
            <a:r>
              <a:rPr lang="vi-VN" sz="1600" dirty="0">
                <a:solidFill>
                  <a:srgbClr val="02529B"/>
                </a:solidFill>
                <a:latin typeface="Calibri" panose="020F0502020204030204" pitchFamily="34" charset="0"/>
                <a:cs typeface="Calibri" panose="020F0502020204030204" pitchFamily="34" charset="0"/>
              </a:rPr>
              <a:t>Lấy mẫu và thử nghiệm, kiểm tra tuân thủ liên quan đến quảng cáo và tài liệu</a:t>
            </a:r>
            <a:r>
              <a:rPr lang="en-US" sz="1600" dirty="0">
                <a:solidFill>
                  <a:srgbClr val="02529B"/>
                </a:solidFill>
                <a:latin typeface="Calibri" panose="020F0502020204030204" pitchFamily="34" charset="0"/>
                <a:cs typeface="Calibri" panose="020F0502020204030204" pitchFamily="34" charset="0"/>
              </a:rPr>
              <a:t> </a:t>
            </a:r>
            <a:r>
              <a:rPr lang="en-US" sz="1600" dirty="0" err="1">
                <a:solidFill>
                  <a:srgbClr val="02529B"/>
                </a:solidFill>
                <a:latin typeface="Calibri" panose="020F0502020204030204" pitchFamily="34" charset="0"/>
                <a:cs typeface="Calibri" panose="020F0502020204030204" pitchFamily="34" charset="0"/>
              </a:rPr>
              <a:t>thông</a:t>
            </a:r>
            <a:r>
              <a:rPr lang="en-US" sz="1600" dirty="0">
                <a:solidFill>
                  <a:srgbClr val="02529B"/>
                </a:solidFill>
                <a:latin typeface="Calibri" panose="020F0502020204030204" pitchFamily="34" charset="0"/>
                <a:cs typeface="Calibri" panose="020F0502020204030204" pitchFamily="34" charset="0"/>
              </a:rPr>
              <a:t> tin </a:t>
            </a:r>
            <a:r>
              <a:rPr lang="en-US" sz="1600" dirty="0" err="1">
                <a:solidFill>
                  <a:srgbClr val="02529B"/>
                </a:solidFill>
                <a:latin typeface="Calibri" panose="020F0502020204030204" pitchFamily="34" charset="0"/>
                <a:cs typeface="Calibri" panose="020F0502020204030204" pitchFamily="34" charset="0"/>
              </a:rPr>
              <a:t>thuốc</a:t>
            </a:r>
            <a:r>
              <a:rPr lang="en-US" sz="1600" dirty="0">
                <a:solidFill>
                  <a:srgbClr val="02529B"/>
                </a:solidFill>
                <a:latin typeface="Calibri" panose="020F0502020204030204" pitchFamily="34" charset="0"/>
                <a:cs typeface="Calibri" panose="020F0502020204030204" pitchFamily="34" charset="0"/>
              </a:rPr>
              <a:t>.</a:t>
            </a:r>
            <a:endParaRPr lang="vi-VN" sz="1600" dirty="0">
              <a:solidFill>
                <a:srgbClr val="02529B"/>
              </a:solidFill>
              <a:latin typeface="Calibri" panose="020F0502020204030204" pitchFamily="34" charset="0"/>
              <a:cs typeface="Calibri" panose="020F0502020204030204" pitchFamily="34" charset="0"/>
            </a:endParaRPr>
          </a:p>
        </p:txBody>
      </p:sp>
      <p:graphicFrame>
        <p:nvGraphicFramePr>
          <p:cNvPr id="32" name="object 32"/>
          <p:cNvGraphicFramePr>
            <a:graphicFrameLocks noGrp="1"/>
          </p:cNvGraphicFramePr>
          <p:nvPr>
            <p:extLst>
              <p:ext uri="{D42A27DB-BD31-4B8C-83A1-F6EECF244321}">
                <p14:modId xmlns:p14="http://schemas.microsoft.com/office/powerpoint/2010/main" val="3499010547"/>
              </p:ext>
            </p:extLst>
          </p:nvPr>
        </p:nvGraphicFramePr>
        <p:xfrm>
          <a:off x="2692634" y="1582747"/>
          <a:ext cx="3086100" cy="257175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tblGrid>
              <a:tr h="857250">
                <a:tc>
                  <a:txBody>
                    <a:bodyPr/>
                    <a:lstStyle/>
                    <a:p>
                      <a:pPr algn="l" rtl="0">
                        <a:lnSpc>
                          <a:spcPct val="100000"/>
                        </a:lnSpc>
                      </a:pPr>
                      <a:endParaRPr sz="1200">
                        <a:latin typeface="Times New Roman"/>
                        <a:cs typeface="Times New Roman"/>
                      </a:endParaRPr>
                    </a:p>
                  </a:txBody>
                  <a:tcPr marL="0" marR="0" marT="0" marB="0">
                    <a:lnL w="28575">
                      <a:solidFill>
                        <a:srgbClr val="A6A6A6"/>
                      </a:solidFill>
                      <a:prstDash val="solid"/>
                    </a:lnL>
                    <a:lnR w="28575">
                      <a:solidFill>
                        <a:srgbClr val="A6A6A6"/>
                      </a:solidFill>
                      <a:prstDash val="solid"/>
                    </a:lnR>
                    <a:lnT w="28575">
                      <a:solidFill>
                        <a:srgbClr val="A6A6A6"/>
                      </a:solidFill>
                      <a:prstDash val="solid"/>
                    </a:lnT>
                    <a:lnB w="28575">
                      <a:solidFill>
                        <a:srgbClr val="A6A6A6"/>
                      </a:solidFill>
                      <a:prstDash val="solid"/>
                    </a:lnB>
                  </a:tcPr>
                </a:tc>
                <a:tc>
                  <a:txBody>
                    <a:bodyPr/>
                    <a:lstStyle/>
                    <a:p>
                      <a:pPr marL="90805">
                        <a:lnSpc>
                          <a:spcPct val="100000"/>
                        </a:lnSpc>
                        <a:spcBef>
                          <a:spcPts val="785"/>
                        </a:spcBef>
                      </a:pPr>
                      <a:r>
                        <a:rPr lang="vi-VN" sz="900" b="1">
                          <a:latin typeface="Arial"/>
                          <a:cs typeface="Arial"/>
                        </a:rPr>
                        <a:t>Thuốc</a:t>
                      </a:r>
                    </a:p>
                    <a:p>
                      <a:pPr algn="l" rtl="0">
                        <a:lnSpc>
                          <a:spcPct val="100000"/>
                        </a:lnSpc>
                      </a:pPr>
                      <a:endParaRPr sz="900">
                        <a:latin typeface="Times New Roman"/>
                        <a:cs typeface="Times New Roman"/>
                      </a:endParaRPr>
                    </a:p>
                    <a:p>
                      <a:pPr algn="l" rtl="0">
                        <a:lnSpc>
                          <a:spcPct val="100000"/>
                        </a:lnSpc>
                        <a:spcBef>
                          <a:spcPts val="210"/>
                        </a:spcBef>
                      </a:pPr>
                      <a:endParaRPr sz="900">
                        <a:latin typeface="Times New Roman"/>
                        <a:cs typeface="Times New Roman"/>
                      </a:endParaRPr>
                    </a:p>
                    <a:p>
                      <a:pPr marL="162560" marR="139065">
                        <a:lnSpc>
                          <a:spcPct val="100000"/>
                        </a:lnSpc>
                      </a:pPr>
                      <a:r>
                        <a:rPr lang="vi-VN" sz="900" b="1">
                          <a:latin typeface="Arial"/>
                          <a:cs typeface="Arial"/>
                        </a:rPr>
                        <a:t>Liệu pháp tế bào và mô</a:t>
                      </a:r>
                    </a:p>
                  </a:txBody>
                  <a:tcPr marL="0" marR="0" marT="99695" marB="0">
                    <a:lnL w="28575">
                      <a:solidFill>
                        <a:srgbClr val="A6A6A6"/>
                      </a:solidFill>
                      <a:prstDash val="solid"/>
                    </a:lnL>
                    <a:lnR w="28575">
                      <a:solidFill>
                        <a:srgbClr val="A6A6A6"/>
                      </a:solidFill>
                      <a:prstDash val="solid"/>
                    </a:lnR>
                    <a:lnT w="28575">
                      <a:solidFill>
                        <a:srgbClr val="A6A6A6"/>
                      </a:solidFill>
                      <a:prstDash val="solid"/>
                    </a:lnT>
                    <a:lnB w="28575">
                      <a:solidFill>
                        <a:srgbClr val="A6A6A6"/>
                      </a:solidFill>
                      <a:prstDash val="solid"/>
                    </a:lnB>
                  </a:tcPr>
                </a:tc>
                <a:tc>
                  <a:txBody>
                    <a:bodyPr/>
                    <a:lstStyle/>
                    <a:p>
                      <a:pPr algn="l" rtl="0">
                        <a:lnSpc>
                          <a:spcPct val="100000"/>
                        </a:lnSpc>
                      </a:pPr>
                      <a:endParaRPr sz="1200">
                        <a:latin typeface="Times New Roman"/>
                        <a:cs typeface="Times New Roman"/>
                      </a:endParaRPr>
                    </a:p>
                  </a:txBody>
                  <a:tcPr marL="0" marR="0" marT="0" marB="0">
                    <a:lnL w="28575">
                      <a:solidFill>
                        <a:srgbClr val="A6A6A6"/>
                      </a:solidFill>
                      <a:prstDash val="solid"/>
                    </a:lnL>
                    <a:lnR w="28575">
                      <a:solidFill>
                        <a:srgbClr val="A6A6A6"/>
                      </a:solidFill>
                      <a:prstDash val="solid"/>
                    </a:lnR>
                    <a:lnT w="28575">
                      <a:solidFill>
                        <a:srgbClr val="A6A6A6"/>
                      </a:solidFill>
                      <a:prstDash val="solid"/>
                    </a:lnT>
                    <a:lnB w="28575">
                      <a:solidFill>
                        <a:srgbClr val="A6A6A6"/>
                      </a:solidFill>
                      <a:prstDash val="solid"/>
                    </a:lnB>
                  </a:tcPr>
                </a:tc>
                <a:extLst>
                  <a:ext uri="{0D108BD9-81ED-4DB2-BD59-A6C34878D82A}">
                    <a16:rowId xmlns:a16="http://schemas.microsoft.com/office/drawing/2014/main" val="10000"/>
                  </a:ext>
                </a:extLst>
              </a:tr>
              <a:tr h="857250">
                <a:tc>
                  <a:txBody>
                    <a:bodyPr/>
                    <a:lstStyle/>
                    <a:p>
                      <a:pPr algn="l" rtl="0">
                        <a:lnSpc>
                          <a:spcPct val="100000"/>
                        </a:lnSpc>
                      </a:pPr>
                      <a:endParaRPr sz="1200">
                        <a:latin typeface="Times New Roman"/>
                        <a:cs typeface="Times New Roman"/>
                      </a:endParaRPr>
                    </a:p>
                  </a:txBody>
                  <a:tcPr marL="0" marR="0" marT="0" marB="0">
                    <a:lnL w="28575">
                      <a:solidFill>
                        <a:srgbClr val="A6A6A6"/>
                      </a:solidFill>
                      <a:prstDash val="solid"/>
                    </a:lnL>
                    <a:lnR w="28575">
                      <a:solidFill>
                        <a:srgbClr val="A6A6A6"/>
                      </a:solidFill>
                      <a:prstDash val="solid"/>
                    </a:lnR>
                    <a:lnT w="28575">
                      <a:solidFill>
                        <a:srgbClr val="A6A6A6"/>
                      </a:solidFill>
                      <a:prstDash val="solid"/>
                    </a:lnT>
                    <a:lnB w="28575">
                      <a:solidFill>
                        <a:srgbClr val="A6A6A6"/>
                      </a:solidFill>
                      <a:prstDash val="solid"/>
                    </a:lnB>
                  </a:tcPr>
                </a:tc>
                <a:tc>
                  <a:txBody>
                    <a:bodyPr/>
                    <a:lstStyle/>
                    <a:p>
                      <a:pPr algn="l" rtl="0">
                        <a:lnSpc>
                          <a:spcPct val="100000"/>
                        </a:lnSpc>
                      </a:pPr>
                      <a:endParaRPr sz="900">
                        <a:latin typeface="Times New Roman"/>
                        <a:cs typeface="Times New Roman"/>
                      </a:endParaRPr>
                    </a:p>
                    <a:p>
                      <a:pPr algn="l" rtl="0">
                        <a:lnSpc>
                          <a:spcPct val="100000"/>
                        </a:lnSpc>
                      </a:pPr>
                      <a:endParaRPr sz="900">
                        <a:latin typeface="Times New Roman"/>
                        <a:cs typeface="Times New Roman"/>
                      </a:endParaRPr>
                    </a:p>
                    <a:p>
                      <a:pPr algn="l" rtl="0">
                        <a:lnSpc>
                          <a:spcPct val="100000"/>
                        </a:lnSpc>
                      </a:pPr>
                      <a:endParaRPr sz="900">
                        <a:latin typeface="Times New Roman"/>
                        <a:cs typeface="Times New Roman"/>
                      </a:endParaRPr>
                    </a:p>
                    <a:p>
                      <a:pPr algn="l" rtl="0">
                        <a:lnSpc>
                          <a:spcPct val="100000"/>
                        </a:lnSpc>
                        <a:spcBef>
                          <a:spcPts val="695"/>
                        </a:spcBef>
                      </a:pPr>
                      <a:endParaRPr sz="900">
                        <a:latin typeface="Times New Roman"/>
                        <a:cs typeface="Times New Roman"/>
                      </a:endParaRPr>
                    </a:p>
                    <a:p>
                      <a:pPr marL="147955">
                        <a:lnSpc>
                          <a:spcPct val="100000"/>
                        </a:lnSpc>
                      </a:pPr>
                      <a:r>
                        <a:rPr lang="vi-VN" sz="900" b="1">
                          <a:latin typeface="Arial"/>
                          <a:cs typeface="Arial"/>
                        </a:rPr>
                        <a:t>Dược mỹ phẩm</a:t>
                      </a:r>
                    </a:p>
                  </a:txBody>
                  <a:tcPr marL="0" marR="0" marT="0" marB="0">
                    <a:lnL w="28575">
                      <a:solidFill>
                        <a:srgbClr val="A6A6A6"/>
                      </a:solidFill>
                      <a:prstDash val="solid"/>
                    </a:lnL>
                    <a:lnR w="28575">
                      <a:solidFill>
                        <a:srgbClr val="A6A6A6"/>
                      </a:solidFill>
                      <a:prstDash val="solid"/>
                    </a:lnR>
                    <a:lnT w="28575">
                      <a:solidFill>
                        <a:srgbClr val="A6A6A6"/>
                      </a:solidFill>
                      <a:prstDash val="solid"/>
                    </a:lnT>
                    <a:lnB w="28575">
                      <a:solidFill>
                        <a:srgbClr val="A6A6A6"/>
                      </a:solidFill>
                      <a:prstDash val="solid"/>
                    </a:lnB>
                  </a:tcPr>
                </a:tc>
                <a:tc>
                  <a:txBody>
                    <a:bodyPr/>
                    <a:lstStyle/>
                    <a:p>
                      <a:pPr algn="l" rtl="0">
                        <a:lnSpc>
                          <a:spcPct val="100000"/>
                        </a:lnSpc>
                      </a:pPr>
                      <a:endParaRPr sz="900">
                        <a:latin typeface="Times New Roman"/>
                        <a:cs typeface="Times New Roman"/>
                      </a:endParaRPr>
                    </a:p>
                    <a:p>
                      <a:pPr algn="l" rtl="0">
                        <a:lnSpc>
                          <a:spcPct val="100000"/>
                        </a:lnSpc>
                      </a:pPr>
                      <a:endParaRPr sz="900">
                        <a:latin typeface="Times New Roman"/>
                        <a:cs typeface="Times New Roman"/>
                      </a:endParaRPr>
                    </a:p>
                    <a:p>
                      <a:pPr algn="l" rtl="0">
                        <a:lnSpc>
                          <a:spcPct val="100000"/>
                        </a:lnSpc>
                      </a:pPr>
                      <a:endParaRPr sz="900">
                        <a:latin typeface="Times New Roman"/>
                        <a:cs typeface="Times New Roman"/>
                      </a:endParaRPr>
                    </a:p>
                    <a:p>
                      <a:pPr marL="97155" marR="46355">
                        <a:lnSpc>
                          <a:spcPct val="100000"/>
                        </a:lnSpc>
                      </a:pPr>
                      <a:endParaRPr lang="en-US" sz="800" b="1">
                        <a:latin typeface="Arial"/>
                        <a:cs typeface="Arial"/>
                      </a:endParaRPr>
                    </a:p>
                    <a:p>
                      <a:pPr marL="97155" marR="46355">
                        <a:lnSpc>
                          <a:spcPct val="100000"/>
                        </a:lnSpc>
                      </a:pPr>
                      <a:r>
                        <a:rPr lang="vi-VN" sz="800" b="1">
                          <a:latin typeface="Arial"/>
                          <a:cs typeface="Arial"/>
                        </a:rPr>
                        <a:t>Sản phẩm tăng cường sức khỏe</a:t>
                      </a:r>
                      <a:endParaRPr lang="vi-VN" sz="900" b="1">
                        <a:latin typeface="Arial"/>
                        <a:cs typeface="Arial"/>
                      </a:endParaRPr>
                    </a:p>
                  </a:txBody>
                  <a:tcPr marL="0" marR="0" marT="0" marB="0">
                    <a:lnL w="28575">
                      <a:solidFill>
                        <a:srgbClr val="A6A6A6"/>
                      </a:solidFill>
                      <a:prstDash val="solid"/>
                    </a:lnL>
                    <a:lnR w="28575">
                      <a:solidFill>
                        <a:srgbClr val="A6A6A6"/>
                      </a:solidFill>
                      <a:prstDash val="solid"/>
                    </a:lnR>
                    <a:lnT w="28575">
                      <a:solidFill>
                        <a:srgbClr val="A6A6A6"/>
                      </a:solidFill>
                      <a:prstDash val="solid"/>
                    </a:lnT>
                    <a:lnB w="28575">
                      <a:solidFill>
                        <a:srgbClr val="A6A6A6"/>
                      </a:solidFill>
                      <a:prstDash val="solid"/>
                    </a:lnB>
                  </a:tcPr>
                </a:tc>
                <a:extLst>
                  <a:ext uri="{0D108BD9-81ED-4DB2-BD59-A6C34878D82A}">
                    <a16:rowId xmlns:a16="http://schemas.microsoft.com/office/drawing/2014/main" val="10001"/>
                  </a:ext>
                </a:extLst>
              </a:tr>
              <a:tr h="857250">
                <a:tc>
                  <a:txBody>
                    <a:bodyPr/>
                    <a:lstStyle/>
                    <a:p>
                      <a:pPr algn="l" rtl="0">
                        <a:lnSpc>
                          <a:spcPct val="100000"/>
                        </a:lnSpc>
                      </a:pPr>
                      <a:endParaRPr sz="1200">
                        <a:latin typeface="Times New Roman"/>
                        <a:cs typeface="Times New Roman"/>
                      </a:endParaRPr>
                    </a:p>
                  </a:txBody>
                  <a:tcPr marL="0" marR="0" marT="0" marB="0">
                    <a:lnL w="28575">
                      <a:solidFill>
                        <a:srgbClr val="A6A6A6"/>
                      </a:solidFill>
                      <a:prstDash val="solid"/>
                    </a:lnL>
                    <a:lnR w="28575">
                      <a:solidFill>
                        <a:srgbClr val="A6A6A6"/>
                      </a:solidFill>
                      <a:prstDash val="solid"/>
                    </a:lnR>
                    <a:lnT w="28575">
                      <a:solidFill>
                        <a:srgbClr val="A6A6A6"/>
                      </a:solidFill>
                      <a:prstDash val="solid"/>
                    </a:lnT>
                    <a:lnB w="28575">
                      <a:solidFill>
                        <a:srgbClr val="A6A6A6"/>
                      </a:solidFill>
                      <a:prstDash val="solid"/>
                    </a:lnB>
                  </a:tcPr>
                </a:tc>
                <a:tc>
                  <a:txBody>
                    <a:bodyPr/>
                    <a:lstStyle/>
                    <a:p>
                      <a:pPr algn="l" rtl="0">
                        <a:lnSpc>
                          <a:spcPct val="100000"/>
                        </a:lnSpc>
                      </a:pPr>
                      <a:endParaRPr sz="900">
                        <a:latin typeface="Times New Roman"/>
                        <a:cs typeface="Times New Roman"/>
                      </a:endParaRPr>
                    </a:p>
                    <a:p>
                      <a:pPr algn="l" rtl="0">
                        <a:lnSpc>
                          <a:spcPct val="100000"/>
                        </a:lnSpc>
                      </a:pPr>
                      <a:endParaRPr sz="900">
                        <a:latin typeface="Times New Roman"/>
                        <a:cs typeface="Times New Roman"/>
                      </a:endParaRPr>
                    </a:p>
                    <a:p>
                      <a:pPr algn="l" rtl="0">
                        <a:lnSpc>
                          <a:spcPct val="100000"/>
                        </a:lnSpc>
                      </a:pPr>
                      <a:endParaRPr sz="900">
                        <a:latin typeface="Times New Roman"/>
                        <a:cs typeface="Times New Roman"/>
                      </a:endParaRPr>
                    </a:p>
                    <a:p>
                      <a:pPr algn="l" rtl="0">
                        <a:lnSpc>
                          <a:spcPct val="100000"/>
                        </a:lnSpc>
                        <a:spcBef>
                          <a:spcPts val="495"/>
                        </a:spcBef>
                      </a:pPr>
                      <a:endParaRPr sz="900">
                        <a:latin typeface="Times New Roman"/>
                        <a:cs typeface="Times New Roman"/>
                      </a:endParaRPr>
                    </a:p>
                    <a:p>
                      <a:pPr marL="262255" marR="241935">
                        <a:lnSpc>
                          <a:spcPct val="100000"/>
                        </a:lnSpc>
                      </a:pPr>
                      <a:r>
                        <a:rPr lang="vi-VN" sz="900" b="1">
                          <a:latin typeface="Arial"/>
                          <a:cs typeface="Arial"/>
                        </a:rPr>
                        <a:t>Mỹ phẩm</a:t>
                      </a:r>
                    </a:p>
                  </a:txBody>
                  <a:tcPr marL="0" marR="0" marT="0" marB="0">
                    <a:lnL w="28575">
                      <a:solidFill>
                        <a:srgbClr val="A6A6A6"/>
                      </a:solidFill>
                      <a:prstDash val="solid"/>
                    </a:lnL>
                    <a:lnR w="28575">
                      <a:solidFill>
                        <a:srgbClr val="A6A6A6"/>
                      </a:solidFill>
                      <a:prstDash val="solid"/>
                    </a:lnR>
                    <a:lnT w="28575">
                      <a:solidFill>
                        <a:srgbClr val="A6A6A6"/>
                      </a:solidFill>
                      <a:prstDash val="solid"/>
                    </a:lnT>
                    <a:lnB w="28575">
                      <a:solidFill>
                        <a:srgbClr val="A6A6A6"/>
                      </a:solidFill>
                      <a:prstDash val="solid"/>
                    </a:lnB>
                  </a:tcPr>
                </a:tc>
                <a:tc>
                  <a:txBody>
                    <a:bodyPr/>
                    <a:lstStyle/>
                    <a:p>
                      <a:pPr algn="l" rtl="0">
                        <a:lnSpc>
                          <a:spcPct val="100000"/>
                        </a:lnSpc>
                      </a:pPr>
                      <a:endParaRPr sz="1200">
                        <a:latin typeface="Times New Roman"/>
                        <a:cs typeface="Times New Roman"/>
                      </a:endParaRPr>
                    </a:p>
                  </a:txBody>
                  <a:tcPr marL="0" marR="0" marT="0" marB="0">
                    <a:lnL w="28575">
                      <a:solidFill>
                        <a:srgbClr val="A6A6A6"/>
                      </a:solidFill>
                      <a:prstDash val="solid"/>
                    </a:lnL>
                    <a:lnR w="28575">
                      <a:solidFill>
                        <a:srgbClr val="A6A6A6"/>
                      </a:solidFill>
                      <a:prstDash val="solid"/>
                    </a:lnR>
                    <a:lnT w="28575">
                      <a:solidFill>
                        <a:srgbClr val="A6A6A6"/>
                      </a:solidFill>
                      <a:prstDash val="solid"/>
                    </a:lnT>
                    <a:lnB w="28575">
                      <a:solidFill>
                        <a:srgbClr val="A6A6A6"/>
                      </a:solidFill>
                      <a:prstDash val="solid"/>
                    </a:lnB>
                  </a:tcPr>
                </a:tc>
                <a:extLst>
                  <a:ext uri="{0D108BD9-81ED-4DB2-BD59-A6C34878D82A}">
                    <a16:rowId xmlns:a16="http://schemas.microsoft.com/office/drawing/2014/main" val="10002"/>
                  </a:ext>
                </a:extLst>
              </a:tr>
            </a:tbl>
          </a:graphicData>
        </a:graphic>
      </p:graphicFrame>
      <p:pic>
        <p:nvPicPr>
          <p:cNvPr id="33" name="object 33"/>
          <p:cNvPicPr/>
          <p:nvPr/>
        </p:nvPicPr>
        <p:blipFill>
          <a:blip r:embed="rId9" cstate="print"/>
          <a:stretch>
            <a:fillRect/>
          </a:stretch>
        </p:blipFill>
        <p:spPr>
          <a:xfrm>
            <a:off x="6719421" y="4218012"/>
            <a:ext cx="1085849" cy="616490"/>
          </a:xfrm>
          <a:prstGeom prst="rect">
            <a:avLst/>
          </a:prstGeom>
        </p:spPr>
      </p:pic>
      <p:sp>
        <p:nvSpPr>
          <p:cNvPr id="34" name="object 34" descr="$PPTXTitle"/>
          <p:cNvSpPr txBox="1">
            <a:spLocks noGrp="1"/>
          </p:cNvSpPr>
          <p:nvPr>
            <p:ph type="title"/>
          </p:nvPr>
        </p:nvSpPr>
        <p:spPr>
          <a:xfrm>
            <a:off x="1217483" y="252349"/>
            <a:ext cx="7223125" cy="751488"/>
          </a:xfrm>
          <a:prstGeom prst="rect">
            <a:avLst/>
          </a:prstGeom>
        </p:spPr>
        <p:txBody>
          <a:bodyPr vert="horz" wrap="square" lIns="0" tIns="12700" rIns="0" bIns="0" rtlCol="0">
            <a:spAutoFit/>
          </a:bodyPr>
          <a:lstStyle/>
          <a:p>
            <a:pPr marL="12700">
              <a:lnSpc>
                <a:spcPct val="100000"/>
              </a:lnSpc>
              <a:spcBef>
                <a:spcPts val="100"/>
              </a:spcBef>
            </a:pPr>
            <a:r>
              <a:rPr lang="vi-VN" sz="2400" dirty="0">
                <a:latin typeface="Calibri" panose="020F0502020204030204" pitchFamily="34" charset="0"/>
                <a:cs typeface="Calibri" panose="020F0502020204030204" pitchFamily="34" charset="0"/>
              </a:rPr>
              <a:t>Khung quy định quản lý dựa trên rủi ro đối với các </a:t>
            </a:r>
            <a:br>
              <a:rPr lang="vi-VN" sz="2400" dirty="0">
                <a:latin typeface="Calibri" panose="020F0502020204030204" pitchFamily="34" charset="0"/>
                <a:cs typeface="Calibri" panose="020F0502020204030204" pitchFamily="34" charset="0"/>
              </a:rPr>
            </a:br>
            <a:r>
              <a:rPr lang="vi-VN" sz="2400" dirty="0">
                <a:latin typeface="Calibri" panose="020F0502020204030204" pitchFamily="34" charset="0"/>
                <a:cs typeface="Calibri" panose="020F0502020204030204" pitchFamily="34" charset="0"/>
              </a:rPr>
              <a:t>sản phẩm y tế</a:t>
            </a:r>
          </a:p>
        </p:txBody>
      </p:sp>
      <p:sp>
        <p:nvSpPr>
          <p:cNvPr id="36" name="TextBox 35">
            <a:extLst>
              <a:ext uri="{FF2B5EF4-FFF2-40B4-BE49-F238E27FC236}">
                <a16:creationId xmlns:a16="http://schemas.microsoft.com/office/drawing/2014/main" id="{AD929159-D14A-7A81-77A1-93C232104AE7}"/>
              </a:ext>
            </a:extLst>
          </p:cNvPr>
          <p:cNvSpPr txBox="1"/>
          <p:nvPr/>
        </p:nvSpPr>
        <p:spPr>
          <a:xfrm>
            <a:off x="647934" y="5507721"/>
            <a:ext cx="7772400" cy="830997"/>
          </a:xfrm>
          <a:prstGeom prst="rect">
            <a:avLst/>
          </a:prstGeom>
          <a:noFill/>
          <a:ln w="38100">
            <a:solidFill>
              <a:schemeClr val="accent1"/>
            </a:solidFill>
          </a:ln>
        </p:spPr>
        <p:txBody>
          <a:bodyPr wrap="square" rtlCol="0">
            <a:spAutoFit/>
          </a:bodyPr>
          <a:lstStyle/>
          <a:p>
            <a:pPr algn="ctr"/>
            <a:r>
              <a:rPr lang="vi-VN" sz="2400" b="1">
                <a:solidFill>
                  <a:srgbClr val="FF0000"/>
                </a:solidFill>
                <a:latin typeface="Calibri" panose="020F0502020204030204" pitchFamily="34" charset="0"/>
                <a:cs typeface="Calibri" panose="020F0502020204030204" pitchFamily="34" charset="0"/>
              </a:rPr>
              <a:t>Năng lực giám sát sau khi cấp phép lưu hành</a:t>
            </a:r>
            <a:r>
              <a:rPr lang="vi-VN" sz="2400" b="1">
                <a:latin typeface="Calibri" panose="020F0502020204030204" pitchFamily="34" charset="0"/>
                <a:cs typeface="Calibri" panose="020F0502020204030204" pitchFamily="34" charset="0"/>
              </a:rPr>
              <a:t> là yếu tố then chốt để hỗ trợ cơ chế tham chiếu.</a:t>
            </a:r>
          </a:p>
        </p:txBody>
      </p:sp>
      <p:sp>
        <p:nvSpPr>
          <p:cNvPr id="37" name="object 7">
            <a:extLst>
              <a:ext uri="{FF2B5EF4-FFF2-40B4-BE49-F238E27FC236}">
                <a16:creationId xmlns:a16="http://schemas.microsoft.com/office/drawing/2014/main" id="{2224A6B6-A4FE-2C24-E878-9A36972393A7}"/>
              </a:ext>
            </a:extLst>
          </p:cNvPr>
          <p:cNvSpPr txBox="1">
            <a:spLocks noGrp="1"/>
          </p:cNvSpPr>
          <p:nvPr>
            <p:ph type="ftr" sz="quarter" idx="5"/>
          </p:nvPr>
        </p:nvSpPr>
        <p:spPr>
          <a:xfrm>
            <a:off x="3801892" y="6728402"/>
            <a:ext cx="2217908" cy="115416"/>
          </a:xfrm>
          <a:prstGeom prst="rect">
            <a:avLst/>
          </a:prstGeom>
        </p:spPr>
        <p:txBody>
          <a:bodyPr vert="horz" wrap="square" lIns="0" tIns="0" rIns="0" bIns="0" rtlCol="0">
            <a:spAutoFit/>
          </a:bodyPr>
          <a:lstStyle/>
          <a:p>
            <a:pPr marL="12700">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Tree>
    <p:extLst>
      <p:ext uri="{BB962C8B-B14F-4D97-AF65-F5344CB8AC3E}">
        <p14:creationId xmlns:p14="http://schemas.microsoft.com/office/powerpoint/2010/main" val="180028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11B4-C48B-C561-953F-7D563733CBCB}"/>
              </a:ext>
            </a:extLst>
          </p:cNvPr>
          <p:cNvSpPr>
            <a:spLocks noGrp="1"/>
          </p:cNvSpPr>
          <p:nvPr>
            <p:ph type="title"/>
          </p:nvPr>
        </p:nvSpPr>
        <p:spPr>
          <a:xfrm>
            <a:off x="792606" y="167627"/>
            <a:ext cx="7558786" cy="492443"/>
          </a:xfrm>
        </p:spPr>
        <p:txBody>
          <a:bodyPr/>
          <a:lstStyle/>
          <a:p>
            <a:pPr algn="ctr"/>
            <a:r>
              <a:rPr lang="vi-VN">
                <a:latin typeface="Calibri" panose="020F0502020204030204" pitchFamily="34" charset="0"/>
                <a:cs typeface="Calibri" panose="020F0502020204030204" pitchFamily="34" charset="0"/>
              </a:rPr>
              <a:t>Khung quy định quản lý</a:t>
            </a:r>
          </a:p>
        </p:txBody>
      </p:sp>
      <p:graphicFrame>
        <p:nvGraphicFramePr>
          <p:cNvPr id="3" name="Diagram 2">
            <a:extLst>
              <a:ext uri="{FF2B5EF4-FFF2-40B4-BE49-F238E27FC236}">
                <a16:creationId xmlns:a16="http://schemas.microsoft.com/office/drawing/2014/main" id="{63F32977-AC7F-3034-5A9D-EFD5B338577F}"/>
              </a:ext>
            </a:extLst>
          </p:cNvPr>
          <p:cNvGraphicFramePr/>
          <p:nvPr>
            <p:extLst>
              <p:ext uri="{D42A27DB-BD31-4B8C-83A1-F6EECF244321}">
                <p14:modId xmlns:p14="http://schemas.microsoft.com/office/powerpoint/2010/main" val="4275736965"/>
              </p:ext>
            </p:extLst>
          </p:nvPr>
        </p:nvGraphicFramePr>
        <p:xfrm>
          <a:off x="647699" y="1562100"/>
          <a:ext cx="7848600" cy="392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C1C1755-E068-C5E3-C0B3-BFE085A7C075}"/>
              </a:ext>
            </a:extLst>
          </p:cNvPr>
          <p:cNvSpPr txBox="1"/>
          <p:nvPr/>
        </p:nvSpPr>
        <p:spPr>
          <a:xfrm>
            <a:off x="1752600" y="833735"/>
            <a:ext cx="5600699" cy="830997"/>
          </a:xfrm>
          <a:prstGeom prst="rect">
            <a:avLst/>
          </a:prstGeom>
          <a:noFill/>
        </p:spPr>
        <p:txBody>
          <a:bodyPr wrap="square" rtlCol="0">
            <a:spAutoFit/>
          </a:bodyPr>
          <a:lstStyle/>
          <a:p>
            <a:pPr algn="ctr"/>
            <a:r>
              <a:rPr lang="vi-VN" sz="2400" b="1" dirty="0">
                <a:solidFill>
                  <a:srgbClr val="FF6600"/>
                </a:solidFill>
                <a:latin typeface="Calibri" panose="020F0502020204030204" pitchFamily="34" charset="0"/>
                <a:cs typeface="Calibri" panose="020F0502020204030204" pitchFamily="34" charset="0"/>
              </a:rPr>
              <a:t>“</a:t>
            </a:r>
            <a:r>
              <a:rPr lang="en-US" sz="2400" b="1" dirty="0" err="1">
                <a:solidFill>
                  <a:srgbClr val="FF6600"/>
                </a:solidFill>
                <a:latin typeface="Calibri" panose="020F0502020204030204" pitchFamily="34" charset="0"/>
                <a:cs typeface="Calibri" panose="020F0502020204030204" pitchFamily="34" charset="0"/>
              </a:rPr>
              <a:t>Tính</a:t>
            </a:r>
            <a:r>
              <a:rPr lang="en-US" sz="2400" b="1" dirty="0">
                <a:solidFill>
                  <a:srgbClr val="FF6600"/>
                </a:solidFill>
                <a:latin typeface="Calibri" panose="020F0502020204030204" pitchFamily="34" charset="0"/>
                <a:cs typeface="Calibri" panose="020F0502020204030204" pitchFamily="34" charset="0"/>
              </a:rPr>
              <a:t> </a:t>
            </a:r>
            <a:r>
              <a:rPr lang="en-US" sz="2400" b="1" dirty="0" err="1">
                <a:solidFill>
                  <a:srgbClr val="FF6600"/>
                </a:solidFill>
                <a:latin typeface="Calibri" panose="020F0502020204030204" pitchFamily="34" charset="0"/>
                <a:cs typeface="Calibri" panose="020F0502020204030204" pitchFamily="34" charset="0"/>
              </a:rPr>
              <a:t>phù</a:t>
            </a:r>
            <a:r>
              <a:rPr lang="en-US" sz="2400" b="1" dirty="0">
                <a:solidFill>
                  <a:srgbClr val="FF6600"/>
                </a:solidFill>
                <a:latin typeface="Calibri" panose="020F0502020204030204" pitchFamily="34" charset="0"/>
                <a:cs typeface="Calibri" panose="020F0502020204030204" pitchFamily="34" charset="0"/>
              </a:rPr>
              <a:t> </a:t>
            </a:r>
            <a:r>
              <a:rPr lang="en-US" sz="2400" b="1" dirty="0" err="1">
                <a:solidFill>
                  <a:srgbClr val="FF6600"/>
                </a:solidFill>
                <a:latin typeface="Calibri" panose="020F0502020204030204" pitchFamily="34" charset="0"/>
                <a:cs typeface="Calibri" panose="020F0502020204030204" pitchFamily="34" charset="0"/>
              </a:rPr>
              <a:t>hợp</a:t>
            </a:r>
            <a:r>
              <a:rPr lang="en-US" sz="2400" b="1" dirty="0">
                <a:solidFill>
                  <a:srgbClr val="FF6600"/>
                </a:solidFill>
                <a:latin typeface="Calibri" panose="020F0502020204030204" pitchFamily="34" charset="0"/>
                <a:cs typeface="Calibri" panose="020F0502020204030204" pitchFamily="34" charset="0"/>
              </a:rPr>
              <a:t> </a:t>
            </a:r>
            <a:r>
              <a:rPr lang="vi-VN" sz="2400" b="1" dirty="0">
                <a:solidFill>
                  <a:srgbClr val="FF6600"/>
                </a:solidFill>
                <a:latin typeface="Calibri" panose="020F0502020204030204" pitchFamily="34" charset="0"/>
                <a:cs typeface="Calibri" panose="020F0502020204030204" pitchFamily="34" charset="0"/>
              </a:rPr>
              <a:t>với cơ quan quản lý được tham chiếu”</a:t>
            </a:r>
          </a:p>
        </p:txBody>
      </p:sp>
      <p:sp>
        <p:nvSpPr>
          <p:cNvPr id="5" name="TextBox 4">
            <a:extLst>
              <a:ext uri="{FF2B5EF4-FFF2-40B4-BE49-F238E27FC236}">
                <a16:creationId xmlns:a16="http://schemas.microsoft.com/office/drawing/2014/main" id="{788428F1-E452-BA04-5476-7DA0A08717CA}"/>
              </a:ext>
            </a:extLst>
          </p:cNvPr>
          <p:cNvSpPr txBox="1"/>
          <p:nvPr/>
        </p:nvSpPr>
        <p:spPr>
          <a:xfrm>
            <a:off x="967803" y="5613155"/>
            <a:ext cx="7208392" cy="1077218"/>
          </a:xfrm>
          <a:prstGeom prst="rect">
            <a:avLst/>
          </a:prstGeom>
          <a:noFill/>
        </p:spPr>
        <p:txBody>
          <a:bodyPr wrap="square" rtlCol="0">
            <a:spAutoFit/>
          </a:bodyPr>
          <a:lstStyle/>
          <a:p>
            <a:pPr algn="ctr"/>
            <a:r>
              <a:rPr lang="vi-VN" sz="3200" b="1" dirty="0">
                <a:solidFill>
                  <a:srgbClr val="FF0000"/>
                </a:solidFill>
                <a:latin typeface="Calibri" panose="020F0502020204030204" pitchFamily="34" charset="0"/>
                <a:cs typeface="Calibri" panose="020F0502020204030204" pitchFamily="34" charset="0"/>
              </a:rPr>
              <a:t>Ảnh hưởng đến việc lựa chọn cơ quan quản lý được tham chiếu</a:t>
            </a:r>
          </a:p>
        </p:txBody>
      </p:sp>
    </p:spTree>
    <p:extLst>
      <p:ext uri="{BB962C8B-B14F-4D97-AF65-F5344CB8AC3E}">
        <p14:creationId xmlns:p14="http://schemas.microsoft.com/office/powerpoint/2010/main" val="331653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77669" y="457200"/>
            <a:ext cx="5788661" cy="2474395"/>
          </a:xfrm>
          <a:prstGeom prst="rect">
            <a:avLst/>
          </a:prstGeom>
        </p:spPr>
        <p:txBody>
          <a:bodyPr vert="horz" wrap="square" lIns="0" tIns="12065" rIns="0" bIns="0" rtlCol="0">
            <a:spAutoFit/>
          </a:bodyPr>
          <a:lstStyle/>
          <a:p>
            <a:pPr marL="12700" marR="5080">
              <a:lnSpc>
                <a:spcPct val="100000"/>
              </a:lnSpc>
              <a:spcBef>
                <a:spcPts val="95"/>
              </a:spcBef>
            </a:pPr>
            <a:r>
              <a:rPr lang="vi-VN" sz="4000" b="1" dirty="0">
                <a:solidFill>
                  <a:srgbClr val="006FC0"/>
                </a:solidFill>
                <a:latin typeface="Calibri" panose="020F0502020204030204" pitchFamily="34" charset="0"/>
                <a:cs typeface="Calibri" panose="020F0502020204030204" pitchFamily="34" charset="0"/>
              </a:rPr>
              <a:t>Cơ chế tham chiếu có được các cơ quan quản lý quốc gia </a:t>
            </a:r>
            <a:r>
              <a:rPr lang="en-US" sz="4000" b="1" dirty="0" err="1">
                <a:solidFill>
                  <a:srgbClr val="006FC0"/>
                </a:solidFill>
                <a:latin typeface="Calibri" panose="020F0502020204030204" pitchFamily="34" charset="0"/>
                <a:cs typeface="Calibri" panose="020F0502020204030204" pitchFamily="34" charset="0"/>
              </a:rPr>
              <a:t>triển</a:t>
            </a:r>
            <a:r>
              <a:rPr lang="en-US" sz="4000" b="1" dirty="0">
                <a:solidFill>
                  <a:srgbClr val="006FC0"/>
                </a:solidFill>
                <a:latin typeface="Calibri" panose="020F0502020204030204" pitchFamily="34" charset="0"/>
                <a:cs typeface="Calibri" panose="020F0502020204030204" pitchFamily="34" charset="0"/>
              </a:rPr>
              <a:t> </a:t>
            </a:r>
            <a:r>
              <a:rPr lang="en-US" sz="4000" b="1" dirty="0" err="1">
                <a:solidFill>
                  <a:srgbClr val="006FC0"/>
                </a:solidFill>
                <a:latin typeface="Calibri" panose="020F0502020204030204" pitchFamily="34" charset="0"/>
                <a:cs typeface="Calibri" panose="020F0502020204030204" pitchFamily="34" charset="0"/>
              </a:rPr>
              <a:t>khai</a:t>
            </a:r>
            <a:r>
              <a:rPr lang="en-US" sz="4000" b="1" dirty="0">
                <a:solidFill>
                  <a:srgbClr val="006FC0"/>
                </a:solidFill>
                <a:latin typeface="Calibri" panose="020F0502020204030204" pitchFamily="34" charset="0"/>
                <a:cs typeface="Calibri" panose="020F0502020204030204" pitchFamily="34" charset="0"/>
              </a:rPr>
              <a:t> </a:t>
            </a:r>
            <a:r>
              <a:rPr lang="en-US" sz="4000" b="1" dirty="0" err="1">
                <a:solidFill>
                  <a:srgbClr val="006FC0"/>
                </a:solidFill>
                <a:latin typeface="Calibri" panose="020F0502020204030204" pitchFamily="34" charset="0"/>
                <a:cs typeface="Calibri" panose="020F0502020204030204" pitchFamily="34" charset="0"/>
              </a:rPr>
              <a:t>như</a:t>
            </a:r>
            <a:r>
              <a:rPr lang="en-US" sz="4000" b="1" dirty="0">
                <a:solidFill>
                  <a:srgbClr val="006FC0"/>
                </a:solidFill>
                <a:latin typeface="Calibri" panose="020F0502020204030204" pitchFamily="34" charset="0"/>
                <a:cs typeface="Calibri" panose="020F0502020204030204" pitchFamily="34" charset="0"/>
              </a:rPr>
              <a:t> </a:t>
            </a:r>
            <a:r>
              <a:rPr lang="vi-VN" sz="4000" b="1" dirty="0">
                <a:solidFill>
                  <a:srgbClr val="006FC0"/>
                </a:solidFill>
                <a:latin typeface="Calibri" panose="020F0502020204030204" pitchFamily="34" charset="0"/>
                <a:cs typeface="Calibri" panose="020F0502020204030204" pitchFamily="34" charset="0"/>
              </a:rPr>
              <a:t>nhau không?</a:t>
            </a:r>
          </a:p>
        </p:txBody>
      </p:sp>
      <p:sp>
        <p:nvSpPr>
          <p:cNvPr id="4" name="object 4"/>
          <p:cNvSpPr txBox="1"/>
          <p:nvPr/>
        </p:nvSpPr>
        <p:spPr>
          <a:xfrm>
            <a:off x="1701988" y="3048000"/>
            <a:ext cx="5831333" cy="3213700"/>
          </a:xfrm>
          <a:prstGeom prst="rect">
            <a:avLst/>
          </a:prstGeom>
        </p:spPr>
        <p:txBody>
          <a:bodyPr vert="horz" wrap="square" lIns="0" tIns="12700" rIns="0" bIns="0" rtlCol="0">
            <a:spAutoFit/>
          </a:bodyPr>
          <a:lstStyle/>
          <a:p>
            <a:pPr marL="12700">
              <a:lnSpc>
                <a:spcPct val="100000"/>
              </a:lnSpc>
              <a:spcBef>
                <a:spcPts val="100"/>
              </a:spcBef>
            </a:pPr>
            <a:r>
              <a:rPr lang="vi-VN" sz="2400" b="1" dirty="0">
                <a:solidFill>
                  <a:srgbClr val="FF0000"/>
                </a:solidFill>
                <a:latin typeface="Calibri" panose="020F0502020204030204" pitchFamily="34" charset="0"/>
                <a:cs typeface="Calibri" panose="020F0502020204030204" pitchFamily="34" charset="0"/>
              </a:rPr>
              <a:t>Không, do những khác biệt trong cách thức triển khai</a:t>
            </a:r>
          </a:p>
          <a:p>
            <a:pPr marL="299085" indent="-286385">
              <a:lnSpc>
                <a:spcPct val="100000"/>
              </a:lnSpc>
              <a:buFont typeface="Arial"/>
              <a:buChar char="•"/>
              <a:tabLst>
                <a:tab pos="299085" algn="l"/>
              </a:tabLst>
            </a:pPr>
            <a:r>
              <a:rPr lang="vi-VN" sz="2000" dirty="0">
                <a:latin typeface="Calibri" panose="020F0502020204030204" pitchFamily="34" charset="0"/>
                <a:cs typeface="Calibri" panose="020F0502020204030204" pitchFamily="34" charset="0"/>
              </a:rPr>
              <a:t>Khác biệt về khung pháp lý và quy trình</a:t>
            </a:r>
          </a:p>
          <a:p>
            <a:pPr marL="299085" indent="-286385">
              <a:lnSpc>
                <a:spcPct val="100000"/>
              </a:lnSpc>
              <a:buFont typeface="Arial"/>
              <a:buChar char="•"/>
              <a:tabLst>
                <a:tab pos="299085" algn="l"/>
              </a:tabLst>
            </a:pPr>
            <a:r>
              <a:rPr lang="vi-VN" sz="2000" dirty="0">
                <a:latin typeface="Calibri" panose="020F0502020204030204" pitchFamily="34" charset="0"/>
                <a:cs typeface="Calibri" panose="020F0502020204030204" pitchFamily="34" charset="0"/>
              </a:rPr>
              <a:t>Yêu cầu hồ sơ, tài liệu</a:t>
            </a:r>
          </a:p>
          <a:p>
            <a:pPr marL="299085" indent="-286385">
              <a:lnSpc>
                <a:spcPct val="100000"/>
              </a:lnSpc>
              <a:buFont typeface="Arial"/>
              <a:buChar char="•"/>
              <a:tabLst>
                <a:tab pos="299085" algn="l"/>
              </a:tabLst>
            </a:pPr>
            <a:r>
              <a:rPr lang="vi-VN" sz="2000" dirty="0">
                <a:latin typeface="Calibri" panose="020F0502020204030204" pitchFamily="34" charset="0"/>
                <a:cs typeface="Calibri" panose="020F0502020204030204" pitchFamily="34" charset="0"/>
              </a:rPr>
              <a:t>Sử dụng báo cáo </a:t>
            </a:r>
            <a:r>
              <a:rPr lang="en-US" sz="2000" dirty="0" err="1">
                <a:latin typeface="Calibri" panose="020F0502020204030204" pitchFamily="34" charset="0"/>
                <a:cs typeface="Calibri" panose="020F0502020204030204" pitchFamily="34" charset="0"/>
              </a:rPr>
              <a:t>thẩm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định</a:t>
            </a:r>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của các cơ quan được tham chiếu</a:t>
            </a:r>
          </a:p>
          <a:p>
            <a:pPr marL="299085" indent="-286385">
              <a:lnSpc>
                <a:spcPct val="100000"/>
              </a:lnSpc>
              <a:buFont typeface="Arial"/>
              <a:buChar char="•"/>
              <a:tabLst>
                <a:tab pos="299085" algn="l"/>
              </a:tabLst>
            </a:pPr>
            <a:r>
              <a:rPr lang="vi-VN" sz="2000" dirty="0">
                <a:latin typeface="Calibri" panose="020F0502020204030204" pitchFamily="34" charset="0"/>
                <a:cs typeface="Calibri" panose="020F0502020204030204" pitchFamily="34" charset="0"/>
              </a:rPr>
              <a:t>Phù hợp thực tế với các mục tiêu và năng lực hiện tại của cơ quan quản lý dược quốc gia</a:t>
            </a:r>
          </a:p>
          <a:p>
            <a:pPr marL="299085" indent="-286385">
              <a:lnSpc>
                <a:spcPct val="100000"/>
              </a:lnSpc>
              <a:buFont typeface="Arial"/>
              <a:buChar char="•"/>
              <a:tabLst>
                <a:tab pos="299085" algn="l"/>
              </a:tabLst>
            </a:pPr>
            <a:r>
              <a:rPr lang="vi-VN" sz="2000" b="1" dirty="0">
                <a:latin typeface="Calibri" panose="020F0502020204030204" pitchFamily="34" charset="0"/>
                <a:cs typeface="Calibri" panose="020F0502020204030204" pitchFamily="34" charset="0"/>
              </a:rPr>
              <a:t>Lưu ý: Cơ chế tham chiếu nhằm mục đích tạo điều kiện thuận lợi cho công tác quản lý</a:t>
            </a:r>
          </a:p>
        </p:txBody>
      </p:sp>
      <p:sp>
        <p:nvSpPr>
          <p:cNvPr id="2" name="object 7">
            <a:extLst>
              <a:ext uri="{FF2B5EF4-FFF2-40B4-BE49-F238E27FC236}">
                <a16:creationId xmlns:a16="http://schemas.microsoft.com/office/drawing/2014/main" id="{AF19D9D5-815E-39EC-4BF6-52AFF9EBC6E9}"/>
              </a:ext>
            </a:extLst>
          </p:cNvPr>
          <p:cNvSpPr txBox="1">
            <a:spLocks noGrp="1"/>
          </p:cNvSpPr>
          <p:nvPr>
            <p:ph type="ftr" sz="quarter" idx="5"/>
          </p:nvPr>
        </p:nvSpPr>
        <p:spPr>
          <a:xfrm>
            <a:off x="3801892" y="6728402"/>
            <a:ext cx="2217908" cy="115416"/>
          </a:xfrm>
          <a:prstGeom prst="rect">
            <a:avLst/>
          </a:prstGeom>
        </p:spPr>
        <p:txBody>
          <a:bodyPr vert="horz" wrap="square" lIns="0" tIns="0" rIns="0" bIns="0" rtlCol="0">
            <a:spAutoFit/>
          </a:bodyPr>
          <a:lstStyle/>
          <a:p>
            <a:pPr marL="12700">
              <a:lnSpc>
                <a:spcPts val="865"/>
              </a:lnSpc>
            </a:pPr>
            <a:r>
              <a:rPr lang="vi-VN" dirty="0">
                <a:latin typeface="Calibri" panose="020F0502020204030204" pitchFamily="34" charset="0"/>
                <a:cs typeface="Calibri" panose="020F0502020204030204" pitchFamily="34" charset="0"/>
              </a:rPr>
              <a:t>Trung Tâm Năng lực Quản lý Xuất sắc </a:t>
            </a:r>
            <a:r>
              <a:rPr lang="vi-VN" dirty="0" err="1">
                <a:latin typeface="Calibri" panose="020F0502020204030204" pitchFamily="34" charset="0"/>
                <a:cs typeface="Calibri" panose="020F0502020204030204" pitchFamily="34" charset="0"/>
              </a:rPr>
              <a:t>Duke</a:t>
            </a:r>
            <a:r>
              <a:rPr lang="vi-VN" dirty="0">
                <a:latin typeface="Calibri" panose="020F0502020204030204" pitchFamily="34" charset="0"/>
                <a:cs typeface="Calibri" panose="020F0502020204030204" pitchFamily="34" charset="0"/>
              </a:rPr>
              <a:t>-NUS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529B"/>
          </a:solidFill>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3" name="object 3"/>
          <p:cNvGrpSpPr/>
          <p:nvPr/>
        </p:nvGrpSpPr>
        <p:grpSpPr>
          <a:xfrm>
            <a:off x="-12700" y="-12700"/>
            <a:ext cx="9169400" cy="6883400"/>
            <a:chOff x="-12700" y="-12700"/>
            <a:chExt cx="9169400" cy="6883400"/>
          </a:xfrm>
        </p:grpSpPr>
        <p:sp>
          <p:nvSpPr>
            <p:cNvPr id="4" name="object 4"/>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25400">
              <a:solidFill>
                <a:srgbClr val="003A70"/>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838200" y="762000"/>
              <a:ext cx="7467600" cy="5289550"/>
            </a:xfrm>
            <a:custGeom>
              <a:avLst/>
              <a:gdLst/>
              <a:ahLst/>
              <a:cxnLst/>
              <a:rect l="l" t="t" r="r" b="b"/>
              <a:pathLst>
                <a:path w="7467600" h="5289550">
                  <a:moveTo>
                    <a:pt x="0" y="0"/>
                  </a:moveTo>
                  <a:lnTo>
                    <a:pt x="7467600" y="0"/>
                  </a:lnTo>
                  <a:lnTo>
                    <a:pt x="7467600" y="5289550"/>
                  </a:lnTo>
                  <a:lnTo>
                    <a:pt x="0" y="5289550"/>
                  </a:lnTo>
                  <a:lnTo>
                    <a:pt x="0" y="0"/>
                  </a:lnTo>
                  <a:close/>
                </a:path>
              </a:pathLst>
            </a:custGeom>
            <a:ln w="635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6" name="object 6" descr="$PPTXTitle"/>
          <p:cNvSpPr txBox="1">
            <a:spLocks noGrp="1"/>
          </p:cNvSpPr>
          <p:nvPr>
            <p:ph type="title"/>
          </p:nvPr>
        </p:nvSpPr>
        <p:spPr>
          <a:xfrm>
            <a:off x="1221738" y="1392428"/>
            <a:ext cx="6550661" cy="1674817"/>
          </a:xfrm>
          <a:prstGeom prst="rect">
            <a:avLst/>
          </a:prstGeom>
        </p:spPr>
        <p:txBody>
          <a:bodyPr vert="horz" wrap="square" lIns="0" tIns="12700" rIns="0" bIns="0" rtlCol="0">
            <a:spAutoFit/>
          </a:bodyPr>
          <a:lstStyle/>
          <a:p>
            <a:pPr marL="12700" marR="5080">
              <a:lnSpc>
                <a:spcPct val="100000"/>
              </a:lnSpc>
              <a:spcBef>
                <a:spcPts val="100"/>
              </a:spcBef>
            </a:pPr>
            <a:r>
              <a:rPr lang="vi-VN" sz="3600" dirty="0">
                <a:solidFill>
                  <a:srgbClr val="FFFFFF"/>
                </a:solidFill>
                <a:latin typeface="Calibri" panose="020F0502020204030204" pitchFamily="34" charset="0"/>
                <a:cs typeface="Calibri" panose="020F0502020204030204" pitchFamily="34" charset="0"/>
              </a:rPr>
              <a:t>CƠ SỞ CHO </a:t>
            </a:r>
            <a:br>
              <a:rPr lang="vi-VN" sz="3600" dirty="0">
                <a:solidFill>
                  <a:srgbClr val="FFFFFF"/>
                </a:solidFill>
                <a:latin typeface="Calibri" panose="020F0502020204030204" pitchFamily="34" charset="0"/>
                <a:cs typeface="Calibri" panose="020F0502020204030204" pitchFamily="34" charset="0"/>
              </a:rPr>
            </a:br>
            <a:r>
              <a:rPr lang="vi-VN" sz="3600" dirty="0">
                <a:solidFill>
                  <a:srgbClr val="FFFFFF"/>
                </a:solidFill>
                <a:latin typeface="Calibri" panose="020F0502020204030204" pitchFamily="34" charset="0"/>
                <a:cs typeface="Calibri" panose="020F0502020204030204" pitchFamily="34" charset="0"/>
              </a:rPr>
              <a:t>CÁC QUYẾT ĐỊNH QUẢN LÝ </a:t>
            </a:r>
            <a:br>
              <a:rPr lang="vi-VN" sz="3600" dirty="0">
                <a:solidFill>
                  <a:srgbClr val="FFFFFF"/>
                </a:solidFill>
                <a:latin typeface="Calibri" panose="020F0502020204030204" pitchFamily="34" charset="0"/>
                <a:cs typeface="Calibri" panose="020F0502020204030204" pitchFamily="34" charset="0"/>
              </a:rPr>
            </a:br>
            <a:r>
              <a:rPr lang="vi-VN" sz="3600" dirty="0">
                <a:solidFill>
                  <a:srgbClr val="FFFFFF"/>
                </a:solidFill>
                <a:latin typeface="Calibri" panose="020F0502020204030204" pitchFamily="34" charset="0"/>
                <a:cs typeface="Calibri" panose="020F0502020204030204" pitchFamily="34" charset="0"/>
              </a:rPr>
              <a:t>DỰA TRÊN THAM CHIẾU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353C3"/>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F603AA2A21E8448D30CE010D473308" ma:contentTypeVersion="17" ma:contentTypeDescription="Create a new document." ma:contentTypeScope="" ma:versionID="7c3fd63977c167b9fc7a7aa4f1272ad1">
  <xsd:schema xmlns:xsd="http://www.w3.org/2001/XMLSchema" xmlns:xs="http://www.w3.org/2001/XMLSchema" xmlns:p="http://schemas.microsoft.com/office/2006/metadata/properties" xmlns:ns2="4506d3f7-a5ad-471a-8cbe-de05f0ff72c7" xmlns:ns3="d0df952a-3997-4eb9-b736-b7dafa7affa2" targetNamespace="http://schemas.microsoft.com/office/2006/metadata/properties" ma:root="true" ma:fieldsID="e32dd7b471d3b84fb8fb6ef7a85bf2b0" ns2:_="" ns3:_="">
    <xsd:import namespace="4506d3f7-a5ad-471a-8cbe-de05f0ff72c7"/>
    <xsd:import namespace="d0df952a-3997-4eb9-b736-b7dafa7aff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6d3f7-a5ad-471a-8cbe-de05f0ff7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cac0ae-4a5d-4c15-a633-a00d2536bbe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df952a-3997-4eb9-b736-b7dafa7affa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d105028-90b4-46e0-bd03-8ef1561ec145}" ma:internalName="TaxCatchAll" ma:showField="CatchAllData" ma:web="d0df952a-3997-4eb9-b736-b7dafa7aff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0df952a-3997-4eb9-b736-b7dafa7affa2" xsi:nil="true"/>
    <lcf76f155ced4ddcb4097134ff3c332f xmlns="4506d3f7-a5ad-471a-8cbe-de05f0ff72c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B67011-5179-4683-A077-DE1645033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06d3f7-a5ad-471a-8cbe-de05f0ff72c7"/>
    <ds:schemaRef ds:uri="d0df952a-3997-4eb9-b736-b7dafa7aff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06AB02-64FE-4683-A6FC-BD70BEE1C980}">
  <ds:schemaRefs>
    <ds:schemaRef ds:uri="http://purl.org/dc/dcmitype/"/>
    <ds:schemaRef ds:uri="http://schemas.microsoft.com/office/2006/documentManagement/types"/>
    <ds:schemaRef ds:uri="http://schemas.microsoft.com/office/infopath/2007/PartnerControls"/>
    <ds:schemaRef ds:uri="http://purl.org/dc/elements/1.1/"/>
    <ds:schemaRef ds:uri="d0df952a-3997-4eb9-b736-b7dafa7affa2"/>
    <ds:schemaRef ds:uri="4506d3f7-a5ad-471a-8cbe-de05f0ff72c7"/>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B7514C9B-F7AD-4355-8D78-3EAD78E5EF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1411</TotalTime>
  <Words>3589</Words>
  <Application>Microsoft Office PowerPoint</Application>
  <PresentationFormat>On-screen Show (4:3)</PresentationFormat>
  <Paragraphs>361</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Triển khai cơ chế tham chiếu – Những cân nhắc cần thiết</vt:lpstr>
      <vt:lpstr>HỢP TÁC TRONG QUẢN LÝ VÀ CƠ CHẾ THAM CHIẾU</vt:lpstr>
      <vt:lpstr>Hợp tác giữa các cơ quan quản lý</vt:lpstr>
      <vt:lpstr>Định nghĩa của WHO về tham chiếu</vt:lpstr>
      <vt:lpstr>PowerPoint Presentation</vt:lpstr>
      <vt:lpstr>Khung quy định quản lý dựa trên rủi ro đối với các  sản phẩm y tế</vt:lpstr>
      <vt:lpstr>Khung quy định quản lý</vt:lpstr>
      <vt:lpstr>PowerPoint Presentation</vt:lpstr>
      <vt:lpstr>CƠ SỞ CHO  CÁC QUYẾT ĐỊNH QUẢN LÝ  DỰA TRÊN THAM CHIẾU</vt:lpstr>
      <vt:lpstr>PowerPoint Presentation</vt:lpstr>
      <vt:lpstr>1. Đánh giá “tính tương đồng”</vt:lpstr>
      <vt:lpstr>Nếu như “tính tương đồng” không thể được xác định?</vt:lpstr>
      <vt:lpstr>2. Nội suy hồ sơ lợi ích – nguy cơ</vt:lpstr>
      <vt:lpstr>Vai trò của các cơ quan quản lý trong cơ chế tham chiếu</vt:lpstr>
      <vt:lpstr>Đưa ra quyết định quản lý</vt:lpstr>
      <vt:lpstr>NHỮNG YẾU TỐ CẦN XEM XÉT KHI ĐÁNH GIÁ DỰA TRÊN CƠ CHẾ THAM CHIẾU</vt:lpstr>
      <vt:lpstr>Những yếu tố cần cân nhắc</vt:lpstr>
      <vt:lpstr>Bối cảnh đưa ra quyết định quản lý trong nước</vt:lpstr>
      <vt:lpstr>Bối cảnh đưa ra quyết định quản lý trong nước</vt:lpstr>
      <vt:lpstr>Nghiên cứu phi lâm sàng</vt:lpstr>
      <vt:lpstr>Rút gọn quá trình đánh giá phi lâm sàng</vt:lpstr>
      <vt:lpstr>Thẩm định nghiên cứu lâm sàng</vt:lpstr>
      <vt:lpstr>Kế hoạch quản lý an toàn và nguy cơ</vt:lpstr>
      <vt:lpstr>Kế hoạch quản lý nguy cơ</vt:lpstr>
      <vt:lpstr>Tùy chỉnh kế hoạch quản lý nguy cơ cho thị trường trong nước</vt:lpstr>
      <vt:lpstr>KHẮC PHỤC NHỮNG  THÁCH THỨC TRONG  VIỆC TRIỂN KHAI  CƠ CHẾ THAM CHIẾU</vt:lpstr>
      <vt:lpstr>Các rào cản trong quá trình thực hiện</vt:lpstr>
      <vt:lpstr>Các rào cản trong quá trình thực hiện</vt:lpstr>
      <vt:lpstr>Khác biệt trong các quyết định quản lý</vt:lpstr>
      <vt:lpstr>Cách tiếp cận tổ chức</vt:lpstr>
      <vt:lpstr>Lĩnh vực năng lực</vt:lpstr>
      <vt:lpstr>Xin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dc:creator>
  <cp:lastModifiedBy>Gia Dao</cp:lastModifiedBy>
  <cp:revision>3</cp:revision>
  <dcterms:created xsi:type="dcterms:W3CDTF">2025-12-10T14:27:11Z</dcterms:created>
  <dcterms:modified xsi:type="dcterms:W3CDTF">2025-12-16T09:02:48Z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NUS Restricted</vt:lpwstr>
  </property>
  <property fmtid="{D5CDD505-2E9C-101B-9397-08002B2CF9AE}" pid="3" name="Created">
    <vt:filetime>2025-07-09T00:00:00Z</vt:filetime>
  </property>
  <property fmtid="{D5CDD505-2E9C-101B-9397-08002B2CF9AE}" pid="4" name="Creator">
    <vt:lpwstr>Acrobat PDFMaker 25 for PowerPoint</vt:lpwstr>
  </property>
  <property fmtid="{D5CDD505-2E9C-101B-9397-08002B2CF9AE}" pid="5" name="ExistingClassification">
    <vt:lpwstr>NUS Restricted</vt:lpwstr>
  </property>
  <property fmtid="{D5CDD505-2E9C-101B-9397-08002B2CF9AE}" pid="6" name="ExistingHeaderFooter">
    <vt:lpwstr>None</vt:lpwstr>
  </property>
  <property fmtid="{D5CDD505-2E9C-101B-9397-08002B2CF9AE}" pid="7" name="IsSavedOnce">
    <vt:lpwstr>IsSavedOnceTrue</vt:lpwstr>
  </property>
  <property fmtid="{D5CDD505-2E9C-101B-9397-08002B2CF9AE}" pid="8" name="LastSaved">
    <vt:filetime>2025-12-10T00:00:00Z</vt:filetime>
  </property>
  <property fmtid="{D5CDD505-2E9C-101B-9397-08002B2CF9AE}" pid="9" name="Producer">
    <vt:lpwstr>Adobe PDF Library 25.1.51</vt:lpwstr>
  </property>
  <property fmtid="{D5CDD505-2E9C-101B-9397-08002B2CF9AE}" pid="10" name="TITUSMarking">
    <vt:lpwstr>None</vt:lpwstr>
  </property>
  <property fmtid="{D5CDD505-2E9C-101B-9397-08002B2CF9AE}" pid="11" name="TitusGUID">
    <vt:lpwstr>785d770b-d67f-4706-9593-e60da9a37b57</vt:lpwstr>
  </property>
  <property fmtid="{D5CDD505-2E9C-101B-9397-08002B2CF9AE}" pid="12" name="ContentTypeId">
    <vt:lpwstr>0x01010033F603AA2A21E8448D30CE010D473308</vt:lpwstr>
  </property>
  <property fmtid="{D5CDD505-2E9C-101B-9397-08002B2CF9AE}" pid="13" name="MediaServiceImageTags">
    <vt:lpwstr/>
  </property>
</Properties>
</file>