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8" r:id="rId1"/>
    <p:sldMasterId id="2147483702" r:id="rId2"/>
  </p:sldMasterIdLst>
  <p:notesMasterIdLst>
    <p:notesMasterId r:id="rId25"/>
  </p:notesMasterIdLst>
  <p:handoutMasterIdLst>
    <p:handoutMasterId r:id="rId26"/>
  </p:handoutMasterIdLst>
  <p:sldIdLst>
    <p:sldId id="758" r:id="rId3"/>
    <p:sldId id="760" r:id="rId4"/>
    <p:sldId id="786" r:id="rId5"/>
    <p:sldId id="787" r:id="rId6"/>
    <p:sldId id="788" r:id="rId7"/>
    <p:sldId id="789" r:id="rId8"/>
    <p:sldId id="790" r:id="rId9"/>
    <p:sldId id="763" r:id="rId10"/>
    <p:sldId id="762" r:id="rId11"/>
    <p:sldId id="764" r:id="rId12"/>
    <p:sldId id="765" r:id="rId13"/>
    <p:sldId id="791" r:id="rId14"/>
    <p:sldId id="792" r:id="rId15"/>
    <p:sldId id="793" r:id="rId16"/>
    <p:sldId id="794" r:id="rId17"/>
    <p:sldId id="795" r:id="rId18"/>
    <p:sldId id="796" r:id="rId19"/>
    <p:sldId id="801" r:id="rId20"/>
    <p:sldId id="800" r:id="rId21"/>
    <p:sldId id="799" r:id="rId22"/>
    <p:sldId id="798" r:id="rId23"/>
    <p:sldId id="785" r:id="rId24"/>
  </p:sldIdLst>
  <p:sldSz cx="9144000" cy="6858000" type="screen4x3"/>
  <p:notesSz cx="7315200" cy="9601200"/>
  <p:defaultTextStyle>
    <a:defPPr>
      <a:defRPr lang="ja-JP"/>
    </a:defPPr>
    <a:lvl1pPr algn="l" rtl="0" fontAlgn="base">
      <a:spcBef>
        <a:spcPct val="0"/>
      </a:spcBef>
      <a:spcAft>
        <a:spcPct val="0"/>
      </a:spcAft>
      <a:defRPr kumimoji="1" sz="3600" kern="1200">
        <a:solidFill>
          <a:schemeClr val="tx1"/>
        </a:solidFill>
        <a:latin typeface="Tahoma" pitchFamily="34" charset="0"/>
        <a:ea typeface="ＭＳ Ｐゴシック" pitchFamily="34" charset="-128"/>
        <a:cs typeface="+mn-cs"/>
      </a:defRPr>
    </a:lvl1pPr>
    <a:lvl2pPr marL="457200" algn="l" rtl="0" fontAlgn="base">
      <a:spcBef>
        <a:spcPct val="0"/>
      </a:spcBef>
      <a:spcAft>
        <a:spcPct val="0"/>
      </a:spcAft>
      <a:defRPr kumimoji="1" sz="3600" kern="1200">
        <a:solidFill>
          <a:schemeClr val="tx1"/>
        </a:solidFill>
        <a:latin typeface="Tahoma" pitchFamily="34" charset="0"/>
        <a:ea typeface="ＭＳ Ｐゴシック" pitchFamily="34" charset="-128"/>
        <a:cs typeface="+mn-cs"/>
      </a:defRPr>
    </a:lvl2pPr>
    <a:lvl3pPr marL="914400" algn="l" rtl="0" fontAlgn="base">
      <a:spcBef>
        <a:spcPct val="0"/>
      </a:spcBef>
      <a:spcAft>
        <a:spcPct val="0"/>
      </a:spcAft>
      <a:defRPr kumimoji="1" sz="3600" kern="1200">
        <a:solidFill>
          <a:schemeClr val="tx1"/>
        </a:solidFill>
        <a:latin typeface="Tahoma" pitchFamily="34" charset="0"/>
        <a:ea typeface="ＭＳ Ｐゴシック" pitchFamily="34" charset="-128"/>
        <a:cs typeface="+mn-cs"/>
      </a:defRPr>
    </a:lvl3pPr>
    <a:lvl4pPr marL="1371600" algn="l" rtl="0" fontAlgn="base">
      <a:spcBef>
        <a:spcPct val="0"/>
      </a:spcBef>
      <a:spcAft>
        <a:spcPct val="0"/>
      </a:spcAft>
      <a:defRPr kumimoji="1" sz="3600" kern="1200">
        <a:solidFill>
          <a:schemeClr val="tx1"/>
        </a:solidFill>
        <a:latin typeface="Tahoma" pitchFamily="34" charset="0"/>
        <a:ea typeface="ＭＳ Ｐゴシック" pitchFamily="34" charset="-128"/>
        <a:cs typeface="+mn-cs"/>
      </a:defRPr>
    </a:lvl4pPr>
    <a:lvl5pPr marL="1828800" algn="l" rtl="0" fontAlgn="base">
      <a:spcBef>
        <a:spcPct val="0"/>
      </a:spcBef>
      <a:spcAft>
        <a:spcPct val="0"/>
      </a:spcAft>
      <a:defRPr kumimoji="1" sz="3600" kern="1200">
        <a:solidFill>
          <a:schemeClr val="tx1"/>
        </a:solidFill>
        <a:latin typeface="Tahoma" pitchFamily="34" charset="0"/>
        <a:ea typeface="ＭＳ Ｐゴシック" pitchFamily="34" charset="-128"/>
        <a:cs typeface="+mn-cs"/>
      </a:defRPr>
    </a:lvl5pPr>
    <a:lvl6pPr marL="2286000" algn="l" defTabSz="914400" rtl="0" eaLnBrk="1" latinLnBrk="0" hangingPunct="1">
      <a:defRPr kumimoji="1" sz="3600" kern="1200">
        <a:solidFill>
          <a:schemeClr val="tx1"/>
        </a:solidFill>
        <a:latin typeface="Tahoma" pitchFamily="34" charset="0"/>
        <a:ea typeface="ＭＳ Ｐゴシック" pitchFamily="34" charset="-128"/>
        <a:cs typeface="+mn-cs"/>
      </a:defRPr>
    </a:lvl6pPr>
    <a:lvl7pPr marL="2743200" algn="l" defTabSz="914400" rtl="0" eaLnBrk="1" latinLnBrk="0" hangingPunct="1">
      <a:defRPr kumimoji="1" sz="3600" kern="1200">
        <a:solidFill>
          <a:schemeClr val="tx1"/>
        </a:solidFill>
        <a:latin typeface="Tahoma" pitchFamily="34" charset="0"/>
        <a:ea typeface="ＭＳ Ｐゴシック" pitchFamily="34" charset="-128"/>
        <a:cs typeface="+mn-cs"/>
      </a:defRPr>
    </a:lvl7pPr>
    <a:lvl8pPr marL="3200400" algn="l" defTabSz="914400" rtl="0" eaLnBrk="1" latinLnBrk="0" hangingPunct="1">
      <a:defRPr kumimoji="1" sz="3600" kern="1200">
        <a:solidFill>
          <a:schemeClr val="tx1"/>
        </a:solidFill>
        <a:latin typeface="Tahoma" pitchFamily="34" charset="0"/>
        <a:ea typeface="ＭＳ Ｐゴシック" pitchFamily="34" charset="-128"/>
        <a:cs typeface="+mn-cs"/>
      </a:defRPr>
    </a:lvl8pPr>
    <a:lvl9pPr marL="3657600" algn="l" defTabSz="914400" rtl="0" eaLnBrk="1" latinLnBrk="0" hangingPunct="1">
      <a:defRPr kumimoji="1" sz="3600" kern="1200">
        <a:solidFill>
          <a:schemeClr val="tx1"/>
        </a:solidFill>
        <a:latin typeface="Tahoma" pitchFamily="34" charset="0"/>
        <a:ea typeface="ＭＳ Ｐゴシック" pitchFamily="34" charset="-128"/>
        <a:cs typeface="+mn-cs"/>
      </a:defRPr>
    </a:lvl9pPr>
  </p:defaultTextStyle>
  <p:extLst>
    <p:ext uri="{521415D9-36F7-43E2-AB2F-B90AF26B5E84}">
      <p14:sectionLst xmlns:p14="http://schemas.microsoft.com/office/powerpoint/2010/main">
        <p14:section name="Default Section" id="{22DF91CD-F32C-42AA-A875-38A5DCBF10AE}">
          <p14:sldIdLst>
            <p14:sldId id="758"/>
            <p14:sldId id="760"/>
            <p14:sldId id="786"/>
            <p14:sldId id="787"/>
            <p14:sldId id="788"/>
            <p14:sldId id="789"/>
            <p14:sldId id="790"/>
            <p14:sldId id="763"/>
            <p14:sldId id="762"/>
            <p14:sldId id="764"/>
          </p14:sldIdLst>
        </p14:section>
        <p14:section name="Untitled Section" id="{BAAC34D0-DEAF-41F8-BAC2-CDCB90A61D90}">
          <p14:sldIdLst>
            <p14:sldId id="765"/>
            <p14:sldId id="791"/>
            <p14:sldId id="792"/>
            <p14:sldId id="793"/>
            <p14:sldId id="794"/>
            <p14:sldId id="795"/>
            <p14:sldId id="796"/>
            <p14:sldId id="801"/>
            <p14:sldId id="800"/>
            <p14:sldId id="799"/>
            <p14:sldId id="798"/>
            <p14:sldId id="78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5">
          <p15:clr>
            <a:srgbClr val="A4A3A4"/>
          </p15:clr>
        </p15:guide>
        <p15:guide id="2" pos="2303">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99CC"/>
    <a:srgbClr val="FF0066"/>
    <a:srgbClr val="006699"/>
    <a:srgbClr val="3333CC"/>
    <a:srgbClr val="003399"/>
    <a:srgbClr val="CC0000"/>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E7E8A2C-460F-4326-9323-38F7760AE814}" v="353" dt="2025-10-06T14:02:19.96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639" autoAdjust="0"/>
    <p:restoredTop sz="91457" autoAdjust="0"/>
  </p:normalViewPr>
  <p:slideViewPr>
    <p:cSldViewPr>
      <p:cViewPr varScale="1">
        <p:scale>
          <a:sx n="72" d="100"/>
          <a:sy n="72" d="100"/>
        </p:scale>
        <p:origin x="1210" y="58"/>
      </p:cViewPr>
      <p:guideLst>
        <p:guide orient="horz" pos="2160"/>
        <p:guide pos="2880"/>
      </p:guideLst>
    </p:cSldViewPr>
  </p:slideViewPr>
  <p:outlineViewPr>
    <p:cViewPr>
      <p:scale>
        <a:sx n="33" d="100"/>
        <a:sy n="33" d="100"/>
      </p:scale>
      <p:origin x="0" y="1344"/>
    </p:cViewPr>
  </p:outlineViewPr>
  <p:notesTextViewPr>
    <p:cViewPr>
      <p:scale>
        <a:sx n="100" d="100"/>
        <a:sy n="100" d="100"/>
      </p:scale>
      <p:origin x="0" y="0"/>
    </p:cViewPr>
  </p:notesTextViewPr>
  <p:sorterViewPr>
    <p:cViewPr>
      <p:scale>
        <a:sx n="66" d="100"/>
        <a:sy n="66" d="100"/>
      </p:scale>
      <p:origin x="0" y="948"/>
    </p:cViewPr>
  </p:sorterViewPr>
  <p:notesViewPr>
    <p:cSldViewPr>
      <p:cViewPr varScale="1">
        <p:scale>
          <a:sx n="67" d="100"/>
          <a:sy n="67" d="100"/>
        </p:scale>
        <p:origin x="-2784" y="-114"/>
      </p:cViewPr>
      <p:guideLst>
        <p:guide orient="horz" pos="3025"/>
        <p:guide pos="230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microsoft.com/office/2015/10/relationships/revisionInfo" Target="revisionInfo.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microsoft.com/office/2016/11/relationships/changesInfo" Target="changesInfos/changesInfo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iep Quach" userId="3449c50a98b1a753" providerId="LiveId" clId="{8ED0EC07-57D3-430C-B42B-6A9A42BB1E28}"/>
    <pc:docChg chg="undo redo custSel modSld">
      <pc:chgData name="Diep Quach" userId="3449c50a98b1a753" providerId="LiveId" clId="{8ED0EC07-57D3-430C-B42B-6A9A42BB1E28}" dt="2025-10-06T14:02:19.963" v="397" actId="2711"/>
      <pc:docMkLst>
        <pc:docMk/>
      </pc:docMkLst>
      <pc:sldChg chg="delSp modSp mod delAnim modAnim">
        <pc:chgData name="Diep Quach" userId="3449c50a98b1a753" providerId="LiveId" clId="{8ED0EC07-57D3-430C-B42B-6A9A42BB1E28}" dt="2025-10-06T13:51:34.135" v="269"/>
        <pc:sldMkLst>
          <pc:docMk/>
          <pc:sldMk cId="2963331407" sldId="760"/>
        </pc:sldMkLst>
        <pc:spChg chg="mod ord modVis">
          <ac:chgData name="Diep Quach" userId="3449c50a98b1a753" providerId="LiveId" clId="{8ED0EC07-57D3-430C-B42B-6A9A42BB1E28}" dt="2025-10-06T13:21:38.901" v="45" actId="33935"/>
          <ac:spMkLst>
            <pc:docMk/>
            <pc:sldMk cId="2963331407" sldId="760"/>
            <ac:spMk id="2" creationId="{00000000-0000-0000-0000-000000000000}"/>
          </ac:spMkLst>
        </pc:spChg>
        <pc:spChg chg="del mod modVis">
          <ac:chgData name="Diep Quach" userId="3449c50a98b1a753" providerId="LiveId" clId="{8ED0EC07-57D3-430C-B42B-6A9A42BB1E28}" dt="2025-10-06T13:49:48.426" v="259" actId="478"/>
          <ac:spMkLst>
            <pc:docMk/>
            <pc:sldMk cId="2963331407" sldId="760"/>
            <ac:spMk id="3" creationId="{00000000-0000-0000-0000-000000000000}"/>
          </ac:spMkLst>
        </pc:spChg>
        <pc:spChg chg="mod ord modVis">
          <ac:chgData name="Diep Quach" userId="3449c50a98b1a753" providerId="LiveId" clId="{8ED0EC07-57D3-430C-B42B-6A9A42BB1E28}" dt="2025-10-06T13:50:24.282" v="264" actId="2711"/>
          <ac:spMkLst>
            <pc:docMk/>
            <pc:sldMk cId="2963331407" sldId="760"/>
            <ac:spMk id="6" creationId="{00000000-0000-0000-0000-000000000000}"/>
          </ac:spMkLst>
        </pc:spChg>
        <pc:spChg chg="del mod ord modVis">
          <ac:chgData name="Diep Quach" userId="3449c50a98b1a753" providerId="LiveId" clId="{8ED0EC07-57D3-430C-B42B-6A9A42BB1E28}" dt="2025-10-06T13:51:06.466" v="265" actId="478"/>
          <ac:spMkLst>
            <pc:docMk/>
            <pc:sldMk cId="2963331407" sldId="760"/>
            <ac:spMk id="7" creationId="{00000000-0000-0000-0000-000000000000}"/>
          </ac:spMkLst>
        </pc:spChg>
      </pc:sldChg>
      <pc:sldChg chg="modSp mod modAnim">
        <pc:chgData name="Diep Quach" userId="3449c50a98b1a753" providerId="LiveId" clId="{8ED0EC07-57D3-430C-B42B-6A9A42BB1E28}" dt="2025-10-06T13:40:50.991" v="173"/>
        <pc:sldMkLst>
          <pc:docMk/>
          <pc:sldMk cId="816853608" sldId="762"/>
        </pc:sldMkLst>
        <pc:spChg chg="mod">
          <ac:chgData name="Diep Quach" userId="3449c50a98b1a753" providerId="LiveId" clId="{8ED0EC07-57D3-430C-B42B-6A9A42BB1E28}" dt="2025-10-06T13:28:45.249" v="81" actId="14100"/>
          <ac:spMkLst>
            <pc:docMk/>
            <pc:sldMk cId="816853608" sldId="762"/>
            <ac:spMk id="28" creationId="{00000000-0000-0000-0000-000000000000}"/>
          </ac:spMkLst>
        </pc:spChg>
      </pc:sldChg>
      <pc:sldChg chg="modAnim">
        <pc:chgData name="Diep Quach" userId="3449c50a98b1a753" providerId="LiveId" clId="{8ED0EC07-57D3-430C-B42B-6A9A42BB1E28}" dt="2025-10-06T13:40:41.878" v="172"/>
        <pc:sldMkLst>
          <pc:docMk/>
          <pc:sldMk cId="3444498338" sldId="763"/>
        </pc:sldMkLst>
      </pc:sldChg>
      <pc:sldChg chg="modAnim">
        <pc:chgData name="Diep Quach" userId="3449c50a98b1a753" providerId="LiveId" clId="{8ED0EC07-57D3-430C-B42B-6A9A42BB1E28}" dt="2025-10-06T13:40:57.895" v="174"/>
        <pc:sldMkLst>
          <pc:docMk/>
          <pc:sldMk cId="1916267783" sldId="764"/>
        </pc:sldMkLst>
      </pc:sldChg>
      <pc:sldChg chg="modAnim">
        <pc:chgData name="Diep Quach" userId="3449c50a98b1a753" providerId="LiveId" clId="{8ED0EC07-57D3-430C-B42B-6A9A42BB1E28}" dt="2025-10-06T13:41:06.972" v="175"/>
        <pc:sldMkLst>
          <pc:docMk/>
          <pc:sldMk cId="3136818298" sldId="765"/>
        </pc:sldMkLst>
      </pc:sldChg>
      <pc:sldChg chg="modAnim">
        <pc:chgData name="Diep Quach" userId="3449c50a98b1a753" providerId="LiveId" clId="{8ED0EC07-57D3-430C-B42B-6A9A42BB1E28}" dt="2025-10-06T13:53:34.014" v="277"/>
        <pc:sldMkLst>
          <pc:docMk/>
          <pc:sldMk cId="2072855259" sldId="786"/>
        </pc:sldMkLst>
      </pc:sldChg>
      <pc:sldChg chg="modSp mod modAnim">
        <pc:chgData name="Diep Quach" userId="3449c50a98b1a753" providerId="LiveId" clId="{8ED0EC07-57D3-430C-B42B-6A9A42BB1E28}" dt="2025-10-06T13:56:51.074" v="395"/>
        <pc:sldMkLst>
          <pc:docMk/>
          <pc:sldMk cId="4239994672" sldId="787"/>
        </pc:sldMkLst>
        <pc:spChg chg="mod ord modVis">
          <ac:chgData name="Diep Quach" userId="3449c50a98b1a753" providerId="LiveId" clId="{8ED0EC07-57D3-430C-B42B-6A9A42BB1E28}" dt="2025-10-06T13:55:52.861" v="389" actId="6549"/>
          <ac:spMkLst>
            <pc:docMk/>
            <pc:sldMk cId="4239994672" sldId="787"/>
            <ac:spMk id="3" creationId="{00000000-0000-0000-0000-000000000000}"/>
          </ac:spMkLst>
        </pc:spChg>
        <pc:spChg chg="mod modVis">
          <ac:chgData name="Diep Quach" userId="3449c50a98b1a753" providerId="LiveId" clId="{8ED0EC07-57D3-430C-B42B-6A9A42BB1E28}" dt="2025-10-06T13:25:07.123" v="58" actId="14429"/>
          <ac:spMkLst>
            <pc:docMk/>
            <pc:sldMk cId="4239994672" sldId="787"/>
            <ac:spMk id="4" creationId="{00000000-0000-0000-0000-000000000000}"/>
          </ac:spMkLst>
        </pc:spChg>
      </pc:sldChg>
      <pc:sldChg chg="modAnim">
        <pc:chgData name="Diep Quach" userId="3449c50a98b1a753" providerId="LiveId" clId="{8ED0EC07-57D3-430C-B42B-6A9A42BB1E28}" dt="2025-10-06T13:59:13.025" v="396"/>
        <pc:sldMkLst>
          <pc:docMk/>
          <pc:sldMk cId="2380957018" sldId="788"/>
        </pc:sldMkLst>
      </pc:sldChg>
      <pc:sldChg chg="modAnim">
        <pc:chgData name="Diep Quach" userId="3449c50a98b1a753" providerId="LiveId" clId="{8ED0EC07-57D3-430C-B42B-6A9A42BB1E28}" dt="2025-10-06T13:40:09.230" v="170"/>
        <pc:sldMkLst>
          <pc:docMk/>
          <pc:sldMk cId="2969948564" sldId="789"/>
        </pc:sldMkLst>
      </pc:sldChg>
      <pc:sldChg chg="modAnim">
        <pc:chgData name="Diep Quach" userId="3449c50a98b1a753" providerId="LiveId" clId="{8ED0EC07-57D3-430C-B42B-6A9A42BB1E28}" dt="2025-10-06T13:40:31.584" v="171"/>
        <pc:sldMkLst>
          <pc:docMk/>
          <pc:sldMk cId="872707659" sldId="790"/>
        </pc:sldMkLst>
      </pc:sldChg>
      <pc:sldChg chg="modAnim">
        <pc:chgData name="Diep Quach" userId="3449c50a98b1a753" providerId="LiveId" clId="{8ED0EC07-57D3-430C-B42B-6A9A42BB1E28}" dt="2025-10-06T13:41:12.788" v="176"/>
        <pc:sldMkLst>
          <pc:docMk/>
          <pc:sldMk cId="4075516204" sldId="791"/>
        </pc:sldMkLst>
      </pc:sldChg>
      <pc:sldChg chg="modAnim">
        <pc:chgData name="Diep Quach" userId="3449c50a98b1a753" providerId="LiveId" clId="{8ED0EC07-57D3-430C-B42B-6A9A42BB1E28}" dt="2025-10-06T13:41:19.798" v="177"/>
        <pc:sldMkLst>
          <pc:docMk/>
          <pc:sldMk cId="3768535328" sldId="792"/>
        </pc:sldMkLst>
      </pc:sldChg>
      <pc:sldChg chg="modAnim">
        <pc:chgData name="Diep Quach" userId="3449c50a98b1a753" providerId="LiveId" clId="{8ED0EC07-57D3-430C-B42B-6A9A42BB1E28}" dt="2025-10-06T13:41:24.301" v="178"/>
        <pc:sldMkLst>
          <pc:docMk/>
          <pc:sldMk cId="1025878508" sldId="793"/>
        </pc:sldMkLst>
      </pc:sldChg>
      <pc:sldChg chg="modAnim">
        <pc:chgData name="Diep Quach" userId="3449c50a98b1a753" providerId="LiveId" clId="{8ED0EC07-57D3-430C-B42B-6A9A42BB1E28}" dt="2025-10-06T13:41:29.449" v="179"/>
        <pc:sldMkLst>
          <pc:docMk/>
          <pc:sldMk cId="3784396689" sldId="794"/>
        </pc:sldMkLst>
      </pc:sldChg>
      <pc:sldChg chg="modAnim">
        <pc:chgData name="Diep Quach" userId="3449c50a98b1a753" providerId="LiveId" clId="{8ED0EC07-57D3-430C-B42B-6A9A42BB1E28}" dt="2025-10-06T13:32:28.051" v="104"/>
        <pc:sldMkLst>
          <pc:docMk/>
          <pc:sldMk cId="812320344" sldId="795"/>
        </pc:sldMkLst>
      </pc:sldChg>
      <pc:sldChg chg="modSp modAnim">
        <pc:chgData name="Diep Quach" userId="3449c50a98b1a753" providerId="LiveId" clId="{8ED0EC07-57D3-430C-B42B-6A9A42BB1E28}" dt="2025-10-06T14:02:19.963" v="397" actId="2711"/>
        <pc:sldMkLst>
          <pc:docMk/>
          <pc:sldMk cId="146649518" sldId="796"/>
        </pc:sldMkLst>
        <pc:spChg chg="mod">
          <ac:chgData name="Diep Quach" userId="3449c50a98b1a753" providerId="LiveId" clId="{8ED0EC07-57D3-430C-B42B-6A9A42BB1E28}" dt="2025-10-06T14:02:19.963" v="397" actId="2711"/>
          <ac:spMkLst>
            <pc:docMk/>
            <pc:sldMk cId="146649518" sldId="796"/>
            <ac:spMk id="3" creationId="{080F59EC-48A9-533A-E829-4EBDA3466A57}"/>
          </ac:spMkLst>
        </pc:spChg>
      </pc:sldChg>
      <pc:sldChg chg="modSp modAnim">
        <pc:chgData name="Diep Quach" userId="3449c50a98b1a753" providerId="LiveId" clId="{8ED0EC07-57D3-430C-B42B-6A9A42BB1E28}" dt="2025-10-06T13:47:08.491" v="254"/>
        <pc:sldMkLst>
          <pc:docMk/>
          <pc:sldMk cId="1016703899" sldId="798"/>
        </pc:sldMkLst>
        <pc:spChg chg="mod">
          <ac:chgData name="Diep Quach" userId="3449c50a98b1a753" providerId="LiveId" clId="{8ED0EC07-57D3-430C-B42B-6A9A42BB1E28}" dt="2025-10-06T13:43:25.971" v="207"/>
          <ac:spMkLst>
            <pc:docMk/>
            <pc:sldMk cId="1016703899" sldId="798"/>
            <ac:spMk id="2" creationId="{1A939951-1E77-3999-5F55-9C4CF5D6D466}"/>
          </ac:spMkLst>
        </pc:spChg>
        <pc:spChg chg="mod">
          <ac:chgData name="Diep Quach" userId="3449c50a98b1a753" providerId="LiveId" clId="{8ED0EC07-57D3-430C-B42B-6A9A42BB1E28}" dt="2025-10-06T13:44:57.592" v="245" actId="113"/>
          <ac:spMkLst>
            <pc:docMk/>
            <pc:sldMk cId="1016703899" sldId="798"/>
            <ac:spMk id="3" creationId="{B8150E30-5544-6082-85BA-89D5E3E2EBE4}"/>
          </ac:spMkLst>
        </pc:spChg>
      </pc:sldChg>
      <pc:sldChg chg="modSp mod modAnim">
        <pc:chgData name="Diep Quach" userId="3449c50a98b1a753" providerId="LiveId" clId="{8ED0EC07-57D3-430C-B42B-6A9A42BB1E28}" dt="2025-10-06T13:45:31.554" v="249"/>
        <pc:sldMkLst>
          <pc:docMk/>
          <pc:sldMk cId="531145301" sldId="799"/>
        </pc:sldMkLst>
        <pc:spChg chg="mod">
          <ac:chgData name="Diep Quach" userId="3449c50a98b1a753" providerId="LiveId" clId="{8ED0EC07-57D3-430C-B42B-6A9A42BB1E28}" dt="2025-10-06T13:42:16.099" v="181"/>
          <ac:spMkLst>
            <pc:docMk/>
            <pc:sldMk cId="531145301" sldId="799"/>
            <ac:spMk id="2" creationId="{1F97A6E5-1EE8-5F62-BA39-F5D9966DC2F0}"/>
          </ac:spMkLst>
        </pc:spChg>
        <pc:spChg chg="mod">
          <ac:chgData name="Diep Quach" userId="3449c50a98b1a753" providerId="LiveId" clId="{8ED0EC07-57D3-430C-B42B-6A9A42BB1E28}" dt="2025-10-06T13:43:45.886" v="208" actId="21"/>
          <ac:spMkLst>
            <pc:docMk/>
            <pc:sldMk cId="531145301" sldId="799"/>
            <ac:spMk id="3" creationId="{3896631F-C70A-2CA8-F229-993FB71C90F3}"/>
          </ac:spMkLst>
        </pc:spChg>
      </pc:sldChg>
      <pc:sldChg chg="modSp modAnim">
        <pc:chgData name="Diep Quach" userId="3449c50a98b1a753" providerId="LiveId" clId="{8ED0EC07-57D3-430C-B42B-6A9A42BB1E28}" dt="2025-10-06T13:33:36.090" v="116"/>
        <pc:sldMkLst>
          <pc:docMk/>
          <pc:sldMk cId="111773646" sldId="800"/>
        </pc:sldMkLst>
        <pc:spChg chg="mod">
          <ac:chgData name="Diep Quach" userId="3449c50a98b1a753" providerId="LiveId" clId="{8ED0EC07-57D3-430C-B42B-6A9A42BB1E28}" dt="2025-10-06T13:33:25.492" v="114" actId="15"/>
          <ac:spMkLst>
            <pc:docMk/>
            <pc:sldMk cId="111773646" sldId="800"/>
            <ac:spMk id="3" creationId="{3A4F8AB3-2A53-66A5-717D-0F63ED206EAB}"/>
          </ac:spMkLst>
        </pc:spChg>
      </pc:sldChg>
      <pc:sldChg chg="modAnim">
        <pc:chgData name="Diep Quach" userId="3449c50a98b1a753" providerId="LiveId" clId="{8ED0EC07-57D3-430C-B42B-6A9A42BB1E28}" dt="2025-10-06T13:33:03.029" v="108"/>
        <pc:sldMkLst>
          <pc:docMk/>
          <pc:sldMk cId="959851623" sldId="801"/>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hdr" sz="quarter"/>
          </p:nvPr>
        </p:nvSpPr>
        <p:spPr bwMode="auto">
          <a:xfrm>
            <a:off x="0" y="0"/>
            <a:ext cx="3168650" cy="481013"/>
          </a:xfrm>
          <a:prstGeom prst="rect">
            <a:avLst/>
          </a:prstGeom>
          <a:noFill/>
          <a:ln w="9525">
            <a:noFill/>
            <a:miter lim="800000"/>
            <a:headEnd/>
            <a:tailEnd/>
          </a:ln>
          <a:effectLst/>
        </p:spPr>
        <p:txBody>
          <a:bodyPr vert="horz" wrap="square" lIns="93288" tIns="46643" rIns="93288" bIns="46643" numCol="1" anchor="t" anchorCtr="0" compatLnSpc="1">
            <a:prstTxWarp prst="textNoShape">
              <a:avLst/>
            </a:prstTxWarp>
          </a:bodyPr>
          <a:lstStyle>
            <a:lvl1pPr algn="l" defTabSz="933450">
              <a:defRPr sz="1200">
                <a:latin typeface="Arial" charset="0"/>
                <a:ea typeface="ＭＳ Ｐゴシック" charset="-128"/>
                <a:cs typeface="+mn-cs"/>
              </a:defRPr>
            </a:lvl1pPr>
          </a:lstStyle>
          <a:p>
            <a:pPr>
              <a:defRPr/>
            </a:pPr>
            <a:endParaRPr lang="en-US"/>
          </a:p>
        </p:txBody>
      </p:sp>
      <p:sp>
        <p:nvSpPr>
          <p:cNvPr id="63491" name="Rectangle 3"/>
          <p:cNvSpPr>
            <a:spLocks noGrp="1" noChangeArrowheads="1"/>
          </p:cNvSpPr>
          <p:nvPr>
            <p:ph type="dt" sz="quarter" idx="1"/>
          </p:nvPr>
        </p:nvSpPr>
        <p:spPr bwMode="auto">
          <a:xfrm>
            <a:off x="4144963" y="0"/>
            <a:ext cx="3168650" cy="481013"/>
          </a:xfrm>
          <a:prstGeom prst="rect">
            <a:avLst/>
          </a:prstGeom>
          <a:noFill/>
          <a:ln w="9525">
            <a:noFill/>
            <a:miter lim="800000"/>
            <a:headEnd/>
            <a:tailEnd/>
          </a:ln>
          <a:effectLst/>
        </p:spPr>
        <p:txBody>
          <a:bodyPr vert="horz" wrap="square" lIns="93288" tIns="46643" rIns="93288" bIns="46643" numCol="1" anchor="t" anchorCtr="0" compatLnSpc="1">
            <a:prstTxWarp prst="textNoShape">
              <a:avLst/>
            </a:prstTxWarp>
          </a:bodyPr>
          <a:lstStyle>
            <a:lvl1pPr algn="r" defTabSz="933450">
              <a:defRPr sz="1200">
                <a:latin typeface="Arial" charset="0"/>
                <a:ea typeface="ＭＳ Ｐゴシック" charset="-128"/>
                <a:cs typeface="+mn-cs"/>
              </a:defRPr>
            </a:lvl1pPr>
          </a:lstStyle>
          <a:p>
            <a:pPr>
              <a:defRPr/>
            </a:pPr>
            <a:endParaRPr lang="en-US"/>
          </a:p>
        </p:txBody>
      </p:sp>
      <p:sp>
        <p:nvSpPr>
          <p:cNvPr id="63492" name="Rectangle 4"/>
          <p:cNvSpPr>
            <a:spLocks noGrp="1" noChangeArrowheads="1"/>
          </p:cNvSpPr>
          <p:nvPr>
            <p:ph type="ftr" sz="quarter" idx="2"/>
          </p:nvPr>
        </p:nvSpPr>
        <p:spPr bwMode="auto">
          <a:xfrm>
            <a:off x="0" y="9118600"/>
            <a:ext cx="3168650" cy="481013"/>
          </a:xfrm>
          <a:prstGeom prst="rect">
            <a:avLst/>
          </a:prstGeom>
          <a:noFill/>
          <a:ln w="9525">
            <a:noFill/>
            <a:miter lim="800000"/>
            <a:headEnd/>
            <a:tailEnd/>
          </a:ln>
          <a:effectLst/>
        </p:spPr>
        <p:txBody>
          <a:bodyPr vert="horz" wrap="square" lIns="93288" tIns="46643" rIns="93288" bIns="46643" numCol="1" anchor="b" anchorCtr="0" compatLnSpc="1">
            <a:prstTxWarp prst="textNoShape">
              <a:avLst/>
            </a:prstTxWarp>
          </a:bodyPr>
          <a:lstStyle>
            <a:lvl1pPr algn="l" defTabSz="933450">
              <a:defRPr sz="1200">
                <a:latin typeface="Arial" charset="0"/>
                <a:ea typeface="ＭＳ Ｐゴシック" charset="-128"/>
                <a:cs typeface="+mn-cs"/>
              </a:defRPr>
            </a:lvl1pPr>
          </a:lstStyle>
          <a:p>
            <a:pPr>
              <a:defRPr/>
            </a:pPr>
            <a:endParaRPr lang="en-US"/>
          </a:p>
        </p:txBody>
      </p:sp>
      <p:sp>
        <p:nvSpPr>
          <p:cNvPr id="63493" name="Rectangle 5"/>
          <p:cNvSpPr>
            <a:spLocks noGrp="1" noChangeArrowheads="1"/>
          </p:cNvSpPr>
          <p:nvPr>
            <p:ph type="sldNum" sz="quarter" idx="3"/>
          </p:nvPr>
        </p:nvSpPr>
        <p:spPr bwMode="auto">
          <a:xfrm>
            <a:off x="4144963" y="9118600"/>
            <a:ext cx="3168650" cy="481013"/>
          </a:xfrm>
          <a:prstGeom prst="rect">
            <a:avLst/>
          </a:prstGeom>
          <a:noFill/>
          <a:ln w="9525">
            <a:noFill/>
            <a:miter lim="800000"/>
            <a:headEnd/>
            <a:tailEnd/>
          </a:ln>
          <a:effectLst/>
        </p:spPr>
        <p:txBody>
          <a:bodyPr vert="horz" wrap="square" lIns="93288" tIns="46643" rIns="93288" bIns="46643" numCol="1" anchor="b" anchorCtr="0" compatLnSpc="1">
            <a:prstTxWarp prst="textNoShape">
              <a:avLst/>
            </a:prstTxWarp>
          </a:bodyPr>
          <a:lstStyle>
            <a:lvl1pPr algn="r" defTabSz="933450">
              <a:defRPr sz="1200">
                <a:latin typeface="Arial" charset="0"/>
                <a:ea typeface="ＭＳ Ｐゴシック" charset="-128"/>
                <a:cs typeface="+mn-cs"/>
              </a:defRPr>
            </a:lvl1pPr>
          </a:lstStyle>
          <a:p>
            <a:pPr>
              <a:defRPr/>
            </a:pPr>
            <a:fld id="{4FE269CD-A22A-4BEB-BCCF-BCA1D906C2BF}" type="slidenum">
              <a:rPr lang="en-US"/>
              <a:pPr>
                <a:defRPr/>
              </a:pPr>
              <a:t>‹#›</a:t>
            </a:fld>
            <a:endParaRPr lang="en-US"/>
          </a:p>
        </p:txBody>
      </p:sp>
    </p:spTree>
    <p:extLst>
      <p:ext uri="{BB962C8B-B14F-4D97-AF65-F5344CB8AC3E}">
        <p14:creationId xmlns:p14="http://schemas.microsoft.com/office/powerpoint/2010/main" val="37764217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394" name="Rectangle 2"/>
          <p:cNvSpPr>
            <a:spLocks noGrp="1" noChangeArrowheads="1"/>
          </p:cNvSpPr>
          <p:nvPr>
            <p:ph type="hdr" sz="quarter"/>
          </p:nvPr>
        </p:nvSpPr>
        <p:spPr bwMode="auto">
          <a:xfrm>
            <a:off x="0" y="0"/>
            <a:ext cx="3168650" cy="481013"/>
          </a:xfrm>
          <a:prstGeom prst="rect">
            <a:avLst/>
          </a:prstGeom>
          <a:noFill/>
          <a:ln w="9525">
            <a:noFill/>
            <a:miter lim="800000"/>
            <a:headEnd/>
            <a:tailEnd/>
          </a:ln>
          <a:effectLst/>
        </p:spPr>
        <p:txBody>
          <a:bodyPr vert="horz" wrap="square" lIns="93288" tIns="46643" rIns="93288" bIns="46643" numCol="1" anchor="t" anchorCtr="0" compatLnSpc="1">
            <a:prstTxWarp prst="textNoShape">
              <a:avLst/>
            </a:prstTxWarp>
          </a:bodyPr>
          <a:lstStyle>
            <a:lvl1pPr algn="l" defTabSz="933450">
              <a:defRPr sz="1200">
                <a:latin typeface="Arial" charset="0"/>
                <a:ea typeface="ＭＳ Ｐゴシック" charset="-128"/>
                <a:cs typeface="+mn-cs"/>
              </a:defRPr>
            </a:lvl1pPr>
          </a:lstStyle>
          <a:p>
            <a:pPr>
              <a:defRPr/>
            </a:pPr>
            <a:endParaRPr lang="en-US"/>
          </a:p>
        </p:txBody>
      </p:sp>
      <p:sp>
        <p:nvSpPr>
          <p:cNvPr id="59395" name="Rectangle 3"/>
          <p:cNvSpPr>
            <a:spLocks noGrp="1" noChangeArrowheads="1"/>
          </p:cNvSpPr>
          <p:nvPr>
            <p:ph type="dt" idx="1"/>
          </p:nvPr>
        </p:nvSpPr>
        <p:spPr bwMode="auto">
          <a:xfrm>
            <a:off x="4144963" y="0"/>
            <a:ext cx="3168650" cy="481013"/>
          </a:xfrm>
          <a:prstGeom prst="rect">
            <a:avLst/>
          </a:prstGeom>
          <a:noFill/>
          <a:ln w="9525">
            <a:noFill/>
            <a:miter lim="800000"/>
            <a:headEnd/>
            <a:tailEnd/>
          </a:ln>
          <a:effectLst/>
        </p:spPr>
        <p:txBody>
          <a:bodyPr vert="horz" wrap="square" lIns="93288" tIns="46643" rIns="93288" bIns="46643" numCol="1" anchor="t" anchorCtr="0" compatLnSpc="1">
            <a:prstTxWarp prst="textNoShape">
              <a:avLst/>
            </a:prstTxWarp>
          </a:bodyPr>
          <a:lstStyle>
            <a:lvl1pPr algn="r" defTabSz="933450">
              <a:defRPr sz="1200">
                <a:latin typeface="Arial" charset="0"/>
                <a:ea typeface="ＭＳ Ｐゴシック" charset="-128"/>
                <a:cs typeface="+mn-cs"/>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1258888" y="719138"/>
            <a:ext cx="4802187" cy="3602037"/>
          </a:xfrm>
          <a:prstGeom prst="rect">
            <a:avLst/>
          </a:prstGeom>
          <a:noFill/>
          <a:ln w="9525">
            <a:solidFill>
              <a:srgbClr val="000000"/>
            </a:solidFill>
            <a:miter lim="800000"/>
            <a:headEnd/>
            <a:tailEnd/>
          </a:ln>
        </p:spPr>
      </p:sp>
      <p:sp>
        <p:nvSpPr>
          <p:cNvPr id="59397" name="Rectangle 5"/>
          <p:cNvSpPr>
            <a:spLocks noGrp="1" noChangeArrowheads="1"/>
          </p:cNvSpPr>
          <p:nvPr>
            <p:ph type="body" sz="quarter" idx="3"/>
          </p:nvPr>
        </p:nvSpPr>
        <p:spPr bwMode="auto">
          <a:xfrm>
            <a:off x="730250" y="4560888"/>
            <a:ext cx="5854700" cy="4321175"/>
          </a:xfrm>
          <a:prstGeom prst="rect">
            <a:avLst/>
          </a:prstGeom>
          <a:noFill/>
          <a:ln w="9525">
            <a:noFill/>
            <a:miter lim="800000"/>
            <a:headEnd/>
            <a:tailEnd/>
          </a:ln>
          <a:effectLst/>
        </p:spPr>
        <p:txBody>
          <a:bodyPr vert="horz" wrap="square" lIns="93288" tIns="46643" rIns="93288" bIns="46643"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9398" name="Rectangle 6"/>
          <p:cNvSpPr>
            <a:spLocks noGrp="1" noChangeArrowheads="1"/>
          </p:cNvSpPr>
          <p:nvPr>
            <p:ph type="ftr" sz="quarter" idx="4"/>
          </p:nvPr>
        </p:nvSpPr>
        <p:spPr bwMode="auto">
          <a:xfrm>
            <a:off x="0" y="9118600"/>
            <a:ext cx="3168650" cy="481013"/>
          </a:xfrm>
          <a:prstGeom prst="rect">
            <a:avLst/>
          </a:prstGeom>
          <a:noFill/>
          <a:ln w="9525">
            <a:noFill/>
            <a:miter lim="800000"/>
            <a:headEnd/>
            <a:tailEnd/>
          </a:ln>
          <a:effectLst/>
        </p:spPr>
        <p:txBody>
          <a:bodyPr vert="horz" wrap="square" lIns="93288" tIns="46643" rIns="93288" bIns="46643" numCol="1" anchor="b" anchorCtr="0" compatLnSpc="1">
            <a:prstTxWarp prst="textNoShape">
              <a:avLst/>
            </a:prstTxWarp>
          </a:bodyPr>
          <a:lstStyle>
            <a:lvl1pPr algn="l" defTabSz="933450">
              <a:defRPr sz="1200">
                <a:latin typeface="Arial" charset="0"/>
                <a:ea typeface="ＭＳ Ｐゴシック" charset="-128"/>
                <a:cs typeface="+mn-cs"/>
              </a:defRPr>
            </a:lvl1pPr>
          </a:lstStyle>
          <a:p>
            <a:pPr>
              <a:defRPr/>
            </a:pPr>
            <a:endParaRPr lang="en-US"/>
          </a:p>
        </p:txBody>
      </p:sp>
      <p:sp>
        <p:nvSpPr>
          <p:cNvPr id="59399" name="Rectangle 7"/>
          <p:cNvSpPr>
            <a:spLocks noGrp="1" noChangeArrowheads="1"/>
          </p:cNvSpPr>
          <p:nvPr>
            <p:ph type="sldNum" sz="quarter" idx="5"/>
          </p:nvPr>
        </p:nvSpPr>
        <p:spPr bwMode="auto">
          <a:xfrm>
            <a:off x="4144963" y="9118600"/>
            <a:ext cx="3168650" cy="481013"/>
          </a:xfrm>
          <a:prstGeom prst="rect">
            <a:avLst/>
          </a:prstGeom>
          <a:noFill/>
          <a:ln w="9525">
            <a:noFill/>
            <a:miter lim="800000"/>
            <a:headEnd/>
            <a:tailEnd/>
          </a:ln>
          <a:effectLst/>
        </p:spPr>
        <p:txBody>
          <a:bodyPr vert="horz" wrap="square" lIns="93288" tIns="46643" rIns="93288" bIns="46643" numCol="1" anchor="b" anchorCtr="0" compatLnSpc="1">
            <a:prstTxWarp prst="textNoShape">
              <a:avLst/>
            </a:prstTxWarp>
          </a:bodyPr>
          <a:lstStyle>
            <a:lvl1pPr algn="r" defTabSz="933450">
              <a:defRPr sz="1200">
                <a:latin typeface="Arial" charset="0"/>
                <a:ea typeface="ＭＳ Ｐゴシック" charset="-128"/>
                <a:cs typeface="+mn-cs"/>
              </a:defRPr>
            </a:lvl1pPr>
          </a:lstStyle>
          <a:p>
            <a:pPr>
              <a:defRPr/>
            </a:pPr>
            <a:fld id="{FEABA97C-D159-4189-9703-1D5CB81A8F7E}" type="slidenum">
              <a:rPr lang="en-US"/>
              <a:pPr>
                <a:defRPr/>
              </a:pPr>
              <a:t>‹#›</a:t>
            </a:fld>
            <a:endParaRPr lang="en-US"/>
          </a:p>
        </p:txBody>
      </p:sp>
    </p:spTree>
    <p:extLst>
      <p:ext uri="{BB962C8B-B14F-4D97-AF65-F5344CB8AC3E}">
        <p14:creationId xmlns:p14="http://schemas.microsoft.com/office/powerpoint/2010/main" val="307277782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MS PMincho" pitchFamily="18" charset="-128"/>
        <a:cs typeface="Arial" charset="0"/>
      </a:defRPr>
    </a:lvl1pPr>
    <a:lvl2pPr marL="457200" algn="l" rtl="0" eaLnBrk="0" fontAlgn="base" hangingPunct="0">
      <a:spcBef>
        <a:spcPct val="30000"/>
      </a:spcBef>
      <a:spcAft>
        <a:spcPct val="0"/>
      </a:spcAft>
      <a:defRPr kumimoji="1" sz="1200" kern="1200">
        <a:solidFill>
          <a:schemeClr val="tx1"/>
        </a:solidFill>
        <a:latin typeface="Arial" charset="0"/>
        <a:ea typeface="MS PMincho" pitchFamily="18" charset="-128"/>
        <a:cs typeface="Arial" charset="0"/>
      </a:defRPr>
    </a:lvl2pPr>
    <a:lvl3pPr marL="914400" algn="l" rtl="0" eaLnBrk="0" fontAlgn="base" hangingPunct="0">
      <a:spcBef>
        <a:spcPct val="30000"/>
      </a:spcBef>
      <a:spcAft>
        <a:spcPct val="0"/>
      </a:spcAft>
      <a:defRPr kumimoji="1" sz="1200" kern="1200">
        <a:solidFill>
          <a:schemeClr val="tx1"/>
        </a:solidFill>
        <a:latin typeface="Arial" charset="0"/>
        <a:ea typeface="MS PMincho" pitchFamily="18" charset="-128"/>
        <a:cs typeface="Arial" charset="0"/>
      </a:defRPr>
    </a:lvl3pPr>
    <a:lvl4pPr marL="1371600" algn="l" rtl="0" eaLnBrk="0" fontAlgn="base" hangingPunct="0">
      <a:spcBef>
        <a:spcPct val="30000"/>
      </a:spcBef>
      <a:spcAft>
        <a:spcPct val="0"/>
      </a:spcAft>
      <a:defRPr kumimoji="1" sz="1200" kern="1200">
        <a:solidFill>
          <a:schemeClr val="tx1"/>
        </a:solidFill>
        <a:latin typeface="Arial" charset="0"/>
        <a:ea typeface="MS PMincho" pitchFamily="18" charset="-128"/>
        <a:cs typeface="Arial" charset="0"/>
      </a:defRPr>
    </a:lvl4pPr>
    <a:lvl5pPr marL="1828800" algn="l" rtl="0" eaLnBrk="0" fontAlgn="base" hangingPunct="0">
      <a:spcBef>
        <a:spcPct val="30000"/>
      </a:spcBef>
      <a:spcAft>
        <a:spcPct val="0"/>
      </a:spcAft>
      <a:defRPr kumimoji="1" sz="1200" kern="1200">
        <a:solidFill>
          <a:schemeClr val="tx1"/>
        </a:solidFill>
        <a:latin typeface="Arial" charset="0"/>
        <a:ea typeface="MS PMincho" pitchFamily="18" charset="-128"/>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10"/>
          <p:cNvSpPr>
            <a:spLocks noChangeArrowheads="1"/>
          </p:cNvSpPr>
          <p:nvPr userDrawn="1"/>
        </p:nvSpPr>
        <p:spPr bwMode="auto">
          <a:xfrm>
            <a:off x="0" y="6570663"/>
            <a:ext cx="9144000" cy="287337"/>
          </a:xfrm>
          <a:prstGeom prst="rect">
            <a:avLst/>
          </a:prstGeom>
          <a:gradFill rotWithShape="1">
            <a:gsLst>
              <a:gs pos="0">
                <a:srgbClr val="47ABB9">
                  <a:alpha val="50999"/>
                </a:srgbClr>
              </a:gs>
              <a:gs pos="100000">
                <a:srgbClr val="FFFF00">
                  <a:alpha val="46001"/>
                </a:srgbClr>
              </a:gs>
            </a:gsLst>
            <a:lin ang="0" scaled="1"/>
          </a:gradFill>
          <a:ln w="9525">
            <a:noFill/>
            <a:miter lim="800000"/>
            <a:headEnd/>
            <a:tailEnd/>
          </a:ln>
          <a:effectLst/>
        </p:spPr>
        <p:txBody>
          <a:bodyPr wrap="none" anchor="ctr"/>
          <a:lstStyle/>
          <a:p>
            <a:endParaRPr kumimoji="0" lang="en-US" sz="400" i="1" dirty="0"/>
          </a:p>
        </p:txBody>
      </p:sp>
      <p:sp>
        <p:nvSpPr>
          <p:cNvPr id="5" name="Rectangle 2"/>
          <p:cNvSpPr>
            <a:spLocks noChangeArrowheads="1"/>
          </p:cNvSpPr>
          <p:nvPr/>
        </p:nvSpPr>
        <p:spPr bwMode="ltGray">
          <a:xfrm>
            <a:off x="107950" y="620713"/>
            <a:ext cx="460375" cy="360362"/>
          </a:xfrm>
          <a:prstGeom prst="rect">
            <a:avLst/>
          </a:prstGeom>
          <a:solidFill>
            <a:schemeClr val="accent2"/>
          </a:solidFill>
          <a:ln w="9525">
            <a:noFill/>
            <a:miter lim="800000"/>
            <a:headEnd/>
            <a:tailEnd/>
          </a:ln>
          <a:effectLst/>
        </p:spPr>
        <p:txBody>
          <a:bodyPr wrap="none" anchor="ctr"/>
          <a:lstStyle/>
          <a:p>
            <a:pPr algn="ctr">
              <a:defRPr/>
            </a:pPr>
            <a:endParaRPr lang="en-US" sz="2400">
              <a:ea typeface="ＭＳ Ｐゴシック" charset="-128"/>
            </a:endParaRPr>
          </a:p>
        </p:txBody>
      </p:sp>
      <p:sp>
        <p:nvSpPr>
          <p:cNvPr id="6" name="Rectangle 3"/>
          <p:cNvSpPr>
            <a:spLocks noChangeArrowheads="1"/>
          </p:cNvSpPr>
          <p:nvPr/>
        </p:nvSpPr>
        <p:spPr bwMode="ltGray">
          <a:xfrm>
            <a:off x="468313" y="620713"/>
            <a:ext cx="328612" cy="395287"/>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defRPr/>
            </a:pPr>
            <a:endParaRPr lang="en-US" sz="2400">
              <a:ea typeface="ＭＳ Ｐゴシック" charset="-128"/>
            </a:endParaRPr>
          </a:p>
        </p:txBody>
      </p:sp>
      <p:sp>
        <p:nvSpPr>
          <p:cNvPr id="7" name="Rectangle 4"/>
          <p:cNvSpPr>
            <a:spLocks noChangeArrowheads="1"/>
          </p:cNvSpPr>
          <p:nvPr/>
        </p:nvSpPr>
        <p:spPr bwMode="ltGray">
          <a:xfrm>
            <a:off x="396875" y="908050"/>
            <a:ext cx="419100" cy="377825"/>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lang="en-US" sz="2400">
              <a:ea typeface="ＭＳ Ｐゴシック" charset="-128"/>
            </a:endParaRPr>
          </a:p>
        </p:txBody>
      </p:sp>
      <p:sp>
        <p:nvSpPr>
          <p:cNvPr id="8" name="Rectangle 5"/>
          <p:cNvSpPr>
            <a:spLocks noChangeArrowheads="1"/>
          </p:cNvSpPr>
          <p:nvPr/>
        </p:nvSpPr>
        <p:spPr bwMode="ltGray">
          <a:xfrm>
            <a:off x="180975" y="908050"/>
            <a:ext cx="363538" cy="37782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defRPr/>
            </a:pPr>
            <a:endParaRPr lang="en-US" sz="2400">
              <a:ea typeface="ＭＳ Ｐゴシック" charset="-128"/>
            </a:endParaRPr>
          </a:p>
        </p:txBody>
      </p:sp>
      <p:sp>
        <p:nvSpPr>
          <p:cNvPr id="9" name="Rectangle 6"/>
          <p:cNvSpPr>
            <a:spLocks noChangeArrowheads="1"/>
          </p:cNvSpPr>
          <p:nvPr/>
        </p:nvSpPr>
        <p:spPr bwMode="gray">
          <a:xfrm>
            <a:off x="474663" y="504825"/>
            <a:ext cx="31750" cy="1052513"/>
          </a:xfrm>
          <a:prstGeom prst="rect">
            <a:avLst/>
          </a:prstGeom>
          <a:solidFill>
            <a:schemeClr val="bg2"/>
          </a:solidFill>
          <a:ln w="9525">
            <a:noFill/>
            <a:miter lim="800000"/>
            <a:headEnd/>
            <a:tailEnd/>
          </a:ln>
          <a:effectLst/>
        </p:spPr>
        <p:txBody>
          <a:bodyPr wrap="none" anchor="ctr"/>
          <a:lstStyle/>
          <a:p>
            <a:pPr algn="ctr">
              <a:defRPr/>
            </a:pPr>
            <a:endParaRPr lang="en-US" sz="2400">
              <a:ea typeface="ＭＳ Ｐゴシック" charset="-128"/>
            </a:endParaRPr>
          </a:p>
        </p:txBody>
      </p:sp>
      <p:sp>
        <p:nvSpPr>
          <p:cNvPr id="10" name="Rectangle 7"/>
          <p:cNvSpPr>
            <a:spLocks noChangeArrowheads="1"/>
          </p:cNvSpPr>
          <p:nvPr/>
        </p:nvSpPr>
        <p:spPr bwMode="gray">
          <a:xfrm>
            <a:off x="250825" y="94932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defRPr/>
            </a:pPr>
            <a:endParaRPr lang="en-US" sz="2400">
              <a:ea typeface="ＭＳ Ｐゴシック" charset="-128"/>
            </a:endParaRPr>
          </a:p>
        </p:txBody>
      </p:sp>
      <p:sp>
        <p:nvSpPr>
          <p:cNvPr id="984072" name="Rectangle 8"/>
          <p:cNvSpPr>
            <a:spLocks noGrp="1" noChangeArrowheads="1"/>
          </p:cNvSpPr>
          <p:nvPr>
            <p:ph type="ctrTitle"/>
          </p:nvPr>
        </p:nvSpPr>
        <p:spPr>
          <a:xfrm>
            <a:off x="685800" y="2130425"/>
            <a:ext cx="7772400" cy="1470025"/>
          </a:xfrm>
        </p:spPr>
        <p:txBody>
          <a:bodyPr anchor="ctr"/>
          <a:lstStyle>
            <a:lvl1pPr algn="ctr">
              <a:defRPr sz="3600"/>
            </a:lvl1pPr>
          </a:lstStyle>
          <a:p>
            <a:r>
              <a:rPr lang="en-US" altLang="ja-JP"/>
              <a:t>Click to edit Master title style</a:t>
            </a:r>
          </a:p>
        </p:txBody>
      </p:sp>
      <p:sp>
        <p:nvSpPr>
          <p:cNvPr id="984073" name="Rectangle 9"/>
          <p:cNvSpPr>
            <a:spLocks noGrp="1" noChangeArrowheads="1"/>
          </p:cNvSpPr>
          <p:nvPr>
            <p:ph type="subTitle" idx="1"/>
          </p:nvPr>
        </p:nvSpPr>
        <p:spPr>
          <a:xfrm>
            <a:off x="1371600" y="3886200"/>
            <a:ext cx="6400800" cy="1752600"/>
          </a:xfrm>
        </p:spPr>
        <p:txBody>
          <a:bodyPr anchor="b"/>
          <a:lstStyle>
            <a:lvl1pPr marL="0" indent="0" algn="ctr">
              <a:buFont typeface="Wingdings" pitchFamily="2" charset="2"/>
              <a:buNone/>
              <a:defRPr/>
            </a:lvl1pPr>
          </a:lstStyle>
          <a:p>
            <a:r>
              <a:rPr lang="en-US" altLang="ja-JP"/>
              <a:t>Click to edit Master subtitle style</a:t>
            </a:r>
          </a:p>
        </p:txBody>
      </p:sp>
      <p:sp>
        <p:nvSpPr>
          <p:cNvPr id="12" name="Rectangle 10"/>
          <p:cNvSpPr>
            <a:spLocks noGrp="1" noChangeArrowheads="1"/>
          </p:cNvSpPr>
          <p:nvPr>
            <p:ph type="ftr" sz="quarter" idx="10"/>
          </p:nvPr>
        </p:nvSpPr>
        <p:spPr>
          <a:xfrm>
            <a:off x="3124200" y="6245225"/>
            <a:ext cx="2895600" cy="476250"/>
          </a:xfrm>
        </p:spPr>
        <p:txBody>
          <a:bodyPr/>
          <a:lstStyle>
            <a:lvl1pPr>
              <a:defRPr/>
            </a:lvl1pPr>
          </a:lstStyle>
          <a:p>
            <a:pPr>
              <a:defRPr/>
            </a:pPr>
            <a:endParaRPr lang="en-US" dirty="0"/>
          </a:p>
        </p:txBody>
      </p:sp>
      <p:sp>
        <p:nvSpPr>
          <p:cNvPr id="13" name="Rectangle 11"/>
          <p:cNvSpPr>
            <a:spLocks noGrp="1" noChangeArrowheads="1"/>
          </p:cNvSpPr>
          <p:nvPr>
            <p:ph type="sldNum" sz="quarter" idx="11"/>
          </p:nvPr>
        </p:nvSpPr>
        <p:spPr>
          <a:xfrm>
            <a:off x="7019925" y="6308725"/>
            <a:ext cx="1692275" cy="341313"/>
          </a:xfrm>
        </p:spPr>
        <p:txBody>
          <a:bodyPr/>
          <a:lstStyle>
            <a:lvl1pPr>
              <a:defRPr/>
            </a:lvl1pPr>
          </a:lstStyle>
          <a:p>
            <a:pPr>
              <a:defRPr/>
            </a:pPr>
            <a:fld id="{AC41B994-C087-4876-A710-903AF065856D}"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
          <p:cNvSpPr>
            <a:spLocks noGrp="1" noChangeArrowheads="1"/>
          </p:cNvSpPr>
          <p:nvPr>
            <p:ph type="ftr" sz="quarter" idx="10"/>
          </p:nvPr>
        </p:nvSpPr>
        <p:spPr>
          <a:ln/>
        </p:spPr>
        <p:txBody>
          <a:bodyPr/>
          <a:lstStyle>
            <a:lvl1pPr>
              <a:defRPr/>
            </a:lvl1pPr>
          </a:lstStyle>
          <a:p>
            <a:pPr>
              <a:defRPr/>
            </a:pPr>
            <a:endParaRPr lang="en-US"/>
          </a:p>
        </p:txBody>
      </p:sp>
      <p:sp>
        <p:nvSpPr>
          <p:cNvPr id="5" name="Rectangle 11"/>
          <p:cNvSpPr>
            <a:spLocks noGrp="1" noChangeArrowheads="1"/>
          </p:cNvSpPr>
          <p:nvPr>
            <p:ph type="sldNum" sz="quarter" idx="11"/>
          </p:nvPr>
        </p:nvSpPr>
        <p:spPr>
          <a:ln/>
        </p:spPr>
        <p:txBody>
          <a:bodyPr/>
          <a:lstStyle>
            <a:lvl1pPr>
              <a:defRPr/>
            </a:lvl1pPr>
          </a:lstStyle>
          <a:p>
            <a:pPr>
              <a:defRPr/>
            </a:pPr>
            <a:fld id="{FF0BD8A6-D4D6-4D3E-B54D-541733A257C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26250" y="188913"/>
            <a:ext cx="2117725" cy="61198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68313" y="188913"/>
            <a:ext cx="6205537" cy="61198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
          <p:cNvSpPr>
            <a:spLocks noGrp="1" noChangeArrowheads="1"/>
          </p:cNvSpPr>
          <p:nvPr>
            <p:ph type="ftr" sz="quarter" idx="10"/>
          </p:nvPr>
        </p:nvSpPr>
        <p:spPr>
          <a:ln/>
        </p:spPr>
        <p:txBody>
          <a:bodyPr/>
          <a:lstStyle>
            <a:lvl1pPr>
              <a:defRPr/>
            </a:lvl1pPr>
          </a:lstStyle>
          <a:p>
            <a:pPr>
              <a:defRPr/>
            </a:pPr>
            <a:endParaRPr lang="en-US"/>
          </a:p>
        </p:txBody>
      </p:sp>
      <p:sp>
        <p:nvSpPr>
          <p:cNvPr id="5" name="Rectangle 11"/>
          <p:cNvSpPr>
            <a:spLocks noGrp="1" noChangeArrowheads="1"/>
          </p:cNvSpPr>
          <p:nvPr>
            <p:ph type="sldNum" sz="quarter" idx="11"/>
          </p:nvPr>
        </p:nvSpPr>
        <p:spPr>
          <a:ln/>
        </p:spPr>
        <p:txBody>
          <a:bodyPr/>
          <a:lstStyle>
            <a:lvl1pPr>
              <a:defRPr/>
            </a:lvl1pPr>
          </a:lstStyle>
          <a:p>
            <a:pPr>
              <a:defRPr/>
            </a:pPr>
            <a:fld id="{12F173E0-6688-4029-9C14-766A6818A3DE}"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40B45B2-7C07-4A16-A4ED-07B221AA3403}"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8E99EC-D3F8-4604-B77F-2A6EC427E090}" type="slidenum">
              <a:rPr lang="en-US" smtClean="0"/>
              <a:t>‹#›</a:t>
            </a:fld>
            <a:endParaRPr lang="en-US"/>
          </a:p>
        </p:txBody>
      </p:sp>
    </p:spTree>
    <p:extLst>
      <p:ext uri="{BB962C8B-B14F-4D97-AF65-F5344CB8AC3E}">
        <p14:creationId xmlns:p14="http://schemas.microsoft.com/office/powerpoint/2010/main" val="40094293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40B45B2-7C07-4A16-A4ED-07B221AA3403}"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8E99EC-D3F8-4604-B77F-2A6EC427E090}" type="slidenum">
              <a:rPr lang="en-US" smtClean="0"/>
              <a:t>‹#›</a:t>
            </a:fld>
            <a:endParaRPr lang="en-US"/>
          </a:p>
        </p:txBody>
      </p:sp>
    </p:spTree>
    <p:extLst>
      <p:ext uri="{BB962C8B-B14F-4D97-AF65-F5344CB8AC3E}">
        <p14:creationId xmlns:p14="http://schemas.microsoft.com/office/powerpoint/2010/main" val="41374141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40B45B2-7C07-4A16-A4ED-07B221AA3403}"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8E99EC-D3F8-4604-B77F-2A6EC427E090}" type="slidenum">
              <a:rPr lang="en-US" smtClean="0"/>
              <a:t>‹#›</a:t>
            </a:fld>
            <a:endParaRPr lang="en-US"/>
          </a:p>
        </p:txBody>
      </p:sp>
    </p:spTree>
    <p:extLst>
      <p:ext uri="{BB962C8B-B14F-4D97-AF65-F5344CB8AC3E}">
        <p14:creationId xmlns:p14="http://schemas.microsoft.com/office/powerpoint/2010/main" val="11255807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0B45B2-7C07-4A16-A4ED-07B221AA3403}" type="datetimeFigureOut">
              <a:rPr lang="en-US" smtClean="0"/>
              <a:t>10/6/2025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8E99EC-D3F8-4604-B77F-2A6EC427E090}" type="slidenum">
              <a:rPr lang="en-US" smtClean="0"/>
              <a:t>‹#›</a:t>
            </a:fld>
            <a:endParaRPr lang="en-US"/>
          </a:p>
        </p:txBody>
      </p:sp>
    </p:spTree>
    <p:extLst>
      <p:ext uri="{BB962C8B-B14F-4D97-AF65-F5344CB8AC3E}">
        <p14:creationId xmlns:p14="http://schemas.microsoft.com/office/powerpoint/2010/main" val="36359094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40B45B2-7C07-4A16-A4ED-07B221AA3403}" type="datetimeFigureOut">
              <a:rPr lang="en-US" smtClean="0"/>
              <a:t>10/6/2025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8E99EC-D3F8-4604-B77F-2A6EC427E090}" type="slidenum">
              <a:rPr lang="en-US" smtClean="0"/>
              <a:t>‹#›</a:t>
            </a:fld>
            <a:endParaRPr lang="en-US"/>
          </a:p>
        </p:txBody>
      </p:sp>
    </p:spTree>
    <p:extLst>
      <p:ext uri="{BB962C8B-B14F-4D97-AF65-F5344CB8AC3E}">
        <p14:creationId xmlns:p14="http://schemas.microsoft.com/office/powerpoint/2010/main" val="42696410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40B45B2-7C07-4A16-A4ED-07B221AA3403}" type="datetimeFigureOut">
              <a:rPr lang="en-US" smtClean="0"/>
              <a:t>10/6/2025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48E99EC-D3F8-4604-B77F-2A6EC427E090}" type="slidenum">
              <a:rPr lang="en-US" smtClean="0"/>
              <a:t>‹#›</a:t>
            </a:fld>
            <a:endParaRPr lang="en-US"/>
          </a:p>
        </p:txBody>
      </p:sp>
    </p:spTree>
    <p:extLst>
      <p:ext uri="{BB962C8B-B14F-4D97-AF65-F5344CB8AC3E}">
        <p14:creationId xmlns:p14="http://schemas.microsoft.com/office/powerpoint/2010/main" val="36209842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0B45B2-7C07-4A16-A4ED-07B221AA3403}" type="datetimeFigureOut">
              <a:rPr lang="en-US" smtClean="0"/>
              <a:t>10/6/2025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48E99EC-D3F8-4604-B77F-2A6EC427E090}" type="slidenum">
              <a:rPr lang="en-US" smtClean="0"/>
              <a:t>‹#›</a:t>
            </a:fld>
            <a:endParaRPr lang="en-US"/>
          </a:p>
        </p:txBody>
      </p:sp>
    </p:spTree>
    <p:extLst>
      <p:ext uri="{BB962C8B-B14F-4D97-AF65-F5344CB8AC3E}">
        <p14:creationId xmlns:p14="http://schemas.microsoft.com/office/powerpoint/2010/main" val="41212824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40B45B2-7C07-4A16-A4ED-07B221AA3403}" type="datetimeFigureOut">
              <a:rPr lang="en-US" smtClean="0"/>
              <a:t>10/6/2025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8E99EC-D3F8-4604-B77F-2A6EC427E090}" type="slidenum">
              <a:rPr lang="en-US" smtClean="0"/>
              <a:t>‹#›</a:t>
            </a:fld>
            <a:endParaRPr lang="en-US"/>
          </a:p>
        </p:txBody>
      </p:sp>
    </p:spTree>
    <p:extLst>
      <p:ext uri="{BB962C8B-B14F-4D97-AF65-F5344CB8AC3E}">
        <p14:creationId xmlns:p14="http://schemas.microsoft.com/office/powerpoint/2010/main" val="972870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
          <p:cNvSpPr>
            <a:spLocks noGrp="1" noChangeArrowheads="1"/>
          </p:cNvSpPr>
          <p:nvPr>
            <p:ph type="ftr" sz="quarter" idx="10"/>
          </p:nvPr>
        </p:nvSpPr>
        <p:spPr>
          <a:ln/>
        </p:spPr>
        <p:txBody>
          <a:bodyPr/>
          <a:lstStyle>
            <a:lvl1pPr>
              <a:defRPr/>
            </a:lvl1pPr>
          </a:lstStyle>
          <a:p>
            <a:pPr>
              <a:defRPr/>
            </a:pPr>
            <a:endParaRPr lang="en-US"/>
          </a:p>
        </p:txBody>
      </p:sp>
      <p:sp>
        <p:nvSpPr>
          <p:cNvPr id="5" name="Rectangle 11"/>
          <p:cNvSpPr>
            <a:spLocks noGrp="1" noChangeArrowheads="1"/>
          </p:cNvSpPr>
          <p:nvPr>
            <p:ph type="sldNum" sz="quarter" idx="11"/>
          </p:nvPr>
        </p:nvSpPr>
        <p:spPr>
          <a:ln/>
        </p:spPr>
        <p:txBody>
          <a:bodyPr/>
          <a:lstStyle>
            <a:lvl1pPr>
              <a:defRPr/>
            </a:lvl1pPr>
          </a:lstStyle>
          <a:p>
            <a:pPr>
              <a:defRPr/>
            </a:pPr>
            <a:fld id="{A5159990-D065-4F91-9C41-9010DEAE2A7C}"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40B45B2-7C07-4A16-A4ED-07B221AA3403}" type="datetimeFigureOut">
              <a:rPr lang="en-US" smtClean="0"/>
              <a:t>10/6/2025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8E99EC-D3F8-4604-B77F-2A6EC427E090}" type="slidenum">
              <a:rPr lang="en-US" smtClean="0"/>
              <a:t>‹#›</a:t>
            </a:fld>
            <a:endParaRPr lang="en-US"/>
          </a:p>
        </p:txBody>
      </p:sp>
    </p:spTree>
    <p:extLst>
      <p:ext uri="{BB962C8B-B14F-4D97-AF65-F5344CB8AC3E}">
        <p14:creationId xmlns:p14="http://schemas.microsoft.com/office/powerpoint/2010/main" val="59834890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40B45B2-7C07-4A16-A4ED-07B221AA3403}"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8E99EC-D3F8-4604-B77F-2A6EC427E090}" type="slidenum">
              <a:rPr lang="en-US" smtClean="0"/>
              <a:t>‹#›</a:t>
            </a:fld>
            <a:endParaRPr lang="en-US"/>
          </a:p>
        </p:txBody>
      </p:sp>
    </p:spTree>
    <p:extLst>
      <p:ext uri="{BB962C8B-B14F-4D97-AF65-F5344CB8AC3E}">
        <p14:creationId xmlns:p14="http://schemas.microsoft.com/office/powerpoint/2010/main" val="9500675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40B45B2-7C07-4A16-A4ED-07B221AA3403}"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8E99EC-D3F8-4604-B77F-2A6EC427E090}" type="slidenum">
              <a:rPr lang="en-US" smtClean="0"/>
              <a:t>‹#›</a:t>
            </a:fld>
            <a:endParaRPr lang="en-US"/>
          </a:p>
        </p:txBody>
      </p:sp>
    </p:spTree>
    <p:extLst>
      <p:ext uri="{BB962C8B-B14F-4D97-AF65-F5344CB8AC3E}">
        <p14:creationId xmlns:p14="http://schemas.microsoft.com/office/powerpoint/2010/main" val="492455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0"/>
          <p:cNvSpPr>
            <a:spLocks noGrp="1" noChangeArrowheads="1"/>
          </p:cNvSpPr>
          <p:nvPr>
            <p:ph type="ftr" sz="quarter" idx="10"/>
          </p:nvPr>
        </p:nvSpPr>
        <p:spPr>
          <a:ln/>
        </p:spPr>
        <p:txBody>
          <a:bodyPr/>
          <a:lstStyle>
            <a:lvl1pPr>
              <a:defRPr/>
            </a:lvl1pPr>
          </a:lstStyle>
          <a:p>
            <a:pPr>
              <a:defRPr/>
            </a:pPr>
            <a:endParaRPr lang="en-US"/>
          </a:p>
        </p:txBody>
      </p:sp>
      <p:sp>
        <p:nvSpPr>
          <p:cNvPr id="5" name="Rectangle 11"/>
          <p:cNvSpPr>
            <a:spLocks noGrp="1" noChangeArrowheads="1"/>
          </p:cNvSpPr>
          <p:nvPr>
            <p:ph type="sldNum" sz="quarter" idx="11"/>
          </p:nvPr>
        </p:nvSpPr>
        <p:spPr>
          <a:ln/>
        </p:spPr>
        <p:txBody>
          <a:bodyPr/>
          <a:lstStyle>
            <a:lvl1pPr>
              <a:defRPr/>
            </a:lvl1pPr>
          </a:lstStyle>
          <a:p>
            <a:pPr>
              <a:defRPr/>
            </a:pPr>
            <a:fld id="{5290A0D6-1661-46DB-B8CD-5EEAD2AD9F91}"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68313" y="1341438"/>
            <a:ext cx="3992562" cy="49672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3275" y="1341438"/>
            <a:ext cx="3992563" cy="49672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0"/>
          <p:cNvSpPr>
            <a:spLocks noGrp="1" noChangeArrowheads="1"/>
          </p:cNvSpPr>
          <p:nvPr>
            <p:ph type="ftr" sz="quarter" idx="10"/>
          </p:nvPr>
        </p:nvSpPr>
        <p:spPr>
          <a:ln/>
        </p:spPr>
        <p:txBody>
          <a:bodyPr/>
          <a:lstStyle>
            <a:lvl1pPr>
              <a:defRPr/>
            </a:lvl1pPr>
          </a:lstStyle>
          <a:p>
            <a:pPr>
              <a:defRPr/>
            </a:pPr>
            <a:endParaRPr lang="en-US"/>
          </a:p>
        </p:txBody>
      </p:sp>
      <p:sp>
        <p:nvSpPr>
          <p:cNvPr id="6" name="Rectangle 11"/>
          <p:cNvSpPr>
            <a:spLocks noGrp="1" noChangeArrowheads="1"/>
          </p:cNvSpPr>
          <p:nvPr>
            <p:ph type="sldNum" sz="quarter" idx="11"/>
          </p:nvPr>
        </p:nvSpPr>
        <p:spPr>
          <a:ln/>
        </p:spPr>
        <p:txBody>
          <a:bodyPr/>
          <a:lstStyle>
            <a:lvl1pPr>
              <a:defRPr/>
            </a:lvl1pPr>
          </a:lstStyle>
          <a:p>
            <a:pPr>
              <a:defRPr/>
            </a:pPr>
            <a:fld id="{EC9F8C8E-551C-4E63-A456-A75642069AB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0"/>
          <p:cNvSpPr>
            <a:spLocks noGrp="1" noChangeArrowheads="1"/>
          </p:cNvSpPr>
          <p:nvPr>
            <p:ph type="ftr" sz="quarter" idx="10"/>
          </p:nvPr>
        </p:nvSpPr>
        <p:spPr>
          <a:ln/>
        </p:spPr>
        <p:txBody>
          <a:bodyPr/>
          <a:lstStyle>
            <a:lvl1pPr>
              <a:defRPr/>
            </a:lvl1pPr>
          </a:lstStyle>
          <a:p>
            <a:pPr>
              <a:defRPr/>
            </a:pPr>
            <a:endParaRPr lang="en-US"/>
          </a:p>
        </p:txBody>
      </p:sp>
      <p:sp>
        <p:nvSpPr>
          <p:cNvPr id="8" name="Rectangle 11"/>
          <p:cNvSpPr>
            <a:spLocks noGrp="1" noChangeArrowheads="1"/>
          </p:cNvSpPr>
          <p:nvPr>
            <p:ph type="sldNum" sz="quarter" idx="11"/>
          </p:nvPr>
        </p:nvSpPr>
        <p:spPr>
          <a:ln/>
        </p:spPr>
        <p:txBody>
          <a:bodyPr/>
          <a:lstStyle>
            <a:lvl1pPr>
              <a:defRPr/>
            </a:lvl1pPr>
          </a:lstStyle>
          <a:p>
            <a:pPr>
              <a:defRPr/>
            </a:pPr>
            <a:fld id="{BF55ED0E-547E-4756-8128-93C85CC04BD2}"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0"/>
          <p:cNvSpPr>
            <a:spLocks noGrp="1" noChangeArrowheads="1"/>
          </p:cNvSpPr>
          <p:nvPr>
            <p:ph type="ftr" sz="quarter" idx="10"/>
          </p:nvPr>
        </p:nvSpPr>
        <p:spPr>
          <a:ln/>
        </p:spPr>
        <p:txBody>
          <a:bodyPr/>
          <a:lstStyle>
            <a:lvl1pPr>
              <a:defRPr/>
            </a:lvl1pPr>
          </a:lstStyle>
          <a:p>
            <a:pPr>
              <a:defRPr/>
            </a:pPr>
            <a:endParaRPr lang="en-US"/>
          </a:p>
        </p:txBody>
      </p:sp>
      <p:sp>
        <p:nvSpPr>
          <p:cNvPr id="4" name="Rectangle 11"/>
          <p:cNvSpPr>
            <a:spLocks noGrp="1" noChangeArrowheads="1"/>
          </p:cNvSpPr>
          <p:nvPr>
            <p:ph type="sldNum" sz="quarter" idx="11"/>
          </p:nvPr>
        </p:nvSpPr>
        <p:spPr>
          <a:ln/>
        </p:spPr>
        <p:txBody>
          <a:bodyPr/>
          <a:lstStyle>
            <a:lvl1pPr>
              <a:defRPr/>
            </a:lvl1pPr>
          </a:lstStyle>
          <a:p>
            <a:pPr>
              <a:defRPr/>
            </a:pPr>
            <a:fld id="{0E8ACE38-C979-4E9E-A0CF-F412E303FAF6}"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
          <p:cNvSpPr>
            <a:spLocks noGrp="1" noChangeArrowheads="1"/>
          </p:cNvSpPr>
          <p:nvPr>
            <p:ph type="ftr" sz="quarter" idx="10"/>
          </p:nvPr>
        </p:nvSpPr>
        <p:spPr>
          <a:ln/>
        </p:spPr>
        <p:txBody>
          <a:bodyPr/>
          <a:lstStyle>
            <a:lvl1pPr>
              <a:defRPr/>
            </a:lvl1pPr>
          </a:lstStyle>
          <a:p>
            <a:pPr>
              <a:defRPr/>
            </a:pPr>
            <a:endParaRPr lang="en-US"/>
          </a:p>
        </p:txBody>
      </p:sp>
      <p:sp>
        <p:nvSpPr>
          <p:cNvPr id="3" name="Rectangle 11"/>
          <p:cNvSpPr>
            <a:spLocks noGrp="1" noChangeArrowheads="1"/>
          </p:cNvSpPr>
          <p:nvPr>
            <p:ph type="sldNum" sz="quarter" idx="11"/>
          </p:nvPr>
        </p:nvSpPr>
        <p:spPr>
          <a:ln/>
        </p:spPr>
        <p:txBody>
          <a:bodyPr/>
          <a:lstStyle>
            <a:lvl1pPr>
              <a:defRPr/>
            </a:lvl1pPr>
          </a:lstStyle>
          <a:p>
            <a:pPr>
              <a:defRPr/>
            </a:pPr>
            <a:fld id="{16BC9F26-E1E4-4074-9246-40091FB01D2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0"/>
          <p:cNvSpPr>
            <a:spLocks noGrp="1" noChangeArrowheads="1"/>
          </p:cNvSpPr>
          <p:nvPr>
            <p:ph type="ftr" sz="quarter" idx="10"/>
          </p:nvPr>
        </p:nvSpPr>
        <p:spPr>
          <a:ln/>
        </p:spPr>
        <p:txBody>
          <a:bodyPr/>
          <a:lstStyle>
            <a:lvl1pPr>
              <a:defRPr/>
            </a:lvl1pPr>
          </a:lstStyle>
          <a:p>
            <a:pPr>
              <a:defRPr/>
            </a:pPr>
            <a:endParaRPr lang="en-US"/>
          </a:p>
        </p:txBody>
      </p:sp>
      <p:sp>
        <p:nvSpPr>
          <p:cNvPr id="6" name="Rectangle 11"/>
          <p:cNvSpPr>
            <a:spLocks noGrp="1" noChangeArrowheads="1"/>
          </p:cNvSpPr>
          <p:nvPr>
            <p:ph type="sldNum" sz="quarter" idx="11"/>
          </p:nvPr>
        </p:nvSpPr>
        <p:spPr>
          <a:ln/>
        </p:spPr>
        <p:txBody>
          <a:bodyPr/>
          <a:lstStyle>
            <a:lvl1pPr>
              <a:defRPr/>
            </a:lvl1pPr>
          </a:lstStyle>
          <a:p>
            <a:pPr>
              <a:defRPr/>
            </a:pPr>
            <a:fld id="{C97F4BB3-6C1D-45DF-9B3A-DCAB8055803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0"/>
          <p:cNvSpPr>
            <a:spLocks noGrp="1" noChangeArrowheads="1"/>
          </p:cNvSpPr>
          <p:nvPr>
            <p:ph type="ftr" sz="quarter" idx="10"/>
          </p:nvPr>
        </p:nvSpPr>
        <p:spPr>
          <a:ln/>
        </p:spPr>
        <p:txBody>
          <a:bodyPr/>
          <a:lstStyle>
            <a:lvl1pPr>
              <a:defRPr/>
            </a:lvl1pPr>
          </a:lstStyle>
          <a:p>
            <a:pPr>
              <a:defRPr/>
            </a:pPr>
            <a:endParaRPr lang="en-US"/>
          </a:p>
        </p:txBody>
      </p:sp>
      <p:sp>
        <p:nvSpPr>
          <p:cNvPr id="6" name="Rectangle 11"/>
          <p:cNvSpPr>
            <a:spLocks noGrp="1" noChangeArrowheads="1"/>
          </p:cNvSpPr>
          <p:nvPr>
            <p:ph type="sldNum" sz="quarter" idx="11"/>
          </p:nvPr>
        </p:nvSpPr>
        <p:spPr>
          <a:ln/>
        </p:spPr>
        <p:txBody>
          <a:bodyPr/>
          <a:lstStyle>
            <a:lvl1pPr>
              <a:defRPr/>
            </a:lvl1pPr>
          </a:lstStyle>
          <a:p>
            <a:pPr>
              <a:defRPr/>
            </a:pPr>
            <a:fld id="{F50F5929-564D-4321-B420-A23E971D5F47}"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83042" name="Rectangle 2"/>
          <p:cNvSpPr>
            <a:spLocks noChangeArrowheads="1"/>
          </p:cNvSpPr>
          <p:nvPr/>
        </p:nvSpPr>
        <p:spPr bwMode="ltGray">
          <a:xfrm>
            <a:off x="107950" y="620713"/>
            <a:ext cx="460375" cy="360362"/>
          </a:xfrm>
          <a:prstGeom prst="rect">
            <a:avLst/>
          </a:prstGeom>
          <a:solidFill>
            <a:schemeClr val="accent2"/>
          </a:solidFill>
          <a:ln w="9525">
            <a:noFill/>
            <a:miter lim="800000"/>
            <a:headEnd/>
            <a:tailEnd/>
          </a:ln>
          <a:effectLst/>
        </p:spPr>
        <p:txBody>
          <a:bodyPr wrap="none" anchor="ctr"/>
          <a:lstStyle/>
          <a:p>
            <a:pPr algn="ctr">
              <a:defRPr/>
            </a:pPr>
            <a:endParaRPr lang="en-US" sz="2400">
              <a:ea typeface="ＭＳ Ｐゴシック" charset="-128"/>
            </a:endParaRPr>
          </a:p>
        </p:txBody>
      </p:sp>
      <p:sp>
        <p:nvSpPr>
          <p:cNvPr id="983043" name="Rectangle 3"/>
          <p:cNvSpPr>
            <a:spLocks noChangeArrowheads="1"/>
          </p:cNvSpPr>
          <p:nvPr/>
        </p:nvSpPr>
        <p:spPr bwMode="ltGray">
          <a:xfrm>
            <a:off x="468313" y="620713"/>
            <a:ext cx="328612" cy="395287"/>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defRPr/>
            </a:pPr>
            <a:endParaRPr lang="en-US" sz="2400">
              <a:ea typeface="ＭＳ Ｐゴシック" charset="-128"/>
            </a:endParaRPr>
          </a:p>
        </p:txBody>
      </p:sp>
      <p:sp>
        <p:nvSpPr>
          <p:cNvPr id="983044" name="Rectangle 4"/>
          <p:cNvSpPr>
            <a:spLocks noChangeArrowheads="1"/>
          </p:cNvSpPr>
          <p:nvPr/>
        </p:nvSpPr>
        <p:spPr bwMode="ltGray">
          <a:xfrm>
            <a:off x="396875" y="908050"/>
            <a:ext cx="419100" cy="377825"/>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lang="en-US" sz="2400">
              <a:ea typeface="ＭＳ Ｐゴシック" charset="-128"/>
            </a:endParaRPr>
          </a:p>
        </p:txBody>
      </p:sp>
      <p:sp>
        <p:nvSpPr>
          <p:cNvPr id="983045" name="Rectangle 5"/>
          <p:cNvSpPr>
            <a:spLocks noChangeArrowheads="1"/>
          </p:cNvSpPr>
          <p:nvPr/>
        </p:nvSpPr>
        <p:spPr bwMode="ltGray">
          <a:xfrm>
            <a:off x="180975" y="908050"/>
            <a:ext cx="363538" cy="37782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defRPr/>
            </a:pPr>
            <a:endParaRPr lang="en-US" sz="2400">
              <a:ea typeface="ＭＳ Ｐゴシック" charset="-128"/>
            </a:endParaRPr>
          </a:p>
        </p:txBody>
      </p:sp>
      <p:sp>
        <p:nvSpPr>
          <p:cNvPr id="983046" name="Rectangle 6"/>
          <p:cNvSpPr>
            <a:spLocks noChangeArrowheads="1"/>
          </p:cNvSpPr>
          <p:nvPr/>
        </p:nvSpPr>
        <p:spPr bwMode="gray">
          <a:xfrm>
            <a:off x="474663" y="504825"/>
            <a:ext cx="31750" cy="1052513"/>
          </a:xfrm>
          <a:prstGeom prst="rect">
            <a:avLst/>
          </a:prstGeom>
          <a:solidFill>
            <a:schemeClr val="bg2"/>
          </a:solidFill>
          <a:ln w="9525">
            <a:noFill/>
            <a:miter lim="800000"/>
            <a:headEnd/>
            <a:tailEnd/>
          </a:ln>
          <a:effectLst/>
        </p:spPr>
        <p:txBody>
          <a:bodyPr wrap="none" anchor="ctr"/>
          <a:lstStyle/>
          <a:p>
            <a:pPr algn="ctr">
              <a:defRPr/>
            </a:pPr>
            <a:endParaRPr lang="en-US" sz="2400">
              <a:ea typeface="ＭＳ Ｐゴシック" charset="-128"/>
            </a:endParaRPr>
          </a:p>
        </p:txBody>
      </p:sp>
      <p:sp>
        <p:nvSpPr>
          <p:cNvPr id="983047" name="Rectangle 7"/>
          <p:cNvSpPr>
            <a:spLocks noChangeArrowheads="1"/>
          </p:cNvSpPr>
          <p:nvPr/>
        </p:nvSpPr>
        <p:spPr bwMode="gray">
          <a:xfrm>
            <a:off x="250825" y="94932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defRPr/>
            </a:pPr>
            <a:endParaRPr lang="en-US" sz="2400">
              <a:ea typeface="ＭＳ Ｐゴシック" charset="-128"/>
            </a:endParaRPr>
          </a:p>
        </p:txBody>
      </p:sp>
      <p:sp>
        <p:nvSpPr>
          <p:cNvPr id="1032" name="Rectangle 8"/>
          <p:cNvSpPr>
            <a:spLocks noGrp="1" noChangeArrowheads="1"/>
          </p:cNvSpPr>
          <p:nvPr>
            <p:ph type="title"/>
          </p:nvPr>
        </p:nvSpPr>
        <p:spPr bwMode="auto">
          <a:xfrm>
            <a:off x="1150938" y="188913"/>
            <a:ext cx="7793037" cy="838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dirty="0"/>
              <a:t>Click to edit Master title style</a:t>
            </a:r>
          </a:p>
        </p:txBody>
      </p:sp>
      <p:sp>
        <p:nvSpPr>
          <p:cNvPr id="1033" name="Rectangle 9"/>
          <p:cNvSpPr>
            <a:spLocks noGrp="1" noChangeArrowheads="1"/>
          </p:cNvSpPr>
          <p:nvPr>
            <p:ph type="body" idx="1"/>
          </p:nvPr>
        </p:nvSpPr>
        <p:spPr bwMode="auto">
          <a:xfrm>
            <a:off x="468313" y="1341438"/>
            <a:ext cx="8137525" cy="496728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83050" name="Rectangle 10"/>
          <p:cNvSpPr>
            <a:spLocks noGrp="1" noChangeArrowheads="1"/>
          </p:cNvSpPr>
          <p:nvPr>
            <p:ph type="ftr" sz="quarter" idx="3"/>
          </p:nvPr>
        </p:nvSpPr>
        <p:spPr bwMode="auto">
          <a:xfrm>
            <a:off x="3419475" y="6092825"/>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kumimoji="0" sz="1400">
                <a:latin typeface="Tahoma" pitchFamily="34" charset="0"/>
                <a:ea typeface="ＭＳ Ｐゴシック" charset="-128"/>
                <a:cs typeface="+mn-cs"/>
              </a:defRPr>
            </a:lvl1pPr>
          </a:lstStyle>
          <a:p>
            <a:pPr>
              <a:defRPr/>
            </a:pPr>
            <a:endParaRPr lang="en-US"/>
          </a:p>
        </p:txBody>
      </p:sp>
      <p:sp>
        <p:nvSpPr>
          <p:cNvPr id="983051" name="Rectangle 11"/>
          <p:cNvSpPr>
            <a:spLocks noGrp="1" noChangeArrowheads="1"/>
          </p:cNvSpPr>
          <p:nvPr>
            <p:ph type="sldNum" sz="quarter" idx="4"/>
          </p:nvPr>
        </p:nvSpPr>
        <p:spPr bwMode="auto">
          <a:xfrm>
            <a:off x="6732588" y="614045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kumimoji="0" sz="1400">
                <a:latin typeface="Tahoma" pitchFamily="34" charset="0"/>
                <a:ea typeface="ＭＳ Ｐゴシック" charset="-128"/>
                <a:cs typeface="+mn-cs"/>
              </a:defRPr>
            </a:lvl1pPr>
          </a:lstStyle>
          <a:p>
            <a:pPr>
              <a:defRPr/>
            </a:pPr>
            <a:fld id="{3C903243-A4ED-4865-84FB-8B8DA1A9FF92}" type="slidenum">
              <a:rPr lang="en-US"/>
              <a:pPr>
                <a:defRPr/>
              </a:pPr>
              <a:t>‹#›</a:t>
            </a:fld>
            <a:endParaRPr lang="en-US"/>
          </a:p>
        </p:txBody>
      </p:sp>
      <p:sp>
        <p:nvSpPr>
          <p:cNvPr id="14" name="Rectangle 13"/>
          <p:cNvSpPr>
            <a:spLocks noChangeArrowheads="1"/>
          </p:cNvSpPr>
          <p:nvPr/>
        </p:nvSpPr>
        <p:spPr bwMode="auto">
          <a:xfrm>
            <a:off x="0" y="6570663"/>
            <a:ext cx="9107488" cy="287337"/>
          </a:xfrm>
          <a:prstGeom prst="rect">
            <a:avLst/>
          </a:prstGeom>
          <a:gradFill rotWithShape="1">
            <a:gsLst>
              <a:gs pos="0">
                <a:srgbClr val="47ABB9">
                  <a:alpha val="50999"/>
                </a:srgbClr>
              </a:gs>
              <a:gs pos="100000">
                <a:srgbClr val="FFFF00">
                  <a:alpha val="46001"/>
                </a:srgbClr>
              </a:gs>
            </a:gsLst>
            <a:lin ang="0" scaled="1"/>
          </a:gradFill>
          <a:ln w="9525">
            <a:noFill/>
            <a:miter lim="800000"/>
            <a:headEnd/>
            <a:tailEnd/>
          </a:ln>
          <a:effectLst/>
        </p:spPr>
        <p:txBody>
          <a:bodyPr wrap="none" anchor="ctr"/>
          <a:lstStyle/>
          <a:p>
            <a:r>
              <a:rPr kumimoji="0" lang="en-US" altLang="ja-JP" sz="1200" i="1" baseline="0" dirty="0"/>
              <a:t>Proposals of E1A injection wells</a:t>
            </a:r>
            <a:endParaRPr kumimoji="0" lang="en-US" sz="1200" i="1" dirty="0"/>
          </a:p>
        </p:txBody>
      </p:sp>
      <p:pic>
        <p:nvPicPr>
          <p:cNvPr id="1037" name="Picture 12" descr="jvpclogo"/>
          <p:cNvPicPr>
            <a:picLocks noChangeAspect="1" noChangeArrowheads="1"/>
          </p:cNvPicPr>
          <p:nvPr/>
        </p:nvPicPr>
        <p:blipFill>
          <a:blip r:embed="rId13" cstate="print"/>
          <a:srcRect/>
          <a:stretch>
            <a:fillRect/>
          </a:stretch>
        </p:blipFill>
        <p:spPr bwMode="auto">
          <a:xfrm>
            <a:off x="8639175" y="6607175"/>
            <a:ext cx="504825" cy="25082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01" r:id="rId1"/>
    <p:sldLayoutId id="2147483700" r:id="rId2"/>
    <p:sldLayoutId id="2147483699" r:id="rId3"/>
    <p:sldLayoutId id="2147483698" r:id="rId4"/>
    <p:sldLayoutId id="2147483697" r:id="rId5"/>
    <p:sldLayoutId id="2147483696" r:id="rId6"/>
    <p:sldLayoutId id="2147483695" r:id="rId7"/>
    <p:sldLayoutId id="2147483694" r:id="rId8"/>
    <p:sldLayoutId id="2147483693" r:id="rId9"/>
    <p:sldLayoutId id="2147483692" r:id="rId10"/>
    <p:sldLayoutId id="2147483691" r:id="rId11"/>
  </p:sldLayoutIdLst>
  <p:txStyles>
    <p:titleStyle>
      <a:lvl1pPr algn="l" rtl="0" eaLnBrk="0" fontAlgn="base" hangingPunct="0">
        <a:spcBef>
          <a:spcPct val="0"/>
        </a:spcBef>
        <a:spcAft>
          <a:spcPct val="0"/>
        </a:spcAft>
        <a:defRPr kumimoji="1" sz="3200" b="1">
          <a:solidFill>
            <a:srgbClr val="0000FF"/>
          </a:solidFill>
          <a:latin typeface="+mj-lt"/>
          <a:ea typeface="+mj-ea"/>
          <a:cs typeface="+mj-cs"/>
        </a:defRPr>
      </a:lvl1pPr>
      <a:lvl2pPr algn="l" rtl="0" eaLnBrk="0" fontAlgn="base" hangingPunct="0">
        <a:spcBef>
          <a:spcPct val="0"/>
        </a:spcBef>
        <a:spcAft>
          <a:spcPct val="0"/>
        </a:spcAft>
        <a:defRPr kumimoji="1" sz="3200">
          <a:solidFill>
            <a:schemeClr val="tx1"/>
          </a:solidFill>
          <a:latin typeface="Tahoma" pitchFamily="34" charset="0"/>
          <a:ea typeface="ＭＳ Ｐゴシック" charset="-128"/>
          <a:cs typeface="Arial" charset="0"/>
        </a:defRPr>
      </a:lvl2pPr>
      <a:lvl3pPr algn="l" rtl="0" eaLnBrk="0" fontAlgn="base" hangingPunct="0">
        <a:spcBef>
          <a:spcPct val="0"/>
        </a:spcBef>
        <a:spcAft>
          <a:spcPct val="0"/>
        </a:spcAft>
        <a:defRPr kumimoji="1" sz="3200">
          <a:solidFill>
            <a:schemeClr val="tx1"/>
          </a:solidFill>
          <a:latin typeface="Tahoma" pitchFamily="34" charset="0"/>
          <a:ea typeface="ＭＳ Ｐゴシック" charset="-128"/>
          <a:cs typeface="Arial" charset="0"/>
        </a:defRPr>
      </a:lvl3pPr>
      <a:lvl4pPr algn="l" rtl="0" eaLnBrk="0" fontAlgn="base" hangingPunct="0">
        <a:spcBef>
          <a:spcPct val="0"/>
        </a:spcBef>
        <a:spcAft>
          <a:spcPct val="0"/>
        </a:spcAft>
        <a:defRPr kumimoji="1" sz="3200">
          <a:solidFill>
            <a:schemeClr val="tx1"/>
          </a:solidFill>
          <a:latin typeface="Tahoma" pitchFamily="34" charset="0"/>
          <a:ea typeface="ＭＳ Ｐゴシック" charset="-128"/>
          <a:cs typeface="Arial" charset="0"/>
        </a:defRPr>
      </a:lvl4pPr>
      <a:lvl5pPr algn="l" rtl="0" eaLnBrk="0" fontAlgn="base" hangingPunct="0">
        <a:spcBef>
          <a:spcPct val="0"/>
        </a:spcBef>
        <a:spcAft>
          <a:spcPct val="0"/>
        </a:spcAft>
        <a:defRPr kumimoji="1" sz="3200">
          <a:solidFill>
            <a:schemeClr val="tx1"/>
          </a:solidFill>
          <a:latin typeface="Tahoma" pitchFamily="34" charset="0"/>
          <a:ea typeface="ＭＳ Ｐゴシック" charset="-128"/>
          <a:cs typeface="Arial" charset="0"/>
        </a:defRPr>
      </a:lvl5pPr>
      <a:lvl6pPr marL="457200" algn="l" rtl="0" fontAlgn="base">
        <a:spcBef>
          <a:spcPct val="0"/>
        </a:spcBef>
        <a:spcAft>
          <a:spcPct val="0"/>
        </a:spcAft>
        <a:defRPr kumimoji="1" sz="3200">
          <a:solidFill>
            <a:schemeClr val="tx1"/>
          </a:solidFill>
          <a:latin typeface="Tahoma" pitchFamily="34" charset="0"/>
          <a:ea typeface="ＭＳ Ｐゴシック" charset="-128"/>
          <a:cs typeface="Arial" charset="0"/>
        </a:defRPr>
      </a:lvl6pPr>
      <a:lvl7pPr marL="914400" algn="l" rtl="0" fontAlgn="base">
        <a:spcBef>
          <a:spcPct val="0"/>
        </a:spcBef>
        <a:spcAft>
          <a:spcPct val="0"/>
        </a:spcAft>
        <a:defRPr kumimoji="1" sz="3200">
          <a:solidFill>
            <a:schemeClr val="tx1"/>
          </a:solidFill>
          <a:latin typeface="Tahoma" pitchFamily="34" charset="0"/>
          <a:ea typeface="ＭＳ Ｐゴシック" charset="-128"/>
          <a:cs typeface="Arial" charset="0"/>
        </a:defRPr>
      </a:lvl7pPr>
      <a:lvl8pPr marL="1371600" algn="l" rtl="0" fontAlgn="base">
        <a:spcBef>
          <a:spcPct val="0"/>
        </a:spcBef>
        <a:spcAft>
          <a:spcPct val="0"/>
        </a:spcAft>
        <a:defRPr kumimoji="1" sz="3200">
          <a:solidFill>
            <a:schemeClr val="tx1"/>
          </a:solidFill>
          <a:latin typeface="Tahoma" pitchFamily="34" charset="0"/>
          <a:ea typeface="ＭＳ Ｐゴシック" charset="-128"/>
          <a:cs typeface="Arial" charset="0"/>
        </a:defRPr>
      </a:lvl8pPr>
      <a:lvl9pPr marL="1828800" algn="l" rtl="0" fontAlgn="base">
        <a:spcBef>
          <a:spcPct val="0"/>
        </a:spcBef>
        <a:spcAft>
          <a:spcPct val="0"/>
        </a:spcAft>
        <a:defRPr kumimoji="1" sz="3200">
          <a:solidFill>
            <a:schemeClr val="tx1"/>
          </a:solidFill>
          <a:latin typeface="Tahoma" pitchFamily="34" charset="0"/>
          <a:ea typeface="ＭＳ Ｐゴシック" charset="-128"/>
          <a:cs typeface="Arial" charset="0"/>
        </a:defRPr>
      </a:lvl9pPr>
    </p:titleStyle>
    <p:bodyStyle>
      <a:lvl1pPr marL="434975" indent="-434975" algn="l" rtl="0" eaLnBrk="0" fontAlgn="base" hangingPunct="0">
        <a:spcBef>
          <a:spcPct val="20000"/>
        </a:spcBef>
        <a:spcAft>
          <a:spcPct val="0"/>
        </a:spcAft>
        <a:buClr>
          <a:schemeClr val="folHlink"/>
        </a:buClr>
        <a:buFont typeface="Wingdings" pitchFamily="2" charset="2"/>
        <a:buAutoNum type="arabicPeriod"/>
        <a:tabLst>
          <a:tab pos="806450" algn="l"/>
        </a:tabLst>
        <a:defRPr kumimoji="1" sz="2400">
          <a:solidFill>
            <a:schemeClr val="tx1"/>
          </a:solidFill>
          <a:latin typeface="+mn-lt"/>
          <a:ea typeface="+mn-ea"/>
          <a:cs typeface="+mn-cs"/>
        </a:defRPr>
      </a:lvl1pPr>
      <a:lvl2pPr marL="809625" indent="-260350" algn="l" rtl="0" eaLnBrk="0" fontAlgn="base" hangingPunct="0">
        <a:spcBef>
          <a:spcPct val="20000"/>
        </a:spcBef>
        <a:spcAft>
          <a:spcPct val="0"/>
        </a:spcAft>
        <a:buClr>
          <a:schemeClr val="hlink"/>
        </a:buClr>
        <a:buSzPct val="70000"/>
        <a:buFont typeface="Wingdings" pitchFamily="2" charset="2"/>
        <a:buChar char="§"/>
        <a:tabLst>
          <a:tab pos="806450" algn="l"/>
        </a:tabLst>
        <a:defRPr kumimoji="1" sz="2000">
          <a:solidFill>
            <a:schemeClr val="tx1"/>
          </a:solidFill>
          <a:latin typeface="+mn-lt"/>
          <a:ea typeface="+mn-ea"/>
          <a:cs typeface="+mn-cs"/>
        </a:defRPr>
      </a:lvl2pPr>
      <a:lvl3pPr marL="1123950" indent="-200025" algn="l" rtl="0" eaLnBrk="0" fontAlgn="base" hangingPunct="0">
        <a:spcBef>
          <a:spcPct val="20000"/>
        </a:spcBef>
        <a:spcAft>
          <a:spcPct val="0"/>
        </a:spcAft>
        <a:buClr>
          <a:schemeClr val="folHlink"/>
        </a:buClr>
        <a:buSzPct val="65000"/>
        <a:buFont typeface="Wingdings" pitchFamily="2" charset="2"/>
        <a:buChar char="Ø"/>
        <a:tabLst>
          <a:tab pos="806450" algn="l"/>
        </a:tabLst>
        <a:defRPr kumimoji="1">
          <a:solidFill>
            <a:schemeClr val="tx1"/>
          </a:solidFill>
          <a:latin typeface="+mn-lt"/>
          <a:ea typeface="+mn-ea"/>
          <a:cs typeface="+mn-cs"/>
        </a:defRPr>
      </a:lvl3pPr>
      <a:lvl4pPr marL="1530350" indent="-292100" algn="l" rtl="0" eaLnBrk="0" fontAlgn="base" hangingPunct="0">
        <a:spcBef>
          <a:spcPct val="20000"/>
        </a:spcBef>
        <a:spcAft>
          <a:spcPct val="0"/>
        </a:spcAft>
        <a:buClr>
          <a:schemeClr val="accent2"/>
        </a:buClr>
        <a:buFont typeface="Wingdings" pitchFamily="2" charset="2"/>
        <a:buChar char="ü"/>
        <a:tabLst>
          <a:tab pos="806450" algn="l"/>
        </a:tabLst>
        <a:defRPr kumimoji="1">
          <a:solidFill>
            <a:schemeClr val="tx1"/>
          </a:solidFill>
          <a:latin typeface="+mn-lt"/>
          <a:ea typeface="+mn-ea"/>
          <a:cs typeface="+mn-cs"/>
        </a:defRPr>
      </a:lvl4pPr>
      <a:lvl5pPr marL="1895475" indent="-250825" algn="l" rtl="0" eaLnBrk="0" fontAlgn="base" hangingPunct="0">
        <a:spcBef>
          <a:spcPct val="20000"/>
        </a:spcBef>
        <a:spcAft>
          <a:spcPct val="0"/>
        </a:spcAft>
        <a:buClr>
          <a:schemeClr val="accent1"/>
        </a:buClr>
        <a:buFont typeface="Times New Roman" pitchFamily="18" charset="0"/>
        <a:buChar char="-"/>
        <a:tabLst>
          <a:tab pos="806450" algn="l"/>
        </a:tabLst>
        <a:defRPr kumimoji="1">
          <a:solidFill>
            <a:schemeClr val="tx1"/>
          </a:solidFill>
          <a:latin typeface="+mn-lt"/>
          <a:ea typeface="+mn-ea"/>
          <a:cs typeface="+mn-cs"/>
        </a:defRPr>
      </a:lvl5pPr>
      <a:lvl6pPr marL="2352675" indent="-250825" algn="l" rtl="0" fontAlgn="base">
        <a:spcBef>
          <a:spcPct val="20000"/>
        </a:spcBef>
        <a:spcAft>
          <a:spcPct val="0"/>
        </a:spcAft>
        <a:buClr>
          <a:schemeClr val="accent1"/>
        </a:buClr>
        <a:buFont typeface="Times New Roman" pitchFamily="18" charset="0"/>
        <a:buChar char="-"/>
        <a:tabLst>
          <a:tab pos="806450" algn="l"/>
        </a:tabLst>
        <a:defRPr kumimoji="1">
          <a:solidFill>
            <a:schemeClr val="tx1"/>
          </a:solidFill>
          <a:latin typeface="+mn-lt"/>
          <a:ea typeface="+mn-ea"/>
          <a:cs typeface="+mn-cs"/>
        </a:defRPr>
      </a:lvl6pPr>
      <a:lvl7pPr marL="2809875" indent="-250825" algn="l" rtl="0" fontAlgn="base">
        <a:spcBef>
          <a:spcPct val="20000"/>
        </a:spcBef>
        <a:spcAft>
          <a:spcPct val="0"/>
        </a:spcAft>
        <a:buClr>
          <a:schemeClr val="accent1"/>
        </a:buClr>
        <a:buFont typeface="Times New Roman" pitchFamily="18" charset="0"/>
        <a:buChar char="-"/>
        <a:tabLst>
          <a:tab pos="806450" algn="l"/>
        </a:tabLst>
        <a:defRPr kumimoji="1">
          <a:solidFill>
            <a:schemeClr val="tx1"/>
          </a:solidFill>
          <a:latin typeface="+mn-lt"/>
          <a:ea typeface="+mn-ea"/>
          <a:cs typeface="+mn-cs"/>
        </a:defRPr>
      </a:lvl7pPr>
      <a:lvl8pPr marL="3267075" indent="-250825" algn="l" rtl="0" fontAlgn="base">
        <a:spcBef>
          <a:spcPct val="20000"/>
        </a:spcBef>
        <a:spcAft>
          <a:spcPct val="0"/>
        </a:spcAft>
        <a:buClr>
          <a:schemeClr val="accent1"/>
        </a:buClr>
        <a:buFont typeface="Times New Roman" pitchFamily="18" charset="0"/>
        <a:buChar char="-"/>
        <a:tabLst>
          <a:tab pos="806450" algn="l"/>
        </a:tabLst>
        <a:defRPr kumimoji="1">
          <a:solidFill>
            <a:schemeClr val="tx1"/>
          </a:solidFill>
          <a:latin typeface="+mn-lt"/>
          <a:ea typeface="+mn-ea"/>
          <a:cs typeface="+mn-cs"/>
        </a:defRPr>
      </a:lvl8pPr>
      <a:lvl9pPr marL="3724275" indent="-250825" algn="l" rtl="0" fontAlgn="base">
        <a:spcBef>
          <a:spcPct val="20000"/>
        </a:spcBef>
        <a:spcAft>
          <a:spcPct val="0"/>
        </a:spcAft>
        <a:buClr>
          <a:schemeClr val="accent1"/>
        </a:buClr>
        <a:buFont typeface="Times New Roman" pitchFamily="18" charset="0"/>
        <a:buChar char="-"/>
        <a:tabLst>
          <a:tab pos="806450" algn="l"/>
        </a:tabLst>
        <a:defRPr kumimoji="1">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0B45B2-7C07-4A16-A4ED-07B221AA3403}" type="datetimeFigureOut">
              <a:rPr lang="en-US" smtClean="0"/>
              <a:t>10/6/2025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8E99EC-D3F8-4604-B77F-2A6EC427E090}" type="slidenum">
              <a:rPr lang="en-US" smtClean="0"/>
              <a:t>‹#›</a:t>
            </a:fld>
            <a:endParaRPr lang="en-US"/>
          </a:p>
        </p:txBody>
      </p:sp>
      <p:sp>
        <p:nvSpPr>
          <p:cNvPr id="26" name="Rectangle 2"/>
          <p:cNvSpPr>
            <a:spLocks noChangeArrowheads="1"/>
          </p:cNvSpPr>
          <p:nvPr userDrawn="1"/>
        </p:nvSpPr>
        <p:spPr bwMode="ltGray">
          <a:xfrm>
            <a:off x="107950" y="620713"/>
            <a:ext cx="460375" cy="360362"/>
          </a:xfrm>
          <a:prstGeom prst="rect">
            <a:avLst/>
          </a:prstGeom>
          <a:solidFill>
            <a:srgbClr val="FFCF01"/>
          </a:solidFill>
          <a:ln w="9525">
            <a:noFill/>
            <a:miter lim="800000"/>
            <a:headEnd/>
            <a:tailEnd/>
          </a:ln>
          <a:effectLst/>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rgbClr val="000000"/>
              </a:solidFill>
              <a:effectLst/>
              <a:uLnTx/>
              <a:uFillTx/>
              <a:ea typeface="ＭＳ Ｐゴシック" charset="-128"/>
              <a:cs typeface="Arial"/>
            </a:endParaRPr>
          </a:p>
        </p:txBody>
      </p:sp>
      <p:sp>
        <p:nvSpPr>
          <p:cNvPr id="27" name="Rectangle 3"/>
          <p:cNvSpPr>
            <a:spLocks noChangeArrowheads="1"/>
          </p:cNvSpPr>
          <p:nvPr userDrawn="1"/>
        </p:nvSpPr>
        <p:spPr bwMode="ltGray">
          <a:xfrm>
            <a:off x="468313" y="620713"/>
            <a:ext cx="328612" cy="395287"/>
          </a:xfrm>
          <a:prstGeom prst="rect">
            <a:avLst/>
          </a:prstGeom>
          <a:gradFill rotWithShape="0">
            <a:gsLst>
              <a:gs pos="0">
                <a:srgbClr val="FFCF01"/>
              </a:gs>
              <a:gs pos="100000">
                <a:srgbClr val="FFFFFF"/>
              </a:gs>
            </a:gsLst>
            <a:lin ang="0" scaled="1"/>
          </a:gradFill>
          <a:ln w="9525">
            <a:noFill/>
            <a:miter lim="800000"/>
            <a:headEnd/>
            <a:tailEnd/>
          </a:ln>
          <a:effectLst/>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rgbClr val="000000"/>
              </a:solidFill>
              <a:effectLst/>
              <a:uLnTx/>
              <a:uFillTx/>
              <a:ea typeface="ＭＳ Ｐゴシック" charset="-128"/>
              <a:cs typeface="Arial"/>
            </a:endParaRPr>
          </a:p>
        </p:txBody>
      </p:sp>
      <p:sp>
        <p:nvSpPr>
          <p:cNvPr id="28" name="Rectangle 4"/>
          <p:cNvSpPr>
            <a:spLocks noChangeArrowheads="1"/>
          </p:cNvSpPr>
          <p:nvPr userDrawn="1"/>
        </p:nvSpPr>
        <p:spPr bwMode="ltGray">
          <a:xfrm>
            <a:off x="396875" y="908050"/>
            <a:ext cx="419100" cy="377825"/>
          </a:xfrm>
          <a:prstGeom prst="rect">
            <a:avLst/>
          </a:prstGeom>
          <a:gradFill rotWithShape="0">
            <a:gsLst>
              <a:gs pos="0">
                <a:srgbClr val="3333CC"/>
              </a:gs>
              <a:gs pos="100000">
                <a:srgbClr val="FFFFFF"/>
              </a:gs>
            </a:gsLst>
            <a:lin ang="0" scaled="1"/>
          </a:gradFill>
          <a:ln w="9525">
            <a:noFill/>
            <a:miter lim="800000"/>
            <a:headEnd/>
            <a:tailEnd/>
          </a:ln>
          <a:effectLst/>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rgbClr val="000000"/>
              </a:solidFill>
              <a:effectLst/>
              <a:uLnTx/>
              <a:uFillTx/>
              <a:ea typeface="ＭＳ Ｐゴシック" charset="-128"/>
              <a:cs typeface="Arial"/>
            </a:endParaRPr>
          </a:p>
        </p:txBody>
      </p:sp>
      <p:sp>
        <p:nvSpPr>
          <p:cNvPr id="29" name="Rectangle 5"/>
          <p:cNvSpPr>
            <a:spLocks noChangeArrowheads="1"/>
          </p:cNvSpPr>
          <p:nvPr userDrawn="1"/>
        </p:nvSpPr>
        <p:spPr bwMode="ltGray">
          <a:xfrm>
            <a:off x="180975" y="908050"/>
            <a:ext cx="363538" cy="377825"/>
          </a:xfrm>
          <a:prstGeom prst="rect">
            <a:avLst/>
          </a:prstGeom>
          <a:gradFill rotWithShape="0">
            <a:gsLst>
              <a:gs pos="0">
                <a:srgbClr val="FFFFFF"/>
              </a:gs>
              <a:gs pos="100000">
                <a:srgbClr val="FF0000"/>
              </a:gs>
            </a:gsLst>
            <a:lin ang="18900000" scaled="1"/>
          </a:gradFill>
          <a:ln w="9525">
            <a:noFill/>
            <a:miter lim="800000"/>
            <a:headEnd/>
            <a:tailEnd/>
          </a:ln>
          <a:effectLst/>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rgbClr val="000000"/>
              </a:solidFill>
              <a:effectLst/>
              <a:uLnTx/>
              <a:uFillTx/>
              <a:ea typeface="ＭＳ Ｐゴシック" charset="-128"/>
              <a:cs typeface="Arial"/>
            </a:endParaRPr>
          </a:p>
        </p:txBody>
      </p:sp>
      <p:sp>
        <p:nvSpPr>
          <p:cNvPr id="30" name="Rectangle 6"/>
          <p:cNvSpPr>
            <a:spLocks noChangeArrowheads="1"/>
          </p:cNvSpPr>
          <p:nvPr userDrawn="1"/>
        </p:nvSpPr>
        <p:spPr bwMode="gray">
          <a:xfrm>
            <a:off x="474663" y="504825"/>
            <a:ext cx="31750" cy="1052513"/>
          </a:xfrm>
          <a:prstGeom prst="rect">
            <a:avLst/>
          </a:prstGeom>
          <a:solidFill>
            <a:srgbClr val="1C1C1C"/>
          </a:solidFill>
          <a:ln w="9525">
            <a:noFill/>
            <a:miter lim="800000"/>
            <a:headEnd/>
            <a:tailEnd/>
          </a:ln>
          <a:effectLst/>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rgbClr val="000000"/>
              </a:solidFill>
              <a:effectLst/>
              <a:uLnTx/>
              <a:uFillTx/>
              <a:ea typeface="ＭＳ Ｐゴシック" charset="-128"/>
              <a:cs typeface="Arial"/>
            </a:endParaRPr>
          </a:p>
        </p:txBody>
      </p:sp>
      <p:sp>
        <p:nvSpPr>
          <p:cNvPr id="31" name="Rectangle 7"/>
          <p:cNvSpPr>
            <a:spLocks noChangeArrowheads="1"/>
          </p:cNvSpPr>
          <p:nvPr userDrawn="1"/>
        </p:nvSpPr>
        <p:spPr bwMode="gray">
          <a:xfrm>
            <a:off x="250825" y="949325"/>
            <a:ext cx="8226425" cy="31750"/>
          </a:xfrm>
          <a:prstGeom prst="rect">
            <a:avLst/>
          </a:prstGeom>
          <a:gradFill rotWithShape="0">
            <a:gsLst>
              <a:gs pos="0">
                <a:srgbClr val="1C1C1C"/>
              </a:gs>
              <a:gs pos="100000">
                <a:srgbClr val="FFFFFF"/>
              </a:gs>
            </a:gsLst>
            <a:lin ang="0" scaled="1"/>
          </a:gradFill>
          <a:ln w="9525">
            <a:noFill/>
            <a:miter lim="800000"/>
            <a:headEnd/>
            <a:tailEnd/>
          </a:ln>
          <a:effectLst/>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rgbClr val="000000"/>
              </a:solidFill>
              <a:effectLst/>
              <a:uLnTx/>
              <a:uFillTx/>
              <a:ea typeface="ＭＳ Ｐゴシック" charset="-128"/>
              <a:cs typeface="Arial"/>
            </a:endParaRPr>
          </a:p>
        </p:txBody>
      </p:sp>
    </p:spTree>
    <p:extLst>
      <p:ext uri="{BB962C8B-B14F-4D97-AF65-F5344CB8AC3E}">
        <p14:creationId xmlns:p14="http://schemas.microsoft.com/office/powerpoint/2010/main" val="1953330568"/>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ctrTitle"/>
          </p:nvPr>
        </p:nvSpPr>
        <p:spPr>
          <a:xfrm>
            <a:off x="683568" y="2636912"/>
            <a:ext cx="7937748" cy="1470025"/>
          </a:xfrm>
        </p:spPr>
        <p:txBody>
          <a:bodyPr/>
          <a:lstStyle/>
          <a:p>
            <a:pPr algn="ctr">
              <a:lnSpc>
                <a:spcPct val="107000"/>
              </a:lnSpc>
              <a:spcAft>
                <a:spcPts val="800"/>
              </a:spcAft>
              <a:buNone/>
            </a:pPr>
            <a:br>
              <a:rPr lang="en-US" altLang="en-US" sz="2400" dirty="0">
                <a:solidFill>
                  <a:srgbClr val="FF0000"/>
                </a:solidFill>
              </a:rPr>
            </a:b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PHÁP LUẬT VỀ ĐỊA</a:t>
            </a:r>
            <a:r>
              <a:rPr lang="vi-VN" sz="2800" b="1" dirty="0">
                <a:effectLst/>
                <a:latin typeface="Times New Roman" panose="02020603050405020304" pitchFamily="18" charset="0"/>
                <a:ea typeface="Calibri" panose="020F0502020204030204" pitchFamily="34" charset="0"/>
                <a:cs typeface="Times New Roman" panose="02020603050405020304" pitchFamily="18" charset="0"/>
              </a:rPr>
              <a:t> CHẤT</a:t>
            </a: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 VÀ</a:t>
            </a:r>
            <a:r>
              <a:rPr lang="vi-VN" sz="2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KHOÁNG</a:t>
            </a:r>
            <a:r>
              <a:rPr lang="vi-VN" sz="2800" b="1" dirty="0">
                <a:effectLst/>
                <a:latin typeface="Times New Roman" panose="02020603050405020304" pitchFamily="18" charset="0"/>
                <a:ea typeface="Calibri" panose="020F0502020204030204" pitchFamily="34" charset="0"/>
                <a:cs typeface="Times New Roman" panose="02020603050405020304" pitchFamily="18" charset="0"/>
              </a:rPr>
              <a:t> SẢN</a:t>
            </a:r>
            <a:br>
              <a:rPr lang="en-US" sz="2800" dirty="0">
                <a:effectLst/>
                <a:latin typeface="Times New Roman" panose="02020603050405020304" pitchFamily="18" charset="0"/>
                <a:ea typeface="Calibri" panose="020F0502020204030204" pitchFamily="34" charset="0"/>
                <a:cs typeface="Times New Roman" panose="02020603050405020304" pitchFamily="18" charset="0"/>
              </a:rPr>
            </a:br>
            <a:r>
              <a:rPr lang="vi-VN" sz="2800" b="1" dirty="0">
                <a:effectLst/>
                <a:latin typeface="Times New Roman" panose="02020603050405020304" pitchFamily="18" charset="0"/>
                <a:ea typeface="Calibri" panose="020F0502020204030204" pitchFamily="34" charset="0"/>
              </a:rPr>
              <a:t>CÁC QUY ĐỊNH VỀ TIỀN CẤP QUYỀN KHAI THÁC KHOÁNG SẢN</a:t>
            </a:r>
            <a:br>
              <a:rPr lang="en-US" sz="2400" dirty="0"/>
            </a:br>
            <a:endParaRPr lang="en-US" sz="2400" dirty="0"/>
          </a:p>
        </p:txBody>
      </p:sp>
    </p:spTree>
    <p:extLst>
      <p:ext uri="{BB962C8B-B14F-4D97-AF65-F5344CB8AC3E}">
        <p14:creationId xmlns:p14="http://schemas.microsoft.com/office/powerpoint/2010/main" val="21998355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8229600" cy="864096"/>
          </a:xfrm>
        </p:spPr>
        <p:txBody>
          <a:bodyPr>
            <a:noAutofit/>
          </a:bodyPr>
          <a:lstStyle/>
          <a:p>
            <a:r>
              <a:rPr lang="pt-BR" sz="2200" b="1" cap="all" dirty="0">
                <a:solidFill>
                  <a:srgbClr val="0000FF"/>
                </a:solidFill>
                <a:latin typeface="Times New Roman" panose="02020603050405020304" pitchFamily="18" charset="0"/>
                <a:cs typeface="Times New Roman" panose="02020603050405020304" pitchFamily="18" charset="0"/>
              </a:rPr>
              <a:t>Tiền cấp quyền khai thác khoáng sản </a:t>
            </a:r>
            <a:br>
              <a:rPr lang="pt-BR" sz="2200" b="1" cap="all" dirty="0">
                <a:solidFill>
                  <a:srgbClr val="0000FF"/>
                </a:solidFill>
                <a:latin typeface="Times New Roman" panose="02020603050405020304" pitchFamily="18" charset="0"/>
                <a:cs typeface="Times New Roman" panose="02020603050405020304" pitchFamily="18" charset="0"/>
              </a:rPr>
            </a:br>
            <a:r>
              <a:rPr lang="pt-BR" sz="2200" b="1" cap="all" dirty="0">
                <a:solidFill>
                  <a:srgbClr val="0000FF"/>
                </a:solidFill>
                <a:latin typeface="Times New Roman" panose="02020603050405020304" pitchFamily="18" charset="0"/>
                <a:cs typeface="Times New Roman" panose="02020603050405020304" pitchFamily="18" charset="0"/>
              </a:rPr>
              <a:t>theo quy định của Luật ĐỊA CHẤT VÀ KHOÁNG SẢN</a:t>
            </a:r>
            <a:endParaRPr lang="en-US" sz="2200" b="1" dirty="0">
              <a:solidFill>
                <a:srgbClr val="0000FF"/>
              </a:solidFill>
            </a:endParaRPr>
          </a:p>
        </p:txBody>
      </p:sp>
      <p:sp>
        <p:nvSpPr>
          <p:cNvPr id="3" name="Content Placeholder 2"/>
          <p:cNvSpPr>
            <a:spLocks noGrp="1"/>
          </p:cNvSpPr>
          <p:nvPr>
            <p:ph idx="1"/>
          </p:nvPr>
        </p:nvSpPr>
        <p:spPr>
          <a:xfrm>
            <a:off x="457200" y="1340768"/>
            <a:ext cx="8229600" cy="5141168"/>
          </a:xfrm>
        </p:spPr>
        <p:txBody>
          <a:bodyPr>
            <a:noAutofit/>
          </a:bodyPr>
          <a:lstStyle/>
          <a:p>
            <a:pPr algn="just">
              <a:buFont typeface="Wingdings" panose="05000000000000000000" pitchFamily="2" charset="2"/>
              <a:buChar char="q"/>
            </a:pPr>
            <a:r>
              <a:rPr lang="en-US" sz="2400" b="1" dirty="0" err="1">
                <a:solidFill>
                  <a:srgbClr val="FF0000"/>
                </a:solidFill>
                <a:latin typeface="Times New Roman" panose="02020603050405020304" pitchFamily="18" charset="0"/>
                <a:cs typeface="Times New Roman" panose="02020603050405020304" pitchFamily="18" charset="0"/>
              </a:rPr>
              <a:t>Một</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số</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điểm</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mới</a:t>
            </a:r>
            <a:r>
              <a:rPr lang="en-US" sz="2400" b="1" dirty="0">
                <a:solidFill>
                  <a:srgbClr val="FF0000"/>
                </a:solidFill>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Ø"/>
            </a:pPr>
            <a:r>
              <a:rPr lang="pt-BR" sz="2400" dirty="0">
                <a:latin typeface="Times New Roman" panose="02020603050405020304" pitchFamily="18" charset="0"/>
                <a:cs typeface="Times New Roman" panose="02020603050405020304" pitchFamily="18" charset="0"/>
              </a:rPr>
              <a:t>Tiền CQKTKS được xác định theo các căn cứ: </a:t>
            </a:r>
          </a:p>
          <a:p>
            <a:pPr lvl="1" algn="just">
              <a:buFont typeface="Wingdings" panose="05000000000000000000" pitchFamily="2" charset="2"/>
              <a:buChar char="ü"/>
            </a:pPr>
            <a:r>
              <a:rPr lang="pt-BR" sz="2400" dirty="0">
                <a:latin typeface="Times New Roman" panose="02020603050405020304" pitchFamily="18" charset="0"/>
                <a:cs typeface="Times New Roman" panose="02020603050405020304" pitchFamily="18" charset="0"/>
              </a:rPr>
              <a:t>Trữ lượng, khối lượng khoáng sản được phép khai thác quy định trong giấy phép khai thác khoáng sản, giấy phép khai thác tận thu khoáng sản hoặc khối lượng khoáng sản được phép khai thác, thu hồi; </a:t>
            </a:r>
          </a:p>
          <a:p>
            <a:pPr lvl="1" algn="just">
              <a:buFont typeface="Wingdings" panose="05000000000000000000" pitchFamily="2" charset="2"/>
              <a:buChar char="ü"/>
            </a:pPr>
            <a:r>
              <a:rPr lang="pt-BR" sz="2400" dirty="0">
                <a:latin typeface="Times New Roman" panose="02020603050405020304" pitchFamily="18" charset="0"/>
                <a:cs typeface="Times New Roman" panose="02020603050405020304" pitchFamily="18" charset="0"/>
              </a:rPr>
              <a:t>Giá tính tiền CQKTKS; </a:t>
            </a:r>
          </a:p>
          <a:p>
            <a:pPr lvl="1" algn="just">
              <a:buFont typeface="Wingdings" panose="05000000000000000000" pitchFamily="2" charset="2"/>
              <a:buChar char="ü"/>
            </a:pPr>
            <a:r>
              <a:rPr lang="pt-BR" sz="2400" dirty="0">
                <a:latin typeface="Times New Roman" panose="02020603050405020304" pitchFamily="18" charset="0"/>
                <a:cs typeface="Times New Roman" panose="02020603050405020304" pitchFamily="18" charset="0"/>
              </a:rPr>
              <a:t>Tỷ lệ thu tiền CQKTKS.</a:t>
            </a:r>
          </a:p>
          <a:p>
            <a:pPr algn="just">
              <a:buFont typeface="Wingdings" panose="05000000000000000000" pitchFamily="2" charset="2"/>
              <a:buChar char="Ø"/>
            </a:pPr>
            <a:r>
              <a:rPr lang="pt-BR" sz="2400" dirty="0">
                <a:latin typeface="Times New Roman" panose="02020603050405020304" pitchFamily="18" charset="0"/>
                <a:cs typeface="Times New Roman" panose="02020603050405020304" pitchFamily="18" charset="0"/>
              </a:rPr>
              <a:t>Tiền CQKTKS được thu theo năm và quyết toán theo sản lượng khai thác thực tế</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16267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8229600" cy="864096"/>
          </a:xfrm>
        </p:spPr>
        <p:txBody>
          <a:bodyPr>
            <a:noAutofit/>
          </a:bodyPr>
          <a:lstStyle/>
          <a:p>
            <a:r>
              <a:rPr lang="pt-BR" sz="2200" b="1" cap="all" dirty="0">
                <a:solidFill>
                  <a:srgbClr val="0000FF"/>
                </a:solidFill>
                <a:latin typeface="Times New Roman" panose="02020603050405020304" pitchFamily="18" charset="0"/>
                <a:cs typeface="Times New Roman" panose="02020603050405020304" pitchFamily="18" charset="0"/>
              </a:rPr>
              <a:t>Tiền cấp quyền khai thác khoáng sản </a:t>
            </a:r>
            <a:br>
              <a:rPr lang="pt-BR" sz="2200" b="1" cap="all" dirty="0">
                <a:solidFill>
                  <a:srgbClr val="0000FF"/>
                </a:solidFill>
                <a:latin typeface="Times New Roman" panose="02020603050405020304" pitchFamily="18" charset="0"/>
                <a:cs typeface="Times New Roman" panose="02020603050405020304" pitchFamily="18" charset="0"/>
              </a:rPr>
            </a:br>
            <a:r>
              <a:rPr lang="pt-BR" sz="2200" b="1" cap="all" dirty="0">
                <a:solidFill>
                  <a:srgbClr val="0000FF"/>
                </a:solidFill>
                <a:latin typeface="Times New Roman" panose="02020603050405020304" pitchFamily="18" charset="0"/>
                <a:cs typeface="Times New Roman" panose="02020603050405020304" pitchFamily="18" charset="0"/>
              </a:rPr>
              <a:t>theo quy định của NGHỊ ĐỊNH 193/2025/NĐ-CP</a:t>
            </a:r>
            <a:endParaRPr lang="en-US" sz="2200" b="1" dirty="0">
              <a:solidFill>
                <a:srgbClr val="0000FF"/>
              </a:solidFill>
            </a:endParaRPr>
          </a:p>
        </p:txBody>
      </p:sp>
      <p:sp>
        <p:nvSpPr>
          <p:cNvPr id="3" name="Content Placeholder 2"/>
          <p:cNvSpPr>
            <a:spLocks noGrp="1"/>
          </p:cNvSpPr>
          <p:nvPr>
            <p:ph idx="1"/>
          </p:nvPr>
        </p:nvSpPr>
        <p:spPr>
          <a:xfrm>
            <a:off x="611560" y="1268760"/>
            <a:ext cx="8064896" cy="5400600"/>
          </a:xfrm>
        </p:spPr>
        <p:txBody>
          <a:bodyPr>
            <a:noAutofit/>
          </a:bodyPr>
          <a:lstStyle/>
          <a:p>
            <a:pPr algn="just">
              <a:buFont typeface="Wingdings" panose="05000000000000000000" pitchFamily="2" charset="2"/>
              <a:buChar char="q"/>
            </a:pPr>
            <a:r>
              <a:rPr lang="pt-BR" sz="2400" dirty="0">
                <a:solidFill>
                  <a:srgbClr val="FF0000"/>
                </a:solidFill>
                <a:latin typeface="Times New Roman" panose="02020603050405020304" pitchFamily="18" charset="0"/>
                <a:cs typeface="Times New Roman" panose="02020603050405020304" pitchFamily="18" charset="0"/>
              </a:rPr>
              <a:t>Ngày 02/7/2025, Chính phủ đã ban hành Nghị định số 193/2025/NĐ-CP, </a:t>
            </a:r>
            <a:r>
              <a:rPr lang="pt-BR" sz="2400" dirty="0">
                <a:latin typeface="Times New Roman" panose="02020603050405020304" pitchFamily="18" charset="0"/>
                <a:cs typeface="Times New Roman" panose="02020603050405020304" pitchFamily="18" charset="0"/>
              </a:rPr>
              <a:t>theo đó, một số quy định về tiền CQKTKS được cụ thể hơn, được thực hiện theo hướng đơn giản hoá, dễ thực hiện, dễ giám sát, đảm bảo tính minh bạch. </a:t>
            </a:r>
          </a:p>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P</a:t>
            </a:r>
            <a:r>
              <a:rPr lang="vi-VN" sz="2400" dirty="0">
                <a:latin typeface="Times New Roman" panose="02020603050405020304" pitchFamily="18" charset="0"/>
                <a:cs typeface="Times New Roman" panose="02020603050405020304" pitchFamily="18" charset="0"/>
              </a:rPr>
              <a:t>hương pháp tính tiền CQKTKS được </a:t>
            </a:r>
            <a:r>
              <a:rPr lang="vi-VN" sz="2400" dirty="0">
                <a:solidFill>
                  <a:srgbClr val="FF0000"/>
                </a:solidFill>
                <a:latin typeface="Times New Roman" panose="02020603050405020304" pitchFamily="18" charset="0"/>
                <a:cs typeface="Times New Roman" panose="02020603050405020304" pitchFamily="18" charset="0"/>
              </a:rPr>
              <a:t>thống nhất</a:t>
            </a:r>
            <a:r>
              <a:rPr lang="vi-VN" sz="2400" dirty="0">
                <a:latin typeface="Times New Roman" panose="02020603050405020304" pitchFamily="18" charset="0"/>
                <a:cs typeface="Times New Roman" panose="02020603050405020304" pitchFamily="18" charset="0"/>
              </a:rPr>
              <a:t> đối với trường hợp cấp phép khai thác không qua đấu giá và thông qua đấu giá quyền khai thác khoáng sản; </a:t>
            </a:r>
            <a:endParaRPr lang="en-US" sz="24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P</a:t>
            </a:r>
            <a:r>
              <a:rPr lang="vi-VN" sz="2400" dirty="0">
                <a:latin typeface="Times New Roman" panose="02020603050405020304" pitchFamily="18" charset="0"/>
                <a:cs typeface="Times New Roman" panose="02020603050405020304" pitchFamily="18" charset="0"/>
              </a:rPr>
              <a:t>hương thức thu, nộp tiền CQKTKS được áp dung thống nhất trong cả trường hợp cấp phép khai thác không qua đấu giá quyền khai thác khoáng sản và thông qua đấu giá quyền khai thác khoáng sản.</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36818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A05090-E575-30E2-7898-09B5986017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3FEA9F-C287-2FD5-EF54-BD2A7FF35962}"/>
              </a:ext>
            </a:extLst>
          </p:cNvPr>
          <p:cNvSpPr>
            <a:spLocks noGrp="1"/>
          </p:cNvSpPr>
          <p:nvPr>
            <p:ph type="title"/>
          </p:nvPr>
        </p:nvSpPr>
        <p:spPr>
          <a:xfrm>
            <a:off x="457200" y="44624"/>
            <a:ext cx="8229600" cy="864096"/>
          </a:xfrm>
        </p:spPr>
        <p:txBody>
          <a:bodyPr>
            <a:noAutofit/>
          </a:bodyPr>
          <a:lstStyle/>
          <a:p>
            <a:r>
              <a:rPr lang="pt-BR" sz="2200" b="1" cap="all" dirty="0">
                <a:solidFill>
                  <a:srgbClr val="0000FF"/>
                </a:solidFill>
                <a:latin typeface="Times New Roman" panose="02020603050405020304" pitchFamily="18" charset="0"/>
                <a:cs typeface="Times New Roman" panose="02020603050405020304" pitchFamily="18" charset="0"/>
              </a:rPr>
              <a:t>Tiền cấp quyền khai thác khoáng sản </a:t>
            </a:r>
            <a:br>
              <a:rPr lang="pt-BR" sz="2200" b="1" cap="all" dirty="0">
                <a:solidFill>
                  <a:srgbClr val="0000FF"/>
                </a:solidFill>
                <a:latin typeface="Times New Roman" panose="02020603050405020304" pitchFamily="18" charset="0"/>
                <a:cs typeface="Times New Roman" panose="02020603050405020304" pitchFamily="18" charset="0"/>
              </a:rPr>
            </a:br>
            <a:r>
              <a:rPr lang="pt-BR" sz="2200" b="1" cap="all" dirty="0">
                <a:solidFill>
                  <a:srgbClr val="0000FF"/>
                </a:solidFill>
                <a:latin typeface="Times New Roman" panose="02020603050405020304" pitchFamily="18" charset="0"/>
                <a:cs typeface="Times New Roman" panose="02020603050405020304" pitchFamily="18" charset="0"/>
              </a:rPr>
              <a:t>theo quy định của NGHỊ ĐỊNH 193/2025/NĐ-CP</a:t>
            </a:r>
            <a:endParaRPr lang="en-US" sz="2200" b="1" dirty="0">
              <a:solidFill>
                <a:srgbClr val="0000FF"/>
              </a:solidFill>
            </a:endParaRPr>
          </a:p>
        </p:txBody>
      </p:sp>
      <p:sp>
        <p:nvSpPr>
          <p:cNvPr id="3" name="Content Placeholder 2">
            <a:extLst>
              <a:ext uri="{FF2B5EF4-FFF2-40B4-BE49-F238E27FC236}">
                <a16:creationId xmlns:a16="http://schemas.microsoft.com/office/drawing/2014/main" id="{BF5846E9-F53B-9E35-F4E2-79C20596B189}"/>
              </a:ext>
            </a:extLst>
          </p:cNvPr>
          <p:cNvSpPr>
            <a:spLocks noGrp="1"/>
          </p:cNvSpPr>
          <p:nvPr>
            <p:ph idx="1"/>
          </p:nvPr>
        </p:nvSpPr>
        <p:spPr>
          <a:xfrm>
            <a:off x="611560" y="1268760"/>
            <a:ext cx="8064896" cy="5400600"/>
          </a:xfrm>
        </p:spPr>
        <p:txBody>
          <a:bodyPr>
            <a:noAutofit/>
          </a:bodyPr>
          <a:lstStyle/>
          <a:p>
            <a:pPr algn="just">
              <a:buFont typeface="Wingdings" panose="05000000000000000000" pitchFamily="2" charset="2"/>
              <a:buChar char="q"/>
            </a:pPr>
            <a:r>
              <a:rPr lang="en-US" sz="2400" b="1" dirty="0">
                <a:solidFill>
                  <a:srgbClr val="FF0000"/>
                </a:solidFill>
                <a:latin typeface="Times New Roman" panose="02020603050405020304" pitchFamily="18" charset="0"/>
                <a:cs typeface="Times New Roman" panose="02020603050405020304" pitchFamily="18" charset="0"/>
              </a:rPr>
              <a:t>C</a:t>
            </a:r>
            <a:r>
              <a:rPr lang="vi-VN" sz="2400" b="1" dirty="0">
                <a:solidFill>
                  <a:srgbClr val="FF0000"/>
                </a:solidFill>
                <a:latin typeface="+mj-lt"/>
                <a:cs typeface="Times New Roman" panose="02020603050405020304" pitchFamily="18" charset="0"/>
              </a:rPr>
              <a:t>ông thức tính tiền cấp quyền khai thác sản:</a:t>
            </a:r>
            <a:endParaRPr lang="en-US" sz="2400" b="1" dirty="0">
              <a:solidFill>
                <a:srgbClr val="FF0000"/>
              </a:solidFill>
              <a:latin typeface="+mj-lt"/>
              <a:cs typeface="Times New Roman" panose="02020603050405020304" pitchFamily="18" charset="0"/>
            </a:endParaRPr>
          </a:p>
          <a:p>
            <a:pPr marL="0" indent="0" algn="just">
              <a:buNone/>
            </a:pPr>
            <a:r>
              <a:rPr lang="vi-VN" sz="2400" dirty="0">
                <a:latin typeface="+mj-lt"/>
                <a:cs typeface="Times New Roman" panose="02020603050405020304" pitchFamily="18" charset="0"/>
              </a:rPr>
              <a:t>T= Q × G × R</a:t>
            </a:r>
            <a:endParaRPr lang="en-US" sz="2400" dirty="0">
              <a:latin typeface="+mj-lt"/>
              <a:cs typeface="Times New Roman" panose="02020603050405020304" pitchFamily="18" charset="0"/>
            </a:endParaRPr>
          </a:p>
          <a:p>
            <a:pPr marL="0" indent="0" algn="just">
              <a:buNone/>
            </a:pPr>
            <a:r>
              <a:rPr lang="vi-VN" sz="2400" dirty="0">
                <a:latin typeface="+mj-lt"/>
                <a:cs typeface="Times New Roman" panose="02020603050405020304" pitchFamily="18" charset="0"/>
              </a:rPr>
              <a:t>Trong đó:</a:t>
            </a:r>
            <a:endParaRPr lang="en-US" sz="2400" dirty="0">
              <a:latin typeface="+mj-lt"/>
              <a:cs typeface="Times New Roman" panose="02020603050405020304" pitchFamily="18" charset="0"/>
            </a:endParaRPr>
          </a:p>
          <a:p>
            <a:pPr algn="just">
              <a:buFont typeface="Wingdings" panose="05000000000000000000" pitchFamily="2" charset="2"/>
              <a:buChar char="ü"/>
            </a:pPr>
            <a:r>
              <a:rPr lang="vi-VN" sz="2400" dirty="0">
                <a:latin typeface="+mj-lt"/>
                <a:cs typeface="Times New Roman" panose="02020603050405020304" pitchFamily="18" charset="0"/>
              </a:rPr>
              <a:t>T: Là tổng số tiền CQKTKS phải nộp.</a:t>
            </a:r>
            <a:endParaRPr lang="en-US" sz="2400" dirty="0">
              <a:latin typeface="+mj-lt"/>
              <a:cs typeface="Times New Roman" panose="02020603050405020304" pitchFamily="18" charset="0"/>
            </a:endParaRPr>
          </a:p>
          <a:p>
            <a:pPr algn="just">
              <a:buFont typeface="Wingdings" panose="05000000000000000000" pitchFamily="2" charset="2"/>
              <a:buChar char="ü"/>
            </a:pPr>
            <a:r>
              <a:rPr lang="en-US" sz="2400" dirty="0">
                <a:latin typeface="+mj-lt"/>
                <a:cs typeface="Times New Roman" panose="02020603050405020304" pitchFamily="18" charset="0"/>
              </a:rPr>
              <a:t>Q: </a:t>
            </a:r>
            <a:r>
              <a:rPr lang="vi-VN" sz="2400" dirty="0">
                <a:latin typeface="+mj-lt"/>
                <a:cs typeface="Times New Roman" panose="02020603050405020304" pitchFamily="18" charset="0"/>
              </a:rPr>
              <a:t>Trữ lượng, khối lượng khoáng sản được phép khai thác quy định trong giấy phép khai thác khoáng sản, giấy phép khai thác tận thu khoáng sản hoặc khối lượng khoáng sản được phép khai thác, thu hồi</a:t>
            </a:r>
            <a:endParaRPr lang="en-US" sz="2400" dirty="0">
              <a:latin typeface="+mj-lt"/>
              <a:cs typeface="Times New Roman" panose="02020603050405020304" pitchFamily="18" charset="0"/>
            </a:endParaRPr>
          </a:p>
          <a:p>
            <a:pPr algn="just">
              <a:buFont typeface="Wingdings" panose="05000000000000000000" pitchFamily="2" charset="2"/>
              <a:buChar char="ü"/>
            </a:pPr>
            <a:r>
              <a:rPr lang="vi-VN" sz="2400" dirty="0">
                <a:latin typeface="+mj-lt"/>
                <a:cs typeface="Times New Roman" panose="02020603050405020304" pitchFamily="18" charset="0"/>
              </a:rPr>
              <a:t>G: Là Giá tính tiền cấp quyền, được xác định </a:t>
            </a:r>
            <a:r>
              <a:rPr lang="en-US" sz="2400" dirty="0" err="1">
                <a:latin typeface="+mj-lt"/>
                <a:cs typeface="Times New Roman" panose="02020603050405020304" pitchFamily="18" charset="0"/>
              </a:rPr>
              <a:t>trên</a:t>
            </a:r>
            <a:r>
              <a:rPr lang="en-US" sz="2400" dirty="0">
                <a:latin typeface="+mj-lt"/>
                <a:cs typeface="Times New Roman" panose="02020603050405020304" pitchFamily="18" charset="0"/>
              </a:rPr>
              <a:t> </a:t>
            </a:r>
            <a:r>
              <a:rPr lang="en-US" sz="2400" dirty="0" err="1">
                <a:latin typeface="+mj-lt"/>
                <a:cs typeface="Times New Roman" panose="02020603050405020304" pitchFamily="18" charset="0"/>
              </a:rPr>
              <a:t>cơ</a:t>
            </a:r>
            <a:r>
              <a:rPr lang="en-US" sz="2400" dirty="0">
                <a:latin typeface="+mj-lt"/>
                <a:cs typeface="Times New Roman" panose="02020603050405020304" pitchFamily="18" charset="0"/>
              </a:rPr>
              <a:t> </a:t>
            </a:r>
            <a:r>
              <a:rPr lang="en-US" sz="2400" dirty="0" err="1">
                <a:latin typeface="+mj-lt"/>
                <a:cs typeface="Times New Roman" panose="02020603050405020304" pitchFamily="18" charset="0"/>
              </a:rPr>
              <a:t>sở</a:t>
            </a:r>
            <a:r>
              <a:rPr lang="en-US" sz="2400" dirty="0">
                <a:latin typeface="+mj-lt"/>
                <a:cs typeface="Times New Roman" panose="02020603050405020304" pitchFamily="18" charset="0"/>
              </a:rPr>
              <a:t> </a:t>
            </a:r>
            <a:r>
              <a:rPr lang="vi-VN" sz="2400" dirty="0">
                <a:latin typeface="+mj-lt"/>
                <a:cs typeface="Times New Roman" panose="02020603050405020304" pitchFamily="18" charset="0"/>
              </a:rPr>
              <a:t>giá tính thuế tài nguyên do Ủy ban nhân dân cấp tỉnh ban hành tại thời điểm tính tiền.</a:t>
            </a:r>
            <a:endParaRPr lang="en-US" sz="2400" dirty="0">
              <a:latin typeface="+mj-lt"/>
              <a:cs typeface="Times New Roman" panose="02020603050405020304" pitchFamily="18" charset="0"/>
            </a:endParaRPr>
          </a:p>
          <a:p>
            <a:pPr algn="just">
              <a:buFont typeface="Wingdings" panose="05000000000000000000" pitchFamily="2" charset="2"/>
              <a:buChar char="ü"/>
            </a:pPr>
            <a:r>
              <a:rPr lang="vi-VN" sz="2400" dirty="0">
                <a:latin typeface="+mj-lt"/>
                <a:cs typeface="Times New Roman" panose="02020603050405020304" pitchFamily="18" charset="0"/>
              </a:rPr>
              <a:t>R: Là </a:t>
            </a:r>
            <a:r>
              <a:rPr lang="en-US" sz="2400" dirty="0" err="1">
                <a:latin typeface="+mj-lt"/>
                <a:cs typeface="Times New Roman" panose="02020603050405020304" pitchFamily="18" charset="0"/>
              </a:rPr>
              <a:t>tỷ</a:t>
            </a:r>
            <a:r>
              <a:rPr lang="en-US" sz="2400" dirty="0">
                <a:latin typeface="+mj-lt"/>
                <a:cs typeface="Times New Roman" panose="02020603050405020304" pitchFamily="18" charset="0"/>
              </a:rPr>
              <a:t> </a:t>
            </a:r>
            <a:r>
              <a:rPr lang="en-US" sz="2400" dirty="0" err="1">
                <a:latin typeface="+mj-lt"/>
                <a:cs typeface="Times New Roman" panose="02020603050405020304" pitchFamily="18" charset="0"/>
              </a:rPr>
              <a:t>lệ</a:t>
            </a:r>
            <a:r>
              <a:rPr lang="vi-VN" sz="2400" dirty="0">
                <a:latin typeface="+mj-lt"/>
                <a:cs typeface="Times New Roman" panose="02020603050405020304" pitchFamily="18" charset="0"/>
              </a:rPr>
              <a:t> thu tiền cấp quyền, là một tỷ lệ phần trăm (%) được quy định cụ thể cho từng loại khoáng sản.</a:t>
            </a:r>
            <a:endParaRPr lang="en-US" sz="2400" dirty="0">
              <a:latin typeface="+mj-lt"/>
              <a:cs typeface="Times New Roman" panose="02020603050405020304" pitchFamily="18" charset="0"/>
            </a:endParaRPr>
          </a:p>
          <a:p>
            <a:pPr marL="0" indent="0" algn="just">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75516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4D9395-1BD9-4B71-08C5-D9C602A075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727800-7454-D284-6803-3E78CBEEEDF9}"/>
              </a:ext>
            </a:extLst>
          </p:cNvPr>
          <p:cNvSpPr>
            <a:spLocks noGrp="1"/>
          </p:cNvSpPr>
          <p:nvPr>
            <p:ph type="title"/>
          </p:nvPr>
        </p:nvSpPr>
        <p:spPr>
          <a:xfrm>
            <a:off x="457200" y="44624"/>
            <a:ext cx="8229600" cy="864096"/>
          </a:xfrm>
        </p:spPr>
        <p:txBody>
          <a:bodyPr>
            <a:noAutofit/>
          </a:bodyPr>
          <a:lstStyle/>
          <a:p>
            <a:r>
              <a:rPr lang="pt-BR" sz="2200" b="1" cap="all" dirty="0">
                <a:solidFill>
                  <a:srgbClr val="0000FF"/>
                </a:solidFill>
                <a:latin typeface="Times New Roman" panose="02020603050405020304" pitchFamily="18" charset="0"/>
                <a:cs typeface="Times New Roman" panose="02020603050405020304" pitchFamily="18" charset="0"/>
              </a:rPr>
              <a:t>Tiền cấp quyền khai thác khoáng sản </a:t>
            </a:r>
            <a:br>
              <a:rPr lang="pt-BR" sz="2200" b="1" cap="all" dirty="0">
                <a:solidFill>
                  <a:srgbClr val="0000FF"/>
                </a:solidFill>
                <a:latin typeface="Times New Roman" panose="02020603050405020304" pitchFamily="18" charset="0"/>
                <a:cs typeface="Times New Roman" panose="02020603050405020304" pitchFamily="18" charset="0"/>
              </a:rPr>
            </a:br>
            <a:r>
              <a:rPr lang="pt-BR" sz="2200" b="1" cap="all" dirty="0">
                <a:solidFill>
                  <a:srgbClr val="0000FF"/>
                </a:solidFill>
                <a:latin typeface="Times New Roman" panose="02020603050405020304" pitchFamily="18" charset="0"/>
                <a:cs typeface="Times New Roman" panose="02020603050405020304" pitchFamily="18" charset="0"/>
              </a:rPr>
              <a:t>theo quy định của NGHỊ ĐỊNH 193/2025/NĐ-CP</a:t>
            </a:r>
            <a:endParaRPr lang="en-US" sz="2200" b="1" dirty="0">
              <a:solidFill>
                <a:srgbClr val="0000FF"/>
              </a:solidFill>
            </a:endParaRPr>
          </a:p>
        </p:txBody>
      </p:sp>
      <p:sp>
        <p:nvSpPr>
          <p:cNvPr id="3" name="Content Placeholder 2">
            <a:extLst>
              <a:ext uri="{FF2B5EF4-FFF2-40B4-BE49-F238E27FC236}">
                <a16:creationId xmlns:a16="http://schemas.microsoft.com/office/drawing/2014/main" id="{E8C6538A-35A0-06AD-388B-74E9831D9BFB}"/>
              </a:ext>
            </a:extLst>
          </p:cNvPr>
          <p:cNvSpPr>
            <a:spLocks noGrp="1"/>
          </p:cNvSpPr>
          <p:nvPr>
            <p:ph idx="1"/>
          </p:nvPr>
        </p:nvSpPr>
        <p:spPr>
          <a:xfrm>
            <a:off x="611560" y="1268760"/>
            <a:ext cx="8064896" cy="5400600"/>
          </a:xfrm>
        </p:spPr>
        <p:txBody>
          <a:bodyPr>
            <a:noAutofit/>
          </a:bodyPr>
          <a:lstStyle/>
          <a:p>
            <a:pPr algn="just">
              <a:buFont typeface="Wingdings" panose="05000000000000000000" pitchFamily="2" charset="2"/>
              <a:buChar char="q"/>
            </a:pPr>
            <a:r>
              <a:rPr lang="en-US" sz="2400" b="1" dirty="0">
                <a:solidFill>
                  <a:srgbClr val="FF0000"/>
                </a:solidFill>
                <a:latin typeface="Times New Roman" panose="02020603050405020304" pitchFamily="18" charset="0"/>
                <a:cs typeface="Times New Roman" panose="02020603050405020304" pitchFamily="18" charset="0"/>
              </a:rPr>
              <a:t>Phương </a:t>
            </a:r>
            <a:r>
              <a:rPr lang="en-US" sz="2400" b="1" dirty="0" err="1">
                <a:solidFill>
                  <a:srgbClr val="FF0000"/>
                </a:solidFill>
                <a:latin typeface="Times New Roman" panose="02020603050405020304" pitchFamily="18" charset="0"/>
                <a:cs typeface="Times New Roman" panose="02020603050405020304" pitchFamily="18" charset="0"/>
              </a:rPr>
              <a:t>thức</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thu</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nộp</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tiền</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cấp</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quyền</a:t>
            </a:r>
            <a:r>
              <a:rPr lang="en-US" sz="2400" b="1" dirty="0">
                <a:solidFill>
                  <a:srgbClr val="FF0000"/>
                </a:solidFill>
                <a:latin typeface="Times New Roman" panose="02020603050405020304" pitchFamily="18" charset="0"/>
                <a:cs typeface="Times New Roman" panose="02020603050405020304" pitchFamily="18" charset="0"/>
              </a:rPr>
              <a:t> KTKS</a:t>
            </a:r>
          </a:p>
          <a:p>
            <a:pPr marL="509588" lvl="1" indent="-169863" algn="just">
              <a:buFont typeface="Wingdings" panose="05000000000000000000" pitchFamily="2" charset="2"/>
              <a:buChar char="Ø"/>
            </a:pPr>
            <a:r>
              <a:rPr lang="vi-VN" sz="2000" dirty="0">
                <a:latin typeface="Times New Roman" panose="02020603050405020304" pitchFamily="18" charset="0"/>
                <a:cs typeface="Times New Roman" panose="02020603050405020304" pitchFamily="18" charset="0"/>
              </a:rPr>
              <a:t> Năm thứ nhất: Chậm nhất là 30 ngày, kể từ ngày cơ quan Thuế ban hành thông báo nộp tiền CQKTKS;</a:t>
            </a:r>
          </a:p>
          <a:p>
            <a:pPr marL="509588" lvl="1" indent="-169863" algn="just">
              <a:buFont typeface="Wingdings" panose="05000000000000000000" pitchFamily="2" charset="2"/>
              <a:buChar char="Ø"/>
            </a:pPr>
            <a:r>
              <a:rPr lang="vi-VN" sz="2000" dirty="0">
                <a:latin typeface="Times New Roman" panose="02020603050405020304" pitchFamily="18" charset="0"/>
                <a:cs typeface="Times New Roman" panose="02020603050405020304" pitchFamily="18" charset="0"/>
              </a:rPr>
              <a:t>Năm thứ hai trở đi: Chậm nhất là ngày 31/5 hàng năm. Trường hợp phê duyệt điều chỉnh tiền CQKTKS, số tiền CQKTKS phải nộp bổ sung chậm nhất 30 ngày, kể từ ngày cơ quan Thuế ban hành thông báo nộp tiền CQKTKS;</a:t>
            </a:r>
          </a:p>
          <a:p>
            <a:pPr marL="509588" lvl="1" indent="-169863" algn="just">
              <a:buFont typeface="Wingdings" panose="05000000000000000000" pitchFamily="2" charset="2"/>
              <a:buChar char="Ø"/>
            </a:pPr>
            <a:r>
              <a:rPr lang="vi-VN" sz="2000" dirty="0">
                <a:latin typeface="Times New Roman" panose="02020603050405020304" pitchFamily="18" charset="0"/>
                <a:cs typeface="Times New Roman" panose="02020603050405020304" pitchFamily="18" charset="0"/>
              </a:rPr>
              <a:t>Trường hợp phải tạm dừng khai thác, thu hồi khoáng sản do yêu cầu của cơ quan có thẩm quyền mà không phải do TCCN có vi phạm pháp luật:</a:t>
            </a:r>
          </a:p>
          <a:p>
            <a:pPr lvl="1" algn="just">
              <a:buFont typeface="Wingdings" panose="05000000000000000000" pitchFamily="2" charset="2"/>
              <a:buChar char="ü"/>
            </a:pPr>
            <a:r>
              <a:rPr lang="vi-VN" sz="2000" dirty="0">
                <a:latin typeface="Times New Roman" panose="02020603050405020304" pitchFamily="18" charset="0"/>
                <a:cs typeface="Times New Roman" panose="02020603050405020304" pitchFamily="18" charset="0"/>
              </a:rPr>
              <a:t>TCCN không phải nộp tiền CQKTKS từ năm tiếp theo đến năm liền trước năm hoạt động trở lại;</a:t>
            </a:r>
          </a:p>
          <a:p>
            <a:pPr lvl="1" algn="just">
              <a:buFont typeface="Wingdings" panose="05000000000000000000" pitchFamily="2" charset="2"/>
              <a:buChar char="ü"/>
            </a:pPr>
            <a:r>
              <a:rPr lang="vi-VN" sz="2000" dirty="0">
                <a:latin typeface="Times New Roman" panose="02020603050405020304" pitchFamily="18" charset="0"/>
                <a:cs typeface="Times New Roman" panose="02020603050405020304" pitchFamily="18" charset="0"/>
              </a:rPr>
              <a:t>Khi được phép khai thác, thu hồi khoáng sản trở lại phải báo cáo cơ quan có thẩm quyền cấp phép khai thác và phải nộp tiền CQKTKS chậm nhất là 30 ngày, kể từ ngày hoạt động khai thác trở lại.</a:t>
            </a:r>
          </a:p>
          <a:p>
            <a:pPr marL="0" indent="0" algn="just">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8535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927C2E-BAA7-0CA3-D2E9-5AFCD5CD2A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8F9617-9254-050B-3B8C-E9A063718B20}"/>
              </a:ext>
            </a:extLst>
          </p:cNvPr>
          <p:cNvSpPr>
            <a:spLocks noGrp="1"/>
          </p:cNvSpPr>
          <p:nvPr>
            <p:ph type="title"/>
          </p:nvPr>
        </p:nvSpPr>
        <p:spPr>
          <a:xfrm>
            <a:off x="457200" y="44624"/>
            <a:ext cx="8229600" cy="864096"/>
          </a:xfrm>
        </p:spPr>
        <p:txBody>
          <a:bodyPr>
            <a:noAutofit/>
          </a:bodyPr>
          <a:lstStyle/>
          <a:p>
            <a:r>
              <a:rPr lang="pt-BR" sz="2200" b="1" cap="all" dirty="0">
                <a:solidFill>
                  <a:srgbClr val="0000FF"/>
                </a:solidFill>
                <a:latin typeface="Times New Roman" panose="02020603050405020304" pitchFamily="18" charset="0"/>
                <a:cs typeface="Times New Roman" panose="02020603050405020304" pitchFamily="18" charset="0"/>
              </a:rPr>
              <a:t>Tiền cấp quyền khai thác khoáng sản </a:t>
            </a:r>
            <a:br>
              <a:rPr lang="pt-BR" sz="2200" b="1" cap="all" dirty="0">
                <a:solidFill>
                  <a:srgbClr val="0000FF"/>
                </a:solidFill>
                <a:latin typeface="Times New Roman" panose="02020603050405020304" pitchFamily="18" charset="0"/>
                <a:cs typeface="Times New Roman" panose="02020603050405020304" pitchFamily="18" charset="0"/>
              </a:rPr>
            </a:br>
            <a:r>
              <a:rPr lang="pt-BR" sz="2200" b="1" cap="all" dirty="0">
                <a:solidFill>
                  <a:srgbClr val="0000FF"/>
                </a:solidFill>
                <a:latin typeface="Times New Roman" panose="02020603050405020304" pitchFamily="18" charset="0"/>
                <a:cs typeface="Times New Roman" panose="02020603050405020304" pitchFamily="18" charset="0"/>
              </a:rPr>
              <a:t>theo quy định của NGHỊ ĐỊNH 193/2025/NĐ-CP</a:t>
            </a:r>
            <a:endParaRPr lang="en-US" sz="2200" b="1" dirty="0">
              <a:solidFill>
                <a:srgbClr val="0000FF"/>
              </a:solidFill>
            </a:endParaRPr>
          </a:p>
        </p:txBody>
      </p:sp>
      <p:sp>
        <p:nvSpPr>
          <p:cNvPr id="3" name="Content Placeholder 2">
            <a:extLst>
              <a:ext uri="{FF2B5EF4-FFF2-40B4-BE49-F238E27FC236}">
                <a16:creationId xmlns:a16="http://schemas.microsoft.com/office/drawing/2014/main" id="{EDD29EFF-D5C8-2232-041D-8D50FC4E1034}"/>
              </a:ext>
            </a:extLst>
          </p:cNvPr>
          <p:cNvSpPr>
            <a:spLocks noGrp="1"/>
          </p:cNvSpPr>
          <p:nvPr>
            <p:ph idx="1"/>
          </p:nvPr>
        </p:nvSpPr>
        <p:spPr>
          <a:xfrm>
            <a:off x="611560" y="1268760"/>
            <a:ext cx="8064896" cy="5400600"/>
          </a:xfrm>
        </p:spPr>
        <p:txBody>
          <a:bodyPr>
            <a:noAutofit/>
          </a:bodyPr>
          <a:lstStyle/>
          <a:p>
            <a:pPr algn="just">
              <a:buFont typeface="Wingdings" panose="05000000000000000000" pitchFamily="2" charset="2"/>
              <a:buChar char="q"/>
            </a:pPr>
            <a:r>
              <a:rPr lang="vi-VN" sz="2400" b="1" dirty="0">
                <a:solidFill>
                  <a:srgbClr val="FF0000"/>
                </a:solidFill>
                <a:latin typeface="Times New Roman" panose="02020603050405020304" pitchFamily="18" charset="0"/>
                <a:cs typeface="Times New Roman" panose="02020603050405020304" pitchFamily="18" charset="0"/>
              </a:rPr>
              <a:t>Về phê duyệt điều chỉnh tiền CQKTKS:</a:t>
            </a:r>
          </a:p>
          <a:p>
            <a:pPr lvl="1" algn="just">
              <a:buFont typeface="Wingdings" panose="05000000000000000000" pitchFamily="2" charset="2"/>
              <a:buChar char="Ø"/>
            </a:pPr>
            <a:r>
              <a:rPr lang="vi-VN" sz="2400" dirty="0">
                <a:latin typeface="Times New Roman" panose="02020603050405020304" pitchFamily="18" charset="0"/>
                <a:cs typeface="Times New Roman" panose="02020603050405020304" pitchFamily="18" charset="0"/>
              </a:rPr>
              <a:t>Thay đổi về trữ lượng, khối lượng khoáng sản được phép khai thác, thu hồi;</a:t>
            </a:r>
          </a:p>
          <a:p>
            <a:pPr lvl="1" algn="just">
              <a:buFont typeface="Wingdings" panose="05000000000000000000" pitchFamily="2" charset="2"/>
              <a:buChar char="Ø"/>
            </a:pPr>
            <a:r>
              <a:rPr lang="vi-VN" sz="2400" dirty="0">
                <a:latin typeface="Times New Roman" panose="02020603050405020304" pitchFamily="18" charset="0"/>
                <a:cs typeface="Times New Roman" panose="02020603050405020304" pitchFamily="18" charset="0"/>
              </a:rPr>
              <a:t>Thay đổi về số lần nộp tiền CQKTKS;</a:t>
            </a:r>
          </a:p>
          <a:p>
            <a:pPr lvl="1" algn="just">
              <a:buFont typeface="Wingdings" panose="05000000000000000000" pitchFamily="2" charset="2"/>
              <a:buChar char="Ø"/>
            </a:pPr>
            <a:r>
              <a:rPr lang="vi-VN" sz="2400" dirty="0">
                <a:latin typeface="Times New Roman" panose="02020603050405020304" pitchFamily="18" charset="0"/>
                <a:cs typeface="Times New Roman" panose="02020603050405020304" pitchFamily="18" charset="0"/>
              </a:rPr>
              <a:t>Tại thời điểm quyết toán tiền CQKTKS, giá tính tiền CQKTKS thay đổi quá 20% so với giá tính tiền CQKTKS tại thời điểm phê duyệt hoặc tỷ lệ thu tiền CQKTKS có thay đổi.</a:t>
            </a:r>
          </a:p>
          <a:p>
            <a:pPr marL="0" indent="0" algn="just">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25878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FA0626-85AD-C812-9C8F-D78033EFA5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736A23-53AD-59ED-3F10-3FE6DC9C6C32}"/>
              </a:ext>
            </a:extLst>
          </p:cNvPr>
          <p:cNvSpPr>
            <a:spLocks noGrp="1"/>
          </p:cNvSpPr>
          <p:nvPr>
            <p:ph type="title"/>
          </p:nvPr>
        </p:nvSpPr>
        <p:spPr>
          <a:xfrm>
            <a:off x="457200" y="44624"/>
            <a:ext cx="8229600" cy="864096"/>
          </a:xfrm>
        </p:spPr>
        <p:txBody>
          <a:bodyPr>
            <a:noAutofit/>
          </a:bodyPr>
          <a:lstStyle/>
          <a:p>
            <a:r>
              <a:rPr lang="pt-BR" sz="2200" b="1" cap="all" dirty="0">
                <a:solidFill>
                  <a:srgbClr val="0000FF"/>
                </a:solidFill>
                <a:latin typeface="Times New Roman" panose="02020603050405020304" pitchFamily="18" charset="0"/>
                <a:cs typeface="Times New Roman" panose="02020603050405020304" pitchFamily="18" charset="0"/>
              </a:rPr>
              <a:t>Tiền cấp quyền khai thác khoáng sản </a:t>
            </a:r>
            <a:br>
              <a:rPr lang="pt-BR" sz="2200" b="1" cap="all" dirty="0">
                <a:solidFill>
                  <a:srgbClr val="0000FF"/>
                </a:solidFill>
                <a:latin typeface="Times New Roman" panose="02020603050405020304" pitchFamily="18" charset="0"/>
                <a:cs typeface="Times New Roman" panose="02020603050405020304" pitchFamily="18" charset="0"/>
              </a:rPr>
            </a:br>
            <a:r>
              <a:rPr lang="pt-BR" sz="2200" b="1" cap="all" dirty="0">
                <a:solidFill>
                  <a:srgbClr val="0000FF"/>
                </a:solidFill>
                <a:latin typeface="Times New Roman" panose="02020603050405020304" pitchFamily="18" charset="0"/>
                <a:cs typeface="Times New Roman" panose="02020603050405020304" pitchFamily="18" charset="0"/>
              </a:rPr>
              <a:t>theo quy định của NGHỊ ĐỊNH 193/2025/NĐ-CP</a:t>
            </a:r>
            <a:endParaRPr lang="en-US" sz="2200" b="1" dirty="0">
              <a:solidFill>
                <a:srgbClr val="0000FF"/>
              </a:solidFill>
            </a:endParaRPr>
          </a:p>
        </p:txBody>
      </p:sp>
      <p:sp>
        <p:nvSpPr>
          <p:cNvPr id="3" name="Content Placeholder 2">
            <a:extLst>
              <a:ext uri="{FF2B5EF4-FFF2-40B4-BE49-F238E27FC236}">
                <a16:creationId xmlns:a16="http://schemas.microsoft.com/office/drawing/2014/main" id="{50023538-5F18-8C4B-2E4E-C0F945A120D4}"/>
              </a:ext>
            </a:extLst>
          </p:cNvPr>
          <p:cNvSpPr>
            <a:spLocks noGrp="1"/>
          </p:cNvSpPr>
          <p:nvPr>
            <p:ph idx="1"/>
          </p:nvPr>
        </p:nvSpPr>
        <p:spPr>
          <a:xfrm>
            <a:off x="611560" y="1268760"/>
            <a:ext cx="8064896" cy="5400600"/>
          </a:xfrm>
        </p:spPr>
        <p:txBody>
          <a:bodyPr>
            <a:noAutofit/>
          </a:bodyPr>
          <a:lstStyle/>
          <a:p>
            <a:pPr algn="just">
              <a:buFont typeface="Wingdings" panose="05000000000000000000" pitchFamily="2" charset="2"/>
              <a:buChar char="q"/>
            </a:pPr>
            <a:r>
              <a:rPr lang="vi-VN" sz="2400" b="1" dirty="0">
                <a:solidFill>
                  <a:srgbClr val="FF0000"/>
                </a:solidFill>
                <a:latin typeface="Times New Roman" panose="02020603050405020304" pitchFamily="18" charset="0"/>
                <a:cs typeface="Times New Roman" panose="02020603050405020304" pitchFamily="18" charset="0"/>
              </a:rPr>
              <a:t>Về gia hạn nộp tiền CQKTKS</a:t>
            </a:r>
          </a:p>
          <a:p>
            <a:pPr marL="627063" indent="-339725" algn="just">
              <a:buFont typeface="Wingdings" panose="05000000000000000000" pitchFamily="2" charset="2"/>
              <a:buChar char="Ø"/>
            </a:pPr>
            <a:r>
              <a:rPr lang="vi-VN" sz="2400" dirty="0">
                <a:latin typeface="Times New Roman" panose="02020603050405020304" pitchFamily="18" charset="0"/>
                <a:cs typeface="Times New Roman" panose="02020603050405020304" pitchFamily="18" charset="0"/>
              </a:rPr>
              <a:t>TCCN KTKS đủ điều kiện gia hạn nộp thuế được xem xét gia hạn nộp tiền CQKTKS.</a:t>
            </a:r>
          </a:p>
          <a:p>
            <a:pPr marL="627063" indent="-339725" algn="just">
              <a:buFont typeface="Wingdings" panose="05000000000000000000" pitchFamily="2" charset="2"/>
              <a:buChar char="Ø"/>
            </a:pPr>
            <a:r>
              <a:rPr lang="vi-VN" sz="2400" dirty="0">
                <a:latin typeface="Times New Roman" panose="02020603050405020304" pitchFamily="18" charset="0"/>
                <a:cs typeface="Times New Roman" panose="02020603050405020304" pitchFamily="18" charset="0"/>
              </a:rPr>
              <a:t>Điều kiện gia hạn; thời gian gia hạn; hồ sơ gia hạn; trình tự, thủ tục, thẩm quyền gia hạn được thực hiện quy định của pháp luật về quản lý thuế.</a:t>
            </a:r>
          </a:p>
          <a:p>
            <a:pPr marL="0" indent="0" algn="just">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84396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BCD7AE-9FB0-13FA-3474-728BA7599C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CB880F-E52E-DE4D-AC13-95903062F39E}"/>
              </a:ext>
            </a:extLst>
          </p:cNvPr>
          <p:cNvSpPr>
            <a:spLocks noGrp="1"/>
          </p:cNvSpPr>
          <p:nvPr>
            <p:ph type="title"/>
          </p:nvPr>
        </p:nvSpPr>
        <p:spPr>
          <a:xfrm>
            <a:off x="457200" y="44624"/>
            <a:ext cx="8229600" cy="864096"/>
          </a:xfrm>
        </p:spPr>
        <p:txBody>
          <a:bodyPr>
            <a:noAutofit/>
          </a:bodyPr>
          <a:lstStyle/>
          <a:p>
            <a:r>
              <a:rPr lang="pt-BR" sz="2200" b="1" cap="all" dirty="0">
                <a:solidFill>
                  <a:srgbClr val="0000FF"/>
                </a:solidFill>
                <a:latin typeface="Times New Roman" panose="02020603050405020304" pitchFamily="18" charset="0"/>
                <a:cs typeface="Times New Roman" panose="02020603050405020304" pitchFamily="18" charset="0"/>
              </a:rPr>
              <a:t>Tiền cấp quyền khai thác khoáng sản </a:t>
            </a:r>
            <a:br>
              <a:rPr lang="pt-BR" sz="2200" b="1" cap="all" dirty="0">
                <a:solidFill>
                  <a:srgbClr val="0000FF"/>
                </a:solidFill>
                <a:latin typeface="Times New Roman" panose="02020603050405020304" pitchFamily="18" charset="0"/>
                <a:cs typeface="Times New Roman" panose="02020603050405020304" pitchFamily="18" charset="0"/>
              </a:rPr>
            </a:br>
            <a:r>
              <a:rPr lang="pt-BR" sz="2200" b="1" cap="all" dirty="0">
                <a:solidFill>
                  <a:srgbClr val="0000FF"/>
                </a:solidFill>
                <a:latin typeface="Times New Roman" panose="02020603050405020304" pitchFamily="18" charset="0"/>
                <a:cs typeface="Times New Roman" panose="02020603050405020304" pitchFamily="18" charset="0"/>
              </a:rPr>
              <a:t>theo quy định của NGHỊ ĐỊNH 193/2025/NĐ-CP</a:t>
            </a:r>
            <a:endParaRPr lang="en-US" sz="2200" b="1" dirty="0">
              <a:solidFill>
                <a:srgbClr val="0000FF"/>
              </a:solidFill>
            </a:endParaRPr>
          </a:p>
        </p:txBody>
      </p:sp>
      <p:sp>
        <p:nvSpPr>
          <p:cNvPr id="3" name="Content Placeholder 2">
            <a:extLst>
              <a:ext uri="{FF2B5EF4-FFF2-40B4-BE49-F238E27FC236}">
                <a16:creationId xmlns:a16="http://schemas.microsoft.com/office/drawing/2014/main" id="{FDABDABA-4FDB-4879-B891-A90F749E88CE}"/>
              </a:ext>
            </a:extLst>
          </p:cNvPr>
          <p:cNvSpPr>
            <a:spLocks noGrp="1"/>
          </p:cNvSpPr>
          <p:nvPr>
            <p:ph idx="1"/>
          </p:nvPr>
        </p:nvSpPr>
        <p:spPr>
          <a:xfrm>
            <a:off x="611560" y="1268760"/>
            <a:ext cx="8064896" cy="5400600"/>
          </a:xfrm>
        </p:spPr>
        <p:txBody>
          <a:bodyPr>
            <a:noAutofit/>
          </a:bodyPr>
          <a:lstStyle/>
          <a:p>
            <a:pPr algn="just">
              <a:buFont typeface="Wingdings" panose="05000000000000000000" pitchFamily="2" charset="2"/>
              <a:buChar char="q"/>
            </a:pPr>
            <a:r>
              <a:rPr lang="vi-VN" sz="2400" b="1" dirty="0">
                <a:solidFill>
                  <a:srgbClr val="FF0000"/>
                </a:solidFill>
                <a:latin typeface="Times New Roman" panose="02020603050405020304" pitchFamily="18" charset="0"/>
                <a:cs typeface="Times New Roman" panose="02020603050405020304" pitchFamily="18" charset="0"/>
              </a:rPr>
              <a:t>Về quyết toán tiền CQKTKS</a:t>
            </a:r>
          </a:p>
          <a:p>
            <a:pPr algn="just">
              <a:buFont typeface="Wingdings" panose="05000000000000000000" pitchFamily="2" charset="2"/>
              <a:buChar char="v"/>
            </a:pPr>
            <a:r>
              <a:rPr lang="vi-VN" sz="2400" b="1" i="1" dirty="0">
                <a:solidFill>
                  <a:srgbClr val="FF0000"/>
                </a:solidFill>
                <a:latin typeface="Times New Roman" panose="02020603050405020304" pitchFamily="18" charset="0"/>
                <a:cs typeface="Times New Roman" panose="02020603050405020304" pitchFamily="18" charset="0"/>
              </a:rPr>
              <a:t>Các trường hợp quyết toán tiền CQKTKS:</a:t>
            </a:r>
          </a:p>
          <a:p>
            <a:pPr indent="-109538" algn="just">
              <a:buFont typeface="Wingdings" panose="05000000000000000000" pitchFamily="2" charset="2"/>
              <a:buChar char="Ø"/>
            </a:pPr>
            <a:r>
              <a:rPr lang="vi-VN" sz="2400" dirty="0">
                <a:latin typeface="Times New Roman" panose="02020603050405020304" pitchFamily="18" charset="0"/>
                <a:cs typeface="Times New Roman" panose="02020603050405020304" pitchFamily="18" charset="0"/>
              </a:rPr>
              <a:t>Quyết toán theo định kỳ 5 năm một lần;</a:t>
            </a:r>
          </a:p>
          <a:p>
            <a:pPr indent="-109538" algn="just">
              <a:buFont typeface="Wingdings" panose="05000000000000000000" pitchFamily="2" charset="2"/>
              <a:buChar char="Ø"/>
            </a:pPr>
            <a:r>
              <a:rPr lang="vi-VN" sz="2400" dirty="0">
                <a:latin typeface="Times New Roman" panose="02020603050405020304" pitchFamily="18" charset="0"/>
                <a:cs typeface="Times New Roman" panose="02020603050405020304" pitchFamily="18" charset="0"/>
              </a:rPr>
              <a:t>Quyết toán khi gia hạn, điều chỉnh, cấp lại, chuyển nhượng GPKTKS;</a:t>
            </a:r>
          </a:p>
          <a:p>
            <a:pPr indent="-109538" algn="just">
              <a:buFont typeface="Wingdings" panose="05000000000000000000" pitchFamily="2" charset="2"/>
              <a:buChar char="Ø"/>
            </a:pPr>
            <a:r>
              <a:rPr lang="vi-VN" sz="2400" dirty="0">
                <a:latin typeface="Times New Roman" panose="02020603050405020304" pitchFamily="18" charset="0"/>
                <a:cs typeface="Times New Roman" panose="02020603050405020304" pitchFamily="18" charset="0"/>
              </a:rPr>
              <a:t>Quyết toán khi ĐCM, giấy xác nhận đăng ký thu hồi khoáng sản, văn bản chấp thuận, cho phép khai thác, thu hồi khoáng sản hết hiệu lực;</a:t>
            </a:r>
          </a:p>
          <a:p>
            <a:pPr indent="-109538" algn="just">
              <a:buFont typeface="Wingdings" panose="05000000000000000000" pitchFamily="2" charset="2"/>
              <a:buChar char="Ø"/>
            </a:pPr>
            <a:r>
              <a:rPr lang="vi-VN" sz="2400" dirty="0">
                <a:latin typeface="Times New Roman" panose="02020603050405020304" pitchFamily="18" charset="0"/>
                <a:cs typeface="Times New Roman" panose="02020603050405020304" pitchFamily="18" charset="0"/>
              </a:rPr>
              <a:t>Quyết toán lần đầu đối với GPKT cấp trước thời điểm Luật Địa chất và khoáng sản có hiệu lực và còn thời hạn khai thác</a:t>
            </a:r>
            <a:r>
              <a:rPr lang="en-US" sz="2400" dirty="0">
                <a:latin typeface="Times New Roman" panose="02020603050405020304" pitchFamily="18" charset="0"/>
                <a:cs typeface="Times New Roman" panose="02020603050405020304" pitchFamily="18" charset="0"/>
              </a:rPr>
              <a:t> </a:t>
            </a:r>
            <a:r>
              <a:rPr lang="pl-PL" sz="2400" dirty="0">
                <a:latin typeface="Times New Roman" panose="02020603050405020304" pitchFamily="18" charset="0"/>
                <a:cs typeface="Times New Roman" panose="02020603050405020304" pitchFamily="18" charset="0"/>
              </a:rPr>
              <a:t>hoặc </a:t>
            </a:r>
            <a:r>
              <a:rPr lang="pl-PL" sz="2400" dirty="0">
                <a:solidFill>
                  <a:srgbClr val="FF0000"/>
                </a:solidFill>
                <a:latin typeface="Times New Roman" panose="02020603050405020304" pitchFamily="18" charset="0"/>
                <a:cs typeface="Times New Roman" panose="02020603050405020304" pitchFamily="18" charset="0"/>
              </a:rPr>
              <a:t>đã hết thời hạn khai thác</a:t>
            </a:r>
            <a:r>
              <a:rPr lang="en-US" sz="2400" dirty="0">
                <a:solidFill>
                  <a:srgbClr val="FF0000"/>
                </a:solidFill>
                <a:latin typeface="Times New Roman" panose="02020603050405020304" pitchFamily="18" charset="0"/>
                <a:cs typeface="Times New Roman" panose="02020603050405020304" pitchFamily="18" charset="0"/>
              </a:rPr>
              <a:t> </a:t>
            </a:r>
            <a:r>
              <a:rPr lang="pl-PL" sz="2400" dirty="0">
                <a:solidFill>
                  <a:srgbClr val="FF0000"/>
                </a:solidFill>
                <a:latin typeface="Times New Roman" panose="02020603050405020304" pitchFamily="18" charset="0"/>
                <a:cs typeface="Times New Roman" panose="02020603050405020304" pitchFamily="18" charset="0"/>
              </a:rPr>
              <a:t>nhưng đủ điều kiện gia hạn, cấp lại GPKTKS</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2320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A75796-C784-1F93-8527-B2D29AC934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05F62F-3C7A-7C2D-00D7-FE0FAF13C7EB}"/>
              </a:ext>
            </a:extLst>
          </p:cNvPr>
          <p:cNvSpPr>
            <a:spLocks noGrp="1"/>
          </p:cNvSpPr>
          <p:nvPr>
            <p:ph type="title"/>
          </p:nvPr>
        </p:nvSpPr>
        <p:spPr>
          <a:xfrm>
            <a:off x="457200" y="44624"/>
            <a:ext cx="8229600" cy="864096"/>
          </a:xfrm>
        </p:spPr>
        <p:txBody>
          <a:bodyPr>
            <a:noAutofit/>
          </a:bodyPr>
          <a:lstStyle/>
          <a:p>
            <a:r>
              <a:rPr lang="pt-BR" sz="2200" b="1" cap="all" dirty="0">
                <a:solidFill>
                  <a:srgbClr val="0000FF"/>
                </a:solidFill>
                <a:latin typeface="Times New Roman" panose="02020603050405020304" pitchFamily="18" charset="0"/>
                <a:cs typeface="Times New Roman" panose="02020603050405020304" pitchFamily="18" charset="0"/>
              </a:rPr>
              <a:t>Tiền cấp quyền khai thác khoáng sản </a:t>
            </a:r>
            <a:br>
              <a:rPr lang="pt-BR" sz="2200" b="1" cap="all" dirty="0">
                <a:solidFill>
                  <a:srgbClr val="0000FF"/>
                </a:solidFill>
                <a:latin typeface="Times New Roman" panose="02020603050405020304" pitchFamily="18" charset="0"/>
                <a:cs typeface="Times New Roman" panose="02020603050405020304" pitchFamily="18" charset="0"/>
              </a:rPr>
            </a:br>
            <a:r>
              <a:rPr lang="pt-BR" sz="2200" b="1" cap="all" dirty="0">
                <a:solidFill>
                  <a:srgbClr val="0000FF"/>
                </a:solidFill>
                <a:latin typeface="Times New Roman" panose="02020603050405020304" pitchFamily="18" charset="0"/>
                <a:cs typeface="Times New Roman" panose="02020603050405020304" pitchFamily="18" charset="0"/>
              </a:rPr>
              <a:t>theo quy định của NGHỊ ĐỊNH 193/2025/NĐ-CP</a:t>
            </a:r>
            <a:endParaRPr lang="en-US" sz="2200" b="1" dirty="0">
              <a:solidFill>
                <a:srgbClr val="0000FF"/>
              </a:solidFill>
            </a:endParaRP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080F59EC-48A9-533A-E829-4EBDA3466A57}"/>
                  </a:ext>
                </a:extLst>
              </p:cNvPr>
              <p:cNvSpPr>
                <a:spLocks noGrp="1"/>
              </p:cNvSpPr>
              <p:nvPr>
                <p:ph idx="1"/>
              </p:nvPr>
            </p:nvSpPr>
            <p:spPr>
              <a:xfrm>
                <a:off x="611560" y="1268760"/>
                <a:ext cx="8064896" cy="5400600"/>
              </a:xfrm>
            </p:spPr>
            <p:txBody>
              <a:bodyPr>
                <a:noAutofit/>
              </a:bodyPr>
              <a:lstStyle/>
              <a:p>
                <a:pPr algn="just">
                  <a:buFont typeface="Wingdings" panose="05000000000000000000" pitchFamily="2" charset="2"/>
                  <a:buChar char="v"/>
                </a:pPr>
                <a:r>
                  <a:rPr lang="pt-BR" sz="2400" b="1" i="1" dirty="0">
                    <a:solidFill>
                      <a:srgbClr val="FF0000"/>
                    </a:solidFill>
                    <a:latin typeface="Times New Roman" panose="02020603050405020304" pitchFamily="18" charset="0"/>
                    <a:cs typeface="Times New Roman" panose="02020603050405020304" pitchFamily="18" charset="0"/>
                  </a:rPr>
                  <a:t>Về xác định số tiền CQKTKS hàng năm khi quyết toán: </a:t>
                </a:r>
                <a:endParaRPr lang="en-US" sz="2400" b="1" i="1" dirty="0">
                  <a:solidFill>
                    <a:srgbClr val="FF0000"/>
                  </a:solidFill>
                  <a:latin typeface="Times New Roman" panose="02020603050405020304" pitchFamily="18" charset="0"/>
                  <a:cs typeface="Times New Roman" panose="02020603050405020304" pitchFamily="18" charset="0"/>
                </a:endParaRPr>
              </a:p>
              <a:p>
                <a:pPr marL="0" indent="0" algn="just">
                  <a:buNone/>
                </a:pPr>
                <a:r>
                  <a:rPr lang="en-US" sz="2400" dirty="0">
                    <a:latin typeface="Times New Roman" panose="02020603050405020304" pitchFamily="18" charset="0"/>
                    <a:cs typeface="Times New Roman" panose="02020603050405020304" pitchFamily="18" charset="0"/>
                  </a:rPr>
                  <a:t>T = </a:t>
                </a:r>
                <a14:m>
                  <m:oMath xmlns:m="http://schemas.openxmlformats.org/officeDocument/2006/math">
                    <m:nary>
                      <m:naryPr>
                        <m:chr m:val="∑"/>
                        <m:limLoc m:val="undOvr"/>
                        <m:ctrlPr>
                          <a:rPr lang="en-US" sz="2400" i="1">
                            <a:latin typeface="Cambria Math" panose="02040503050406030204" pitchFamily="18" charset="0"/>
                          </a:rPr>
                        </m:ctrlPr>
                      </m:naryPr>
                      <m:sub>
                        <m:r>
                          <a:rPr lang="en-US" sz="2400" i="1">
                            <a:latin typeface="Cambria Math" panose="02040503050406030204" pitchFamily="18" charset="0"/>
                          </a:rPr>
                          <m:t>𝑖</m:t>
                        </m:r>
                        <m:r>
                          <a:rPr lang="en-US" sz="2400" i="1">
                            <a:latin typeface="Cambria Math" panose="02040503050406030204" pitchFamily="18" charset="0"/>
                          </a:rPr>
                          <m:t>=1</m:t>
                        </m:r>
                      </m:sub>
                      <m:sup>
                        <m:r>
                          <a:rPr lang="en-US" sz="2400" i="1">
                            <a:latin typeface="Cambria Math" panose="02040503050406030204" pitchFamily="18" charset="0"/>
                          </a:rPr>
                          <m:t>𝑛</m:t>
                        </m:r>
                      </m:sup>
                      <m:e>
                        <m:d>
                          <m:dPr>
                            <m:ctrlPr>
                              <a:rPr lang="en-US" sz="2400" i="1">
                                <a:latin typeface="Cambria Math" panose="02040503050406030204" pitchFamily="18" charset="0"/>
                              </a:rPr>
                            </m:ctrlPr>
                          </m:dPr>
                          <m:e>
                            <m:sSub>
                              <m:sSubPr>
                                <m:ctrlPr>
                                  <a:rPr lang="en-US" sz="2400" i="1">
                                    <a:latin typeface="Cambria Math" panose="02040503050406030204" pitchFamily="18" charset="0"/>
                                  </a:rPr>
                                </m:ctrlPr>
                              </m:sSubPr>
                              <m:e>
                                <m:r>
                                  <a:rPr lang="en-US" sz="2400" i="1">
                                    <a:latin typeface="Cambria Math" panose="02040503050406030204" pitchFamily="18" charset="0"/>
                                  </a:rPr>
                                  <m:t>𝑄</m:t>
                                </m:r>
                              </m:e>
                              <m:sub>
                                <m:r>
                                  <a:rPr lang="en-US" sz="2400" i="1">
                                    <a:latin typeface="Cambria Math" panose="02040503050406030204" pitchFamily="18" charset="0"/>
                                  </a:rPr>
                                  <m:t>𝑞𝑡𝑖</m:t>
                                </m:r>
                              </m:sub>
                            </m:sSub>
                            <m:r>
                              <a:rPr lang="en-US" sz="2400" i="1">
                                <a:latin typeface="Cambria Math" panose="02040503050406030204" pitchFamily="18" charset="0"/>
                              </a:rPr>
                              <m:t> </m:t>
                            </m:r>
                            <m:r>
                              <a:rPr lang="en-US" sz="2400" i="1">
                                <a:latin typeface="Cambria Math" panose="02040503050406030204" pitchFamily="18" charset="0"/>
                              </a:rPr>
                              <m:t>𝑥</m:t>
                            </m:r>
                            <m:r>
                              <a:rPr lang="en-US" sz="2400" i="1">
                                <a:latin typeface="Cambria Math" panose="02040503050406030204" pitchFamily="18" charset="0"/>
                              </a:rPr>
                              <m:t> </m:t>
                            </m:r>
                            <m:sSub>
                              <m:sSubPr>
                                <m:ctrlPr>
                                  <a:rPr lang="en-US" sz="2400" i="1">
                                    <a:latin typeface="Cambria Math" panose="02040503050406030204" pitchFamily="18" charset="0"/>
                                  </a:rPr>
                                </m:ctrlPr>
                              </m:sSubPr>
                              <m:e>
                                <m:r>
                                  <a:rPr lang="en-US" sz="2400" i="1">
                                    <a:latin typeface="Cambria Math" panose="02040503050406030204" pitchFamily="18" charset="0"/>
                                  </a:rPr>
                                  <m:t>𝐺</m:t>
                                </m:r>
                              </m:e>
                              <m:sub>
                                <m:r>
                                  <a:rPr lang="en-US" sz="2400" i="1">
                                    <a:latin typeface="Cambria Math" panose="02040503050406030204" pitchFamily="18" charset="0"/>
                                  </a:rPr>
                                  <m:t>𝑞𝑡𝑖</m:t>
                                </m:r>
                              </m:sub>
                            </m:sSub>
                            <m:r>
                              <a:rPr lang="en-US" sz="2400" i="1">
                                <a:latin typeface="Cambria Math" panose="02040503050406030204" pitchFamily="18" charset="0"/>
                              </a:rPr>
                              <m:t> </m:t>
                            </m:r>
                            <m:r>
                              <a:rPr lang="en-US" sz="2400" i="1">
                                <a:latin typeface="Cambria Math" panose="02040503050406030204" pitchFamily="18" charset="0"/>
                              </a:rPr>
                              <m:t>𝑥</m:t>
                            </m:r>
                            <m:r>
                              <a:rPr lang="en-US" sz="2400" i="1">
                                <a:latin typeface="Cambria Math" panose="02040503050406030204" pitchFamily="18" charset="0"/>
                              </a:rPr>
                              <m:t> </m:t>
                            </m:r>
                            <m:sSub>
                              <m:sSubPr>
                                <m:ctrlPr>
                                  <a:rPr lang="en-US" sz="2400" i="1">
                                    <a:latin typeface="Cambria Math" panose="02040503050406030204" pitchFamily="18" charset="0"/>
                                  </a:rPr>
                                </m:ctrlPr>
                              </m:sSubPr>
                              <m:e>
                                <m:r>
                                  <a:rPr lang="en-US" sz="2400" i="1">
                                    <a:latin typeface="Cambria Math" panose="02040503050406030204" pitchFamily="18" charset="0"/>
                                  </a:rPr>
                                  <m:t>𝑅</m:t>
                                </m:r>
                              </m:e>
                              <m:sub>
                                <m:r>
                                  <a:rPr lang="en-US" sz="2400" i="1">
                                    <a:latin typeface="Cambria Math" panose="02040503050406030204" pitchFamily="18" charset="0"/>
                                  </a:rPr>
                                  <m:t>𝑞𝑡𝑖</m:t>
                                </m:r>
                              </m:sub>
                            </m:sSub>
                          </m:e>
                        </m:d>
                      </m:e>
                    </m:nary>
                  </m:oMath>
                </a14:m>
                <a:endParaRPr lang="en-US" sz="2400" dirty="0">
                  <a:latin typeface="Times New Roman" panose="02020603050405020304" pitchFamily="18" charset="0"/>
                  <a:cs typeface="Times New Roman" panose="02020603050405020304" pitchFamily="18" charset="0"/>
                </a:endParaRPr>
              </a:p>
              <a:p>
                <a:pPr marL="0" indent="0" algn="just">
                  <a:buNone/>
                </a:pPr>
                <a:r>
                  <a:rPr lang="en-US" sz="2400" dirty="0" err="1">
                    <a:latin typeface="Times New Roman" panose="02020603050405020304" pitchFamily="18" charset="0"/>
                    <a:cs typeface="Times New Roman" panose="02020603050405020304" pitchFamily="18" charset="0"/>
                  </a:rPr>
                  <a:t>Số</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tiền</a:t>
                </a:r>
                <a:r>
                  <a:rPr lang="en-US" sz="2400" dirty="0">
                    <a:latin typeface="Times New Roman" panose="02020603050405020304" pitchFamily="18" charset="0"/>
                    <a:cs typeface="Times New Roman" panose="02020603050405020304" pitchFamily="18" charset="0"/>
                  </a:rPr>
                  <a:t> CQKTKS </a:t>
                </a:r>
                <a:r>
                  <a:rPr lang="en-US" sz="2400" dirty="0" err="1">
                    <a:latin typeface="Times New Roman" panose="02020603050405020304" pitchFamily="18" charset="0"/>
                    <a:cs typeface="Times New Roman" panose="02020603050405020304" pitchFamily="18" charset="0"/>
                  </a:rPr>
                  <a:t>quyết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toán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hàng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năm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được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xác</a:t>
                </a:r>
                <a:r>
                  <a:rPr lang="en-US" sz="2400" dirty="0">
                    <a:latin typeface="Times New Roman" panose="02020603050405020304" pitchFamily="18" charset="0"/>
                    <a:cs typeface="Times New Roman" panose="02020603050405020304" pitchFamily="18" charset="0"/>
                  </a:rPr>
                  <a:t> định </a:t>
                </a:r>
                <a:r>
                  <a:rPr lang="en-US" sz="2400" dirty="0" err="1">
                    <a:latin typeface="Times New Roman" panose="02020603050405020304" pitchFamily="18" charset="0"/>
                    <a:cs typeface="Times New Roman" panose="02020603050405020304" pitchFamily="18" charset="0"/>
                  </a:rPr>
                  <a:t>trên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sở</a:t>
                </a:r>
                <a:r>
                  <a:rPr lang="en-US" sz="2400" dirty="0">
                    <a:latin typeface="Times New Roman" panose="02020603050405020304" pitchFamily="18" charset="0"/>
                    <a:cs typeface="Times New Roman" panose="02020603050405020304" pitchFamily="18" charset="0"/>
                  </a:rPr>
                  <a:t>: </a:t>
                </a:r>
              </a:p>
              <a:p>
                <a:pPr algn="just">
                  <a:buFont typeface="Wingdings" panose="05000000000000000000" pitchFamily="2" charset="2"/>
                  <a:buChar char="Ø"/>
                </a:pPr>
                <a:r>
                  <a:rPr lang="en-US" sz="2400" dirty="0" err="1">
                    <a:latin typeface="Times New Roman" panose="02020603050405020304" pitchFamily="18" charset="0"/>
                    <a:cs typeface="Times New Roman" panose="02020603050405020304" pitchFamily="18" charset="0"/>
                  </a:rPr>
                  <a:t>Sản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lượng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khoáng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sản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quyết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toán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tiền</a:t>
                </a:r>
                <a:r>
                  <a:rPr lang="en-US" sz="2400" dirty="0">
                    <a:latin typeface="Times New Roman" panose="02020603050405020304" pitchFamily="18" charset="0"/>
                    <a:cs typeface="Times New Roman" panose="02020603050405020304" pitchFamily="18" charset="0"/>
                  </a:rPr>
                  <a:t> CQKTKS (</a:t>
                </a:r>
                <a:r>
                  <a:rPr lang="en-US" sz="2400" dirty="0" err="1">
                    <a:latin typeface="Times New Roman" panose="02020603050405020304" pitchFamily="18" charset="0"/>
                    <a:cs typeface="Times New Roman" panose="02020603050405020304" pitchFamily="18" charset="0"/>
                  </a:rPr>
                  <a:t>được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xác</a:t>
                </a:r>
                <a:r>
                  <a:rPr lang="en-US" sz="2400" dirty="0">
                    <a:latin typeface="Times New Roman" panose="02020603050405020304" pitchFamily="18" charset="0"/>
                    <a:cs typeface="Times New Roman" panose="02020603050405020304" pitchFamily="18" charset="0"/>
                  </a:rPr>
                  <a:t> định </a:t>
                </a:r>
                <a:r>
                  <a:rPr lang="en-US" sz="2400" dirty="0" err="1">
                    <a:latin typeface="Times New Roman" panose="02020603050405020304" pitchFamily="18" charset="0"/>
                    <a:cs typeface="Times New Roman" panose="02020603050405020304" pitchFamily="18" charset="0"/>
                  </a:rPr>
                  <a:t>trên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sở</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sản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lượng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khoáng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sản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nguyên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khai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khai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năm</a:t>
                </a:r>
                <a:r>
                  <a:rPr lang="en-US" sz="2400" dirty="0">
                    <a:latin typeface="Times New Roman" panose="02020603050405020304" pitchFamily="18" charset="0"/>
                    <a:cs typeface="Times New Roman" panose="02020603050405020304" pitchFamily="18" charset="0"/>
                  </a:rPr>
                  <a:t>); </a:t>
                </a:r>
              </a:p>
              <a:p>
                <a:pPr algn="just">
                  <a:buFont typeface="Wingdings" panose="05000000000000000000" pitchFamily="2" charset="2"/>
                  <a:buChar char="Ø"/>
                </a:pPr>
                <a:r>
                  <a:rPr lang="en-US" sz="2400" dirty="0" err="1">
                    <a:latin typeface="Times New Roman" panose="02020603050405020304" pitchFamily="18" charset="0"/>
                    <a:cs typeface="Times New Roman" panose="02020603050405020304" pitchFamily="18" charset="0"/>
                  </a:rPr>
                  <a:t>Giá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quyết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toán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tiền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cấp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quyền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khai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được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xác</a:t>
                </a:r>
                <a:r>
                  <a:rPr lang="en-US" sz="2400" dirty="0">
                    <a:latin typeface="Times New Roman" panose="02020603050405020304" pitchFamily="18" charset="0"/>
                    <a:cs typeface="Times New Roman" panose="02020603050405020304" pitchFamily="18" charset="0"/>
                  </a:rPr>
                  <a:t> định </a:t>
                </a:r>
                <a:r>
                  <a:rPr lang="en-US" sz="2400" dirty="0" err="1">
                    <a:latin typeface="Times New Roman" panose="02020603050405020304" pitchFamily="18" charset="0"/>
                    <a:cs typeface="Times New Roman" panose="02020603050405020304" pitchFamily="18" charset="0"/>
                  </a:rPr>
                  <a:t>trên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sở</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đổi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tính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thuế</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tài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nguyên</a:t>
                </a:r>
                <a:r>
                  <a:rPr lang="en-US" sz="2400" dirty="0">
                    <a:latin typeface="Times New Roman" panose="02020603050405020304" pitchFamily="18" charset="0"/>
                    <a:cs typeface="Times New Roman" panose="02020603050405020304" pitchFamily="18" charset="0"/>
                  </a:rPr>
                  <a:t> do UBND </a:t>
                </a:r>
                <a:r>
                  <a:rPr lang="en-US" sz="2400" dirty="0" err="1">
                    <a:latin typeface="Times New Roman" panose="02020603050405020304" pitchFamily="18" charset="0"/>
                    <a:cs typeface="Times New Roman" panose="02020603050405020304" pitchFamily="18" charset="0"/>
                  </a:rPr>
                  <a:t>cấp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tỉnh</a:t>
                </a:r>
                <a:r>
                  <a:rPr lang="en-US" sz="2400" dirty="0">
                    <a:latin typeface="Times New Roman" panose="02020603050405020304" pitchFamily="18" charset="0"/>
                    <a:cs typeface="Times New Roman" panose="02020603050405020304" pitchFamily="18" charset="0"/>
                  </a:rPr>
                  <a:t> ban </a:t>
                </a:r>
                <a:r>
                  <a:rPr lang="en-US" sz="2400" dirty="0" err="1">
                    <a:latin typeface="Times New Roman" panose="02020603050405020304" pitchFamily="18" charset="0"/>
                    <a:cs typeface="Times New Roman" panose="02020603050405020304" pitchFamily="18" charset="0"/>
                  </a:rPr>
                  <a:t>hành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áp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điểm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ngày</a:t>
                </a:r>
                <a:r>
                  <a:rPr lang="en-US" sz="2400" dirty="0">
                    <a:latin typeface="Times New Roman" panose="02020603050405020304" pitchFamily="18" charset="0"/>
                    <a:cs typeface="Times New Roman" panose="02020603050405020304" pitchFamily="18" charset="0"/>
                  </a:rPr>
                  <a:t> 01 </a:t>
                </a:r>
                <a:r>
                  <a:rPr lang="en-US" sz="2400" dirty="0" err="1">
                    <a:latin typeface="Times New Roman" panose="02020603050405020304" pitchFamily="18" charset="0"/>
                    <a:cs typeface="Times New Roman" panose="02020603050405020304" pitchFamily="18" charset="0"/>
                  </a:rPr>
                  <a:t>tháng</a:t>
                </a:r>
                <a:r>
                  <a:rPr lang="en-US" sz="2400" dirty="0">
                    <a:latin typeface="Times New Roman" panose="02020603050405020304" pitchFamily="18" charset="0"/>
                    <a:cs typeface="Times New Roman" panose="02020603050405020304" pitchFamily="18" charset="0"/>
                  </a:rPr>
                  <a:t> 01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năm</a:t>
                </a:r>
                <a:r>
                  <a:rPr lang="en-US" sz="2400" dirty="0">
                    <a:latin typeface="Times New Roman" panose="02020603050405020304" pitchFamily="18" charset="0"/>
                    <a:cs typeface="Times New Roman" panose="02020603050405020304" pitchFamily="18" charset="0"/>
                  </a:rPr>
                  <a:t>); </a:t>
                </a:r>
              </a:p>
              <a:p>
                <a:pPr algn="just">
                  <a:buFont typeface="Wingdings" panose="05000000000000000000" pitchFamily="2" charset="2"/>
                  <a:buChar char="Ø"/>
                </a:pPr>
                <a:r>
                  <a:rPr lang="en-US" sz="2400" dirty="0" err="1">
                    <a:latin typeface="Times New Roman" panose="02020603050405020304" pitchFamily="18" charset="0"/>
                    <a:cs typeface="Times New Roman" panose="02020603050405020304" pitchFamily="18" charset="0"/>
                  </a:rPr>
                  <a:t>Tỷ</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lệ</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tiền</a:t>
                </a:r>
                <a:r>
                  <a:rPr lang="en-US" sz="2400" dirty="0">
                    <a:latin typeface="Times New Roman" panose="02020603050405020304" pitchFamily="18" charset="0"/>
                    <a:cs typeface="Times New Roman" panose="02020603050405020304" pitchFamily="18" charset="0"/>
                  </a:rPr>
                  <a:t> CQKTKS </a:t>
                </a:r>
                <a:r>
                  <a:rPr lang="en-US" sz="2400" dirty="0" err="1">
                    <a:latin typeface="Times New Roman" panose="02020603050405020304" pitchFamily="18" charset="0"/>
                    <a:cs typeface="Times New Roman" panose="02020603050405020304" pitchFamily="18" charset="0"/>
                  </a:rPr>
                  <a:t>dùng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quyết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toán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tiền</a:t>
                </a:r>
                <a:r>
                  <a:rPr lang="en-US" sz="2400" dirty="0">
                    <a:latin typeface="Times New Roman" panose="02020603050405020304" pitchFamily="18" charset="0"/>
                    <a:cs typeface="Times New Roman" panose="02020603050405020304" pitchFamily="18" charset="0"/>
                  </a:rPr>
                  <a:t> CQKTKS.</a:t>
                </a:r>
              </a:p>
              <a:p>
                <a:pPr marL="0" indent="0" algn="just">
                  <a:buNone/>
                </a:pPr>
                <a:endParaRPr lang="en-US" sz="2400" dirty="0">
                  <a:latin typeface="Times New Roman" panose="02020603050405020304" pitchFamily="18" charset="0"/>
                  <a:cs typeface="Times New Roman" panose="02020603050405020304" pitchFamily="18" charset="0"/>
                </a:endParaRPr>
              </a:p>
            </p:txBody>
          </p:sp>
        </mc:Choice>
        <mc:Fallback>
          <p:sp>
            <p:nvSpPr>
              <p:cNvPr id="3" name="Content Placeholder 2">
                <a:extLst>
                  <a:ext uri="{FF2B5EF4-FFF2-40B4-BE49-F238E27FC236}">
                    <a16:creationId xmlns:a16="http://schemas.microsoft.com/office/drawing/2014/main" id="{080F59EC-48A9-533A-E829-4EBDA3466A57}"/>
                  </a:ext>
                </a:extLst>
              </p:cNvPr>
              <p:cNvSpPr>
                <a:spLocks noGrp="1" noRot="1" noChangeAspect="1" noMove="1" noResize="1" noEditPoints="1" noAdjustHandles="1" noChangeArrowheads="1" noChangeShapeType="1" noTextEdit="1"/>
              </p:cNvSpPr>
              <p:nvPr>
                <p:ph idx="1"/>
              </p:nvPr>
            </p:nvSpPr>
            <p:spPr>
              <a:xfrm>
                <a:off x="611560" y="1268760"/>
                <a:ext cx="8064896" cy="5400600"/>
              </a:xfrm>
              <a:blipFill>
                <a:blip r:embed="rId2"/>
                <a:stretch>
                  <a:fillRect l="-1134" t="-903" r="-1209"/>
                </a:stretch>
              </a:blipFill>
            </p:spPr>
            <p:txBody>
              <a:bodyPr/>
              <a:lstStyle/>
              <a:p>
                <a:r>
                  <a:rPr lang="en-US">
                    <a:noFill/>
                  </a:rPr>
                  <a:t> </a:t>
                </a:r>
              </a:p>
            </p:txBody>
          </p:sp>
        </mc:Fallback>
      </mc:AlternateContent>
    </p:spTree>
    <p:extLst>
      <p:ext uri="{BB962C8B-B14F-4D97-AF65-F5344CB8AC3E}">
        <p14:creationId xmlns:p14="http://schemas.microsoft.com/office/powerpoint/2010/main" val="146649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6F5D73-400F-AF7B-55AD-A7C33EB39E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F7826D-ED5A-59EB-F943-A51DF16BA9D6}"/>
              </a:ext>
            </a:extLst>
          </p:cNvPr>
          <p:cNvSpPr>
            <a:spLocks noGrp="1"/>
          </p:cNvSpPr>
          <p:nvPr>
            <p:ph type="title"/>
          </p:nvPr>
        </p:nvSpPr>
        <p:spPr>
          <a:xfrm>
            <a:off x="457200" y="44624"/>
            <a:ext cx="8229600" cy="864096"/>
          </a:xfrm>
        </p:spPr>
        <p:txBody>
          <a:bodyPr>
            <a:noAutofit/>
          </a:bodyPr>
          <a:lstStyle/>
          <a:p>
            <a:r>
              <a:rPr lang="pt-BR" sz="2200" b="1" cap="all" dirty="0">
                <a:solidFill>
                  <a:srgbClr val="0000FF"/>
                </a:solidFill>
                <a:latin typeface="Times New Roman" panose="02020603050405020304" pitchFamily="18" charset="0"/>
                <a:cs typeface="Times New Roman" panose="02020603050405020304" pitchFamily="18" charset="0"/>
              </a:rPr>
              <a:t>Tiền cấp quyền khai thác khoáng sản </a:t>
            </a:r>
            <a:br>
              <a:rPr lang="pt-BR" sz="2200" b="1" cap="all" dirty="0">
                <a:solidFill>
                  <a:srgbClr val="0000FF"/>
                </a:solidFill>
                <a:latin typeface="Times New Roman" panose="02020603050405020304" pitchFamily="18" charset="0"/>
                <a:cs typeface="Times New Roman" panose="02020603050405020304" pitchFamily="18" charset="0"/>
              </a:rPr>
            </a:br>
            <a:r>
              <a:rPr lang="pt-BR" sz="2200" b="1" cap="all" dirty="0">
                <a:solidFill>
                  <a:srgbClr val="0000FF"/>
                </a:solidFill>
                <a:latin typeface="Times New Roman" panose="02020603050405020304" pitchFamily="18" charset="0"/>
                <a:cs typeface="Times New Roman" panose="02020603050405020304" pitchFamily="18" charset="0"/>
              </a:rPr>
              <a:t>theo quy định của NGHỊ ĐỊNH 193/2025/NĐ-CP</a:t>
            </a:r>
            <a:endParaRPr lang="en-US" sz="2200" b="1" dirty="0">
              <a:solidFill>
                <a:srgbClr val="0000FF"/>
              </a:solidFill>
            </a:endParaRPr>
          </a:p>
        </p:txBody>
      </p:sp>
      <p:sp>
        <p:nvSpPr>
          <p:cNvPr id="3" name="Content Placeholder 2">
            <a:extLst>
              <a:ext uri="{FF2B5EF4-FFF2-40B4-BE49-F238E27FC236}">
                <a16:creationId xmlns:a16="http://schemas.microsoft.com/office/drawing/2014/main" id="{752BC3B8-9ED6-C3C3-AF9E-53B09E46F8A4}"/>
              </a:ext>
            </a:extLst>
          </p:cNvPr>
          <p:cNvSpPr>
            <a:spLocks noGrp="1"/>
          </p:cNvSpPr>
          <p:nvPr>
            <p:ph idx="1"/>
          </p:nvPr>
        </p:nvSpPr>
        <p:spPr>
          <a:xfrm>
            <a:off x="611560" y="1268760"/>
            <a:ext cx="8064896" cy="5400600"/>
          </a:xfrm>
        </p:spPr>
        <p:txBody>
          <a:bodyPr>
            <a:noAutofit/>
          </a:bodyPr>
          <a:lstStyle/>
          <a:p>
            <a:pPr algn="just">
              <a:buFont typeface="Wingdings" panose="05000000000000000000" pitchFamily="2" charset="2"/>
              <a:buChar char="q"/>
            </a:pPr>
            <a:r>
              <a:rPr lang="vi-VN" sz="2400" b="1" dirty="0">
                <a:solidFill>
                  <a:srgbClr val="FF0000"/>
                </a:solidFill>
                <a:latin typeface="Times New Roman" panose="02020603050405020304" pitchFamily="18" charset="0"/>
                <a:cs typeface="Times New Roman" panose="02020603050405020304" pitchFamily="18" charset="0"/>
              </a:rPr>
              <a:t>Về phê duyệt lại tiền cấp quyền khai thác khoáng</a:t>
            </a:r>
          </a:p>
          <a:p>
            <a:pPr algn="just">
              <a:buFont typeface="Wingdings" panose="05000000000000000000" pitchFamily="2" charset="2"/>
              <a:buChar char="Ø"/>
            </a:pPr>
            <a:r>
              <a:rPr lang="vi-VN" sz="2400" dirty="0">
                <a:latin typeface="Times New Roman" panose="02020603050405020304" pitchFamily="18" charset="0"/>
                <a:cs typeface="Times New Roman" panose="02020603050405020304" pitchFamily="18" charset="0"/>
              </a:rPr>
              <a:t>Trữ lượng, khối lượng khoáng sản được phép khai thác, thu hồi còn lại chưa khai thác tại thời điểm 01/7/2025 được phê duyệt lại tiền cấp quyền;</a:t>
            </a:r>
          </a:p>
          <a:p>
            <a:pPr algn="just">
              <a:buFont typeface="Wingdings" panose="05000000000000000000" pitchFamily="2" charset="2"/>
              <a:buChar char="Ø"/>
            </a:pPr>
            <a:r>
              <a:rPr lang="vi-VN" sz="2400" dirty="0">
                <a:latin typeface="Times New Roman" panose="02020603050405020304" pitchFamily="18" charset="0"/>
                <a:cs typeface="Times New Roman" panose="02020603050405020304" pitchFamily="18" charset="0"/>
              </a:rPr>
              <a:t>Giá tính tiền CQKTKS xác định trên cơ sở giá tính thuế tài nguyên do UBND cấp tỉnh ban hành áp dụng tại thời điểm ngày 01/7/2025;</a:t>
            </a:r>
          </a:p>
          <a:p>
            <a:pPr algn="just">
              <a:buFont typeface="Wingdings" panose="05000000000000000000" pitchFamily="2" charset="2"/>
              <a:buChar char="Ø"/>
            </a:pPr>
            <a:r>
              <a:rPr lang="vi-VN" sz="2400" dirty="0">
                <a:latin typeface="Times New Roman" panose="02020603050405020304" pitchFamily="18" charset="0"/>
                <a:cs typeface="Times New Roman" panose="02020603050405020304" pitchFamily="18" charset="0"/>
              </a:rPr>
              <a:t>Tỷ lệ thu tiền CQKTKS (R) theo quy định tại Phụ lục III ban hành kèm theo Nghị định này đối với khu vực không đấu giá quyền khai thác khoáng sản; tỷ lệ thu tiền CQKTKS tại thời điểm trúng đấu giá đối với khu vực đấu giá quyền khai thác khoáng sản.</a:t>
            </a:r>
          </a:p>
          <a:p>
            <a:pPr marL="0" indent="0" algn="just">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598516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390D3-7AC2-15E2-600C-49E964B5B1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2686FE-519F-7681-3525-BDC22C33AC53}"/>
              </a:ext>
            </a:extLst>
          </p:cNvPr>
          <p:cNvSpPr>
            <a:spLocks noGrp="1"/>
          </p:cNvSpPr>
          <p:nvPr>
            <p:ph type="title"/>
          </p:nvPr>
        </p:nvSpPr>
        <p:spPr>
          <a:xfrm>
            <a:off x="457200" y="44624"/>
            <a:ext cx="8229600" cy="864096"/>
          </a:xfrm>
        </p:spPr>
        <p:txBody>
          <a:bodyPr>
            <a:noAutofit/>
          </a:bodyPr>
          <a:lstStyle/>
          <a:p>
            <a:r>
              <a:rPr lang="pt-BR" sz="2200" b="1" cap="all" dirty="0">
                <a:solidFill>
                  <a:srgbClr val="0000FF"/>
                </a:solidFill>
                <a:latin typeface="Times New Roman" panose="02020603050405020304" pitchFamily="18" charset="0"/>
                <a:cs typeface="Times New Roman" panose="02020603050405020304" pitchFamily="18" charset="0"/>
              </a:rPr>
              <a:t>Tiền cấp quyền khai thác khoáng sản </a:t>
            </a:r>
            <a:br>
              <a:rPr lang="pt-BR" sz="2200" b="1" cap="all" dirty="0">
                <a:solidFill>
                  <a:srgbClr val="0000FF"/>
                </a:solidFill>
                <a:latin typeface="Times New Roman" panose="02020603050405020304" pitchFamily="18" charset="0"/>
                <a:cs typeface="Times New Roman" panose="02020603050405020304" pitchFamily="18" charset="0"/>
              </a:rPr>
            </a:br>
            <a:r>
              <a:rPr lang="pt-BR" sz="2200" b="1" cap="all" dirty="0">
                <a:solidFill>
                  <a:srgbClr val="0000FF"/>
                </a:solidFill>
                <a:latin typeface="Times New Roman" panose="02020603050405020304" pitchFamily="18" charset="0"/>
                <a:cs typeface="Times New Roman" panose="02020603050405020304" pitchFamily="18" charset="0"/>
              </a:rPr>
              <a:t>theo quy định của NGHỊ ĐỊNH 193/2025/NĐ-CP</a:t>
            </a:r>
            <a:endParaRPr lang="en-US" sz="2200" b="1" dirty="0">
              <a:solidFill>
                <a:srgbClr val="0000FF"/>
              </a:solidFill>
            </a:endParaRPr>
          </a:p>
        </p:txBody>
      </p:sp>
      <p:sp>
        <p:nvSpPr>
          <p:cNvPr id="3" name="Content Placeholder 2">
            <a:extLst>
              <a:ext uri="{FF2B5EF4-FFF2-40B4-BE49-F238E27FC236}">
                <a16:creationId xmlns:a16="http://schemas.microsoft.com/office/drawing/2014/main" id="{3A4F8AB3-2A53-66A5-717D-0F63ED206EAB}"/>
              </a:ext>
            </a:extLst>
          </p:cNvPr>
          <p:cNvSpPr>
            <a:spLocks noGrp="1"/>
          </p:cNvSpPr>
          <p:nvPr>
            <p:ph idx="1"/>
          </p:nvPr>
        </p:nvSpPr>
        <p:spPr>
          <a:xfrm>
            <a:off x="611560" y="1268760"/>
            <a:ext cx="8064896" cy="5400600"/>
          </a:xfrm>
        </p:spPr>
        <p:txBody>
          <a:bodyPr>
            <a:noAutofit/>
          </a:bodyPr>
          <a:lstStyle/>
          <a:p>
            <a:pPr algn="just">
              <a:buFont typeface="Wingdings" panose="05000000000000000000" pitchFamily="2" charset="2"/>
              <a:buChar char="q"/>
            </a:pPr>
            <a:r>
              <a:rPr lang="en-US" sz="2400" b="1" dirty="0" err="1">
                <a:solidFill>
                  <a:srgbClr val="FF0000"/>
                </a:solidFill>
                <a:latin typeface="Times New Roman" panose="02020603050405020304" pitchFamily="18" charset="0"/>
                <a:cs typeface="Times New Roman" panose="02020603050405020304" pitchFamily="18" charset="0"/>
              </a:rPr>
              <a:t>Giải</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quyết</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số</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tiền</a:t>
            </a:r>
            <a:r>
              <a:rPr lang="en-US" sz="2400" b="1" dirty="0">
                <a:solidFill>
                  <a:srgbClr val="FF0000"/>
                </a:solidFill>
                <a:latin typeface="Times New Roman" panose="02020603050405020304" pitchFamily="18" charset="0"/>
                <a:cs typeface="Times New Roman" panose="02020603050405020304" pitchFamily="18" charset="0"/>
              </a:rPr>
              <a:t> CQKTKS </a:t>
            </a:r>
            <a:r>
              <a:rPr lang="en-US" sz="2400" b="1" dirty="0" err="1">
                <a:solidFill>
                  <a:srgbClr val="FF0000"/>
                </a:solidFill>
                <a:latin typeface="Times New Roman" panose="02020603050405020304" pitchFamily="18" charset="0"/>
                <a:cs typeface="Times New Roman" panose="02020603050405020304" pitchFamily="18" charset="0"/>
              </a:rPr>
              <a:t>sau</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quyết</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toán</a:t>
            </a:r>
            <a:endParaRPr lang="en-US" sz="2400" b="1" dirty="0">
              <a:solidFill>
                <a:srgbClr val="FF0000"/>
              </a:solidFill>
              <a:latin typeface="Times New Roman" panose="02020603050405020304" pitchFamily="18" charset="0"/>
              <a:cs typeface="Times New Roman" panose="02020603050405020304" pitchFamily="18" charset="0"/>
            </a:endParaRPr>
          </a:p>
          <a:p>
            <a:pPr marL="457200" lvl="1" indent="-169863" algn="just">
              <a:buFont typeface="Wingdings" panose="05000000000000000000" pitchFamily="2" charset="2"/>
              <a:buChar char="Ø"/>
            </a:pPr>
            <a:r>
              <a:rPr lang="vi-VN" sz="2400" dirty="0">
                <a:latin typeface="Times New Roman" panose="02020603050405020304" pitchFamily="18" charset="0"/>
                <a:cs typeface="Times New Roman" panose="02020603050405020304" pitchFamily="18" charset="0"/>
              </a:rPr>
              <a:t>Trường hợp số tiền CQKTKS đã nộp vào NSNN lớn hơn số tiền CQKTKS phải nộp sau khi quyết toán thì số tiền đã nộp thừa sẽ được Cơ quan thuế xem xét, giải quyết theo quy định của pháp luật về quản lý thuế (sẽ được bù trừ vào các khoản nợ NSNN, phần còn lại sẽ được </a:t>
            </a:r>
            <a:r>
              <a:rPr lang="vi-VN" sz="2400" dirty="0" err="1">
                <a:latin typeface="Times New Roman" panose="02020603050405020304" pitchFamily="18" charset="0"/>
                <a:cs typeface="Times New Roman" panose="02020603050405020304" pitchFamily="18" charset="0"/>
              </a:rPr>
              <a:t>bừ</a:t>
            </a:r>
            <a:r>
              <a:rPr lang="vi-VN" sz="2400" dirty="0">
                <a:latin typeface="Times New Roman" panose="02020603050405020304" pitchFamily="18" charset="0"/>
                <a:cs typeface="Times New Roman" panose="02020603050405020304" pitchFamily="18" charset="0"/>
              </a:rPr>
              <a:t> trừ vào nghĩa vụ nộp tiền CQKTKS của các kỳ nộp tiền tiếp theo);</a:t>
            </a:r>
          </a:p>
          <a:p>
            <a:pPr marL="457200" lvl="1" indent="-169863" algn="just">
              <a:buFont typeface="Wingdings" panose="05000000000000000000" pitchFamily="2" charset="2"/>
              <a:buChar char="Ø"/>
            </a:pPr>
            <a:r>
              <a:rPr lang="vi-VN" sz="2400" dirty="0">
                <a:latin typeface="Times New Roman" panose="02020603050405020304" pitchFamily="18" charset="0"/>
                <a:cs typeface="Times New Roman" panose="02020603050405020304" pitchFamily="18" charset="0"/>
              </a:rPr>
              <a:t>Trường hợp số tiền CQKTKS đã nộp vào NSNN nhỏ hơn số tiền CQKTKS phải nộp sau khi quyết toán, TCCN phải nộp bổ sung tiền CQKTKS trong thời hạn 30 ngày, kể từ ngày có văn bản thông báo quyết toán tiền CQKTKS.</a:t>
            </a:r>
          </a:p>
          <a:p>
            <a:pPr marL="0" indent="0" algn="just">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773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noGrp="1" noRot="1" noMove="1" noResize="1" noEditPoints="1" noAdjustHandles="1" noChangeArrowheads="1" noChangeShapeType="1"/>
          </p:cNvSpPr>
          <p:nvPr/>
        </p:nvSpPr>
        <p:spPr>
          <a:xfrm>
            <a:off x="453313" y="1219684"/>
            <a:ext cx="8229600" cy="936104"/>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indent="-457200" algn="just">
              <a:buFont typeface="+mj-lt"/>
              <a:buAutoNum type="arabicPeriod"/>
            </a:pPr>
            <a:r>
              <a:rPr lang="en-US" sz="2400" dirty="0">
                <a:latin typeface="Times New Roman" panose="02020603050405020304" pitchFamily="18" charset="0"/>
                <a:ea typeface="Tahoma" panose="020B0604030504040204" pitchFamily="34" charset="0"/>
                <a:cs typeface="Times New Roman" panose="02020603050405020304" pitchFamily="18" charset="0"/>
              </a:rPr>
              <a:t>T</a:t>
            </a:r>
            <a:r>
              <a:rPr lang="vi-VN" sz="2400" dirty="0" err="1">
                <a:latin typeface="Times New Roman" panose="02020603050405020304" pitchFamily="18" charset="0"/>
                <a:ea typeface="Tahoma" panose="020B0604030504040204" pitchFamily="34" charset="0"/>
                <a:cs typeface="Times New Roman" panose="02020603050405020304" pitchFamily="18" charset="0"/>
              </a:rPr>
              <a:t>iền</a:t>
            </a:r>
            <a:r>
              <a:rPr lang="vi-VN" sz="2400" dirty="0">
                <a:latin typeface="Times New Roman" panose="02020603050405020304" pitchFamily="18" charset="0"/>
                <a:ea typeface="Tahoma" panose="020B0604030504040204" pitchFamily="34" charset="0"/>
                <a:cs typeface="Times New Roman" panose="02020603050405020304" pitchFamily="18" charset="0"/>
              </a:rPr>
              <a:t> CQKTKS </a:t>
            </a:r>
            <a:r>
              <a:rPr lang="vi-VN" sz="24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lần đầu tiên </a:t>
            </a:r>
            <a:r>
              <a:rPr lang="vi-VN" sz="2400" dirty="0">
                <a:latin typeface="Times New Roman" panose="02020603050405020304" pitchFamily="18" charset="0"/>
                <a:ea typeface="Tahoma" panose="020B0604030504040204" pitchFamily="34" charset="0"/>
                <a:cs typeface="Times New Roman" panose="02020603050405020304" pitchFamily="18" charset="0"/>
              </a:rPr>
              <a:t>được quy định tại Luật Khoáng sản năm 2010</a:t>
            </a:r>
            <a:endParaRPr lang="en-US" sz="2400" dirty="0">
              <a:latin typeface="Times New Roman" panose="02020603050405020304" pitchFamily="18" charset="0"/>
              <a:ea typeface="Tahoma" panose="020B0604030504040204" pitchFamily="34" charset="0"/>
              <a:cs typeface="Times New Roman" panose="02020603050405020304" pitchFamily="18" charset="0"/>
            </a:endParaRPr>
          </a:p>
          <a:p>
            <a:pPr marL="457200" indent="-457200" algn="just">
              <a:buFont typeface="+mj-lt"/>
              <a:buAutoNum type="arabicPeriod"/>
            </a:pPr>
            <a:r>
              <a:rPr lang="en-US" sz="2400" dirty="0">
                <a:latin typeface="Times New Roman" panose="02020603050405020304" pitchFamily="18" charset="0"/>
                <a:ea typeface="Tahoma" panose="020B0604030504040204" pitchFamily="34" charset="0"/>
                <a:cs typeface="Times New Roman" panose="02020603050405020304" pitchFamily="18" charset="0"/>
              </a:rPr>
              <a:t>Quy định </a:t>
            </a:r>
            <a:r>
              <a:rPr lang="en-US" sz="2400" dirty="0" err="1">
                <a:latin typeface="Times New Roman" panose="02020603050405020304" pitchFamily="18" charset="0"/>
                <a:ea typeface="Tahoma" panose="020B0604030504040204" pitchFamily="34" charset="0"/>
                <a:cs typeface="Times New Roman" panose="02020603050405020304" pitchFamily="18" charset="0"/>
              </a:rPr>
              <a:t>về</a:t>
            </a:r>
            <a:r>
              <a:rPr lang="en-US" sz="2400" dirty="0">
                <a:latin typeface="Times New Roman" panose="02020603050405020304" pitchFamily="18" charset="0"/>
                <a:ea typeface="Tahoma" panose="020B0604030504040204" pitchFamily="34" charset="0"/>
                <a:cs typeface="Times New Roman" panose="02020603050405020304" pitchFamily="18" charset="0"/>
              </a:rPr>
              <a:t> </a:t>
            </a:r>
            <a:r>
              <a:rPr lang="en-US" sz="2400" dirty="0" err="1">
                <a:latin typeface="Times New Roman" panose="02020603050405020304" pitchFamily="18" charset="0"/>
                <a:ea typeface="Tahoma" panose="020B0604030504040204" pitchFamily="34" charset="0"/>
                <a:cs typeface="Times New Roman" panose="02020603050405020304" pitchFamily="18" charset="0"/>
              </a:rPr>
              <a:t>tiền</a:t>
            </a:r>
            <a:r>
              <a:rPr lang="en-US" sz="2400" dirty="0">
                <a:latin typeface="Times New Roman" panose="02020603050405020304" pitchFamily="18" charset="0"/>
                <a:ea typeface="Tahoma" panose="020B0604030504040204" pitchFamily="34" charset="0"/>
                <a:cs typeface="Times New Roman" panose="02020603050405020304" pitchFamily="18" charset="0"/>
              </a:rPr>
              <a:t> </a:t>
            </a:r>
            <a:r>
              <a:rPr lang="en-US" sz="2400" dirty="0" err="1">
                <a:latin typeface="Times New Roman" panose="02020603050405020304" pitchFamily="18" charset="0"/>
                <a:ea typeface="Tahoma" panose="020B0604030504040204" pitchFamily="34" charset="0"/>
                <a:cs typeface="Times New Roman" panose="02020603050405020304" pitchFamily="18" charset="0"/>
              </a:rPr>
              <a:t>cấp</a:t>
            </a:r>
            <a:r>
              <a:rPr lang="en-US" sz="2400" dirty="0">
                <a:latin typeface="Times New Roman" panose="02020603050405020304" pitchFamily="18" charset="0"/>
                <a:ea typeface="Tahoma" panose="020B0604030504040204" pitchFamily="34" charset="0"/>
                <a:cs typeface="Times New Roman" panose="02020603050405020304" pitchFamily="18" charset="0"/>
              </a:rPr>
              <a:t> </a:t>
            </a:r>
            <a:r>
              <a:rPr lang="en-US" sz="2400" dirty="0" err="1">
                <a:latin typeface="Times New Roman" panose="02020603050405020304" pitchFamily="18" charset="0"/>
                <a:ea typeface="Tahoma" panose="020B0604030504040204" pitchFamily="34" charset="0"/>
                <a:cs typeface="Times New Roman" panose="02020603050405020304" pitchFamily="18" charset="0"/>
              </a:rPr>
              <a:t>quyền</a:t>
            </a:r>
            <a:r>
              <a:rPr lang="en-US" sz="2400" dirty="0">
                <a:latin typeface="Times New Roman" panose="02020603050405020304" pitchFamily="18" charset="0"/>
                <a:ea typeface="Tahoma" panose="020B0604030504040204" pitchFamily="34" charset="0"/>
                <a:cs typeface="Times New Roman" panose="02020603050405020304" pitchFamily="18" charset="0"/>
              </a:rPr>
              <a:t> KTKS</a:t>
            </a:r>
            <a:r>
              <a:rPr lang="vi-VN" sz="2400" dirty="0">
                <a:latin typeface="Times New Roman" panose="02020603050405020304" pitchFamily="18" charset="0"/>
                <a:ea typeface="Tahoma" panose="020B0604030504040204" pitchFamily="34" charset="0"/>
                <a:cs typeface="Times New Roman" panose="02020603050405020304" pitchFamily="18" charset="0"/>
              </a:rPr>
              <a:t> </a:t>
            </a:r>
            <a:r>
              <a:rPr lang="vi-VN" sz="2400"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xuất phát từ bản chất của quyền sở hữu tài nguyên khoáng sản </a:t>
            </a:r>
            <a:r>
              <a:rPr lang="vi-VN" sz="2400" dirty="0">
                <a:latin typeface="Times New Roman" panose="02020603050405020304" pitchFamily="18" charset="0"/>
                <a:ea typeface="Tahoma" panose="020B0604030504040204" pitchFamily="34" charset="0"/>
                <a:cs typeface="Times New Roman" panose="02020603050405020304" pitchFamily="18" charset="0"/>
              </a:rPr>
              <a:t>được quy định tại Điều 17 Hiến pháp năm 1992, và sau đó được quy định tại Điều 53 Hiến pháp năm 2013. Theo đó, tài nguyên khoáng sản là tài sản công thuộc sở hữu toàn dân, do Nhà nước</a:t>
            </a:r>
            <a:r>
              <a:rPr lang="en-US" sz="2400" dirty="0">
                <a:latin typeface="Times New Roman" panose="02020603050405020304" pitchFamily="18" charset="0"/>
                <a:ea typeface="Tahoma" panose="020B0604030504040204" pitchFamily="34" charset="0"/>
                <a:cs typeface="Times New Roman" panose="02020603050405020304" pitchFamily="18" charset="0"/>
              </a:rPr>
              <a:t> </a:t>
            </a:r>
            <a:r>
              <a:rPr lang="en-US" sz="2400" dirty="0" err="1">
                <a:latin typeface="Times New Roman" panose="02020603050405020304" pitchFamily="18" charset="0"/>
                <a:ea typeface="Tahoma" panose="020B0604030504040204" pitchFamily="34" charset="0"/>
                <a:cs typeface="Times New Roman" panose="02020603050405020304" pitchFamily="18" charset="0"/>
              </a:rPr>
              <a:t>đại</a:t>
            </a:r>
            <a:r>
              <a:rPr lang="en-US" sz="2400" dirty="0">
                <a:latin typeface="Times New Roman" panose="02020603050405020304" pitchFamily="18" charset="0"/>
                <a:ea typeface="Tahoma" panose="020B0604030504040204" pitchFamily="34" charset="0"/>
                <a:cs typeface="Times New Roman" panose="02020603050405020304" pitchFamily="18" charset="0"/>
              </a:rPr>
              <a:t> </a:t>
            </a:r>
            <a:r>
              <a:rPr lang="en-US" sz="2400" dirty="0" err="1">
                <a:latin typeface="Times New Roman" panose="02020603050405020304" pitchFamily="18" charset="0"/>
                <a:ea typeface="Tahoma" panose="020B0604030504040204" pitchFamily="34" charset="0"/>
                <a:cs typeface="Times New Roman" panose="02020603050405020304" pitchFamily="18" charset="0"/>
              </a:rPr>
              <a:t>diện</a:t>
            </a:r>
            <a:r>
              <a:rPr lang="en-US" sz="2400" dirty="0">
                <a:latin typeface="Times New Roman" panose="02020603050405020304" pitchFamily="18" charset="0"/>
                <a:ea typeface="Tahoma" panose="020B0604030504040204" pitchFamily="34" charset="0"/>
                <a:cs typeface="Times New Roman" panose="02020603050405020304" pitchFamily="18" charset="0"/>
              </a:rPr>
              <a:t> </a:t>
            </a:r>
            <a:r>
              <a:rPr lang="en-US" sz="2400" dirty="0" err="1">
                <a:latin typeface="Times New Roman" panose="02020603050405020304" pitchFamily="18" charset="0"/>
                <a:ea typeface="Tahoma" panose="020B0604030504040204" pitchFamily="34" charset="0"/>
                <a:cs typeface="Times New Roman" panose="02020603050405020304" pitchFamily="18" charset="0"/>
              </a:rPr>
              <a:t>chủ</a:t>
            </a:r>
            <a:r>
              <a:rPr lang="en-US" sz="2400" dirty="0">
                <a:latin typeface="Times New Roman" panose="02020603050405020304" pitchFamily="18" charset="0"/>
                <a:ea typeface="Tahoma" panose="020B0604030504040204" pitchFamily="34" charset="0"/>
                <a:cs typeface="Times New Roman" panose="02020603050405020304" pitchFamily="18" charset="0"/>
              </a:rPr>
              <a:t> </a:t>
            </a:r>
            <a:r>
              <a:rPr lang="en-US" sz="2400" dirty="0" err="1">
                <a:latin typeface="Times New Roman" panose="02020603050405020304" pitchFamily="18" charset="0"/>
                <a:ea typeface="Tahoma" panose="020B0604030504040204" pitchFamily="34" charset="0"/>
                <a:cs typeface="Times New Roman" panose="02020603050405020304" pitchFamily="18" charset="0"/>
              </a:rPr>
              <a:t>sở</a:t>
            </a:r>
            <a:r>
              <a:rPr lang="en-US" sz="2400" dirty="0">
                <a:latin typeface="Times New Roman" panose="02020603050405020304" pitchFamily="18" charset="0"/>
                <a:ea typeface="Tahoma" panose="020B0604030504040204" pitchFamily="34" charset="0"/>
                <a:cs typeface="Times New Roman" panose="02020603050405020304" pitchFamily="18" charset="0"/>
              </a:rPr>
              <a:t> </a:t>
            </a:r>
            <a:r>
              <a:rPr lang="en-US" sz="2400" dirty="0" err="1">
                <a:latin typeface="Times New Roman" panose="02020603050405020304" pitchFamily="18" charset="0"/>
                <a:ea typeface="Tahoma" panose="020B0604030504040204" pitchFamily="34" charset="0"/>
                <a:cs typeface="Times New Roman" panose="02020603050405020304" pitchFamily="18" charset="0"/>
              </a:rPr>
              <a:t>hữu</a:t>
            </a:r>
            <a:r>
              <a:rPr lang="en-US" sz="2400" dirty="0">
                <a:latin typeface="Times New Roman" panose="02020603050405020304" pitchFamily="18" charset="0"/>
                <a:ea typeface="Tahoma" panose="020B0604030504040204" pitchFamily="34" charset="0"/>
                <a:cs typeface="Times New Roman" panose="02020603050405020304" pitchFamily="18" charset="0"/>
              </a:rPr>
              <a:t> </a:t>
            </a:r>
            <a:r>
              <a:rPr lang="en-US" sz="2400" dirty="0" err="1">
                <a:latin typeface="Times New Roman" panose="02020603050405020304" pitchFamily="18" charset="0"/>
                <a:ea typeface="Tahoma" panose="020B0604030504040204" pitchFamily="34" charset="0"/>
                <a:cs typeface="Times New Roman" panose="02020603050405020304" pitchFamily="18" charset="0"/>
              </a:rPr>
              <a:t>và</a:t>
            </a:r>
            <a:r>
              <a:rPr lang="vi-VN" sz="2400" dirty="0">
                <a:latin typeface="Times New Roman" panose="02020603050405020304" pitchFamily="18" charset="0"/>
                <a:ea typeface="Tahoma" panose="020B0604030504040204" pitchFamily="34" charset="0"/>
                <a:cs typeface="Times New Roman" panose="02020603050405020304" pitchFamily="18" charset="0"/>
              </a:rPr>
              <a:t> thống nhất quản lý</a:t>
            </a:r>
            <a:r>
              <a:rPr lang="en-US" sz="2400" dirty="0">
                <a:latin typeface="Times New Roman" panose="02020603050405020304" pitchFamily="18" charset="0"/>
                <a:ea typeface="Tahoma" panose="020B0604030504040204" pitchFamily="34" charset="0"/>
                <a:cs typeface="Times New Roman" panose="02020603050405020304" pitchFamily="18" charset="0"/>
              </a:rPr>
              <a:t>.</a:t>
            </a:r>
          </a:p>
          <a:p>
            <a:pPr marL="457200" indent="-457200" algn="just">
              <a:buFont typeface="+mj-lt"/>
              <a:buAutoNum type="arabicPeriod"/>
            </a:pPr>
            <a:r>
              <a:rPr lang="vi-VN" sz="2400" dirty="0">
                <a:latin typeface="Times New Roman" panose="02020603050405020304" pitchFamily="18" charset="0"/>
                <a:ea typeface="Tahoma" panose="020B0604030504040204" pitchFamily="34" charset="0"/>
                <a:cs typeface="Times New Roman" panose="02020603050405020304" pitchFamily="18" charset="0"/>
              </a:rPr>
              <a:t>Sau hơn 13 năm thực hiện Luật năm 2010, ngày 29</a:t>
            </a:r>
            <a:r>
              <a:rPr lang="en-US" sz="2400" dirty="0">
                <a:latin typeface="Times New Roman" panose="02020603050405020304" pitchFamily="18" charset="0"/>
                <a:ea typeface="Tahoma" panose="020B0604030504040204" pitchFamily="34" charset="0"/>
                <a:cs typeface="Times New Roman" panose="02020603050405020304" pitchFamily="18" charset="0"/>
              </a:rPr>
              <a:t>/</a:t>
            </a:r>
            <a:r>
              <a:rPr lang="vi-VN" sz="2400" dirty="0">
                <a:latin typeface="Times New Roman" panose="02020603050405020304" pitchFamily="18" charset="0"/>
                <a:ea typeface="Tahoma" panose="020B0604030504040204" pitchFamily="34" charset="0"/>
                <a:cs typeface="Times New Roman" panose="02020603050405020304" pitchFamily="18" charset="0"/>
              </a:rPr>
              <a:t>11</a:t>
            </a:r>
            <a:r>
              <a:rPr lang="en-US" sz="2400" dirty="0">
                <a:latin typeface="Times New Roman" panose="02020603050405020304" pitchFamily="18" charset="0"/>
                <a:ea typeface="Tahoma" panose="020B0604030504040204" pitchFamily="34" charset="0"/>
                <a:cs typeface="Times New Roman" panose="02020603050405020304" pitchFamily="18" charset="0"/>
              </a:rPr>
              <a:t>/</a:t>
            </a:r>
            <a:r>
              <a:rPr lang="vi-VN" sz="2400" dirty="0">
                <a:latin typeface="Times New Roman" panose="02020603050405020304" pitchFamily="18" charset="0"/>
                <a:ea typeface="Tahoma" panose="020B0604030504040204" pitchFamily="34" charset="0"/>
                <a:cs typeface="Times New Roman" panose="02020603050405020304" pitchFamily="18" charset="0"/>
              </a:rPr>
              <a:t>2024, Quốc hội khóa XV đã thông qua Luật Địa chất và Khoáng sản năm 2024 (Luật năm 2024) để thay thế Luật năm 2010</a:t>
            </a:r>
            <a:endParaRPr lang="en-US" sz="2400" b="1" dirty="0">
              <a:solidFill>
                <a:srgbClr val="0000FF"/>
              </a:solidFill>
              <a:latin typeface="Times New Roman" panose="02020603050405020304" pitchFamily="18" charset="0"/>
              <a:ea typeface="Tahoma" panose="020B0604030504040204" pitchFamily="34" charset="0"/>
              <a:cs typeface="Times New Roman" panose="02020603050405020304" pitchFamily="18" charset="0"/>
            </a:endParaRPr>
          </a:p>
          <a:p>
            <a:pPr marL="457200" indent="-457200" algn="just">
              <a:buFont typeface="+mj-lt"/>
              <a:buAutoNum type="arabicPeriod"/>
            </a:pPr>
            <a:endParaRPr lang="en-US" sz="2400" b="1" dirty="0">
              <a:solidFill>
                <a:srgbClr val="0000FF"/>
              </a:solidFill>
              <a:latin typeface="Tahoma" panose="020B0604030504040204" pitchFamily="34" charset="0"/>
              <a:ea typeface="Tahoma" panose="020B0604030504040204" pitchFamily="34" charset="0"/>
              <a:cs typeface="Tahoma" panose="020B0604030504040204" pitchFamily="34" charset="0"/>
            </a:endParaRPr>
          </a:p>
          <a:p>
            <a:pPr algn="just">
              <a:buFont typeface="Wingdings" panose="05000000000000000000" pitchFamily="2" charset="2"/>
              <a:buChar char="q"/>
            </a:pPr>
            <a:endParaRPr lang="en-US" sz="2400" b="1" dirty="0">
              <a:solidFill>
                <a:srgbClr val="0000FF"/>
              </a:solidFill>
              <a:latin typeface="+mj-lt"/>
            </a:endParaRPr>
          </a:p>
        </p:txBody>
      </p:sp>
      <p:sp>
        <p:nvSpPr>
          <p:cNvPr id="2" name="Title 1"/>
          <p:cNvSpPr>
            <a:spLocks noGrp="1" noRot="1" noMove="1" noResize="1" noEditPoints="1" noAdjustHandles="1" noChangeArrowheads="1" noChangeShapeType="1"/>
          </p:cNvSpPr>
          <p:nvPr>
            <p:ph type="title"/>
          </p:nvPr>
        </p:nvSpPr>
        <p:spPr>
          <a:xfrm>
            <a:off x="457200" y="44624"/>
            <a:ext cx="8229600" cy="864096"/>
          </a:xfrm>
        </p:spPr>
        <p:txBody>
          <a:bodyPr>
            <a:normAutofit/>
          </a:bodyPr>
          <a:lstStyle/>
          <a:p>
            <a:r>
              <a:rPr 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Đặt</a:t>
            </a:r>
            <a:r>
              <a:rPr 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vấn</a:t>
            </a:r>
            <a:r>
              <a:rPr 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đề</a:t>
            </a:r>
            <a:endParaRPr 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2963331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Effect transition="in" filter="wipe(down)">
                                      <p:cBhvr>
                                        <p:cTn id="19"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798A03-8590-2C3E-AA0F-D82941CB8F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97A6E5-1EE8-5F62-BA39-F5D9966DC2F0}"/>
              </a:ext>
            </a:extLst>
          </p:cNvPr>
          <p:cNvSpPr>
            <a:spLocks noGrp="1"/>
          </p:cNvSpPr>
          <p:nvPr>
            <p:ph type="title"/>
          </p:nvPr>
        </p:nvSpPr>
        <p:spPr>
          <a:xfrm>
            <a:off x="457200" y="44624"/>
            <a:ext cx="8229600" cy="864096"/>
          </a:xfrm>
        </p:spPr>
        <p:txBody>
          <a:bodyPr>
            <a:noAutofit/>
          </a:bodyPr>
          <a:lstStyle/>
          <a:p>
            <a:r>
              <a:rPr lang="pt-BR" sz="2200" b="1" cap="all" dirty="0">
                <a:solidFill>
                  <a:srgbClr val="0000FF"/>
                </a:solidFill>
                <a:latin typeface="Times New Roman" panose="02020603050405020304" pitchFamily="18" charset="0"/>
                <a:cs typeface="Times New Roman" panose="02020603050405020304" pitchFamily="18" charset="0"/>
              </a:rPr>
              <a:t>Tiền cấp quyền khai thác khoáng sản </a:t>
            </a:r>
            <a:br>
              <a:rPr lang="pt-BR" sz="2200" b="1" cap="all" dirty="0">
                <a:solidFill>
                  <a:srgbClr val="0000FF"/>
                </a:solidFill>
                <a:latin typeface="Times New Roman" panose="02020603050405020304" pitchFamily="18" charset="0"/>
                <a:cs typeface="Times New Roman" panose="02020603050405020304" pitchFamily="18" charset="0"/>
              </a:rPr>
            </a:br>
            <a:r>
              <a:rPr lang="pt-BR" sz="2200" b="1" cap="all" dirty="0">
                <a:solidFill>
                  <a:srgbClr val="0000FF"/>
                </a:solidFill>
                <a:latin typeface="Times New Roman" panose="02020603050405020304" pitchFamily="18" charset="0"/>
                <a:cs typeface="Times New Roman" panose="02020603050405020304" pitchFamily="18" charset="0"/>
              </a:rPr>
              <a:t>theo quy định của NGHỊ ĐỊNH 193/2025/NĐ-CP</a:t>
            </a:r>
            <a:endParaRPr lang="en-US" sz="2200" b="1" dirty="0">
              <a:solidFill>
                <a:srgbClr val="0000FF"/>
              </a:solidFill>
            </a:endParaRPr>
          </a:p>
        </p:txBody>
      </p:sp>
      <p:sp>
        <p:nvSpPr>
          <p:cNvPr id="3" name="Content Placeholder 2">
            <a:extLst>
              <a:ext uri="{FF2B5EF4-FFF2-40B4-BE49-F238E27FC236}">
                <a16:creationId xmlns:a16="http://schemas.microsoft.com/office/drawing/2014/main" id="{3896631F-C70A-2CA8-F229-993FB71C90F3}"/>
              </a:ext>
            </a:extLst>
          </p:cNvPr>
          <p:cNvSpPr>
            <a:spLocks noGrp="1"/>
          </p:cNvSpPr>
          <p:nvPr>
            <p:ph idx="1"/>
          </p:nvPr>
        </p:nvSpPr>
        <p:spPr>
          <a:xfrm>
            <a:off x="611560" y="1268760"/>
            <a:ext cx="8064896" cy="5400600"/>
          </a:xfrm>
        </p:spPr>
        <p:txBody>
          <a:bodyPr>
            <a:noAutofit/>
          </a:bodyPr>
          <a:lstStyle/>
          <a:p>
            <a:pPr marL="0" indent="0" algn="just">
              <a:buNone/>
            </a:pPr>
            <a:r>
              <a:rPr lang="en-US" sz="2400" b="1" dirty="0">
                <a:solidFill>
                  <a:srgbClr val="FF0000"/>
                </a:solidFill>
                <a:latin typeface="Times New Roman" panose="02020603050405020304" pitchFamily="18" charset="0"/>
                <a:cs typeface="Times New Roman" panose="02020603050405020304" pitchFamily="18" charset="0"/>
              </a:rPr>
              <a:t>KẾT LUẬN:</a:t>
            </a:r>
          </a:p>
          <a:p>
            <a:pPr marL="0" indent="0" algn="just">
              <a:buNone/>
            </a:pPr>
            <a:r>
              <a:rPr lang="vi-VN" sz="2400" dirty="0">
                <a:latin typeface="Times New Roman" panose="02020603050405020304" pitchFamily="18" charset="0"/>
                <a:cs typeface="Times New Roman" panose="02020603050405020304" pitchFamily="18" charset="0"/>
              </a:rPr>
              <a:t>Sau hơn 13 năm triển khai, chính sách thu tiền CQKTKS đã từng bước đi vào cuộc sống và có những chuyển biến tích cực, </a:t>
            </a:r>
            <a:endParaRPr lang="en-US" sz="2400" dirty="0">
              <a:latin typeface="Times New Roman" panose="02020603050405020304" pitchFamily="18" charset="0"/>
              <a:cs typeface="Times New Roman" panose="02020603050405020304" pitchFamily="18" charset="0"/>
            </a:endParaRPr>
          </a:p>
          <a:p>
            <a:pPr marL="457200" indent="-457200" algn="just">
              <a:buFont typeface="+mj-lt"/>
              <a:buAutoNum type="arabicPeriod"/>
            </a:pPr>
            <a:r>
              <a:rPr lang="vi-VN" sz="2400" dirty="0">
                <a:latin typeface="Times New Roman" panose="02020603050405020304" pitchFamily="18" charset="0"/>
                <a:cs typeface="Times New Roman" panose="02020603050405020304" pitchFamily="18" charset="0"/>
              </a:rPr>
              <a:t>Tăng thu ngân sách nhà nước, tạo nguồn vốn thúc đẩy phát triển kinh tế - xã hội các địa phương có khu vực khoáng sản hoạt động; </a:t>
            </a:r>
            <a:endParaRPr lang="en-US" sz="2400" dirty="0">
              <a:latin typeface="Times New Roman" panose="02020603050405020304" pitchFamily="18" charset="0"/>
              <a:cs typeface="Times New Roman" panose="02020603050405020304" pitchFamily="18" charset="0"/>
            </a:endParaRPr>
          </a:p>
          <a:p>
            <a:pPr marL="457200" indent="-457200" algn="just">
              <a:buFont typeface="+mj-lt"/>
              <a:buAutoNum type="arabicPeriod"/>
            </a:pPr>
            <a:r>
              <a:rPr lang="vi-VN" sz="2400" dirty="0">
                <a:latin typeface="Times New Roman" panose="02020603050405020304" pitchFamily="18" charset="0"/>
                <a:cs typeface="Times New Roman" panose="02020603050405020304" pitchFamily="18" charset="0"/>
              </a:rPr>
              <a:t>Nâng cao trách nhiệm của TCCN trong hoạt động khoáng sản; </a:t>
            </a:r>
            <a:endParaRPr lang="en-US" sz="2400" dirty="0">
              <a:latin typeface="Times New Roman" panose="02020603050405020304" pitchFamily="18" charset="0"/>
              <a:cs typeface="Times New Roman" panose="02020603050405020304" pitchFamily="18" charset="0"/>
            </a:endParaRPr>
          </a:p>
          <a:p>
            <a:pPr marL="457200" indent="-457200" algn="just">
              <a:buFont typeface="+mj-lt"/>
              <a:buAutoNum type="arabicPeriod"/>
            </a:pPr>
            <a:r>
              <a:rPr lang="vi-VN" sz="2400" dirty="0">
                <a:latin typeface="Times New Roman" panose="02020603050405020304" pitchFamily="18" charset="0"/>
                <a:cs typeface="Times New Roman" panose="02020603050405020304" pitchFamily="18" charset="0"/>
              </a:rPr>
              <a:t>Là công cụ để tăng cường hiệu lực, hiệu quả quản lý nhà nước về khoáng sản;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311453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down)">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ipe(down)">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832F1F-9E92-AF06-4008-3F9370FE4A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939951-1E77-3999-5F55-9C4CF5D6D466}"/>
              </a:ext>
            </a:extLst>
          </p:cNvPr>
          <p:cNvSpPr>
            <a:spLocks noGrp="1"/>
          </p:cNvSpPr>
          <p:nvPr>
            <p:ph type="title"/>
          </p:nvPr>
        </p:nvSpPr>
        <p:spPr>
          <a:xfrm>
            <a:off x="457200" y="44624"/>
            <a:ext cx="8229600" cy="864096"/>
          </a:xfrm>
        </p:spPr>
        <p:txBody>
          <a:bodyPr>
            <a:noAutofit/>
          </a:bodyPr>
          <a:lstStyle/>
          <a:p>
            <a:r>
              <a:rPr lang="pt-BR" sz="2200" b="1" cap="all" dirty="0">
                <a:solidFill>
                  <a:srgbClr val="0000FF"/>
                </a:solidFill>
                <a:latin typeface="Times New Roman" panose="02020603050405020304" pitchFamily="18" charset="0"/>
                <a:cs typeface="Times New Roman" panose="02020603050405020304" pitchFamily="18" charset="0"/>
              </a:rPr>
              <a:t>Tiền cấp quyền khai thác khoáng sản </a:t>
            </a:r>
            <a:br>
              <a:rPr lang="pt-BR" sz="2200" b="1" cap="all" dirty="0">
                <a:solidFill>
                  <a:srgbClr val="0000FF"/>
                </a:solidFill>
                <a:latin typeface="Times New Roman" panose="02020603050405020304" pitchFamily="18" charset="0"/>
                <a:cs typeface="Times New Roman" panose="02020603050405020304" pitchFamily="18" charset="0"/>
              </a:rPr>
            </a:br>
            <a:r>
              <a:rPr lang="pt-BR" sz="2200" b="1" cap="all" dirty="0">
                <a:solidFill>
                  <a:srgbClr val="0000FF"/>
                </a:solidFill>
                <a:latin typeface="Times New Roman" panose="02020603050405020304" pitchFamily="18" charset="0"/>
                <a:cs typeface="Times New Roman" panose="02020603050405020304" pitchFamily="18" charset="0"/>
              </a:rPr>
              <a:t>theo quy định của NGHỊ ĐỊNH 193/2025/NĐ-CP</a:t>
            </a:r>
            <a:endParaRPr lang="en-US" sz="2200" dirty="0">
              <a:solidFill>
                <a:srgbClr val="0000FF"/>
              </a:solidFill>
            </a:endParaRPr>
          </a:p>
        </p:txBody>
      </p:sp>
      <p:sp>
        <p:nvSpPr>
          <p:cNvPr id="3" name="Content Placeholder 2">
            <a:extLst>
              <a:ext uri="{FF2B5EF4-FFF2-40B4-BE49-F238E27FC236}">
                <a16:creationId xmlns:a16="http://schemas.microsoft.com/office/drawing/2014/main" id="{B8150E30-5544-6082-85BA-89D5E3E2EBE4}"/>
              </a:ext>
            </a:extLst>
          </p:cNvPr>
          <p:cNvSpPr>
            <a:spLocks noGrp="1"/>
          </p:cNvSpPr>
          <p:nvPr>
            <p:ph idx="1"/>
          </p:nvPr>
        </p:nvSpPr>
        <p:spPr>
          <a:xfrm>
            <a:off x="611560" y="1268760"/>
            <a:ext cx="8064896" cy="5400600"/>
          </a:xfrm>
        </p:spPr>
        <p:txBody>
          <a:bodyPr>
            <a:noAutofit/>
          </a:bodyPr>
          <a:lstStyle/>
          <a:p>
            <a:pPr marL="0" indent="0" algn="just">
              <a:buNone/>
            </a:pPr>
            <a:r>
              <a:rPr lang="en-US" sz="2400" b="1" dirty="0">
                <a:solidFill>
                  <a:srgbClr val="FF0000"/>
                </a:solidFill>
                <a:latin typeface="Times New Roman" panose="02020603050405020304" pitchFamily="18" charset="0"/>
                <a:cs typeface="Times New Roman" panose="02020603050405020304" pitchFamily="18" charset="0"/>
              </a:rPr>
              <a:t>KẾT LUẬN</a:t>
            </a:r>
          </a:p>
          <a:p>
            <a:pPr marL="0" indent="0" algn="just">
              <a:buNone/>
            </a:pPr>
            <a:r>
              <a:rPr lang="en-US" sz="2400" dirty="0">
                <a:latin typeface="Times New Roman" panose="02020603050405020304" pitchFamily="18" charset="0"/>
                <a:cs typeface="Times New Roman" panose="02020603050405020304" pitchFamily="18" charset="0"/>
              </a:rPr>
              <a:t>4. N</a:t>
            </a:r>
            <a:r>
              <a:rPr lang="vi-VN" sz="2400" dirty="0" err="1">
                <a:latin typeface="Times New Roman" panose="02020603050405020304" pitchFamily="18" charset="0"/>
                <a:cs typeface="Times New Roman" panose="02020603050405020304" pitchFamily="18" charset="0"/>
              </a:rPr>
              <a:t>âng</a:t>
            </a:r>
            <a:r>
              <a:rPr lang="vi-VN" sz="2400" dirty="0">
                <a:latin typeface="Times New Roman" panose="02020603050405020304" pitchFamily="18" charset="0"/>
                <a:cs typeface="Times New Roman" panose="02020603050405020304" pitchFamily="18" charset="0"/>
              </a:rPr>
              <a:t> cao nhận thức về vai trò của tài nguyên khoáng sản</a:t>
            </a:r>
            <a:r>
              <a:rPr lang="en-US" sz="2400" dirty="0">
                <a:latin typeface="Times New Roman" panose="02020603050405020304" pitchFamily="18" charset="0"/>
                <a:cs typeface="Times New Roman" panose="02020603050405020304" pitchFamily="18" charset="0"/>
              </a:rPr>
              <a:t>,</a:t>
            </a:r>
            <a:r>
              <a:rPr lang="vi-VN" sz="2400" dirty="0">
                <a:latin typeface="Times New Roman" panose="02020603050405020304" pitchFamily="18" charset="0"/>
                <a:cs typeface="Times New Roman" panose="02020603050405020304" pitchFamily="18" charset="0"/>
              </a:rPr>
              <a:t> khuyến khích các địa phương lựa chọn hướng quy hoạch phát triển, đường lối phát triển kinh tế xã hội thích hợp với điều kiện địa phương mình; đồng thời, định hướng cho các tổ chức cá nhân hoạt động khai thác khoáng sản đưa ra được phương thức đầu tư khai thác, chế biến tài nguyên hợp lý, tận thu khoáng sản và có hiệu quả tối ưu.</a:t>
            </a:r>
            <a:endParaRPr lang="en-US" sz="2400" dirty="0">
              <a:latin typeface="Times New Roman" panose="02020603050405020304" pitchFamily="18" charset="0"/>
              <a:cs typeface="Times New Roman" panose="02020603050405020304" pitchFamily="18" charset="0"/>
            </a:endParaRPr>
          </a:p>
          <a:p>
            <a:pPr marL="0" indent="0" algn="just">
              <a:buNone/>
            </a:pPr>
            <a:r>
              <a:rPr lang="en-US" sz="2400" dirty="0">
                <a:latin typeface="Times New Roman" panose="02020603050405020304" pitchFamily="18" charset="0"/>
                <a:cs typeface="Times New Roman" panose="02020603050405020304" pitchFamily="18" charset="0"/>
              </a:rPr>
              <a:t>5. </a:t>
            </a:r>
            <a:r>
              <a:rPr lang="vi-VN" sz="2400" dirty="0">
                <a:latin typeface="Times New Roman" panose="02020603050405020304" pitchFamily="18" charset="0"/>
                <a:cs typeface="Times New Roman" panose="02020603050405020304" pitchFamily="18" charset="0"/>
              </a:rPr>
              <a:t>Trong những năm qua, việc quản lý hoạt động khai thác khoáng sản thông qua việc thu tiền CQKTKS đã đóng góp nguồn thu cho NSNN hàng năm, nhưng cũng làm phát sinh nhiều vấn đề liên quan đến công tác khai thác, chế biến khoáng sản của các doanh nghiệp và trách nhiệm của các cơ quan nhà nước về việc quản lý hoạt động khai thác tại các doanh nghiệp</a:t>
            </a:r>
            <a:r>
              <a:rPr lang="en-US"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016703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ircle(in)">
                                      <p:cBhvr>
                                        <p:cTn id="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endParaRPr lang="en-US" dirty="0"/>
          </a:p>
          <a:p>
            <a:pPr marL="0" indent="0" algn="ctr">
              <a:buNone/>
            </a:pPr>
            <a:endParaRPr lang="en-US" dirty="0"/>
          </a:p>
          <a:p>
            <a:pPr marL="0" indent="0" algn="ctr">
              <a:buNone/>
            </a:pPr>
            <a:r>
              <a:rPr lang="en-US" sz="4000" b="1" cap="all" dirty="0" err="1">
                <a:solidFill>
                  <a:srgbClr val="0000FF"/>
                </a:solidFill>
                <a:latin typeface="Times New Roman" panose="02020603050405020304" pitchFamily="18" charset="0"/>
                <a:ea typeface="+mj-ea"/>
                <a:cs typeface="Times New Roman" panose="02020603050405020304" pitchFamily="18" charset="0"/>
              </a:rPr>
              <a:t>Trân</a:t>
            </a:r>
            <a:r>
              <a:rPr lang="en-US" sz="4000" b="1" cap="all" dirty="0">
                <a:solidFill>
                  <a:srgbClr val="0000FF"/>
                </a:solidFill>
                <a:latin typeface="Times New Roman" panose="02020603050405020304" pitchFamily="18" charset="0"/>
                <a:ea typeface="+mj-ea"/>
                <a:cs typeface="Times New Roman" panose="02020603050405020304" pitchFamily="18" charset="0"/>
              </a:rPr>
              <a:t> </a:t>
            </a:r>
            <a:r>
              <a:rPr lang="en-US" sz="4000" b="1" cap="all" dirty="0" err="1">
                <a:solidFill>
                  <a:srgbClr val="0000FF"/>
                </a:solidFill>
                <a:latin typeface="Times New Roman" panose="02020603050405020304" pitchFamily="18" charset="0"/>
                <a:ea typeface="+mj-ea"/>
                <a:cs typeface="Times New Roman" panose="02020603050405020304" pitchFamily="18" charset="0"/>
              </a:rPr>
              <a:t>trọng</a:t>
            </a:r>
            <a:r>
              <a:rPr lang="en-US" sz="4000" b="1" cap="all" dirty="0">
                <a:solidFill>
                  <a:srgbClr val="0000FF"/>
                </a:solidFill>
                <a:latin typeface="Times New Roman" panose="02020603050405020304" pitchFamily="18" charset="0"/>
                <a:ea typeface="+mj-ea"/>
                <a:cs typeface="Times New Roman" panose="02020603050405020304" pitchFamily="18" charset="0"/>
              </a:rPr>
              <a:t> </a:t>
            </a:r>
            <a:r>
              <a:rPr lang="en-US" sz="4000" b="1" cap="all" dirty="0" err="1">
                <a:solidFill>
                  <a:srgbClr val="0000FF"/>
                </a:solidFill>
                <a:latin typeface="Times New Roman" panose="02020603050405020304" pitchFamily="18" charset="0"/>
                <a:ea typeface="+mj-ea"/>
                <a:cs typeface="Times New Roman" panose="02020603050405020304" pitchFamily="18" charset="0"/>
              </a:rPr>
              <a:t>cảm</a:t>
            </a:r>
            <a:r>
              <a:rPr lang="en-US" sz="4000" b="1" cap="all" dirty="0">
                <a:solidFill>
                  <a:srgbClr val="0000FF"/>
                </a:solidFill>
                <a:latin typeface="Times New Roman" panose="02020603050405020304" pitchFamily="18" charset="0"/>
                <a:ea typeface="+mj-ea"/>
                <a:cs typeface="Times New Roman" panose="02020603050405020304" pitchFamily="18" charset="0"/>
              </a:rPr>
              <a:t> </a:t>
            </a:r>
            <a:r>
              <a:rPr lang="en-US" sz="4000" b="1" cap="all" dirty="0" err="1">
                <a:solidFill>
                  <a:srgbClr val="0000FF"/>
                </a:solidFill>
                <a:latin typeface="Times New Roman" panose="02020603050405020304" pitchFamily="18" charset="0"/>
                <a:ea typeface="+mj-ea"/>
                <a:cs typeface="Times New Roman" panose="02020603050405020304" pitchFamily="18" charset="0"/>
              </a:rPr>
              <a:t>ơn</a:t>
            </a:r>
            <a:r>
              <a:rPr lang="en-US" sz="4000" b="1" cap="all" dirty="0">
                <a:solidFill>
                  <a:srgbClr val="0000FF"/>
                </a:solidFill>
                <a:latin typeface="Times New Roman" panose="02020603050405020304" pitchFamily="18" charset="0"/>
                <a:ea typeface="+mj-ea"/>
                <a:cs typeface="Times New Roman" panose="02020603050405020304" pitchFamily="18" charset="0"/>
              </a:rPr>
              <a:t>!</a:t>
            </a:r>
          </a:p>
        </p:txBody>
      </p:sp>
    </p:spTree>
    <p:extLst>
      <p:ext uri="{BB962C8B-B14F-4D97-AF65-F5344CB8AC3E}">
        <p14:creationId xmlns:p14="http://schemas.microsoft.com/office/powerpoint/2010/main" val="16427696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706090"/>
          </a:xfrm>
        </p:spPr>
        <p:txBody>
          <a:bodyPr>
            <a:normAutofit/>
          </a:bodyPr>
          <a:lstStyle/>
          <a:p>
            <a:r>
              <a:rPr 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Đặt</a:t>
            </a:r>
            <a:r>
              <a:rPr 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vấn</a:t>
            </a:r>
            <a:r>
              <a:rPr 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đề</a:t>
            </a:r>
            <a:endParaRPr lang="en-US" sz="2400" b="1" dirty="0">
              <a:solidFill>
                <a:srgbClr val="0000FF"/>
              </a:solidFill>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457200" y="980728"/>
            <a:ext cx="8229600" cy="2491991"/>
          </a:xfrm>
        </p:spPr>
        <p:txBody>
          <a:bodyPr>
            <a:noAutofit/>
          </a:bodyPr>
          <a:lstStyle/>
          <a:p>
            <a:pPr algn="just">
              <a:spcBef>
                <a:spcPts val="0"/>
              </a:spcBef>
              <a:buFont typeface="Wingdings" panose="05000000000000000000" pitchFamily="2" charset="2"/>
              <a:buChar char="q"/>
            </a:pPr>
            <a:r>
              <a:rPr lang="en-US" sz="2400" dirty="0">
                <a:solidFill>
                  <a:srgbClr val="FF0000"/>
                </a:solidFill>
                <a:latin typeface="Times New Roman" panose="02020603050405020304" pitchFamily="18" charset="0"/>
                <a:cs typeface="Times New Roman" panose="02020603050405020304" pitchFamily="18" charset="0"/>
              </a:rPr>
              <a:t>V</a:t>
            </a:r>
            <a:r>
              <a:rPr lang="vi-VN" sz="2400" dirty="0">
                <a:solidFill>
                  <a:srgbClr val="FF0000"/>
                </a:solidFill>
                <a:latin typeface="Times New Roman" panose="02020603050405020304" pitchFamily="18" charset="0"/>
                <a:cs typeface="Times New Roman" panose="02020603050405020304" pitchFamily="18" charset="0"/>
              </a:rPr>
              <a:t>ề bản chất pháp lý, </a:t>
            </a:r>
            <a:r>
              <a:rPr lang="vi-VN" sz="2400" dirty="0">
                <a:latin typeface="Times New Roman" panose="02020603050405020304" pitchFamily="18" charset="0"/>
                <a:cs typeface="Times New Roman" panose="02020603050405020304" pitchFamily="18" charset="0"/>
              </a:rPr>
              <a:t>quy định về tiền CQKTKS được xây dựng trên nguyên tắc nền tảng đó là</a:t>
            </a:r>
            <a:r>
              <a:rPr lang="en-US" sz="2400" dirty="0">
                <a:latin typeface="Times New Roman" panose="02020603050405020304" pitchFamily="18" charset="0"/>
                <a:cs typeface="Times New Roman" panose="02020603050405020304" pitchFamily="18" charset="0"/>
              </a:rPr>
              <a:t>:</a:t>
            </a:r>
          </a:p>
          <a:p>
            <a:pPr marL="509588" lvl="1" indent="-276225" algn="just">
              <a:spcBef>
                <a:spcPts val="0"/>
              </a:spcBef>
              <a:buFont typeface="Wingdings" panose="05000000000000000000" pitchFamily="2" charset="2"/>
              <a:buChar char="Ø"/>
            </a:pPr>
            <a:r>
              <a:rPr lang="vi-VN" sz="2400" dirty="0">
                <a:latin typeface="Times New Roman" panose="02020603050405020304" pitchFamily="18" charset="0"/>
                <a:cs typeface="Times New Roman" panose="02020603050405020304" pitchFamily="18" charset="0"/>
              </a:rPr>
              <a:t> Nhà nước với tư cách là đại diện chủ sở hữu. </a:t>
            </a:r>
            <a:endParaRPr lang="en-US" sz="2400" dirty="0">
              <a:latin typeface="Times New Roman" panose="02020603050405020304" pitchFamily="18" charset="0"/>
              <a:cs typeface="Times New Roman" panose="02020603050405020304" pitchFamily="18" charset="0"/>
            </a:endParaRPr>
          </a:p>
          <a:p>
            <a:pPr marL="509588" lvl="1" indent="-276225" algn="just">
              <a:spcBef>
                <a:spcPts val="0"/>
              </a:spcBef>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K</a:t>
            </a:r>
            <a:r>
              <a:rPr lang="vi-VN" sz="2400" dirty="0">
                <a:latin typeface="Times New Roman" panose="02020603050405020304" pitchFamily="18" charset="0"/>
                <a:cs typeface="Times New Roman" panose="02020603050405020304" pitchFamily="18" charset="0"/>
              </a:rPr>
              <a:t>hoản thu "Tiền cấp quyền khai thác khoáng sản" là lợi ích kinh tế mà Nhà nước, với tư cách là chủ sở hữu, nhận được khi chuyển giao quyền khai thác “tài sản công” cho một TCCN</a:t>
            </a:r>
            <a:endParaRPr lang="en-US" sz="2400" dirty="0">
              <a:latin typeface="Times New Roman" panose="02020603050405020304" pitchFamily="18" charset="0"/>
              <a:cs typeface="Times New Roman" panose="02020603050405020304" pitchFamily="18" charset="0"/>
            </a:endParaRPr>
          </a:p>
        </p:txBody>
      </p:sp>
      <p:sp>
        <p:nvSpPr>
          <p:cNvPr id="5" name="Content Placeholder 2">
            <a:extLst>
              <a:ext uri="{FF2B5EF4-FFF2-40B4-BE49-F238E27FC236}">
                <a16:creationId xmlns:a16="http://schemas.microsoft.com/office/drawing/2014/main" id="{A91D4957-D722-F74E-0549-D36D7A6DB131}"/>
              </a:ext>
            </a:extLst>
          </p:cNvPr>
          <p:cNvSpPr txBox="1">
            <a:spLocks/>
          </p:cNvSpPr>
          <p:nvPr/>
        </p:nvSpPr>
        <p:spPr>
          <a:xfrm>
            <a:off x="460059" y="3472719"/>
            <a:ext cx="8229600" cy="1252425"/>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fontAlgn="auto">
              <a:spcBef>
                <a:spcPts val="0"/>
              </a:spcBef>
              <a:spcAft>
                <a:spcPts val="0"/>
              </a:spcAft>
              <a:buFont typeface="Wingdings" panose="05000000000000000000" pitchFamily="2" charset="2"/>
              <a:buChar char="q"/>
            </a:pPr>
            <a:r>
              <a:rPr lang="en-US" sz="2400" dirty="0">
                <a:latin typeface="Times New Roman" panose="02020603050405020304" pitchFamily="18" charset="0"/>
                <a:cs typeface="Times New Roman" panose="02020603050405020304" pitchFamily="18" charset="0"/>
              </a:rPr>
              <a:t>Q</a:t>
            </a:r>
            <a:r>
              <a:rPr lang="vi-VN" sz="2400" dirty="0">
                <a:latin typeface="Times New Roman" panose="02020603050405020304" pitchFamily="18" charset="0"/>
                <a:cs typeface="Times New Roman" panose="02020603050405020304" pitchFamily="18" charset="0"/>
              </a:rPr>
              <a:t>uy định của Luật năm 2010, Luật năm 2024 cũng như các Nghị định quy định chi tiết, hướng dẫn thi hành các Luật đã </a:t>
            </a:r>
            <a:r>
              <a:rPr lang="vi-VN" sz="2400" dirty="0">
                <a:solidFill>
                  <a:srgbClr val="FF0000"/>
                </a:solidFill>
                <a:latin typeface="Times New Roman" panose="02020603050405020304" pitchFamily="18" charset="0"/>
                <a:cs typeface="Times New Roman" panose="02020603050405020304" pitchFamily="18" charset="0"/>
              </a:rPr>
              <a:t>có những thay đổi trong phương pháp tính </a:t>
            </a:r>
            <a:r>
              <a:rPr lang="vi-VN" sz="2400" dirty="0">
                <a:latin typeface="Times New Roman" panose="02020603050405020304" pitchFamily="18" charset="0"/>
                <a:cs typeface="Times New Roman" panose="02020603050405020304" pitchFamily="18" charset="0"/>
              </a:rPr>
              <a:t>và các vấn đề khác có liên quan. </a:t>
            </a:r>
            <a:endParaRPr kumimoji="0"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72855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Effect transition="in" filter="wipe(down)">
                                      <p:cBhvr>
                                        <p:cTn id="19"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28800"/>
            <a:ext cx="8229600" cy="4497363"/>
          </a:xfrm>
        </p:spPr>
        <p:txBody>
          <a:bodyPr>
            <a:normAutofit/>
          </a:bodyPr>
          <a:lstStyle/>
          <a:p>
            <a:pPr algn="just">
              <a:buFont typeface="Wingdings" panose="05000000000000000000" pitchFamily="2" charset="2"/>
              <a:buChar char="q"/>
            </a:pPr>
            <a:r>
              <a:rPr lang="en-US" sz="2400" b="1" dirty="0" err="1">
                <a:solidFill>
                  <a:srgbClr val="FF0000"/>
                </a:solidFill>
                <a:latin typeface="Times New Roman" panose="02020603050405020304" pitchFamily="18" charset="0"/>
                <a:cs typeface="Times New Roman" panose="02020603050405020304" pitchFamily="18" charset="0"/>
              </a:rPr>
              <a:t>Tiền</a:t>
            </a:r>
            <a:r>
              <a:rPr lang="en-US" sz="2400" b="1" dirty="0">
                <a:solidFill>
                  <a:srgbClr val="FF0000"/>
                </a:solidFill>
                <a:latin typeface="Times New Roman" panose="02020603050405020304" pitchFamily="18" charset="0"/>
                <a:cs typeface="Times New Roman" panose="02020603050405020304" pitchFamily="18" charset="0"/>
              </a:rPr>
              <a:t> CQKTKS </a:t>
            </a:r>
            <a:r>
              <a:rPr lang="en-US" sz="2400" b="1" dirty="0" err="1">
                <a:solidFill>
                  <a:srgbClr val="FF0000"/>
                </a:solidFill>
                <a:latin typeface="Times New Roman" panose="02020603050405020304" pitchFamily="18" charset="0"/>
                <a:cs typeface="Times New Roman" panose="02020603050405020304" pitchFamily="18" charset="0"/>
              </a:rPr>
              <a:t>theo</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quy</a:t>
            </a:r>
            <a:r>
              <a:rPr lang="en-US" sz="2400" b="1" dirty="0">
                <a:solidFill>
                  <a:srgbClr val="FF0000"/>
                </a:solidFill>
                <a:latin typeface="Times New Roman" panose="02020603050405020304" pitchFamily="18" charset="0"/>
                <a:cs typeface="Times New Roman" panose="02020603050405020304" pitchFamily="18" charset="0"/>
              </a:rPr>
              <a:t> định </a:t>
            </a:r>
            <a:r>
              <a:rPr lang="en-US" sz="2400" b="1" dirty="0" err="1">
                <a:solidFill>
                  <a:srgbClr val="FF0000"/>
                </a:solidFill>
                <a:latin typeface="Times New Roman" panose="02020603050405020304" pitchFamily="18" charset="0"/>
                <a:cs typeface="Times New Roman" panose="02020603050405020304" pitchFamily="18" charset="0"/>
              </a:rPr>
              <a:t>của</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Luật</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Khoáng</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sản</a:t>
            </a:r>
            <a:r>
              <a:rPr lang="en-US" sz="2400" b="1" dirty="0">
                <a:solidFill>
                  <a:srgbClr val="FF0000"/>
                </a:solidFill>
                <a:latin typeface="Times New Roman" panose="02020603050405020304" pitchFamily="18" charset="0"/>
                <a:cs typeface="Times New Roman" panose="02020603050405020304" pitchFamily="18" charset="0"/>
              </a:rPr>
              <a:t> 2010 (</a:t>
            </a:r>
            <a:r>
              <a:rPr lang="en-US" sz="2400" b="1" dirty="0" err="1">
                <a:solidFill>
                  <a:srgbClr val="FF0000"/>
                </a:solidFill>
                <a:latin typeface="Times New Roman" panose="02020603050405020304" pitchFamily="18" charset="0"/>
                <a:cs typeface="Times New Roman" panose="02020603050405020304" pitchFamily="18" charset="0"/>
              </a:rPr>
              <a:t>Điều</a:t>
            </a:r>
            <a:r>
              <a:rPr lang="en-US" sz="2400" b="1" dirty="0">
                <a:solidFill>
                  <a:srgbClr val="FF0000"/>
                </a:solidFill>
                <a:latin typeface="Times New Roman" panose="02020603050405020304" pitchFamily="18" charset="0"/>
                <a:cs typeface="Times New Roman" panose="02020603050405020304" pitchFamily="18" charset="0"/>
              </a:rPr>
              <a:t> 77):</a:t>
            </a:r>
          </a:p>
          <a:p>
            <a:pPr algn="just">
              <a:buFont typeface="Wingdings" panose="05000000000000000000" pitchFamily="2" charset="2"/>
              <a:buChar char="Ø"/>
            </a:pPr>
            <a:r>
              <a:rPr lang="vi-VN" sz="2400" dirty="0">
                <a:latin typeface="Times New Roman" panose="02020603050405020304" pitchFamily="18" charset="0"/>
                <a:cs typeface="Times New Roman" panose="02020603050405020304" pitchFamily="18" charset="0"/>
              </a:rPr>
              <a:t>TCCN khai thác khoáng sản phải nộp tiền CQKTKS. Nhà nước thu tiền CQKTKS thông qua đấu giá hoặc không đấu giá. </a:t>
            </a:r>
            <a:endParaRPr lang="en-US" sz="24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T</a:t>
            </a:r>
            <a:r>
              <a:rPr lang="vi-VN" sz="2400" dirty="0" err="1">
                <a:latin typeface="Times New Roman" panose="02020603050405020304" pitchFamily="18" charset="0"/>
                <a:cs typeface="Times New Roman" panose="02020603050405020304" pitchFamily="18" charset="0"/>
              </a:rPr>
              <a:t>iền</a:t>
            </a:r>
            <a:r>
              <a:rPr lang="vi-VN" sz="2400" dirty="0">
                <a:latin typeface="Times New Roman" panose="02020603050405020304" pitchFamily="18" charset="0"/>
                <a:cs typeface="Times New Roman" panose="02020603050405020304" pitchFamily="18" charset="0"/>
              </a:rPr>
              <a:t> CQKTKS được xác định căn cứ vào giá, trữ lượng, chất lượng khoáng sản, loại hoặc nhóm khoáng sản, điều kiện khai thác khoáng sản.</a:t>
            </a:r>
            <a:endParaRPr lang="en-US" sz="2400" dirty="0">
              <a:latin typeface="Times New Roman" panose="02020603050405020304" pitchFamily="18" charset="0"/>
              <a:cs typeface="Times New Roman" panose="02020603050405020304" pitchFamily="18" charset="0"/>
            </a:endParaRPr>
          </a:p>
        </p:txBody>
      </p:sp>
      <p:sp>
        <p:nvSpPr>
          <p:cNvPr id="4" name="Title 1"/>
          <p:cNvSpPr>
            <a:spLocks noGrp="1"/>
          </p:cNvSpPr>
          <p:nvPr>
            <p:ph type="title"/>
          </p:nvPr>
        </p:nvSpPr>
        <p:spPr>
          <a:xfrm>
            <a:off x="457200" y="274638"/>
            <a:ext cx="8229600" cy="778098"/>
          </a:xfrm>
        </p:spPr>
        <p:txBody>
          <a:bodyPr>
            <a:noAutofit/>
          </a:bodyPr>
          <a:lstStyle/>
          <a:p>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Tiền</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cấp</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quyền</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khai</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thác</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khoáng</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sản</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b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b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theo</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quy</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định </a:t>
            </a: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của</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Luật</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năm</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2010</a:t>
            </a:r>
            <a:endParaRPr 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4239994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buFont typeface="Wingdings" panose="05000000000000000000" pitchFamily="2" charset="2"/>
              <a:buChar char="q"/>
            </a:pPr>
            <a:r>
              <a:rPr lang="vi-VN" sz="2400" dirty="0">
                <a:latin typeface="+mj-lt"/>
              </a:rPr>
              <a:t>Chính phủ đã ban hành Nghị định số 203/2013/NĐ-CP quy định về phương pháp tính, mức thu tiền CQKTKS (sau này được sửa đổi, bổ sung tại Nghị định số 67/2019/NĐ-CP ngày 31/7/2019 và Nghị định số 10/2025/NĐ-CP ngày 11/01/2025 của Chính phủ)</a:t>
            </a:r>
            <a:r>
              <a:rPr lang="en-US" sz="2400" dirty="0">
                <a:latin typeface="+mj-lt"/>
              </a:rPr>
              <a:t>.</a:t>
            </a:r>
          </a:p>
          <a:p>
            <a:pPr lvl="1"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Đ</a:t>
            </a:r>
            <a:r>
              <a:rPr lang="vi-VN" sz="2400" dirty="0">
                <a:latin typeface="Times New Roman" panose="02020603050405020304" pitchFamily="18" charset="0"/>
                <a:cs typeface="Times New Roman" panose="02020603050405020304" pitchFamily="18" charset="0"/>
              </a:rPr>
              <a:t>ối với một khu vực mỏ khoáng sản, trường hợp được cấp phép thông qua hình thức không đấu giá quyền khai thác khoáng sản, TCCN khai thác khoáng sản phải nộp tiền cấp quyền khai thác với mức thu (R) từ 1÷5% giá trị của khoáng sản nguyên khai.</a:t>
            </a:r>
            <a:endParaRPr lang="en-US" sz="2400" dirty="0">
              <a:latin typeface="Times New Roman" panose="02020603050405020304" pitchFamily="18" charset="0"/>
              <a:cs typeface="Times New Roman" panose="02020603050405020304" pitchFamily="18" charset="0"/>
            </a:endParaRPr>
          </a:p>
        </p:txBody>
      </p:sp>
      <p:sp>
        <p:nvSpPr>
          <p:cNvPr id="4" name="Title 1"/>
          <p:cNvSpPr>
            <a:spLocks noGrp="1"/>
          </p:cNvSpPr>
          <p:nvPr>
            <p:ph type="title"/>
          </p:nvPr>
        </p:nvSpPr>
        <p:spPr>
          <a:xfrm>
            <a:off x="457200" y="274638"/>
            <a:ext cx="8229600" cy="706090"/>
          </a:xfrm>
        </p:spPr>
        <p:txBody>
          <a:bodyPr>
            <a:normAutofit fontScale="90000"/>
          </a:bodyPr>
          <a:lstStyle/>
          <a:p>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Tiền</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cấp</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quyền</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khai</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thác</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khoáng</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sản</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b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b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theo</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quy</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định </a:t>
            </a: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của</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Luật</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năm</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2010</a:t>
            </a:r>
            <a:endParaRPr lang="en-US" sz="2400" b="1" dirty="0">
              <a:solidFill>
                <a:srgbClr val="0000FF"/>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380957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6752"/>
            <a:ext cx="8229600" cy="4929411"/>
          </a:xfrm>
        </p:spPr>
        <p:txBody>
          <a:bodyPr>
            <a:noAutofit/>
          </a:bodyPr>
          <a:lstStyle/>
          <a:p>
            <a:pPr algn="just">
              <a:buFont typeface="Wingdings" panose="05000000000000000000" pitchFamily="2" charset="2"/>
              <a:buChar char="q"/>
            </a:pPr>
            <a:r>
              <a:rPr lang="en-US" sz="2000" b="1" dirty="0">
                <a:solidFill>
                  <a:srgbClr val="FF0000"/>
                </a:solidFill>
                <a:latin typeface="Times New Roman" panose="02020603050405020304" pitchFamily="18" charset="0"/>
                <a:cs typeface="Times New Roman" panose="02020603050405020304" pitchFamily="18" charset="0"/>
              </a:rPr>
              <a:t>C</a:t>
            </a:r>
            <a:r>
              <a:rPr lang="vi-VN" sz="2000" b="1" dirty="0">
                <a:solidFill>
                  <a:srgbClr val="FF0000"/>
                </a:solidFill>
                <a:latin typeface="Times New Roman" panose="02020603050405020304" pitchFamily="18" charset="0"/>
                <a:cs typeface="Times New Roman" panose="02020603050405020304" pitchFamily="18" charset="0"/>
              </a:rPr>
              <a:t>ông thức tính tiền cấp quyền khai thác sản:</a:t>
            </a:r>
            <a:endParaRPr lang="en-US" sz="2000" b="1" dirty="0">
              <a:solidFill>
                <a:srgbClr val="FF0000"/>
              </a:solidFill>
              <a:latin typeface="Times New Roman" panose="02020603050405020304" pitchFamily="18" charset="0"/>
              <a:cs typeface="Times New Roman" panose="02020603050405020304" pitchFamily="18" charset="0"/>
            </a:endParaRPr>
          </a:p>
          <a:p>
            <a:pPr marL="0" indent="0" algn="just">
              <a:buNone/>
            </a:pPr>
            <a:r>
              <a:rPr lang="vi-VN" sz="2000" dirty="0">
                <a:latin typeface="Times New Roman" panose="02020603050405020304" pitchFamily="18" charset="0"/>
                <a:cs typeface="Times New Roman" panose="02020603050405020304" pitchFamily="18" charset="0"/>
              </a:rPr>
              <a:t>T= Q × G × K1​ × K2 ​× R</a:t>
            </a:r>
            <a:endParaRPr lang="en-US" sz="2000" dirty="0">
              <a:latin typeface="Times New Roman" panose="02020603050405020304" pitchFamily="18" charset="0"/>
              <a:cs typeface="Times New Roman" panose="02020603050405020304" pitchFamily="18" charset="0"/>
            </a:endParaRPr>
          </a:p>
          <a:p>
            <a:pPr marL="0" indent="0" algn="just">
              <a:buNone/>
            </a:pPr>
            <a:r>
              <a:rPr lang="vi-VN" sz="2000" dirty="0">
                <a:latin typeface="Times New Roman" panose="02020603050405020304" pitchFamily="18" charset="0"/>
                <a:cs typeface="Times New Roman" panose="02020603050405020304" pitchFamily="18" charset="0"/>
              </a:rPr>
              <a:t>Trong đó:</a:t>
            </a:r>
            <a:endParaRPr lang="en-US" sz="20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vi-VN" sz="2000" b="1" dirty="0">
                <a:latin typeface="Times New Roman" panose="02020603050405020304" pitchFamily="18" charset="0"/>
                <a:cs typeface="Times New Roman" panose="02020603050405020304" pitchFamily="18" charset="0"/>
              </a:rPr>
              <a:t>T</a:t>
            </a:r>
            <a:r>
              <a:rPr lang="vi-VN" sz="2000" dirty="0">
                <a:latin typeface="Times New Roman" panose="02020603050405020304" pitchFamily="18" charset="0"/>
                <a:cs typeface="Times New Roman" panose="02020603050405020304" pitchFamily="18" charset="0"/>
              </a:rPr>
              <a:t>: Là tổng số tiền CQKTKS phải nộp.</a:t>
            </a:r>
            <a:endParaRPr lang="en-US" sz="20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vi-VN" sz="2000" b="1" dirty="0">
                <a:latin typeface="Times New Roman" panose="02020603050405020304" pitchFamily="18" charset="0"/>
                <a:cs typeface="Times New Roman" panose="02020603050405020304" pitchFamily="18" charset="0"/>
              </a:rPr>
              <a:t>Q</a:t>
            </a:r>
            <a:r>
              <a:rPr lang="vi-VN" sz="2000" dirty="0">
                <a:latin typeface="Times New Roman" panose="02020603050405020304" pitchFamily="18" charset="0"/>
                <a:cs typeface="Times New Roman" panose="02020603050405020304" pitchFamily="18" charset="0"/>
              </a:rPr>
              <a:t>: Là </a:t>
            </a:r>
            <a:r>
              <a:rPr lang="en-US" sz="2000" dirty="0">
                <a:latin typeface="Times New Roman" panose="02020603050405020304" pitchFamily="18" charset="0"/>
                <a:cs typeface="Times New Roman" panose="02020603050405020304" pitchFamily="18" charset="0"/>
              </a:rPr>
              <a:t>t</a:t>
            </a:r>
            <a:r>
              <a:rPr lang="vi-VN" sz="2000" dirty="0" err="1">
                <a:latin typeface="Times New Roman" panose="02020603050405020304" pitchFamily="18" charset="0"/>
                <a:cs typeface="Times New Roman" panose="02020603050405020304" pitchFamily="18" charset="0"/>
              </a:rPr>
              <a:t>rữ</a:t>
            </a:r>
            <a:r>
              <a:rPr lang="vi-VN" sz="2000" dirty="0">
                <a:latin typeface="Times New Roman" panose="02020603050405020304" pitchFamily="18" charset="0"/>
                <a:cs typeface="Times New Roman" panose="02020603050405020304" pitchFamily="18" charset="0"/>
              </a:rPr>
              <a:t> lượng tính tiền, là trữ lượng khoáng sản đã được cơ quan nhà nước có thẩm quyền phê duyệt và cho phép đưa vào thiết kế khai thác.</a:t>
            </a:r>
            <a:endParaRPr lang="en-US" sz="20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vi-VN" sz="2000" b="1" dirty="0">
                <a:latin typeface="Times New Roman" panose="02020603050405020304" pitchFamily="18" charset="0"/>
                <a:cs typeface="Times New Roman" panose="02020603050405020304" pitchFamily="18" charset="0"/>
              </a:rPr>
              <a:t>G</a:t>
            </a:r>
            <a:r>
              <a:rPr lang="vi-VN" sz="2000" dirty="0">
                <a:latin typeface="Times New Roman" panose="02020603050405020304" pitchFamily="18" charset="0"/>
                <a:cs typeface="Times New Roman" panose="02020603050405020304" pitchFamily="18" charset="0"/>
              </a:rPr>
              <a:t>: Là </a:t>
            </a:r>
            <a:r>
              <a:rPr lang="en-US" sz="2000" dirty="0">
                <a:latin typeface="Times New Roman" panose="02020603050405020304" pitchFamily="18" charset="0"/>
                <a:cs typeface="Times New Roman" panose="02020603050405020304" pitchFamily="18" charset="0"/>
              </a:rPr>
              <a:t>g</a:t>
            </a:r>
            <a:r>
              <a:rPr lang="vi-VN" sz="2000" dirty="0" err="1">
                <a:latin typeface="Times New Roman" panose="02020603050405020304" pitchFamily="18" charset="0"/>
                <a:cs typeface="Times New Roman" panose="02020603050405020304" pitchFamily="18" charset="0"/>
              </a:rPr>
              <a:t>iá</a:t>
            </a:r>
            <a:r>
              <a:rPr lang="vi-VN" sz="2000" dirty="0">
                <a:latin typeface="Times New Roman" panose="02020603050405020304" pitchFamily="18" charset="0"/>
                <a:cs typeface="Times New Roman" panose="02020603050405020304" pitchFamily="18" charset="0"/>
              </a:rPr>
              <a:t> tính tiền cấp quyền, được xác định </a:t>
            </a:r>
            <a:r>
              <a:rPr lang="en-US" sz="2000" dirty="0" err="1">
                <a:latin typeface="Times New Roman" panose="02020603050405020304" pitchFamily="18" charset="0"/>
                <a:cs typeface="Times New Roman" panose="02020603050405020304" pitchFamily="18" charset="0"/>
              </a:rPr>
              <a:t>trên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cơ</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sở</a:t>
            </a:r>
            <a:r>
              <a:rPr lang="en-US" sz="2000" dirty="0">
                <a:latin typeface="Times New Roman" panose="02020603050405020304" pitchFamily="18" charset="0"/>
                <a:cs typeface="Times New Roman" panose="02020603050405020304" pitchFamily="18" charset="0"/>
              </a:rPr>
              <a:t> </a:t>
            </a:r>
            <a:r>
              <a:rPr lang="vi-VN" sz="2000" dirty="0">
                <a:latin typeface="Times New Roman" panose="02020603050405020304" pitchFamily="18" charset="0"/>
                <a:cs typeface="Times New Roman" panose="02020603050405020304" pitchFamily="18" charset="0"/>
              </a:rPr>
              <a:t>giá tính thuế tài nguyên do Ủy ban nhân dân cấp tỉnh ban hành tại thời điểm tính tiền.</a:t>
            </a:r>
            <a:endParaRPr lang="en-US" sz="20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vi-VN" sz="2000" b="1" dirty="0">
                <a:latin typeface="Times New Roman" panose="02020603050405020304" pitchFamily="18" charset="0"/>
                <a:cs typeface="Times New Roman" panose="02020603050405020304" pitchFamily="18" charset="0"/>
              </a:rPr>
              <a:t>R</a:t>
            </a:r>
            <a:r>
              <a:rPr lang="vi-VN" sz="2000" dirty="0">
                <a:latin typeface="Times New Roman" panose="02020603050405020304" pitchFamily="18" charset="0"/>
                <a:cs typeface="Times New Roman" panose="02020603050405020304" pitchFamily="18" charset="0"/>
              </a:rPr>
              <a:t>: Là </a:t>
            </a:r>
            <a:r>
              <a:rPr lang="en-US" sz="2000" dirty="0">
                <a:latin typeface="Times New Roman" panose="02020603050405020304" pitchFamily="18" charset="0"/>
                <a:cs typeface="Times New Roman" panose="02020603050405020304" pitchFamily="18" charset="0"/>
              </a:rPr>
              <a:t>m</a:t>
            </a:r>
            <a:r>
              <a:rPr lang="vi-VN" sz="2000" dirty="0">
                <a:latin typeface="Times New Roman" panose="02020603050405020304" pitchFamily="18" charset="0"/>
                <a:cs typeface="Times New Roman" panose="02020603050405020304" pitchFamily="18" charset="0"/>
              </a:rPr>
              <a:t>ức thu tiền cấp quyền, là một tỷ lệ phần trăm (%) được quy định cụ thể cho từng loại khoáng sản.</a:t>
            </a:r>
            <a:endParaRPr lang="en-US" sz="20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vi-VN" sz="2000" b="1" dirty="0">
                <a:latin typeface="Times New Roman" panose="02020603050405020304" pitchFamily="18" charset="0"/>
                <a:cs typeface="Times New Roman" panose="02020603050405020304" pitchFamily="18" charset="0"/>
              </a:rPr>
              <a:t>K1​,K2​</a:t>
            </a:r>
            <a:r>
              <a:rPr lang="vi-VN" sz="2000" dirty="0">
                <a:latin typeface="Times New Roman" panose="02020603050405020304" pitchFamily="18" charset="0"/>
                <a:cs typeface="Times New Roman" panose="02020603050405020304" pitchFamily="18" charset="0"/>
              </a:rPr>
              <a:t>: Là các hệ số điều chỉnh liên quan đến phương pháp (Khai thác lộ thiên 0,9; khai thác hầm lò 0,6; trường hợp còn lại</a:t>
            </a:r>
            <a:r>
              <a:rPr lang="en-US" sz="2000" dirty="0">
                <a:latin typeface="Times New Roman" panose="02020603050405020304" pitchFamily="18" charset="0"/>
                <a:cs typeface="Times New Roman" panose="02020603050405020304" pitchFamily="18" charset="0"/>
              </a:rPr>
              <a:t> 1</a:t>
            </a:r>
            <a:r>
              <a:rPr lang="vi-VN" sz="2000" dirty="0">
                <a:latin typeface="Times New Roman" panose="02020603050405020304" pitchFamily="18" charset="0"/>
                <a:cs typeface="Times New Roman" panose="02020603050405020304" pitchFamily="18" charset="0"/>
              </a:rPr>
              <a:t>) và điều kiện kinh tế - xã hội của địa phương (Khu vực thuộc vùng kinh tế - xã hội đặc biệt khó khăn 0,9; khu vực thuộc vùng kinh tế - xã hội khó khăn 0,95; các khu vực còn lại 1)</a:t>
            </a:r>
            <a:endParaRPr lang="en-US" sz="2000" dirty="0">
              <a:latin typeface="Times New Roman" panose="02020603050405020304" pitchFamily="18" charset="0"/>
              <a:cs typeface="Times New Roman" panose="02020603050405020304" pitchFamily="18" charset="0"/>
            </a:endParaRPr>
          </a:p>
        </p:txBody>
      </p:sp>
      <p:sp>
        <p:nvSpPr>
          <p:cNvPr id="4" name="Title 1"/>
          <p:cNvSpPr>
            <a:spLocks noGrp="1"/>
          </p:cNvSpPr>
          <p:nvPr>
            <p:ph type="title"/>
          </p:nvPr>
        </p:nvSpPr>
        <p:spPr>
          <a:xfrm>
            <a:off x="457200" y="274638"/>
            <a:ext cx="8229600" cy="778098"/>
          </a:xfrm>
        </p:spPr>
        <p:txBody>
          <a:bodyPr>
            <a:normAutofit fontScale="90000"/>
          </a:bodyPr>
          <a:lstStyle/>
          <a:p>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Tiền</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cấp</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quyền</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khai</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thác</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khoáng</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sản</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b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b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theo</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quy</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định </a:t>
            </a: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của</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Luật</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năm</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2010</a:t>
            </a:r>
            <a:endParaRPr lang="en-US" sz="2400" b="1" dirty="0">
              <a:solidFill>
                <a:srgbClr val="0000FF"/>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969948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6752"/>
            <a:ext cx="8229600" cy="4929411"/>
          </a:xfrm>
        </p:spPr>
        <p:txBody>
          <a:bodyPr>
            <a:normAutofit/>
          </a:bodyPr>
          <a:lstStyle/>
          <a:p>
            <a:pPr algn="just">
              <a:buFont typeface="Wingdings" panose="05000000000000000000" pitchFamily="2" charset="2"/>
              <a:buChar char="q"/>
            </a:pPr>
            <a:r>
              <a:rPr lang="en-US" sz="2400" b="1" dirty="0" err="1">
                <a:solidFill>
                  <a:srgbClr val="FF0000"/>
                </a:solidFill>
                <a:latin typeface="Times New Roman" panose="02020603050405020304" pitchFamily="18" charset="0"/>
                <a:cs typeface="Times New Roman" panose="02020603050405020304" pitchFamily="18" charset="0"/>
              </a:rPr>
              <a:t>Kết</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quả</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thu</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tiền</a:t>
            </a:r>
            <a:r>
              <a:rPr lang="en-US" sz="2400" b="1" dirty="0">
                <a:solidFill>
                  <a:srgbClr val="FF0000"/>
                </a:solidFill>
                <a:latin typeface="Times New Roman" panose="02020603050405020304" pitchFamily="18" charset="0"/>
                <a:cs typeface="Times New Roman" panose="02020603050405020304" pitchFamily="18" charset="0"/>
              </a:rPr>
              <a:t> CQKTKS</a:t>
            </a:r>
          </a:p>
          <a:p>
            <a:pPr marL="0" indent="0" algn="just">
              <a:buNone/>
            </a:pPr>
            <a:r>
              <a:rPr lang="vi-VN" sz="2400" dirty="0">
                <a:latin typeface="Times New Roman" panose="02020603050405020304" pitchFamily="18" charset="0"/>
                <a:cs typeface="Times New Roman" panose="02020603050405020304" pitchFamily="18" charset="0"/>
              </a:rPr>
              <a:t>Theo thống kê, từ khi quy định về tiền </a:t>
            </a:r>
            <a:r>
              <a:rPr lang="en-US" sz="2400" dirty="0">
                <a:latin typeface="Times New Roman" panose="02020603050405020304" pitchFamily="18" charset="0"/>
                <a:cs typeface="Times New Roman" panose="02020603050405020304" pitchFamily="18" charset="0"/>
              </a:rPr>
              <a:t>CQKTKS</a:t>
            </a:r>
            <a:r>
              <a:rPr lang="vi-VN" sz="2400" dirty="0">
                <a:latin typeface="Times New Roman" panose="02020603050405020304" pitchFamily="18" charset="0"/>
                <a:cs typeface="Times New Roman" panose="02020603050405020304" pitchFamily="18" charset="0"/>
              </a:rPr>
              <a:t> được triển khai (năm 2014) đến hết tháng 7 năm 2025, tổng số tiền</a:t>
            </a:r>
            <a:r>
              <a:rPr lang="en-US" sz="2400" dirty="0">
                <a:latin typeface="Times New Roman" panose="02020603050405020304" pitchFamily="18" charset="0"/>
                <a:cs typeface="Times New Roman" panose="02020603050405020304" pitchFamily="18" charset="0"/>
              </a:rPr>
              <a:t> CQKTKS </a:t>
            </a:r>
            <a:r>
              <a:rPr lang="en-US" sz="2400" dirty="0" err="1">
                <a:latin typeface="Times New Roman" panose="02020603050405020304" pitchFamily="18" charset="0"/>
                <a:cs typeface="Times New Roman" panose="02020603050405020304" pitchFamily="18" charset="0"/>
              </a:rPr>
              <a:t>thu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nộp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vào</a:t>
            </a:r>
            <a:r>
              <a:rPr lang="en-US" sz="2400" dirty="0">
                <a:latin typeface="Times New Roman" panose="02020603050405020304" pitchFamily="18" charset="0"/>
                <a:cs typeface="Times New Roman" panose="02020603050405020304" pitchFamily="18" charset="0"/>
              </a:rPr>
              <a:t> NSNN</a:t>
            </a:r>
            <a:r>
              <a:rPr lang="vi-VN" sz="2400" dirty="0">
                <a:latin typeface="Times New Roman" panose="02020603050405020304" pitchFamily="18" charset="0"/>
                <a:cs typeface="Times New Roman" panose="02020603050405020304" pitchFamily="18" charset="0"/>
              </a:rPr>
              <a:t> là 53.511 tỷ đồng. </a:t>
            </a:r>
            <a:endParaRPr lang="en-US" sz="2400" dirty="0">
              <a:latin typeface="Times New Roman" panose="02020603050405020304" pitchFamily="18" charset="0"/>
              <a:cs typeface="Times New Roman" panose="02020603050405020304" pitchFamily="18" charset="0"/>
            </a:endParaRPr>
          </a:p>
          <a:p>
            <a:pPr marL="0" indent="0" algn="just">
              <a:buNone/>
            </a:pPr>
            <a:endParaRPr lang="en-US" sz="2400" dirty="0">
              <a:latin typeface="Times New Roman" panose="02020603050405020304" pitchFamily="18" charset="0"/>
              <a:cs typeface="Times New Roman" panose="02020603050405020304" pitchFamily="18" charset="0"/>
            </a:endParaRPr>
          </a:p>
        </p:txBody>
      </p:sp>
      <p:sp>
        <p:nvSpPr>
          <p:cNvPr id="4" name="Title 1"/>
          <p:cNvSpPr>
            <a:spLocks noGrp="1"/>
          </p:cNvSpPr>
          <p:nvPr>
            <p:ph type="title"/>
          </p:nvPr>
        </p:nvSpPr>
        <p:spPr>
          <a:xfrm>
            <a:off x="457200" y="274638"/>
            <a:ext cx="8229600" cy="706090"/>
          </a:xfrm>
        </p:spPr>
        <p:txBody>
          <a:bodyPr>
            <a:normAutofit fontScale="90000"/>
          </a:bodyPr>
          <a:lstStyle/>
          <a:p>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Tiền</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cấp</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quyền</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khai</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thác</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khoáng</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sản</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b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b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theo</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quy</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định </a:t>
            </a: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của</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Luật</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năm</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2010</a:t>
            </a:r>
            <a:endParaRPr lang="en-US" sz="2400" b="1" dirty="0">
              <a:solidFill>
                <a:srgbClr val="0000FF"/>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7" name="Table 6">
            <a:extLst>
              <a:ext uri="{FF2B5EF4-FFF2-40B4-BE49-F238E27FC236}">
                <a16:creationId xmlns:a16="http://schemas.microsoft.com/office/drawing/2014/main" id="{95B7B67F-0707-A1EB-6197-A645817608B4}"/>
              </a:ext>
            </a:extLst>
          </p:cNvPr>
          <p:cNvGraphicFramePr>
            <a:graphicFrameLocks noGrp="1"/>
          </p:cNvGraphicFramePr>
          <p:nvPr>
            <p:extLst>
              <p:ext uri="{D42A27DB-BD31-4B8C-83A1-F6EECF244321}">
                <p14:modId xmlns:p14="http://schemas.microsoft.com/office/powerpoint/2010/main" val="907864575"/>
              </p:ext>
            </p:extLst>
          </p:nvPr>
        </p:nvGraphicFramePr>
        <p:xfrm>
          <a:off x="539552" y="2853092"/>
          <a:ext cx="8064897" cy="3465101"/>
        </p:xfrm>
        <a:graphic>
          <a:graphicData uri="http://schemas.openxmlformats.org/drawingml/2006/table">
            <a:tbl>
              <a:tblPr firstRow="1" firstCol="1" bandRow="1">
                <a:tableStyleId>{5C22544A-7EE6-4342-B048-85BDC9FD1C3A}</a:tableStyleId>
              </a:tblPr>
              <a:tblGrid>
                <a:gridCol w="1762138">
                  <a:extLst>
                    <a:ext uri="{9D8B030D-6E8A-4147-A177-3AD203B41FA5}">
                      <a16:colId xmlns:a16="http://schemas.microsoft.com/office/drawing/2014/main" val="229942251"/>
                    </a:ext>
                  </a:extLst>
                </a:gridCol>
                <a:gridCol w="2144825">
                  <a:extLst>
                    <a:ext uri="{9D8B030D-6E8A-4147-A177-3AD203B41FA5}">
                      <a16:colId xmlns:a16="http://schemas.microsoft.com/office/drawing/2014/main" val="3789518416"/>
                    </a:ext>
                  </a:extLst>
                </a:gridCol>
                <a:gridCol w="2141265">
                  <a:extLst>
                    <a:ext uri="{9D8B030D-6E8A-4147-A177-3AD203B41FA5}">
                      <a16:colId xmlns:a16="http://schemas.microsoft.com/office/drawing/2014/main" val="760994904"/>
                    </a:ext>
                  </a:extLst>
                </a:gridCol>
                <a:gridCol w="2016669">
                  <a:extLst>
                    <a:ext uri="{9D8B030D-6E8A-4147-A177-3AD203B41FA5}">
                      <a16:colId xmlns:a16="http://schemas.microsoft.com/office/drawing/2014/main" val="240488323"/>
                    </a:ext>
                  </a:extLst>
                </a:gridCol>
              </a:tblGrid>
              <a:tr h="516753">
                <a:tc>
                  <a:txBody>
                    <a:bodyPr/>
                    <a:lstStyle/>
                    <a:p>
                      <a:pPr algn="ctr">
                        <a:lnSpc>
                          <a:spcPct val="107000"/>
                        </a:lnSpc>
                        <a:spcBef>
                          <a:spcPts val="300"/>
                        </a:spcBef>
                        <a:spcAft>
                          <a:spcPts val="300"/>
                        </a:spcAft>
                        <a:buNone/>
                      </a:pPr>
                      <a:r>
                        <a:rPr lang="vi-VN" sz="1400" dirty="0">
                          <a:effectLst/>
                        </a:rPr>
                        <a:t>Năm</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300"/>
                        </a:spcBef>
                        <a:spcAft>
                          <a:spcPts val="300"/>
                        </a:spcAft>
                        <a:buNone/>
                      </a:pPr>
                      <a:r>
                        <a:rPr lang="vi-VN" sz="1400">
                          <a:effectLst/>
                        </a:rPr>
                        <a:t>Cấp Trung ương (đơn vị: tỷ đồng)</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300"/>
                        </a:spcBef>
                        <a:spcAft>
                          <a:spcPts val="300"/>
                        </a:spcAft>
                        <a:buNone/>
                      </a:pPr>
                      <a:r>
                        <a:rPr lang="vi-VN" sz="1400">
                          <a:effectLst/>
                        </a:rPr>
                        <a:t>Cấp địa phương (đơn vị: tỷ đồng)</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300"/>
                        </a:spcBef>
                        <a:spcAft>
                          <a:spcPts val="300"/>
                        </a:spcAft>
                        <a:buNone/>
                      </a:pPr>
                      <a:r>
                        <a:rPr lang="vi-VN" sz="1400">
                          <a:effectLst/>
                        </a:rPr>
                        <a:t>Tổng cộng    (đơn vị: tỷ đồng)</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51495032"/>
                  </a:ext>
                </a:extLst>
              </a:tr>
              <a:tr h="188156">
                <a:tc>
                  <a:txBody>
                    <a:bodyPr/>
                    <a:lstStyle/>
                    <a:p>
                      <a:pPr algn="ctr">
                        <a:lnSpc>
                          <a:spcPct val="107000"/>
                        </a:lnSpc>
                        <a:spcBef>
                          <a:spcPts val="300"/>
                        </a:spcBef>
                        <a:spcAft>
                          <a:spcPts val="300"/>
                        </a:spcAft>
                        <a:buNone/>
                      </a:pPr>
                      <a:r>
                        <a:rPr lang="en-US" sz="1400">
                          <a:effectLst/>
                        </a:rPr>
                        <a:t>năm 2014</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300"/>
                        </a:spcBef>
                        <a:spcAft>
                          <a:spcPts val="300"/>
                        </a:spcAft>
                        <a:buNone/>
                      </a:pPr>
                      <a:r>
                        <a:rPr lang="en-US" sz="1400">
                          <a:effectLst/>
                        </a:rPr>
                        <a:t>846</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300"/>
                        </a:spcBef>
                        <a:spcAft>
                          <a:spcPts val="300"/>
                        </a:spcAft>
                        <a:buNone/>
                      </a:pPr>
                      <a:r>
                        <a:rPr lang="en-US" sz="1400">
                          <a:effectLst/>
                        </a:rPr>
                        <a:t>432</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300"/>
                        </a:spcBef>
                        <a:spcAft>
                          <a:spcPts val="300"/>
                        </a:spcAft>
                        <a:buNone/>
                      </a:pPr>
                      <a:r>
                        <a:rPr lang="en-US" sz="1400">
                          <a:effectLst/>
                        </a:rPr>
                        <a:t>1</a:t>
                      </a:r>
                      <a:r>
                        <a:rPr lang="vi-VN" sz="1400">
                          <a:effectLst/>
                        </a:rPr>
                        <a:t>.</a:t>
                      </a:r>
                      <a:r>
                        <a:rPr lang="en-US" sz="1400">
                          <a:effectLst/>
                        </a:rPr>
                        <a:t>278</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92881228"/>
                  </a:ext>
                </a:extLst>
              </a:tr>
              <a:tr h="188156">
                <a:tc>
                  <a:txBody>
                    <a:bodyPr/>
                    <a:lstStyle/>
                    <a:p>
                      <a:pPr algn="ctr">
                        <a:lnSpc>
                          <a:spcPct val="107000"/>
                        </a:lnSpc>
                        <a:spcBef>
                          <a:spcPts val="300"/>
                        </a:spcBef>
                        <a:spcAft>
                          <a:spcPts val="300"/>
                        </a:spcAft>
                        <a:buNone/>
                      </a:pPr>
                      <a:r>
                        <a:rPr lang="en-US" sz="1400">
                          <a:effectLst/>
                        </a:rPr>
                        <a:t>năm 2015</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300"/>
                        </a:spcBef>
                        <a:spcAft>
                          <a:spcPts val="300"/>
                        </a:spcAft>
                        <a:buNone/>
                      </a:pPr>
                      <a:r>
                        <a:rPr lang="en-US" sz="1400">
                          <a:effectLst/>
                        </a:rPr>
                        <a:t>3</a:t>
                      </a:r>
                      <a:r>
                        <a:rPr lang="vi-VN" sz="1400">
                          <a:effectLst/>
                        </a:rPr>
                        <a:t>.</a:t>
                      </a:r>
                      <a:r>
                        <a:rPr lang="en-US" sz="1400">
                          <a:effectLst/>
                        </a:rPr>
                        <a:t>202</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300"/>
                        </a:spcBef>
                        <a:spcAft>
                          <a:spcPts val="300"/>
                        </a:spcAft>
                        <a:buNone/>
                      </a:pPr>
                      <a:r>
                        <a:rPr lang="en-US" sz="1400">
                          <a:effectLst/>
                        </a:rPr>
                        <a:t>1</a:t>
                      </a:r>
                      <a:r>
                        <a:rPr lang="vi-VN" sz="1400">
                          <a:effectLst/>
                        </a:rPr>
                        <a:t>.</a:t>
                      </a:r>
                      <a:r>
                        <a:rPr lang="en-US" sz="1400">
                          <a:effectLst/>
                        </a:rPr>
                        <a:t>304</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300"/>
                        </a:spcBef>
                        <a:spcAft>
                          <a:spcPts val="300"/>
                        </a:spcAft>
                        <a:buNone/>
                      </a:pPr>
                      <a:r>
                        <a:rPr lang="en-US" sz="1400">
                          <a:effectLst/>
                        </a:rPr>
                        <a:t>4</a:t>
                      </a:r>
                      <a:r>
                        <a:rPr lang="vi-VN" sz="1400">
                          <a:effectLst/>
                        </a:rPr>
                        <a:t>.</a:t>
                      </a:r>
                      <a:r>
                        <a:rPr lang="en-US" sz="1400">
                          <a:effectLst/>
                        </a:rPr>
                        <a:t>506</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6975800"/>
                  </a:ext>
                </a:extLst>
              </a:tr>
              <a:tr h="188156">
                <a:tc>
                  <a:txBody>
                    <a:bodyPr/>
                    <a:lstStyle/>
                    <a:p>
                      <a:pPr algn="ctr">
                        <a:lnSpc>
                          <a:spcPct val="107000"/>
                        </a:lnSpc>
                        <a:spcBef>
                          <a:spcPts val="300"/>
                        </a:spcBef>
                        <a:spcAft>
                          <a:spcPts val="300"/>
                        </a:spcAft>
                        <a:buNone/>
                      </a:pPr>
                      <a:r>
                        <a:rPr lang="en-US" sz="1400">
                          <a:effectLst/>
                        </a:rPr>
                        <a:t>năm 2016</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300"/>
                        </a:spcBef>
                        <a:spcAft>
                          <a:spcPts val="300"/>
                        </a:spcAft>
                        <a:buNone/>
                      </a:pPr>
                      <a:r>
                        <a:rPr lang="en-US" sz="1400" dirty="0">
                          <a:effectLst/>
                        </a:rPr>
                        <a:t>3</a:t>
                      </a:r>
                      <a:r>
                        <a:rPr lang="vi-VN" sz="1400" dirty="0">
                          <a:effectLst/>
                        </a:rPr>
                        <a:t>.</a:t>
                      </a:r>
                      <a:r>
                        <a:rPr lang="en-US" sz="1400" dirty="0">
                          <a:effectLst/>
                        </a:rPr>
                        <a:t>705</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300"/>
                        </a:spcBef>
                        <a:spcAft>
                          <a:spcPts val="300"/>
                        </a:spcAft>
                        <a:buNone/>
                      </a:pPr>
                      <a:r>
                        <a:rPr lang="en-US" sz="1400">
                          <a:effectLst/>
                        </a:rPr>
                        <a:t>1</a:t>
                      </a:r>
                      <a:r>
                        <a:rPr lang="vi-VN" sz="1400">
                          <a:effectLst/>
                        </a:rPr>
                        <a:t>.</a:t>
                      </a:r>
                      <a:r>
                        <a:rPr lang="en-US" sz="1400">
                          <a:effectLst/>
                        </a:rPr>
                        <a:t>514</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300"/>
                        </a:spcBef>
                        <a:spcAft>
                          <a:spcPts val="300"/>
                        </a:spcAft>
                        <a:buNone/>
                      </a:pPr>
                      <a:r>
                        <a:rPr lang="en-US" sz="1400">
                          <a:effectLst/>
                        </a:rPr>
                        <a:t>5</a:t>
                      </a:r>
                      <a:r>
                        <a:rPr lang="vi-VN" sz="1400">
                          <a:effectLst/>
                        </a:rPr>
                        <a:t>.</a:t>
                      </a:r>
                      <a:r>
                        <a:rPr lang="en-US" sz="1400">
                          <a:effectLst/>
                        </a:rPr>
                        <a:t>219</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73251332"/>
                  </a:ext>
                </a:extLst>
              </a:tr>
              <a:tr h="188156">
                <a:tc>
                  <a:txBody>
                    <a:bodyPr/>
                    <a:lstStyle/>
                    <a:p>
                      <a:pPr algn="ctr">
                        <a:lnSpc>
                          <a:spcPct val="107000"/>
                        </a:lnSpc>
                        <a:spcBef>
                          <a:spcPts val="300"/>
                        </a:spcBef>
                        <a:spcAft>
                          <a:spcPts val="300"/>
                        </a:spcAft>
                        <a:buNone/>
                      </a:pPr>
                      <a:r>
                        <a:rPr lang="en-US" sz="1400">
                          <a:effectLst/>
                        </a:rPr>
                        <a:t>năm 2017</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300"/>
                        </a:spcBef>
                        <a:spcAft>
                          <a:spcPts val="300"/>
                        </a:spcAft>
                        <a:buNone/>
                      </a:pPr>
                      <a:r>
                        <a:rPr lang="en-US" sz="1400">
                          <a:effectLst/>
                        </a:rPr>
                        <a:t>2</a:t>
                      </a:r>
                      <a:r>
                        <a:rPr lang="vi-VN" sz="1400">
                          <a:effectLst/>
                        </a:rPr>
                        <a:t>.</a:t>
                      </a:r>
                      <a:r>
                        <a:rPr lang="en-US" sz="1400">
                          <a:effectLst/>
                        </a:rPr>
                        <a:t>780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300"/>
                        </a:spcBef>
                        <a:spcAft>
                          <a:spcPts val="300"/>
                        </a:spcAft>
                        <a:buNone/>
                      </a:pPr>
                      <a:r>
                        <a:rPr lang="en-US" sz="1400">
                          <a:effectLst/>
                        </a:rPr>
                        <a:t>1</a:t>
                      </a:r>
                      <a:r>
                        <a:rPr lang="vi-VN" sz="1400">
                          <a:effectLst/>
                        </a:rPr>
                        <a:t>.</a:t>
                      </a:r>
                      <a:r>
                        <a:rPr lang="en-US" sz="1400">
                          <a:effectLst/>
                        </a:rPr>
                        <a:t>507</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300"/>
                        </a:spcBef>
                        <a:spcAft>
                          <a:spcPts val="300"/>
                        </a:spcAft>
                        <a:buNone/>
                      </a:pPr>
                      <a:r>
                        <a:rPr lang="en-US" sz="1400">
                          <a:effectLst/>
                        </a:rPr>
                        <a:t>4</a:t>
                      </a:r>
                      <a:r>
                        <a:rPr lang="vi-VN" sz="1400">
                          <a:effectLst/>
                        </a:rPr>
                        <a:t>.</a:t>
                      </a:r>
                      <a:r>
                        <a:rPr lang="en-US" sz="1400">
                          <a:effectLst/>
                        </a:rPr>
                        <a:t>287</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88398315"/>
                  </a:ext>
                </a:extLst>
              </a:tr>
              <a:tr h="188156">
                <a:tc>
                  <a:txBody>
                    <a:bodyPr/>
                    <a:lstStyle/>
                    <a:p>
                      <a:pPr algn="ctr">
                        <a:lnSpc>
                          <a:spcPct val="107000"/>
                        </a:lnSpc>
                        <a:spcBef>
                          <a:spcPts val="300"/>
                        </a:spcBef>
                        <a:spcAft>
                          <a:spcPts val="300"/>
                        </a:spcAft>
                        <a:buNone/>
                      </a:pPr>
                      <a:r>
                        <a:rPr lang="en-US" sz="1400">
                          <a:effectLst/>
                        </a:rPr>
                        <a:t>năm 2018</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300"/>
                        </a:spcBef>
                        <a:spcAft>
                          <a:spcPts val="300"/>
                        </a:spcAft>
                        <a:buNone/>
                      </a:pPr>
                      <a:r>
                        <a:rPr lang="en-US" sz="1400">
                          <a:effectLst/>
                        </a:rPr>
                        <a:t>2</a:t>
                      </a:r>
                      <a:r>
                        <a:rPr lang="vi-VN" sz="1400">
                          <a:effectLst/>
                        </a:rPr>
                        <a:t>.</a:t>
                      </a:r>
                      <a:r>
                        <a:rPr lang="en-US" sz="1400">
                          <a:effectLst/>
                        </a:rPr>
                        <a:t>893</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300"/>
                        </a:spcBef>
                        <a:spcAft>
                          <a:spcPts val="300"/>
                        </a:spcAft>
                        <a:buNone/>
                      </a:pPr>
                      <a:r>
                        <a:rPr lang="en-US" sz="1400">
                          <a:effectLst/>
                        </a:rPr>
                        <a:t>1</a:t>
                      </a:r>
                      <a:r>
                        <a:rPr lang="vi-VN" sz="1400">
                          <a:effectLst/>
                        </a:rPr>
                        <a:t>.</a:t>
                      </a:r>
                      <a:r>
                        <a:rPr lang="en-US" sz="1400">
                          <a:effectLst/>
                        </a:rPr>
                        <a:t>622</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300"/>
                        </a:spcBef>
                        <a:spcAft>
                          <a:spcPts val="300"/>
                        </a:spcAft>
                        <a:buNone/>
                      </a:pPr>
                      <a:r>
                        <a:rPr lang="en-US" sz="1400">
                          <a:effectLst/>
                        </a:rPr>
                        <a:t>4</a:t>
                      </a:r>
                      <a:r>
                        <a:rPr lang="vi-VN" sz="1400">
                          <a:effectLst/>
                        </a:rPr>
                        <a:t>.</a:t>
                      </a:r>
                      <a:r>
                        <a:rPr lang="en-US" sz="1400">
                          <a:effectLst/>
                        </a:rPr>
                        <a:t>515</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64451015"/>
                  </a:ext>
                </a:extLst>
              </a:tr>
              <a:tr h="188156">
                <a:tc>
                  <a:txBody>
                    <a:bodyPr/>
                    <a:lstStyle/>
                    <a:p>
                      <a:pPr algn="ctr">
                        <a:lnSpc>
                          <a:spcPct val="107000"/>
                        </a:lnSpc>
                        <a:spcBef>
                          <a:spcPts val="300"/>
                        </a:spcBef>
                        <a:spcAft>
                          <a:spcPts val="300"/>
                        </a:spcAft>
                        <a:buNone/>
                      </a:pPr>
                      <a:r>
                        <a:rPr lang="en-US" sz="1400">
                          <a:effectLst/>
                        </a:rPr>
                        <a:t>năm 2019</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300"/>
                        </a:spcBef>
                        <a:spcAft>
                          <a:spcPts val="300"/>
                        </a:spcAft>
                        <a:buNone/>
                      </a:pPr>
                      <a:r>
                        <a:rPr lang="en-US" sz="1400">
                          <a:effectLst/>
                        </a:rPr>
                        <a:t>3</a:t>
                      </a:r>
                      <a:r>
                        <a:rPr lang="vi-VN" sz="1400">
                          <a:effectLst/>
                        </a:rPr>
                        <a:t>.</a:t>
                      </a:r>
                      <a:r>
                        <a:rPr lang="en-US" sz="1400">
                          <a:effectLst/>
                        </a:rPr>
                        <a:t>198</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300"/>
                        </a:spcBef>
                        <a:spcAft>
                          <a:spcPts val="300"/>
                        </a:spcAft>
                        <a:buNone/>
                      </a:pPr>
                      <a:r>
                        <a:rPr lang="en-US" sz="1400">
                          <a:effectLst/>
                        </a:rPr>
                        <a:t>1</a:t>
                      </a:r>
                      <a:r>
                        <a:rPr lang="vi-VN" sz="1400">
                          <a:effectLst/>
                        </a:rPr>
                        <a:t>.</a:t>
                      </a:r>
                      <a:r>
                        <a:rPr lang="en-US" sz="1400">
                          <a:effectLst/>
                        </a:rPr>
                        <a:t>700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300"/>
                        </a:spcBef>
                        <a:spcAft>
                          <a:spcPts val="300"/>
                        </a:spcAft>
                        <a:buNone/>
                      </a:pPr>
                      <a:r>
                        <a:rPr lang="en-US" sz="1400">
                          <a:effectLst/>
                        </a:rPr>
                        <a:t>4</a:t>
                      </a:r>
                      <a:r>
                        <a:rPr lang="vi-VN" sz="1400">
                          <a:effectLst/>
                        </a:rPr>
                        <a:t>.</a:t>
                      </a:r>
                      <a:r>
                        <a:rPr lang="en-US" sz="1400">
                          <a:effectLst/>
                        </a:rPr>
                        <a:t>898</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32309160"/>
                  </a:ext>
                </a:extLst>
              </a:tr>
              <a:tr h="188156">
                <a:tc>
                  <a:txBody>
                    <a:bodyPr/>
                    <a:lstStyle/>
                    <a:p>
                      <a:pPr algn="ctr">
                        <a:lnSpc>
                          <a:spcPct val="107000"/>
                        </a:lnSpc>
                        <a:spcBef>
                          <a:spcPts val="300"/>
                        </a:spcBef>
                        <a:spcAft>
                          <a:spcPts val="300"/>
                        </a:spcAft>
                        <a:buNone/>
                      </a:pPr>
                      <a:r>
                        <a:rPr lang="en-US" sz="1400">
                          <a:effectLst/>
                        </a:rPr>
                        <a:t>năm 2020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300"/>
                        </a:spcBef>
                        <a:spcAft>
                          <a:spcPts val="300"/>
                        </a:spcAft>
                        <a:buNone/>
                      </a:pPr>
                      <a:r>
                        <a:rPr lang="en-US" sz="1400">
                          <a:effectLst/>
                        </a:rPr>
                        <a:t>2</a:t>
                      </a:r>
                      <a:r>
                        <a:rPr lang="vi-VN" sz="1400">
                          <a:effectLst/>
                        </a:rPr>
                        <a:t>.</a:t>
                      </a:r>
                      <a:r>
                        <a:rPr lang="en-US" sz="1400">
                          <a:effectLst/>
                        </a:rPr>
                        <a:t>849</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300"/>
                        </a:spcBef>
                        <a:spcAft>
                          <a:spcPts val="300"/>
                        </a:spcAft>
                        <a:buNone/>
                      </a:pPr>
                      <a:r>
                        <a:rPr lang="en-US" sz="1400">
                          <a:effectLst/>
                        </a:rPr>
                        <a:t>1</a:t>
                      </a:r>
                      <a:r>
                        <a:rPr lang="vi-VN" sz="1400">
                          <a:effectLst/>
                        </a:rPr>
                        <a:t>.</a:t>
                      </a:r>
                      <a:r>
                        <a:rPr lang="en-US" sz="1400">
                          <a:effectLst/>
                        </a:rPr>
                        <a:t>660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300"/>
                        </a:spcBef>
                        <a:spcAft>
                          <a:spcPts val="300"/>
                        </a:spcAft>
                        <a:buNone/>
                      </a:pPr>
                      <a:r>
                        <a:rPr lang="en-US" sz="1400">
                          <a:effectLst/>
                        </a:rPr>
                        <a:t>4</a:t>
                      </a:r>
                      <a:r>
                        <a:rPr lang="vi-VN" sz="1400">
                          <a:effectLst/>
                        </a:rPr>
                        <a:t>.</a:t>
                      </a:r>
                      <a:r>
                        <a:rPr lang="en-US" sz="1400">
                          <a:effectLst/>
                        </a:rPr>
                        <a:t>509</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09380046"/>
                  </a:ext>
                </a:extLst>
              </a:tr>
              <a:tr h="188156">
                <a:tc>
                  <a:txBody>
                    <a:bodyPr/>
                    <a:lstStyle/>
                    <a:p>
                      <a:pPr algn="ctr">
                        <a:lnSpc>
                          <a:spcPct val="107000"/>
                        </a:lnSpc>
                        <a:spcBef>
                          <a:spcPts val="300"/>
                        </a:spcBef>
                        <a:spcAft>
                          <a:spcPts val="300"/>
                        </a:spcAft>
                        <a:buNone/>
                      </a:pPr>
                      <a:r>
                        <a:rPr lang="en-US" sz="1400">
                          <a:effectLst/>
                        </a:rPr>
                        <a:t>năm 2021</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300"/>
                        </a:spcBef>
                        <a:spcAft>
                          <a:spcPts val="300"/>
                        </a:spcAft>
                        <a:buNone/>
                      </a:pPr>
                      <a:r>
                        <a:rPr lang="en-US" sz="1400">
                          <a:effectLst/>
                        </a:rPr>
                        <a:t>3</a:t>
                      </a:r>
                      <a:r>
                        <a:rPr lang="vi-VN" sz="1400">
                          <a:effectLst/>
                        </a:rPr>
                        <a:t>.</a:t>
                      </a:r>
                      <a:r>
                        <a:rPr lang="en-US" sz="1400">
                          <a:effectLst/>
                        </a:rPr>
                        <a:t>060</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300"/>
                        </a:spcBef>
                        <a:spcAft>
                          <a:spcPts val="300"/>
                        </a:spcAft>
                        <a:buNone/>
                      </a:pPr>
                      <a:r>
                        <a:rPr lang="en-US" sz="1400">
                          <a:effectLst/>
                        </a:rPr>
                        <a:t>1</a:t>
                      </a:r>
                      <a:r>
                        <a:rPr lang="vi-VN" sz="1400">
                          <a:effectLst/>
                        </a:rPr>
                        <a:t>.</a:t>
                      </a:r>
                      <a:r>
                        <a:rPr lang="en-US" sz="1400">
                          <a:effectLst/>
                        </a:rPr>
                        <a:t>865</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300"/>
                        </a:spcBef>
                        <a:spcAft>
                          <a:spcPts val="300"/>
                        </a:spcAft>
                        <a:buNone/>
                      </a:pPr>
                      <a:r>
                        <a:rPr lang="en-US" sz="1400">
                          <a:effectLst/>
                        </a:rPr>
                        <a:t>4</a:t>
                      </a:r>
                      <a:r>
                        <a:rPr lang="vi-VN" sz="1400">
                          <a:effectLst/>
                        </a:rPr>
                        <a:t>.</a:t>
                      </a:r>
                      <a:r>
                        <a:rPr lang="en-US" sz="1400">
                          <a:effectLst/>
                        </a:rPr>
                        <a:t>925</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40421354"/>
                  </a:ext>
                </a:extLst>
              </a:tr>
              <a:tr h="188156">
                <a:tc>
                  <a:txBody>
                    <a:bodyPr/>
                    <a:lstStyle/>
                    <a:p>
                      <a:pPr algn="ctr">
                        <a:lnSpc>
                          <a:spcPct val="107000"/>
                        </a:lnSpc>
                        <a:spcBef>
                          <a:spcPts val="300"/>
                        </a:spcBef>
                        <a:spcAft>
                          <a:spcPts val="300"/>
                        </a:spcAft>
                        <a:buNone/>
                      </a:pPr>
                      <a:r>
                        <a:rPr lang="en-US" sz="1400">
                          <a:effectLst/>
                        </a:rPr>
                        <a:t>năm 2022</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300"/>
                        </a:spcBef>
                        <a:spcAft>
                          <a:spcPts val="300"/>
                        </a:spcAft>
                        <a:buNone/>
                      </a:pPr>
                      <a:r>
                        <a:rPr lang="en-US" sz="1400">
                          <a:effectLst/>
                        </a:rPr>
                        <a:t>2</a:t>
                      </a:r>
                      <a:r>
                        <a:rPr lang="vi-VN" sz="1400">
                          <a:effectLst/>
                        </a:rPr>
                        <a:t>.</a:t>
                      </a:r>
                      <a:r>
                        <a:rPr lang="en-US" sz="1400">
                          <a:effectLst/>
                        </a:rPr>
                        <a:t>429</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300"/>
                        </a:spcBef>
                        <a:spcAft>
                          <a:spcPts val="300"/>
                        </a:spcAft>
                        <a:buNone/>
                      </a:pPr>
                      <a:r>
                        <a:rPr lang="en-US" sz="1400">
                          <a:effectLst/>
                        </a:rPr>
                        <a:t>2</a:t>
                      </a:r>
                      <a:r>
                        <a:rPr lang="vi-VN" sz="1400">
                          <a:effectLst/>
                        </a:rPr>
                        <a:t>.</a:t>
                      </a:r>
                      <a:r>
                        <a:rPr lang="en-US" sz="1400">
                          <a:effectLst/>
                        </a:rPr>
                        <a:t>666</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300"/>
                        </a:spcBef>
                        <a:spcAft>
                          <a:spcPts val="300"/>
                        </a:spcAft>
                        <a:buNone/>
                      </a:pPr>
                      <a:r>
                        <a:rPr lang="en-US" sz="1400">
                          <a:effectLst/>
                        </a:rPr>
                        <a:t>5</a:t>
                      </a:r>
                      <a:r>
                        <a:rPr lang="vi-VN" sz="1400">
                          <a:effectLst/>
                        </a:rPr>
                        <a:t>.</a:t>
                      </a:r>
                      <a:r>
                        <a:rPr lang="en-US" sz="1400">
                          <a:effectLst/>
                        </a:rPr>
                        <a:t>095</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91397635"/>
                  </a:ext>
                </a:extLst>
              </a:tr>
              <a:tr h="188156">
                <a:tc>
                  <a:txBody>
                    <a:bodyPr/>
                    <a:lstStyle/>
                    <a:p>
                      <a:pPr algn="ctr">
                        <a:lnSpc>
                          <a:spcPct val="107000"/>
                        </a:lnSpc>
                        <a:spcBef>
                          <a:spcPts val="300"/>
                        </a:spcBef>
                        <a:spcAft>
                          <a:spcPts val="300"/>
                        </a:spcAft>
                        <a:buNone/>
                      </a:pPr>
                      <a:r>
                        <a:rPr lang="en-US" sz="1400">
                          <a:effectLst/>
                        </a:rPr>
                        <a:t>năm 2023</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300"/>
                        </a:spcBef>
                        <a:spcAft>
                          <a:spcPts val="300"/>
                        </a:spcAft>
                        <a:buNone/>
                      </a:pPr>
                      <a:r>
                        <a:rPr lang="en-US" sz="1400">
                          <a:effectLst/>
                        </a:rPr>
                        <a:t>2</a:t>
                      </a:r>
                      <a:r>
                        <a:rPr lang="vi-VN" sz="1400">
                          <a:effectLst/>
                        </a:rPr>
                        <a:t>.</a:t>
                      </a:r>
                      <a:r>
                        <a:rPr lang="en-US" sz="1400">
                          <a:effectLst/>
                        </a:rPr>
                        <a:t>922</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300"/>
                        </a:spcBef>
                        <a:spcAft>
                          <a:spcPts val="300"/>
                        </a:spcAft>
                        <a:buNone/>
                      </a:pPr>
                      <a:r>
                        <a:rPr lang="en-US" sz="1400">
                          <a:effectLst/>
                        </a:rPr>
                        <a:t>2</a:t>
                      </a:r>
                      <a:r>
                        <a:rPr lang="vi-VN" sz="1400">
                          <a:effectLst/>
                        </a:rPr>
                        <a:t>.</a:t>
                      </a:r>
                      <a:r>
                        <a:rPr lang="en-US" sz="1400">
                          <a:effectLst/>
                        </a:rPr>
                        <a:t>574</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300"/>
                        </a:spcBef>
                        <a:spcAft>
                          <a:spcPts val="300"/>
                        </a:spcAft>
                        <a:buNone/>
                      </a:pPr>
                      <a:r>
                        <a:rPr lang="en-US" sz="1400">
                          <a:effectLst/>
                        </a:rPr>
                        <a:t>5</a:t>
                      </a:r>
                      <a:r>
                        <a:rPr lang="vi-VN" sz="1400">
                          <a:effectLst/>
                        </a:rPr>
                        <a:t>.</a:t>
                      </a:r>
                      <a:r>
                        <a:rPr lang="en-US" sz="1400">
                          <a:effectLst/>
                        </a:rPr>
                        <a:t>496</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70853104"/>
                  </a:ext>
                </a:extLst>
              </a:tr>
              <a:tr h="188156">
                <a:tc>
                  <a:txBody>
                    <a:bodyPr/>
                    <a:lstStyle/>
                    <a:p>
                      <a:pPr algn="ctr">
                        <a:lnSpc>
                          <a:spcPct val="107000"/>
                        </a:lnSpc>
                        <a:spcBef>
                          <a:spcPts val="300"/>
                        </a:spcBef>
                        <a:spcAft>
                          <a:spcPts val="300"/>
                        </a:spcAft>
                        <a:buNone/>
                      </a:pPr>
                      <a:r>
                        <a:rPr lang="en-US" sz="1400">
                          <a:effectLst/>
                        </a:rPr>
                        <a:t>năm 2024</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300"/>
                        </a:spcBef>
                        <a:spcAft>
                          <a:spcPts val="300"/>
                        </a:spcAft>
                        <a:buNone/>
                      </a:pPr>
                      <a:r>
                        <a:rPr lang="en-US" sz="1400">
                          <a:effectLst/>
                        </a:rPr>
                        <a:t>2</a:t>
                      </a:r>
                      <a:r>
                        <a:rPr lang="vi-VN" sz="1400">
                          <a:effectLst/>
                        </a:rPr>
                        <a:t>.</a:t>
                      </a:r>
                      <a:r>
                        <a:rPr lang="en-US" sz="1400">
                          <a:effectLst/>
                        </a:rPr>
                        <a:t>484</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300"/>
                        </a:spcBef>
                        <a:spcAft>
                          <a:spcPts val="300"/>
                        </a:spcAft>
                        <a:buNone/>
                      </a:pPr>
                      <a:r>
                        <a:rPr lang="en-US" sz="1400">
                          <a:effectLst/>
                        </a:rPr>
                        <a:t>2</a:t>
                      </a:r>
                      <a:r>
                        <a:rPr lang="vi-VN" sz="1400">
                          <a:effectLst/>
                        </a:rPr>
                        <a:t>.</a:t>
                      </a:r>
                      <a:r>
                        <a:rPr lang="en-US" sz="1400">
                          <a:effectLst/>
                        </a:rPr>
                        <a:t>971</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300"/>
                        </a:spcBef>
                        <a:spcAft>
                          <a:spcPts val="300"/>
                        </a:spcAft>
                        <a:buNone/>
                      </a:pPr>
                      <a:r>
                        <a:rPr lang="en-US" sz="1400">
                          <a:effectLst/>
                        </a:rPr>
                        <a:t>5</a:t>
                      </a:r>
                      <a:r>
                        <a:rPr lang="vi-VN" sz="1400">
                          <a:effectLst/>
                        </a:rPr>
                        <a:t>.</a:t>
                      </a:r>
                      <a:r>
                        <a:rPr lang="en-US" sz="1400">
                          <a:effectLst/>
                        </a:rPr>
                        <a:t>455</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15541536"/>
                  </a:ext>
                </a:extLst>
              </a:tr>
              <a:tr h="343832">
                <a:tc>
                  <a:txBody>
                    <a:bodyPr/>
                    <a:lstStyle/>
                    <a:p>
                      <a:pPr algn="ctr">
                        <a:lnSpc>
                          <a:spcPct val="107000"/>
                        </a:lnSpc>
                        <a:spcBef>
                          <a:spcPts val="300"/>
                        </a:spcBef>
                        <a:spcAft>
                          <a:spcPts val="300"/>
                        </a:spcAft>
                        <a:buNone/>
                      </a:pPr>
                      <a:r>
                        <a:rPr lang="en-US" sz="1400">
                          <a:effectLst/>
                        </a:rPr>
                        <a:t>Tháng</a:t>
                      </a:r>
                      <a:r>
                        <a:rPr lang="vi-VN" sz="1400">
                          <a:effectLst/>
                        </a:rPr>
                        <a:t> 7/   </a:t>
                      </a:r>
                      <a:r>
                        <a:rPr lang="en-US" sz="1400">
                          <a:effectLst/>
                        </a:rPr>
                        <a:t>năm 2025</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300"/>
                        </a:spcBef>
                        <a:spcAft>
                          <a:spcPts val="300"/>
                        </a:spcAft>
                        <a:buNone/>
                      </a:pPr>
                      <a:r>
                        <a:rPr lang="en-US" sz="1400">
                          <a:effectLst/>
                        </a:rPr>
                        <a:t>1</a:t>
                      </a:r>
                      <a:r>
                        <a:rPr lang="vi-VN" sz="1400">
                          <a:effectLst/>
                        </a:rPr>
                        <a:t>.</a:t>
                      </a:r>
                      <a:r>
                        <a:rPr lang="en-US" sz="1400">
                          <a:effectLst/>
                        </a:rPr>
                        <a:t>789</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300"/>
                        </a:spcBef>
                        <a:spcAft>
                          <a:spcPts val="300"/>
                        </a:spcAft>
                        <a:buNone/>
                      </a:pPr>
                      <a:r>
                        <a:rPr lang="en-US" sz="1400">
                          <a:effectLst/>
                        </a:rPr>
                        <a:t>1</a:t>
                      </a:r>
                      <a:r>
                        <a:rPr lang="vi-VN" sz="1400">
                          <a:effectLst/>
                        </a:rPr>
                        <a:t>.</a:t>
                      </a:r>
                      <a:r>
                        <a:rPr lang="en-US" sz="1400">
                          <a:effectLst/>
                        </a:rPr>
                        <a:t>539</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300"/>
                        </a:spcBef>
                        <a:spcAft>
                          <a:spcPts val="300"/>
                        </a:spcAft>
                        <a:buNone/>
                      </a:pPr>
                      <a:r>
                        <a:rPr lang="en-US" sz="1400">
                          <a:effectLst/>
                        </a:rPr>
                        <a:t>3</a:t>
                      </a:r>
                      <a:r>
                        <a:rPr lang="vi-VN" sz="1400">
                          <a:effectLst/>
                        </a:rPr>
                        <a:t>.</a:t>
                      </a:r>
                      <a:r>
                        <a:rPr lang="en-US" sz="1400">
                          <a:effectLst/>
                        </a:rPr>
                        <a:t>328</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20911370"/>
                  </a:ext>
                </a:extLst>
              </a:tr>
              <a:tr h="188156">
                <a:tc>
                  <a:txBody>
                    <a:bodyPr/>
                    <a:lstStyle/>
                    <a:p>
                      <a:pPr algn="ctr">
                        <a:lnSpc>
                          <a:spcPct val="107000"/>
                        </a:lnSpc>
                        <a:spcBef>
                          <a:spcPts val="300"/>
                        </a:spcBef>
                        <a:spcAft>
                          <a:spcPts val="300"/>
                        </a:spcAft>
                        <a:buNone/>
                      </a:pPr>
                      <a:r>
                        <a:rPr lang="en-US" sz="1400">
                          <a:effectLst/>
                        </a:rPr>
                        <a:t>Tổng</a:t>
                      </a:r>
                      <a:r>
                        <a:rPr lang="vi-VN" sz="1400">
                          <a:effectLst/>
                        </a:rPr>
                        <a:t> cộng</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300"/>
                        </a:spcBef>
                        <a:spcAft>
                          <a:spcPts val="300"/>
                        </a:spcAft>
                        <a:buNone/>
                      </a:pPr>
                      <a:r>
                        <a:rPr lang="vi-VN" sz="1400">
                          <a:effectLst/>
                        </a:rPr>
                        <a:t>32.157</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300"/>
                        </a:spcBef>
                        <a:spcAft>
                          <a:spcPts val="300"/>
                        </a:spcAft>
                        <a:buNone/>
                      </a:pPr>
                      <a:r>
                        <a:rPr lang="vi-VN" sz="1400">
                          <a:effectLst/>
                        </a:rPr>
                        <a:t>21.354</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Bef>
                          <a:spcPts val="300"/>
                        </a:spcBef>
                        <a:spcAft>
                          <a:spcPts val="300"/>
                        </a:spcAft>
                        <a:buNone/>
                      </a:pPr>
                      <a:r>
                        <a:rPr lang="en-US" sz="1400" dirty="0">
                          <a:effectLst/>
                        </a:rPr>
                        <a:t>53.511</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38466779"/>
                  </a:ext>
                </a:extLst>
              </a:tr>
            </a:tbl>
          </a:graphicData>
        </a:graphic>
      </p:graphicFrame>
    </p:spTree>
    <p:extLst>
      <p:ext uri="{BB962C8B-B14F-4D97-AF65-F5344CB8AC3E}">
        <p14:creationId xmlns:p14="http://schemas.microsoft.com/office/powerpoint/2010/main" val="8727076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arn(inVertical)">
                                      <p:cBhvr>
                                        <p:cTn id="1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8229600" cy="864096"/>
          </a:xfrm>
        </p:spPr>
        <p:txBody>
          <a:bodyPr>
            <a:normAutofit/>
          </a:bodyPr>
          <a:lstStyle/>
          <a:p>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Tiền</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cấp</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quyền</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khai</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thác</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khoáng</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sản</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b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b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theo</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quy</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định </a:t>
            </a: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của</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Luật</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a:t>
            </a:r>
            <a:r>
              <a:rPr lang="en-US" altLang="en-US" sz="2400" b="1" cap="all" dirty="0" err="1">
                <a:solidFill>
                  <a:srgbClr val="0000FF"/>
                </a:solidFill>
                <a:latin typeface="Times New Roman" panose="02020603050405020304" pitchFamily="18" charset="0"/>
                <a:ea typeface="Tahoma" panose="020B0604030504040204" pitchFamily="34" charset="0"/>
                <a:cs typeface="Times New Roman" panose="02020603050405020304" pitchFamily="18" charset="0"/>
              </a:rPr>
              <a:t>năm</a:t>
            </a:r>
            <a:r>
              <a:rPr lang="en-US" altLang="en-US" sz="2400" b="1" cap="all" dirty="0">
                <a:solidFill>
                  <a:srgbClr val="0000FF"/>
                </a:solidFill>
                <a:latin typeface="Times New Roman" panose="02020603050405020304" pitchFamily="18" charset="0"/>
                <a:ea typeface="Tahoma" panose="020B0604030504040204" pitchFamily="34" charset="0"/>
                <a:cs typeface="Times New Roman" panose="02020603050405020304" pitchFamily="18" charset="0"/>
              </a:rPr>
              <a:t> 2010</a:t>
            </a:r>
            <a:endParaRPr lang="en-US" sz="2400" b="1" dirty="0">
              <a:solidFill>
                <a:srgbClr val="0000FF"/>
              </a:solidFill>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457200" y="1196752"/>
            <a:ext cx="8229600" cy="4929411"/>
          </a:xfrm>
        </p:spPr>
        <p:txBody>
          <a:bodyPr>
            <a:noAutofit/>
          </a:bodyPr>
          <a:lstStyle/>
          <a:p>
            <a:pPr>
              <a:buFont typeface="Wingdings" panose="05000000000000000000" pitchFamily="2" charset="2"/>
              <a:buChar char="q"/>
            </a:pPr>
            <a:r>
              <a:rPr lang="en-US" sz="2400" b="1" dirty="0" err="1">
                <a:solidFill>
                  <a:srgbClr val="FF0000"/>
                </a:solidFill>
                <a:latin typeface="Times New Roman" panose="02020603050405020304" pitchFamily="18" charset="0"/>
                <a:cs typeface="Times New Roman" panose="02020603050405020304" pitchFamily="18" charset="0"/>
              </a:rPr>
              <a:t>Một</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số</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bất</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cập</a:t>
            </a:r>
            <a:r>
              <a:rPr lang="en-US" sz="2400" b="1" dirty="0">
                <a:solidFill>
                  <a:srgbClr val="FF0000"/>
                </a:solidFill>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Ø"/>
            </a:pPr>
            <a:r>
              <a:rPr lang="vi-VN" sz="2400" dirty="0">
                <a:latin typeface="Times New Roman" panose="02020603050405020304" pitchFamily="18" charset="0"/>
                <a:cs typeface="Times New Roman" panose="02020603050405020304" pitchFamily="18" charset="0"/>
              </a:rPr>
              <a:t>Tính tiền </a:t>
            </a:r>
            <a:r>
              <a:rPr lang="en-US" sz="2400" dirty="0">
                <a:latin typeface="Times New Roman" panose="02020603050405020304" pitchFamily="18" charset="0"/>
                <a:cs typeface="Times New Roman" panose="02020603050405020304" pitchFamily="18" charset="0"/>
              </a:rPr>
              <a:t>CQKTKS</a:t>
            </a:r>
            <a:r>
              <a:rPr lang="vi-VN" sz="2400" dirty="0">
                <a:latin typeface="Times New Roman" panose="02020603050405020304" pitchFamily="18" charset="0"/>
                <a:cs typeface="Times New Roman" panose="02020603050405020304" pitchFamily="18" charset="0"/>
              </a:rPr>
              <a:t> dựa trên trữ lượng khoáng sản được phê duyệt không bảo đảm tính chính xác khi trữ lượng khoáng sản được phê duyệt có sai số theo từng cấp trữ lượng (cấp 111, 121, 122); </a:t>
            </a:r>
            <a:endParaRPr lang="en-US" sz="24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TCCN</a:t>
            </a:r>
            <a:r>
              <a:rPr lang="vi-VN" sz="2400" dirty="0">
                <a:latin typeface="Times New Roman" panose="02020603050405020304" pitchFamily="18" charset="0"/>
                <a:cs typeface="Times New Roman" panose="02020603050405020304" pitchFamily="18" charset="0"/>
              </a:rPr>
              <a:t> khai thác khoáng sản phải hoàn thành việc nộp vào nửa đầu thời hạn cấp phép. </a:t>
            </a:r>
            <a:endParaRPr lang="en-US" sz="24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vi-VN" sz="2400" dirty="0">
                <a:latin typeface="Times New Roman" panose="02020603050405020304" pitchFamily="18" charset="0"/>
                <a:cs typeface="Times New Roman" panose="02020603050405020304" pitchFamily="18" charset="0"/>
              </a:rPr>
              <a:t>Việc phải nộp số tiền lớn, trong khi các dự án đầu tư cần phải có thời gian xây dựng cơ bản mỏ, chưa ra sản phẩm, gây nhiều khó khăn cho đơn vị thu xếp nguồn vốn để triển khai thực hiện dự án.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4498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188640"/>
            <a:ext cx="8712968" cy="706090"/>
          </a:xfrm>
        </p:spPr>
        <p:txBody>
          <a:bodyPr>
            <a:noAutofit/>
          </a:bodyPr>
          <a:lstStyle/>
          <a:p>
            <a:r>
              <a:rPr lang="pt-BR" sz="2200" b="1" cap="all" dirty="0">
                <a:solidFill>
                  <a:srgbClr val="0000FF"/>
                </a:solidFill>
                <a:latin typeface="Times New Roman" panose="02020603050405020304" pitchFamily="18" charset="0"/>
                <a:cs typeface="Times New Roman" panose="02020603050405020304" pitchFamily="18" charset="0"/>
              </a:rPr>
              <a:t>Tiền cấp quyền khai thác khoáng sản </a:t>
            </a:r>
            <a:br>
              <a:rPr lang="pt-BR" sz="2200" b="1" cap="all" dirty="0">
                <a:solidFill>
                  <a:srgbClr val="0000FF"/>
                </a:solidFill>
                <a:latin typeface="Times New Roman" panose="02020603050405020304" pitchFamily="18" charset="0"/>
                <a:cs typeface="Times New Roman" panose="02020603050405020304" pitchFamily="18" charset="0"/>
              </a:rPr>
            </a:br>
            <a:r>
              <a:rPr lang="pt-BR" sz="2200" b="1" cap="all" dirty="0">
                <a:solidFill>
                  <a:srgbClr val="0000FF"/>
                </a:solidFill>
                <a:latin typeface="Times New Roman" panose="02020603050405020304" pitchFamily="18" charset="0"/>
                <a:cs typeface="Times New Roman" panose="02020603050405020304" pitchFamily="18" charset="0"/>
              </a:rPr>
              <a:t>theo quy định của Luật ĐỊA CHẤT VÀ KHOÁNG SẢN</a:t>
            </a:r>
            <a:endParaRPr lang="en-US" sz="2200" b="1" cap="all" dirty="0">
              <a:solidFill>
                <a:srgbClr val="0000FF"/>
              </a:solidFill>
              <a:latin typeface="Times New Roman" panose="02020603050405020304" pitchFamily="18" charset="0"/>
              <a:cs typeface="Times New Roman" panose="02020603050405020304" pitchFamily="18" charset="0"/>
            </a:endParaRPr>
          </a:p>
        </p:txBody>
      </p:sp>
      <p:sp>
        <p:nvSpPr>
          <p:cNvPr id="28" name="Content Placeholder 2"/>
          <p:cNvSpPr>
            <a:spLocks noGrp="1"/>
          </p:cNvSpPr>
          <p:nvPr>
            <p:ph idx="1"/>
          </p:nvPr>
        </p:nvSpPr>
        <p:spPr>
          <a:xfrm>
            <a:off x="457200" y="1340768"/>
            <a:ext cx="8229600" cy="4785395"/>
          </a:xfrm>
        </p:spPr>
        <p:txBody>
          <a:bodyPr>
            <a:noAutofit/>
          </a:bodyPr>
          <a:lstStyle/>
          <a:p>
            <a:pPr algn="just">
              <a:buFont typeface="Wingdings" panose="05000000000000000000" pitchFamily="2" charset="2"/>
              <a:buChar char="q"/>
            </a:pPr>
            <a:r>
              <a:rPr lang="pt-BR" sz="2400" dirty="0">
                <a:solidFill>
                  <a:srgbClr val="FF0000"/>
                </a:solidFill>
                <a:latin typeface="Times New Roman" panose="02020603050405020304" pitchFamily="18" charset="0"/>
                <a:cs typeface="Times New Roman" panose="02020603050405020304" pitchFamily="18" charset="0"/>
              </a:rPr>
              <a:t>Ngày </a:t>
            </a:r>
            <a:r>
              <a:rPr lang="pl-PL" sz="2400" dirty="0">
                <a:solidFill>
                  <a:srgbClr val="FF0000"/>
                </a:solidFill>
                <a:latin typeface="Times New Roman" panose="02020603050405020304" pitchFamily="18" charset="0"/>
                <a:cs typeface="Times New Roman" panose="02020603050405020304" pitchFamily="18" charset="0"/>
              </a:rPr>
              <a:t>29/11/2024, </a:t>
            </a:r>
            <a:r>
              <a:rPr lang="en-US" sz="2400" dirty="0" err="1">
                <a:solidFill>
                  <a:srgbClr val="FF0000"/>
                </a:solidFill>
                <a:latin typeface="Times New Roman" panose="02020603050405020304" pitchFamily="18" charset="0"/>
                <a:cs typeface="Times New Roman" panose="02020603050405020304" pitchFamily="18" charset="0"/>
              </a:rPr>
              <a:t>tại</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kỳ</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họp</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thứ</a:t>
            </a:r>
            <a:r>
              <a:rPr lang="en-US" sz="2400" dirty="0">
                <a:solidFill>
                  <a:srgbClr val="FF0000"/>
                </a:solidFill>
                <a:latin typeface="Times New Roman" panose="02020603050405020304" pitchFamily="18" charset="0"/>
                <a:cs typeface="Times New Roman" panose="02020603050405020304" pitchFamily="18" charset="0"/>
              </a:rPr>
              <a:t> 8, Quốc </a:t>
            </a:r>
            <a:r>
              <a:rPr lang="en-US" sz="2400" dirty="0" err="1">
                <a:solidFill>
                  <a:srgbClr val="FF0000"/>
                </a:solidFill>
                <a:latin typeface="Times New Roman" panose="02020603050405020304" pitchFamily="18" charset="0"/>
                <a:cs typeface="Times New Roman" panose="02020603050405020304" pitchFamily="18" charset="0"/>
              </a:rPr>
              <a:t>hội</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khóa</a:t>
            </a:r>
            <a:r>
              <a:rPr lang="en-US" sz="2400" dirty="0">
                <a:solidFill>
                  <a:srgbClr val="FF0000"/>
                </a:solidFill>
                <a:latin typeface="Times New Roman" panose="02020603050405020304" pitchFamily="18" charset="0"/>
                <a:cs typeface="Times New Roman" panose="02020603050405020304" pitchFamily="18" charset="0"/>
              </a:rPr>
              <a:t> XV </a:t>
            </a:r>
            <a:r>
              <a:rPr lang="en-US" sz="2400" dirty="0" err="1">
                <a:solidFill>
                  <a:srgbClr val="FF0000"/>
                </a:solidFill>
                <a:latin typeface="Times New Roman" panose="02020603050405020304" pitchFamily="18" charset="0"/>
                <a:cs typeface="Times New Roman" panose="02020603050405020304" pitchFamily="18" charset="0"/>
              </a:rPr>
              <a:t>đã</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thông</a:t>
            </a:r>
            <a:r>
              <a:rPr lang="en-US" sz="2400" dirty="0">
                <a:solidFill>
                  <a:srgbClr val="FF0000"/>
                </a:solidFill>
                <a:latin typeface="Times New Roman" panose="02020603050405020304" pitchFamily="18" charset="0"/>
                <a:cs typeface="Times New Roman" panose="02020603050405020304" pitchFamily="18" charset="0"/>
              </a:rPr>
              <a:t> qua </a:t>
            </a:r>
            <a:r>
              <a:rPr lang="en-US" sz="2400" dirty="0" err="1">
                <a:solidFill>
                  <a:srgbClr val="FF0000"/>
                </a:solidFill>
                <a:latin typeface="Times New Roman" panose="02020603050405020304" pitchFamily="18" charset="0"/>
                <a:cs typeface="Times New Roman" panose="02020603050405020304" pitchFamily="18" charset="0"/>
              </a:rPr>
              <a:t>Luật</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Địa</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chất</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và</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khoáng</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sản</a:t>
            </a:r>
            <a:endParaRPr lang="en-US" sz="2400" b="1" dirty="0">
              <a:solidFill>
                <a:srgbClr val="FF0000"/>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Đ</a:t>
            </a:r>
            <a:r>
              <a:rPr lang="pt-BR" sz="2400" dirty="0">
                <a:latin typeface="Times New Roman" panose="02020603050405020304" pitchFamily="18" charset="0"/>
                <a:cs typeface="Times New Roman" panose="02020603050405020304" pitchFamily="18" charset="0"/>
              </a:rPr>
              <a:t>ã thể chế hóa đầy đủ các quan điểm, đường lối, chủ trương của Đảng, đặc biệt là Nghị quyết số 10-NQ/TW</a:t>
            </a:r>
            <a:r>
              <a:rPr lang="vi-VN" sz="2400" dirty="0">
                <a:latin typeface="Times New Roman" panose="02020603050405020304" pitchFamily="18" charset="0"/>
                <a:cs typeface="Times New Roman" panose="02020603050405020304" pitchFamily="18" charset="0"/>
              </a:rPr>
              <a:t> ngày 10/02/2022 </a:t>
            </a:r>
            <a:r>
              <a:rPr lang="pt-BR" sz="2400" dirty="0">
                <a:latin typeface="Times New Roman" panose="02020603050405020304" pitchFamily="18" charset="0"/>
                <a:cs typeface="Times New Roman" panose="02020603050405020304" pitchFamily="18" charset="0"/>
              </a:rPr>
              <a:t>của Bộ Chính trị về</a:t>
            </a:r>
            <a:r>
              <a:rPr lang="vi-VN" sz="2400" dirty="0">
                <a:latin typeface="Times New Roman" panose="02020603050405020304" pitchFamily="18" charset="0"/>
                <a:cs typeface="Times New Roman" panose="02020603050405020304" pitchFamily="18" charset="0"/>
              </a:rPr>
              <a:t> định hướng chiến lược địa chất, khoáng sản và công nghiệp khai khoáng đến năm 2030, tầm nhìn đến năm 2045 </a:t>
            </a:r>
            <a:r>
              <a:rPr lang="pt-BR" sz="2400" dirty="0">
                <a:latin typeface="Times New Roman" panose="02020603050405020304" pitchFamily="18" charset="0"/>
                <a:cs typeface="Times New Roman" panose="02020603050405020304" pitchFamily="18" charset="0"/>
              </a:rPr>
              <a:t>và các chính sách của Nhà nước trong lĩnh vực địa chất, khoáng sản.</a:t>
            </a:r>
          </a:p>
          <a:p>
            <a:pPr algn="just">
              <a:buFont typeface="Wingdings" panose="05000000000000000000" pitchFamily="2" charset="2"/>
              <a:buChar char="Ø"/>
            </a:pPr>
            <a:r>
              <a:rPr lang="pt-BR" sz="2400" dirty="0">
                <a:latin typeface="Times New Roman" panose="02020603050405020304" pitchFamily="18" charset="0"/>
                <a:cs typeface="Times New Roman" panose="02020603050405020304" pitchFamily="18" charset="0"/>
              </a:rPr>
              <a:t>Khắc phục những tồn tại, hạn chế, bất cập của Luật năm</a:t>
            </a:r>
            <a:r>
              <a:rPr lang="vi-VN" sz="2400" dirty="0">
                <a:latin typeface="Times New Roman" panose="02020603050405020304" pitchFamily="18" charset="0"/>
                <a:cs typeface="Times New Roman" panose="02020603050405020304" pitchFamily="18" charset="0"/>
              </a:rPr>
              <a:t> 2010.</a:t>
            </a:r>
            <a:endParaRPr lang="en-US" sz="24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vi-VN" sz="24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G</a:t>
            </a:r>
            <a:r>
              <a:rPr lang="vi-VN" sz="2400" dirty="0" err="1">
                <a:latin typeface="Times New Roman" panose="02020603050405020304" pitchFamily="18" charset="0"/>
                <a:cs typeface="Times New Roman" panose="02020603050405020304" pitchFamily="18" charset="0"/>
              </a:rPr>
              <a:t>iữ</a:t>
            </a:r>
            <a:r>
              <a:rPr lang="vi-VN" sz="2400" dirty="0">
                <a:latin typeface="Times New Roman" panose="02020603050405020304" pitchFamily="18" charset="0"/>
                <a:cs typeface="Times New Roman" panose="02020603050405020304" pitchFamily="18" charset="0"/>
              </a:rPr>
              <a:t> nguyên quy định việc thu tiền CQKTKS thông qua đấu giá hoặc không đấu giá quyền khai thác khoáng sản (khoản 1 Điều 98) </a:t>
            </a:r>
            <a:endParaRPr lang="vi-VN"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6853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8">
                                            <p:txEl>
                                              <p:pRg st="1" end="1"/>
                                            </p:txEl>
                                          </p:spTgt>
                                        </p:tgtEl>
                                        <p:attrNameLst>
                                          <p:attrName>style.visibility</p:attrName>
                                        </p:attrNameLst>
                                      </p:cBhvr>
                                      <p:to>
                                        <p:strVal val="visible"/>
                                      </p:to>
                                    </p:set>
                                    <p:anim calcmode="lin" valueType="num">
                                      <p:cBhvr additive="base">
                                        <p:cTn id="7" dur="500" fill="hold"/>
                                        <p:tgtEl>
                                          <p:spTgt spid="28">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8">
                                            <p:txEl>
                                              <p:pRg st="2" end="2"/>
                                            </p:txEl>
                                          </p:spTgt>
                                        </p:tgtEl>
                                        <p:attrNameLst>
                                          <p:attrName>style.visibility</p:attrName>
                                        </p:attrNameLst>
                                      </p:cBhvr>
                                      <p:to>
                                        <p:strVal val="visible"/>
                                      </p:to>
                                    </p:set>
                                    <p:anim calcmode="lin" valueType="num">
                                      <p:cBhvr additive="base">
                                        <p:cTn id="13" dur="500" fill="hold"/>
                                        <p:tgtEl>
                                          <p:spTgt spid="28">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8">
                                            <p:txEl>
                                              <p:pRg st="3" end="3"/>
                                            </p:txEl>
                                          </p:spTgt>
                                        </p:tgtEl>
                                        <p:attrNameLst>
                                          <p:attrName>style.visibility</p:attrName>
                                        </p:attrNameLst>
                                      </p:cBhvr>
                                      <p:to>
                                        <p:strVal val="visible"/>
                                      </p:to>
                                    </p:set>
                                    <p:anim calcmode="lin" valueType="num">
                                      <p:cBhvr additive="base">
                                        <p:cTn id="19" dur="500" fill="hold"/>
                                        <p:tgtEl>
                                          <p:spTgt spid="28">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8">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Blends">
  <a:themeElements>
    <a:clrScheme name="1_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1_Blends">
      <a:majorFont>
        <a:latin typeface="Tahoma"/>
        <a:ea typeface="ＭＳ Ｐゴシック"/>
        <a:cs typeface="Arial"/>
      </a:majorFont>
      <a:minorFont>
        <a:latin typeface="Tahoma"/>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b"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3600" b="0" i="0" u="none" strike="noStrike" cap="none" normalizeH="0" baseline="0" smtClean="0">
            <a:ln>
              <a:noFill/>
            </a:ln>
            <a:solidFill>
              <a:schemeClr val="tx1"/>
            </a:solidFill>
            <a:effectLst/>
            <a:latin typeface="Tahoma" pitchFamily="34" charset="0"/>
            <a:ea typeface="ＭＳ Ｐゴシック" charset="-128"/>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b"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3600" b="0" i="0" u="none" strike="noStrike" cap="none" normalizeH="0" baseline="0" smtClean="0">
            <a:ln>
              <a:noFill/>
            </a:ln>
            <a:solidFill>
              <a:schemeClr val="tx1"/>
            </a:solidFill>
            <a:effectLst/>
            <a:latin typeface="Tahoma" pitchFamily="34" charset="0"/>
            <a:ea typeface="ＭＳ Ｐゴシック" charset="-128"/>
            <a:cs typeface="Arial" charset="0"/>
          </a:defRPr>
        </a:defPPr>
      </a:lstStyle>
    </a:lnDef>
  </a:objectDefaults>
  <a:extraClrSchemeLst>
    <a:extraClrScheme>
      <a:clrScheme name="1_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1_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1_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1_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1_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1_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76986</TotalTime>
  <Words>2863</Words>
  <Application>Microsoft Office PowerPoint</Application>
  <PresentationFormat>On-screen Show (4:3)</PresentationFormat>
  <Paragraphs>166</Paragraphs>
  <Slides>22</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22</vt:i4>
      </vt:variant>
    </vt:vector>
  </HeadingPairs>
  <TitlesOfParts>
    <vt:vector size="31" baseType="lpstr">
      <vt:lpstr>ＭＳ Ｐゴシック</vt:lpstr>
      <vt:lpstr>Arial</vt:lpstr>
      <vt:lpstr>Calibri</vt:lpstr>
      <vt:lpstr>Cambria Math</vt:lpstr>
      <vt:lpstr>Tahoma</vt:lpstr>
      <vt:lpstr>Times New Roman</vt:lpstr>
      <vt:lpstr>Wingdings</vt:lpstr>
      <vt:lpstr>1_Blends</vt:lpstr>
      <vt:lpstr>Custom Design</vt:lpstr>
      <vt:lpstr> PHÁP LUẬT VỀ ĐỊA CHẤT VÀ KHOÁNG SẢN CÁC QUY ĐỊNH VỀ TIỀN CẤP QUYỀN KHAI THÁC KHOÁNG SẢN </vt:lpstr>
      <vt:lpstr>Đặt vấn đề</vt:lpstr>
      <vt:lpstr>Đặt vấn đề</vt:lpstr>
      <vt:lpstr>Tiền cấp quyền khai thác khoáng sản  theo quy định của Luật năm 2010</vt:lpstr>
      <vt:lpstr>Tiền cấp quyền khai thác khoáng sản  theo quy định của Luật năm 2010</vt:lpstr>
      <vt:lpstr>Tiền cấp quyền khai thác khoáng sản  theo quy định của Luật năm 2010</vt:lpstr>
      <vt:lpstr>Tiền cấp quyền khai thác khoáng sản  theo quy định của Luật năm 2010</vt:lpstr>
      <vt:lpstr>Tiền cấp quyền khai thác khoáng sản  theo quy định của Luật năm 2010</vt:lpstr>
      <vt:lpstr>Tiền cấp quyền khai thác khoáng sản  theo quy định của Luật ĐỊA CHẤT VÀ KHOÁNG SẢN</vt:lpstr>
      <vt:lpstr>Tiền cấp quyền khai thác khoáng sản  theo quy định của Luật ĐỊA CHẤT VÀ KHOÁNG SẢN</vt:lpstr>
      <vt:lpstr>Tiền cấp quyền khai thác khoáng sản  theo quy định của NGHỊ ĐỊNH 193/2025/NĐ-CP</vt:lpstr>
      <vt:lpstr>Tiền cấp quyền khai thác khoáng sản  theo quy định của NGHỊ ĐỊNH 193/2025/NĐ-CP</vt:lpstr>
      <vt:lpstr>Tiền cấp quyền khai thác khoáng sản  theo quy định của NGHỊ ĐỊNH 193/2025/NĐ-CP</vt:lpstr>
      <vt:lpstr>Tiền cấp quyền khai thác khoáng sản  theo quy định của NGHỊ ĐỊNH 193/2025/NĐ-CP</vt:lpstr>
      <vt:lpstr>Tiền cấp quyền khai thác khoáng sản  theo quy định của NGHỊ ĐỊNH 193/2025/NĐ-CP</vt:lpstr>
      <vt:lpstr>Tiền cấp quyền khai thác khoáng sản  theo quy định của NGHỊ ĐỊNH 193/2025/NĐ-CP</vt:lpstr>
      <vt:lpstr>Tiền cấp quyền khai thác khoáng sản  theo quy định của NGHỊ ĐỊNH 193/2025/NĐ-CP</vt:lpstr>
      <vt:lpstr>Tiền cấp quyền khai thác khoáng sản  theo quy định của NGHỊ ĐỊNH 193/2025/NĐ-CP</vt:lpstr>
      <vt:lpstr>Tiền cấp quyền khai thác khoáng sản  theo quy định của NGHỊ ĐỊNH 193/2025/NĐ-CP</vt:lpstr>
      <vt:lpstr>Tiền cấp quyền khai thác khoáng sản  theo quy định của NGHỊ ĐỊNH 193/2025/NĐ-CP</vt:lpstr>
      <vt:lpstr>Tiền cấp quyền khai thác khoáng sản  theo quy định của NGHỊ ĐỊNH 193/2025/NĐ-CP</vt:lpstr>
      <vt:lpstr>PowerPoint Presentation</vt:lpstr>
    </vt:vector>
  </TitlesOfParts>
  <Company>RES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Production optimization</dc:title>
  <dc:creator>Dao Cong Thien</dc:creator>
  <cp:lastModifiedBy>Diep Quach</cp:lastModifiedBy>
  <cp:revision>2920</cp:revision>
  <dcterms:created xsi:type="dcterms:W3CDTF">2002-11-04T06:45:35Z</dcterms:created>
  <dcterms:modified xsi:type="dcterms:W3CDTF">2025-10-06T14:02:30Z</dcterms:modified>
</cp:coreProperties>
</file>