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23"/>
  </p:notesMasterIdLst>
  <p:sldIdLst>
    <p:sldId id="256" r:id="rId2"/>
    <p:sldId id="277" r:id="rId3"/>
    <p:sldId id="266" r:id="rId4"/>
    <p:sldId id="259" r:id="rId5"/>
    <p:sldId id="280" r:id="rId6"/>
    <p:sldId id="293" r:id="rId7"/>
    <p:sldId id="292" r:id="rId8"/>
    <p:sldId id="295" r:id="rId9"/>
    <p:sldId id="281" r:id="rId10"/>
    <p:sldId id="297" r:id="rId11"/>
    <p:sldId id="298" r:id="rId12"/>
    <p:sldId id="299" r:id="rId13"/>
    <p:sldId id="300" r:id="rId14"/>
    <p:sldId id="301" r:id="rId15"/>
    <p:sldId id="302" r:id="rId16"/>
    <p:sldId id="303" r:id="rId17"/>
    <p:sldId id="285" r:id="rId18"/>
    <p:sldId id="305" r:id="rId19"/>
    <p:sldId id="287" r:id="rId20"/>
    <p:sldId id="307" r:id="rId21"/>
    <p:sldId id="275" r:id="rId22"/>
  </p:sldIdLst>
  <p:sldSz cx="18288000" cy="10287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66FF"/>
    <a:srgbClr val="FFFF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31" autoAdjust="0"/>
    <p:restoredTop sz="94601" autoAdjust="0"/>
  </p:normalViewPr>
  <p:slideViewPr>
    <p:cSldViewPr>
      <p:cViewPr varScale="1">
        <p:scale>
          <a:sx n="52" d="100"/>
          <a:sy n="52" d="100"/>
        </p:scale>
        <p:origin x="850" y="6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3D61800-87D9-405E-9EB1-3089E596DB98}" type="datetimeFigureOut">
              <a:rPr lang="en-US" smtClean="0"/>
              <a:t>8/11/2025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298933A-75FD-4089-9098-B4EE122C2038}" type="slidenum">
              <a:rPr lang="en-US" smtClean="0"/>
              <a:t>‹#›</a:t>
            </a:fld>
            <a:endParaRPr lang="en-US"/>
          </a:p>
        </p:txBody>
      </p:sp>
    </p:spTree>
    <p:extLst>
      <p:ext uri="{BB962C8B-B14F-4D97-AF65-F5344CB8AC3E}">
        <p14:creationId xmlns:p14="http://schemas.microsoft.com/office/powerpoint/2010/main" val="95881940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8/11/2025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8/11/2025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8/11/2025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8/11/2025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8/11/2025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8/11/2025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8/11/2025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8/11/2025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8/11/2025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8/11/2025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8/11/2025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8/11/2025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7.xml"/><Relationship Id="rId6" Type="http://schemas.openxmlformats.org/officeDocument/2006/relationships/image" Target="../media/image5.jpeg"/><Relationship Id="rId5" Type="http://schemas.openxmlformats.org/officeDocument/2006/relationships/image" Target="../media/image4.svg"/><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1" y="-1229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a:stretch>
          </a:blipFill>
        </p:spPr>
      </p:sp>
      <p:sp>
        <p:nvSpPr>
          <p:cNvPr id="3" name="Freeform 3"/>
          <p:cNvSpPr/>
          <p:nvPr/>
        </p:nvSpPr>
        <p:spPr>
          <a:xfrm>
            <a:off x="7968602" y="269534"/>
            <a:ext cx="2089798" cy="1986539"/>
          </a:xfrm>
          <a:custGeom>
            <a:avLst/>
            <a:gdLst/>
            <a:ahLst/>
            <a:cxnLst/>
            <a:rect l="l" t="t" r="r" b="b"/>
            <a:pathLst>
              <a:path w="3874796" h="3813887">
                <a:moveTo>
                  <a:pt x="0" y="0"/>
                </a:moveTo>
                <a:lnTo>
                  <a:pt x="3874796" y="0"/>
                </a:lnTo>
                <a:lnTo>
                  <a:pt x="3874796" y="3813888"/>
                </a:lnTo>
                <a:lnTo>
                  <a:pt x="0" y="3813888"/>
                </a:lnTo>
                <a:lnTo>
                  <a:pt x="0" y="0"/>
                </a:lnTo>
                <a:close/>
              </a:path>
            </a:pathLst>
          </a:custGeom>
          <a:blipFill>
            <a:blip r:embed="rId3"/>
            <a:stretch>
              <a:fillRect t="-798" b="-798"/>
            </a:stretch>
          </a:blipFill>
        </p:spPr>
      </p:sp>
      <p:sp>
        <p:nvSpPr>
          <p:cNvPr id="4" name="TextBox 4"/>
          <p:cNvSpPr txBox="1"/>
          <p:nvPr/>
        </p:nvSpPr>
        <p:spPr>
          <a:xfrm>
            <a:off x="4627316" y="9480209"/>
            <a:ext cx="9033368" cy="528284"/>
          </a:xfrm>
          <a:prstGeom prst="rect">
            <a:avLst/>
          </a:prstGeom>
        </p:spPr>
        <p:txBody>
          <a:bodyPr lIns="0" tIns="0" rIns="0" bIns="0" rtlCol="0" anchor="t">
            <a:spAutoFit/>
          </a:bodyPr>
          <a:lstStyle/>
          <a:p>
            <a:pPr algn="ctr">
              <a:lnSpc>
                <a:spcPts val="4480"/>
              </a:lnSpc>
              <a:spcBef>
                <a:spcPct val="0"/>
              </a:spcBef>
            </a:pPr>
            <a:r>
              <a:rPr lang="en-US" sz="3200" b="1" i="1">
                <a:solidFill>
                  <a:srgbClr val="FFFFFF"/>
                </a:solidFill>
                <a:latin typeface="Times New Roman" panose="02020603050405020304" pitchFamily="18" charset="0"/>
                <a:ea typeface="Muli"/>
                <a:cs typeface="Times New Roman" panose="02020603050405020304" pitchFamily="18" charset="0"/>
                <a:sym typeface="Muli"/>
              </a:rPr>
              <a:t>Hà </a:t>
            </a:r>
            <a:r>
              <a:rPr lang="en-US" sz="3200" b="1" i="1" err="1">
                <a:solidFill>
                  <a:srgbClr val="FFFFFF"/>
                </a:solidFill>
                <a:latin typeface="Times New Roman" panose="02020603050405020304" pitchFamily="18" charset="0"/>
                <a:ea typeface="Muli"/>
                <a:cs typeface="Times New Roman" panose="02020603050405020304" pitchFamily="18" charset="0"/>
                <a:sym typeface="Muli"/>
              </a:rPr>
              <a:t>Nội</a:t>
            </a:r>
            <a:r>
              <a:rPr lang="en-US" sz="3200" b="1" i="1">
                <a:solidFill>
                  <a:srgbClr val="FFFFFF"/>
                </a:solidFill>
                <a:latin typeface="Times New Roman" panose="02020603050405020304" pitchFamily="18" charset="0"/>
                <a:ea typeface="Muli"/>
                <a:cs typeface="Times New Roman" panose="02020603050405020304" pitchFamily="18" charset="0"/>
                <a:sym typeface="Muli"/>
              </a:rPr>
              <a:t>, </a:t>
            </a:r>
            <a:r>
              <a:rPr lang="en-US" sz="3200" b="1" i="1" err="1">
                <a:solidFill>
                  <a:srgbClr val="FFFFFF"/>
                </a:solidFill>
                <a:latin typeface="Times New Roman" panose="02020603050405020304" pitchFamily="18" charset="0"/>
                <a:ea typeface="Muli"/>
                <a:cs typeface="Times New Roman" panose="02020603050405020304" pitchFamily="18" charset="0"/>
                <a:sym typeface="Muli"/>
              </a:rPr>
              <a:t>tháng</a:t>
            </a:r>
            <a:r>
              <a:rPr lang="en-US" sz="3200" b="1" i="1">
                <a:solidFill>
                  <a:srgbClr val="FFFFFF"/>
                </a:solidFill>
                <a:latin typeface="Times New Roman" panose="02020603050405020304" pitchFamily="18" charset="0"/>
                <a:ea typeface="Muli"/>
                <a:cs typeface="Times New Roman" panose="02020603050405020304" pitchFamily="18" charset="0"/>
                <a:sym typeface="Muli"/>
              </a:rPr>
              <a:t> 8 </a:t>
            </a:r>
            <a:r>
              <a:rPr lang="en-US" sz="3200" b="1" i="1" err="1">
                <a:solidFill>
                  <a:srgbClr val="FFFFFF"/>
                </a:solidFill>
                <a:latin typeface="Times New Roman" panose="02020603050405020304" pitchFamily="18" charset="0"/>
                <a:ea typeface="Muli"/>
                <a:cs typeface="Times New Roman" panose="02020603050405020304" pitchFamily="18" charset="0"/>
                <a:sym typeface="Muli"/>
              </a:rPr>
              <a:t>năm</a:t>
            </a:r>
            <a:r>
              <a:rPr lang="en-US" sz="3200" b="1" i="1">
                <a:solidFill>
                  <a:srgbClr val="FFFFFF"/>
                </a:solidFill>
                <a:latin typeface="Times New Roman" panose="02020603050405020304" pitchFamily="18" charset="0"/>
                <a:ea typeface="Muli"/>
                <a:cs typeface="Times New Roman" panose="02020603050405020304" pitchFamily="18" charset="0"/>
                <a:sym typeface="Muli"/>
              </a:rPr>
              <a:t> 2025</a:t>
            </a:r>
          </a:p>
        </p:txBody>
      </p:sp>
      <p:sp>
        <p:nvSpPr>
          <p:cNvPr id="5" name="TextBox 5"/>
          <p:cNvSpPr txBox="1"/>
          <p:nvPr/>
        </p:nvSpPr>
        <p:spPr>
          <a:xfrm>
            <a:off x="593444" y="3771900"/>
            <a:ext cx="17101112" cy="2424574"/>
          </a:xfrm>
          <a:prstGeom prst="rect">
            <a:avLst/>
          </a:prstGeom>
        </p:spPr>
        <p:txBody>
          <a:bodyPr lIns="0" tIns="0" rIns="0" bIns="0" rtlCol="0" anchor="t">
            <a:spAutoFit/>
          </a:bodyPr>
          <a:lstStyle/>
          <a:p>
            <a:pPr algn="ctr">
              <a:lnSpc>
                <a:spcPts val="6481"/>
              </a:lnSpc>
              <a:spcBef>
                <a:spcPct val="0"/>
              </a:spcBef>
            </a:pPr>
            <a:r>
              <a:rPr lang="en-US" sz="5000" b="1">
                <a:solidFill>
                  <a:srgbClr val="FFFFFF"/>
                </a:solidFill>
                <a:latin typeface="Times New Roman" panose="02020603050405020304" pitchFamily="18" charset="0"/>
                <a:ea typeface="Muli Bold"/>
                <a:cs typeface="Times New Roman" panose="02020603050405020304" pitchFamily="18" charset="0"/>
                <a:sym typeface="Muli Bold"/>
              </a:rPr>
              <a:t>HỘI NGHỊ</a:t>
            </a:r>
          </a:p>
          <a:p>
            <a:pPr algn="ctr">
              <a:lnSpc>
                <a:spcPts val="6481"/>
              </a:lnSpc>
              <a:spcBef>
                <a:spcPct val="0"/>
              </a:spcBef>
            </a:pPr>
            <a:r>
              <a:rPr lang="en-US" sz="4400" b="1">
                <a:solidFill>
                  <a:srgbClr val="FFFFFF"/>
                </a:solidFill>
                <a:latin typeface="Times New Roman" panose="02020603050405020304" pitchFamily="18" charset="0"/>
                <a:ea typeface="Muli Bold"/>
                <a:cs typeface="Times New Roman" panose="02020603050405020304" pitchFamily="18" charset="0"/>
                <a:sym typeface="Muli Bold"/>
              </a:rPr>
              <a:t>THAM VẤN CHÍNH SÁCH LUẬT ĐẦU TƯ </a:t>
            </a:r>
          </a:p>
          <a:p>
            <a:pPr algn="ctr">
              <a:lnSpc>
                <a:spcPts val="6481"/>
              </a:lnSpc>
              <a:spcBef>
                <a:spcPct val="0"/>
              </a:spcBef>
            </a:pPr>
            <a:r>
              <a:rPr lang="en-US" sz="4400" b="1" i="1">
                <a:solidFill>
                  <a:srgbClr val="FFFFFF"/>
                </a:solidFill>
                <a:latin typeface="Times New Roman" panose="02020603050405020304" pitchFamily="18" charset="0"/>
                <a:ea typeface="Muli Bold"/>
                <a:cs typeface="Times New Roman" panose="02020603050405020304" pitchFamily="18" charset="0"/>
                <a:sym typeface="Muli Bold"/>
              </a:rPr>
              <a:t>(</a:t>
            </a:r>
            <a:r>
              <a:rPr lang="en-US" sz="4400" b="1" i="1" err="1">
                <a:solidFill>
                  <a:srgbClr val="FFFFFF"/>
                </a:solidFill>
                <a:latin typeface="Times New Roman" panose="02020603050405020304" pitchFamily="18" charset="0"/>
                <a:ea typeface="Muli Bold"/>
                <a:cs typeface="Times New Roman" panose="02020603050405020304" pitchFamily="18" charset="0"/>
                <a:sym typeface="Muli Bold"/>
              </a:rPr>
              <a:t>thay</a:t>
            </a:r>
            <a:r>
              <a:rPr lang="en-US" sz="4400" b="1" i="1">
                <a:solidFill>
                  <a:srgbClr val="FFFFFF"/>
                </a:solidFill>
                <a:latin typeface="Times New Roman" panose="02020603050405020304" pitchFamily="18" charset="0"/>
                <a:ea typeface="Muli Bold"/>
                <a:cs typeface="Times New Roman" panose="02020603050405020304" pitchFamily="18" charset="0"/>
                <a:sym typeface="Muli Bold"/>
              </a:rPr>
              <a:t> </a:t>
            </a:r>
            <a:r>
              <a:rPr lang="en-US" sz="4400" b="1" i="1" err="1">
                <a:solidFill>
                  <a:srgbClr val="FFFFFF"/>
                </a:solidFill>
                <a:latin typeface="Times New Roman" panose="02020603050405020304" pitchFamily="18" charset="0"/>
                <a:ea typeface="Muli Bold"/>
                <a:cs typeface="Times New Roman" panose="02020603050405020304" pitchFamily="18" charset="0"/>
                <a:sym typeface="Muli Bold"/>
              </a:rPr>
              <a:t>thế</a:t>
            </a:r>
            <a:r>
              <a:rPr lang="en-US" sz="4400" b="1" i="1">
                <a:solidFill>
                  <a:srgbClr val="FFFFFF"/>
                </a:solidFill>
                <a:latin typeface="Times New Roman" panose="02020603050405020304" pitchFamily="18" charset="0"/>
                <a:ea typeface="Muli Bold"/>
                <a:cs typeface="Times New Roman" panose="02020603050405020304" pitchFamily="18" charset="0"/>
                <a:sym typeface="Muli Bold"/>
              </a:rPr>
              <a:t>)</a:t>
            </a:r>
          </a:p>
        </p:txBody>
      </p:sp>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178B831-DA29-3D2A-CAC6-3F56C567312B}"/>
            </a:ext>
          </a:extLst>
        </p:cNvPr>
        <p:cNvGrpSpPr/>
        <p:nvPr/>
      </p:nvGrpSpPr>
      <p:grpSpPr>
        <a:xfrm>
          <a:off x="0" y="0"/>
          <a:ext cx="0" cy="0"/>
          <a:chOff x="0" y="0"/>
          <a:chExt cx="0" cy="0"/>
        </a:xfrm>
      </p:grpSpPr>
      <p:sp>
        <p:nvSpPr>
          <p:cNvPr id="2" name="Freeform 2">
            <a:extLst>
              <a:ext uri="{FF2B5EF4-FFF2-40B4-BE49-F238E27FC236}">
                <a16:creationId xmlns:a16="http://schemas.microsoft.com/office/drawing/2014/main" id="{4DCF70A7-6392-1770-8BB1-2275E10081A1}"/>
              </a:ext>
            </a:extLst>
          </p:cNvPr>
          <p:cNvSpPr/>
          <p:nvPr/>
        </p:nvSpPr>
        <p:spPr>
          <a:xfrm>
            <a:off x="0" y="-6145"/>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a:stretch>
          </a:blipFill>
        </p:spPr>
        <p:txBody>
          <a:bodyPr/>
          <a:lstStyle/>
          <a:p>
            <a:endParaRPr lang="en-US" sz="4000">
              <a:latin typeface="Times New Roman" panose="02020603050405020304" pitchFamily="18" charset="0"/>
              <a:cs typeface="Times New Roman" panose="02020603050405020304" pitchFamily="18" charset="0"/>
            </a:endParaRPr>
          </a:p>
        </p:txBody>
      </p:sp>
      <p:sp>
        <p:nvSpPr>
          <p:cNvPr id="3" name="TextBox 3">
            <a:extLst>
              <a:ext uri="{FF2B5EF4-FFF2-40B4-BE49-F238E27FC236}">
                <a16:creationId xmlns:a16="http://schemas.microsoft.com/office/drawing/2014/main" id="{1183D6E0-D090-0FD2-7DED-939C584E0DD6}"/>
              </a:ext>
            </a:extLst>
          </p:cNvPr>
          <p:cNvSpPr txBox="1"/>
          <p:nvPr/>
        </p:nvSpPr>
        <p:spPr>
          <a:xfrm>
            <a:off x="2107544" y="923502"/>
            <a:ext cx="15619856" cy="602729"/>
          </a:xfrm>
          <a:prstGeom prst="rect">
            <a:avLst/>
          </a:prstGeom>
        </p:spPr>
        <p:txBody>
          <a:bodyPr lIns="0" tIns="0" rIns="0" bIns="0" rtlCol="0" anchor="t">
            <a:spAutoFit/>
          </a:bodyPr>
          <a:lstStyle/>
          <a:p>
            <a:pPr algn="ctr">
              <a:lnSpc>
                <a:spcPts val="4680"/>
              </a:lnSpc>
              <a:spcBef>
                <a:spcPct val="0"/>
              </a:spcBef>
            </a:pPr>
            <a:r>
              <a:rPr lang="en-US" sz="4000" b="1">
                <a:solidFill>
                  <a:srgbClr val="FFFFFF"/>
                </a:solidFill>
                <a:latin typeface="Times New Roman" panose="02020603050405020304" pitchFamily="18" charset="0"/>
                <a:ea typeface="Muli Semi-Bold"/>
                <a:cs typeface="Times New Roman" panose="02020603050405020304" pitchFamily="18" charset="0"/>
                <a:sym typeface="Muli Semi-Bold"/>
              </a:rPr>
              <a:t>III. CHÍNH SÁCH DỰ KIẾN ĐỀ XUẤT</a:t>
            </a:r>
          </a:p>
        </p:txBody>
      </p:sp>
      <p:sp>
        <p:nvSpPr>
          <p:cNvPr id="5" name="Freeform 5">
            <a:extLst>
              <a:ext uri="{FF2B5EF4-FFF2-40B4-BE49-F238E27FC236}">
                <a16:creationId xmlns:a16="http://schemas.microsoft.com/office/drawing/2014/main" id="{2978F89C-505B-3EDA-7F63-3657C3350C30}"/>
              </a:ext>
            </a:extLst>
          </p:cNvPr>
          <p:cNvSpPr/>
          <p:nvPr/>
        </p:nvSpPr>
        <p:spPr>
          <a:xfrm>
            <a:off x="560600" y="267387"/>
            <a:ext cx="1546943" cy="1522627"/>
          </a:xfrm>
          <a:custGeom>
            <a:avLst/>
            <a:gdLst/>
            <a:ahLst/>
            <a:cxnLst/>
            <a:rect l="l" t="t" r="r" b="b"/>
            <a:pathLst>
              <a:path w="1546943" h="1522627">
                <a:moveTo>
                  <a:pt x="0" y="0"/>
                </a:moveTo>
                <a:lnTo>
                  <a:pt x="1546944" y="0"/>
                </a:lnTo>
                <a:lnTo>
                  <a:pt x="1546944" y="1522626"/>
                </a:lnTo>
                <a:lnTo>
                  <a:pt x="0" y="1522626"/>
                </a:lnTo>
                <a:lnTo>
                  <a:pt x="0" y="0"/>
                </a:lnTo>
                <a:close/>
              </a:path>
            </a:pathLst>
          </a:custGeom>
          <a:blipFill>
            <a:blip r:embed="rId3"/>
            <a:stretch>
              <a:fillRect t="-798" b="-798"/>
            </a:stretch>
          </a:blipFill>
        </p:spPr>
      </p:sp>
      <p:sp>
        <p:nvSpPr>
          <p:cNvPr id="6" name="TextBox 6">
            <a:extLst>
              <a:ext uri="{FF2B5EF4-FFF2-40B4-BE49-F238E27FC236}">
                <a16:creationId xmlns:a16="http://schemas.microsoft.com/office/drawing/2014/main" id="{8353EB17-2307-B30A-3875-DCB044E0142C}"/>
              </a:ext>
            </a:extLst>
          </p:cNvPr>
          <p:cNvSpPr txBox="1"/>
          <p:nvPr/>
        </p:nvSpPr>
        <p:spPr>
          <a:xfrm>
            <a:off x="1767348" y="1839301"/>
            <a:ext cx="15977258" cy="1445332"/>
          </a:xfrm>
          <a:prstGeom prst="rect">
            <a:avLst/>
          </a:prstGeom>
        </p:spPr>
        <p:txBody>
          <a:bodyPr wrap="square" lIns="0" tIns="0" rIns="0" bIns="0" rtlCol="0" anchor="t">
            <a:spAutoFit/>
          </a:bodyPr>
          <a:lstStyle/>
          <a:p>
            <a:pPr algn="just">
              <a:lnSpc>
                <a:spcPts val="4550"/>
              </a:lnSpc>
              <a:spcBef>
                <a:spcPts val="600"/>
              </a:spcBef>
              <a:spcAft>
                <a:spcPts val="1800"/>
              </a:spcAft>
            </a:pPr>
            <a:r>
              <a:rPr lang="en-US" sz="3500" b="1">
                <a:solidFill>
                  <a:srgbClr val="FFFFFF"/>
                </a:solidFill>
                <a:latin typeface="Times New Roman" panose="02020603050405020304" pitchFamily="18" charset="0"/>
                <a:cs typeface="Times New Roman" panose="02020603050405020304" pitchFamily="18" charset="0"/>
                <a:sym typeface="Muli Semi-Bold"/>
              </a:rPr>
              <a:t>2. </a:t>
            </a:r>
            <a:r>
              <a:rPr lang="vi-VN" sz="3500" b="1">
                <a:solidFill>
                  <a:srgbClr val="FFFFFF"/>
                </a:solidFill>
                <a:latin typeface="Times New Roman" panose="02020603050405020304" pitchFamily="18" charset="0"/>
                <a:cs typeface="Times New Roman" panose="02020603050405020304" pitchFamily="18" charset="0"/>
                <a:sym typeface="Muli Semi-Bold"/>
              </a:rPr>
              <a:t>Chính sách 2: </a:t>
            </a:r>
            <a:r>
              <a:rPr lang="vi-VN" sz="3500" i="1">
                <a:solidFill>
                  <a:srgbClr val="FFFFFF"/>
                </a:solidFill>
                <a:latin typeface="Times New Roman" panose="02020603050405020304" pitchFamily="18" charset="0"/>
                <a:cs typeface="Times New Roman" panose="02020603050405020304" pitchFamily="18" charset="0"/>
                <a:sym typeface="Muli Semi-Bold"/>
              </a:rPr>
              <a:t>Hoàn thiện quy định về ngành, nghề đầu tư kinh doanh có điều kiện</a:t>
            </a:r>
            <a:endParaRPr lang="en-US" sz="3500" i="1">
              <a:solidFill>
                <a:srgbClr val="FFFFFF"/>
              </a:solidFill>
              <a:latin typeface="Times New Roman" panose="02020603050405020304" pitchFamily="18" charset="0"/>
              <a:cs typeface="Times New Roman" panose="02020603050405020304" pitchFamily="18" charset="0"/>
              <a:sym typeface="Muli Semi-Bold"/>
            </a:endParaRPr>
          </a:p>
          <a:p>
            <a:pPr algn="just">
              <a:lnSpc>
                <a:spcPts val="4550"/>
              </a:lnSpc>
              <a:spcBef>
                <a:spcPts val="600"/>
              </a:spcBef>
              <a:spcAft>
                <a:spcPts val="600"/>
              </a:spcAft>
            </a:pPr>
            <a:endParaRPr lang="en-US" sz="3500">
              <a:solidFill>
                <a:srgbClr val="FFFFFF"/>
              </a:solidFill>
              <a:latin typeface="Times New Roman" panose="02020603050405020304" pitchFamily="18" charset="0"/>
              <a:cs typeface="Times New Roman" panose="02020603050405020304" pitchFamily="18" charset="0"/>
              <a:sym typeface="Muli Semi-Bold"/>
            </a:endParaRPr>
          </a:p>
        </p:txBody>
      </p:sp>
      <p:sp>
        <p:nvSpPr>
          <p:cNvPr id="4" name="Dodecagon 3">
            <a:extLst>
              <a:ext uri="{FF2B5EF4-FFF2-40B4-BE49-F238E27FC236}">
                <a16:creationId xmlns:a16="http://schemas.microsoft.com/office/drawing/2014/main" id="{5F976535-7DC1-C604-FA91-6964526A0B43}"/>
              </a:ext>
            </a:extLst>
          </p:cNvPr>
          <p:cNvSpPr/>
          <p:nvPr/>
        </p:nvSpPr>
        <p:spPr>
          <a:xfrm>
            <a:off x="5176684" y="3831611"/>
            <a:ext cx="3962400" cy="3505200"/>
          </a:xfrm>
          <a:prstGeom prst="dodecagon">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000" b="1">
                <a:solidFill>
                  <a:schemeClr val="tx1"/>
                </a:solidFill>
                <a:latin typeface="Times New Roman" panose="02020603050405020304" pitchFamily="18" charset="0"/>
                <a:cs typeface="Times New Roman" panose="02020603050405020304" pitchFamily="18" charset="0"/>
              </a:rPr>
              <a:t>NGÀNH NGHỀ KINH DOANH CÓ ĐIỀU KIỆN</a:t>
            </a:r>
          </a:p>
        </p:txBody>
      </p:sp>
      <p:sp>
        <p:nvSpPr>
          <p:cNvPr id="20" name="Arrow: Right 19">
            <a:extLst>
              <a:ext uri="{FF2B5EF4-FFF2-40B4-BE49-F238E27FC236}">
                <a16:creationId xmlns:a16="http://schemas.microsoft.com/office/drawing/2014/main" id="{C9B29149-A2B6-2F38-585D-8FB5512C507D}"/>
              </a:ext>
            </a:extLst>
          </p:cNvPr>
          <p:cNvSpPr/>
          <p:nvPr/>
        </p:nvSpPr>
        <p:spPr>
          <a:xfrm>
            <a:off x="1147917" y="4406138"/>
            <a:ext cx="3593076" cy="2269934"/>
          </a:xfrm>
          <a:prstGeom prst="rightArrow">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b="1" i="1">
                <a:solidFill>
                  <a:schemeClr val="tx1"/>
                </a:solidFill>
                <a:latin typeface="Times New Roman" panose="02020603050405020304" pitchFamily="18" charset="0"/>
                <a:cs typeface="Times New Roman" panose="02020603050405020304" pitchFamily="18" charset="0"/>
              </a:rPr>
              <a:t>237 NGÀNH, NGHỀ KINH DOANH CÓ ĐIỀU KIỆN HIỆN HÀNH</a:t>
            </a:r>
          </a:p>
        </p:txBody>
      </p:sp>
      <p:sp>
        <p:nvSpPr>
          <p:cNvPr id="26" name="Rectangle: Rounded Corners 25">
            <a:extLst>
              <a:ext uri="{FF2B5EF4-FFF2-40B4-BE49-F238E27FC236}">
                <a16:creationId xmlns:a16="http://schemas.microsoft.com/office/drawing/2014/main" id="{BA3B6550-75C6-F853-D01A-452A6E11D800}"/>
              </a:ext>
            </a:extLst>
          </p:cNvPr>
          <p:cNvSpPr/>
          <p:nvPr/>
        </p:nvSpPr>
        <p:spPr>
          <a:xfrm>
            <a:off x="5727290" y="2807477"/>
            <a:ext cx="2667000" cy="653845"/>
          </a:xfrm>
          <a:prstGeom prst="round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u="sng">
                <a:solidFill>
                  <a:schemeClr val="tx1"/>
                </a:solidFill>
                <a:latin typeface="Times New Roman" panose="02020603050405020304" pitchFamily="18" charset="0"/>
                <a:cs typeface="Times New Roman" panose="02020603050405020304" pitchFamily="18" charset="0"/>
              </a:rPr>
              <a:t>GIẢI PHÁP:</a:t>
            </a:r>
          </a:p>
        </p:txBody>
      </p:sp>
      <p:sp>
        <p:nvSpPr>
          <p:cNvPr id="27" name="Rectangle: Rounded Corners 26">
            <a:extLst>
              <a:ext uri="{FF2B5EF4-FFF2-40B4-BE49-F238E27FC236}">
                <a16:creationId xmlns:a16="http://schemas.microsoft.com/office/drawing/2014/main" id="{04B16422-B0F8-3E9E-2F76-707799212621}"/>
              </a:ext>
            </a:extLst>
          </p:cNvPr>
          <p:cNvSpPr/>
          <p:nvPr/>
        </p:nvSpPr>
        <p:spPr>
          <a:xfrm>
            <a:off x="10896600" y="2552700"/>
            <a:ext cx="5867400" cy="2286000"/>
          </a:xfrm>
          <a:prstGeom prst="round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r>
              <a:rPr lang="vi-VN" sz="2000" b="1" dirty="0">
                <a:solidFill>
                  <a:schemeClr val="tx1"/>
                </a:solidFill>
                <a:latin typeface="Times New Roman" panose="02020603050405020304" pitchFamily="18" charset="0"/>
                <a:cs typeface="Times New Roman" panose="02020603050405020304" pitchFamily="18" charset="0"/>
              </a:rPr>
              <a:t>1. Luật chỉ quy định nguyên tắc xác định ngành, nghề đầu tư kinh doanh có điều kiện là ngành, nghề mà việc thực hiện phải đáp ứng điều kiện cần thiết vì lý do quốc phòng, an ninh quốc gia, trật tự, an toàn xã hội, đạo đức xã hội, sức khỏe của cộng đồng.</a:t>
            </a:r>
          </a:p>
        </p:txBody>
      </p:sp>
      <p:sp>
        <p:nvSpPr>
          <p:cNvPr id="28" name="Rectangle: Rounded Corners 27">
            <a:extLst>
              <a:ext uri="{FF2B5EF4-FFF2-40B4-BE49-F238E27FC236}">
                <a16:creationId xmlns:a16="http://schemas.microsoft.com/office/drawing/2014/main" id="{DF1DCB71-ECE8-9FC5-EBBB-0EC11444C2D4}"/>
              </a:ext>
            </a:extLst>
          </p:cNvPr>
          <p:cNvSpPr/>
          <p:nvPr/>
        </p:nvSpPr>
        <p:spPr>
          <a:xfrm>
            <a:off x="10881852" y="5181600"/>
            <a:ext cx="5867400" cy="2286000"/>
          </a:xfrm>
          <a:prstGeom prst="round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r>
              <a:rPr lang="vi-VN" sz="2000" b="1" dirty="0">
                <a:solidFill>
                  <a:schemeClr val="tx1"/>
                </a:solidFill>
                <a:latin typeface="Times New Roman" panose="02020603050405020304" pitchFamily="18" charset="0"/>
                <a:cs typeface="Times New Roman" panose="02020603050405020304" pitchFamily="18" charset="0"/>
              </a:rPr>
              <a:t>2. Rà soát, đề xuất bãi bỏ các ngành, nghề không cần thiết, không hợp lý, gây cản trở hoạt động sản xuất, kinh doanh theo hướng chuyển từ tiền kiểm sang hậu kiểm, bãi bỏ các ngành, nghề và/hoặc điều kiện đầu tư kinh doanh có thể quản lý bằng các tiêu chuẩn, quy chuẩn kỹ thuật</a:t>
            </a:r>
            <a:r>
              <a:rPr lang="en-US" sz="2000" b="1" dirty="0">
                <a:solidFill>
                  <a:schemeClr val="tx1"/>
                </a:solidFill>
                <a:latin typeface="Times New Roman" panose="02020603050405020304" pitchFamily="18" charset="0"/>
                <a:cs typeface="Times New Roman" panose="02020603050405020304" pitchFamily="18" charset="0"/>
              </a:rPr>
              <a:t>.</a:t>
            </a:r>
            <a:endParaRPr lang="vi-VN" sz="2000" b="1" dirty="0">
              <a:solidFill>
                <a:schemeClr val="tx1"/>
              </a:solidFill>
              <a:latin typeface="Times New Roman" panose="02020603050405020304" pitchFamily="18" charset="0"/>
              <a:cs typeface="Times New Roman" panose="02020603050405020304" pitchFamily="18" charset="0"/>
            </a:endParaRPr>
          </a:p>
        </p:txBody>
      </p:sp>
      <p:sp>
        <p:nvSpPr>
          <p:cNvPr id="29" name="Rectangle: Rounded Corners 28">
            <a:extLst>
              <a:ext uri="{FF2B5EF4-FFF2-40B4-BE49-F238E27FC236}">
                <a16:creationId xmlns:a16="http://schemas.microsoft.com/office/drawing/2014/main" id="{E62A5083-21C3-4313-C788-3C98B4BF9511}"/>
              </a:ext>
            </a:extLst>
          </p:cNvPr>
          <p:cNvSpPr/>
          <p:nvPr/>
        </p:nvSpPr>
        <p:spPr>
          <a:xfrm>
            <a:off x="10896600" y="7750892"/>
            <a:ext cx="5867400" cy="2286000"/>
          </a:xfrm>
          <a:prstGeom prst="round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r>
              <a:rPr lang="vi-VN" sz="2000" b="1" dirty="0">
                <a:solidFill>
                  <a:schemeClr val="tx1"/>
                </a:solidFill>
                <a:latin typeface="Times New Roman" panose="02020603050405020304" pitchFamily="18" charset="0"/>
                <a:cs typeface="Times New Roman" panose="02020603050405020304" pitchFamily="18" charset="0"/>
              </a:rPr>
              <a:t> 3. Giao Chính phủ quy định Danh mục ngành, nghề đầu tư kinh doanh có điều kiện</a:t>
            </a:r>
            <a:r>
              <a:rPr lang="en-US" sz="2000" b="1" dirty="0">
                <a:solidFill>
                  <a:schemeClr val="tx1"/>
                </a:solidFill>
                <a:latin typeface="Times New Roman" panose="02020603050405020304" pitchFamily="18" charset="0"/>
                <a:cs typeface="Times New Roman" panose="02020603050405020304" pitchFamily="18" charset="0"/>
              </a:rPr>
              <a:t>.</a:t>
            </a:r>
            <a:endParaRPr lang="vi-VN" sz="2000" b="1" dirty="0">
              <a:solidFill>
                <a:schemeClr val="tx1"/>
              </a:solidFill>
              <a:latin typeface="Times New Roman" panose="02020603050405020304" pitchFamily="18" charset="0"/>
              <a:cs typeface="Times New Roman" panose="02020603050405020304" pitchFamily="18" charset="0"/>
            </a:endParaRPr>
          </a:p>
        </p:txBody>
      </p:sp>
      <p:sp>
        <p:nvSpPr>
          <p:cNvPr id="30" name="Rectangle: Rounded Corners 29">
            <a:extLst>
              <a:ext uri="{FF2B5EF4-FFF2-40B4-BE49-F238E27FC236}">
                <a16:creationId xmlns:a16="http://schemas.microsoft.com/office/drawing/2014/main" id="{08435E14-CC27-3BCE-C6CB-2B9C690F5A1E}"/>
              </a:ext>
            </a:extLst>
          </p:cNvPr>
          <p:cNvSpPr/>
          <p:nvPr/>
        </p:nvSpPr>
        <p:spPr>
          <a:xfrm>
            <a:off x="4457701" y="7750892"/>
            <a:ext cx="5867400" cy="2286000"/>
          </a:xfrm>
          <a:prstGeom prst="round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r>
              <a:rPr lang="vi-VN" sz="2000" b="1" dirty="0">
                <a:solidFill>
                  <a:schemeClr val="tx1"/>
                </a:solidFill>
                <a:latin typeface="Times New Roman" panose="02020603050405020304" pitchFamily="18" charset="0"/>
                <a:cs typeface="Times New Roman" panose="02020603050405020304" pitchFamily="18" charset="0"/>
              </a:rPr>
              <a:t>4. Quy định nguyên tắc các Luật chuyên ngành không được quy định về ngành, nghề đầu tư kinh doanh có điều kiện, chỉ được quy định tại Luật Đầu tư hoặc Nghị định hướng dẫn Luật Đầu tư để đảm bảo thực hiện thống nhất quy định về hạn chế quyền kinh doanh của nhà đầu tư.</a:t>
            </a:r>
          </a:p>
        </p:txBody>
      </p:sp>
    </p:spTree>
    <p:extLst>
      <p:ext uri="{BB962C8B-B14F-4D97-AF65-F5344CB8AC3E}">
        <p14:creationId xmlns:p14="http://schemas.microsoft.com/office/powerpoint/2010/main" val="1372977625"/>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C95CF5B-39CB-6D86-E258-D80A37D38A23}"/>
            </a:ext>
          </a:extLst>
        </p:cNvPr>
        <p:cNvGrpSpPr/>
        <p:nvPr/>
      </p:nvGrpSpPr>
      <p:grpSpPr>
        <a:xfrm>
          <a:off x="0" y="0"/>
          <a:ext cx="0" cy="0"/>
          <a:chOff x="0" y="0"/>
          <a:chExt cx="0" cy="0"/>
        </a:xfrm>
      </p:grpSpPr>
      <p:sp>
        <p:nvSpPr>
          <p:cNvPr id="2" name="Freeform 2">
            <a:extLst>
              <a:ext uri="{FF2B5EF4-FFF2-40B4-BE49-F238E27FC236}">
                <a16:creationId xmlns:a16="http://schemas.microsoft.com/office/drawing/2014/main" id="{1A9EA851-D1AD-F5AE-7FEB-445F58D2D9F2}"/>
              </a:ext>
            </a:extLst>
          </p:cNvPr>
          <p:cNvSpPr/>
          <p:nvPr/>
        </p:nvSpPr>
        <p:spPr>
          <a:xfrm>
            <a:off x="0" y="-6145"/>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a:stretch>
          </a:blipFill>
        </p:spPr>
        <p:txBody>
          <a:bodyPr/>
          <a:lstStyle/>
          <a:p>
            <a:endParaRPr lang="en-US" sz="4000">
              <a:latin typeface="Times New Roman" panose="02020603050405020304" pitchFamily="18" charset="0"/>
              <a:cs typeface="Times New Roman" panose="02020603050405020304" pitchFamily="18" charset="0"/>
            </a:endParaRPr>
          </a:p>
        </p:txBody>
      </p:sp>
      <p:sp>
        <p:nvSpPr>
          <p:cNvPr id="3" name="TextBox 3">
            <a:extLst>
              <a:ext uri="{FF2B5EF4-FFF2-40B4-BE49-F238E27FC236}">
                <a16:creationId xmlns:a16="http://schemas.microsoft.com/office/drawing/2014/main" id="{D61E3A42-5C89-3AC0-0053-37470376F5E5}"/>
              </a:ext>
            </a:extLst>
          </p:cNvPr>
          <p:cNvSpPr txBox="1"/>
          <p:nvPr/>
        </p:nvSpPr>
        <p:spPr>
          <a:xfrm>
            <a:off x="2107544" y="923502"/>
            <a:ext cx="15619856" cy="602729"/>
          </a:xfrm>
          <a:prstGeom prst="rect">
            <a:avLst/>
          </a:prstGeom>
        </p:spPr>
        <p:txBody>
          <a:bodyPr lIns="0" tIns="0" rIns="0" bIns="0" rtlCol="0" anchor="t">
            <a:spAutoFit/>
          </a:bodyPr>
          <a:lstStyle/>
          <a:p>
            <a:pPr algn="ctr">
              <a:lnSpc>
                <a:spcPts val="4680"/>
              </a:lnSpc>
              <a:spcBef>
                <a:spcPct val="0"/>
              </a:spcBef>
            </a:pPr>
            <a:r>
              <a:rPr lang="en-US" sz="4000" b="1">
                <a:solidFill>
                  <a:srgbClr val="FFFFFF"/>
                </a:solidFill>
                <a:latin typeface="Times New Roman" panose="02020603050405020304" pitchFamily="18" charset="0"/>
                <a:ea typeface="Muli Semi-Bold"/>
                <a:cs typeface="Times New Roman" panose="02020603050405020304" pitchFamily="18" charset="0"/>
                <a:sym typeface="Muli Semi-Bold"/>
              </a:rPr>
              <a:t>III. CHÍNH SÁCH DỰ KIẾN ĐỀ XUẤT</a:t>
            </a:r>
          </a:p>
        </p:txBody>
      </p:sp>
      <p:sp>
        <p:nvSpPr>
          <p:cNvPr id="5" name="Freeform 5">
            <a:extLst>
              <a:ext uri="{FF2B5EF4-FFF2-40B4-BE49-F238E27FC236}">
                <a16:creationId xmlns:a16="http://schemas.microsoft.com/office/drawing/2014/main" id="{F2D2636B-AEED-1BF1-D69B-73D15C72208B}"/>
              </a:ext>
            </a:extLst>
          </p:cNvPr>
          <p:cNvSpPr/>
          <p:nvPr/>
        </p:nvSpPr>
        <p:spPr>
          <a:xfrm>
            <a:off x="560600" y="267387"/>
            <a:ext cx="1546943" cy="1522627"/>
          </a:xfrm>
          <a:custGeom>
            <a:avLst/>
            <a:gdLst/>
            <a:ahLst/>
            <a:cxnLst/>
            <a:rect l="l" t="t" r="r" b="b"/>
            <a:pathLst>
              <a:path w="1546943" h="1522627">
                <a:moveTo>
                  <a:pt x="0" y="0"/>
                </a:moveTo>
                <a:lnTo>
                  <a:pt x="1546944" y="0"/>
                </a:lnTo>
                <a:lnTo>
                  <a:pt x="1546944" y="1522626"/>
                </a:lnTo>
                <a:lnTo>
                  <a:pt x="0" y="1522626"/>
                </a:lnTo>
                <a:lnTo>
                  <a:pt x="0" y="0"/>
                </a:lnTo>
                <a:close/>
              </a:path>
            </a:pathLst>
          </a:custGeom>
          <a:blipFill>
            <a:blip r:embed="rId3"/>
            <a:stretch>
              <a:fillRect t="-798" b="-798"/>
            </a:stretch>
          </a:blipFill>
        </p:spPr>
      </p:sp>
      <p:sp>
        <p:nvSpPr>
          <p:cNvPr id="6" name="TextBox 6">
            <a:extLst>
              <a:ext uri="{FF2B5EF4-FFF2-40B4-BE49-F238E27FC236}">
                <a16:creationId xmlns:a16="http://schemas.microsoft.com/office/drawing/2014/main" id="{85085414-CA31-CAF4-0283-31197D28F5B4}"/>
              </a:ext>
            </a:extLst>
          </p:cNvPr>
          <p:cNvSpPr txBox="1"/>
          <p:nvPr/>
        </p:nvSpPr>
        <p:spPr>
          <a:xfrm>
            <a:off x="1767348" y="1839301"/>
            <a:ext cx="15977258" cy="2035237"/>
          </a:xfrm>
          <a:prstGeom prst="rect">
            <a:avLst/>
          </a:prstGeom>
        </p:spPr>
        <p:txBody>
          <a:bodyPr wrap="square" lIns="0" tIns="0" rIns="0" bIns="0" rtlCol="0" anchor="t">
            <a:spAutoFit/>
          </a:bodyPr>
          <a:lstStyle/>
          <a:p>
            <a:pPr algn="just">
              <a:lnSpc>
                <a:spcPts val="4550"/>
              </a:lnSpc>
              <a:spcBef>
                <a:spcPts val="600"/>
              </a:spcBef>
              <a:spcAft>
                <a:spcPts val="1800"/>
              </a:spcAft>
            </a:pPr>
            <a:r>
              <a:rPr lang="en-US" sz="3500" b="1">
                <a:solidFill>
                  <a:srgbClr val="FFFFFF"/>
                </a:solidFill>
                <a:latin typeface="Times New Roman" panose="02020603050405020304" pitchFamily="18" charset="0"/>
                <a:cs typeface="Times New Roman" panose="02020603050405020304" pitchFamily="18" charset="0"/>
                <a:sym typeface="Muli Semi-Bold"/>
              </a:rPr>
              <a:t>3. </a:t>
            </a:r>
            <a:r>
              <a:rPr lang="vi-VN" sz="3500" b="1">
                <a:solidFill>
                  <a:srgbClr val="FFFFFF"/>
                </a:solidFill>
                <a:latin typeface="Times New Roman" panose="02020603050405020304" pitchFamily="18" charset="0"/>
                <a:cs typeface="Times New Roman" panose="02020603050405020304" pitchFamily="18" charset="0"/>
                <a:sym typeface="Muli Semi-Bold"/>
              </a:rPr>
              <a:t>Chính sách </a:t>
            </a:r>
            <a:r>
              <a:rPr lang="en-US" sz="3500" b="1">
                <a:solidFill>
                  <a:srgbClr val="FFFFFF"/>
                </a:solidFill>
                <a:latin typeface="Times New Roman" panose="02020603050405020304" pitchFamily="18" charset="0"/>
                <a:cs typeface="Times New Roman" panose="02020603050405020304" pitchFamily="18" charset="0"/>
                <a:sym typeface="Muli Semi-Bold"/>
              </a:rPr>
              <a:t>3</a:t>
            </a:r>
            <a:r>
              <a:rPr lang="vi-VN" sz="3500" b="1">
                <a:solidFill>
                  <a:srgbClr val="FFFFFF"/>
                </a:solidFill>
                <a:latin typeface="Times New Roman" panose="02020603050405020304" pitchFamily="18" charset="0"/>
                <a:cs typeface="Times New Roman" panose="02020603050405020304" pitchFamily="18" charset="0"/>
                <a:sym typeface="Muli Semi-Bold"/>
              </a:rPr>
              <a:t>: </a:t>
            </a:r>
            <a:r>
              <a:rPr lang="vi-VN" sz="3500" i="1">
                <a:solidFill>
                  <a:srgbClr val="FFFFFF"/>
                </a:solidFill>
                <a:latin typeface="Times New Roman" panose="02020603050405020304" pitchFamily="18" charset="0"/>
                <a:cs typeface="Times New Roman" panose="02020603050405020304" pitchFamily="18" charset="0"/>
                <a:sym typeface="Muli Semi-Bold"/>
              </a:rPr>
              <a:t>Hoàn thiện quy định về ngành, nghề ưu đãi đầu tư, địa bàn ưu đãi đầu tư, chính sách ưu đãi, hỗ trợ đầu tư đặc biệt</a:t>
            </a:r>
          </a:p>
          <a:p>
            <a:pPr algn="just">
              <a:lnSpc>
                <a:spcPts val="4550"/>
              </a:lnSpc>
              <a:spcBef>
                <a:spcPts val="600"/>
              </a:spcBef>
              <a:spcAft>
                <a:spcPts val="600"/>
              </a:spcAft>
            </a:pPr>
            <a:endParaRPr lang="en-US" sz="3500">
              <a:solidFill>
                <a:srgbClr val="FFFFFF"/>
              </a:solidFill>
              <a:latin typeface="Times New Roman" panose="02020603050405020304" pitchFamily="18" charset="0"/>
              <a:cs typeface="Times New Roman" panose="02020603050405020304" pitchFamily="18" charset="0"/>
              <a:sym typeface="Muli Semi-Bold"/>
            </a:endParaRPr>
          </a:p>
        </p:txBody>
      </p:sp>
      <p:sp>
        <p:nvSpPr>
          <p:cNvPr id="4" name="Dodecagon 3">
            <a:extLst>
              <a:ext uri="{FF2B5EF4-FFF2-40B4-BE49-F238E27FC236}">
                <a16:creationId xmlns:a16="http://schemas.microsoft.com/office/drawing/2014/main" id="{FD2AE93D-2EFA-8621-9692-FCBEA8A5BDCB}"/>
              </a:ext>
            </a:extLst>
          </p:cNvPr>
          <p:cNvSpPr/>
          <p:nvPr/>
        </p:nvSpPr>
        <p:spPr>
          <a:xfrm>
            <a:off x="5176684" y="4152900"/>
            <a:ext cx="3962400" cy="3505200"/>
          </a:xfrm>
          <a:prstGeom prst="dodecagon">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000" b="1">
                <a:solidFill>
                  <a:schemeClr val="tx1"/>
                </a:solidFill>
                <a:latin typeface="Times New Roman" panose="02020603050405020304" pitchFamily="18" charset="0"/>
                <a:cs typeface="Times New Roman" panose="02020603050405020304" pitchFamily="18" charset="0"/>
              </a:rPr>
              <a:t>ƯU ĐÃI </a:t>
            </a:r>
          </a:p>
          <a:p>
            <a:pPr algn="ctr"/>
            <a:r>
              <a:rPr lang="en-US" sz="3000" b="1">
                <a:solidFill>
                  <a:schemeClr val="tx1"/>
                </a:solidFill>
                <a:latin typeface="Times New Roman" panose="02020603050405020304" pitchFamily="18" charset="0"/>
                <a:cs typeface="Times New Roman" panose="02020603050405020304" pitchFamily="18" charset="0"/>
              </a:rPr>
              <a:t>ĐẦU TƯ</a:t>
            </a:r>
          </a:p>
        </p:txBody>
      </p:sp>
      <p:sp>
        <p:nvSpPr>
          <p:cNvPr id="20" name="Arrow: Right 19">
            <a:extLst>
              <a:ext uri="{FF2B5EF4-FFF2-40B4-BE49-F238E27FC236}">
                <a16:creationId xmlns:a16="http://schemas.microsoft.com/office/drawing/2014/main" id="{52E208C6-29A3-6BFA-A456-6E3ED6237B13}"/>
              </a:ext>
            </a:extLst>
          </p:cNvPr>
          <p:cNvSpPr/>
          <p:nvPr/>
        </p:nvSpPr>
        <p:spPr>
          <a:xfrm>
            <a:off x="1147917" y="4762500"/>
            <a:ext cx="3593076" cy="2269934"/>
          </a:xfrm>
          <a:prstGeom prst="rightArrow">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b="1" i="1">
                <a:solidFill>
                  <a:schemeClr val="tx1"/>
                </a:solidFill>
                <a:latin typeface="Times New Roman" panose="02020603050405020304" pitchFamily="18" charset="0"/>
                <a:cs typeface="Times New Roman" panose="02020603050405020304" pitchFamily="18" charset="0"/>
              </a:rPr>
              <a:t>NGÀNH, NGHỀ ƯU ĐÃI ĐẦU TƯ</a:t>
            </a:r>
          </a:p>
        </p:txBody>
      </p:sp>
      <p:sp>
        <p:nvSpPr>
          <p:cNvPr id="26" name="Rectangle: Rounded Corners 25">
            <a:extLst>
              <a:ext uri="{FF2B5EF4-FFF2-40B4-BE49-F238E27FC236}">
                <a16:creationId xmlns:a16="http://schemas.microsoft.com/office/drawing/2014/main" id="{8BB33F79-7958-AF28-503C-3D1CC5CA5B09}"/>
              </a:ext>
            </a:extLst>
          </p:cNvPr>
          <p:cNvSpPr/>
          <p:nvPr/>
        </p:nvSpPr>
        <p:spPr>
          <a:xfrm>
            <a:off x="5727290" y="3270455"/>
            <a:ext cx="2667000" cy="653845"/>
          </a:xfrm>
          <a:prstGeom prst="round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u="sng">
                <a:solidFill>
                  <a:schemeClr val="tx1"/>
                </a:solidFill>
                <a:latin typeface="Times New Roman" panose="02020603050405020304" pitchFamily="18" charset="0"/>
                <a:cs typeface="Times New Roman" panose="02020603050405020304" pitchFamily="18" charset="0"/>
              </a:rPr>
              <a:t>ĐẶT VẤN ĐỀ:</a:t>
            </a:r>
          </a:p>
        </p:txBody>
      </p:sp>
      <p:sp>
        <p:nvSpPr>
          <p:cNvPr id="28" name="Rectangle: Rounded Corners 27">
            <a:extLst>
              <a:ext uri="{FF2B5EF4-FFF2-40B4-BE49-F238E27FC236}">
                <a16:creationId xmlns:a16="http://schemas.microsoft.com/office/drawing/2014/main" id="{98F49582-CD8C-874B-464E-24D6791D63A6}"/>
              </a:ext>
            </a:extLst>
          </p:cNvPr>
          <p:cNvSpPr/>
          <p:nvPr/>
        </p:nvSpPr>
        <p:spPr>
          <a:xfrm>
            <a:off x="10363200" y="3577597"/>
            <a:ext cx="5867400" cy="2286000"/>
          </a:xfrm>
          <a:prstGeom prst="round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r>
              <a:rPr lang="en-US" sz="2400" b="1" dirty="0">
                <a:solidFill>
                  <a:schemeClr val="tx1"/>
                </a:solidFill>
                <a:latin typeface="Times New Roman" panose="02020603050405020304" pitchFamily="18" charset="0"/>
                <a:cs typeface="Times New Roman" panose="02020603050405020304" pitchFamily="18" charset="0"/>
              </a:rPr>
              <a:t>P</a:t>
            </a:r>
            <a:r>
              <a:rPr lang="vi-VN" sz="2400" b="1" dirty="0">
                <a:solidFill>
                  <a:schemeClr val="tx1"/>
                </a:solidFill>
                <a:latin typeface="Times New Roman" panose="02020603050405020304" pitchFamily="18" charset="0"/>
                <a:cs typeface="Times New Roman" panose="02020603050405020304" pitchFamily="18" charset="0"/>
              </a:rPr>
              <a:t>háp luật chuyên ngành thường bổ sung ngành, nghề ưu đãi cụ thể </a:t>
            </a:r>
          </a:p>
        </p:txBody>
      </p:sp>
      <p:sp>
        <p:nvSpPr>
          <p:cNvPr id="29" name="Rectangle: Rounded Corners 28">
            <a:extLst>
              <a:ext uri="{FF2B5EF4-FFF2-40B4-BE49-F238E27FC236}">
                <a16:creationId xmlns:a16="http://schemas.microsoft.com/office/drawing/2014/main" id="{4AACBE8C-2808-EA3B-3AF5-B377095F1343}"/>
              </a:ext>
            </a:extLst>
          </p:cNvPr>
          <p:cNvSpPr/>
          <p:nvPr/>
        </p:nvSpPr>
        <p:spPr>
          <a:xfrm>
            <a:off x="10515600" y="6438900"/>
            <a:ext cx="5867400" cy="2286000"/>
          </a:xfrm>
          <a:prstGeom prst="round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r>
              <a:rPr lang="vi-VN" sz="2400" b="1" dirty="0">
                <a:solidFill>
                  <a:schemeClr val="tx1"/>
                </a:solidFill>
                <a:latin typeface="Times New Roman" panose="02020603050405020304" pitchFamily="18" charset="0"/>
                <a:cs typeface="Times New Roman" panose="02020603050405020304" pitchFamily="18" charset="0"/>
              </a:rPr>
              <a:t> </a:t>
            </a:r>
            <a:r>
              <a:rPr lang="en-US" sz="2400" b="1" dirty="0">
                <a:solidFill>
                  <a:schemeClr val="tx1"/>
                </a:solidFill>
                <a:latin typeface="Times New Roman" panose="02020603050405020304" pitchFamily="18" charset="0"/>
                <a:cs typeface="Times New Roman" panose="02020603050405020304" pitchFamily="18" charset="0"/>
              </a:rPr>
              <a:t>N</a:t>
            </a:r>
            <a:r>
              <a:rPr lang="vi-VN" sz="2400" b="1" dirty="0">
                <a:solidFill>
                  <a:schemeClr val="tx1"/>
                </a:solidFill>
                <a:latin typeface="Times New Roman" panose="02020603050405020304" pitchFamily="18" charset="0"/>
                <a:cs typeface="Times New Roman" panose="02020603050405020304" pitchFamily="18" charset="0"/>
              </a:rPr>
              <a:t>gành, nghề ưu đãi, hỗ trợ đầu tư còn quy định tương đối dàn trải, hình thức; các tiêu chí, điều kiện áp dụng ưu đãi đầu tư thiếu tính linh hoạt, chưa thật sự hướng mạnh vào việc thu hút các nguồn lực đầu tư</a:t>
            </a:r>
            <a:r>
              <a:rPr lang="en-US" sz="2400" b="1" dirty="0">
                <a:solidFill>
                  <a:schemeClr val="tx1"/>
                </a:solidFill>
                <a:latin typeface="Times New Roman" panose="02020603050405020304" pitchFamily="18" charset="0"/>
                <a:cs typeface="Times New Roman" panose="02020603050405020304" pitchFamily="18" charset="0"/>
              </a:rPr>
              <a:t>.</a:t>
            </a:r>
            <a:endParaRPr lang="vi-VN" sz="2400" b="1" dirty="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970890843"/>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268BEA8-2802-3392-3BE5-8B475D1214E3}"/>
            </a:ext>
          </a:extLst>
        </p:cNvPr>
        <p:cNvGrpSpPr/>
        <p:nvPr/>
      </p:nvGrpSpPr>
      <p:grpSpPr>
        <a:xfrm>
          <a:off x="0" y="0"/>
          <a:ext cx="0" cy="0"/>
          <a:chOff x="0" y="0"/>
          <a:chExt cx="0" cy="0"/>
        </a:xfrm>
      </p:grpSpPr>
      <p:sp>
        <p:nvSpPr>
          <p:cNvPr id="2" name="Freeform 2">
            <a:extLst>
              <a:ext uri="{FF2B5EF4-FFF2-40B4-BE49-F238E27FC236}">
                <a16:creationId xmlns:a16="http://schemas.microsoft.com/office/drawing/2014/main" id="{75A3B84D-B4F3-06E6-B25F-3E790A2925AC}"/>
              </a:ext>
            </a:extLst>
          </p:cNvPr>
          <p:cNvSpPr/>
          <p:nvPr/>
        </p:nvSpPr>
        <p:spPr>
          <a:xfrm>
            <a:off x="0" y="-6145"/>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a:stretch>
          </a:blipFill>
        </p:spPr>
        <p:txBody>
          <a:bodyPr/>
          <a:lstStyle/>
          <a:p>
            <a:endParaRPr lang="en-US" sz="4000">
              <a:latin typeface="Times New Roman" panose="02020603050405020304" pitchFamily="18" charset="0"/>
              <a:cs typeface="Times New Roman" panose="02020603050405020304" pitchFamily="18" charset="0"/>
            </a:endParaRPr>
          </a:p>
        </p:txBody>
      </p:sp>
      <p:sp>
        <p:nvSpPr>
          <p:cNvPr id="3" name="TextBox 3">
            <a:extLst>
              <a:ext uri="{FF2B5EF4-FFF2-40B4-BE49-F238E27FC236}">
                <a16:creationId xmlns:a16="http://schemas.microsoft.com/office/drawing/2014/main" id="{2438B368-3C11-CB78-8849-AD8723BEBBB2}"/>
              </a:ext>
            </a:extLst>
          </p:cNvPr>
          <p:cNvSpPr txBox="1"/>
          <p:nvPr/>
        </p:nvSpPr>
        <p:spPr>
          <a:xfrm>
            <a:off x="2107544" y="923502"/>
            <a:ext cx="15619856" cy="602729"/>
          </a:xfrm>
          <a:prstGeom prst="rect">
            <a:avLst/>
          </a:prstGeom>
        </p:spPr>
        <p:txBody>
          <a:bodyPr lIns="0" tIns="0" rIns="0" bIns="0" rtlCol="0" anchor="t">
            <a:spAutoFit/>
          </a:bodyPr>
          <a:lstStyle/>
          <a:p>
            <a:pPr algn="ctr">
              <a:lnSpc>
                <a:spcPts val="4680"/>
              </a:lnSpc>
              <a:spcBef>
                <a:spcPct val="0"/>
              </a:spcBef>
            </a:pPr>
            <a:r>
              <a:rPr lang="en-US" sz="4000" b="1">
                <a:solidFill>
                  <a:srgbClr val="FFFFFF"/>
                </a:solidFill>
                <a:latin typeface="Times New Roman" panose="02020603050405020304" pitchFamily="18" charset="0"/>
                <a:ea typeface="Muli Semi-Bold"/>
                <a:cs typeface="Times New Roman" panose="02020603050405020304" pitchFamily="18" charset="0"/>
                <a:sym typeface="Muli Semi-Bold"/>
              </a:rPr>
              <a:t>III. CHÍNH SÁCH DỰ KIẾN ĐỀ XUẤT</a:t>
            </a:r>
          </a:p>
        </p:txBody>
      </p:sp>
      <p:sp>
        <p:nvSpPr>
          <p:cNvPr id="5" name="Freeform 5">
            <a:extLst>
              <a:ext uri="{FF2B5EF4-FFF2-40B4-BE49-F238E27FC236}">
                <a16:creationId xmlns:a16="http://schemas.microsoft.com/office/drawing/2014/main" id="{1AC305B4-2272-757F-EDC9-2B06BC6D29D8}"/>
              </a:ext>
            </a:extLst>
          </p:cNvPr>
          <p:cNvSpPr/>
          <p:nvPr/>
        </p:nvSpPr>
        <p:spPr>
          <a:xfrm>
            <a:off x="560600" y="267387"/>
            <a:ext cx="1546943" cy="1522627"/>
          </a:xfrm>
          <a:custGeom>
            <a:avLst/>
            <a:gdLst/>
            <a:ahLst/>
            <a:cxnLst/>
            <a:rect l="l" t="t" r="r" b="b"/>
            <a:pathLst>
              <a:path w="1546943" h="1522627">
                <a:moveTo>
                  <a:pt x="0" y="0"/>
                </a:moveTo>
                <a:lnTo>
                  <a:pt x="1546944" y="0"/>
                </a:lnTo>
                <a:lnTo>
                  <a:pt x="1546944" y="1522626"/>
                </a:lnTo>
                <a:lnTo>
                  <a:pt x="0" y="1522626"/>
                </a:lnTo>
                <a:lnTo>
                  <a:pt x="0" y="0"/>
                </a:lnTo>
                <a:close/>
              </a:path>
            </a:pathLst>
          </a:custGeom>
          <a:blipFill>
            <a:blip r:embed="rId3"/>
            <a:stretch>
              <a:fillRect t="-798" b="-798"/>
            </a:stretch>
          </a:blipFill>
        </p:spPr>
      </p:sp>
      <p:sp>
        <p:nvSpPr>
          <p:cNvPr id="6" name="TextBox 6">
            <a:extLst>
              <a:ext uri="{FF2B5EF4-FFF2-40B4-BE49-F238E27FC236}">
                <a16:creationId xmlns:a16="http://schemas.microsoft.com/office/drawing/2014/main" id="{DB7F3882-E7D0-FFD9-57EA-EADF3D63F3D2}"/>
              </a:ext>
            </a:extLst>
          </p:cNvPr>
          <p:cNvSpPr txBox="1"/>
          <p:nvPr/>
        </p:nvSpPr>
        <p:spPr>
          <a:xfrm>
            <a:off x="1767348" y="1839301"/>
            <a:ext cx="15977258" cy="2035237"/>
          </a:xfrm>
          <a:prstGeom prst="rect">
            <a:avLst/>
          </a:prstGeom>
        </p:spPr>
        <p:txBody>
          <a:bodyPr wrap="square" lIns="0" tIns="0" rIns="0" bIns="0" rtlCol="0" anchor="t">
            <a:spAutoFit/>
          </a:bodyPr>
          <a:lstStyle/>
          <a:p>
            <a:pPr algn="just">
              <a:lnSpc>
                <a:spcPts val="4550"/>
              </a:lnSpc>
              <a:spcBef>
                <a:spcPts val="600"/>
              </a:spcBef>
              <a:spcAft>
                <a:spcPts val="1800"/>
              </a:spcAft>
            </a:pPr>
            <a:r>
              <a:rPr lang="en-US" sz="3500" b="1">
                <a:solidFill>
                  <a:srgbClr val="FFFFFF"/>
                </a:solidFill>
                <a:latin typeface="Times New Roman" panose="02020603050405020304" pitchFamily="18" charset="0"/>
                <a:cs typeface="Times New Roman" panose="02020603050405020304" pitchFamily="18" charset="0"/>
                <a:sym typeface="Muli Semi-Bold"/>
              </a:rPr>
              <a:t>3. </a:t>
            </a:r>
            <a:r>
              <a:rPr lang="vi-VN" sz="3500" b="1">
                <a:solidFill>
                  <a:srgbClr val="FFFFFF"/>
                </a:solidFill>
                <a:latin typeface="Times New Roman" panose="02020603050405020304" pitchFamily="18" charset="0"/>
                <a:cs typeface="Times New Roman" panose="02020603050405020304" pitchFamily="18" charset="0"/>
                <a:sym typeface="Muli Semi-Bold"/>
              </a:rPr>
              <a:t>Chính sách </a:t>
            </a:r>
            <a:r>
              <a:rPr lang="en-US" sz="3500" b="1">
                <a:solidFill>
                  <a:srgbClr val="FFFFFF"/>
                </a:solidFill>
                <a:latin typeface="Times New Roman" panose="02020603050405020304" pitchFamily="18" charset="0"/>
                <a:cs typeface="Times New Roman" panose="02020603050405020304" pitchFamily="18" charset="0"/>
                <a:sym typeface="Muli Semi-Bold"/>
              </a:rPr>
              <a:t>3</a:t>
            </a:r>
            <a:r>
              <a:rPr lang="vi-VN" sz="3500" b="1">
                <a:solidFill>
                  <a:srgbClr val="FFFFFF"/>
                </a:solidFill>
                <a:latin typeface="Times New Roman" panose="02020603050405020304" pitchFamily="18" charset="0"/>
                <a:cs typeface="Times New Roman" panose="02020603050405020304" pitchFamily="18" charset="0"/>
                <a:sym typeface="Muli Semi-Bold"/>
              </a:rPr>
              <a:t>: </a:t>
            </a:r>
            <a:r>
              <a:rPr lang="vi-VN" sz="3500" i="1">
                <a:solidFill>
                  <a:srgbClr val="FFFFFF"/>
                </a:solidFill>
                <a:latin typeface="Times New Roman" panose="02020603050405020304" pitchFamily="18" charset="0"/>
                <a:cs typeface="Times New Roman" panose="02020603050405020304" pitchFamily="18" charset="0"/>
                <a:sym typeface="Muli Semi-Bold"/>
              </a:rPr>
              <a:t>Hoàn thiện quy định về ngành, nghề ưu đãi đầu tư, địa bàn ưu đãi đầu tư, chính sách ưu đãi, hỗ trợ đầu tư đặc biệt</a:t>
            </a:r>
          </a:p>
          <a:p>
            <a:pPr algn="just">
              <a:lnSpc>
                <a:spcPts val="4550"/>
              </a:lnSpc>
              <a:spcBef>
                <a:spcPts val="600"/>
              </a:spcBef>
              <a:spcAft>
                <a:spcPts val="600"/>
              </a:spcAft>
            </a:pPr>
            <a:endParaRPr lang="en-US" sz="3500">
              <a:solidFill>
                <a:srgbClr val="FFFFFF"/>
              </a:solidFill>
              <a:latin typeface="Times New Roman" panose="02020603050405020304" pitchFamily="18" charset="0"/>
              <a:cs typeface="Times New Roman" panose="02020603050405020304" pitchFamily="18" charset="0"/>
              <a:sym typeface="Muli Semi-Bold"/>
            </a:endParaRPr>
          </a:p>
        </p:txBody>
      </p:sp>
      <p:sp>
        <p:nvSpPr>
          <p:cNvPr id="4" name="Dodecagon 3">
            <a:extLst>
              <a:ext uri="{FF2B5EF4-FFF2-40B4-BE49-F238E27FC236}">
                <a16:creationId xmlns:a16="http://schemas.microsoft.com/office/drawing/2014/main" id="{9703D00D-2B79-896B-9CED-3D55DD3CE0AD}"/>
              </a:ext>
            </a:extLst>
          </p:cNvPr>
          <p:cNvSpPr/>
          <p:nvPr/>
        </p:nvSpPr>
        <p:spPr>
          <a:xfrm>
            <a:off x="5176684" y="4152900"/>
            <a:ext cx="3962400" cy="3505200"/>
          </a:xfrm>
          <a:prstGeom prst="dodecagon">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000" b="1">
                <a:solidFill>
                  <a:schemeClr val="tx1"/>
                </a:solidFill>
                <a:latin typeface="Times New Roman" panose="02020603050405020304" pitchFamily="18" charset="0"/>
                <a:cs typeface="Times New Roman" panose="02020603050405020304" pitchFamily="18" charset="0"/>
              </a:rPr>
              <a:t>ƯU ĐÃI </a:t>
            </a:r>
          </a:p>
          <a:p>
            <a:pPr algn="ctr"/>
            <a:r>
              <a:rPr lang="en-US" sz="3000" b="1">
                <a:solidFill>
                  <a:schemeClr val="tx1"/>
                </a:solidFill>
                <a:latin typeface="Times New Roman" panose="02020603050405020304" pitchFamily="18" charset="0"/>
                <a:cs typeface="Times New Roman" panose="02020603050405020304" pitchFamily="18" charset="0"/>
              </a:rPr>
              <a:t>ĐẦU TƯ</a:t>
            </a:r>
          </a:p>
        </p:txBody>
      </p:sp>
      <p:sp>
        <p:nvSpPr>
          <p:cNvPr id="20" name="Arrow: Right 19">
            <a:extLst>
              <a:ext uri="{FF2B5EF4-FFF2-40B4-BE49-F238E27FC236}">
                <a16:creationId xmlns:a16="http://schemas.microsoft.com/office/drawing/2014/main" id="{D6564392-5111-8F80-6D8E-B232135E9D13}"/>
              </a:ext>
            </a:extLst>
          </p:cNvPr>
          <p:cNvSpPr/>
          <p:nvPr/>
        </p:nvSpPr>
        <p:spPr>
          <a:xfrm>
            <a:off x="1147917" y="4762500"/>
            <a:ext cx="3593076" cy="2269934"/>
          </a:xfrm>
          <a:prstGeom prst="rightArrow">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b="1" i="1">
                <a:solidFill>
                  <a:schemeClr val="tx1"/>
                </a:solidFill>
                <a:latin typeface="Times New Roman" panose="02020603050405020304" pitchFamily="18" charset="0"/>
                <a:cs typeface="Times New Roman" panose="02020603050405020304" pitchFamily="18" charset="0"/>
              </a:rPr>
              <a:t>NGÀNH, NGHỀ ƯU ĐÃI ĐẦU TƯ</a:t>
            </a:r>
          </a:p>
        </p:txBody>
      </p:sp>
      <p:sp>
        <p:nvSpPr>
          <p:cNvPr id="26" name="Rectangle: Rounded Corners 25">
            <a:extLst>
              <a:ext uri="{FF2B5EF4-FFF2-40B4-BE49-F238E27FC236}">
                <a16:creationId xmlns:a16="http://schemas.microsoft.com/office/drawing/2014/main" id="{0135A544-8207-FE42-2673-F09E50987BBC}"/>
              </a:ext>
            </a:extLst>
          </p:cNvPr>
          <p:cNvSpPr/>
          <p:nvPr/>
        </p:nvSpPr>
        <p:spPr>
          <a:xfrm>
            <a:off x="5727290" y="3270455"/>
            <a:ext cx="2667000" cy="653845"/>
          </a:xfrm>
          <a:prstGeom prst="round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u="sng">
                <a:solidFill>
                  <a:schemeClr val="tx1"/>
                </a:solidFill>
                <a:latin typeface="Times New Roman" panose="02020603050405020304" pitchFamily="18" charset="0"/>
                <a:cs typeface="Times New Roman" panose="02020603050405020304" pitchFamily="18" charset="0"/>
              </a:rPr>
              <a:t>GIẢI PHÁP:</a:t>
            </a:r>
          </a:p>
        </p:txBody>
      </p:sp>
      <p:sp>
        <p:nvSpPr>
          <p:cNvPr id="27" name="Rectangle: Rounded Corners 26">
            <a:extLst>
              <a:ext uri="{FF2B5EF4-FFF2-40B4-BE49-F238E27FC236}">
                <a16:creationId xmlns:a16="http://schemas.microsoft.com/office/drawing/2014/main" id="{30101279-E953-9103-3C30-6A5E3D672CA6}"/>
              </a:ext>
            </a:extLst>
          </p:cNvPr>
          <p:cNvSpPr/>
          <p:nvPr/>
        </p:nvSpPr>
        <p:spPr>
          <a:xfrm>
            <a:off x="10530348" y="2552700"/>
            <a:ext cx="5867400" cy="2286000"/>
          </a:xfrm>
          <a:prstGeom prst="round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r>
              <a:rPr lang="vi-VN" sz="2000" b="1">
                <a:solidFill>
                  <a:schemeClr val="tx1"/>
                </a:solidFill>
                <a:latin typeface="Times New Roman" panose="02020603050405020304" pitchFamily="18" charset="0"/>
                <a:cs typeface="Times New Roman" panose="02020603050405020304" pitchFamily="18" charset="0"/>
              </a:rPr>
              <a:t>Quy định nguyên tắc thu hút đầu tư vào những ngành, nghề trọng tâm, trọng điểm, nằm trong chiến lược phát triển kinh tế - xã hội của quốc gia, gồm một số ngành, nghề thuộc lĩnh vực nhằm phát triển khoa học công nghệ, đổi mới sáng tạo, chuyển đổi số; kinh tế xanh, kinh tế tuần hoàn, kinh tế chia sẻ, kinh tế số…</a:t>
            </a:r>
          </a:p>
        </p:txBody>
      </p:sp>
      <p:sp>
        <p:nvSpPr>
          <p:cNvPr id="28" name="Rectangle: Rounded Corners 27">
            <a:extLst>
              <a:ext uri="{FF2B5EF4-FFF2-40B4-BE49-F238E27FC236}">
                <a16:creationId xmlns:a16="http://schemas.microsoft.com/office/drawing/2014/main" id="{6AB68102-D1E3-129D-FB08-F70E12DDAB88}"/>
              </a:ext>
            </a:extLst>
          </p:cNvPr>
          <p:cNvSpPr/>
          <p:nvPr/>
        </p:nvSpPr>
        <p:spPr>
          <a:xfrm>
            <a:off x="10515600" y="5181600"/>
            <a:ext cx="5867400" cy="2286000"/>
          </a:xfrm>
          <a:prstGeom prst="round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r>
              <a:rPr lang="vi-VN" sz="2000" b="1">
                <a:solidFill>
                  <a:schemeClr val="tx1"/>
                </a:solidFill>
                <a:latin typeface="Times New Roman" panose="02020603050405020304" pitchFamily="18" charset="0"/>
                <a:cs typeface="Times New Roman" panose="02020603050405020304" pitchFamily="18" charset="0"/>
              </a:rPr>
              <a:t>Quy định nguyên tắc ngành, nghề ưu đãi đầu tư phải được quy định tại pháp luật về đầu tư (không quy định tại các Luật chuyên ngành) để đảm bảo tính đồng bộ, thống nhất.</a:t>
            </a:r>
          </a:p>
        </p:txBody>
      </p:sp>
      <p:sp>
        <p:nvSpPr>
          <p:cNvPr id="29" name="Rectangle: Rounded Corners 28">
            <a:extLst>
              <a:ext uri="{FF2B5EF4-FFF2-40B4-BE49-F238E27FC236}">
                <a16:creationId xmlns:a16="http://schemas.microsoft.com/office/drawing/2014/main" id="{A3F29F70-6C92-C417-0BC1-DF5F38935755}"/>
              </a:ext>
            </a:extLst>
          </p:cNvPr>
          <p:cNvSpPr/>
          <p:nvPr/>
        </p:nvSpPr>
        <p:spPr>
          <a:xfrm>
            <a:off x="10530348" y="7750892"/>
            <a:ext cx="5867400" cy="2286000"/>
          </a:xfrm>
          <a:prstGeom prst="round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r>
              <a:rPr lang="vi-VN" sz="2000" b="1">
                <a:solidFill>
                  <a:schemeClr val="tx1"/>
                </a:solidFill>
                <a:latin typeface="Times New Roman" panose="02020603050405020304" pitchFamily="18" charset="0"/>
                <a:cs typeface="Times New Roman" panose="02020603050405020304" pitchFamily="18" charset="0"/>
              </a:rPr>
              <a:t> Giao Chính phủ quy định chi tiết Danh mục ngành, nghề ưu đãi đầu tư. Ngành, nghề ưu đãi đầu tư cần gắn với mã ngành kinh tế quốc dân để tạo thuận lợi trong quá trình xác định đối tượng ưu đãi đầu tư.</a:t>
            </a:r>
          </a:p>
        </p:txBody>
      </p:sp>
    </p:spTree>
    <p:extLst>
      <p:ext uri="{BB962C8B-B14F-4D97-AF65-F5344CB8AC3E}">
        <p14:creationId xmlns:p14="http://schemas.microsoft.com/office/powerpoint/2010/main" val="1390107075"/>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E65CC20-784D-43DD-6806-EE3653B7D8EE}"/>
            </a:ext>
          </a:extLst>
        </p:cNvPr>
        <p:cNvGrpSpPr/>
        <p:nvPr/>
      </p:nvGrpSpPr>
      <p:grpSpPr>
        <a:xfrm>
          <a:off x="0" y="0"/>
          <a:ext cx="0" cy="0"/>
          <a:chOff x="0" y="0"/>
          <a:chExt cx="0" cy="0"/>
        </a:xfrm>
      </p:grpSpPr>
      <p:sp>
        <p:nvSpPr>
          <p:cNvPr id="2" name="Freeform 2">
            <a:extLst>
              <a:ext uri="{FF2B5EF4-FFF2-40B4-BE49-F238E27FC236}">
                <a16:creationId xmlns:a16="http://schemas.microsoft.com/office/drawing/2014/main" id="{080A193B-DA43-BDA0-413B-9E740F491F4E}"/>
              </a:ext>
            </a:extLst>
          </p:cNvPr>
          <p:cNvSpPr/>
          <p:nvPr/>
        </p:nvSpPr>
        <p:spPr>
          <a:xfrm>
            <a:off x="0" y="-6145"/>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a:stretch>
          </a:blipFill>
        </p:spPr>
        <p:txBody>
          <a:bodyPr/>
          <a:lstStyle/>
          <a:p>
            <a:endParaRPr lang="en-US" sz="4000">
              <a:latin typeface="Times New Roman" panose="02020603050405020304" pitchFamily="18" charset="0"/>
              <a:cs typeface="Times New Roman" panose="02020603050405020304" pitchFamily="18" charset="0"/>
            </a:endParaRPr>
          </a:p>
        </p:txBody>
      </p:sp>
      <p:sp>
        <p:nvSpPr>
          <p:cNvPr id="3" name="TextBox 3">
            <a:extLst>
              <a:ext uri="{FF2B5EF4-FFF2-40B4-BE49-F238E27FC236}">
                <a16:creationId xmlns:a16="http://schemas.microsoft.com/office/drawing/2014/main" id="{61BD0CB6-89D1-A66D-92DE-0CBAD238281D}"/>
              </a:ext>
            </a:extLst>
          </p:cNvPr>
          <p:cNvSpPr txBox="1"/>
          <p:nvPr/>
        </p:nvSpPr>
        <p:spPr>
          <a:xfrm>
            <a:off x="2107544" y="923502"/>
            <a:ext cx="15619856" cy="602729"/>
          </a:xfrm>
          <a:prstGeom prst="rect">
            <a:avLst/>
          </a:prstGeom>
        </p:spPr>
        <p:txBody>
          <a:bodyPr lIns="0" tIns="0" rIns="0" bIns="0" rtlCol="0" anchor="t">
            <a:spAutoFit/>
          </a:bodyPr>
          <a:lstStyle/>
          <a:p>
            <a:pPr algn="ctr">
              <a:lnSpc>
                <a:spcPts val="4680"/>
              </a:lnSpc>
              <a:spcBef>
                <a:spcPct val="0"/>
              </a:spcBef>
            </a:pPr>
            <a:r>
              <a:rPr lang="en-US" sz="4000" b="1">
                <a:solidFill>
                  <a:srgbClr val="FFFFFF"/>
                </a:solidFill>
                <a:latin typeface="Times New Roman" panose="02020603050405020304" pitchFamily="18" charset="0"/>
                <a:ea typeface="Muli Semi-Bold"/>
                <a:cs typeface="Times New Roman" panose="02020603050405020304" pitchFamily="18" charset="0"/>
                <a:sym typeface="Muli Semi-Bold"/>
              </a:rPr>
              <a:t>III. CHÍNH SÁCH DỰ KIẾN ĐỀ XUẤT</a:t>
            </a:r>
          </a:p>
        </p:txBody>
      </p:sp>
      <p:sp>
        <p:nvSpPr>
          <p:cNvPr id="5" name="Freeform 5">
            <a:extLst>
              <a:ext uri="{FF2B5EF4-FFF2-40B4-BE49-F238E27FC236}">
                <a16:creationId xmlns:a16="http://schemas.microsoft.com/office/drawing/2014/main" id="{9481727A-627D-1520-453C-05A92FE27335}"/>
              </a:ext>
            </a:extLst>
          </p:cNvPr>
          <p:cNvSpPr/>
          <p:nvPr/>
        </p:nvSpPr>
        <p:spPr>
          <a:xfrm>
            <a:off x="560600" y="267387"/>
            <a:ext cx="1546943" cy="1522627"/>
          </a:xfrm>
          <a:custGeom>
            <a:avLst/>
            <a:gdLst/>
            <a:ahLst/>
            <a:cxnLst/>
            <a:rect l="l" t="t" r="r" b="b"/>
            <a:pathLst>
              <a:path w="1546943" h="1522627">
                <a:moveTo>
                  <a:pt x="0" y="0"/>
                </a:moveTo>
                <a:lnTo>
                  <a:pt x="1546944" y="0"/>
                </a:lnTo>
                <a:lnTo>
                  <a:pt x="1546944" y="1522626"/>
                </a:lnTo>
                <a:lnTo>
                  <a:pt x="0" y="1522626"/>
                </a:lnTo>
                <a:lnTo>
                  <a:pt x="0" y="0"/>
                </a:lnTo>
                <a:close/>
              </a:path>
            </a:pathLst>
          </a:custGeom>
          <a:blipFill>
            <a:blip r:embed="rId3"/>
            <a:stretch>
              <a:fillRect t="-798" b="-798"/>
            </a:stretch>
          </a:blipFill>
        </p:spPr>
      </p:sp>
      <p:sp>
        <p:nvSpPr>
          <p:cNvPr id="6" name="TextBox 6">
            <a:extLst>
              <a:ext uri="{FF2B5EF4-FFF2-40B4-BE49-F238E27FC236}">
                <a16:creationId xmlns:a16="http://schemas.microsoft.com/office/drawing/2014/main" id="{E700A757-FFDB-0514-8C55-7BA140A6D1BC}"/>
              </a:ext>
            </a:extLst>
          </p:cNvPr>
          <p:cNvSpPr txBox="1"/>
          <p:nvPr/>
        </p:nvSpPr>
        <p:spPr>
          <a:xfrm>
            <a:off x="1767348" y="1839301"/>
            <a:ext cx="15977258" cy="2035237"/>
          </a:xfrm>
          <a:prstGeom prst="rect">
            <a:avLst/>
          </a:prstGeom>
        </p:spPr>
        <p:txBody>
          <a:bodyPr wrap="square" lIns="0" tIns="0" rIns="0" bIns="0" rtlCol="0" anchor="t">
            <a:spAutoFit/>
          </a:bodyPr>
          <a:lstStyle/>
          <a:p>
            <a:pPr algn="just">
              <a:lnSpc>
                <a:spcPts val="4550"/>
              </a:lnSpc>
              <a:spcBef>
                <a:spcPts val="600"/>
              </a:spcBef>
              <a:spcAft>
                <a:spcPts val="1800"/>
              </a:spcAft>
            </a:pPr>
            <a:r>
              <a:rPr lang="en-US" sz="3500" b="1">
                <a:solidFill>
                  <a:srgbClr val="FFFFFF"/>
                </a:solidFill>
                <a:latin typeface="Times New Roman" panose="02020603050405020304" pitchFamily="18" charset="0"/>
                <a:cs typeface="Times New Roman" panose="02020603050405020304" pitchFamily="18" charset="0"/>
                <a:sym typeface="Muli Semi-Bold"/>
              </a:rPr>
              <a:t>3. </a:t>
            </a:r>
            <a:r>
              <a:rPr lang="vi-VN" sz="3500" b="1">
                <a:solidFill>
                  <a:srgbClr val="FFFFFF"/>
                </a:solidFill>
                <a:latin typeface="Times New Roman" panose="02020603050405020304" pitchFamily="18" charset="0"/>
                <a:cs typeface="Times New Roman" panose="02020603050405020304" pitchFamily="18" charset="0"/>
                <a:sym typeface="Muli Semi-Bold"/>
              </a:rPr>
              <a:t>Chính sách </a:t>
            </a:r>
            <a:r>
              <a:rPr lang="en-US" sz="3500" b="1">
                <a:solidFill>
                  <a:srgbClr val="FFFFFF"/>
                </a:solidFill>
                <a:latin typeface="Times New Roman" panose="02020603050405020304" pitchFamily="18" charset="0"/>
                <a:cs typeface="Times New Roman" panose="02020603050405020304" pitchFamily="18" charset="0"/>
                <a:sym typeface="Muli Semi-Bold"/>
              </a:rPr>
              <a:t>3</a:t>
            </a:r>
            <a:r>
              <a:rPr lang="vi-VN" sz="3500" b="1">
                <a:solidFill>
                  <a:srgbClr val="FFFFFF"/>
                </a:solidFill>
                <a:latin typeface="Times New Roman" panose="02020603050405020304" pitchFamily="18" charset="0"/>
                <a:cs typeface="Times New Roman" panose="02020603050405020304" pitchFamily="18" charset="0"/>
                <a:sym typeface="Muli Semi-Bold"/>
              </a:rPr>
              <a:t>: </a:t>
            </a:r>
            <a:r>
              <a:rPr lang="vi-VN" sz="3500" i="1">
                <a:solidFill>
                  <a:srgbClr val="FFFFFF"/>
                </a:solidFill>
                <a:latin typeface="Times New Roman" panose="02020603050405020304" pitchFamily="18" charset="0"/>
                <a:cs typeface="Times New Roman" panose="02020603050405020304" pitchFamily="18" charset="0"/>
                <a:sym typeface="Muli Semi-Bold"/>
              </a:rPr>
              <a:t>Hoàn thiện quy định về ngành, nghề ưu đãi đầu tư, địa bàn ưu đãi đầu tư, chính sách ưu đãi, hỗ trợ đầu tư đặc biệt</a:t>
            </a:r>
          </a:p>
          <a:p>
            <a:pPr algn="just">
              <a:lnSpc>
                <a:spcPts val="4550"/>
              </a:lnSpc>
              <a:spcBef>
                <a:spcPts val="600"/>
              </a:spcBef>
              <a:spcAft>
                <a:spcPts val="600"/>
              </a:spcAft>
            </a:pPr>
            <a:endParaRPr lang="en-US" sz="3500">
              <a:solidFill>
                <a:srgbClr val="FFFFFF"/>
              </a:solidFill>
              <a:latin typeface="Times New Roman" panose="02020603050405020304" pitchFamily="18" charset="0"/>
              <a:cs typeface="Times New Roman" panose="02020603050405020304" pitchFamily="18" charset="0"/>
              <a:sym typeface="Muli Semi-Bold"/>
            </a:endParaRPr>
          </a:p>
        </p:txBody>
      </p:sp>
      <p:sp>
        <p:nvSpPr>
          <p:cNvPr id="4" name="Dodecagon 3">
            <a:extLst>
              <a:ext uri="{FF2B5EF4-FFF2-40B4-BE49-F238E27FC236}">
                <a16:creationId xmlns:a16="http://schemas.microsoft.com/office/drawing/2014/main" id="{E22923EA-D77E-B671-A9C7-53AAF1BB90AB}"/>
              </a:ext>
            </a:extLst>
          </p:cNvPr>
          <p:cNvSpPr/>
          <p:nvPr/>
        </p:nvSpPr>
        <p:spPr>
          <a:xfrm>
            <a:off x="5176684" y="4152900"/>
            <a:ext cx="3962400" cy="3505200"/>
          </a:xfrm>
          <a:prstGeom prst="dodecagon">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000" b="1">
                <a:solidFill>
                  <a:schemeClr val="tx1"/>
                </a:solidFill>
                <a:latin typeface="Times New Roman" panose="02020603050405020304" pitchFamily="18" charset="0"/>
                <a:cs typeface="Times New Roman" panose="02020603050405020304" pitchFamily="18" charset="0"/>
              </a:rPr>
              <a:t>ƯU ĐÃI </a:t>
            </a:r>
          </a:p>
          <a:p>
            <a:pPr algn="ctr"/>
            <a:r>
              <a:rPr lang="en-US" sz="3000" b="1">
                <a:solidFill>
                  <a:schemeClr val="tx1"/>
                </a:solidFill>
                <a:latin typeface="Times New Roman" panose="02020603050405020304" pitchFamily="18" charset="0"/>
                <a:cs typeface="Times New Roman" panose="02020603050405020304" pitchFamily="18" charset="0"/>
              </a:rPr>
              <a:t>ĐẦU TƯ</a:t>
            </a:r>
          </a:p>
        </p:txBody>
      </p:sp>
      <p:sp>
        <p:nvSpPr>
          <p:cNvPr id="20" name="Arrow: Right 19">
            <a:extLst>
              <a:ext uri="{FF2B5EF4-FFF2-40B4-BE49-F238E27FC236}">
                <a16:creationId xmlns:a16="http://schemas.microsoft.com/office/drawing/2014/main" id="{F9C86A6D-F26D-90B9-CF50-3D63D3A93C98}"/>
              </a:ext>
            </a:extLst>
          </p:cNvPr>
          <p:cNvSpPr/>
          <p:nvPr/>
        </p:nvSpPr>
        <p:spPr>
          <a:xfrm>
            <a:off x="1147917" y="4762500"/>
            <a:ext cx="3593076" cy="2269934"/>
          </a:xfrm>
          <a:prstGeom prst="rightArrow">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b="1" i="1">
                <a:solidFill>
                  <a:schemeClr val="tx1"/>
                </a:solidFill>
                <a:latin typeface="Times New Roman" panose="02020603050405020304" pitchFamily="18" charset="0"/>
                <a:cs typeface="Times New Roman" panose="02020603050405020304" pitchFamily="18" charset="0"/>
              </a:rPr>
              <a:t>ĐỊA BÀN ƯU ĐÃI ĐẦU TƯ</a:t>
            </a:r>
          </a:p>
        </p:txBody>
      </p:sp>
      <p:sp>
        <p:nvSpPr>
          <p:cNvPr id="26" name="Rectangle: Rounded Corners 25">
            <a:extLst>
              <a:ext uri="{FF2B5EF4-FFF2-40B4-BE49-F238E27FC236}">
                <a16:creationId xmlns:a16="http://schemas.microsoft.com/office/drawing/2014/main" id="{440B7E34-FAB7-925B-C0A5-5941FD8F93B1}"/>
              </a:ext>
            </a:extLst>
          </p:cNvPr>
          <p:cNvSpPr/>
          <p:nvPr/>
        </p:nvSpPr>
        <p:spPr>
          <a:xfrm>
            <a:off x="5727290" y="3270455"/>
            <a:ext cx="2667000" cy="653845"/>
          </a:xfrm>
          <a:prstGeom prst="round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u="sng">
                <a:solidFill>
                  <a:schemeClr val="tx1"/>
                </a:solidFill>
                <a:latin typeface="Times New Roman" panose="02020603050405020304" pitchFamily="18" charset="0"/>
                <a:cs typeface="Times New Roman" panose="02020603050405020304" pitchFamily="18" charset="0"/>
              </a:rPr>
              <a:t>ĐẶT VẤN ĐỀ:</a:t>
            </a:r>
          </a:p>
        </p:txBody>
      </p:sp>
      <p:sp>
        <p:nvSpPr>
          <p:cNvPr id="27" name="Rectangle: Rounded Corners 26">
            <a:extLst>
              <a:ext uri="{FF2B5EF4-FFF2-40B4-BE49-F238E27FC236}">
                <a16:creationId xmlns:a16="http://schemas.microsoft.com/office/drawing/2014/main" id="{334FEA0B-EE51-556C-6511-1413EEDE72A5}"/>
              </a:ext>
            </a:extLst>
          </p:cNvPr>
          <p:cNvSpPr/>
          <p:nvPr/>
        </p:nvSpPr>
        <p:spPr>
          <a:xfrm>
            <a:off x="10896600" y="2705100"/>
            <a:ext cx="5867400" cy="1143000"/>
          </a:xfrm>
          <a:prstGeom prst="round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r>
              <a:rPr lang="vi-VN" sz="2000" b="1">
                <a:solidFill>
                  <a:schemeClr val="tx1"/>
                </a:solidFill>
                <a:latin typeface="Times New Roman" panose="02020603050405020304" pitchFamily="18" charset="0"/>
                <a:cs typeface="Times New Roman" panose="02020603050405020304" pitchFamily="18" charset="0"/>
              </a:rPr>
              <a:t>Luật chưa quy định nguyên tắc, tiêu chí để xác định các địa bàn ưu đãi đầu tư. </a:t>
            </a:r>
          </a:p>
        </p:txBody>
      </p:sp>
      <p:sp>
        <p:nvSpPr>
          <p:cNvPr id="28" name="Rectangle: Rounded Corners 27">
            <a:extLst>
              <a:ext uri="{FF2B5EF4-FFF2-40B4-BE49-F238E27FC236}">
                <a16:creationId xmlns:a16="http://schemas.microsoft.com/office/drawing/2014/main" id="{91036294-083C-561F-42EE-CAAB9AF3C208}"/>
              </a:ext>
            </a:extLst>
          </p:cNvPr>
          <p:cNvSpPr/>
          <p:nvPr/>
        </p:nvSpPr>
        <p:spPr>
          <a:xfrm>
            <a:off x="10881852" y="4152900"/>
            <a:ext cx="5867400" cy="3314700"/>
          </a:xfrm>
          <a:prstGeom prst="round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r>
              <a:rPr lang="vi-VN" b="1" dirty="0">
                <a:solidFill>
                  <a:schemeClr val="tx1"/>
                </a:solidFill>
                <a:latin typeface="Times New Roman" panose="02020603050405020304" pitchFamily="18" charset="0"/>
                <a:cs typeface="Times New Roman" panose="02020603050405020304" pitchFamily="18" charset="0"/>
              </a:rPr>
              <a:t>Danh mục địa bản ưu đãi đầu tư còn một số bất cập: (i) Một số địa bàn đã có điều kiện phát triển, không còn đặc biệt khó khăn nhưng vẫn nằm trong danh mục; (ii) Nhiều địa bàn mới phát sinh khó khăn (biến đổi khí hậu, thiên tai, thiếu kết nối hạ tầng) chưa được cập nhật; (ii) Chưa phản ánh đầy đủ các vùng trọng điểm cần ưu tiên thu hút đầu tư xanh, chuyển đổi năng lượng, phát triển công nghệ cao. </a:t>
            </a:r>
          </a:p>
        </p:txBody>
      </p:sp>
      <p:sp>
        <p:nvSpPr>
          <p:cNvPr id="29" name="Rectangle: Rounded Corners 28">
            <a:extLst>
              <a:ext uri="{FF2B5EF4-FFF2-40B4-BE49-F238E27FC236}">
                <a16:creationId xmlns:a16="http://schemas.microsoft.com/office/drawing/2014/main" id="{F0A6D888-C856-3E4F-7215-72C944705C7A}"/>
              </a:ext>
            </a:extLst>
          </p:cNvPr>
          <p:cNvSpPr/>
          <p:nvPr/>
        </p:nvSpPr>
        <p:spPr>
          <a:xfrm>
            <a:off x="10896600" y="7750892"/>
            <a:ext cx="5867400" cy="2286000"/>
          </a:xfrm>
          <a:prstGeom prst="round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r>
              <a:rPr lang="en-US" sz="2000" b="1" dirty="0">
                <a:solidFill>
                  <a:schemeClr val="tx1"/>
                </a:solidFill>
                <a:latin typeface="Times New Roman" panose="02020603050405020304" pitchFamily="18" charset="0"/>
                <a:cs typeface="Times New Roman" panose="02020603050405020304" pitchFamily="18" charset="0"/>
              </a:rPr>
              <a:t>T</a:t>
            </a:r>
            <a:r>
              <a:rPr lang="vi-VN" sz="2000" b="1" dirty="0">
                <a:solidFill>
                  <a:schemeClr val="tx1"/>
                </a:solidFill>
                <a:latin typeface="Times New Roman" panose="02020603050405020304" pitchFamily="18" charset="0"/>
                <a:cs typeface="Times New Roman" panose="02020603050405020304" pitchFamily="18" charset="0"/>
              </a:rPr>
              <a:t>rong bối cảnh thực hiện sắp xếp đơn vị hành chính và tổ chức chính quyền địa phương, các địa phương mới được thành lập đã có nhiều thay đổi về điều kiện phát triển kinh tế xã hội so với trước khi sắp xếp.</a:t>
            </a:r>
          </a:p>
        </p:txBody>
      </p:sp>
    </p:spTree>
    <p:extLst>
      <p:ext uri="{BB962C8B-B14F-4D97-AF65-F5344CB8AC3E}">
        <p14:creationId xmlns:p14="http://schemas.microsoft.com/office/powerpoint/2010/main" val="2952387049"/>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A36E2F9-27B8-526F-D62B-A65B420FD8FF}"/>
            </a:ext>
          </a:extLst>
        </p:cNvPr>
        <p:cNvGrpSpPr/>
        <p:nvPr/>
      </p:nvGrpSpPr>
      <p:grpSpPr>
        <a:xfrm>
          <a:off x="0" y="0"/>
          <a:ext cx="0" cy="0"/>
          <a:chOff x="0" y="0"/>
          <a:chExt cx="0" cy="0"/>
        </a:xfrm>
      </p:grpSpPr>
      <p:sp>
        <p:nvSpPr>
          <p:cNvPr id="2" name="Freeform 2">
            <a:extLst>
              <a:ext uri="{FF2B5EF4-FFF2-40B4-BE49-F238E27FC236}">
                <a16:creationId xmlns:a16="http://schemas.microsoft.com/office/drawing/2014/main" id="{4F2022FA-1919-8387-0B85-3D3803BB7252}"/>
              </a:ext>
            </a:extLst>
          </p:cNvPr>
          <p:cNvSpPr/>
          <p:nvPr/>
        </p:nvSpPr>
        <p:spPr>
          <a:xfrm>
            <a:off x="0" y="-6145"/>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a:stretch>
          </a:blipFill>
        </p:spPr>
        <p:txBody>
          <a:bodyPr/>
          <a:lstStyle/>
          <a:p>
            <a:endParaRPr lang="en-US" sz="4000">
              <a:latin typeface="Times New Roman" panose="02020603050405020304" pitchFamily="18" charset="0"/>
              <a:cs typeface="Times New Roman" panose="02020603050405020304" pitchFamily="18" charset="0"/>
            </a:endParaRPr>
          </a:p>
        </p:txBody>
      </p:sp>
      <p:sp>
        <p:nvSpPr>
          <p:cNvPr id="3" name="TextBox 3">
            <a:extLst>
              <a:ext uri="{FF2B5EF4-FFF2-40B4-BE49-F238E27FC236}">
                <a16:creationId xmlns:a16="http://schemas.microsoft.com/office/drawing/2014/main" id="{025A2143-13A7-582C-4FCA-3D88E3F60E98}"/>
              </a:ext>
            </a:extLst>
          </p:cNvPr>
          <p:cNvSpPr txBox="1"/>
          <p:nvPr/>
        </p:nvSpPr>
        <p:spPr>
          <a:xfrm>
            <a:off x="2107544" y="923502"/>
            <a:ext cx="15619856" cy="602729"/>
          </a:xfrm>
          <a:prstGeom prst="rect">
            <a:avLst/>
          </a:prstGeom>
        </p:spPr>
        <p:txBody>
          <a:bodyPr lIns="0" tIns="0" rIns="0" bIns="0" rtlCol="0" anchor="t">
            <a:spAutoFit/>
          </a:bodyPr>
          <a:lstStyle/>
          <a:p>
            <a:pPr algn="ctr">
              <a:lnSpc>
                <a:spcPts val="4680"/>
              </a:lnSpc>
              <a:spcBef>
                <a:spcPct val="0"/>
              </a:spcBef>
            </a:pPr>
            <a:r>
              <a:rPr lang="en-US" sz="4000" b="1">
                <a:solidFill>
                  <a:srgbClr val="FFFFFF"/>
                </a:solidFill>
                <a:latin typeface="Times New Roman" panose="02020603050405020304" pitchFamily="18" charset="0"/>
                <a:ea typeface="Muli Semi-Bold"/>
                <a:cs typeface="Times New Roman" panose="02020603050405020304" pitchFamily="18" charset="0"/>
                <a:sym typeface="Muli Semi-Bold"/>
              </a:rPr>
              <a:t>III. CHÍNH SÁCH DỰ KIẾN ĐỀ XUẤT</a:t>
            </a:r>
          </a:p>
        </p:txBody>
      </p:sp>
      <p:sp>
        <p:nvSpPr>
          <p:cNvPr id="5" name="Freeform 5">
            <a:extLst>
              <a:ext uri="{FF2B5EF4-FFF2-40B4-BE49-F238E27FC236}">
                <a16:creationId xmlns:a16="http://schemas.microsoft.com/office/drawing/2014/main" id="{A28D5C4D-A4D5-2D26-E9BB-8D05B5F24A85}"/>
              </a:ext>
            </a:extLst>
          </p:cNvPr>
          <p:cNvSpPr/>
          <p:nvPr/>
        </p:nvSpPr>
        <p:spPr>
          <a:xfrm>
            <a:off x="560600" y="267387"/>
            <a:ext cx="1546943" cy="1522627"/>
          </a:xfrm>
          <a:custGeom>
            <a:avLst/>
            <a:gdLst/>
            <a:ahLst/>
            <a:cxnLst/>
            <a:rect l="l" t="t" r="r" b="b"/>
            <a:pathLst>
              <a:path w="1546943" h="1522627">
                <a:moveTo>
                  <a:pt x="0" y="0"/>
                </a:moveTo>
                <a:lnTo>
                  <a:pt x="1546944" y="0"/>
                </a:lnTo>
                <a:lnTo>
                  <a:pt x="1546944" y="1522626"/>
                </a:lnTo>
                <a:lnTo>
                  <a:pt x="0" y="1522626"/>
                </a:lnTo>
                <a:lnTo>
                  <a:pt x="0" y="0"/>
                </a:lnTo>
                <a:close/>
              </a:path>
            </a:pathLst>
          </a:custGeom>
          <a:blipFill>
            <a:blip r:embed="rId3"/>
            <a:stretch>
              <a:fillRect t="-798" b="-798"/>
            </a:stretch>
          </a:blipFill>
        </p:spPr>
      </p:sp>
      <p:sp>
        <p:nvSpPr>
          <p:cNvPr id="6" name="TextBox 6">
            <a:extLst>
              <a:ext uri="{FF2B5EF4-FFF2-40B4-BE49-F238E27FC236}">
                <a16:creationId xmlns:a16="http://schemas.microsoft.com/office/drawing/2014/main" id="{8087B143-E22D-8A1A-888A-BF8EAFD26B1E}"/>
              </a:ext>
            </a:extLst>
          </p:cNvPr>
          <p:cNvSpPr txBox="1"/>
          <p:nvPr/>
        </p:nvSpPr>
        <p:spPr>
          <a:xfrm>
            <a:off x="1767348" y="1839301"/>
            <a:ext cx="15977258" cy="2035237"/>
          </a:xfrm>
          <a:prstGeom prst="rect">
            <a:avLst/>
          </a:prstGeom>
        </p:spPr>
        <p:txBody>
          <a:bodyPr wrap="square" lIns="0" tIns="0" rIns="0" bIns="0" rtlCol="0" anchor="t">
            <a:spAutoFit/>
          </a:bodyPr>
          <a:lstStyle/>
          <a:p>
            <a:pPr algn="just">
              <a:lnSpc>
                <a:spcPts val="4550"/>
              </a:lnSpc>
              <a:spcBef>
                <a:spcPts val="600"/>
              </a:spcBef>
              <a:spcAft>
                <a:spcPts val="1800"/>
              </a:spcAft>
            </a:pPr>
            <a:r>
              <a:rPr lang="en-US" sz="3500" b="1">
                <a:solidFill>
                  <a:srgbClr val="FFFFFF"/>
                </a:solidFill>
                <a:latin typeface="Times New Roman" panose="02020603050405020304" pitchFamily="18" charset="0"/>
                <a:cs typeface="Times New Roman" panose="02020603050405020304" pitchFamily="18" charset="0"/>
                <a:sym typeface="Muli Semi-Bold"/>
              </a:rPr>
              <a:t>3. </a:t>
            </a:r>
            <a:r>
              <a:rPr lang="vi-VN" sz="3500" b="1">
                <a:solidFill>
                  <a:srgbClr val="FFFFFF"/>
                </a:solidFill>
                <a:latin typeface="Times New Roman" panose="02020603050405020304" pitchFamily="18" charset="0"/>
                <a:cs typeface="Times New Roman" panose="02020603050405020304" pitchFamily="18" charset="0"/>
                <a:sym typeface="Muli Semi-Bold"/>
              </a:rPr>
              <a:t>Chính sách </a:t>
            </a:r>
            <a:r>
              <a:rPr lang="en-US" sz="3500" b="1">
                <a:solidFill>
                  <a:srgbClr val="FFFFFF"/>
                </a:solidFill>
                <a:latin typeface="Times New Roman" panose="02020603050405020304" pitchFamily="18" charset="0"/>
                <a:cs typeface="Times New Roman" panose="02020603050405020304" pitchFamily="18" charset="0"/>
                <a:sym typeface="Muli Semi-Bold"/>
              </a:rPr>
              <a:t>3</a:t>
            </a:r>
            <a:r>
              <a:rPr lang="vi-VN" sz="3500" b="1">
                <a:solidFill>
                  <a:srgbClr val="FFFFFF"/>
                </a:solidFill>
                <a:latin typeface="Times New Roman" panose="02020603050405020304" pitchFamily="18" charset="0"/>
                <a:cs typeface="Times New Roman" panose="02020603050405020304" pitchFamily="18" charset="0"/>
                <a:sym typeface="Muli Semi-Bold"/>
              </a:rPr>
              <a:t>: </a:t>
            </a:r>
            <a:r>
              <a:rPr lang="vi-VN" sz="3500" i="1">
                <a:solidFill>
                  <a:srgbClr val="FFFFFF"/>
                </a:solidFill>
                <a:latin typeface="Times New Roman" panose="02020603050405020304" pitchFamily="18" charset="0"/>
                <a:cs typeface="Times New Roman" panose="02020603050405020304" pitchFamily="18" charset="0"/>
                <a:sym typeface="Muli Semi-Bold"/>
              </a:rPr>
              <a:t>Hoàn thiện quy định về ngành, nghề ưu đãi đầu tư, địa bàn ưu đãi đầu tư, chính sách ưu đãi, hỗ trợ đầu tư đặc biệt</a:t>
            </a:r>
          </a:p>
          <a:p>
            <a:pPr algn="just">
              <a:lnSpc>
                <a:spcPts val="4550"/>
              </a:lnSpc>
              <a:spcBef>
                <a:spcPts val="600"/>
              </a:spcBef>
              <a:spcAft>
                <a:spcPts val="600"/>
              </a:spcAft>
            </a:pPr>
            <a:endParaRPr lang="en-US" sz="3500">
              <a:solidFill>
                <a:srgbClr val="FFFFFF"/>
              </a:solidFill>
              <a:latin typeface="Times New Roman" panose="02020603050405020304" pitchFamily="18" charset="0"/>
              <a:cs typeface="Times New Roman" panose="02020603050405020304" pitchFamily="18" charset="0"/>
              <a:sym typeface="Muli Semi-Bold"/>
            </a:endParaRPr>
          </a:p>
        </p:txBody>
      </p:sp>
      <p:sp>
        <p:nvSpPr>
          <p:cNvPr id="4" name="Dodecagon 3">
            <a:extLst>
              <a:ext uri="{FF2B5EF4-FFF2-40B4-BE49-F238E27FC236}">
                <a16:creationId xmlns:a16="http://schemas.microsoft.com/office/drawing/2014/main" id="{3E310E55-DB68-E5FB-1067-6970E935C372}"/>
              </a:ext>
            </a:extLst>
          </p:cNvPr>
          <p:cNvSpPr/>
          <p:nvPr/>
        </p:nvSpPr>
        <p:spPr>
          <a:xfrm>
            <a:off x="5176684" y="4152900"/>
            <a:ext cx="3962400" cy="3505200"/>
          </a:xfrm>
          <a:prstGeom prst="dodecagon">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000" b="1">
                <a:solidFill>
                  <a:schemeClr val="tx1"/>
                </a:solidFill>
                <a:latin typeface="Times New Roman" panose="02020603050405020304" pitchFamily="18" charset="0"/>
                <a:cs typeface="Times New Roman" panose="02020603050405020304" pitchFamily="18" charset="0"/>
              </a:rPr>
              <a:t>ƯU ĐÃI </a:t>
            </a:r>
          </a:p>
          <a:p>
            <a:pPr algn="ctr"/>
            <a:r>
              <a:rPr lang="en-US" sz="3000" b="1">
                <a:solidFill>
                  <a:schemeClr val="tx1"/>
                </a:solidFill>
                <a:latin typeface="Times New Roman" panose="02020603050405020304" pitchFamily="18" charset="0"/>
                <a:cs typeface="Times New Roman" panose="02020603050405020304" pitchFamily="18" charset="0"/>
              </a:rPr>
              <a:t>ĐẦU TƯ</a:t>
            </a:r>
          </a:p>
        </p:txBody>
      </p:sp>
      <p:sp>
        <p:nvSpPr>
          <p:cNvPr id="20" name="Arrow: Right 19">
            <a:extLst>
              <a:ext uri="{FF2B5EF4-FFF2-40B4-BE49-F238E27FC236}">
                <a16:creationId xmlns:a16="http://schemas.microsoft.com/office/drawing/2014/main" id="{3CD93BD7-CFAB-A8A3-3825-8BB14C339B87}"/>
              </a:ext>
            </a:extLst>
          </p:cNvPr>
          <p:cNvSpPr/>
          <p:nvPr/>
        </p:nvSpPr>
        <p:spPr>
          <a:xfrm>
            <a:off x="1147917" y="4762500"/>
            <a:ext cx="3593076" cy="2269934"/>
          </a:xfrm>
          <a:prstGeom prst="rightArrow">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b="1" i="1">
                <a:solidFill>
                  <a:schemeClr val="tx1"/>
                </a:solidFill>
                <a:latin typeface="Times New Roman" panose="02020603050405020304" pitchFamily="18" charset="0"/>
                <a:cs typeface="Times New Roman" panose="02020603050405020304" pitchFamily="18" charset="0"/>
              </a:rPr>
              <a:t>NGÀNH, NGHỀ KINH ƯU ĐÃI ĐẦU TƯ</a:t>
            </a:r>
          </a:p>
        </p:txBody>
      </p:sp>
      <p:sp>
        <p:nvSpPr>
          <p:cNvPr id="26" name="Rectangle: Rounded Corners 25">
            <a:extLst>
              <a:ext uri="{FF2B5EF4-FFF2-40B4-BE49-F238E27FC236}">
                <a16:creationId xmlns:a16="http://schemas.microsoft.com/office/drawing/2014/main" id="{DD360A1D-1A2F-459D-CC7B-D52032406EC0}"/>
              </a:ext>
            </a:extLst>
          </p:cNvPr>
          <p:cNvSpPr/>
          <p:nvPr/>
        </p:nvSpPr>
        <p:spPr>
          <a:xfrm>
            <a:off x="5727290" y="3270455"/>
            <a:ext cx="2667000" cy="653845"/>
          </a:xfrm>
          <a:prstGeom prst="round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u="sng">
                <a:solidFill>
                  <a:schemeClr val="tx1"/>
                </a:solidFill>
                <a:latin typeface="Times New Roman" panose="02020603050405020304" pitchFamily="18" charset="0"/>
                <a:cs typeface="Times New Roman" panose="02020603050405020304" pitchFamily="18" charset="0"/>
              </a:rPr>
              <a:t>GIẢI PHÁP:</a:t>
            </a:r>
          </a:p>
        </p:txBody>
      </p:sp>
      <p:sp>
        <p:nvSpPr>
          <p:cNvPr id="27" name="Rectangle: Rounded Corners 26">
            <a:extLst>
              <a:ext uri="{FF2B5EF4-FFF2-40B4-BE49-F238E27FC236}">
                <a16:creationId xmlns:a16="http://schemas.microsoft.com/office/drawing/2014/main" id="{36FB0885-3C83-86DB-1070-951D013D991B}"/>
              </a:ext>
            </a:extLst>
          </p:cNvPr>
          <p:cNvSpPr/>
          <p:nvPr/>
        </p:nvSpPr>
        <p:spPr>
          <a:xfrm>
            <a:off x="10896600" y="2552700"/>
            <a:ext cx="5867400" cy="2895600"/>
          </a:xfrm>
          <a:prstGeom prst="round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r>
              <a:rPr lang="vi-VN" b="1">
                <a:solidFill>
                  <a:schemeClr val="tx1"/>
                </a:solidFill>
                <a:latin typeface="Times New Roman" panose="02020603050405020304" pitchFamily="18" charset="0"/>
                <a:cs typeface="Times New Roman" panose="02020603050405020304" pitchFamily="18" charset="0"/>
              </a:rPr>
              <a:t>Quy định nguyên tắc thu hút đầu tư vào các địa bàn có điều kiện kinh tế xã hội khó khăn, đặc biệt khó khăn; địa bàn có nhiều tiềm năng, lợi thế phát triển kinh tế; thu hút đầu tư các vùng trọng điểm cần ưu tiên thu hút đầu tư xanh, chuyển đổi năng lượng, phát triển công nghệ cao; thu hút đầu tư theo tiêu chí địa bàn có gắn với ngành, lĩnh vực cụ thể để phản ánh tiềm năng, thế mạnh và lợi thế thu hút đầu tư của từng địa phương</a:t>
            </a:r>
            <a:r>
              <a:rPr lang="en-US" b="1">
                <a:solidFill>
                  <a:schemeClr val="tx1"/>
                </a:solidFill>
                <a:latin typeface="Times New Roman" panose="02020603050405020304" pitchFamily="18" charset="0"/>
                <a:cs typeface="Times New Roman" panose="02020603050405020304" pitchFamily="18" charset="0"/>
              </a:rPr>
              <a:t>…</a:t>
            </a:r>
            <a:endParaRPr lang="vi-VN" b="1">
              <a:solidFill>
                <a:schemeClr val="tx1"/>
              </a:solidFill>
              <a:latin typeface="Times New Roman" panose="02020603050405020304" pitchFamily="18" charset="0"/>
              <a:cs typeface="Times New Roman" panose="02020603050405020304" pitchFamily="18" charset="0"/>
            </a:endParaRPr>
          </a:p>
        </p:txBody>
      </p:sp>
      <p:sp>
        <p:nvSpPr>
          <p:cNvPr id="28" name="Rectangle: Rounded Corners 27">
            <a:extLst>
              <a:ext uri="{FF2B5EF4-FFF2-40B4-BE49-F238E27FC236}">
                <a16:creationId xmlns:a16="http://schemas.microsoft.com/office/drawing/2014/main" id="{ADA4072A-009C-F79D-BB07-1EB18DED650F}"/>
              </a:ext>
            </a:extLst>
          </p:cNvPr>
          <p:cNvSpPr/>
          <p:nvPr/>
        </p:nvSpPr>
        <p:spPr>
          <a:xfrm>
            <a:off x="10881852" y="5715000"/>
            <a:ext cx="5867400" cy="2781300"/>
          </a:xfrm>
          <a:prstGeom prst="round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r>
              <a:rPr lang="vi-VN" sz="2000" b="1">
                <a:solidFill>
                  <a:schemeClr val="tx1"/>
                </a:solidFill>
                <a:latin typeface="Times New Roman" panose="02020603050405020304" pitchFamily="18" charset="0"/>
                <a:cs typeface="Times New Roman" panose="02020603050405020304" pitchFamily="18" charset="0"/>
              </a:rPr>
              <a:t>Quy định tiêu chí để phân loại, xác định địa bàn khó khăn, địa bàn đặc biệt khó khăn (dựa trên các chỉ tiêu như GRDP, cơ sở hạ tầng, tỷ lệ hô nghèo, vị trí địa lý…); nguyên tắc áp dụng, sửa đổi, bổ sung Danh mục địa bàn ưu đãi đầu tư; kiểm soát việc đáp ứng các tiêu chí địa bàn ưu đãi đầu tư để xem xét điều chỉnh, bổ sung Danh mục.</a:t>
            </a:r>
          </a:p>
        </p:txBody>
      </p:sp>
      <p:sp>
        <p:nvSpPr>
          <p:cNvPr id="29" name="Rectangle: Rounded Corners 28">
            <a:extLst>
              <a:ext uri="{FF2B5EF4-FFF2-40B4-BE49-F238E27FC236}">
                <a16:creationId xmlns:a16="http://schemas.microsoft.com/office/drawing/2014/main" id="{65EBDD6D-C9B2-F66B-93E7-7759C2DBF4DF}"/>
              </a:ext>
            </a:extLst>
          </p:cNvPr>
          <p:cNvSpPr/>
          <p:nvPr/>
        </p:nvSpPr>
        <p:spPr>
          <a:xfrm>
            <a:off x="10896600" y="8953500"/>
            <a:ext cx="5867400" cy="1083391"/>
          </a:xfrm>
          <a:prstGeom prst="round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r>
              <a:rPr lang="vi-VN" sz="2000" b="1">
                <a:solidFill>
                  <a:schemeClr val="tx1"/>
                </a:solidFill>
                <a:latin typeface="Times New Roman" panose="02020603050405020304" pitchFamily="18" charset="0"/>
                <a:cs typeface="Times New Roman" panose="02020603050405020304" pitchFamily="18" charset="0"/>
              </a:rPr>
              <a:t> Giao Chính phủ quy định Danh mục địa bàn ưu đãi đầu tư.</a:t>
            </a:r>
          </a:p>
        </p:txBody>
      </p:sp>
    </p:spTree>
    <p:extLst>
      <p:ext uri="{BB962C8B-B14F-4D97-AF65-F5344CB8AC3E}">
        <p14:creationId xmlns:p14="http://schemas.microsoft.com/office/powerpoint/2010/main" val="320898368"/>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FBFD2D5-8588-F6D3-526C-BFECDDCAFE5E}"/>
            </a:ext>
          </a:extLst>
        </p:cNvPr>
        <p:cNvGrpSpPr/>
        <p:nvPr/>
      </p:nvGrpSpPr>
      <p:grpSpPr>
        <a:xfrm>
          <a:off x="0" y="0"/>
          <a:ext cx="0" cy="0"/>
          <a:chOff x="0" y="0"/>
          <a:chExt cx="0" cy="0"/>
        </a:xfrm>
      </p:grpSpPr>
      <p:sp>
        <p:nvSpPr>
          <p:cNvPr id="2" name="Freeform 2">
            <a:extLst>
              <a:ext uri="{FF2B5EF4-FFF2-40B4-BE49-F238E27FC236}">
                <a16:creationId xmlns:a16="http://schemas.microsoft.com/office/drawing/2014/main" id="{3042C342-C54B-D6EE-420C-B331DD67107A}"/>
              </a:ext>
            </a:extLst>
          </p:cNvPr>
          <p:cNvSpPr/>
          <p:nvPr/>
        </p:nvSpPr>
        <p:spPr>
          <a:xfrm>
            <a:off x="0" y="-6145"/>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a:stretch>
          </a:blipFill>
        </p:spPr>
        <p:txBody>
          <a:bodyPr/>
          <a:lstStyle/>
          <a:p>
            <a:endParaRPr lang="en-US" sz="4000">
              <a:latin typeface="Times New Roman" panose="02020603050405020304" pitchFamily="18" charset="0"/>
              <a:cs typeface="Times New Roman" panose="02020603050405020304" pitchFamily="18" charset="0"/>
            </a:endParaRPr>
          </a:p>
        </p:txBody>
      </p:sp>
      <p:sp>
        <p:nvSpPr>
          <p:cNvPr id="3" name="TextBox 3">
            <a:extLst>
              <a:ext uri="{FF2B5EF4-FFF2-40B4-BE49-F238E27FC236}">
                <a16:creationId xmlns:a16="http://schemas.microsoft.com/office/drawing/2014/main" id="{FFEB484C-D2A2-B05A-279F-0432B05716FA}"/>
              </a:ext>
            </a:extLst>
          </p:cNvPr>
          <p:cNvSpPr txBox="1"/>
          <p:nvPr/>
        </p:nvSpPr>
        <p:spPr>
          <a:xfrm>
            <a:off x="2107544" y="923502"/>
            <a:ext cx="15619856" cy="602729"/>
          </a:xfrm>
          <a:prstGeom prst="rect">
            <a:avLst/>
          </a:prstGeom>
        </p:spPr>
        <p:txBody>
          <a:bodyPr lIns="0" tIns="0" rIns="0" bIns="0" rtlCol="0" anchor="t">
            <a:spAutoFit/>
          </a:bodyPr>
          <a:lstStyle/>
          <a:p>
            <a:pPr algn="ctr">
              <a:lnSpc>
                <a:spcPts val="4680"/>
              </a:lnSpc>
              <a:spcBef>
                <a:spcPct val="0"/>
              </a:spcBef>
            </a:pPr>
            <a:r>
              <a:rPr lang="en-US" sz="4000" b="1">
                <a:solidFill>
                  <a:srgbClr val="FFFFFF"/>
                </a:solidFill>
                <a:latin typeface="Times New Roman" panose="02020603050405020304" pitchFamily="18" charset="0"/>
                <a:ea typeface="Muli Semi-Bold"/>
                <a:cs typeface="Times New Roman" panose="02020603050405020304" pitchFamily="18" charset="0"/>
                <a:sym typeface="Muli Semi-Bold"/>
              </a:rPr>
              <a:t>III. CHÍNH SÁCH DỰ KIẾN ĐỀ XUẤT</a:t>
            </a:r>
          </a:p>
        </p:txBody>
      </p:sp>
      <p:sp>
        <p:nvSpPr>
          <p:cNvPr id="5" name="Freeform 5">
            <a:extLst>
              <a:ext uri="{FF2B5EF4-FFF2-40B4-BE49-F238E27FC236}">
                <a16:creationId xmlns:a16="http://schemas.microsoft.com/office/drawing/2014/main" id="{0EA36102-B820-D663-4601-76A0C711EB16}"/>
              </a:ext>
            </a:extLst>
          </p:cNvPr>
          <p:cNvSpPr/>
          <p:nvPr/>
        </p:nvSpPr>
        <p:spPr>
          <a:xfrm>
            <a:off x="560600" y="267387"/>
            <a:ext cx="1546943" cy="1522627"/>
          </a:xfrm>
          <a:custGeom>
            <a:avLst/>
            <a:gdLst/>
            <a:ahLst/>
            <a:cxnLst/>
            <a:rect l="l" t="t" r="r" b="b"/>
            <a:pathLst>
              <a:path w="1546943" h="1522627">
                <a:moveTo>
                  <a:pt x="0" y="0"/>
                </a:moveTo>
                <a:lnTo>
                  <a:pt x="1546944" y="0"/>
                </a:lnTo>
                <a:lnTo>
                  <a:pt x="1546944" y="1522626"/>
                </a:lnTo>
                <a:lnTo>
                  <a:pt x="0" y="1522626"/>
                </a:lnTo>
                <a:lnTo>
                  <a:pt x="0" y="0"/>
                </a:lnTo>
                <a:close/>
              </a:path>
            </a:pathLst>
          </a:custGeom>
          <a:blipFill>
            <a:blip r:embed="rId3"/>
            <a:stretch>
              <a:fillRect t="-798" b="-798"/>
            </a:stretch>
          </a:blipFill>
        </p:spPr>
      </p:sp>
      <p:sp>
        <p:nvSpPr>
          <p:cNvPr id="6" name="TextBox 6">
            <a:extLst>
              <a:ext uri="{FF2B5EF4-FFF2-40B4-BE49-F238E27FC236}">
                <a16:creationId xmlns:a16="http://schemas.microsoft.com/office/drawing/2014/main" id="{B9F78694-86B7-D279-A79B-6E651799385B}"/>
              </a:ext>
            </a:extLst>
          </p:cNvPr>
          <p:cNvSpPr txBox="1"/>
          <p:nvPr/>
        </p:nvSpPr>
        <p:spPr>
          <a:xfrm>
            <a:off x="1767348" y="1839301"/>
            <a:ext cx="15977258" cy="2035237"/>
          </a:xfrm>
          <a:prstGeom prst="rect">
            <a:avLst/>
          </a:prstGeom>
        </p:spPr>
        <p:txBody>
          <a:bodyPr wrap="square" lIns="0" tIns="0" rIns="0" bIns="0" rtlCol="0" anchor="t">
            <a:spAutoFit/>
          </a:bodyPr>
          <a:lstStyle/>
          <a:p>
            <a:pPr algn="just">
              <a:lnSpc>
                <a:spcPts val="4550"/>
              </a:lnSpc>
              <a:spcBef>
                <a:spcPts val="600"/>
              </a:spcBef>
              <a:spcAft>
                <a:spcPts val="1800"/>
              </a:spcAft>
            </a:pPr>
            <a:r>
              <a:rPr lang="en-US" sz="3500" b="1">
                <a:solidFill>
                  <a:srgbClr val="FFFFFF"/>
                </a:solidFill>
                <a:latin typeface="Times New Roman" panose="02020603050405020304" pitchFamily="18" charset="0"/>
                <a:cs typeface="Times New Roman" panose="02020603050405020304" pitchFamily="18" charset="0"/>
                <a:sym typeface="Muli Semi-Bold"/>
              </a:rPr>
              <a:t>3. </a:t>
            </a:r>
            <a:r>
              <a:rPr lang="vi-VN" sz="3500" b="1">
                <a:solidFill>
                  <a:srgbClr val="FFFFFF"/>
                </a:solidFill>
                <a:latin typeface="Times New Roman" panose="02020603050405020304" pitchFamily="18" charset="0"/>
                <a:cs typeface="Times New Roman" panose="02020603050405020304" pitchFamily="18" charset="0"/>
                <a:sym typeface="Muli Semi-Bold"/>
              </a:rPr>
              <a:t>Chính sách </a:t>
            </a:r>
            <a:r>
              <a:rPr lang="en-US" sz="3500" b="1">
                <a:solidFill>
                  <a:srgbClr val="FFFFFF"/>
                </a:solidFill>
                <a:latin typeface="Times New Roman" panose="02020603050405020304" pitchFamily="18" charset="0"/>
                <a:cs typeface="Times New Roman" panose="02020603050405020304" pitchFamily="18" charset="0"/>
                <a:sym typeface="Muli Semi-Bold"/>
              </a:rPr>
              <a:t>3</a:t>
            </a:r>
            <a:r>
              <a:rPr lang="vi-VN" sz="3500" b="1">
                <a:solidFill>
                  <a:srgbClr val="FFFFFF"/>
                </a:solidFill>
                <a:latin typeface="Times New Roman" panose="02020603050405020304" pitchFamily="18" charset="0"/>
                <a:cs typeface="Times New Roman" panose="02020603050405020304" pitchFamily="18" charset="0"/>
                <a:sym typeface="Muli Semi-Bold"/>
              </a:rPr>
              <a:t>: </a:t>
            </a:r>
            <a:r>
              <a:rPr lang="vi-VN" sz="3500" i="1">
                <a:solidFill>
                  <a:srgbClr val="FFFFFF"/>
                </a:solidFill>
                <a:latin typeface="Times New Roman" panose="02020603050405020304" pitchFamily="18" charset="0"/>
                <a:cs typeface="Times New Roman" panose="02020603050405020304" pitchFamily="18" charset="0"/>
                <a:sym typeface="Muli Semi-Bold"/>
              </a:rPr>
              <a:t>Hoàn thiện quy định về ngành, nghề ưu đãi đầu tư, địa bàn ưu đãi đầu tư, chính sách ưu đãi, hỗ trợ đầu tư đặc biệt</a:t>
            </a:r>
          </a:p>
          <a:p>
            <a:pPr algn="just">
              <a:lnSpc>
                <a:spcPts val="4550"/>
              </a:lnSpc>
              <a:spcBef>
                <a:spcPts val="600"/>
              </a:spcBef>
              <a:spcAft>
                <a:spcPts val="600"/>
              </a:spcAft>
            </a:pPr>
            <a:endParaRPr lang="en-US" sz="3500">
              <a:solidFill>
                <a:srgbClr val="FFFFFF"/>
              </a:solidFill>
              <a:latin typeface="Times New Roman" panose="02020603050405020304" pitchFamily="18" charset="0"/>
              <a:cs typeface="Times New Roman" panose="02020603050405020304" pitchFamily="18" charset="0"/>
              <a:sym typeface="Muli Semi-Bold"/>
            </a:endParaRPr>
          </a:p>
        </p:txBody>
      </p:sp>
      <p:sp>
        <p:nvSpPr>
          <p:cNvPr id="4" name="Dodecagon 3">
            <a:extLst>
              <a:ext uri="{FF2B5EF4-FFF2-40B4-BE49-F238E27FC236}">
                <a16:creationId xmlns:a16="http://schemas.microsoft.com/office/drawing/2014/main" id="{2B4A18B3-9F8B-A791-90A4-43D6E6EE989B}"/>
              </a:ext>
            </a:extLst>
          </p:cNvPr>
          <p:cNvSpPr/>
          <p:nvPr/>
        </p:nvSpPr>
        <p:spPr>
          <a:xfrm>
            <a:off x="5176684" y="4152900"/>
            <a:ext cx="3962400" cy="3505200"/>
          </a:xfrm>
          <a:prstGeom prst="dodecagon">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000" b="1">
                <a:solidFill>
                  <a:schemeClr val="tx1"/>
                </a:solidFill>
                <a:latin typeface="Times New Roman" panose="02020603050405020304" pitchFamily="18" charset="0"/>
                <a:cs typeface="Times New Roman" panose="02020603050405020304" pitchFamily="18" charset="0"/>
              </a:rPr>
              <a:t>ƯU ĐÃI </a:t>
            </a:r>
          </a:p>
          <a:p>
            <a:pPr algn="ctr"/>
            <a:r>
              <a:rPr lang="en-US" sz="3000" b="1">
                <a:solidFill>
                  <a:schemeClr val="tx1"/>
                </a:solidFill>
                <a:latin typeface="Times New Roman" panose="02020603050405020304" pitchFamily="18" charset="0"/>
                <a:cs typeface="Times New Roman" panose="02020603050405020304" pitchFamily="18" charset="0"/>
              </a:rPr>
              <a:t>ĐẦU TƯ</a:t>
            </a:r>
          </a:p>
        </p:txBody>
      </p:sp>
      <p:sp>
        <p:nvSpPr>
          <p:cNvPr id="20" name="Arrow: Right 19">
            <a:extLst>
              <a:ext uri="{FF2B5EF4-FFF2-40B4-BE49-F238E27FC236}">
                <a16:creationId xmlns:a16="http://schemas.microsoft.com/office/drawing/2014/main" id="{E1F7898E-F035-B3F0-21C9-46BE05E50D1E}"/>
              </a:ext>
            </a:extLst>
          </p:cNvPr>
          <p:cNvSpPr/>
          <p:nvPr/>
        </p:nvSpPr>
        <p:spPr>
          <a:xfrm>
            <a:off x="1147917" y="4762500"/>
            <a:ext cx="3593076" cy="2269934"/>
          </a:xfrm>
          <a:prstGeom prst="rightArrow">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b="1" i="1">
                <a:solidFill>
                  <a:schemeClr val="tx1"/>
                </a:solidFill>
                <a:latin typeface="Times New Roman" panose="02020603050405020304" pitchFamily="18" charset="0"/>
                <a:cs typeface="Times New Roman" panose="02020603050405020304" pitchFamily="18" charset="0"/>
              </a:rPr>
              <a:t>ƯU ĐÃI ĐẦU TƯ ĐẶC BIỆT</a:t>
            </a:r>
          </a:p>
        </p:txBody>
      </p:sp>
      <p:sp>
        <p:nvSpPr>
          <p:cNvPr id="26" name="Rectangle: Rounded Corners 25">
            <a:extLst>
              <a:ext uri="{FF2B5EF4-FFF2-40B4-BE49-F238E27FC236}">
                <a16:creationId xmlns:a16="http://schemas.microsoft.com/office/drawing/2014/main" id="{3B8325A1-6A5E-365A-DC47-9E0F571F7FFB}"/>
              </a:ext>
            </a:extLst>
          </p:cNvPr>
          <p:cNvSpPr/>
          <p:nvPr/>
        </p:nvSpPr>
        <p:spPr>
          <a:xfrm>
            <a:off x="5727290" y="3270455"/>
            <a:ext cx="2667000" cy="653845"/>
          </a:xfrm>
          <a:prstGeom prst="round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u="sng">
                <a:solidFill>
                  <a:schemeClr val="tx1"/>
                </a:solidFill>
                <a:latin typeface="Times New Roman" panose="02020603050405020304" pitchFamily="18" charset="0"/>
                <a:cs typeface="Times New Roman" panose="02020603050405020304" pitchFamily="18" charset="0"/>
              </a:rPr>
              <a:t>ĐẶT VẤN ĐỀ:</a:t>
            </a:r>
          </a:p>
        </p:txBody>
      </p:sp>
      <p:sp>
        <p:nvSpPr>
          <p:cNvPr id="27" name="Rectangle: Rounded Corners 26">
            <a:extLst>
              <a:ext uri="{FF2B5EF4-FFF2-40B4-BE49-F238E27FC236}">
                <a16:creationId xmlns:a16="http://schemas.microsoft.com/office/drawing/2014/main" id="{A220566B-0625-C128-FE0E-3EF0AE56D77B}"/>
              </a:ext>
            </a:extLst>
          </p:cNvPr>
          <p:cNvSpPr/>
          <p:nvPr/>
        </p:nvSpPr>
        <p:spPr>
          <a:xfrm>
            <a:off x="10896600" y="2552700"/>
            <a:ext cx="5867400" cy="2286000"/>
          </a:xfrm>
          <a:prstGeom prst="round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r>
              <a:rPr lang="en-US" sz="2400" b="1" dirty="0">
                <a:solidFill>
                  <a:schemeClr val="tx1"/>
                </a:solidFill>
                <a:latin typeface="Times New Roman" panose="02020603050405020304" pitchFamily="18" charset="0"/>
                <a:cs typeface="Times New Roman" panose="02020603050405020304" pitchFamily="18" charset="0"/>
              </a:rPr>
              <a:t>V</a:t>
            </a:r>
            <a:r>
              <a:rPr lang="vi-VN" sz="2400" b="1" dirty="0">
                <a:solidFill>
                  <a:schemeClr val="tx1"/>
                </a:solidFill>
                <a:latin typeface="Times New Roman" panose="02020603050405020304" pitchFamily="18" charset="0"/>
                <a:cs typeface="Times New Roman" panose="02020603050405020304" pitchFamily="18" charset="0"/>
              </a:rPr>
              <a:t>iệc quy định điều kiện về vốn đầu tư để hưởng ưu đãi</a:t>
            </a:r>
            <a:r>
              <a:rPr lang="en-US" sz="2400" b="1" dirty="0">
                <a:solidFill>
                  <a:schemeClr val="tx1"/>
                </a:solidFill>
                <a:latin typeface="Times New Roman" panose="02020603050405020304" pitchFamily="18" charset="0"/>
                <a:cs typeface="Times New Roman" panose="02020603050405020304" pitchFamily="18" charset="0"/>
              </a:rPr>
              <a:t> </a:t>
            </a:r>
            <a:r>
              <a:rPr lang="en-US" sz="2400" b="1" dirty="0" err="1">
                <a:solidFill>
                  <a:schemeClr val="tx1"/>
                </a:solidFill>
                <a:latin typeface="Times New Roman" panose="02020603050405020304" pitchFamily="18" charset="0"/>
                <a:cs typeface="Times New Roman" panose="02020603050405020304" pitchFamily="18" charset="0"/>
              </a:rPr>
              <a:t>đầu</a:t>
            </a:r>
            <a:r>
              <a:rPr lang="en-US" sz="2400" b="1" dirty="0">
                <a:solidFill>
                  <a:schemeClr val="tx1"/>
                </a:solidFill>
                <a:latin typeface="Times New Roman" panose="02020603050405020304" pitchFamily="18" charset="0"/>
                <a:cs typeface="Times New Roman" panose="02020603050405020304" pitchFamily="18" charset="0"/>
              </a:rPr>
              <a:t> </a:t>
            </a:r>
            <a:r>
              <a:rPr lang="en-US" sz="2400" b="1" dirty="0" err="1">
                <a:solidFill>
                  <a:schemeClr val="tx1"/>
                </a:solidFill>
                <a:latin typeface="Times New Roman" panose="02020603050405020304" pitchFamily="18" charset="0"/>
                <a:cs typeface="Times New Roman" panose="02020603050405020304" pitchFamily="18" charset="0"/>
              </a:rPr>
              <a:t>tư</a:t>
            </a:r>
            <a:r>
              <a:rPr lang="en-US" sz="2400" b="1" dirty="0">
                <a:solidFill>
                  <a:schemeClr val="tx1"/>
                </a:solidFill>
                <a:latin typeface="Times New Roman" panose="02020603050405020304" pitchFamily="18" charset="0"/>
                <a:cs typeface="Times New Roman" panose="02020603050405020304" pitchFamily="18" charset="0"/>
              </a:rPr>
              <a:t> </a:t>
            </a:r>
            <a:r>
              <a:rPr lang="en-US" sz="2400" b="1" dirty="0" err="1">
                <a:solidFill>
                  <a:schemeClr val="tx1"/>
                </a:solidFill>
                <a:latin typeface="Times New Roman" panose="02020603050405020304" pitchFamily="18" charset="0"/>
                <a:cs typeface="Times New Roman" panose="02020603050405020304" pitchFamily="18" charset="0"/>
              </a:rPr>
              <a:t>đặc</a:t>
            </a:r>
            <a:r>
              <a:rPr lang="en-US" sz="2400" b="1" dirty="0">
                <a:solidFill>
                  <a:schemeClr val="tx1"/>
                </a:solidFill>
                <a:latin typeface="Times New Roman" panose="02020603050405020304" pitchFamily="18" charset="0"/>
                <a:cs typeface="Times New Roman" panose="02020603050405020304" pitchFamily="18" charset="0"/>
              </a:rPr>
              <a:t> </a:t>
            </a:r>
            <a:r>
              <a:rPr lang="en-US" sz="2400" b="1" dirty="0" err="1">
                <a:solidFill>
                  <a:schemeClr val="tx1"/>
                </a:solidFill>
                <a:latin typeface="Times New Roman" panose="02020603050405020304" pitchFamily="18" charset="0"/>
                <a:cs typeface="Times New Roman" panose="02020603050405020304" pitchFamily="18" charset="0"/>
              </a:rPr>
              <a:t>biệt</a:t>
            </a:r>
            <a:r>
              <a:rPr lang="en-US" sz="2400" b="1" dirty="0">
                <a:solidFill>
                  <a:schemeClr val="tx1"/>
                </a:solidFill>
                <a:latin typeface="Times New Roman" panose="02020603050405020304" pitchFamily="18" charset="0"/>
                <a:cs typeface="Times New Roman" panose="02020603050405020304" pitchFamily="18" charset="0"/>
              </a:rPr>
              <a:t> (</a:t>
            </a:r>
            <a:r>
              <a:rPr lang="en-US" sz="2400" b="1" dirty="0" err="1">
                <a:solidFill>
                  <a:schemeClr val="tx1"/>
                </a:solidFill>
                <a:latin typeface="Times New Roman" panose="02020603050405020304" pitchFamily="18" charset="0"/>
                <a:cs typeface="Times New Roman" panose="02020603050405020304" pitchFamily="18" charset="0"/>
              </a:rPr>
              <a:t>vốn</a:t>
            </a:r>
            <a:r>
              <a:rPr lang="vi-VN" sz="2400" b="1" dirty="0">
                <a:solidFill>
                  <a:schemeClr val="tx1"/>
                </a:solidFill>
                <a:latin typeface="Times New Roman" panose="02020603050405020304" pitchFamily="18" charset="0"/>
                <a:cs typeface="Times New Roman" panose="02020603050405020304" pitchFamily="18" charset="0"/>
              </a:rPr>
              <a:t> đầu tư từ 30.000 tỷ đồng trở lên</a:t>
            </a:r>
            <a:r>
              <a:rPr lang="en-US" sz="2400" b="1" dirty="0">
                <a:solidFill>
                  <a:schemeClr val="tx1"/>
                </a:solidFill>
                <a:latin typeface="Times New Roman" panose="02020603050405020304" pitchFamily="18" charset="0"/>
                <a:cs typeface="Times New Roman" panose="02020603050405020304" pitchFamily="18" charset="0"/>
              </a:rPr>
              <a:t>…) </a:t>
            </a:r>
            <a:r>
              <a:rPr lang="vi-VN" sz="2400" b="1" dirty="0">
                <a:solidFill>
                  <a:schemeClr val="tx1"/>
                </a:solidFill>
                <a:latin typeface="Times New Roman" panose="02020603050405020304" pitchFamily="18" charset="0"/>
                <a:cs typeface="Times New Roman" panose="02020603050405020304" pitchFamily="18" charset="0"/>
              </a:rPr>
              <a:t>chưa thực sự phù hợp.</a:t>
            </a:r>
          </a:p>
        </p:txBody>
      </p:sp>
      <p:sp>
        <p:nvSpPr>
          <p:cNvPr id="28" name="Rectangle: Rounded Corners 27">
            <a:extLst>
              <a:ext uri="{FF2B5EF4-FFF2-40B4-BE49-F238E27FC236}">
                <a16:creationId xmlns:a16="http://schemas.microsoft.com/office/drawing/2014/main" id="{19D38F92-8559-6EA3-3B98-CFD9AF815BAE}"/>
              </a:ext>
            </a:extLst>
          </p:cNvPr>
          <p:cNvSpPr/>
          <p:nvPr/>
        </p:nvSpPr>
        <p:spPr>
          <a:xfrm>
            <a:off x="10881852" y="5181600"/>
            <a:ext cx="5867400" cy="4076700"/>
          </a:xfrm>
          <a:prstGeom prst="round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r>
              <a:rPr lang="vi-VN" sz="2400" b="1" dirty="0">
                <a:solidFill>
                  <a:schemeClr val="tx1"/>
                </a:solidFill>
                <a:latin typeface="Times New Roman" panose="02020603050405020304" pitchFamily="18" charset="0"/>
                <a:cs typeface="Times New Roman" panose="02020603050405020304" pitchFamily="18" charset="0"/>
              </a:rPr>
              <a:t>Một số Luật chuyên ngành như Luật Dược, Luật Công nghiệp công nghệ số, Luật Hoá chất đã quy định hoặc đề xuất sửa đổi quy định tại Điều 20 Luật Đầu tư để bổ sung chính sách ưu đãi đầu tư đặc biệt áp dụng riêng</a:t>
            </a:r>
          </a:p>
        </p:txBody>
      </p:sp>
    </p:spTree>
    <p:extLst>
      <p:ext uri="{BB962C8B-B14F-4D97-AF65-F5344CB8AC3E}">
        <p14:creationId xmlns:p14="http://schemas.microsoft.com/office/powerpoint/2010/main" val="4277884733"/>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6D93958-1785-5E98-3FD3-56138315E170}"/>
            </a:ext>
          </a:extLst>
        </p:cNvPr>
        <p:cNvGrpSpPr/>
        <p:nvPr/>
      </p:nvGrpSpPr>
      <p:grpSpPr>
        <a:xfrm>
          <a:off x="0" y="0"/>
          <a:ext cx="0" cy="0"/>
          <a:chOff x="0" y="0"/>
          <a:chExt cx="0" cy="0"/>
        </a:xfrm>
      </p:grpSpPr>
      <p:sp>
        <p:nvSpPr>
          <p:cNvPr id="2" name="Freeform 2">
            <a:extLst>
              <a:ext uri="{FF2B5EF4-FFF2-40B4-BE49-F238E27FC236}">
                <a16:creationId xmlns:a16="http://schemas.microsoft.com/office/drawing/2014/main" id="{9D87E4FD-3C16-B074-F078-3CA2BFAFD145}"/>
              </a:ext>
            </a:extLst>
          </p:cNvPr>
          <p:cNvSpPr/>
          <p:nvPr/>
        </p:nvSpPr>
        <p:spPr>
          <a:xfrm>
            <a:off x="0" y="-6145"/>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a:stretch>
          </a:blipFill>
        </p:spPr>
        <p:txBody>
          <a:bodyPr/>
          <a:lstStyle/>
          <a:p>
            <a:endParaRPr lang="en-US" sz="4000">
              <a:latin typeface="Times New Roman" panose="02020603050405020304" pitchFamily="18" charset="0"/>
              <a:cs typeface="Times New Roman" panose="02020603050405020304" pitchFamily="18" charset="0"/>
            </a:endParaRPr>
          </a:p>
        </p:txBody>
      </p:sp>
      <p:sp>
        <p:nvSpPr>
          <p:cNvPr id="3" name="TextBox 3">
            <a:extLst>
              <a:ext uri="{FF2B5EF4-FFF2-40B4-BE49-F238E27FC236}">
                <a16:creationId xmlns:a16="http://schemas.microsoft.com/office/drawing/2014/main" id="{E170F267-556D-01DE-3312-54C3F8C617B1}"/>
              </a:ext>
            </a:extLst>
          </p:cNvPr>
          <p:cNvSpPr txBox="1"/>
          <p:nvPr/>
        </p:nvSpPr>
        <p:spPr>
          <a:xfrm>
            <a:off x="2107544" y="923502"/>
            <a:ext cx="15619856" cy="602729"/>
          </a:xfrm>
          <a:prstGeom prst="rect">
            <a:avLst/>
          </a:prstGeom>
        </p:spPr>
        <p:txBody>
          <a:bodyPr lIns="0" tIns="0" rIns="0" bIns="0" rtlCol="0" anchor="t">
            <a:spAutoFit/>
          </a:bodyPr>
          <a:lstStyle/>
          <a:p>
            <a:pPr algn="ctr">
              <a:lnSpc>
                <a:spcPts val="4680"/>
              </a:lnSpc>
              <a:spcBef>
                <a:spcPct val="0"/>
              </a:spcBef>
            </a:pPr>
            <a:r>
              <a:rPr lang="en-US" sz="4000" b="1">
                <a:solidFill>
                  <a:srgbClr val="FFFFFF"/>
                </a:solidFill>
                <a:latin typeface="Times New Roman" panose="02020603050405020304" pitchFamily="18" charset="0"/>
                <a:ea typeface="Muli Semi-Bold"/>
                <a:cs typeface="Times New Roman" panose="02020603050405020304" pitchFamily="18" charset="0"/>
                <a:sym typeface="Muli Semi-Bold"/>
              </a:rPr>
              <a:t>III. CHÍNH SÁCH DỰ KIẾN ĐỀ XUẤT</a:t>
            </a:r>
          </a:p>
        </p:txBody>
      </p:sp>
      <p:sp>
        <p:nvSpPr>
          <p:cNvPr id="5" name="Freeform 5">
            <a:extLst>
              <a:ext uri="{FF2B5EF4-FFF2-40B4-BE49-F238E27FC236}">
                <a16:creationId xmlns:a16="http://schemas.microsoft.com/office/drawing/2014/main" id="{84B78ADD-04CD-5B8E-AA25-FE8DA0F00BB5}"/>
              </a:ext>
            </a:extLst>
          </p:cNvPr>
          <p:cNvSpPr/>
          <p:nvPr/>
        </p:nvSpPr>
        <p:spPr>
          <a:xfrm>
            <a:off x="560600" y="267387"/>
            <a:ext cx="1546943" cy="1522627"/>
          </a:xfrm>
          <a:custGeom>
            <a:avLst/>
            <a:gdLst/>
            <a:ahLst/>
            <a:cxnLst/>
            <a:rect l="l" t="t" r="r" b="b"/>
            <a:pathLst>
              <a:path w="1546943" h="1522627">
                <a:moveTo>
                  <a:pt x="0" y="0"/>
                </a:moveTo>
                <a:lnTo>
                  <a:pt x="1546944" y="0"/>
                </a:lnTo>
                <a:lnTo>
                  <a:pt x="1546944" y="1522626"/>
                </a:lnTo>
                <a:lnTo>
                  <a:pt x="0" y="1522626"/>
                </a:lnTo>
                <a:lnTo>
                  <a:pt x="0" y="0"/>
                </a:lnTo>
                <a:close/>
              </a:path>
            </a:pathLst>
          </a:custGeom>
          <a:blipFill>
            <a:blip r:embed="rId3"/>
            <a:stretch>
              <a:fillRect t="-798" b="-798"/>
            </a:stretch>
          </a:blipFill>
        </p:spPr>
      </p:sp>
      <p:sp>
        <p:nvSpPr>
          <p:cNvPr id="6" name="TextBox 6">
            <a:extLst>
              <a:ext uri="{FF2B5EF4-FFF2-40B4-BE49-F238E27FC236}">
                <a16:creationId xmlns:a16="http://schemas.microsoft.com/office/drawing/2014/main" id="{09CA863C-37F5-D705-0739-681B3B2266B7}"/>
              </a:ext>
            </a:extLst>
          </p:cNvPr>
          <p:cNvSpPr txBox="1"/>
          <p:nvPr/>
        </p:nvSpPr>
        <p:spPr>
          <a:xfrm>
            <a:off x="1767348" y="1839301"/>
            <a:ext cx="15977258" cy="2035237"/>
          </a:xfrm>
          <a:prstGeom prst="rect">
            <a:avLst/>
          </a:prstGeom>
        </p:spPr>
        <p:txBody>
          <a:bodyPr wrap="square" lIns="0" tIns="0" rIns="0" bIns="0" rtlCol="0" anchor="t">
            <a:spAutoFit/>
          </a:bodyPr>
          <a:lstStyle/>
          <a:p>
            <a:pPr algn="just">
              <a:lnSpc>
                <a:spcPts val="4550"/>
              </a:lnSpc>
              <a:spcBef>
                <a:spcPts val="600"/>
              </a:spcBef>
              <a:spcAft>
                <a:spcPts val="1800"/>
              </a:spcAft>
            </a:pPr>
            <a:r>
              <a:rPr lang="en-US" sz="3500" b="1">
                <a:solidFill>
                  <a:srgbClr val="FFFFFF"/>
                </a:solidFill>
                <a:latin typeface="Times New Roman" panose="02020603050405020304" pitchFamily="18" charset="0"/>
                <a:cs typeface="Times New Roman" panose="02020603050405020304" pitchFamily="18" charset="0"/>
                <a:sym typeface="Muli Semi-Bold"/>
              </a:rPr>
              <a:t>3. </a:t>
            </a:r>
            <a:r>
              <a:rPr lang="vi-VN" sz="3500" b="1">
                <a:solidFill>
                  <a:srgbClr val="FFFFFF"/>
                </a:solidFill>
                <a:latin typeface="Times New Roman" panose="02020603050405020304" pitchFamily="18" charset="0"/>
                <a:cs typeface="Times New Roman" panose="02020603050405020304" pitchFamily="18" charset="0"/>
                <a:sym typeface="Muli Semi-Bold"/>
              </a:rPr>
              <a:t>Chính sách </a:t>
            </a:r>
            <a:r>
              <a:rPr lang="en-US" sz="3500" b="1">
                <a:solidFill>
                  <a:srgbClr val="FFFFFF"/>
                </a:solidFill>
                <a:latin typeface="Times New Roman" panose="02020603050405020304" pitchFamily="18" charset="0"/>
                <a:cs typeface="Times New Roman" panose="02020603050405020304" pitchFamily="18" charset="0"/>
                <a:sym typeface="Muli Semi-Bold"/>
              </a:rPr>
              <a:t>3</a:t>
            </a:r>
            <a:r>
              <a:rPr lang="vi-VN" sz="3500" b="1">
                <a:solidFill>
                  <a:srgbClr val="FFFFFF"/>
                </a:solidFill>
                <a:latin typeface="Times New Roman" panose="02020603050405020304" pitchFamily="18" charset="0"/>
                <a:cs typeface="Times New Roman" panose="02020603050405020304" pitchFamily="18" charset="0"/>
                <a:sym typeface="Muli Semi-Bold"/>
              </a:rPr>
              <a:t>: </a:t>
            </a:r>
            <a:r>
              <a:rPr lang="vi-VN" sz="3500" i="1">
                <a:solidFill>
                  <a:srgbClr val="FFFFFF"/>
                </a:solidFill>
                <a:latin typeface="Times New Roman" panose="02020603050405020304" pitchFamily="18" charset="0"/>
                <a:cs typeface="Times New Roman" panose="02020603050405020304" pitchFamily="18" charset="0"/>
                <a:sym typeface="Muli Semi-Bold"/>
              </a:rPr>
              <a:t>Hoàn thiện quy định về ngành, nghề ưu đãi đầu tư, địa bàn ưu đãi đầu tư, chính sách ưu đãi, hỗ trợ đầu tư đặc biệt</a:t>
            </a:r>
          </a:p>
          <a:p>
            <a:pPr algn="just">
              <a:lnSpc>
                <a:spcPts val="4550"/>
              </a:lnSpc>
              <a:spcBef>
                <a:spcPts val="600"/>
              </a:spcBef>
              <a:spcAft>
                <a:spcPts val="600"/>
              </a:spcAft>
            </a:pPr>
            <a:endParaRPr lang="en-US" sz="3500">
              <a:solidFill>
                <a:srgbClr val="FFFFFF"/>
              </a:solidFill>
              <a:latin typeface="Times New Roman" panose="02020603050405020304" pitchFamily="18" charset="0"/>
              <a:cs typeface="Times New Roman" panose="02020603050405020304" pitchFamily="18" charset="0"/>
              <a:sym typeface="Muli Semi-Bold"/>
            </a:endParaRPr>
          </a:p>
        </p:txBody>
      </p:sp>
      <p:sp>
        <p:nvSpPr>
          <p:cNvPr id="4" name="Dodecagon 3">
            <a:extLst>
              <a:ext uri="{FF2B5EF4-FFF2-40B4-BE49-F238E27FC236}">
                <a16:creationId xmlns:a16="http://schemas.microsoft.com/office/drawing/2014/main" id="{B15363C9-2A82-482E-447D-03DF789AFB58}"/>
              </a:ext>
            </a:extLst>
          </p:cNvPr>
          <p:cNvSpPr/>
          <p:nvPr/>
        </p:nvSpPr>
        <p:spPr>
          <a:xfrm>
            <a:off x="5176684" y="4152900"/>
            <a:ext cx="3962400" cy="3505200"/>
          </a:xfrm>
          <a:prstGeom prst="dodecagon">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000" b="1">
                <a:solidFill>
                  <a:schemeClr val="tx1"/>
                </a:solidFill>
                <a:latin typeface="Times New Roman" panose="02020603050405020304" pitchFamily="18" charset="0"/>
                <a:cs typeface="Times New Roman" panose="02020603050405020304" pitchFamily="18" charset="0"/>
              </a:rPr>
              <a:t>ƯU ĐÃI </a:t>
            </a:r>
          </a:p>
          <a:p>
            <a:pPr algn="ctr"/>
            <a:r>
              <a:rPr lang="en-US" sz="3000" b="1">
                <a:solidFill>
                  <a:schemeClr val="tx1"/>
                </a:solidFill>
                <a:latin typeface="Times New Roman" panose="02020603050405020304" pitchFamily="18" charset="0"/>
                <a:cs typeface="Times New Roman" panose="02020603050405020304" pitchFamily="18" charset="0"/>
              </a:rPr>
              <a:t>ĐẦU TƯ</a:t>
            </a:r>
          </a:p>
        </p:txBody>
      </p:sp>
      <p:sp>
        <p:nvSpPr>
          <p:cNvPr id="20" name="Arrow: Right 19">
            <a:extLst>
              <a:ext uri="{FF2B5EF4-FFF2-40B4-BE49-F238E27FC236}">
                <a16:creationId xmlns:a16="http://schemas.microsoft.com/office/drawing/2014/main" id="{3D49853D-9A54-9986-6C6B-9C237D8FFD1C}"/>
              </a:ext>
            </a:extLst>
          </p:cNvPr>
          <p:cNvSpPr/>
          <p:nvPr/>
        </p:nvSpPr>
        <p:spPr>
          <a:xfrm>
            <a:off x="1147917" y="4762500"/>
            <a:ext cx="3593076" cy="2269934"/>
          </a:xfrm>
          <a:prstGeom prst="rightArrow">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b="1" i="1">
                <a:solidFill>
                  <a:schemeClr val="tx1"/>
                </a:solidFill>
                <a:latin typeface="Times New Roman" panose="02020603050405020304" pitchFamily="18" charset="0"/>
                <a:cs typeface="Times New Roman" panose="02020603050405020304" pitchFamily="18" charset="0"/>
              </a:rPr>
              <a:t>ƯU ĐÃI ĐẦU TƯ ĐẶC BIỆT</a:t>
            </a:r>
          </a:p>
        </p:txBody>
      </p:sp>
      <p:sp>
        <p:nvSpPr>
          <p:cNvPr id="26" name="Rectangle: Rounded Corners 25">
            <a:extLst>
              <a:ext uri="{FF2B5EF4-FFF2-40B4-BE49-F238E27FC236}">
                <a16:creationId xmlns:a16="http://schemas.microsoft.com/office/drawing/2014/main" id="{6270382D-1BF2-0C25-7EA4-BC5B740E3EDE}"/>
              </a:ext>
            </a:extLst>
          </p:cNvPr>
          <p:cNvSpPr/>
          <p:nvPr/>
        </p:nvSpPr>
        <p:spPr>
          <a:xfrm>
            <a:off x="5727290" y="3270455"/>
            <a:ext cx="2667000" cy="653845"/>
          </a:xfrm>
          <a:prstGeom prst="round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u="sng">
                <a:solidFill>
                  <a:schemeClr val="tx1"/>
                </a:solidFill>
                <a:latin typeface="Times New Roman" panose="02020603050405020304" pitchFamily="18" charset="0"/>
                <a:cs typeface="Times New Roman" panose="02020603050405020304" pitchFamily="18" charset="0"/>
              </a:rPr>
              <a:t>GIẢI PHÁP:</a:t>
            </a:r>
          </a:p>
        </p:txBody>
      </p:sp>
      <p:sp>
        <p:nvSpPr>
          <p:cNvPr id="27" name="Rectangle: Rounded Corners 26">
            <a:extLst>
              <a:ext uri="{FF2B5EF4-FFF2-40B4-BE49-F238E27FC236}">
                <a16:creationId xmlns:a16="http://schemas.microsoft.com/office/drawing/2014/main" id="{6D719D0B-AB8A-AA0A-D450-65ED58B3FBD3}"/>
              </a:ext>
            </a:extLst>
          </p:cNvPr>
          <p:cNvSpPr/>
          <p:nvPr/>
        </p:nvSpPr>
        <p:spPr>
          <a:xfrm>
            <a:off x="10896600" y="2552700"/>
            <a:ext cx="5867400" cy="2590800"/>
          </a:xfrm>
          <a:prstGeom prst="round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r>
              <a:rPr lang="vi-VN" sz="2200" b="1" dirty="0">
                <a:solidFill>
                  <a:schemeClr val="tx1"/>
                </a:solidFill>
                <a:latin typeface="Times New Roman" panose="02020603050405020304" pitchFamily="18" charset="0"/>
                <a:cs typeface="Times New Roman" panose="02020603050405020304" pitchFamily="18" charset="0"/>
              </a:rPr>
              <a:t>Quy định nguyên tắc xác định đối tượng hưởng chính sách hỗ trợ đầu tư đặc biệt theo hướng tập trung vào các dự án lớn, nhằm thu hút các nhà đầu tư chiến lược, gắn với quy mô vốn đầu tư và tiến độ giải ngân có tính đến đặc thù của từng ngành, lĩnh vực.</a:t>
            </a:r>
          </a:p>
        </p:txBody>
      </p:sp>
      <p:sp>
        <p:nvSpPr>
          <p:cNvPr id="28" name="Rectangle: Rounded Corners 27">
            <a:extLst>
              <a:ext uri="{FF2B5EF4-FFF2-40B4-BE49-F238E27FC236}">
                <a16:creationId xmlns:a16="http://schemas.microsoft.com/office/drawing/2014/main" id="{C6C8B212-5C7D-73B8-36F5-B43AD4771622}"/>
              </a:ext>
            </a:extLst>
          </p:cNvPr>
          <p:cNvSpPr/>
          <p:nvPr/>
        </p:nvSpPr>
        <p:spPr>
          <a:xfrm>
            <a:off x="10881852" y="5372100"/>
            <a:ext cx="5867400" cy="2247900"/>
          </a:xfrm>
          <a:prstGeom prst="round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r>
              <a:rPr lang="vi-VN" sz="2200" b="1" dirty="0">
                <a:solidFill>
                  <a:schemeClr val="tx1"/>
                </a:solidFill>
                <a:latin typeface="Times New Roman" panose="02020603050405020304" pitchFamily="18" charset="0"/>
                <a:cs typeface="Times New Roman" panose="02020603050405020304" pitchFamily="18" charset="0"/>
              </a:rPr>
              <a:t>Giao Chính phủ quy định cụ thể quy mô vốn đầu tư và tiến độ giải ngân của dự án thuộc đối tượng ưu đãi đầu tư đặc biệt phù hợp với tính chất đặc thù của từng ngành, lĩnh vực.</a:t>
            </a:r>
          </a:p>
        </p:txBody>
      </p:sp>
      <p:sp>
        <p:nvSpPr>
          <p:cNvPr id="29" name="Rectangle: Rounded Corners 28">
            <a:extLst>
              <a:ext uri="{FF2B5EF4-FFF2-40B4-BE49-F238E27FC236}">
                <a16:creationId xmlns:a16="http://schemas.microsoft.com/office/drawing/2014/main" id="{548DB544-CBE7-BF72-AC1B-C3AD752B81F5}"/>
              </a:ext>
            </a:extLst>
          </p:cNvPr>
          <p:cNvSpPr/>
          <p:nvPr/>
        </p:nvSpPr>
        <p:spPr>
          <a:xfrm>
            <a:off x="10896600" y="7848600"/>
            <a:ext cx="5867400" cy="2188291"/>
          </a:xfrm>
          <a:prstGeom prst="round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r>
              <a:rPr lang="vi-VN" sz="2200" b="1" dirty="0">
                <a:solidFill>
                  <a:schemeClr val="tx1"/>
                </a:solidFill>
                <a:latin typeface="Times New Roman" panose="02020603050405020304" pitchFamily="18" charset="0"/>
                <a:cs typeface="Times New Roman" panose="02020603050405020304" pitchFamily="18" charset="0"/>
              </a:rPr>
              <a:t>Bổ sung quy định cho phép Chính phủ đàm phán các chính sách ưu đãi đầu tư vượt trội để thu hút nhà đầu tư chiến lược trong các trường hợp đặc biệt.</a:t>
            </a:r>
          </a:p>
        </p:txBody>
      </p:sp>
    </p:spTree>
    <p:extLst>
      <p:ext uri="{BB962C8B-B14F-4D97-AF65-F5344CB8AC3E}">
        <p14:creationId xmlns:p14="http://schemas.microsoft.com/office/powerpoint/2010/main" val="1174318319"/>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D28B163-0D8F-F0B9-D4CC-EC71D71EDCCC}"/>
            </a:ext>
          </a:extLst>
        </p:cNvPr>
        <p:cNvGrpSpPr/>
        <p:nvPr/>
      </p:nvGrpSpPr>
      <p:grpSpPr>
        <a:xfrm>
          <a:off x="0" y="0"/>
          <a:ext cx="0" cy="0"/>
          <a:chOff x="0" y="0"/>
          <a:chExt cx="0" cy="0"/>
        </a:xfrm>
      </p:grpSpPr>
      <p:sp>
        <p:nvSpPr>
          <p:cNvPr id="2" name="Freeform 2">
            <a:extLst>
              <a:ext uri="{FF2B5EF4-FFF2-40B4-BE49-F238E27FC236}">
                <a16:creationId xmlns:a16="http://schemas.microsoft.com/office/drawing/2014/main" id="{F079723C-6146-0A41-8BE1-977A04FFA4E7}"/>
              </a:ext>
            </a:extLst>
          </p:cNvPr>
          <p:cNvSpPr/>
          <p:nvPr/>
        </p:nvSpPr>
        <p:spPr>
          <a:xfrm>
            <a:off x="2458"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a:stretch>
          </a:blipFill>
        </p:spPr>
        <p:txBody>
          <a:bodyPr/>
          <a:lstStyle/>
          <a:p>
            <a:endParaRPr lang="en-US" sz="4000">
              <a:latin typeface="Times New Roman" panose="02020603050405020304" pitchFamily="18" charset="0"/>
              <a:cs typeface="Times New Roman" panose="02020603050405020304" pitchFamily="18" charset="0"/>
            </a:endParaRPr>
          </a:p>
        </p:txBody>
      </p:sp>
      <p:sp>
        <p:nvSpPr>
          <p:cNvPr id="3" name="TextBox 3">
            <a:extLst>
              <a:ext uri="{FF2B5EF4-FFF2-40B4-BE49-F238E27FC236}">
                <a16:creationId xmlns:a16="http://schemas.microsoft.com/office/drawing/2014/main" id="{DEAE637A-928F-EE80-1C56-F3BE63FAA5A5}"/>
              </a:ext>
            </a:extLst>
          </p:cNvPr>
          <p:cNvSpPr txBox="1"/>
          <p:nvPr/>
        </p:nvSpPr>
        <p:spPr>
          <a:xfrm>
            <a:off x="2107544" y="923502"/>
            <a:ext cx="15619856" cy="602729"/>
          </a:xfrm>
          <a:prstGeom prst="rect">
            <a:avLst/>
          </a:prstGeom>
        </p:spPr>
        <p:txBody>
          <a:bodyPr lIns="0" tIns="0" rIns="0" bIns="0" rtlCol="0" anchor="t">
            <a:spAutoFit/>
          </a:bodyPr>
          <a:lstStyle/>
          <a:p>
            <a:pPr algn="ctr">
              <a:lnSpc>
                <a:spcPts val="4680"/>
              </a:lnSpc>
              <a:spcBef>
                <a:spcPct val="0"/>
              </a:spcBef>
            </a:pPr>
            <a:r>
              <a:rPr lang="en-US" sz="4000" b="1">
                <a:solidFill>
                  <a:srgbClr val="FFFFFF"/>
                </a:solidFill>
                <a:latin typeface="Times New Roman" panose="02020603050405020304" pitchFamily="18" charset="0"/>
                <a:ea typeface="Muli Semi-Bold"/>
                <a:cs typeface="Times New Roman" panose="02020603050405020304" pitchFamily="18" charset="0"/>
                <a:sym typeface="Muli Semi-Bold"/>
              </a:rPr>
              <a:t>III. CHÍNH SÁCH DỰ KIẾN ĐỀ XUẤT</a:t>
            </a:r>
          </a:p>
        </p:txBody>
      </p:sp>
      <p:sp>
        <p:nvSpPr>
          <p:cNvPr id="5" name="Freeform 5">
            <a:extLst>
              <a:ext uri="{FF2B5EF4-FFF2-40B4-BE49-F238E27FC236}">
                <a16:creationId xmlns:a16="http://schemas.microsoft.com/office/drawing/2014/main" id="{2637D9B5-8A3F-E32A-662E-545BA35A6427}"/>
              </a:ext>
            </a:extLst>
          </p:cNvPr>
          <p:cNvSpPr/>
          <p:nvPr/>
        </p:nvSpPr>
        <p:spPr>
          <a:xfrm>
            <a:off x="560600" y="267387"/>
            <a:ext cx="1546943" cy="1522627"/>
          </a:xfrm>
          <a:custGeom>
            <a:avLst/>
            <a:gdLst/>
            <a:ahLst/>
            <a:cxnLst/>
            <a:rect l="l" t="t" r="r" b="b"/>
            <a:pathLst>
              <a:path w="1546943" h="1522627">
                <a:moveTo>
                  <a:pt x="0" y="0"/>
                </a:moveTo>
                <a:lnTo>
                  <a:pt x="1546944" y="0"/>
                </a:lnTo>
                <a:lnTo>
                  <a:pt x="1546944" y="1522626"/>
                </a:lnTo>
                <a:lnTo>
                  <a:pt x="0" y="1522626"/>
                </a:lnTo>
                <a:lnTo>
                  <a:pt x="0" y="0"/>
                </a:lnTo>
                <a:close/>
              </a:path>
            </a:pathLst>
          </a:custGeom>
          <a:blipFill>
            <a:blip r:embed="rId3"/>
            <a:stretch>
              <a:fillRect t="-798" b="-798"/>
            </a:stretch>
          </a:blipFill>
        </p:spPr>
      </p:sp>
      <p:sp>
        <p:nvSpPr>
          <p:cNvPr id="6" name="TextBox 6">
            <a:extLst>
              <a:ext uri="{FF2B5EF4-FFF2-40B4-BE49-F238E27FC236}">
                <a16:creationId xmlns:a16="http://schemas.microsoft.com/office/drawing/2014/main" id="{54777A25-4753-12C6-FED5-CE267BE5C975}"/>
              </a:ext>
            </a:extLst>
          </p:cNvPr>
          <p:cNvSpPr txBox="1"/>
          <p:nvPr/>
        </p:nvSpPr>
        <p:spPr>
          <a:xfrm>
            <a:off x="1767348" y="1839301"/>
            <a:ext cx="15977258" cy="1137556"/>
          </a:xfrm>
          <a:prstGeom prst="rect">
            <a:avLst/>
          </a:prstGeom>
        </p:spPr>
        <p:txBody>
          <a:bodyPr wrap="square" lIns="0" tIns="0" rIns="0" bIns="0" rtlCol="0" anchor="t">
            <a:spAutoFit/>
          </a:bodyPr>
          <a:lstStyle/>
          <a:p>
            <a:pPr algn="just">
              <a:lnSpc>
                <a:spcPts val="4550"/>
              </a:lnSpc>
              <a:spcBef>
                <a:spcPts val="600"/>
              </a:spcBef>
              <a:spcAft>
                <a:spcPts val="1800"/>
              </a:spcAft>
            </a:pPr>
            <a:r>
              <a:rPr lang="en-US" sz="3500" b="1">
                <a:solidFill>
                  <a:srgbClr val="FFFFFF"/>
                </a:solidFill>
                <a:latin typeface="Times New Roman" panose="02020603050405020304" pitchFamily="18" charset="0"/>
                <a:cs typeface="Times New Roman" panose="02020603050405020304" pitchFamily="18" charset="0"/>
                <a:sym typeface="Muli Semi-Bold"/>
              </a:rPr>
              <a:t>4. </a:t>
            </a:r>
            <a:r>
              <a:rPr lang="vi-VN" sz="3500" b="1">
                <a:solidFill>
                  <a:srgbClr val="FFFFFF"/>
                </a:solidFill>
                <a:latin typeface="Times New Roman" panose="02020603050405020304" pitchFamily="18" charset="0"/>
                <a:cs typeface="Times New Roman" panose="02020603050405020304" pitchFamily="18" charset="0"/>
                <a:sym typeface="Muli Semi-Bold"/>
              </a:rPr>
              <a:t>Chính sách </a:t>
            </a:r>
            <a:r>
              <a:rPr lang="en-US" sz="3500" b="1">
                <a:solidFill>
                  <a:srgbClr val="FFFFFF"/>
                </a:solidFill>
                <a:latin typeface="Times New Roman" panose="02020603050405020304" pitchFamily="18" charset="0"/>
                <a:cs typeface="Times New Roman" panose="02020603050405020304" pitchFamily="18" charset="0"/>
                <a:sym typeface="Muli Semi-Bold"/>
              </a:rPr>
              <a:t>4</a:t>
            </a:r>
            <a:r>
              <a:rPr lang="vi-VN" sz="3500" b="1">
                <a:solidFill>
                  <a:srgbClr val="FFFFFF"/>
                </a:solidFill>
                <a:latin typeface="Times New Roman" panose="02020603050405020304" pitchFamily="18" charset="0"/>
                <a:cs typeface="Times New Roman" panose="02020603050405020304" pitchFamily="18" charset="0"/>
                <a:sym typeface="Muli Semi-Bold"/>
              </a:rPr>
              <a:t>: </a:t>
            </a:r>
            <a:r>
              <a:rPr lang="vi-VN" sz="3500" i="1">
                <a:solidFill>
                  <a:srgbClr val="FFFFFF"/>
                </a:solidFill>
                <a:latin typeface="Times New Roman" panose="02020603050405020304" pitchFamily="18" charset="0"/>
                <a:cs typeface="Times New Roman" panose="02020603050405020304" pitchFamily="18" charset="0"/>
                <a:sym typeface="Muli Semi-Bold"/>
              </a:rPr>
              <a:t>Quản lý hoạt động đầu tư ra nước ngoài phù hợp với mục tiêu, nhu cầu quản lý của nhà nước và quyền tự do đầu tư kinh doanh của nhà đầu tư</a:t>
            </a:r>
            <a:endParaRPr lang="en-US" sz="3500" i="1">
              <a:solidFill>
                <a:srgbClr val="FFFFFF"/>
              </a:solidFill>
              <a:latin typeface="Times New Roman" panose="02020603050405020304" pitchFamily="18" charset="0"/>
              <a:cs typeface="Times New Roman" panose="02020603050405020304" pitchFamily="18" charset="0"/>
              <a:sym typeface="Muli Semi-Bold"/>
            </a:endParaRPr>
          </a:p>
        </p:txBody>
      </p:sp>
      <p:sp>
        <p:nvSpPr>
          <p:cNvPr id="7" name="Flowchart: Connector 6">
            <a:extLst>
              <a:ext uri="{FF2B5EF4-FFF2-40B4-BE49-F238E27FC236}">
                <a16:creationId xmlns:a16="http://schemas.microsoft.com/office/drawing/2014/main" id="{36303B51-B55C-C211-6F3C-73D871EFAB02}"/>
              </a:ext>
            </a:extLst>
          </p:cNvPr>
          <p:cNvSpPr/>
          <p:nvPr/>
        </p:nvSpPr>
        <p:spPr>
          <a:xfrm>
            <a:off x="4679762" y="4513285"/>
            <a:ext cx="3635477" cy="3048000"/>
          </a:xfrm>
          <a:prstGeom prst="flowChartConnector">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latin typeface="Times New Roman" panose="02020603050405020304" pitchFamily="18" charset="0"/>
                <a:cs typeface="Times New Roman" panose="02020603050405020304" pitchFamily="18" charset="0"/>
              </a:rPr>
              <a:t>THỦ TỤC ĐẦU TƯ RA NƯỚC NGOÀI</a:t>
            </a:r>
          </a:p>
          <a:p>
            <a:pPr algn="just"/>
            <a:endParaRPr lang="en-US" i="1" dirty="0">
              <a:solidFill>
                <a:schemeClr val="tx1"/>
              </a:solidFill>
              <a:latin typeface="Times New Roman" panose="02020603050405020304" pitchFamily="18" charset="0"/>
              <a:cs typeface="Times New Roman" panose="02020603050405020304" pitchFamily="18" charset="0"/>
            </a:endParaRPr>
          </a:p>
          <a:p>
            <a:pPr algn="ctr"/>
            <a:r>
              <a:rPr lang="en-US" i="1" dirty="0">
                <a:solidFill>
                  <a:schemeClr val="tx1"/>
                </a:solidFill>
                <a:latin typeface="Times New Roman" panose="02020603050405020304" pitchFamily="18" charset="0"/>
                <a:cs typeface="Times New Roman" panose="02020603050405020304" pitchFamily="18" charset="0"/>
              </a:rPr>
              <a:t>-</a:t>
            </a:r>
            <a:r>
              <a:rPr lang="en-US" i="1" dirty="0" err="1">
                <a:solidFill>
                  <a:schemeClr val="tx1"/>
                </a:solidFill>
                <a:latin typeface="Times New Roman" panose="02020603050405020304" pitchFamily="18" charset="0"/>
                <a:cs typeface="Times New Roman" panose="02020603050405020304" pitchFamily="18" charset="0"/>
              </a:rPr>
              <a:t>Chấp</a:t>
            </a:r>
            <a:r>
              <a:rPr lang="en-US" i="1" dirty="0">
                <a:solidFill>
                  <a:schemeClr val="tx1"/>
                </a:solidFill>
                <a:latin typeface="Times New Roman" panose="02020603050405020304" pitchFamily="18" charset="0"/>
                <a:cs typeface="Times New Roman" panose="02020603050405020304" pitchFamily="18" charset="0"/>
              </a:rPr>
              <a:t> </a:t>
            </a:r>
            <a:r>
              <a:rPr lang="en-US" i="1" dirty="0" err="1">
                <a:solidFill>
                  <a:schemeClr val="tx1"/>
                </a:solidFill>
                <a:latin typeface="Times New Roman" panose="02020603050405020304" pitchFamily="18" charset="0"/>
                <a:cs typeface="Times New Roman" panose="02020603050405020304" pitchFamily="18" charset="0"/>
              </a:rPr>
              <a:t>thuận</a:t>
            </a:r>
            <a:r>
              <a:rPr lang="en-US" i="1" dirty="0">
                <a:solidFill>
                  <a:schemeClr val="tx1"/>
                </a:solidFill>
                <a:latin typeface="Times New Roman" panose="02020603050405020304" pitchFamily="18" charset="0"/>
                <a:cs typeface="Times New Roman" panose="02020603050405020304" pitchFamily="18" charset="0"/>
              </a:rPr>
              <a:t> </a:t>
            </a:r>
            <a:r>
              <a:rPr lang="en-US" i="1" dirty="0" err="1">
                <a:solidFill>
                  <a:schemeClr val="tx1"/>
                </a:solidFill>
                <a:latin typeface="Times New Roman" panose="02020603050405020304" pitchFamily="18" charset="0"/>
                <a:cs typeface="Times New Roman" panose="02020603050405020304" pitchFamily="18" charset="0"/>
              </a:rPr>
              <a:t>chủ</a:t>
            </a:r>
            <a:r>
              <a:rPr lang="en-US" i="1" dirty="0">
                <a:solidFill>
                  <a:schemeClr val="tx1"/>
                </a:solidFill>
                <a:latin typeface="Times New Roman" panose="02020603050405020304" pitchFamily="18" charset="0"/>
                <a:cs typeface="Times New Roman" panose="02020603050405020304" pitchFamily="18" charset="0"/>
              </a:rPr>
              <a:t> </a:t>
            </a:r>
            <a:r>
              <a:rPr lang="en-US" i="1" dirty="0" err="1">
                <a:solidFill>
                  <a:schemeClr val="tx1"/>
                </a:solidFill>
                <a:latin typeface="Times New Roman" panose="02020603050405020304" pitchFamily="18" charset="0"/>
                <a:cs typeface="Times New Roman" panose="02020603050405020304" pitchFamily="18" charset="0"/>
              </a:rPr>
              <a:t>trương</a:t>
            </a:r>
            <a:r>
              <a:rPr lang="en-US" i="1" dirty="0">
                <a:solidFill>
                  <a:schemeClr val="tx1"/>
                </a:solidFill>
                <a:latin typeface="Times New Roman" panose="02020603050405020304" pitchFamily="18" charset="0"/>
                <a:cs typeface="Times New Roman" panose="02020603050405020304" pitchFamily="18" charset="0"/>
              </a:rPr>
              <a:t> ĐTRNN</a:t>
            </a:r>
          </a:p>
          <a:p>
            <a:pPr algn="ctr"/>
            <a:r>
              <a:rPr lang="en-US" i="1" dirty="0">
                <a:solidFill>
                  <a:schemeClr val="tx1"/>
                </a:solidFill>
                <a:latin typeface="Times New Roman" panose="02020603050405020304" pitchFamily="18" charset="0"/>
                <a:cs typeface="Times New Roman" panose="02020603050405020304" pitchFamily="18" charset="0"/>
              </a:rPr>
              <a:t>-</a:t>
            </a:r>
            <a:r>
              <a:rPr lang="en-US" i="1" dirty="0" err="1">
                <a:solidFill>
                  <a:schemeClr val="tx1"/>
                </a:solidFill>
                <a:latin typeface="Times New Roman" panose="02020603050405020304" pitchFamily="18" charset="0"/>
                <a:cs typeface="Times New Roman" panose="02020603050405020304" pitchFamily="18" charset="0"/>
              </a:rPr>
              <a:t>Cấp</a:t>
            </a:r>
            <a:r>
              <a:rPr lang="en-US" i="1" dirty="0">
                <a:solidFill>
                  <a:schemeClr val="tx1"/>
                </a:solidFill>
                <a:latin typeface="Times New Roman" panose="02020603050405020304" pitchFamily="18" charset="0"/>
                <a:cs typeface="Times New Roman" panose="02020603050405020304" pitchFamily="18" charset="0"/>
              </a:rPr>
              <a:t> </a:t>
            </a:r>
            <a:r>
              <a:rPr lang="en-US" i="1" dirty="0" err="1">
                <a:solidFill>
                  <a:schemeClr val="tx1"/>
                </a:solidFill>
                <a:latin typeface="Times New Roman" panose="02020603050405020304" pitchFamily="18" charset="0"/>
                <a:cs typeface="Times New Roman" panose="02020603050405020304" pitchFamily="18" charset="0"/>
              </a:rPr>
              <a:t>giấy</a:t>
            </a:r>
            <a:r>
              <a:rPr lang="en-US" i="1" dirty="0">
                <a:solidFill>
                  <a:schemeClr val="tx1"/>
                </a:solidFill>
                <a:latin typeface="Times New Roman" panose="02020603050405020304" pitchFamily="18" charset="0"/>
                <a:cs typeface="Times New Roman" panose="02020603050405020304" pitchFamily="18" charset="0"/>
              </a:rPr>
              <a:t> </a:t>
            </a:r>
            <a:r>
              <a:rPr lang="en-US" i="1" dirty="0" err="1">
                <a:solidFill>
                  <a:schemeClr val="tx1"/>
                </a:solidFill>
                <a:latin typeface="Times New Roman" panose="02020603050405020304" pitchFamily="18" charset="0"/>
                <a:cs typeface="Times New Roman" panose="02020603050405020304" pitchFamily="18" charset="0"/>
              </a:rPr>
              <a:t>chứng</a:t>
            </a:r>
            <a:r>
              <a:rPr lang="en-US" i="1" dirty="0">
                <a:solidFill>
                  <a:schemeClr val="tx1"/>
                </a:solidFill>
                <a:latin typeface="Times New Roman" panose="02020603050405020304" pitchFamily="18" charset="0"/>
                <a:cs typeface="Times New Roman" panose="02020603050405020304" pitchFamily="18" charset="0"/>
              </a:rPr>
              <a:t> </a:t>
            </a:r>
            <a:r>
              <a:rPr lang="en-US" i="1" dirty="0" err="1">
                <a:solidFill>
                  <a:schemeClr val="tx1"/>
                </a:solidFill>
                <a:latin typeface="Times New Roman" panose="02020603050405020304" pitchFamily="18" charset="0"/>
                <a:cs typeface="Times New Roman" panose="02020603050405020304" pitchFamily="18" charset="0"/>
              </a:rPr>
              <a:t>nhận</a:t>
            </a:r>
            <a:r>
              <a:rPr lang="en-US" i="1" dirty="0">
                <a:solidFill>
                  <a:schemeClr val="tx1"/>
                </a:solidFill>
                <a:latin typeface="Times New Roman" panose="02020603050405020304" pitchFamily="18" charset="0"/>
                <a:cs typeface="Times New Roman" panose="02020603050405020304" pitchFamily="18" charset="0"/>
              </a:rPr>
              <a:t> ĐTRNN</a:t>
            </a:r>
          </a:p>
          <a:p>
            <a:pPr algn="ctr"/>
            <a:r>
              <a:rPr lang="en-US" i="1" dirty="0">
                <a:solidFill>
                  <a:schemeClr val="tx1"/>
                </a:solidFill>
                <a:latin typeface="Times New Roman" panose="02020603050405020304" pitchFamily="18" charset="0"/>
                <a:cs typeface="Times New Roman" panose="02020603050405020304" pitchFamily="18" charset="0"/>
              </a:rPr>
              <a:t>-</a:t>
            </a:r>
            <a:r>
              <a:rPr lang="en-US" i="1" dirty="0" err="1">
                <a:solidFill>
                  <a:schemeClr val="tx1"/>
                </a:solidFill>
                <a:latin typeface="Times New Roman" panose="02020603050405020304" pitchFamily="18" charset="0"/>
                <a:cs typeface="Times New Roman" panose="02020603050405020304" pitchFamily="18" charset="0"/>
              </a:rPr>
              <a:t>Đăng</a:t>
            </a:r>
            <a:r>
              <a:rPr lang="en-US" i="1" dirty="0">
                <a:solidFill>
                  <a:schemeClr val="tx1"/>
                </a:solidFill>
                <a:latin typeface="Times New Roman" panose="02020603050405020304" pitchFamily="18" charset="0"/>
                <a:cs typeface="Times New Roman" panose="02020603050405020304" pitchFamily="18" charset="0"/>
              </a:rPr>
              <a:t> </a:t>
            </a:r>
            <a:r>
              <a:rPr lang="en-US" i="1" dirty="0" err="1">
                <a:solidFill>
                  <a:schemeClr val="tx1"/>
                </a:solidFill>
                <a:latin typeface="Times New Roman" panose="02020603050405020304" pitchFamily="18" charset="0"/>
                <a:cs typeface="Times New Roman" panose="02020603050405020304" pitchFamily="18" charset="0"/>
              </a:rPr>
              <a:t>ký</a:t>
            </a:r>
            <a:r>
              <a:rPr lang="en-US" i="1" dirty="0">
                <a:solidFill>
                  <a:schemeClr val="tx1"/>
                </a:solidFill>
                <a:latin typeface="Times New Roman" panose="02020603050405020304" pitchFamily="18" charset="0"/>
                <a:cs typeface="Times New Roman" panose="02020603050405020304" pitchFamily="18" charset="0"/>
              </a:rPr>
              <a:t> </a:t>
            </a:r>
            <a:r>
              <a:rPr lang="en-US" i="1" dirty="0" err="1">
                <a:solidFill>
                  <a:schemeClr val="tx1"/>
                </a:solidFill>
                <a:latin typeface="Times New Roman" panose="02020603050405020304" pitchFamily="18" charset="0"/>
                <a:cs typeface="Times New Roman" panose="02020603050405020304" pitchFamily="18" charset="0"/>
              </a:rPr>
              <a:t>giao</a:t>
            </a:r>
            <a:r>
              <a:rPr lang="en-US" i="1" dirty="0">
                <a:solidFill>
                  <a:schemeClr val="tx1"/>
                </a:solidFill>
                <a:latin typeface="Times New Roman" panose="02020603050405020304" pitchFamily="18" charset="0"/>
                <a:cs typeface="Times New Roman" panose="02020603050405020304" pitchFamily="18" charset="0"/>
              </a:rPr>
              <a:t> </a:t>
            </a:r>
            <a:r>
              <a:rPr lang="en-US" i="1" dirty="0" err="1">
                <a:solidFill>
                  <a:schemeClr val="tx1"/>
                </a:solidFill>
                <a:latin typeface="Times New Roman" panose="02020603050405020304" pitchFamily="18" charset="0"/>
                <a:cs typeface="Times New Roman" panose="02020603050405020304" pitchFamily="18" charset="0"/>
              </a:rPr>
              <a:t>dịch</a:t>
            </a:r>
            <a:r>
              <a:rPr lang="en-US" i="1" dirty="0">
                <a:solidFill>
                  <a:schemeClr val="tx1"/>
                </a:solidFill>
                <a:latin typeface="Times New Roman" panose="02020603050405020304" pitchFamily="18" charset="0"/>
                <a:cs typeface="Times New Roman" panose="02020603050405020304" pitchFamily="18" charset="0"/>
              </a:rPr>
              <a:t> </a:t>
            </a:r>
            <a:r>
              <a:rPr lang="en-US" i="1" dirty="0" err="1">
                <a:solidFill>
                  <a:schemeClr val="tx1"/>
                </a:solidFill>
                <a:latin typeface="Times New Roman" panose="02020603050405020304" pitchFamily="18" charset="0"/>
                <a:cs typeface="Times New Roman" panose="02020603050405020304" pitchFamily="18" charset="0"/>
              </a:rPr>
              <a:t>ngoại</a:t>
            </a:r>
            <a:r>
              <a:rPr lang="en-US" i="1" dirty="0">
                <a:solidFill>
                  <a:schemeClr val="tx1"/>
                </a:solidFill>
                <a:latin typeface="Times New Roman" panose="02020603050405020304" pitchFamily="18" charset="0"/>
                <a:cs typeface="Times New Roman" panose="02020603050405020304" pitchFamily="18" charset="0"/>
              </a:rPr>
              <a:t> </a:t>
            </a:r>
            <a:r>
              <a:rPr lang="en-US" i="1" dirty="0" err="1">
                <a:solidFill>
                  <a:schemeClr val="tx1"/>
                </a:solidFill>
                <a:latin typeface="Times New Roman" panose="02020603050405020304" pitchFamily="18" charset="0"/>
                <a:cs typeface="Times New Roman" panose="02020603050405020304" pitchFamily="18" charset="0"/>
              </a:rPr>
              <a:t>hối</a:t>
            </a:r>
            <a:endParaRPr lang="en-US" i="1" dirty="0">
              <a:solidFill>
                <a:schemeClr val="tx1"/>
              </a:solidFill>
              <a:latin typeface="Times New Roman" panose="02020603050405020304" pitchFamily="18" charset="0"/>
              <a:cs typeface="Times New Roman" panose="02020603050405020304" pitchFamily="18" charset="0"/>
            </a:endParaRPr>
          </a:p>
        </p:txBody>
      </p:sp>
      <p:sp>
        <p:nvSpPr>
          <p:cNvPr id="8" name="Flowchart: Alternate Process 7">
            <a:extLst>
              <a:ext uri="{FF2B5EF4-FFF2-40B4-BE49-F238E27FC236}">
                <a16:creationId xmlns:a16="http://schemas.microsoft.com/office/drawing/2014/main" id="{1B1E5849-040A-F274-D23B-046C8BBEE8FD}"/>
              </a:ext>
            </a:extLst>
          </p:cNvPr>
          <p:cNvSpPr/>
          <p:nvPr/>
        </p:nvSpPr>
        <p:spPr>
          <a:xfrm>
            <a:off x="212623" y="3263517"/>
            <a:ext cx="4038600" cy="1371600"/>
          </a:xfrm>
          <a:prstGeom prst="flowChartAlternateProcess">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r>
              <a:rPr lang="en-US" sz="2000" b="1">
                <a:solidFill>
                  <a:schemeClr val="tx1"/>
                </a:solidFill>
                <a:latin typeface="Times New Roman" panose="02020603050405020304" pitchFamily="18" charset="0"/>
                <a:cs typeface="Times New Roman" panose="02020603050405020304" pitchFamily="18" charset="0"/>
              </a:rPr>
              <a:t>Tính đến tháng 06 năm 2025, </a:t>
            </a:r>
          </a:p>
          <a:p>
            <a:pPr algn="just"/>
            <a:r>
              <a:rPr lang="en-US" sz="2000" b="1">
                <a:solidFill>
                  <a:schemeClr val="tx1"/>
                </a:solidFill>
                <a:latin typeface="Times New Roman" panose="02020603050405020304" pitchFamily="18" charset="0"/>
                <a:cs typeface="Times New Roman" panose="02020603050405020304" pitchFamily="18" charset="0"/>
              </a:rPr>
              <a:t>* </a:t>
            </a:r>
            <a:r>
              <a:rPr lang="vi-VN" sz="2000" b="1">
                <a:solidFill>
                  <a:schemeClr val="tx1"/>
                </a:solidFill>
                <a:latin typeface="Times New Roman" panose="02020603050405020304" pitchFamily="18" charset="0"/>
                <a:cs typeface="Times New Roman" panose="02020603050405020304" pitchFamily="18" charset="0"/>
              </a:rPr>
              <a:t>1.916 dự án đầu tư ra nước ngoài còn hiệu lực </a:t>
            </a:r>
            <a:endParaRPr lang="en-US" sz="2000" b="1">
              <a:solidFill>
                <a:schemeClr val="tx1"/>
              </a:solidFill>
              <a:latin typeface="Times New Roman" panose="02020603050405020304" pitchFamily="18" charset="0"/>
              <a:cs typeface="Times New Roman" panose="02020603050405020304" pitchFamily="18" charset="0"/>
            </a:endParaRPr>
          </a:p>
          <a:p>
            <a:pPr algn="just"/>
            <a:r>
              <a:rPr lang="en-US" sz="2000" b="1">
                <a:solidFill>
                  <a:schemeClr val="tx1"/>
                </a:solidFill>
                <a:latin typeface="Times New Roman" panose="02020603050405020304" pitchFamily="18" charset="0"/>
                <a:cs typeface="Times New Roman" panose="02020603050405020304" pitchFamily="18" charset="0"/>
              </a:rPr>
              <a:t>* &gt; 23 tỷ USD</a:t>
            </a:r>
          </a:p>
        </p:txBody>
      </p:sp>
      <p:sp>
        <p:nvSpPr>
          <p:cNvPr id="9" name="Flowchart: Alternate Process 8">
            <a:extLst>
              <a:ext uri="{FF2B5EF4-FFF2-40B4-BE49-F238E27FC236}">
                <a16:creationId xmlns:a16="http://schemas.microsoft.com/office/drawing/2014/main" id="{2C755555-4885-7B5C-0C0D-2E7BC117310E}"/>
              </a:ext>
            </a:extLst>
          </p:cNvPr>
          <p:cNvSpPr/>
          <p:nvPr/>
        </p:nvSpPr>
        <p:spPr>
          <a:xfrm>
            <a:off x="212623" y="4759022"/>
            <a:ext cx="4038600" cy="1752600"/>
          </a:xfrm>
          <a:prstGeom prst="flowChartAlternateProcess">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r>
              <a:rPr lang="en-US" sz="2000" b="1">
                <a:solidFill>
                  <a:schemeClr val="tx1"/>
                </a:solidFill>
                <a:latin typeface="Times New Roman" panose="02020603050405020304" pitchFamily="18" charset="0"/>
                <a:cs typeface="Times New Roman" panose="02020603050405020304" pitchFamily="18" charset="0"/>
              </a:rPr>
              <a:t>D</a:t>
            </a:r>
            <a:r>
              <a:rPr lang="vi-VN" sz="2000" b="1">
                <a:solidFill>
                  <a:schemeClr val="tx1"/>
                </a:solidFill>
                <a:latin typeface="Times New Roman" panose="02020603050405020304" pitchFamily="18" charset="0"/>
                <a:cs typeface="Times New Roman" panose="02020603050405020304" pitchFamily="18" charset="0"/>
              </a:rPr>
              <a:t>ự án có quy mô vốn đầu tư </a:t>
            </a:r>
            <a:r>
              <a:rPr lang="vi-VN" sz="2000" b="1" u="sng">
                <a:solidFill>
                  <a:schemeClr val="tx1"/>
                </a:solidFill>
                <a:latin typeface="Times New Roman" panose="02020603050405020304" pitchFamily="18" charset="0"/>
                <a:cs typeface="Times New Roman" panose="02020603050405020304" pitchFamily="18" charset="0"/>
              </a:rPr>
              <a:t>dưới</a:t>
            </a:r>
            <a:r>
              <a:rPr lang="vi-VN" sz="2000" b="1">
                <a:solidFill>
                  <a:schemeClr val="tx1"/>
                </a:solidFill>
                <a:latin typeface="Times New Roman" panose="02020603050405020304" pitchFamily="18" charset="0"/>
                <a:cs typeface="Times New Roman" panose="02020603050405020304" pitchFamily="18" charset="0"/>
              </a:rPr>
              <a:t> 20 tỷ đồng</a:t>
            </a:r>
            <a:r>
              <a:rPr lang="en-US" sz="2000" b="1">
                <a:solidFill>
                  <a:schemeClr val="tx1"/>
                </a:solidFill>
                <a:latin typeface="Times New Roman" panose="02020603050405020304" pitchFamily="18" charset="0"/>
                <a:cs typeface="Times New Roman" panose="02020603050405020304" pitchFamily="18" charset="0"/>
              </a:rPr>
              <a:t>:</a:t>
            </a:r>
          </a:p>
          <a:p>
            <a:pPr algn="just"/>
            <a:r>
              <a:rPr lang="en-US" sz="2000" b="1">
                <a:solidFill>
                  <a:schemeClr val="tx1"/>
                </a:solidFill>
                <a:latin typeface="Times New Roman" panose="02020603050405020304" pitchFamily="18" charset="0"/>
                <a:cs typeface="Times New Roman" panose="02020603050405020304" pitchFamily="18" charset="0"/>
              </a:rPr>
              <a:t>* C</a:t>
            </a:r>
            <a:r>
              <a:rPr lang="vi-VN" sz="2000" b="1">
                <a:solidFill>
                  <a:schemeClr val="tx1"/>
                </a:solidFill>
                <a:latin typeface="Times New Roman" panose="02020603050405020304" pitchFamily="18" charset="0"/>
                <a:cs typeface="Times New Roman" panose="02020603050405020304" pitchFamily="18" charset="0"/>
              </a:rPr>
              <a:t>hiếm tới 67,4% tổng số dự án </a:t>
            </a:r>
            <a:endParaRPr lang="en-US" sz="2000" b="1">
              <a:solidFill>
                <a:schemeClr val="tx1"/>
              </a:solidFill>
              <a:latin typeface="Times New Roman" panose="02020603050405020304" pitchFamily="18" charset="0"/>
              <a:cs typeface="Times New Roman" panose="02020603050405020304" pitchFamily="18" charset="0"/>
            </a:endParaRPr>
          </a:p>
          <a:p>
            <a:pPr algn="just"/>
            <a:r>
              <a:rPr lang="en-US" sz="2000" b="1">
                <a:solidFill>
                  <a:schemeClr val="tx1"/>
                </a:solidFill>
                <a:latin typeface="Times New Roman" panose="02020603050405020304" pitchFamily="18" charset="0"/>
                <a:cs typeface="Times New Roman" panose="02020603050405020304" pitchFamily="18" charset="0"/>
              </a:rPr>
              <a:t>*Chiếm </a:t>
            </a:r>
            <a:r>
              <a:rPr lang="vi-VN" sz="2000" b="1">
                <a:solidFill>
                  <a:schemeClr val="tx1"/>
                </a:solidFill>
                <a:latin typeface="Times New Roman" panose="02020603050405020304" pitchFamily="18" charset="0"/>
                <a:cs typeface="Times New Roman" panose="02020603050405020304" pitchFamily="18" charset="0"/>
              </a:rPr>
              <a:t>khoảng 1,7% tổng số vốn ĐTRNN</a:t>
            </a:r>
            <a:endParaRPr lang="en-US" sz="2000" b="1">
              <a:solidFill>
                <a:schemeClr val="tx1"/>
              </a:solidFill>
              <a:latin typeface="Times New Roman" panose="02020603050405020304" pitchFamily="18" charset="0"/>
              <a:cs typeface="Times New Roman" panose="02020603050405020304" pitchFamily="18" charset="0"/>
            </a:endParaRPr>
          </a:p>
        </p:txBody>
      </p:sp>
      <p:sp>
        <p:nvSpPr>
          <p:cNvPr id="10" name="Flowchart: Alternate Process 9">
            <a:extLst>
              <a:ext uri="{FF2B5EF4-FFF2-40B4-BE49-F238E27FC236}">
                <a16:creationId xmlns:a16="http://schemas.microsoft.com/office/drawing/2014/main" id="{2611CB68-96FC-2AE3-DFCD-E36FA3F8ABF9}"/>
              </a:ext>
            </a:extLst>
          </p:cNvPr>
          <p:cNvSpPr/>
          <p:nvPr/>
        </p:nvSpPr>
        <p:spPr>
          <a:xfrm>
            <a:off x="229829" y="6697478"/>
            <a:ext cx="4038600" cy="1752600"/>
          </a:xfrm>
          <a:prstGeom prst="flowChartAlternateProcess">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r>
              <a:rPr lang="en-US" sz="2000" b="1">
                <a:solidFill>
                  <a:schemeClr val="tx1"/>
                </a:solidFill>
                <a:latin typeface="Times New Roman" panose="02020603050405020304" pitchFamily="18" charset="0"/>
                <a:cs typeface="Times New Roman" panose="02020603050405020304" pitchFamily="18" charset="0"/>
              </a:rPr>
              <a:t>D</a:t>
            </a:r>
            <a:r>
              <a:rPr lang="vi-VN" sz="2000" b="1">
                <a:solidFill>
                  <a:schemeClr val="tx1"/>
                </a:solidFill>
                <a:latin typeface="Times New Roman" panose="02020603050405020304" pitchFamily="18" charset="0"/>
                <a:cs typeface="Times New Roman" panose="02020603050405020304" pitchFamily="18" charset="0"/>
              </a:rPr>
              <a:t>ự án có quy mô vốn đầu tư </a:t>
            </a:r>
            <a:r>
              <a:rPr lang="en-US" sz="2000" b="1" u="sng">
                <a:solidFill>
                  <a:schemeClr val="tx1"/>
                </a:solidFill>
                <a:latin typeface="Times New Roman" panose="02020603050405020304" pitchFamily="18" charset="0"/>
                <a:cs typeface="Times New Roman" panose="02020603050405020304" pitchFamily="18" charset="0"/>
              </a:rPr>
              <a:t>trên</a:t>
            </a:r>
            <a:r>
              <a:rPr lang="vi-VN" sz="2000" b="1">
                <a:solidFill>
                  <a:schemeClr val="tx1"/>
                </a:solidFill>
                <a:latin typeface="Times New Roman" panose="02020603050405020304" pitchFamily="18" charset="0"/>
                <a:cs typeface="Times New Roman" panose="02020603050405020304" pitchFamily="18" charset="0"/>
              </a:rPr>
              <a:t> 20 tỷ đồng</a:t>
            </a:r>
            <a:r>
              <a:rPr lang="en-US" sz="2000" b="1">
                <a:solidFill>
                  <a:schemeClr val="tx1"/>
                </a:solidFill>
                <a:latin typeface="Times New Roman" panose="02020603050405020304" pitchFamily="18" charset="0"/>
                <a:cs typeface="Times New Roman" panose="02020603050405020304" pitchFamily="18" charset="0"/>
              </a:rPr>
              <a:t>:</a:t>
            </a:r>
          </a:p>
          <a:p>
            <a:pPr algn="just"/>
            <a:r>
              <a:rPr lang="en-US" sz="2000" b="1">
                <a:solidFill>
                  <a:schemeClr val="tx1"/>
                </a:solidFill>
                <a:latin typeface="Times New Roman" panose="02020603050405020304" pitchFamily="18" charset="0"/>
                <a:cs typeface="Times New Roman" panose="02020603050405020304" pitchFamily="18" charset="0"/>
              </a:rPr>
              <a:t>* C</a:t>
            </a:r>
            <a:r>
              <a:rPr lang="vi-VN" sz="2000" b="1">
                <a:solidFill>
                  <a:schemeClr val="tx1"/>
                </a:solidFill>
                <a:latin typeface="Times New Roman" panose="02020603050405020304" pitchFamily="18" charset="0"/>
                <a:cs typeface="Times New Roman" panose="02020603050405020304" pitchFamily="18" charset="0"/>
              </a:rPr>
              <a:t>hiếm tới </a:t>
            </a:r>
            <a:r>
              <a:rPr lang="en-US" sz="2000" b="1">
                <a:solidFill>
                  <a:schemeClr val="tx1"/>
                </a:solidFill>
                <a:latin typeface="Times New Roman" panose="02020603050405020304" pitchFamily="18" charset="0"/>
                <a:cs typeface="Times New Roman" panose="02020603050405020304" pitchFamily="18" charset="0"/>
              </a:rPr>
              <a:t>28</a:t>
            </a:r>
            <a:r>
              <a:rPr lang="vi-VN" sz="2000" b="1">
                <a:solidFill>
                  <a:schemeClr val="tx1"/>
                </a:solidFill>
                <a:latin typeface="Times New Roman" panose="02020603050405020304" pitchFamily="18" charset="0"/>
                <a:cs typeface="Times New Roman" panose="02020603050405020304" pitchFamily="18" charset="0"/>
              </a:rPr>
              <a:t>% tổng số dự án </a:t>
            </a:r>
            <a:endParaRPr lang="en-US" sz="2000" b="1">
              <a:solidFill>
                <a:schemeClr val="tx1"/>
              </a:solidFill>
              <a:latin typeface="Times New Roman" panose="02020603050405020304" pitchFamily="18" charset="0"/>
              <a:cs typeface="Times New Roman" panose="02020603050405020304" pitchFamily="18" charset="0"/>
            </a:endParaRPr>
          </a:p>
          <a:p>
            <a:pPr algn="just"/>
            <a:r>
              <a:rPr lang="en-US" sz="2000" b="1">
                <a:solidFill>
                  <a:schemeClr val="tx1"/>
                </a:solidFill>
                <a:latin typeface="Times New Roman" panose="02020603050405020304" pitchFamily="18" charset="0"/>
                <a:cs typeface="Times New Roman" panose="02020603050405020304" pitchFamily="18" charset="0"/>
              </a:rPr>
              <a:t>* Chiếm </a:t>
            </a:r>
            <a:r>
              <a:rPr lang="vi-VN" sz="2000" b="1">
                <a:solidFill>
                  <a:schemeClr val="tx1"/>
                </a:solidFill>
                <a:latin typeface="Times New Roman" panose="02020603050405020304" pitchFamily="18" charset="0"/>
                <a:cs typeface="Times New Roman" panose="02020603050405020304" pitchFamily="18" charset="0"/>
              </a:rPr>
              <a:t>khoảng 98,3% tổng số vốn ĐTRNN</a:t>
            </a:r>
            <a:endParaRPr lang="en-US" sz="2000" b="1">
              <a:solidFill>
                <a:schemeClr val="tx1"/>
              </a:solidFill>
              <a:latin typeface="Times New Roman" panose="02020603050405020304" pitchFamily="18" charset="0"/>
              <a:cs typeface="Times New Roman" panose="02020603050405020304" pitchFamily="18" charset="0"/>
            </a:endParaRPr>
          </a:p>
        </p:txBody>
      </p:sp>
      <p:sp>
        <p:nvSpPr>
          <p:cNvPr id="12" name="Flowchart: Alternate Process 11">
            <a:extLst>
              <a:ext uri="{FF2B5EF4-FFF2-40B4-BE49-F238E27FC236}">
                <a16:creationId xmlns:a16="http://schemas.microsoft.com/office/drawing/2014/main" id="{5828DAF3-0CA3-879A-9603-50E586848BE5}"/>
              </a:ext>
            </a:extLst>
          </p:cNvPr>
          <p:cNvSpPr/>
          <p:nvPr/>
        </p:nvSpPr>
        <p:spPr>
          <a:xfrm>
            <a:off x="8534400" y="3026144"/>
            <a:ext cx="9448800" cy="1732878"/>
          </a:xfrm>
          <a:prstGeom prst="flowChartAlternateProcess">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r>
              <a:rPr lang="vi-VN" sz="2200" b="1" dirty="0">
                <a:solidFill>
                  <a:schemeClr val="tx1"/>
                </a:solidFill>
                <a:latin typeface="Times New Roman" panose="02020603050405020304" pitchFamily="18" charset="0"/>
                <a:cs typeface="Times New Roman" panose="02020603050405020304" pitchFamily="18" charset="0"/>
              </a:rPr>
              <a:t>1. Cơ quan nhà nước Việt Nam lại phê duyệt nhiều nội dung về dự án về “hình thức, quy mô, địa điểm, tiến độ thực hiện dự án đầu tư, vốn đầu tư ra nước ngoài, nguồn vốn” trong khi nhà đầu tư sử dụng vốn tư nhân của mình để thực hiện đầu tư ra nước ngoài và tuân thủ các quy định pháp luật tại nước sở tại</a:t>
            </a:r>
            <a:endParaRPr lang="en-US" sz="2200" b="1" dirty="0">
              <a:solidFill>
                <a:schemeClr val="tx1"/>
              </a:solidFill>
              <a:latin typeface="Times New Roman" panose="02020603050405020304" pitchFamily="18" charset="0"/>
              <a:cs typeface="Times New Roman" panose="02020603050405020304" pitchFamily="18" charset="0"/>
            </a:endParaRPr>
          </a:p>
        </p:txBody>
      </p:sp>
      <p:sp>
        <p:nvSpPr>
          <p:cNvPr id="13" name="Rectangle: Rounded Corners 12">
            <a:extLst>
              <a:ext uri="{FF2B5EF4-FFF2-40B4-BE49-F238E27FC236}">
                <a16:creationId xmlns:a16="http://schemas.microsoft.com/office/drawing/2014/main" id="{F8CABB36-0CF0-A489-3454-88DE0068AF45}"/>
              </a:ext>
            </a:extLst>
          </p:cNvPr>
          <p:cNvSpPr/>
          <p:nvPr/>
        </p:nvSpPr>
        <p:spPr>
          <a:xfrm>
            <a:off x="5428635" y="3133486"/>
            <a:ext cx="2667000" cy="653845"/>
          </a:xfrm>
          <a:prstGeom prst="round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u="sng" dirty="0">
                <a:solidFill>
                  <a:schemeClr val="tx1"/>
                </a:solidFill>
                <a:latin typeface="Times New Roman" panose="02020603050405020304" pitchFamily="18" charset="0"/>
                <a:cs typeface="Times New Roman" panose="02020603050405020304" pitchFamily="18" charset="0"/>
              </a:rPr>
              <a:t>ĐẶT VẤN ĐỀ:</a:t>
            </a:r>
          </a:p>
        </p:txBody>
      </p:sp>
      <p:sp>
        <p:nvSpPr>
          <p:cNvPr id="14" name="Flowchart: Alternate Process 13">
            <a:extLst>
              <a:ext uri="{FF2B5EF4-FFF2-40B4-BE49-F238E27FC236}">
                <a16:creationId xmlns:a16="http://schemas.microsoft.com/office/drawing/2014/main" id="{1B18DA02-8A01-AF0B-1576-32DD5FAD1C39}"/>
              </a:ext>
            </a:extLst>
          </p:cNvPr>
          <p:cNvSpPr/>
          <p:nvPr/>
        </p:nvSpPr>
        <p:spPr>
          <a:xfrm>
            <a:off x="8534399" y="5023975"/>
            <a:ext cx="9411929" cy="1732878"/>
          </a:xfrm>
          <a:prstGeom prst="flowChartAlternateProcess">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r>
              <a:rPr lang="vi-VN" sz="2200" b="1" dirty="0">
                <a:solidFill>
                  <a:schemeClr val="tx1"/>
                </a:solidFill>
                <a:latin typeface="Times New Roman" panose="02020603050405020304" pitchFamily="18" charset="0"/>
                <a:cs typeface="Times New Roman" panose="02020603050405020304" pitchFamily="18" charset="0"/>
              </a:rPr>
              <a:t>2. Khó ràng buộc trách nhiệm của nhà đầu tư sau khi nhà đầu tư đã thực hiện xong việc chuyển tiền ra nước ngoài</a:t>
            </a:r>
            <a:r>
              <a:rPr lang="en-US" sz="2200" b="1" dirty="0">
                <a:solidFill>
                  <a:schemeClr val="tx1"/>
                </a:solidFill>
                <a:latin typeface="Times New Roman" panose="02020603050405020304" pitchFamily="18" charset="0"/>
                <a:cs typeface="Times New Roman" panose="02020603050405020304" pitchFamily="18" charset="0"/>
              </a:rPr>
              <a:t>; </a:t>
            </a:r>
            <a:r>
              <a:rPr lang="en-US" sz="2200" b="1" dirty="0" err="1">
                <a:solidFill>
                  <a:schemeClr val="tx1"/>
                </a:solidFill>
                <a:latin typeface="Times New Roman" panose="02020603050405020304" pitchFamily="18" charset="0"/>
                <a:cs typeface="Times New Roman" panose="02020603050405020304" pitchFamily="18" charset="0"/>
              </a:rPr>
              <a:t>cơ</a:t>
            </a:r>
            <a:r>
              <a:rPr lang="en-US" sz="2200" b="1" dirty="0">
                <a:solidFill>
                  <a:schemeClr val="tx1"/>
                </a:solidFill>
                <a:latin typeface="Times New Roman" panose="02020603050405020304" pitchFamily="18" charset="0"/>
                <a:cs typeface="Times New Roman" panose="02020603050405020304" pitchFamily="18" charset="0"/>
              </a:rPr>
              <a:t> </a:t>
            </a:r>
            <a:r>
              <a:rPr lang="en-US" sz="2200" b="1" dirty="0" err="1">
                <a:solidFill>
                  <a:schemeClr val="tx1"/>
                </a:solidFill>
                <a:latin typeface="Times New Roman" panose="02020603050405020304" pitchFamily="18" charset="0"/>
                <a:cs typeface="Times New Roman" panose="02020603050405020304" pitchFamily="18" charset="0"/>
              </a:rPr>
              <a:t>chế</a:t>
            </a:r>
            <a:r>
              <a:rPr lang="en-US" sz="2200" b="1" dirty="0">
                <a:solidFill>
                  <a:schemeClr val="tx1"/>
                </a:solidFill>
                <a:latin typeface="Times New Roman" panose="02020603050405020304" pitchFamily="18" charset="0"/>
                <a:cs typeface="Times New Roman" panose="02020603050405020304" pitchFamily="18" charset="0"/>
              </a:rPr>
              <a:t> </a:t>
            </a:r>
            <a:r>
              <a:rPr lang="en-US" sz="2200" b="1" dirty="0" err="1">
                <a:solidFill>
                  <a:schemeClr val="tx1"/>
                </a:solidFill>
                <a:latin typeface="Times New Roman" panose="02020603050405020304" pitchFamily="18" charset="0"/>
                <a:cs typeface="Times New Roman" panose="02020603050405020304" pitchFamily="18" charset="0"/>
              </a:rPr>
              <a:t>quản</a:t>
            </a:r>
            <a:r>
              <a:rPr lang="en-US" sz="2200" b="1" dirty="0">
                <a:solidFill>
                  <a:schemeClr val="tx1"/>
                </a:solidFill>
                <a:latin typeface="Times New Roman" panose="02020603050405020304" pitchFamily="18" charset="0"/>
                <a:cs typeface="Times New Roman" panose="02020603050405020304" pitchFamily="18" charset="0"/>
              </a:rPr>
              <a:t> </a:t>
            </a:r>
            <a:r>
              <a:rPr lang="en-US" sz="2200" b="1" dirty="0" err="1">
                <a:solidFill>
                  <a:schemeClr val="tx1"/>
                </a:solidFill>
                <a:latin typeface="Times New Roman" panose="02020603050405020304" pitchFamily="18" charset="0"/>
                <a:cs typeface="Times New Roman" panose="02020603050405020304" pitchFamily="18" charset="0"/>
              </a:rPr>
              <a:t>lý</a:t>
            </a:r>
            <a:r>
              <a:rPr lang="en-US" sz="2200" b="1" dirty="0">
                <a:solidFill>
                  <a:schemeClr val="tx1"/>
                </a:solidFill>
                <a:latin typeface="Times New Roman" panose="02020603050405020304" pitchFamily="18" charset="0"/>
                <a:cs typeface="Times New Roman" panose="02020603050405020304" pitchFamily="18" charset="0"/>
              </a:rPr>
              <a:t> </a:t>
            </a:r>
            <a:r>
              <a:rPr lang="en-US" sz="2200" b="1" dirty="0" err="1">
                <a:solidFill>
                  <a:schemeClr val="tx1"/>
                </a:solidFill>
                <a:latin typeface="Times New Roman" panose="02020603050405020304" pitchFamily="18" charset="0"/>
                <a:cs typeface="Times New Roman" panose="02020603050405020304" pitchFamily="18" charset="0"/>
              </a:rPr>
              <a:t>có</a:t>
            </a:r>
            <a:r>
              <a:rPr lang="en-US" sz="2200" b="1" dirty="0">
                <a:solidFill>
                  <a:schemeClr val="tx1"/>
                </a:solidFill>
                <a:latin typeface="Times New Roman" panose="02020603050405020304" pitchFamily="18" charset="0"/>
                <a:cs typeface="Times New Roman" panose="02020603050405020304" pitchFamily="18" charset="0"/>
              </a:rPr>
              <a:t> </a:t>
            </a:r>
            <a:r>
              <a:rPr lang="en-US" sz="2200" b="1" dirty="0" err="1">
                <a:solidFill>
                  <a:schemeClr val="tx1"/>
                </a:solidFill>
                <a:latin typeface="Times New Roman" panose="02020603050405020304" pitchFamily="18" charset="0"/>
                <a:cs typeface="Times New Roman" panose="02020603050405020304" pitchFamily="18" charset="0"/>
              </a:rPr>
              <a:t>phần</a:t>
            </a:r>
            <a:r>
              <a:rPr lang="en-US" sz="2200" b="1" dirty="0">
                <a:solidFill>
                  <a:schemeClr val="tx1"/>
                </a:solidFill>
                <a:latin typeface="Times New Roman" panose="02020603050405020304" pitchFamily="18" charset="0"/>
                <a:cs typeface="Times New Roman" panose="02020603050405020304" pitchFamily="18" charset="0"/>
              </a:rPr>
              <a:t> </a:t>
            </a:r>
            <a:r>
              <a:rPr lang="vi-VN" sz="2200" b="1" dirty="0">
                <a:solidFill>
                  <a:schemeClr val="tx1"/>
                </a:solidFill>
                <a:latin typeface="Times New Roman" panose="02020603050405020304" pitchFamily="18" charset="0"/>
                <a:cs typeface="Times New Roman" panose="02020603050405020304" pitchFamily="18" charset="0"/>
              </a:rPr>
              <a:t>làm cản trở, hạn chế việc nắm bắt cơ hội đầu tư ở nước ngoài của nhà đầu tư.</a:t>
            </a:r>
            <a:endParaRPr lang="en-US" sz="2200" b="1" dirty="0">
              <a:solidFill>
                <a:schemeClr val="tx1"/>
              </a:solidFill>
              <a:latin typeface="Times New Roman" panose="02020603050405020304" pitchFamily="18" charset="0"/>
              <a:cs typeface="Times New Roman" panose="02020603050405020304" pitchFamily="18" charset="0"/>
            </a:endParaRPr>
          </a:p>
        </p:txBody>
      </p:sp>
      <p:sp>
        <p:nvSpPr>
          <p:cNvPr id="15" name="Flowchart: Alternate Process 14">
            <a:extLst>
              <a:ext uri="{FF2B5EF4-FFF2-40B4-BE49-F238E27FC236}">
                <a16:creationId xmlns:a16="http://schemas.microsoft.com/office/drawing/2014/main" id="{993891D6-FDE9-0DC6-0AE8-7874C333E978}"/>
              </a:ext>
            </a:extLst>
          </p:cNvPr>
          <p:cNvSpPr/>
          <p:nvPr/>
        </p:nvSpPr>
        <p:spPr>
          <a:xfrm>
            <a:off x="8534399" y="7003370"/>
            <a:ext cx="9411929" cy="2086785"/>
          </a:xfrm>
          <a:prstGeom prst="flowChartAlternateProcess">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r>
              <a:rPr lang="vi-VN" sz="2200" b="1" dirty="0">
                <a:solidFill>
                  <a:schemeClr val="tx1"/>
                </a:solidFill>
                <a:latin typeface="Times New Roman" panose="02020603050405020304" pitchFamily="18" charset="0"/>
                <a:cs typeface="Times New Roman" panose="02020603050405020304" pitchFamily="18" charset="0"/>
              </a:rPr>
              <a:t>3. Nhiều nước trên thế giới chỉ thực hiện chế độ kiểm soát dòng tiền chuyển ra nước ngoài để thực hiện hoạt động đầu tư và có chính sách cấm hoặc hạn chế chuyển tiền ra nước ngoài trong một số trường hợp nhất định</a:t>
            </a:r>
            <a:r>
              <a:rPr lang="en-US" sz="2200" b="1" dirty="0">
                <a:solidFill>
                  <a:schemeClr val="tx1"/>
                </a:solidFill>
                <a:latin typeface="Times New Roman" panose="02020603050405020304" pitchFamily="18" charset="0"/>
                <a:cs typeface="Times New Roman" panose="02020603050405020304" pitchFamily="18" charset="0"/>
              </a:rPr>
              <a:t>.</a:t>
            </a:r>
            <a:r>
              <a:rPr lang="vi-VN" sz="2200" b="1" dirty="0">
                <a:solidFill>
                  <a:schemeClr val="tx1"/>
                </a:solidFill>
                <a:latin typeface="Times New Roman" panose="02020603050405020304" pitchFamily="18" charset="0"/>
                <a:cs typeface="Times New Roman" panose="02020603050405020304" pitchFamily="18" charset="0"/>
              </a:rPr>
              <a:t> </a:t>
            </a:r>
            <a:endParaRPr lang="en-US" sz="2200" b="1" dirty="0">
              <a:solidFill>
                <a:schemeClr val="tx1"/>
              </a:solidFill>
              <a:latin typeface="Times New Roman" panose="02020603050405020304" pitchFamily="18" charset="0"/>
              <a:cs typeface="Times New Roman" panose="02020603050405020304" pitchFamily="18" charset="0"/>
            </a:endParaRPr>
          </a:p>
        </p:txBody>
      </p:sp>
      <p:sp>
        <p:nvSpPr>
          <p:cNvPr id="16" name="Arrow: Left-Right 15">
            <a:extLst>
              <a:ext uri="{FF2B5EF4-FFF2-40B4-BE49-F238E27FC236}">
                <a16:creationId xmlns:a16="http://schemas.microsoft.com/office/drawing/2014/main" id="{C30EA73E-81C1-7A48-21D4-23BC5FCD8E19}"/>
              </a:ext>
            </a:extLst>
          </p:cNvPr>
          <p:cNvSpPr/>
          <p:nvPr/>
        </p:nvSpPr>
        <p:spPr>
          <a:xfrm>
            <a:off x="4251223" y="3622884"/>
            <a:ext cx="1143000" cy="533400"/>
          </a:xfrm>
          <a:prstGeom prst="leftRightArrow">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Arrow: Left-Right 16">
            <a:extLst>
              <a:ext uri="{FF2B5EF4-FFF2-40B4-BE49-F238E27FC236}">
                <a16:creationId xmlns:a16="http://schemas.microsoft.com/office/drawing/2014/main" id="{7A4301C0-9EB9-B774-10F0-80F42B609412}"/>
              </a:ext>
            </a:extLst>
          </p:cNvPr>
          <p:cNvSpPr/>
          <p:nvPr/>
        </p:nvSpPr>
        <p:spPr>
          <a:xfrm>
            <a:off x="4285635" y="7573778"/>
            <a:ext cx="1143000" cy="533400"/>
          </a:xfrm>
          <a:prstGeom prst="leftRightArrow">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85263354"/>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C1223DB-2F9C-D72C-EF58-4D9BEC88BCFE}"/>
            </a:ext>
          </a:extLst>
        </p:cNvPr>
        <p:cNvGrpSpPr/>
        <p:nvPr/>
      </p:nvGrpSpPr>
      <p:grpSpPr>
        <a:xfrm>
          <a:off x="0" y="0"/>
          <a:ext cx="0" cy="0"/>
          <a:chOff x="0" y="0"/>
          <a:chExt cx="0" cy="0"/>
        </a:xfrm>
      </p:grpSpPr>
      <p:sp>
        <p:nvSpPr>
          <p:cNvPr id="2" name="Freeform 2">
            <a:extLst>
              <a:ext uri="{FF2B5EF4-FFF2-40B4-BE49-F238E27FC236}">
                <a16:creationId xmlns:a16="http://schemas.microsoft.com/office/drawing/2014/main" id="{7CE0C8B4-596E-A01A-6AC9-F2E58894856D}"/>
              </a:ext>
            </a:extLst>
          </p:cNvPr>
          <p:cNvSpPr/>
          <p:nvPr/>
        </p:nvSpPr>
        <p:spPr>
          <a:xfrm>
            <a:off x="2458"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a:stretch>
          </a:blipFill>
        </p:spPr>
        <p:txBody>
          <a:bodyPr/>
          <a:lstStyle/>
          <a:p>
            <a:endParaRPr lang="en-US" sz="4000">
              <a:latin typeface="Times New Roman" panose="02020603050405020304" pitchFamily="18" charset="0"/>
              <a:cs typeface="Times New Roman" panose="02020603050405020304" pitchFamily="18" charset="0"/>
            </a:endParaRPr>
          </a:p>
        </p:txBody>
      </p:sp>
      <p:sp>
        <p:nvSpPr>
          <p:cNvPr id="3" name="TextBox 3">
            <a:extLst>
              <a:ext uri="{FF2B5EF4-FFF2-40B4-BE49-F238E27FC236}">
                <a16:creationId xmlns:a16="http://schemas.microsoft.com/office/drawing/2014/main" id="{06944EB7-4576-F0F4-1245-25144BC08942}"/>
              </a:ext>
            </a:extLst>
          </p:cNvPr>
          <p:cNvSpPr txBox="1"/>
          <p:nvPr/>
        </p:nvSpPr>
        <p:spPr>
          <a:xfrm>
            <a:off x="2107544" y="923502"/>
            <a:ext cx="15619856" cy="602729"/>
          </a:xfrm>
          <a:prstGeom prst="rect">
            <a:avLst/>
          </a:prstGeom>
        </p:spPr>
        <p:txBody>
          <a:bodyPr lIns="0" tIns="0" rIns="0" bIns="0" rtlCol="0" anchor="t">
            <a:spAutoFit/>
          </a:bodyPr>
          <a:lstStyle/>
          <a:p>
            <a:pPr algn="ctr">
              <a:lnSpc>
                <a:spcPts val="4680"/>
              </a:lnSpc>
              <a:spcBef>
                <a:spcPct val="0"/>
              </a:spcBef>
            </a:pPr>
            <a:r>
              <a:rPr lang="en-US" sz="4000" b="1">
                <a:solidFill>
                  <a:srgbClr val="FFFFFF"/>
                </a:solidFill>
                <a:latin typeface="Times New Roman" panose="02020603050405020304" pitchFamily="18" charset="0"/>
                <a:ea typeface="Muli Semi-Bold"/>
                <a:cs typeface="Times New Roman" panose="02020603050405020304" pitchFamily="18" charset="0"/>
                <a:sym typeface="Muli Semi-Bold"/>
              </a:rPr>
              <a:t>III. CHÍNH SÁCH DỰ KIẾN ĐỀ XUẤT</a:t>
            </a:r>
          </a:p>
        </p:txBody>
      </p:sp>
      <p:sp>
        <p:nvSpPr>
          <p:cNvPr id="5" name="Freeform 5">
            <a:extLst>
              <a:ext uri="{FF2B5EF4-FFF2-40B4-BE49-F238E27FC236}">
                <a16:creationId xmlns:a16="http://schemas.microsoft.com/office/drawing/2014/main" id="{F978D30C-ECA6-427C-9614-F224F139BC20}"/>
              </a:ext>
            </a:extLst>
          </p:cNvPr>
          <p:cNvSpPr/>
          <p:nvPr/>
        </p:nvSpPr>
        <p:spPr>
          <a:xfrm>
            <a:off x="560600" y="267387"/>
            <a:ext cx="1546943" cy="1522627"/>
          </a:xfrm>
          <a:custGeom>
            <a:avLst/>
            <a:gdLst/>
            <a:ahLst/>
            <a:cxnLst/>
            <a:rect l="l" t="t" r="r" b="b"/>
            <a:pathLst>
              <a:path w="1546943" h="1522627">
                <a:moveTo>
                  <a:pt x="0" y="0"/>
                </a:moveTo>
                <a:lnTo>
                  <a:pt x="1546944" y="0"/>
                </a:lnTo>
                <a:lnTo>
                  <a:pt x="1546944" y="1522626"/>
                </a:lnTo>
                <a:lnTo>
                  <a:pt x="0" y="1522626"/>
                </a:lnTo>
                <a:lnTo>
                  <a:pt x="0" y="0"/>
                </a:lnTo>
                <a:close/>
              </a:path>
            </a:pathLst>
          </a:custGeom>
          <a:blipFill>
            <a:blip r:embed="rId3"/>
            <a:stretch>
              <a:fillRect t="-798" b="-798"/>
            </a:stretch>
          </a:blipFill>
        </p:spPr>
      </p:sp>
      <p:sp>
        <p:nvSpPr>
          <p:cNvPr id="6" name="TextBox 6">
            <a:extLst>
              <a:ext uri="{FF2B5EF4-FFF2-40B4-BE49-F238E27FC236}">
                <a16:creationId xmlns:a16="http://schemas.microsoft.com/office/drawing/2014/main" id="{CF55CC2A-432D-855C-9AFA-70FCCDE3670E}"/>
              </a:ext>
            </a:extLst>
          </p:cNvPr>
          <p:cNvSpPr txBox="1"/>
          <p:nvPr/>
        </p:nvSpPr>
        <p:spPr>
          <a:xfrm>
            <a:off x="1767348" y="1839301"/>
            <a:ext cx="15977258" cy="1137556"/>
          </a:xfrm>
          <a:prstGeom prst="rect">
            <a:avLst/>
          </a:prstGeom>
        </p:spPr>
        <p:txBody>
          <a:bodyPr wrap="square" lIns="0" tIns="0" rIns="0" bIns="0" rtlCol="0" anchor="t">
            <a:spAutoFit/>
          </a:bodyPr>
          <a:lstStyle/>
          <a:p>
            <a:pPr algn="just">
              <a:lnSpc>
                <a:spcPts val="4550"/>
              </a:lnSpc>
              <a:spcBef>
                <a:spcPts val="600"/>
              </a:spcBef>
              <a:spcAft>
                <a:spcPts val="1800"/>
              </a:spcAft>
            </a:pPr>
            <a:r>
              <a:rPr lang="en-US" sz="3500" b="1">
                <a:solidFill>
                  <a:srgbClr val="FFFFFF"/>
                </a:solidFill>
                <a:latin typeface="Times New Roman" panose="02020603050405020304" pitchFamily="18" charset="0"/>
                <a:cs typeface="Times New Roman" panose="02020603050405020304" pitchFamily="18" charset="0"/>
                <a:sym typeface="Muli Semi-Bold"/>
              </a:rPr>
              <a:t>4. </a:t>
            </a:r>
            <a:r>
              <a:rPr lang="vi-VN" sz="3500" b="1">
                <a:solidFill>
                  <a:srgbClr val="FFFFFF"/>
                </a:solidFill>
                <a:latin typeface="Times New Roman" panose="02020603050405020304" pitchFamily="18" charset="0"/>
                <a:cs typeface="Times New Roman" panose="02020603050405020304" pitchFamily="18" charset="0"/>
                <a:sym typeface="Muli Semi-Bold"/>
              </a:rPr>
              <a:t>Chính sách </a:t>
            </a:r>
            <a:r>
              <a:rPr lang="en-US" sz="3500" b="1">
                <a:solidFill>
                  <a:srgbClr val="FFFFFF"/>
                </a:solidFill>
                <a:latin typeface="Times New Roman" panose="02020603050405020304" pitchFamily="18" charset="0"/>
                <a:cs typeface="Times New Roman" panose="02020603050405020304" pitchFamily="18" charset="0"/>
                <a:sym typeface="Muli Semi-Bold"/>
              </a:rPr>
              <a:t>4</a:t>
            </a:r>
            <a:r>
              <a:rPr lang="vi-VN" sz="3500" b="1">
                <a:solidFill>
                  <a:srgbClr val="FFFFFF"/>
                </a:solidFill>
                <a:latin typeface="Times New Roman" panose="02020603050405020304" pitchFamily="18" charset="0"/>
                <a:cs typeface="Times New Roman" panose="02020603050405020304" pitchFamily="18" charset="0"/>
                <a:sym typeface="Muli Semi-Bold"/>
              </a:rPr>
              <a:t>: </a:t>
            </a:r>
            <a:r>
              <a:rPr lang="vi-VN" sz="3500" i="1">
                <a:solidFill>
                  <a:srgbClr val="FFFFFF"/>
                </a:solidFill>
                <a:latin typeface="Times New Roman" panose="02020603050405020304" pitchFamily="18" charset="0"/>
                <a:cs typeface="Times New Roman" panose="02020603050405020304" pitchFamily="18" charset="0"/>
                <a:sym typeface="Muli Semi-Bold"/>
              </a:rPr>
              <a:t>Quản lý hoạt động đầu tư ra nước ngoài phù hợp với mục tiêu, nhu cầu quản lý của nhà nước và quyền tự do đầu tư kinh doanh của nhà đầu tư</a:t>
            </a:r>
            <a:endParaRPr lang="en-US" sz="3500" i="1">
              <a:solidFill>
                <a:srgbClr val="FFFFFF"/>
              </a:solidFill>
              <a:latin typeface="Times New Roman" panose="02020603050405020304" pitchFamily="18" charset="0"/>
              <a:cs typeface="Times New Roman" panose="02020603050405020304" pitchFamily="18" charset="0"/>
              <a:sym typeface="Muli Semi-Bold"/>
            </a:endParaRPr>
          </a:p>
        </p:txBody>
      </p:sp>
      <p:sp>
        <p:nvSpPr>
          <p:cNvPr id="7" name="Flowchart: Connector 6">
            <a:extLst>
              <a:ext uri="{FF2B5EF4-FFF2-40B4-BE49-F238E27FC236}">
                <a16:creationId xmlns:a16="http://schemas.microsoft.com/office/drawing/2014/main" id="{33A32AC6-2626-A088-49F9-41838B382EA4}"/>
              </a:ext>
            </a:extLst>
          </p:cNvPr>
          <p:cNvSpPr/>
          <p:nvPr/>
        </p:nvSpPr>
        <p:spPr>
          <a:xfrm>
            <a:off x="599770" y="5029200"/>
            <a:ext cx="3635477" cy="3048000"/>
          </a:xfrm>
          <a:prstGeom prst="flowChartConnector">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b="1">
                <a:solidFill>
                  <a:schemeClr val="tx1"/>
                </a:solidFill>
                <a:latin typeface="Times New Roman" panose="02020603050405020304" pitchFamily="18" charset="0"/>
                <a:cs typeface="Times New Roman" panose="02020603050405020304" pitchFamily="18" charset="0"/>
              </a:rPr>
              <a:t>THỦ TỤC ĐẦU TƯ RA NƯỚC NGOÀI</a:t>
            </a:r>
          </a:p>
          <a:p>
            <a:pPr algn="just"/>
            <a:endParaRPr lang="en-US" i="1">
              <a:solidFill>
                <a:schemeClr val="tx1"/>
              </a:solidFill>
              <a:latin typeface="Times New Roman" panose="02020603050405020304" pitchFamily="18" charset="0"/>
              <a:cs typeface="Times New Roman" panose="02020603050405020304" pitchFamily="18" charset="0"/>
            </a:endParaRPr>
          </a:p>
          <a:p>
            <a:pPr algn="ctr"/>
            <a:r>
              <a:rPr lang="en-US" i="1">
                <a:solidFill>
                  <a:schemeClr val="tx1"/>
                </a:solidFill>
                <a:latin typeface="Times New Roman" panose="02020603050405020304" pitchFamily="18" charset="0"/>
                <a:cs typeface="Times New Roman" panose="02020603050405020304" pitchFamily="18" charset="0"/>
              </a:rPr>
              <a:t>-Chấp thuận chủ trương ĐTRNN</a:t>
            </a:r>
          </a:p>
          <a:p>
            <a:pPr algn="ctr"/>
            <a:r>
              <a:rPr lang="en-US" i="1">
                <a:solidFill>
                  <a:schemeClr val="tx1"/>
                </a:solidFill>
                <a:latin typeface="Times New Roman" panose="02020603050405020304" pitchFamily="18" charset="0"/>
                <a:cs typeface="Times New Roman" panose="02020603050405020304" pitchFamily="18" charset="0"/>
              </a:rPr>
              <a:t>-Cấp giấy chứng nhận ĐTRNN</a:t>
            </a:r>
          </a:p>
          <a:p>
            <a:pPr algn="ctr"/>
            <a:r>
              <a:rPr lang="en-US" i="1">
                <a:solidFill>
                  <a:schemeClr val="tx1"/>
                </a:solidFill>
                <a:latin typeface="Times New Roman" panose="02020603050405020304" pitchFamily="18" charset="0"/>
                <a:cs typeface="Times New Roman" panose="02020603050405020304" pitchFamily="18" charset="0"/>
              </a:rPr>
              <a:t>-Đăng ký giao dịch ngoại hối</a:t>
            </a:r>
          </a:p>
        </p:txBody>
      </p:sp>
      <p:sp>
        <p:nvSpPr>
          <p:cNvPr id="12" name="Flowchart: Alternate Process 11">
            <a:extLst>
              <a:ext uri="{FF2B5EF4-FFF2-40B4-BE49-F238E27FC236}">
                <a16:creationId xmlns:a16="http://schemas.microsoft.com/office/drawing/2014/main" id="{BA029F08-F820-0C0E-D3F7-62EFAC1B70A9}"/>
              </a:ext>
            </a:extLst>
          </p:cNvPr>
          <p:cNvSpPr/>
          <p:nvPr/>
        </p:nvSpPr>
        <p:spPr>
          <a:xfrm>
            <a:off x="6934200" y="3324856"/>
            <a:ext cx="9448800" cy="3048000"/>
          </a:xfrm>
          <a:prstGeom prst="flowChartAlternateProcess">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r>
              <a:rPr lang="vi-VN" sz="2200" b="1" dirty="0">
                <a:solidFill>
                  <a:schemeClr val="tx1"/>
                </a:solidFill>
                <a:latin typeface="Times New Roman" panose="02020603050405020304" pitchFamily="18" charset="0"/>
                <a:cs typeface="Times New Roman" panose="02020603050405020304" pitchFamily="18" charset="0"/>
              </a:rPr>
              <a:t>Phương án 1: Bãi bỏ thủ tục đầu tư ra nước ngoài, chuyển sang phương thức quản lý ngoại hối</a:t>
            </a:r>
          </a:p>
          <a:p>
            <a:pPr algn="just"/>
            <a:r>
              <a:rPr lang="vi-VN" sz="2200" dirty="0">
                <a:solidFill>
                  <a:schemeClr val="tx1"/>
                </a:solidFill>
                <a:latin typeface="Times New Roman" panose="02020603050405020304" pitchFamily="18" charset="0"/>
                <a:cs typeface="Times New Roman" panose="02020603050405020304" pitchFamily="18" charset="0"/>
              </a:rPr>
              <a:t>- Bãi bỏ thủ tục chấp thuận chủ trương đầu tư ra nước ngoài thuộc thẩm quyền của Quốc hội và của Thủ tướng Chính phủ;</a:t>
            </a:r>
          </a:p>
          <a:p>
            <a:pPr algn="just"/>
            <a:r>
              <a:rPr lang="vi-VN" sz="2200" dirty="0">
                <a:solidFill>
                  <a:schemeClr val="tx1"/>
                </a:solidFill>
                <a:latin typeface="Times New Roman" panose="02020603050405020304" pitchFamily="18" charset="0"/>
                <a:cs typeface="Times New Roman" panose="02020603050405020304" pitchFamily="18" charset="0"/>
              </a:rPr>
              <a:t>- Bãi bỏ thủ tục cấp Giấy chứng nhận đăng ký đầu tư ra nước ngoài thuộc thẩm quyền của Bộ Tài chính.</a:t>
            </a:r>
          </a:p>
          <a:p>
            <a:pPr algn="just"/>
            <a:r>
              <a:rPr lang="vi-VN" sz="2200" dirty="0">
                <a:solidFill>
                  <a:schemeClr val="tx1"/>
                </a:solidFill>
                <a:latin typeface="Times New Roman" panose="02020603050405020304" pitchFamily="18" charset="0"/>
                <a:cs typeface="Times New Roman" panose="02020603050405020304" pitchFamily="18" charset="0"/>
              </a:rPr>
              <a:t>- Nhà đầu tư đăng ký với Ngân hàng Nhà nước Việt Nam về việc chuyển tiền ra nước ngoài.</a:t>
            </a:r>
          </a:p>
        </p:txBody>
      </p:sp>
      <p:sp>
        <p:nvSpPr>
          <p:cNvPr id="13" name="Rectangle: Rounded Corners 12">
            <a:extLst>
              <a:ext uri="{FF2B5EF4-FFF2-40B4-BE49-F238E27FC236}">
                <a16:creationId xmlns:a16="http://schemas.microsoft.com/office/drawing/2014/main" id="{015CC3FF-E24D-464F-146E-CF6B7E390AEF}"/>
              </a:ext>
            </a:extLst>
          </p:cNvPr>
          <p:cNvSpPr/>
          <p:nvPr/>
        </p:nvSpPr>
        <p:spPr>
          <a:xfrm>
            <a:off x="1084008" y="3842357"/>
            <a:ext cx="2667000" cy="653845"/>
          </a:xfrm>
          <a:prstGeom prst="round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u="sng">
                <a:solidFill>
                  <a:schemeClr val="tx1"/>
                </a:solidFill>
                <a:latin typeface="Times New Roman" panose="02020603050405020304" pitchFamily="18" charset="0"/>
                <a:cs typeface="Times New Roman" panose="02020603050405020304" pitchFamily="18" charset="0"/>
              </a:rPr>
              <a:t>GIẢI PHÁP:</a:t>
            </a:r>
          </a:p>
        </p:txBody>
      </p:sp>
      <p:sp>
        <p:nvSpPr>
          <p:cNvPr id="16" name="Arrow: Left-Right 15">
            <a:extLst>
              <a:ext uri="{FF2B5EF4-FFF2-40B4-BE49-F238E27FC236}">
                <a16:creationId xmlns:a16="http://schemas.microsoft.com/office/drawing/2014/main" id="{119861D7-54FE-F250-7ED5-2C252E6F2A9A}"/>
              </a:ext>
            </a:extLst>
          </p:cNvPr>
          <p:cNvSpPr/>
          <p:nvPr/>
        </p:nvSpPr>
        <p:spPr>
          <a:xfrm>
            <a:off x="4753898" y="4582156"/>
            <a:ext cx="1143000" cy="533400"/>
          </a:xfrm>
          <a:prstGeom prst="leftRightArrow">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Arrow: Left-Right 16">
            <a:extLst>
              <a:ext uri="{FF2B5EF4-FFF2-40B4-BE49-F238E27FC236}">
                <a16:creationId xmlns:a16="http://schemas.microsoft.com/office/drawing/2014/main" id="{142A2771-E2B7-2BAE-6FE4-ECD72ECA0172}"/>
              </a:ext>
            </a:extLst>
          </p:cNvPr>
          <p:cNvSpPr/>
          <p:nvPr/>
        </p:nvSpPr>
        <p:spPr>
          <a:xfrm>
            <a:off x="4753898" y="8077200"/>
            <a:ext cx="1143000" cy="533400"/>
          </a:xfrm>
          <a:prstGeom prst="leftRightArrow">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Flowchart: Alternate Process 3">
            <a:extLst>
              <a:ext uri="{FF2B5EF4-FFF2-40B4-BE49-F238E27FC236}">
                <a16:creationId xmlns:a16="http://schemas.microsoft.com/office/drawing/2014/main" id="{986D2C04-A6DD-9380-737F-78D6855B5629}"/>
              </a:ext>
            </a:extLst>
          </p:cNvPr>
          <p:cNvSpPr/>
          <p:nvPr/>
        </p:nvSpPr>
        <p:spPr>
          <a:xfrm>
            <a:off x="6934200" y="6819900"/>
            <a:ext cx="9448800" cy="3048000"/>
          </a:xfrm>
          <a:prstGeom prst="flowChartAlternateProcess">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r>
              <a:rPr lang="vi-VN" sz="2200" b="1" dirty="0">
                <a:solidFill>
                  <a:schemeClr val="tx1"/>
                </a:solidFill>
                <a:latin typeface="Times New Roman" panose="02020603050405020304" pitchFamily="18" charset="0"/>
                <a:cs typeface="Times New Roman" panose="02020603050405020304" pitchFamily="18" charset="0"/>
              </a:rPr>
              <a:t>Phương án 2: Đơn giản hoá thủ tục đầu tư ra nước ngoài</a:t>
            </a:r>
          </a:p>
          <a:p>
            <a:pPr algn="just"/>
            <a:r>
              <a:rPr lang="vi-VN" sz="2200" dirty="0">
                <a:solidFill>
                  <a:schemeClr val="tx1"/>
                </a:solidFill>
                <a:latin typeface="Times New Roman" panose="02020603050405020304" pitchFamily="18" charset="0"/>
                <a:cs typeface="Times New Roman" panose="02020603050405020304" pitchFamily="18" charset="0"/>
              </a:rPr>
              <a:t>- Bãi bỏ thủ tục chấp thuận chủ trương đầu tư ra nước ngoài (thẩm quyền của Quốc hội, Thủ tướng Chính phủ); </a:t>
            </a:r>
          </a:p>
          <a:p>
            <a:pPr algn="just"/>
            <a:r>
              <a:rPr lang="vi-VN" sz="2200" dirty="0">
                <a:solidFill>
                  <a:schemeClr val="tx1"/>
                </a:solidFill>
                <a:latin typeface="Times New Roman" panose="02020603050405020304" pitchFamily="18" charset="0"/>
                <a:cs typeface="Times New Roman" panose="02020603050405020304" pitchFamily="18" charset="0"/>
              </a:rPr>
              <a:t>- Thu hẹp diện dự án phải thực hiện thủ tục cấp Giấy chứng nhận đăng ký đầu tư ra nước ngoài theo hướng chỉ áp dụng đối với dự án có vốn đầu tư từ 1,2 tỷ đồng (~50.000 USD) trở lên, đối với các dự án có quy mô dưới 1,2 tỷ đồng thì chỉ cần thực hiện việc đăng ký giao dịch ngoại hối với Ngân hàng Nhà nước để chuyển tiền ra nước ngoài.</a:t>
            </a:r>
          </a:p>
        </p:txBody>
      </p:sp>
    </p:spTree>
    <p:extLst>
      <p:ext uri="{BB962C8B-B14F-4D97-AF65-F5344CB8AC3E}">
        <p14:creationId xmlns:p14="http://schemas.microsoft.com/office/powerpoint/2010/main" val="2963709664"/>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E6B786B-FC33-E306-97D2-F6662160BB65}"/>
            </a:ext>
          </a:extLst>
        </p:cNvPr>
        <p:cNvGrpSpPr/>
        <p:nvPr/>
      </p:nvGrpSpPr>
      <p:grpSpPr>
        <a:xfrm>
          <a:off x="0" y="0"/>
          <a:ext cx="0" cy="0"/>
          <a:chOff x="0" y="0"/>
          <a:chExt cx="0" cy="0"/>
        </a:xfrm>
      </p:grpSpPr>
      <p:sp>
        <p:nvSpPr>
          <p:cNvPr id="2" name="Freeform 2">
            <a:extLst>
              <a:ext uri="{FF2B5EF4-FFF2-40B4-BE49-F238E27FC236}">
                <a16:creationId xmlns:a16="http://schemas.microsoft.com/office/drawing/2014/main" id="{EA26D669-3541-7957-9BAE-C8915EB8369C}"/>
              </a:ext>
            </a:extLst>
          </p:cNvPr>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a:stretch>
          </a:blipFill>
        </p:spPr>
        <p:txBody>
          <a:bodyPr/>
          <a:lstStyle/>
          <a:p>
            <a:endParaRPr lang="en-US" sz="4000">
              <a:latin typeface="Times New Roman" panose="02020603050405020304" pitchFamily="18" charset="0"/>
              <a:cs typeface="Times New Roman" panose="02020603050405020304" pitchFamily="18" charset="0"/>
            </a:endParaRPr>
          </a:p>
        </p:txBody>
      </p:sp>
      <p:sp>
        <p:nvSpPr>
          <p:cNvPr id="3" name="TextBox 3">
            <a:extLst>
              <a:ext uri="{FF2B5EF4-FFF2-40B4-BE49-F238E27FC236}">
                <a16:creationId xmlns:a16="http://schemas.microsoft.com/office/drawing/2014/main" id="{A7F98CAA-F809-6B6B-F15D-F2D6F69A87A9}"/>
              </a:ext>
            </a:extLst>
          </p:cNvPr>
          <p:cNvSpPr txBox="1"/>
          <p:nvPr/>
        </p:nvSpPr>
        <p:spPr>
          <a:xfrm>
            <a:off x="2107544" y="923502"/>
            <a:ext cx="15619856" cy="602729"/>
          </a:xfrm>
          <a:prstGeom prst="rect">
            <a:avLst/>
          </a:prstGeom>
        </p:spPr>
        <p:txBody>
          <a:bodyPr lIns="0" tIns="0" rIns="0" bIns="0" rtlCol="0" anchor="t">
            <a:spAutoFit/>
          </a:bodyPr>
          <a:lstStyle/>
          <a:p>
            <a:pPr algn="ctr">
              <a:lnSpc>
                <a:spcPts val="4680"/>
              </a:lnSpc>
              <a:spcBef>
                <a:spcPct val="0"/>
              </a:spcBef>
            </a:pPr>
            <a:r>
              <a:rPr lang="en-US" sz="4000" b="1">
                <a:solidFill>
                  <a:srgbClr val="FFFFFF"/>
                </a:solidFill>
                <a:latin typeface="Times New Roman" panose="02020603050405020304" pitchFamily="18" charset="0"/>
                <a:ea typeface="Muli Semi-Bold"/>
                <a:cs typeface="Times New Roman" panose="02020603050405020304" pitchFamily="18" charset="0"/>
                <a:sym typeface="Muli Semi-Bold"/>
              </a:rPr>
              <a:t>III. CHÍNH SÁCH DỰ KIẾN ĐỀ XUẤT</a:t>
            </a:r>
          </a:p>
        </p:txBody>
      </p:sp>
      <p:sp>
        <p:nvSpPr>
          <p:cNvPr id="5" name="Freeform 5">
            <a:extLst>
              <a:ext uri="{FF2B5EF4-FFF2-40B4-BE49-F238E27FC236}">
                <a16:creationId xmlns:a16="http://schemas.microsoft.com/office/drawing/2014/main" id="{6DFEE19B-AA97-3003-F135-4BDB5EFAE506}"/>
              </a:ext>
            </a:extLst>
          </p:cNvPr>
          <p:cNvSpPr/>
          <p:nvPr/>
        </p:nvSpPr>
        <p:spPr>
          <a:xfrm>
            <a:off x="560600" y="267387"/>
            <a:ext cx="1546943" cy="1522627"/>
          </a:xfrm>
          <a:custGeom>
            <a:avLst/>
            <a:gdLst/>
            <a:ahLst/>
            <a:cxnLst/>
            <a:rect l="l" t="t" r="r" b="b"/>
            <a:pathLst>
              <a:path w="1546943" h="1522627">
                <a:moveTo>
                  <a:pt x="0" y="0"/>
                </a:moveTo>
                <a:lnTo>
                  <a:pt x="1546944" y="0"/>
                </a:lnTo>
                <a:lnTo>
                  <a:pt x="1546944" y="1522626"/>
                </a:lnTo>
                <a:lnTo>
                  <a:pt x="0" y="1522626"/>
                </a:lnTo>
                <a:lnTo>
                  <a:pt x="0" y="0"/>
                </a:lnTo>
                <a:close/>
              </a:path>
            </a:pathLst>
          </a:custGeom>
          <a:blipFill>
            <a:blip r:embed="rId3"/>
            <a:stretch>
              <a:fillRect t="-798" b="-798"/>
            </a:stretch>
          </a:blipFill>
        </p:spPr>
      </p:sp>
      <p:sp>
        <p:nvSpPr>
          <p:cNvPr id="6" name="TextBox 6">
            <a:extLst>
              <a:ext uri="{FF2B5EF4-FFF2-40B4-BE49-F238E27FC236}">
                <a16:creationId xmlns:a16="http://schemas.microsoft.com/office/drawing/2014/main" id="{C709334B-9FBB-B3BA-77D4-1F138AE40DA5}"/>
              </a:ext>
            </a:extLst>
          </p:cNvPr>
          <p:cNvSpPr txBox="1"/>
          <p:nvPr/>
        </p:nvSpPr>
        <p:spPr>
          <a:xfrm>
            <a:off x="1767348" y="1839301"/>
            <a:ext cx="15977258" cy="1727461"/>
          </a:xfrm>
          <a:prstGeom prst="rect">
            <a:avLst/>
          </a:prstGeom>
        </p:spPr>
        <p:txBody>
          <a:bodyPr wrap="square" lIns="0" tIns="0" rIns="0" bIns="0" rtlCol="0" anchor="t">
            <a:spAutoFit/>
          </a:bodyPr>
          <a:lstStyle/>
          <a:p>
            <a:pPr algn="just">
              <a:lnSpc>
                <a:spcPts val="4550"/>
              </a:lnSpc>
              <a:spcBef>
                <a:spcPts val="600"/>
              </a:spcBef>
              <a:spcAft>
                <a:spcPts val="600"/>
              </a:spcAft>
            </a:pPr>
            <a:r>
              <a:rPr lang="en-US" sz="3500" b="1">
                <a:solidFill>
                  <a:srgbClr val="FFFFFF"/>
                </a:solidFill>
                <a:latin typeface="Times New Roman" panose="02020603050405020304" pitchFamily="18" charset="0"/>
                <a:cs typeface="Times New Roman" panose="02020603050405020304" pitchFamily="18" charset="0"/>
                <a:sym typeface="Muli Semi-Bold"/>
              </a:rPr>
              <a:t>5. </a:t>
            </a:r>
            <a:r>
              <a:rPr lang="vi-VN" sz="3500" b="1">
                <a:solidFill>
                  <a:srgbClr val="FFFFFF"/>
                </a:solidFill>
                <a:latin typeface="Times New Roman" panose="02020603050405020304" pitchFamily="18" charset="0"/>
                <a:cs typeface="Times New Roman" panose="02020603050405020304" pitchFamily="18" charset="0"/>
                <a:sym typeface="Muli Semi-Bold"/>
              </a:rPr>
              <a:t>Chính sách </a:t>
            </a:r>
            <a:r>
              <a:rPr lang="en-US" sz="3500" b="1">
                <a:solidFill>
                  <a:srgbClr val="FFFFFF"/>
                </a:solidFill>
                <a:latin typeface="Times New Roman" panose="02020603050405020304" pitchFamily="18" charset="0"/>
                <a:cs typeface="Times New Roman" panose="02020603050405020304" pitchFamily="18" charset="0"/>
                <a:sym typeface="Muli Semi-Bold"/>
              </a:rPr>
              <a:t>5</a:t>
            </a:r>
            <a:r>
              <a:rPr lang="vi-VN" sz="3500" b="1">
                <a:solidFill>
                  <a:srgbClr val="FFFFFF"/>
                </a:solidFill>
                <a:latin typeface="Times New Roman" panose="02020603050405020304" pitchFamily="18" charset="0"/>
                <a:cs typeface="Times New Roman" panose="02020603050405020304" pitchFamily="18" charset="0"/>
                <a:sym typeface="Muli Semi-Bold"/>
              </a:rPr>
              <a:t>: </a:t>
            </a:r>
            <a:r>
              <a:rPr lang="vi-VN" sz="3500" i="1">
                <a:solidFill>
                  <a:srgbClr val="FFFFFF"/>
                </a:solidFill>
                <a:latin typeface="Times New Roman" panose="02020603050405020304" pitchFamily="18" charset="0"/>
                <a:cs typeface="Times New Roman" panose="02020603050405020304" pitchFamily="18" charset="0"/>
                <a:sym typeface="Muli Semi-Bold"/>
              </a:rPr>
              <a:t>Hoàn thiện quy định về triển khai thực hiện dự án đầu tư, tháo gỡ khó khăn, vướng mắc phát sinh từ thực tiễn liên quan đến việc triển khai, thực hiện dự án đầu tư </a:t>
            </a:r>
            <a:endParaRPr lang="en-US" sz="3500" i="1">
              <a:solidFill>
                <a:srgbClr val="FFFFFF"/>
              </a:solidFill>
              <a:latin typeface="Times New Roman" panose="02020603050405020304" pitchFamily="18" charset="0"/>
              <a:cs typeface="Times New Roman" panose="02020603050405020304" pitchFamily="18" charset="0"/>
              <a:sym typeface="Muli Semi-Bold"/>
            </a:endParaRPr>
          </a:p>
        </p:txBody>
      </p:sp>
      <p:sp>
        <p:nvSpPr>
          <p:cNvPr id="4" name="Rectangle: Rounded Corners 3">
            <a:extLst>
              <a:ext uri="{FF2B5EF4-FFF2-40B4-BE49-F238E27FC236}">
                <a16:creationId xmlns:a16="http://schemas.microsoft.com/office/drawing/2014/main" id="{92514990-2936-B883-34FB-A84736205D9C}"/>
              </a:ext>
            </a:extLst>
          </p:cNvPr>
          <p:cNvSpPr/>
          <p:nvPr/>
        </p:nvSpPr>
        <p:spPr>
          <a:xfrm>
            <a:off x="2438400" y="5883377"/>
            <a:ext cx="2667000" cy="653845"/>
          </a:xfrm>
          <a:prstGeom prst="round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u="sng">
                <a:solidFill>
                  <a:schemeClr val="tx1"/>
                </a:solidFill>
                <a:latin typeface="Times New Roman" panose="02020603050405020304" pitchFamily="18" charset="0"/>
                <a:cs typeface="Times New Roman" panose="02020603050405020304" pitchFamily="18" charset="0"/>
              </a:rPr>
              <a:t>ĐẶT VẤN ĐỀ:</a:t>
            </a:r>
          </a:p>
        </p:txBody>
      </p:sp>
      <p:sp>
        <p:nvSpPr>
          <p:cNvPr id="7" name="Pentagon 6">
            <a:extLst>
              <a:ext uri="{FF2B5EF4-FFF2-40B4-BE49-F238E27FC236}">
                <a16:creationId xmlns:a16="http://schemas.microsoft.com/office/drawing/2014/main" id="{970F1715-B6CB-A5D9-B708-D7C8AB4D2144}"/>
              </a:ext>
            </a:extLst>
          </p:cNvPr>
          <p:cNvSpPr/>
          <p:nvPr/>
        </p:nvSpPr>
        <p:spPr>
          <a:xfrm>
            <a:off x="6629400" y="3238500"/>
            <a:ext cx="10058400" cy="5943600"/>
          </a:xfrm>
          <a:prstGeom prst="pentagon">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r>
              <a:rPr lang="vi-VN" sz="2000">
                <a:solidFill>
                  <a:schemeClr val="tx1"/>
                </a:solidFill>
                <a:latin typeface="+mj-lt"/>
              </a:rPr>
              <a:t>Các quy định về triển khai thực hiện dự án đầu tư như ký quỹ bảo đảm thưc hiện dự án đầu tư, xác định các trường hợp điều chỉnh chủ trương đầu tư, điều chỉnh dự án, chuyển nhượng dự án đầu tư (bao gồm việc xác định chuyển nhượng dự án đầu tư hay chuyển nhượng tài sản của dự án đầu tư theo quy định của pháp luật dân sự), ngừng, chấm dứt hoạt động dự án đầu tư, xử lý với các dự án chuyển tiếp, đặc biệt là xử lý các dự án </a:t>
            </a:r>
            <a:r>
              <a:rPr lang="en-US" sz="2000">
                <a:solidFill>
                  <a:schemeClr val="tx1"/>
                </a:solidFill>
                <a:latin typeface="+mj-lt"/>
              </a:rPr>
              <a:t>đã được quyết định chủ trương đầu tư theo quy định tại Luật Đầu tư năm 2014 hoặc cấp Giấy chứng nhận đầu tư theo quy định tại Luật Đầu tư năm 2005… </a:t>
            </a:r>
            <a:r>
              <a:rPr lang="fr-FR" sz="2000">
                <a:solidFill>
                  <a:schemeClr val="tx1"/>
                </a:solidFill>
                <a:latin typeface="+mj-lt"/>
              </a:rPr>
              <a:t>còn một số nội dung thiếu tính khả thi, hợp lý và đồng bộ với các Luật có liên quan.</a:t>
            </a:r>
            <a:endParaRPr lang="en-US" sz="2000">
              <a:solidFill>
                <a:schemeClr val="tx1"/>
              </a:solidFill>
              <a:latin typeface="+mj-lt"/>
            </a:endParaRPr>
          </a:p>
        </p:txBody>
      </p:sp>
    </p:spTree>
    <p:extLst>
      <p:ext uri="{BB962C8B-B14F-4D97-AF65-F5344CB8AC3E}">
        <p14:creationId xmlns:p14="http://schemas.microsoft.com/office/powerpoint/2010/main" val="2195941511"/>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DF54D5F-D71D-F8AB-EB30-03632EABF216}"/>
            </a:ext>
          </a:extLst>
        </p:cNvPr>
        <p:cNvGrpSpPr/>
        <p:nvPr/>
      </p:nvGrpSpPr>
      <p:grpSpPr>
        <a:xfrm>
          <a:off x="0" y="0"/>
          <a:ext cx="0" cy="0"/>
          <a:chOff x="0" y="0"/>
          <a:chExt cx="0" cy="0"/>
        </a:xfrm>
      </p:grpSpPr>
      <p:sp>
        <p:nvSpPr>
          <p:cNvPr id="2" name="Freeform 2">
            <a:extLst>
              <a:ext uri="{FF2B5EF4-FFF2-40B4-BE49-F238E27FC236}">
                <a16:creationId xmlns:a16="http://schemas.microsoft.com/office/drawing/2014/main" id="{02DFE64E-0FBF-09B8-A87F-22CD723CA39A}"/>
              </a:ext>
            </a:extLst>
          </p:cNvPr>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a:stretch>
          </a:blipFill>
        </p:spPr>
        <p:txBody>
          <a:bodyPr/>
          <a:lstStyle/>
          <a:p>
            <a:endParaRPr lang="en-US" sz="3800">
              <a:latin typeface="Times New Roman" panose="02020603050405020304" pitchFamily="18" charset="0"/>
              <a:cs typeface="Times New Roman" panose="02020603050405020304" pitchFamily="18" charset="0"/>
            </a:endParaRPr>
          </a:p>
        </p:txBody>
      </p:sp>
      <p:sp>
        <p:nvSpPr>
          <p:cNvPr id="3" name="TextBox 3">
            <a:extLst>
              <a:ext uri="{FF2B5EF4-FFF2-40B4-BE49-F238E27FC236}">
                <a16:creationId xmlns:a16="http://schemas.microsoft.com/office/drawing/2014/main" id="{FCD5AB65-D752-E28F-1B6B-B4E5FF57A86F}"/>
              </a:ext>
            </a:extLst>
          </p:cNvPr>
          <p:cNvSpPr txBox="1"/>
          <p:nvPr/>
        </p:nvSpPr>
        <p:spPr>
          <a:xfrm>
            <a:off x="714243" y="3431625"/>
            <a:ext cx="2943357" cy="1578958"/>
          </a:xfrm>
          <a:prstGeom prst="rect">
            <a:avLst/>
          </a:prstGeom>
        </p:spPr>
        <p:txBody>
          <a:bodyPr wrap="square" lIns="0" tIns="0" rIns="0" bIns="0" rtlCol="0" anchor="t">
            <a:spAutoFit/>
          </a:bodyPr>
          <a:lstStyle/>
          <a:p>
            <a:pPr marL="0" lvl="0" indent="0" algn="ctr">
              <a:lnSpc>
                <a:spcPts val="6467"/>
              </a:lnSpc>
            </a:pPr>
            <a:r>
              <a:rPr lang="en-US" sz="4000" b="1" dirty="0">
                <a:solidFill>
                  <a:srgbClr val="FFFFFF"/>
                </a:solidFill>
                <a:latin typeface="Times New Roman" panose="02020603050405020304" pitchFamily="18" charset="0"/>
                <a:ea typeface="Muli Semi-Bold"/>
                <a:cs typeface="Times New Roman" panose="02020603050405020304" pitchFamily="18" charset="0"/>
                <a:sym typeface="Muli Semi-Bold"/>
              </a:rPr>
              <a:t>I. CƠ SỞ CHÍNH TRỊ</a:t>
            </a:r>
          </a:p>
        </p:txBody>
      </p:sp>
      <p:sp>
        <p:nvSpPr>
          <p:cNvPr id="4" name="AutoShape 4">
            <a:extLst>
              <a:ext uri="{FF2B5EF4-FFF2-40B4-BE49-F238E27FC236}">
                <a16:creationId xmlns:a16="http://schemas.microsoft.com/office/drawing/2014/main" id="{C998D36B-52AA-253D-F580-B84E031336BC}"/>
              </a:ext>
            </a:extLst>
          </p:cNvPr>
          <p:cNvSpPr/>
          <p:nvPr/>
        </p:nvSpPr>
        <p:spPr>
          <a:xfrm>
            <a:off x="4367892" y="723900"/>
            <a:ext cx="550882" cy="0"/>
          </a:xfrm>
          <a:prstGeom prst="line">
            <a:avLst/>
          </a:prstGeom>
          <a:ln w="66675" cap="flat">
            <a:solidFill>
              <a:srgbClr val="FFFFFF"/>
            </a:solidFill>
            <a:prstDash val="solid"/>
            <a:headEnd type="none" w="sm" len="sm"/>
            <a:tailEnd type="none" w="sm" len="sm"/>
          </a:ln>
        </p:spPr>
      </p:sp>
      <p:sp>
        <p:nvSpPr>
          <p:cNvPr id="5" name="AutoShape 5">
            <a:extLst>
              <a:ext uri="{FF2B5EF4-FFF2-40B4-BE49-F238E27FC236}">
                <a16:creationId xmlns:a16="http://schemas.microsoft.com/office/drawing/2014/main" id="{1B2B7780-4BB8-21A4-67FD-095F0C47671F}"/>
              </a:ext>
            </a:extLst>
          </p:cNvPr>
          <p:cNvSpPr/>
          <p:nvPr/>
        </p:nvSpPr>
        <p:spPr>
          <a:xfrm>
            <a:off x="4367892" y="4533900"/>
            <a:ext cx="550882" cy="0"/>
          </a:xfrm>
          <a:prstGeom prst="line">
            <a:avLst/>
          </a:prstGeom>
          <a:ln w="66675" cap="flat">
            <a:solidFill>
              <a:srgbClr val="FFFFFF"/>
            </a:solidFill>
            <a:prstDash val="solid"/>
            <a:headEnd type="none" w="sm" len="sm"/>
            <a:tailEnd type="none" w="sm" len="sm"/>
          </a:ln>
        </p:spPr>
      </p:sp>
      <p:sp>
        <p:nvSpPr>
          <p:cNvPr id="7" name="TextBox 7">
            <a:extLst>
              <a:ext uri="{FF2B5EF4-FFF2-40B4-BE49-F238E27FC236}">
                <a16:creationId xmlns:a16="http://schemas.microsoft.com/office/drawing/2014/main" id="{EC2403E1-9C4D-EDF2-E38E-DFAD63CFEDB8}"/>
              </a:ext>
            </a:extLst>
          </p:cNvPr>
          <p:cNvSpPr txBox="1"/>
          <p:nvPr/>
        </p:nvSpPr>
        <p:spPr>
          <a:xfrm>
            <a:off x="5410200" y="360169"/>
            <a:ext cx="12208479" cy="3160096"/>
          </a:xfrm>
          <a:prstGeom prst="rect">
            <a:avLst/>
          </a:prstGeom>
        </p:spPr>
        <p:txBody>
          <a:bodyPr wrap="square" lIns="0" tIns="0" rIns="0" bIns="0" rtlCol="0" anchor="t">
            <a:spAutoFit/>
          </a:bodyPr>
          <a:lstStyle/>
          <a:p>
            <a:pPr algn="just">
              <a:lnSpc>
                <a:spcPts val="4165"/>
              </a:lnSpc>
              <a:spcBef>
                <a:spcPct val="0"/>
              </a:spcBef>
            </a:pPr>
            <a:r>
              <a:rPr lang="vi-VN" sz="2200" dirty="0">
                <a:solidFill>
                  <a:srgbClr val="FFFFFF"/>
                </a:solidFill>
                <a:latin typeface="Times New Roman" panose="02020603050405020304" pitchFamily="18" charset="0"/>
                <a:cs typeface="Times New Roman" panose="02020603050405020304" pitchFamily="18" charset="0"/>
              </a:rPr>
              <a:t>Nghị quyết số 66-NQ/TW ngày 30/4/2025 của Bộ Chính trị về đổi mới công tác xây dựng và thi hành pháp luật đáp ứng yêu cầu phát triển đất nước trong kỷ nguyên mới: </a:t>
            </a:r>
            <a:r>
              <a:rPr lang="vi-VN" sz="2200" i="1" dirty="0">
                <a:solidFill>
                  <a:srgbClr val="FFFFFF"/>
                </a:solidFill>
                <a:latin typeface="Times New Roman" panose="02020603050405020304" pitchFamily="18" charset="0"/>
                <a:cs typeface="Times New Roman" panose="02020603050405020304" pitchFamily="18" charset="0"/>
              </a:rPr>
              <a:t>“</a:t>
            </a:r>
            <a:r>
              <a:rPr lang="en-US" sz="2200" i="1" dirty="0" err="1">
                <a:solidFill>
                  <a:srgbClr val="FFFFFF"/>
                </a:solidFill>
                <a:latin typeface="Times New Roman" panose="02020603050405020304" pitchFamily="18" charset="0"/>
                <a:cs typeface="Times New Roman" panose="02020603050405020304" pitchFamily="18" charset="0"/>
              </a:rPr>
              <a:t>Xây</a:t>
            </a:r>
            <a:r>
              <a:rPr lang="en-US" sz="2200" i="1" dirty="0">
                <a:solidFill>
                  <a:srgbClr val="FFFFFF"/>
                </a:solidFill>
                <a:latin typeface="Times New Roman" panose="02020603050405020304" pitchFamily="18" charset="0"/>
                <a:cs typeface="Times New Roman" panose="02020603050405020304" pitchFamily="18" charset="0"/>
              </a:rPr>
              <a:t> </a:t>
            </a:r>
            <a:r>
              <a:rPr lang="en-US" sz="2200" i="1" dirty="0" err="1">
                <a:solidFill>
                  <a:srgbClr val="FFFFFF"/>
                </a:solidFill>
                <a:latin typeface="Times New Roman" panose="02020603050405020304" pitchFamily="18" charset="0"/>
                <a:cs typeface="Times New Roman" panose="02020603050405020304" pitchFamily="18" charset="0"/>
              </a:rPr>
              <a:t>dựng</a:t>
            </a:r>
            <a:r>
              <a:rPr lang="en-US" sz="2200" i="1" dirty="0">
                <a:solidFill>
                  <a:srgbClr val="FFFFFF"/>
                </a:solidFill>
                <a:latin typeface="Times New Roman" panose="02020603050405020304" pitchFamily="18" charset="0"/>
                <a:cs typeface="Times New Roman" panose="02020603050405020304" pitchFamily="18" charset="0"/>
              </a:rPr>
              <a:t> </a:t>
            </a:r>
            <a:r>
              <a:rPr lang="en-US" sz="2200" i="1" dirty="0" err="1">
                <a:solidFill>
                  <a:srgbClr val="FFFFFF"/>
                </a:solidFill>
                <a:latin typeface="Times New Roman" panose="02020603050405020304" pitchFamily="18" charset="0"/>
                <a:cs typeface="Times New Roman" panose="02020603050405020304" pitchFamily="18" charset="0"/>
              </a:rPr>
              <a:t>và</a:t>
            </a:r>
            <a:r>
              <a:rPr lang="en-US" sz="2200" i="1" dirty="0">
                <a:solidFill>
                  <a:srgbClr val="FFFFFF"/>
                </a:solidFill>
                <a:latin typeface="Times New Roman" panose="02020603050405020304" pitchFamily="18" charset="0"/>
                <a:cs typeface="Times New Roman" panose="02020603050405020304" pitchFamily="18" charset="0"/>
              </a:rPr>
              <a:t> </a:t>
            </a:r>
            <a:r>
              <a:rPr lang="en-US" sz="2200" i="1" dirty="0" err="1">
                <a:solidFill>
                  <a:srgbClr val="FFFFFF"/>
                </a:solidFill>
                <a:latin typeface="Times New Roman" panose="02020603050405020304" pitchFamily="18" charset="0"/>
                <a:cs typeface="Times New Roman" panose="02020603050405020304" pitchFamily="18" charset="0"/>
              </a:rPr>
              <a:t>hoàn</a:t>
            </a:r>
            <a:r>
              <a:rPr lang="en-US" sz="2200" i="1" dirty="0">
                <a:solidFill>
                  <a:srgbClr val="FFFFFF"/>
                </a:solidFill>
                <a:latin typeface="Times New Roman" panose="02020603050405020304" pitchFamily="18" charset="0"/>
                <a:cs typeface="Times New Roman" panose="02020603050405020304" pitchFamily="18" charset="0"/>
              </a:rPr>
              <a:t> </a:t>
            </a:r>
            <a:r>
              <a:rPr lang="en-US" sz="2200" i="1" dirty="0" err="1">
                <a:solidFill>
                  <a:srgbClr val="FFFFFF"/>
                </a:solidFill>
                <a:latin typeface="Times New Roman" panose="02020603050405020304" pitchFamily="18" charset="0"/>
                <a:cs typeface="Times New Roman" panose="02020603050405020304" pitchFamily="18" charset="0"/>
              </a:rPr>
              <a:t>thiện</a:t>
            </a:r>
            <a:r>
              <a:rPr lang="en-US" sz="2200" i="1" dirty="0">
                <a:solidFill>
                  <a:srgbClr val="FFFFFF"/>
                </a:solidFill>
                <a:latin typeface="Times New Roman" panose="02020603050405020304" pitchFamily="18" charset="0"/>
                <a:cs typeface="Times New Roman" panose="02020603050405020304" pitchFamily="18" charset="0"/>
              </a:rPr>
              <a:t> </a:t>
            </a:r>
            <a:r>
              <a:rPr lang="en-US" sz="2200" i="1" dirty="0" err="1">
                <a:solidFill>
                  <a:srgbClr val="FFFFFF"/>
                </a:solidFill>
                <a:latin typeface="Times New Roman" panose="02020603050405020304" pitchFamily="18" charset="0"/>
                <a:cs typeface="Times New Roman" panose="02020603050405020304" pitchFamily="18" charset="0"/>
              </a:rPr>
              <a:t>pháp</a:t>
            </a:r>
            <a:r>
              <a:rPr lang="en-US" sz="2200" i="1" dirty="0">
                <a:solidFill>
                  <a:srgbClr val="FFFFFF"/>
                </a:solidFill>
                <a:latin typeface="Times New Roman" panose="02020603050405020304" pitchFamily="18" charset="0"/>
                <a:cs typeface="Times New Roman" panose="02020603050405020304" pitchFamily="18" charset="0"/>
              </a:rPr>
              <a:t> </a:t>
            </a:r>
            <a:r>
              <a:rPr lang="en-US" sz="2200" i="1" dirty="0" err="1">
                <a:solidFill>
                  <a:srgbClr val="FFFFFF"/>
                </a:solidFill>
                <a:latin typeface="Times New Roman" panose="02020603050405020304" pitchFamily="18" charset="0"/>
                <a:cs typeface="Times New Roman" panose="02020603050405020304" pitchFamily="18" charset="0"/>
              </a:rPr>
              <a:t>luật</a:t>
            </a:r>
            <a:r>
              <a:rPr lang="en-US" sz="2200" i="1" dirty="0">
                <a:solidFill>
                  <a:srgbClr val="FFFFFF"/>
                </a:solidFill>
                <a:latin typeface="Times New Roman" panose="02020603050405020304" pitchFamily="18" charset="0"/>
                <a:cs typeface="Times New Roman" panose="02020603050405020304" pitchFamily="18" charset="0"/>
              </a:rPr>
              <a:t> </a:t>
            </a:r>
            <a:r>
              <a:rPr lang="en-US" sz="2200" i="1" dirty="0" err="1">
                <a:solidFill>
                  <a:srgbClr val="FFFFFF"/>
                </a:solidFill>
                <a:latin typeface="Times New Roman" panose="02020603050405020304" pitchFamily="18" charset="0"/>
                <a:cs typeface="Times New Roman" panose="02020603050405020304" pitchFamily="18" charset="0"/>
              </a:rPr>
              <a:t>về</a:t>
            </a:r>
            <a:r>
              <a:rPr lang="en-US" sz="2200" i="1" dirty="0">
                <a:solidFill>
                  <a:srgbClr val="FFFFFF"/>
                </a:solidFill>
                <a:latin typeface="Times New Roman" panose="02020603050405020304" pitchFamily="18" charset="0"/>
                <a:cs typeface="Times New Roman" panose="02020603050405020304" pitchFamily="18" charset="0"/>
              </a:rPr>
              <a:t> </a:t>
            </a:r>
            <a:r>
              <a:rPr lang="en-US" sz="2200" i="1" dirty="0" err="1">
                <a:solidFill>
                  <a:srgbClr val="FFFFFF"/>
                </a:solidFill>
                <a:latin typeface="Times New Roman" panose="02020603050405020304" pitchFamily="18" charset="0"/>
                <a:cs typeface="Times New Roman" panose="02020603050405020304" pitchFamily="18" charset="0"/>
              </a:rPr>
              <a:t>kinh</a:t>
            </a:r>
            <a:r>
              <a:rPr lang="en-US" sz="2200" i="1" dirty="0">
                <a:solidFill>
                  <a:srgbClr val="FFFFFF"/>
                </a:solidFill>
                <a:latin typeface="Times New Roman" panose="02020603050405020304" pitchFamily="18" charset="0"/>
                <a:cs typeface="Times New Roman" panose="02020603050405020304" pitchFamily="18" charset="0"/>
              </a:rPr>
              <a:t> </a:t>
            </a:r>
            <a:r>
              <a:rPr lang="en-US" sz="2200" i="1" dirty="0" err="1">
                <a:solidFill>
                  <a:srgbClr val="FFFFFF"/>
                </a:solidFill>
                <a:latin typeface="Times New Roman" panose="02020603050405020304" pitchFamily="18" charset="0"/>
                <a:cs typeface="Times New Roman" panose="02020603050405020304" pitchFamily="18" charset="0"/>
              </a:rPr>
              <a:t>tế</a:t>
            </a:r>
            <a:r>
              <a:rPr lang="en-US" sz="2200" i="1" dirty="0">
                <a:solidFill>
                  <a:srgbClr val="FFFFFF"/>
                </a:solidFill>
                <a:latin typeface="Times New Roman" panose="02020603050405020304" pitchFamily="18" charset="0"/>
                <a:cs typeface="Times New Roman" panose="02020603050405020304" pitchFamily="18" charset="0"/>
              </a:rPr>
              <a:t> </a:t>
            </a:r>
            <a:r>
              <a:rPr lang="en-US" sz="2200" i="1" dirty="0" err="1">
                <a:solidFill>
                  <a:srgbClr val="FFFFFF"/>
                </a:solidFill>
                <a:latin typeface="Times New Roman" panose="02020603050405020304" pitchFamily="18" charset="0"/>
                <a:cs typeface="Times New Roman" panose="02020603050405020304" pitchFamily="18" charset="0"/>
              </a:rPr>
              <a:t>thị</a:t>
            </a:r>
            <a:r>
              <a:rPr lang="en-US" sz="2200" i="1" dirty="0">
                <a:solidFill>
                  <a:srgbClr val="FFFFFF"/>
                </a:solidFill>
                <a:latin typeface="Times New Roman" panose="02020603050405020304" pitchFamily="18" charset="0"/>
                <a:cs typeface="Times New Roman" panose="02020603050405020304" pitchFamily="18" charset="0"/>
              </a:rPr>
              <a:t> </a:t>
            </a:r>
            <a:r>
              <a:rPr lang="en-US" sz="2200" i="1" dirty="0" err="1">
                <a:solidFill>
                  <a:srgbClr val="FFFFFF"/>
                </a:solidFill>
                <a:latin typeface="Times New Roman" panose="02020603050405020304" pitchFamily="18" charset="0"/>
                <a:cs typeface="Times New Roman" panose="02020603050405020304" pitchFamily="18" charset="0"/>
              </a:rPr>
              <a:t>trường</a:t>
            </a:r>
            <a:r>
              <a:rPr lang="en-US" sz="2200" i="1" dirty="0">
                <a:solidFill>
                  <a:srgbClr val="FFFFFF"/>
                </a:solidFill>
                <a:latin typeface="Times New Roman" panose="02020603050405020304" pitchFamily="18" charset="0"/>
                <a:cs typeface="Times New Roman" panose="02020603050405020304" pitchFamily="18" charset="0"/>
              </a:rPr>
              <a:t> </a:t>
            </a:r>
            <a:r>
              <a:rPr lang="en-US" sz="2200" i="1" dirty="0" err="1">
                <a:solidFill>
                  <a:srgbClr val="FFFFFF"/>
                </a:solidFill>
                <a:latin typeface="Times New Roman" panose="02020603050405020304" pitchFamily="18" charset="0"/>
                <a:cs typeface="Times New Roman" panose="02020603050405020304" pitchFamily="18" charset="0"/>
              </a:rPr>
              <a:t>định</a:t>
            </a:r>
            <a:r>
              <a:rPr lang="en-US" sz="2200" i="1" dirty="0">
                <a:solidFill>
                  <a:srgbClr val="FFFFFF"/>
                </a:solidFill>
                <a:latin typeface="Times New Roman" panose="02020603050405020304" pitchFamily="18" charset="0"/>
                <a:cs typeface="Times New Roman" panose="02020603050405020304" pitchFamily="18" charset="0"/>
              </a:rPr>
              <a:t> </a:t>
            </a:r>
            <a:r>
              <a:rPr lang="en-US" sz="2200" i="1" dirty="0" err="1">
                <a:solidFill>
                  <a:srgbClr val="FFFFFF"/>
                </a:solidFill>
                <a:latin typeface="Times New Roman" panose="02020603050405020304" pitchFamily="18" charset="0"/>
                <a:cs typeface="Times New Roman" panose="02020603050405020304" pitchFamily="18" charset="0"/>
              </a:rPr>
              <a:t>hướng</a:t>
            </a:r>
            <a:r>
              <a:rPr lang="en-US" sz="2200" i="1" dirty="0">
                <a:solidFill>
                  <a:srgbClr val="FFFFFF"/>
                </a:solidFill>
                <a:latin typeface="Times New Roman" panose="02020603050405020304" pitchFamily="18" charset="0"/>
                <a:cs typeface="Times New Roman" panose="02020603050405020304" pitchFamily="18" charset="0"/>
              </a:rPr>
              <a:t> </a:t>
            </a:r>
            <a:r>
              <a:rPr lang="en-US" sz="2200" i="1" dirty="0" err="1">
                <a:solidFill>
                  <a:srgbClr val="FFFFFF"/>
                </a:solidFill>
                <a:latin typeface="Times New Roman" panose="02020603050405020304" pitchFamily="18" charset="0"/>
                <a:cs typeface="Times New Roman" panose="02020603050405020304" pitchFamily="18" charset="0"/>
              </a:rPr>
              <a:t>xã</a:t>
            </a:r>
            <a:r>
              <a:rPr lang="en-US" sz="2200" i="1" dirty="0">
                <a:solidFill>
                  <a:srgbClr val="FFFFFF"/>
                </a:solidFill>
                <a:latin typeface="Times New Roman" panose="02020603050405020304" pitchFamily="18" charset="0"/>
                <a:cs typeface="Times New Roman" panose="02020603050405020304" pitchFamily="18" charset="0"/>
              </a:rPr>
              <a:t> </a:t>
            </a:r>
            <a:r>
              <a:rPr lang="en-US" sz="2200" i="1" dirty="0" err="1">
                <a:solidFill>
                  <a:srgbClr val="FFFFFF"/>
                </a:solidFill>
                <a:latin typeface="Times New Roman" panose="02020603050405020304" pitchFamily="18" charset="0"/>
                <a:cs typeface="Times New Roman" panose="02020603050405020304" pitchFamily="18" charset="0"/>
              </a:rPr>
              <a:t>hội</a:t>
            </a:r>
            <a:r>
              <a:rPr lang="en-US" sz="2200" i="1" dirty="0">
                <a:solidFill>
                  <a:srgbClr val="FFFFFF"/>
                </a:solidFill>
                <a:latin typeface="Times New Roman" panose="02020603050405020304" pitchFamily="18" charset="0"/>
                <a:cs typeface="Times New Roman" panose="02020603050405020304" pitchFamily="18" charset="0"/>
              </a:rPr>
              <a:t> </a:t>
            </a:r>
            <a:r>
              <a:rPr lang="en-US" sz="2200" i="1" dirty="0" err="1">
                <a:solidFill>
                  <a:srgbClr val="FFFFFF"/>
                </a:solidFill>
                <a:latin typeface="Times New Roman" panose="02020603050405020304" pitchFamily="18" charset="0"/>
                <a:cs typeface="Times New Roman" panose="02020603050405020304" pitchFamily="18" charset="0"/>
              </a:rPr>
              <a:t>chủ</a:t>
            </a:r>
            <a:r>
              <a:rPr lang="en-US" sz="2200" i="1" dirty="0">
                <a:solidFill>
                  <a:srgbClr val="FFFFFF"/>
                </a:solidFill>
                <a:latin typeface="Times New Roman" panose="02020603050405020304" pitchFamily="18" charset="0"/>
                <a:cs typeface="Times New Roman" panose="02020603050405020304" pitchFamily="18" charset="0"/>
              </a:rPr>
              <a:t> </a:t>
            </a:r>
            <a:r>
              <a:rPr lang="en-US" sz="2200" i="1" dirty="0" err="1">
                <a:solidFill>
                  <a:srgbClr val="FFFFFF"/>
                </a:solidFill>
                <a:latin typeface="Times New Roman" panose="02020603050405020304" pitchFamily="18" charset="0"/>
                <a:cs typeface="Times New Roman" panose="02020603050405020304" pitchFamily="18" charset="0"/>
              </a:rPr>
              <a:t>nghĩa</a:t>
            </a:r>
            <a:r>
              <a:rPr lang="en-US" sz="2200" i="1" dirty="0">
                <a:solidFill>
                  <a:srgbClr val="FFFFFF"/>
                </a:solidFill>
                <a:latin typeface="Times New Roman" panose="02020603050405020304" pitchFamily="18" charset="0"/>
                <a:cs typeface="Times New Roman" panose="02020603050405020304" pitchFamily="18" charset="0"/>
              </a:rPr>
              <a:t> </a:t>
            </a:r>
            <a:r>
              <a:rPr lang="en-US" sz="2200" i="1" dirty="0" err="1">
                <a:solidFill>
                  <a:srgbClr val="FFFFFF"/>
                </a:solidFill>
                <a:latin typeface="Times New Roman" panose="02020603050405020304" pitchFamily="18" charset="0"/>
                <a:cs typeface="Times New Roman" panose="02020603050405020304" pitchFamily="18" charset="0"/>
              </a:rPr>
              <a:t>theo</a:t>
            </a:r>
            <a:r>
              <a:rPr lang="en-US" sz="2200" i="1" dirty="0">
                <a:solidFill>
                  <a:srgbClr val="FFFFFF"/>
                </a:solidFill>
                <a:latin typeface="Times New Roman" panose="02020603050405020304" pitchFamily="18" charset="0"/>
                <a:cs typeface="Times New Roman" panose="02020603050405020304" pitchFamily="18" charset="0"/>
              </a:rPr>
              <a:t> </a:t>
            </a:r>
            <a:r>
              <a:rPr lang="en-US" sz="2200" i="1" dirty="0" err="1">
                <a:solidFill>
                  <a:srgbClr val="FFFFFF"/>
                </a:solidFill>
                <a:latin typeface="Times New Roman" panose="02020603050405020304" pitchFamily="18" charset="0"/>
                <a:cs typeface="Times New Roman" panose="02020603050405020304" pitchFamily="18" charset="0"/>
              </a:rPr>
              <a:t>hướng</a:t>
            </a:r>
            <a:r>
              <a:rPr lang="en-US" sz="2200" i="1" dirty="0">
                <a:solidFill>
                  <a:srgbClr val="FFFFFF"/>
                </a:solidFill>
                <a:latin typeface="Times New Roman" panose="02020603050405020304" pitchFamily="18" charset="0"/>
                <a:cs typeface="Times New Roman" panose="02020603050405020304" pitchFamily="18" charset="0"/>
              </a:rPr>
              <a:t> </a:t>
            </a:r>
            <a:r>
              <a:rPr lang="en-US" sz="2200" i="1" dirty="0" err="1">
                <a:solidFill>
                  <a:srgbClr val="FFFFFF"/>
                </a:solidFill>
                <a:latin typeface="Times New Roman" panose="02020603050405020304" pitchFamily="18" charset="0"/>
                <a:cs typeface="Times New Roman" panose="02020603050405020304" pitchFamily="18" charset="0"/>
              </a:rPr>
              <a:t>xây</a:t>
            </a:r>
            <a:r>
              <a:rPr lang="en-US" sz="2200" i="1" dirty="0">
                <a:solidFill>
                  <a:srgbClr val="FFFFFF"/>
                </a:solidFill>
                <a:latin typeface="Times New Roman" panose="02020603050405020304" pitchFamily="18" charset="0"/>
                <a:cs typeface="Times New Roman" panose="02020603050405020304" pitchFamily="18" charset="0"/>
              </a:rPr>
              <a:t> </a:t>
            </a:r>
            <a:r>
              <a:rPr lang="en-US" sz="2200" i="1" dirty="0" err="1">
                <a:solidFill>
                  <a:srgbClr val="FFFFFF"/>
                </a:solidFill>
                <a:latin typeface="Times New Roman" panose="02020603050405020304" pitchFamily="18" charset="0"/>
                <a:cs typeface="Times New Roman" panose="02020603050405020304" pitchFamily="18" charset="0"/>
              </a:rPr>
              <a:t>dựng</a:t>
            </a:r>
            <a:r>
              <a:rPr lang="en-US" sz="2200" i="1" dirty="0">
                <a:solidFill>
                  <a:srgbClr val="FFFFFF"/>
                </a:solidFill>
                <a:latin typeface="Times New Roman" panose="02020603050405020304" pitchFamily="18" charset="0"/>
                <a:cs typeface="Times New Roman" panose="02020603050405020304" pitchFamily="18" charset="0"/>
              </a:rPr>
              <a:t> </a:t>
            </a:r>
            <a:r>
              <a:rPr lang="en-US" sz="2200" i="1" dirty="0" err="1">
                <a:solidFill>
                  <a:srgbClr val="FFFFFF"/>
                </a:solidFill>
                <a:latin typeface="Times New Roman" panose="02020603050405020304" pitchFamily="18" charset="0"/>
                <a:cs typeface="Times New Roman" panose="02020603050405020304" pitchFamily="18" charset="0"/>
              </a:rPr>
              <a:t>môi</a:t>
            </a:r>
            <a:r>
              <a:rPr lang="en-US" sz="2200" i="1" dirty="0">
                <a:solidFill>
                  <a:srgbClr val="FFFFFF"/>
                </a:solidFill>
                <a:latin typeface="Times New Roman" panose="02020603050405020304" pitchFamily="18" charset="0"/>
                <a:cs typeface="Times New Roman" panose="02020603050405020304" pitchFamily="18" charset="0"/>
              </a:rPr>
              <a:t> </a:t>
            </a:r>
            <a:r>
              <a:rPr lang="en-US" sz="2200" i="1" dirty="0" err="1">
                <a:solidFill>
                  <a:srgbClr val="FFFFFF"/>
                </a:solidFill>
                <a:latin typeface="Times New Roman" panose="02020603050405020304" pitchFamily="18" charset="0"/>
                <a:cs typeface="Times New Roman" panose="02020603050405020304" pitchFamily="18" charset="0"/>
              </a:rPr>
              <a:t>trường</a:t>
            </a:r>
            <a:r>
              <a:rPr lang="en-US" sz="2200" i="1" dirty="0">
                <a:solidFill>
                  <a:srgbClr val="FFFFFF"/>
                </a:solidFill>
                <a:latin typeface="Times New Roman" panose="02020603050405020304" pitchFamily="18" charset="0"/>
                <a:cs typeface="Times New Roman" panose="02020603050405020304" pitchFamily="18" charset="0"/>
              </a:rPr>
              <a:t> </a:t>
            </a:r>
            <a:r>
              <a:rPr lang="en-US" sz="2200" i="1" dirty="0" err="1">
                <a:solidFill>
                  <a:srgbClr val="FFFFFF"/>
                </a:solidFill>
                <a:latin typeface="Times New Roman" panose="02020603050405020304" pitchFamily="18" charset="0"/>
                <a:cs typeface="Times New Roman" panose="02020603050405020304" pitchFamily="18" charset="0"/>
              </a:rPr>
              <a:t>pháp</a:t>
            </a:r>
            <a:r>
              <a:rPr lang="en-US" sz="2200" i="1" dirty="0">
                <a:solidFill>
                  <a:srgbClr val="FFFFFF"/>
                </a:solidFill>
                <a:latin typeface="Times New Roman" panose="02020603050405020304" pitchFamily="18" charset="0"/>
                <a:cs typeface="Times New Roman" panose="02020603050405020304" pitchFamily="18" charset="0"/>
              </a:rPr>
              <a:t> </a:t>
            </a:r>
            <a:r>
              <a:rPr lang="en-US" sz="2200" i="1" dirty="0" err="1">
                <a:solidFill>
                  <a:srgbClr val="FFFFFF"/>
                </a:solidFill>
                <a:latin typeface="Times New Roman" panose="02020603050405020304" pitchFamily="18" charset="0"/>
                <a:cs typeface="Times New Roman" panose="02020603050405020304" pitchFamily="18" charset="0"/>
              </a:rPr>
              <a:t>lý</a:t>
            </a:r>
            <a:r>
              <a:rPr lang="en-US" sz="2200" i="1" dirty="0">
                <a:solidFill>
                  <a:srgbClr val="FFFFFF"/>
                </a:solidFill>
                <a:latin typeface="Times New Roman" panose="02020603050405020304" pitchFamily="18" charset="0"/>
                <a:cs typeface="Times New Roman" panose="02020603050405020304" pitchFamily="18" charset="0"/>
              </a:rPr>
              <a:t> </a:t>
            </a:r>
            <a:r>
              <a:rPr lang="en-US" sz="2200" i="1" dirty="0" err="1">
                <a:solidFill>
                  <a:srgbClr val="FFFFFF"/>
                </a:solidFill>
                <a:latin typeface="Times New Roman" panose="02020603050405020304" pitchFamily="18" charset="0"/>
                <a:cs typeface="Times New Roman" panose="02020603050405020304" pitchFamily="18" charset="0"/>
              </a:rPr>
              <a:t>thuận</a:t>
            </a:r>
            <a:r>
              <a:rPr lang="en-US" sz="2200" i="1" dirty="0">
                <a:solidFill>
                  <a:srgbClr val="FFFFFF"/>
                </a:solidFill>
                <a:latin typeface="Times New Roman" panose="02020603050405020304" pitchFamily="18" charset="0"/>
                <a:cs typeface="Times New Roman" panose="02020603050405020304" pitchFamily="18" charset="0"/>
              </a:rPr>
              <a:t> </a:t>
            </a:r>
            <a:r>
              <a:rPr lang="en-US" sz="2200" i="1" dirty="0" err="1">
                <a:solidFill>
                  <a:srgbClr val="FFFFFF"/>
                </a:solidFill>
                <a:latin typeface="Times New Roman" panose="02020603050405020304" pitchFamily="18" charset="0"/>
                <a:cs typeface="Times New Roman" panose="02020603050405020304" pitchFamily="18" charset="0"/>
              </a:rPr>
              <a:t>lợi</a:t>
            </a:r>
            <a:r>
              <a:rPr lang="en-US" sz="2200" i="1" dirty="0">
                <a:solidFill>
                  <a:srgbClr val="FFFFFF"/>
                </a:solidFill>
                <a:latin typeface="Times New Roman" panose="02020603050405020304" pitchFamily="18" charset="0"/>
                <a:cs typeface="Times New Roman" panose="02020603050405020304" pitchFamily="18" charset="0"/>
              </a:rPr>
              <a:t>, </a:t>
            </a:r>
            <a:r>
              <a:rPr lang="en-US" sz="2200" i="1" dirty="0" err="1">
                <a:solidFill>
                  <a:srgbClr val="FFFFFF"/>
                </a:solidFill>
                <a:latin typeface="Times New Roman" panose="02020603050405020304" pitchFamily="18" charset="0"/>
                <a:cs typeface="Times New Roman" panose="02020603050405020304" pitchFamily="18" charset="0"/>
              </a:rPr>
              <a:t>thông</a:t>
            </a:r>
            <a:r>
              <a:rPr lang="en-US" sz="2200" i="1" dirty="0">
                <a:solidFill>
                  <a:srgbClr val="FFFFFF"/>
                </a:solidFill>
                <a:latin typeface="Times New Roman" panose="02020603050405020304" pitchFamily="18" charset="0"/>
                <a:cs typeface="Times New Roman" panose="02020603050405020304" pitchFamily="18" charset="0"/>
              </a:rPr>
              <a:t> </a:t>
            </a:r>
            <a:r>
              <a:rPr lang="en-US" sz="2200" i="1" dirty="0" err="1">
                <a:solidFill>
                  <a:srgbClr val="FFFFFF"/>
                </a:solidFill>
                <a:latin typeface="Times New Roman" panose="02020603050405020304" pitchFamily="18" charset="0"/>
                <a:cs typeface="Times New Roman" panose="02020603050405020304" pitchFamily="18" charset="0"/>
              </a:rPr>
              <a:t>thoáng</a:t>
            </a:r>
            <a:r>
              <a:rPr lang="en-US" sz="2200" i="1" dirty="0">
                <a:solidFill>
                  <a:srgbClr val="FFFFFF"/>
                </a:solidFill>
                <a:latin typeface="Times New Roman" panose="02020603050405020304" pitchFamily="18" charset="0"/>
                <a:cs typeface="Times New Roman" panose="02020603050405020304" pitchFamily="18" charset="0"/>
              </a:rPr>
              <a:t>, </a:t>
            </a:r>
            <a:r>
              <a:rPr lang="en-US" sz="2200" i="1" dirty="0" err="1">
                <a:solidFill>
                  <a:srgbClr val="FFFFFF"/>
                </a:solidFill>
                <a:latin typeface="Times New Roman" panose="02020603050405020304" pitchFamily="18" charset="0"/>
                <a:cs typeface="Times New Roman" panose="02020603050405020304" pitchFamily="18" charset="0"/>
              </a:rPr>
              <a:t>minh</a:t>
            </a:r>
            <a:r>
              <a:rPr lang="en-US" sz="2200" i="1" dirty="0">
                <a:solidFill>
                  <a:srgbClr val="FFFFFF"/>
                </a:solidFill>
                <a:latin typeface="Times New Roman" panose="02020603050405020304" pitchFamily="18" charset="0"/>
                <a:cs typeface="Times New Roman" panose="02020603050405020304" pitchFamily="18" charset="0"/>
              </a:rPr>
              <a:t> </a:t>
            </a:r>
            <a:r>
              <a:rPr lang="en-US" sz="2200" i="1" dirty="0" err="1">
                <a:solidFill>
                  <a:srgbClr val="FFFFFF"/>
                </a:solidFill>
                <a:latin typeface="Times New Roman" panose="02020603050405020304" pitchFamily="18" charset="0"/>
                <a:cs typeface="Times New Roman" panose="02020603050405020304" pitchFamily="18" charset="0"/>
              </a:rPr>
              <a:t>bạch</a:t>
            </a:r>
            <a:r>
              <a:rPr lang="en-US" sz="2200" i="1" dirty="0">
                <a:solidFill>
                  <a:srgbClr val="FFFFFF"/>
                </a:solidFill>
                <a:latin typeface="Times New Roman" panose="02020603050405020304" pitchFamily="18" charset="0"/>
                <a:cs typeface="Times New Roman" panose="02020603050405020304" pitchFamily="18" charset="0"/>
              </a:rPr>
              <a:t>, an </a:t>
            </a:r>
            <a:r>
              <a:rPr lang="en-US" sz="2200" i="1" dirty="0" err="1">
                <a:solidFill>
                  <a:srgbClr val="FFFFFF"/>
                </a:solidFill>
                <a:latin typeface="Times New Roman" panose="02020603050405020304" pitchFamily="18" charset="0"/>
                <a:cs typeface="Times New Roman" panose="02020603050405020304" pitchFamily="18" charset="0"/>
              </a:rPr>
              <a:t>toàn</a:t>
            </a:r>
            <a:r>
              <a:rPr lang="en-US" sz="2200" i="1" dirty="0">
                <a:solidFill>
                  <a:srgbClr val="FFFFFF"/>
                </a:solidFill>
                <a:latin typeface="Times New Roman" panose="02020603050405020304" pitchFamily="18" charset="0"/>
                <a:cs typeface="Times New Roman" panose="02020603050405020304" pitchFamily="18" charset="0"/>
              </a:rPr>
              <a:t>, chi </a:t>
            </a:r>
            <a:r>
              <a:rPr lang="en-US" sz="2200" i="1" dirty="0" err="1">
                <a:solidFill>
                  <a:srgbClr val="FFFFFF"/>
                </a:solidFill>
                <a:latin typeface="Times New Roman" panose="02020603050405020304" pitchFamily="18" charset="0"/>
                <a:cs typeface="Times New Roman" panose="02020603050405020304" pitchFamily="18" charset="0"/>
              </a:rPr>
              <a:t>phí</a:t>
            </a:r>
            <a:r>
              <a:rPr lang="en-US" sz="2200" i="1" dirty="0">
                <a:solidFill>
                  <a:srgbClr val="FFFFFF"/>
                </a:solidFill>
                <a:latin typeface="Times New Roman" panose="02020603050405020304" pitchFamily="18" charset="0"/>
                <a:cs typeface="Times New Roman" panose="02020603050405020304" pitchFamily="18" charset="0"/>
              </a:rPr>
              <a:t> </a:t>
            </a:r>
            <a:r>
              <a:rPr lang="en-US" sz="2200" i="1" dirty="0" err="1">
                <a:solidFill>
                  <a:srgbClr val="FFFFFF"/>
                </a:solidFill>
                <a:latin typeface="Times New Roman" panose="02020603050405020304" pitchFamily="18" charset="0"/>
                <a:cs typeface="Times New Roman" panose="02020603050405020304" pitchFamily="18" charset="0"/>
              </a:rPr>
              <a:t>tuân</a:t>
            </a:r>
            <a:r>
              <a:rPr lang="en-US" sz="2200" i="1" dirty="0">
                <a:solidFill>
                  <a:srgbClr val="FFFFFF"/>
                </a:solidFill>
                <a:latin typeface="Times New Roman" panose="02020603050405020304" pitchFamily="18" charset="0"/>
                <a:cs typeface="Times New Roman" panose="02020603050405020304" pitchFamily="18" charset="0"/>
              </a:rPr>
              <a:t> </a:t>
            </a:r>
            <a:r>
              <a:rPr lang="en-US" sz="2200" i="1" dirty="0" err="1">
                <a:solidFill>
                  <a:srgbClr val="FFFFFF"/>
                </a:solidFill>
                <a:latin typeface="Times New Roman" panose="02020603050405020304" pitchFamily="18" charset="0"/>
                <a:cs typeface="Times New Roman" panose="02020603050405020304" pitchFamily="18" charset="0"/>
              </a:rPr>
              <a:t>thủ</a:t>
            </a:r>
            <a:r>
              <a:rPr lang="en-US" sz="2200" i="1" dirty="0">
                <a:solidFill>
                  <a:srgbClr val="FFFFFF"/>
                </a:solidFill>
                <a:latin typeface="Times New Roman" panose="02020603050405020304" pitchFamily="18" charset="0"/>
                <a:cs typeface="Times New Roman" panose="02020603050405020304" pitchFamily="18" charset="0"/>
              </a:rPr>
              <a:t> </a:t>
            </a:r>
            <a:r>
              <a:rPr lang="en-US" sz="2200" i="1" dirty="0" err="1">
                <a:solidFill>
                  <a:srgbClr val="FFFFFF"/>
                </a:solidFill>
                <a:latin typeface="Times New Roman" panose="02020603050405020304" pitchFamily="18" charset="0"/>
                <a:cs typeface="Times New Roman" panose="02020603050405020304" pitchFamily="18" charset="0"/>
              </a:rPr>
              <a:t>thấp</a:t>
            </a:r>
            <a:r>
              <a:rPr lang="en-US" sz="2200" i="1" dirty="0">
                <a:solidFill>
                  <a:srgbClr val="FFFFFF"/>
                </a:solidFill>
                <a:latin typeface="Times New Roman" panose="02020603050405020304" pitchFamily="18" charset="0"/>
                <a:cs typeface="Times New Roman" panose="02020603050405020304" pitchFamily="18" charset="0"/>
              </a:rPr>
              <a:t>; </a:t>
            </a:r>
            <a:r>
              <a:rPr lang="en-US" sz="2200" i="1" dirty="0" err="1">
                <a:solidFill>
                  <a:srgbClr val="FFFFFF"/>
                </a:solidFill>
                <a:latin typeface="Times New Roman" panose="02020603050405020304" pitchFamily="18" charset="0"/>
                <a:cs typeface="Times New Roman" panose="02020603050405020304" pitchFamily="18" charset="0"/>
              </a:rPr>
              <a:t>triệt</a:t>
            </a:r>
            <a:r>
              <a:rPr lang="en-US" sz="2200" i="1" dirty="0">
                <a:solidFill>
                  <a:srgbClr val="FFFFFF"/>
                </a:solidFill>
                <a:latin typeface="Times New Roman" panose="02020603050405020304" pitchFamily="18" charset="0"/>
                <a:cs typeface="Times New Roman" panose="02020603050405020304" pitchFamily="18" charset="0"/>
              </a:rPr>
              <a:t> </a:t>
            </a:r>
            <a:r>
              <a:rPr lang="en-US" sz="2200" i="1" dirty="0" err="1">
                <a:solidFill>
                  <a:srgbClr val="FFFFFF"/>
                </a:solidFill>
                <a:latin typeface="Times New Roman" panose="02020603050405020304" pitchFamily="18" charset="0"/>
                <a:cs typeface="Times New Roman" panose="02020603050405020304" pitchFamily="18" charset="0"/>
              </a:rPr>
              <a:t>để</a:t>
            </a:r>
            <a:r>
              <a:rPr lang="en-US" sz="2200" i="1" dirty="0">
                <a:solidFill>
                  <a:srgbClr val="FFFFFF"/>
                </a:solidFill>
                <a:latin typeface="Times New Roman" panose="02020603050405020304" pitchFamily="18" charset="0"/>
                <a:cs typeface="Times New Roman" panose="02020603050405020304" pitchFamily="18" charset="0"/>
              </a:rPr>
              <a:t> </a:t>
            </a:r>
            <a:r>
              <a:rPr lang="en-US" sz="2200" i="1" dirty="0" err="1">
                <a:solidFill>
                  <a:srgbClr val="FFFFFF"/>
                </a:solidFill>
                <a:latin typeface="Times New Roman" panose="02020603050405020304" pitchFamily="18" charset="0"/>
                <a:cs typeface="Times New Roman" panose="02020603050405020304" pitchFamily="18" charset="0"/>
              </a:rPr>
              <a:t>cắt</a:t>
            </a:r>
            <a:r>
              <a:rPr lang="en-US" sz="2200" i="1" dirty="0">
                <a:solidFill>
                  <a:srgbClr val="FFFFFF"/>
                </a:solidFill>
                <a:latin typeface="Times New Roman" panose="02020603050405020304" pitchFamily="18" charset="0"/>
                <a:cs typeface="Times New Roman" panose="02020603050405020304" pitchFamily="18" charset="0"/>
              </a:rPr>
              <a:t> </a:t>
            </a:r>
            <a:r>
              <a:rPr lang="en-US" sz="2200" i="1" dirty="0" err="1">
                <a:solidFill>
                  <a:srgbClr val="FFFFFF"/>
                </a:solidFill>
                <a:latin typeface="Times New Roman" panose="02020603050405020304" pitchFamily="18" charset="0"/>
                <a:cs typeface="Times New Roman" panose="02020603050405020304" pitchFamily="18" charset="0"/>
              </a:rPr>
              <a:t>giảm</a:t>
            </a:r>
            <a:r>
              <a:rPr lang="en-US" sz="2200" i="1" dirty="0">
                <a:solidFill>
                  <a:srgbClr val="FFFFFF"/>
                </a:solidFill>
                <a:latin typeface="Times New Roman" panose="02020603050405020304" pitchFamily="18" charset="0"/>
                <a:cs typeface="Times New Roman" panose="02020603050405020304" pitchFamily="18" charset="0"/>
              </a:rPr>
              <a:t>, </a:t>
            </a:r>
            <a:r>
              <a:rPr lang="en-US" sz="2200" i="1" dirty="0" err="1">
                <a:solidFill>
                  <a:srgbClr val="FFFFFF"/>
                </a:solidFill>
                <a:latin typeface="Times New Roman" panose="02020603050405020304" pitchFamily="18" charset="0"/>
                <a:cs typeface="Times New Roman" panose="02020603050405020304" pitchFamily="18" charset="0"/>
              </a:rPr>
              <a:t>đơn</a:t>
            </a:r>
            <a:r>
              <a:rPr lang="en-US" sz="2200" i="1" dirty="0">
                <a:solidFill>
                  <a:srgbClr val="FFFFFF"/>
                </a:solidFill>
                <a:latin typeface="Times New Roman" panose="02020603050405020304" pitchFamily="18" charset="0"/>
                <a:cs typeface="Times New Roman" panose="02020603050405020304" pitchFamily="18" charset="0"/>
              </a:rPr>
              <a:t> </a:t>
            </a:r>
            <a:r>
              <a:rPr lang="en-US" sz="2200" i="1" dirty="0" err="1">
                <a:solidFill>
                  <a:srgbClr val="FFFFFF"/>
                </a:solidFill>
                <a:latin typeface="Times New Roman" panose="02020603050405020304" pitchFamily="18" charset="0"/>
                <a:cs typeface="Times New Roman" panose="02020603050405020304" pitchFamily="18" charset="0"/>
              </a:rPr>
              <a:t>giản</a:t>
            </a:r>
            <a:r>
              <a:rPr lang="en-US" sz="2200" i="1" dirty="0">
                <a:solidFill>
                  <a:srgbClr val="FFFFFF"/>
                </a:solidFill>
                <a:latin typeface="Times New Roman" panose="02020603050405020304" pitchFamily="18" charset="0"/>
                <a:cs typeface="Times New Roman" panose="02020603050405020304" pitchFamily="18" charset="0"/>
              </a:rPr>
              <a:t> </a:t>
            </a:r>
            <a:r>
              <a:rPr lang="en-US" sz="2200" i="1" dirty="0" err="1">
                <a:solidFill>
                  <a:srgbClr val="FFFFFF"/>
                </a:solidFill>
                <a:latin typeface="Times New Roman" panose="02020603050405020304" pitchFamily="18" charset="0"/>
                <a:cs typeface="Times New Roman" panose="02020603050405020304" pitchFamily="18" charset="0"/>
              </a:rPr>
              <a:t>hóa</a:t>
            </a:r>
            <a:r>
              <a:rPr lang="en-US" sz="2200" i="1" dirty="0">
                <a:solidFill>
                  <a:srgbClr val="FFFFFF"/>
                </a:solidFill>
                <a:latin typeface="Times New Roman" panose="02020603050405020304" pitchFamily="18" charset="0"/>
                <a:cs typeface="Times New Roman" panose="02020603050405020304" pitchFamily="18" charset="0"/>
              </a:rPr>
              <a:t> </a:t>
            </a:r>
            <a:r>
              <a:rPr lang="en-US" sz="2200" i="1" dirty="0" err="1">
                <a:solidFill>
                  <a:srgbClr val="FFFFFF"/>
                </a:solidFill>
                <a:latin typeface="Times New Roman" panose="02020603050405020304" pitchFamily="18" charset="0"/>
                <a:cs typeface="Times New Roman" panose="02020603050405020304" pitchFamily="18" charset="0"/>
              </a:rPr>
              <a:t>điều</a:t>
            </a:r>
            <a:r>
              <a:rPr lang="en-US" sz="2200" i="1" dirty="0">
                <a:solidFill>
                  <a:srgbClr val="FFFFFF"/>
                </a:solidFill>
                <a:latin typeface="Times New Roman" panose="02020603050405020304" pitchFamily="18" charset="0"/>
                <a:cs typeface="Times New Roman" panose="02020603050405020304" pitchFamily="18" charset="0"/>
              </a:rPr>
              <a:t> </a:t>
            </a:r>
            <a:r>
              <a:rPr lang="en-US" sz="2200" i="1" dirty="0" err="1">
                <a:solidFill>
                  <a:srgbClr val="FFFFFF"/>
                </a:solidFill>
                <a:latin typeface="Times New Roman" panose="02020603050405020304" pitchFamily="18" charset="0"/>
                <a:cs typeface="Times New Roman" panose="02020603050405020304" pitchFamily="18" charset="0"/>
              </a:rPr>
              <a:t>kiện</a:t>
            </a:r>
            <a:r>
              <a:rPr lang="en-US" sz="2200" i="1" dirty="0">
                <a:solidFill>
                  <a:srgbClr val="FFFFFF"/>
                </a:solidFill>
                <a:latin typeface="Times New Roman" panose="02020603050405020304" pitchFamily="18" charset="0"/>
                <a:cs typeface="Times New Roman" panose="02020603050405020304" pitchFamily="18" charset="0"/>
              </a:rPr>
              <a:t> </a:t>
            </a:r>
            <a:r>
              <a:rPr lang="en-US" sz="2200" i="1" dirty="0" err="1">
                <a:solidFill>
                  <a:srgbClr val="FFFFFF"/>
                </a:solidFill>
                <a:latin typeface="Times New Roman" panose="02020603050405020304" pitchFamily="18" charset="0"/>
                <a:cs typeface="Times New Roman" panose="02020603050405020304" pitchFamily="18" charset="0"/>
              </a:rPr>
              <a:t>đầu</a:t>
            </a:r>
            <a:r>
              <a:rPr lang="en-US" sz="2200" i="1" dirty="0">
                <a:solidFill>
                  <a:srgbClr val="FFFFFF"/>
                </a:solidFill>
                <a:latin typeface="Times New Roman" panose="02020603050405020304" pitchFamily="18" charset="0"/>
                <a:cs typeface="Times New Roman" panose="02020603050405020304" pitchFamily="18" charset="0"/>
              </a:rPr>
              <a:t> </a:t>
            </a:r>
            <a:r>
              <a:rPr lang="en-US" sz="2200" i="1" dirty="0" err="1">
                <a:solidFill>
                  <a:srgbClr val="FFFFFF"/>
                </a:solidFill>
                <a:latin typeface="Times New Roman" panose="02020603050405020304" pitchFamily="18" charset="0"/>
                <a:cs typeface="Times New Roman" panose="02020603050405020304" pitchFamily="18" charset="0"/>
              </a:rPr>
              <a:t>tư</a:t>
            </a:r>
            <a:r>
              <a:rPr lang="en-US" sz="2200" i="1" dirty="0">
                <a:solidFill>
                  <a:srgbClr val="FFFFFF"/>
                </a:solidFill>
                <a:latin typeface="Times New Roman" panose="02020603050405020304" pitchFamily="18" charset="0"/>
                <a:cs typeface="Times New Roman" panose="02020603050405020304" pitchFamily="18" charset="0"/>
              </a:rPr>
              <a:t>, </a:t>
            </a:r>
            <a:r>
              <a:rPr lang="en-US" sz="2200" i="1" dirty="0" err="1">
                <a:solidFill>
                  <a:srgbClr val="FFFFFF"/>
                </a:solidFill>
                <a:latin typeface="Times New Roman" panose="02020603050405020304" pitchFamily="18" charset="0"/>
                <a:cs typeface="Times New Roman" panose="02020603050405020304" pitchFamily="18" charset="0"/>
              </a:rPr>
              <a:t>kinh</a:t>
            </a:r>
            <a:r>
              <a:rPr lang="en-US" sz="2200" i="1" dirty="0">
                <a:solidFill>
                  <a:srgbClr val="FFFFFF"/>
                </a:solidFill>
                <a:latin typeface="Times New Roman" panose="02020603050405020304" pitchFamily="18" charset="0"/>
                <a:cs typeface="Times New Roman" panose="02020603050405020304" pitchFamily="18" charset="0"/>
              </a:rPr>
              <a:t> </a:t>
            </a:r>
            <a:r>
              <a:rPr lang="en-US" sz="2200" i="1" dirty="0" err="1">
                <a:solidFill>
                  <a:srgbClr val="FFFFFF"/>
                </a:solidFill>
                <a:latin typeface="Times New Roman" panose="02020603050405020304" pitchFamily="18" charset="0"/>
                <a:cs typeface="Times New Roman" panose="02020603050405020304" pitchFamily="18" charset="0"/>
              </a:rPr>
              <a:t>doanh</a:t>
            </a:r>
            <a:r>
              <a:rPr lang="en-US" sz="2200" i="1" dirty="0">
                <a:solidFill>
                  <a:srgbClr val="FFFFFF"/>
                </a:solidFill>
                <a:latin typeface="Times New Roman" panose="02020603050405020304" pitchFamily="18" charset="0"/>
                <a:cs typeface="Times New Roman" panose="02020603050405020304" pitchFamily="18" charset="0"/>
              </a:rPr>
              <a:t>, </a:t>
            </a:r>
            <a:r>
              <a:rPr lang="en-US" sz="2200" i="1" dirty="0" err="1">
                <a:solidFill>
                  <a:srgbClr val="FFFFFF"/>
                </a:solidFill>
                <a:latin typeface="Times New Roman" panose="02020603050405020304" pitchFamily="18" charset="0"/>
                <a:cs typeface="Times New Roman" panose="02020603050405020304" pitchFamily="18" charset="0"/>
              </a:rPr>
              <a:t>hành</a:t>
            </a:r>
            <a:r>
              <a:rPr lang="en-US" sz="2200" i="1" dirty="0">
                <a:solidFill>
                  <a:srgbClr val="FFFFFF"/>
                </a:solidFill>
                <a:latin typeface="Times New Roman" panose="02020603050405020304" pitchFamily="18" charset="0"/>
                <a:cs typeface="Times New Roman" panose="02020603050405020304" pitchFamily="18" charset="0"/>
              </a:rPr>
              <a:t> </a:t>
            </a:r>
            <a:r>
              <a:rPr lang="en-US" sz="2200" i="1" dirty="0" err="1">
                <a:solidFill>
                  <a:srgbClr val="FFFFFF"/>
                </a:solidFill>
                <a:latin typeface="Times New Roman" panose="02020603050405020304" pitchFamily="18" charset="0"/>
                <a:cs typeface="Times New Roman" panose="02020603050405020304" pitchFamily="18" charset="0"/>
              </a:rPr>
              <a:t>nghề</a:t>
            </a:r>
            <a:r>
              <a:rPr lang="en-US" sz="2200" i="1" dirty="0">
                <a:solidFill>
                  <a:srgbClr val="FFFFFF"/>
                </a:solidFill>
                <a:latin typeface="Times New Roman" panose="02020603050405020304" pitchFamily="18" charset="0"/>
                <a:cs typeface="Times New Roman" panose="02020603050405020304" pitchFamily="18" charset="0"/>
              </a:rPr>
              <a:t>, </a:t>
            </a:r>
            <a:r>
              <a:rPr lang="en-US" sz="2200" i="1" dirty="0" err="1">
                <a:solidFill>
                  <a:srgbClr val="FFFFFF"/>
                </a:solidFill>
                <a:latin typeface="Times New Roman" panose="02020603050405020304" pitchFamily="18" charset="0"/>
                <a:cs typeface="Times New Roman" panose="02020603050405020304" pitchFamily="18" charset="0"/>
              </a:rPr>
              <a:t>thủ</a:t>
            </a:r>
            <a:r>
              <a:rPr lang="en-US" sz="2200" i="1" dirty="0">
                <a:solidFill>
                  <a:srgbClr val="FFFFFF"/>
                </a:solidFill>
                <a:latin typeface="Times New Roman" panose="02020603050405020304" pitchFamily="18" charset="0"/>
                <a:cs typeface="Times New Roman" panose="02020603050405020304" pitchFamily="18" charset="0"/>
              </a:rPr>
              <a:t> </a:t>
            </a:r>
            <a:r>
              <a:rPr lang="en-US" sz="2200" i="1" dirty="0" err="1">
                <a:solidFill>
                  <a:srgbClr val="FFFFFF"/>
                </a:solidFill>
                <a:latin typeface="Times New Roman" panose="02020603050405020304" pitchFamily="18" charset="0"/>
                <a:cs typeface="Times New Roman" panose="02020603050405020304" pitchFamily="18" charset="0"/>
              </a:rPr>
              <a:t>tục</a:t>
            </a:r>
            <a:r>
              <a:rPr lang="en-US" sz="2200" i="1" dirty="0">
                <a:solidFill>
                  <a:srgbClr val="FFFFFF"/>
                </a:solidFill>
                <a:latin typeface="Times New Roman" panose="02020603050405020304" pitchFamily="18" charset="0"/>
                <a:cs typeface="Times New Roman" panose="02020603050405020304" pitchFamily="18" charset="0"/>
              </a:rPr>
              <a:t> </a:t>
            </a:r>
            <a:r>
              <a:rPr lang="en-US" sz="2200" i="1" dirty="0" err="1">
                <a:solidFill>
                  <a:srgbClr val="FFFFFF"/>
                </a:solidFill>
                <a:latin typeface="Times New Roman" panose="02020603050405020304" pitchFamily="18" charset="0"/>
                <a:cs typeface="Times New Roman" panose="02020603050405020304" pitchFamily="18" charset="0"/>
              </a:rPr>
              <a:t>hành</a:t>
            </a:r>
            <a:r>
              <a:rPr lang="en-US" sz="2200" i="1" dirty="0">
                <a:solidFill>
                  <a:srgbClr val="FFFFFF"/>
                </a:solidFill>
                <a:latin typeface="Times New Roman" panose="02020603050405020304" pitchFamily="18" charset="0"/>
                <a:cs typeface="Times New Roman" panose="02020603050405020304" pitchFamily="18" charset="0"/>
              </a:rPr>
              <a:t> </a:t>
            </a:r>
            <a:r>
              <a:rPr lang="en-US" sz="2200" i="1" dirty="0" err="1">
                <a:solidFill>
                  <a:srgbClr val="FFFFFF"/>
                </a:solidFill>
                <a:latin typeface="Times New Roman" panose="02020603050405020304" pitchFamily="18" charset="0"/>
                <a:cs typeface="Times New Roman" panose="02020603050405020304" pitchFamily="18" charset="0"/>
              </a:rPr>
              <a:t>chính</a:t>
            </a:r>
            <a:r>
              <a:rPr lang="en-US" sz="2200" i="1" dirty="0">
                <a:solidFill>
                  <a:srgbClr val="FFFFFF"/>
                </a:solidFill>
                <a:latin typeface="Times New Roman" panose="02020603050405020304" pitchFamily="18" charset="0"/>
                <a:cs typeface="Times New Roman" panose="02020603050405020304" pitchFamily="18" charset="0"/>
              </a:rPr>
              <a:t> </a:t>
            </a:r>
            <a:r>
              <a:rPr lang="en-US" sz="2200" i="1" dirty="0" err="1">
                <a:solidFill>
                  <a:srgbClr val="FFFFFF"/>
                </a:solidFill>
                <a:latin typeface="Times New Roman" panose="02020603050405020304" pitchFamily="18" charset="0"/>
                <a:cs typeface="Times New Roman" panose="02020603050405020304" pitchFamily="18" charset="0"/>
              </a:rPr>
              <a:t>bất</a:t>
            </a:r>
            <a:r>
              <a:rPr lang="en-US" sz="2200" i="1" dirty="0">
                <a:solidFill>
                  <a:srgbClr val="FFFFFF"/>
                </a:solidFill>
                <a:latin typeface="Times New Roman" panose="02020603050405020304" pitchFamily="18" charset="0"/>
                <a:cs typeface="Times New Roman" panose="02020603050405020304" pitchFamily="18" charset="0"/>
              </a:rPr>
              <a:t> </a:t>
            </a:r>
            <a:r>
              <a:rPr lang="en-US" sz="2200" i="1" dirty="0" err="1">
                <a:solidFill>
                  <a:srgbClr val="FFFFFF"/>
                </a:solidFill>
                <a:latin typeface="Times New Roman" panose="02020603050405020304" pitchFamily="18" charset="0"/>
                <a:cs typeface="Times New Roman" panose="02020603050405020304" pitchFamily="18" charset="0"/>
              </a:rPr>
              <a:t>hợp</a:t>
            </a:r>
            <a:r>
              <a:rPr lang="en-US" sz="2200" i="1" dirty="0">
                <a:solidFill>
                  <a:srgbClr val="FFFFFF"/>
                </a:solidFill>
                <a:latin typeface="Times New Roman" panose="02020603050405020304" pitchFamily="18" charset="0"/>
                <a:cs typeface="Times New Roman" panose="02020603050405020304" pitchFamily="18" charset="0"/>
              </a:rPr>
              <a:t> </a:t>
            </a:r>
            <a:r>
              <a:rPr lang="en-US" sz="2200" i="1" dirty="0" err="1">
                <a:solidFill>
                  <a:srgbClr val="FFFFFF"/>
                </a:solidFill>
                <a:latin typeface="Times New Roman" panose="02020603050405020304" pitchFamily="18" charset="0"/>
                <a:cs typeface="Times New Roman" panose="02020603050405020304" pitchFamily="18" charset="0"/>
              </a:rPr>
              <a:t>lý</a:t>
            </a:r>
            <a:r>
              <a:rPr lang="en-US" sz="2200" i="1" dirty="0">
                <a:solidFill>
                  <a:srgbClr val="FFFFFF"/>
                </a:solidFill>
                <a:latin typeface="Times New Roman" panose="02020603050405020304" pitchFamily="18" charset="0"/>
                <a:cs typeface="Times New Roman" panose="02020603050405020304" pitchFamily="18" charset="0"/>
              </a:rPr>
              <a:t>; .</a:t>
            </a:r>
            <a:r>
              <a:rPr lang="vi-VN" sz="2200" i="1" dirty="0">
                <a:solidFill>
                  <a:srgbClr val="FFFFFF"/>
                </a:solidFill>
                <a:latin typeface="Times New Roman" panose="02020603050405020304" pitchFamily="18" charset="0"/>
                <a:cs typeface="Times New Roman" panose="02020603050405020304" pitchFamily="18" charset="0"/>
              </a:rPr>
              <a:t>.</a:t>
            </a:r>
            <a:r>
              <a:rPr lang="en-US" sz="2200" i="1" dirty="0">
                <a:solidFill>
                  <a:srgbClr val="FFFFFF"/>
                </a:solidFill>
                <a:latin typeface="Times New Roman" panose="02020603050405020304" pitchFamily="18" charset="0"/>
                <a:cs typeface="Times New Roman" panose="02020603050405020304" pitchFamily="18" charset="0"/>
              </a:rPr>
              <a:t>.”, </a:t>
            </a:r>
            <a:r>
              <a:rPr lang="vi-VN" sz="2200" i="1" dirty="0">
                <a:solidFill>
                  <a:srgbClr val="FFFFFF"/>
                </a:solidFill>
                <a:latin typeface="Times New Roman" panose="02020603050405020304" pitchFamily="18" charset="0"/>
                <a:cs typeface="Times New Roman" panose="02020603050405020304" pitchFamily="18" charset="0"/>
              </a:rPr>
              <a:t>“</a:t>
            </a:r>
            <a:r>
              <a:rPr lang="en-US" sz="2200" i="1" dirty="0" err="1">
                <a:solidFill>
                  <a:srgbClr val="FFFFFF"/>
                </a:solidFill>
                <a:latin typeface="Times New Roman" panose="02020603050405020304" pitchFamily="18" charset="0"/>
                <a:cs typeface="Times New Roman" panose="02020603050405020304" pitchFamily="18" charset="0"/>
              </a:rPr>
              <a:t>Năm</a:t>
            </a:r>
            <a:r>
              <a:rPr lang="en-US" sz="2200" i="1" dirty="0">
                <a:solidFill>
                  <a:srgbClr val="FFFFFF"/>
                </a:solidFill>
                <a:latin typeface="Times New Roman" panose="02020603050405020304" pitchFamily="18" charset="0"/>
                <a:cs typeface="Times New Roman" panose="02020603050405020304" pitchFamily="18" charset="0"/>
              </a:rPr>
              <a:t> 2025, </a:t>
            </a:r>
            <a:r>
              <a:rPr lang="en-US" sz="2200" i="1" dirty="0" err="1">
                <a:solidFill>
                  <a:srgbClr val="FFFFFF"/>
                </a:solidFill>
                <a:latin typeface="Times New Roman" panose="02020603050405020304" pitchFamily="18" charset="0"/>
                <a:cs typeface="Times New Roman" panose="02020603050405020304" pitchFamily="18" charset="0"/>
              </a:rPr>
              <a:t>cơ</a:t>
            </a:r>
            <a:r>
              <a:rPr lang="en-US" sz="2200" i="1" dirty="0">
                <a:solidFill>
                  <a:srgbClr val="FFFFFF"/>
                </a:solidFill>
                <a:latin typeface="Times New Roman" panose="02020603050405020304" pitchFamily="18" charset="0"/>
                <a:cs typeface="Times New Roman" panose="02020603050405020304" pitchFamily="18" charset="0"/>
              </a:rPr>
              <a:t> </a:t>
            </a:r>
            <a:r>
              <a:rPr lang="en-US" sz="2200" i="1" dirty="0" err="1">
                <a:solidFill>
                  <a:srgbClr val="FFFFFF"/>
                </a:solidFill>
                <a:latin typeface="Times New Roman" panose="02020603050405020304" pitchFamily="18" charset="0"/>
                <a:cs typeface="Times New Roman" panose="02020603050405020304" pitchFamily="18" charset="0"/>
              </a:rPr>
              <a:t>bản</a:t>
            </a:r>
            <a:r>
              <a:rPr lang="en-US" sz="2200" i="1" dirty="0">
                <a:solidFill>
                  <a:srgbClr val="FFFFFF"/>
                </a:solidFill>
                <a:latin typeface="Times New Roman" panose="02020603050405020304" pitchFamily="18" charset="0"/>
                <a:cs typeface="Times New Roman" panose="02020603050405020304" pitchFamily="18" charset="0"/>
              </a:rPr>
              <a:t> </a:t>
            </a:r>
            <a:r>
              <a:rPr lang="en-US" sz="2200" i="1" dirty="0" err="1">
                <a:solidFill>
                  <a:srgbClr val="FFFFFF"/>
                </a:solidFill>
                <a:latin typeface="Times New Roman" panose="02020603050405020304" pitchFamily="18" charset="0"/>
                <a:cs typeface="Times New Roman" panose="02020603050405020304" pitchFamily="18" charset="0"/>
              </a:rPr>
              <a:t>hoàn</a:t>
            </a:r>
            <a:r>
              <a:rPr lang="en-US" sz="2200" i="1" dirty="0">
                <a:solidFill>
                  <a:srgbClr val="FFFFFF"/>
                </a:solidFill>
                <a:latin typeface="Times New Roman" panose="02020603050405020304" pitchFamily="18" charset="0"/>
                <a:cs typeface="Times New Roman" panose="02020603050405020304" pitchFamily="18" charset="0"/>
              </a:rPr>
              <a:t> </a:t>
            </a:r>
            <a:r>
              <a:rPr lang="en-US" sz="2200" i="1" dirty="0" err="1">
                <a:solidFill>
                  <a:srgbClr val="FFFFFF"/>
                </a:solidFill>
                <a:latin typeface="Times New Roman" panose="02020603050405020304" pitchFamily="18" charset="0"/>
                <a:cs typeface="Times New Roman" panose="02020603050405020304" pitchFamily="18" charset="0"/>
              </a:rPr>
              <a:t>thành</a:t>
            </a:r>
            <a:r>
              <a:rPr lang="en-US" sz="2200" i="1" dirty="0">
                <a:solidFill>
                  <a:srgbClr val="FFFFFF"/>
                </a:solidFill>
                <a:latin typeface="Times New Roman" panose="02020603050405020304" pitchFamily="18" charset="0"/>
                <a:cs typeface="Times New Roman" panose="02020603050405020304" pitchFamily="18" charset="0"/>
              </a:rPr>
              <a:t> </a:t>
            </a:r>
            <a:r>
              <a:rPr lang="en-US" sz="2200" i="1" dirty="0" err="1">
                <a:solidFill>
                  <a:srgbClr val="FFFFFF"/>
                </a:solidFill>
                <a:latin typeface="Times New Roman" panose="02020603050405020304" pitchFamily="18" charset="0"/>
                <a:cs typeface="Times New Roman" panose="02020603050405020304" pitchFamily="18" charset="0"/>
              </a:rPr>
              <a:t>việc</a:t>
            </a:r>
            <a:r>
              <a:rPr lang="en-US" sz="2200" i="1" dirty="0">
                <a:solidFill>
                  <a:srgbClr val="FFFFFF"/>
                </a:solidFill>
                <a:latin typeface="Times New Roman" panose="02020603050405020304" pitchFamily="18" charset="0"/>
                <a:cs typeface="Times New Roman" panose="02020603050405020304" pitchFamily="18" charset="0"/>
              </a:rPr>
              <a:t> </a:t>
            </a:r>
            <a:r>
              <a:rPr lang="en-US" sz="2200" i="1" dirty="0" err="1">
                <a:solidFill>
                  <a:srgbClr val="FFFFFF"/>
                </a:solidFill>
                <a:latin typeface="Times New Roman" panose="02020603050405020304" pitchFamily="18" charset="0"/>
                <a:cs typeface="Times New Roman" panose="02020603050405020304" pitchFamily="18" charset="0"/>
              </a:rPr>
              <a:t>tháo</a:t>
            </a:r>
            <a:r>
              <a:rPr lang="en-US" sz="2200" i="1" dirty="0">
                <a:solidFill>
                  <a:srgbClr val="FFFFFF"/>
                </a:solidFill>
                <a:latin typeface="Times New Roman" panose="02020603050405020304" pitchFamily="18" charset="0"/>
                <a:cs typeface="Times New Roman" panose="02020603050405020304" pitchFamily="18" charset="0"/>
              </a:rPr>
              <a:t> </a:t>
            </a:r>
            <a:r>
              <a:rPr lang="en-US" sz="2200" i="1" dirty="0" err="1">
                <a:solidFill>
                  <a:srgbClr val="FFFFFF"/>
                </a:solidFill>
                <a:latin typeface="Times New Roman" panose="02020603050405020304" pitchFamily="18" charset="0"/>
                <a:cs typeface="Times New Roman" panose="02020603050405020304" pitchFamily="18" charset="0"/>
              </a:rPr>
              <a:t>gỡ</a:t>
            </a:r>
            <a:r>
              <a:rPr lang="en-US" sz="2200" i="1" dirty="0">
                <a:solidFill>
                  <a:srgbClr val="FFFFFF"/>
                </a:solidFill>
                <a:latin typeface="Times New Roman" panose="02020603050405020304" pitchFamily="18" charset="0"/>
                <a:cs typeface="Times New Roman" panose="02020603050405020304" pitchFamily="18" charset="0"/>
              </a:rPr>
              <a:t> </a:t>
            </a:r>
            <a:r>
              <a:rPr lang="en-US" sz="2200" i="1" dirty="0" err="1">
                <a:solidFill>
                  <a:srgbClr val="FFFFFF"/>
                </a:solidFill>
                <a:latin typeface="Times New Roman" panose="02020603050405020304" pitchFamily="18" charset="0"/>
                <a:cs typeface="Times New Roman" panose="02020603050405020304" pitchFamily="18" charset="0"/>
              </a:rPr>
              <a:t>những</a:t>
            </a:r>
            <a:r>
              <a:rPr lang="en-US" sz="2200" i="1" dirty="0">
                <a:solidFill>
                  <a:srgbClr val="FFFFFF"/>
                </a:solidFill>
                <a:latin typeface="Times New Roman" panose="02020603050405020304" pitchFamily="18" charset="0"/>
                <a:cs typeface="Times New Roman" panose="02020603050405020304" pitchFamily="18" charset="0"/>
              </a:rPr>
              <a:t> "</a:t>
            </a:r>
            <a:r>
              <a:rPr lang="en-US" sz="2200" i="1" dirty="0" err="1">
                <a:solidFill>
                  <a:srgbClr val="FFFFFF"/>
                </a:solidFill>
                <a:latin typeface="Times New Roman" panose="02020603050405020304" pitchFamily="18" charset="0"/>
                <a:cs typeface="Times New Roman" panose="02020603050405020304" pitchFamily="18" charset="0"/>
              </a:rPr>
              <a:t>điểm</a:t>
            </a:r>
            <a:r>
              <a:rPr lang="en-US" sz="2200" i="1" dirty="0">
                <a:solidFill>
                  <a:srgbClr val="FFFFFF"/>
                </a:solidFill>
                <a:latin typeface="Times New Roman" panose="02020603050405020304" pitchFamily="18" charset="0"/>
                <a:cs typeface="Times New Roman" panose="02020603050405020304" pitchFamily="18" charset="0"/>
              </a:rPr>
              <a:t> </a:t>
            </a:r>
            <a:r>
              <a:rPr lang="en-US" sz="2200" i="1" dirty="0" err="1">
                <a:solidFill>
                  <a:srgbClr val="FFFFFF"/>
                </a:solidFill>
                <a:latin typeface="Times New Roman" panose="02020603050405020304" pitchFamily="18" charset="0"/>
                <a:cs typeface="Times New Roman" panose="02020603050405020304" pitchFamily="18" charset="0"/>
              </a:rPr>
              <a:t>nghẽn</a:t>
            </a:r>
            <a:r>
              <a:rPr lang="en-US" sz="2200" i="1" dirty="0">
                <a:solidFill>
                  <a:srgbClr val="FFFFFF"/>
                </a:solidFill>
                <a:latin typeface="Times New Roman" panose="02020603050405020304" pitchFamily="18" charset="0"/>
                <a:cs typeface="Times New Roman" panose="02020603050405020304" pitchFamily="18" charset="0"/>
              </a:rPr>
              <a:t>" do </a:t>
            </a:r>
            <a:r>
              <a:rPr lang="en-US" sz="2200" i="1" dirty="0" err="1">
                <a:solidFill>
                  <a:srgbClr val="FFFFFF"/>
                </a:solidFill>
                <a:latin typeface="Times New Roman" panose="02020603050405020304" pitchFamily="18" charset="0"/>
                <a:cs typeface="Times New Roman" panose="02020603050405020304" pitchFamily="18" charset="0"/>
              </a:rPr>
              <a:t>quy</a:t>
            </a:r>
            <a:r>
              <a:rPr lang="en-US" sz="2200" i="1" dirty="0">
                <a:solidFill>
                  <a:srgbClr val="FFFFFF"/>
                </a:solidFill>
                <a:latin typeface="Times New Roman" panose="02020603050405020304" pitchFamily="18" charset="0"/>
                <a:cs typeface="Times New Roman" panose="02020603050405020304" pitchFamily="18" charset="0"/>
              </a:rPr>
              <a:t> </a:t>
            </a:r>
            <a:r>
              <a:rPr lang="en-US" sz="2200" i="1" dirty="0" err="1">
                <a:solidFill>
                  <a:srgbClr val="FFFFFF"/>
                </a:solidFill>
                <a:latin typeface="Times New Roman" panose="02020603050405020304" pitchFamily="18" charset="0"/>
                <a:cs typeface="Times New Roman" panose="02020603050405020304" pitchFamily="18" charset="0"/>
              </a:rPr>
              <a:t>định</a:t>
            </a:r>
            <a:r>
              <a:rPr lang="en-US" sz="2200" i="1" dirty="0">
                <a:solidFill>
                  <a:srgbClr val="FFFFFF"/>
                </a:solidFill>
                <a:latin typeface="Times New Roman" panose="02020603050405020304" pitchFamily="18" charset="0"/>
                <a:cs typeface="Times New Roman" panose="02020603050405020304" pitchFamily="18" charset="0"/>
              </a:rPr>
              <a:t> </a:t>
            </a:r>
            <a:r>
              <a:rPr lang="en-US" sz="2200" i="1" dirty="0" err="1">
                <a:solidFill>
                  <a:srgbClr val="FFFFFF"/>
                </a:solidFill>
                <a:latin typeface="Times New Roman" panose="02020603050405020304" pitchFamily="18" charset="0"/>
                <a:cs typeface="Times New Roman" panose="02020603050405020304" pitchFamily="18" charset="0"/>
              </a:rPr>
              <a:t>pháp</a:t>
            </a:r>
            <a:r>
              <a:rPr lang="en-US" sz="2200" i="1" dirty="0">
                <a:solidFill>
                  <a:srgbClr val="FFFFFF"/>
                </a:solidFill>
                <a:latin typeface="Times New Roman" panose="02020603050405020304" pitchFamily="18" charset="0"/>
                <a:cs typeface="Times New Roman" panose="02020603050405020304" pitchFamily="18" charset="0"/>
              </a:rPr>
              <a:t> </a:t>
            </a:r>
            <a:r>
              <a:rPr lang="en-US" sz="2200" i="1" dirty="0" err="1">
                <a:solidFill>
                  <a:srgbClr val="FFFFFF"/>
                </a:solidFill>
                <a:latin typeface="Times New Roman" panose="02020603050405020304" pitchFamily="18" charset="0"/>
                <a:cs typeface="Times New Roman" panose="02020603050405020304" pitchFamily="18" charset="0"/>
              </a:rPr>
              <a:t>luật</a:t>
            </a:r>
            <a:r>
              <a:rPr lang="en-US" sz="2200" i="1" dirty="0">
                <a:solidFill>
                  <a:srgbClr val="FFFFFF"/>
                </a:solidFill>
                <a:latin typeface="Times New Roman" panose="02020603050405020304" pitchFamily="18" charset="0"/>
                <a:cs typeface="Times New Roman" panose="02020603050405020304" pitchFamily="18" charset="0"/>
              </a:rPr>
              <a:t>.”</a:t>
            </a:r>
            <a:endParaRPr lang="en-US" sz="2200" i="1" dirty="0">
              <a:solidFill>
                <a:srgbClr val="FFFFFF"/>
              </a:solidFill>
              <a:latin typeface="Times New Roman" panose="02020603050405020304" pitchFamily="18" charset="0"/>
              <a:cs typeface="Times New Roman" panose="02020603050405020304" pitchFamily="18" charset="0"/>
              <a:sym typeface="Muli Semi-Bold"/>
            </a:endParaRPr>
          </a:p>
        </p:txBody>
      </p:sp>
      <p:sp>
        <p:nvSpPr>
          <p:cNvPr id="12" name="Freeform 12">
            <a:extLst>
              <a:ext uri="{FF2B5EF4-FFF2-40B4-BE49-F238E27FC236}">
                <a16:creationId xmlns:a16="http://schemas.microsoft.com/office/drawing/2014/main" id="{AD02FEE3-459C-7F93-770A-198B9AFBE5A7}"/>
              </a:ext>
            </a:extLst>
          </p:cNvPr>
          <p:cNvSpPr/>
          <p:nvPr/>
        </p:nvSpPr>
        <p:spPr>
          <a:xfrm>
            <a:off x="714243" y="417319"/>
            <a:ext cx="1546943" cy="1522627"/>
          </a:xfrm>
          <a:custGeom>
            <a:avLst/>
            <a:gdLst/>
            <a:ahLst/>
            <a:cxnLst/>
            <a:rect l="l" t="t" r="r" b="b"/>
            <a:pathLst>
              <a:path w="1546943" h="1522627">
                <a:moveTo>
                  <a:pt x="0" y="0"/>
                </a:moveTo>
                <a:lnTo>
                  <a:pt x="1546944" y="0"/>
                </a:lnTo>
                <a:lnTo>
                  <a:pt x="1546944" y="1522627"/>
                </a:lnTo>
                <a:lnTo>
                  <a:pt x="0" y="1522627"/>
                </a:lnTo>
                <a:lnTo>
                  <a:pt x="0" y="0"/>
                </a:lnTo>
                <a:close/>
              </a:path>
            </a:pathLst>
          </a:custGeom>
          <a:blipFill>
            <a:blip r:embed="rId3"/>
            <a:stretch>
              <a:fillRect t="-798" b="-798"/>
            </a:stretch>
          </a:blipFill>
        </p:spPr>
      </p:sp>
      <p:sp>
        <p:nvSpPr>
          <p:cNvPr id="18" name="TextBox 7">
            <a:extLst>
              <a:ext uri="{FF2B5EF4-FFF2-40B4-BE49-F238E27FC236}">
                <a16:creationId xmlns:a16="http://schemas.microsoft.com/office/drawing/2014/main" id="{002C15B4-5BF3-9303-7E2E-8CEB229A71DE}"/>
              </a:ext>
            </a:extLst>
          </p:cNvPr>
          <p:cNvSpPr txBox="1"/>
          <p:nvPr/>
        </p:nvSpPr>
        <p:spPr>
          <a:xfrm>
            <a:off x="5397062" y="3843227"/>
            <a:ext cx="12208479" cy="2621487"/>
          </a:xfrm>
          <a:prstGeom prst="rect">
            <a:avLst/>
          </a:prstGeom>
        </p:spPr>
        <p:txBody>
          <a:bodyPr wrap="square" lIns="0" tIns="0" rIns="0" bIns="0" rtlCol="0" anchor="t">
            <a:spAutoFit/>
          </a:bodyPr>
          <a:lstStyle/>
          <a:p>
            <a:pPr algn="just">
              <a:lnSpc>
                <a:spcPts val="4165"/>
              </a:lnSpc>
              <a:spcBef>
                <a:spcPct val="0"/>
              </a:spcBef>
            </a:pPr>
            <a:r>
              <a:rPr lang="vi-VN" sz="2200" dirty="0">
                <a:solidFill>
                  <a:srgbClr val="FFFFFF"/>
                </a:solidFill>
                <a:latin typeface="Times New Roman" panose="02020603050405020304" pitchFamily="18" charset="0"/>
                <a:ea typeface="Muli Semi-Bold"/>
                <a:cs typeface="Times New Roman" panose="02020603050405020304" pitchFamily="18" charset="0"/>
                <a:sym typeface="Muli Semi-Bold"/>
              </a:rPr>
              <a:t>Nghị quyết số 68-NQ/TW ngày 04/5/2025 của Bộ Chính trị về phát triển kinh tế tư nhân : </a:t>
            </a:r>
            <a:r>
              <a:rPr lang="vi-VN" sz="2200" i="1" dirty="0">
                <a:solidFill>
                  <a:srgbClr val="FFFFFF"/>
                </a:solidFill>
                <a:latin typeface="Times New Roman" panose="02020603050405020304" pitchFamily="18" charset="0"/>
                <a:ea typeface="Muli Semi-Bold"/>
                <a:cs typeface="Times New Roman" panose="02020603050405020304" pitchFamily="18" charset="0"/>
                <a:sym typeface="Muli Semi-Bold"/>
              </a:rPr>
              <a:t>“Tạo môi trường kinh doanh thông thoáng, minh bạch, ổn định, an toàn, …. Kịp thời xây dựng, hoàn thiện pháp luật và cơ chế, chính sách đột phá để khuyến khích kinh tế tư nhân phát triển …và đặt ra các nhiệm vụ “đổi mới tư duy xây dựng và tổ chức thực thi pháp luật …; giảm thiểu sự can thiệp và xoá bỏ các rào cản hành chính, cơ chế "xin - cho", tư duy "không quản được thì cấm".</a:t>
            </a:r>
            <a:endParaRPr lang="en-US" sz="2200" i="1" dirty="0">
              <a:solidFill>
                <a:srgbClr val="FFFFFF"/>
              </a:solidFill>
              <a:latin typeface="Times New Roman" panose="02020603050405020304" pitchFamily="18" charset="0"/>
              <a:ea typeface="Muli Semi-Bold"/>
              <a:cs typeface="Times New Roman" panose="02020603050405020304" pitchFamily="18" charset="0"/>
              <a:sym typeface="Muli Semi-Bold"/>
            </a:endParaRPr>
          </a:p>
        </p:txBody>
      </p:sp>
      <p:sp>
        <p:nvSpPr>
          <p:cNvPr id="6" name="TextBox 7">
            <a:extLst>
              <a:ext uri="{FF2B5EF4-FFF2-40B4-BE49-F238E27FC236}">
                <a16:creationId xmlns:a16="http://schemas.microsoft.com/office/drawing/2014/main" id="{2B0DCD08-2905-9819-2157-6142474F7800}"/>
              </a:ext>
            </a:extLst>
          </p:cNvPr>
          <p:cNvSpPr txBox="1"/>
          <p:nvPr/>
        </p:nvSpPr>
        <p:spPr>
          <a:xfrm>
            <a:off x="5384870" y="7022493"/>
            <a:ext cx="12208478" cy="2630528"/>
          </a:xfrm>
          <a:prstGeom prst="rect">
            <a:avLst/>
          </a:prstGeom>
        </p:spPr>
        <p:txBody>
          <a:bodyPr wrap="square" lIns="0" tIns="0" rIns="0" bIns="0" rtlCol="0" anchor="t">
            <a:spAutoFit/>
          </a:bodyPr>
          <a:lstStyle/>
          <a:p>
            <a:pPr algn="just">
              <a:lnSpc>
                <a:spcPts val="4165"/>
              </a:lnSpc>
              <a:spcBef>
                <a:spcPct val="0"/>
              </a:spcBef>
            </a:pPr>
            <a:r>
              <a:rPr lang="en-US" sz="2200" dirty="0" err="1">
                <a:solidFill>
                  <a:srgbClr val="FFFFFF"/>
                </a:solidFill>
                <a:latin typeface="Times New Roman" panose="02020603050405020304" pitchFamily="18" charset="0"/>
                <a:cs typeface="Times New Roman" panose="02020603050405020304" pitchFamily="18" charset="0"/>
              </a:rPr>
              <a:t>Nghị</a:t>
            </a:r>
            <a:r>
              <a:rPr lang="en-US" sz="2200" dirty="0">
                <a:solidFill>
                  <a:srgbClr val="FFFFFF"/>
                </a:solidFill>
                <a:latin typeface="Times New Roman" panose="02020603050405020304" pitchFamily="18" charset="0"/>
                <a:cs typeface="Times New Roman" panose="02020603050405020304" pitchFamily="18" charset="0"/>
              </a:rPr>
              <a:t> </a:t>
            </a:r>
            <a:r>
              <a:rPr lang="en-US" sz="2200" dirty="0" err="1">
                <a:solidFill>
                  <a:srgbClr val="FFFFFF"/>
                </a:solidFill>
                <a:latin typeface="Times New Roman" panose="02020603050405020304" pitchFamily="18" charset="0"/>
                <a:cs typeface="Times New Roman" panose="02020603050405020304" pitchFamily="18" charset="0"/>
              </a:rPr>
              <a:t>quyết</a:t>
            </a:r>
            <a:r>
              <a:rPr lang="en-US" sz="2200" dirty="0">
                <a:solidFill>
                  <a:srgbClr val="FFFFFF"/>
                </a:solidFill>
                <a:latin typeface="Times New Roman" panose="02020603050405020304" pitchFamily="18" charset="0"/>
                <a:cs typeface="Times New Roman" panose="02020603050405020304" pitchFamily="18" charset="0"/>
              </a:rPr>
              <a:t> </a:t>
            </a:r>
            <a:r>
              <a:rPr lang="en-US" sz="2200" dirty="0" err="1">
                <a:solidFill>
                  <a:srgbClr val="FFFFFF"/>
                </a:solidFill>
                <a:latin typeface="Times New Roman" panose="02020603050405020304" pitchFamily="18" charset="0"/>
                <a:cs typeface="Times New Roman" panose="02020603050405020304" pitchFamily="18" charset="0"/>
              </a:rPr>
              <a:t>số</a:t>
            </a:r>
            <a:r>
              <a:rPr lang="en-US" sz="2200" dirty="0">
                <a:solidFill>
                  <a:srgbClr val="FFFFFF"/>
                </a:solidFill>
                <a:latin typeface="Times New Roman" panose="02020603050405020304" pitchFamily="18" charset="0"/>
                <a:cs typeface="Times New Roman" panose="02020603050405020304" pitchFamily="18" charset="0"/>
              </a:rPr>
              <a:t> 66/NQ-CP </a:t>
            </a:r>
            <a:r>
              <a:rPr lang="en-US" sz="2200" dirty="0" err="1">
                <a:solidFill>
                  <a:srgbClr val="FFFFFF"/>
                </a:solidFill>
                <a:latin typeface="Times New Roman" panose="02020603050405020304" pitchFamily="18" charset="0"/>
                <a:cs typeface="Times New Roman" panose="02020603050405020304" pitchFamily="18" charset="0"/>
              </a:rPr>
              <a:t>ngày</a:t>
            </a:r>
            <a:r>
              <a:rPr lang="en-US" sz="2200" dirty="0">
                <a:solidFill>
                  <a:srgbClr val="FFFFFF"/>
                </a:solidFill>
                <a:latin typeface="Times New Roman" panose="02020603050405020304" pitchFamily="18" charset="0"/>
                <a:cs typeface="Times New Roman" panose="02020603050405020304" pitchFamily="18" charset="0"/>
              </a:rPr>
              <a:t> 26/3/2025 </a:t>
            </a:r>
            <a:r>
              <a:rPr lang="en-US" sz="2200" dirty="0" err="1">
                <a:solidFill>
                  <a:srgbClr val="FFFFFF"/>
                </a:solidFill>
                <a:latin typeface="Times New Roman" panose="02020603050405020304" pitchFamily="18" charset="0"/>
                <a:cs typeface="Times New Roman" panose="02020603050405020304" pitchFamily="18" charset="0"/>
              </a:rPr>
              <a:t>của</a:t>
            </a:r>
            <a:r>
              <a:rPr lang="en-US" sz="2200" dirty="0">
                <a:solidFill>
                  <a:srgbClr val="FFFFFF"/>
                </a:solidFill>
                <a:latin typeface="Times New Roman" panose="02020603050405020304" pitchFamily="18" charset="0"/>
                <a:cs typeface="Times New Roman" panose="02020603050405020304" pitchFamily="18" charset="0"/>
              </a:rPr>
              <a:t> </a:t>
            </a:r>
            <a:r>
              <a:rPr lang="en-US" sz="2200" dirty="0" err="1">
                <a:solidFill>
                  <a:srgbClr val="FFFFFF"/>
                </a:solidFill>
                <a:latin typeface="Times New Roman" panose="02020603050405020304" pitchFamily="18" charset="0"/>
                <a:cs typeface="Times New Roman" panose="02020603050405020304" pitchFamily="18" charset="0"/>
              </a:rPr>
              <a:t>Chính</a:t>
            </a:r>
            <a:r>
              <a:rPr lang="en-US" sz="2200" dirty="0">
                <a:solidFill>
                  <a:srgbClr val="FFFFFF"/>
                </a:solidFill>
                <a:latin typeface="Times New Roman" panose="02020603050405020304" pitchFamily="18" charset="0"/>
                <a:cs typeface="Times New Roman" panose="02020603050405020304" pitchFamily="18" charset="0"/>
              </a:rPr>
              <a:t> </a:t>
            </a:r>
            <a:r>
              <a:rPr lang="en-US" sz="2200" dirty="0" err="1">
                <a:solidFill>
                  <a:srgbClr val="FFFFFF"/>
                </a:solidFill>
                <a:latin typeface="Times New Roman" panose="02020603050405020304" pitchFamily="18" charset="0"/>
                <a:cs typeface="Times New Roman" panose="02020603050405020304" pitchFamily="18" charset="0"/>
              </a:rPr>
              <a:t>phủ</a:t>
            </a:r>
            <a:r>
              <a:rPr lang="en-US" sz="2200" dirty="0">
                <a:solidFill>
                  <a:srgbClr val="FFFFFF"/>
                </a:solidFill>
                <a:latin typeface="Times New Roman" panose="02020603050405020304" pitchFamily="18" charset="0"/>
                <a:cs typeface="Times New Roman" panose="02020603050405020304" pitchFamily="18" charset="0"/>
              </a:rPr>
              <a:t> </a:t>
            </a:r>
            <a:r>
              <a:rPr lang="en-US" sz="2200" dirty="0" err="1">
                <a:solidFill>
                  <a:srgbClr val="FFFFFF"/>
                </a:solidFill>
                <a:latin typeface="Times New Roman" panose="02020603050405020304" pitchFamily="18" charset="0"/>
                <a:cs typeface="Times New Roman" panose="02020603050405020304" pitchFamily="18" charset="0"/>
              </a:rPr>
              <a:t>về</a:t>
            </a:r>
            <a:r>
              <a:rPr lang="en-US" sz="2200" dirty="0">
                <a:solidFill>
                  <a:srgbClr val="FFFFFF"/>
                </a:solidFill>
                <a:latin typeface="Times New Roman" panose="02020603050405020304" pitchFamily="18" charset="0"/>
                <a:cs typeface="Times New Roman" panose="02020603050405020304" pitchFamily="18" charset="0"/>
              </a:rPr>
              <a:t> </a:t>
            </a:r>
            <a:r>
              <a:rPr lang="en-US" sz="2200" dirty="0" err="1">
                <a:solidFill>
                  <a:srgbClr val="FFFFFF"/>
                </a:solidFill>
                <a:latin typeface="Times New Roman" panose="02020603050405020304" pitchFamily="18" charset="0"/>
                <a:cs typeface="Times New Roman" panose="02020603050405020304" pitchFamily="18" charset="0"/>
              </a:rPr>
              <a:t>Chương</a:t>
            </a:r>
            <a:r>
              <a:rPr lang="en-US" sz="2200" dirty="0">
                <a:solidFill>
                  <a:srgbClr val="FFFFFF"/>
                </a:solidFill>
                <a:latin typeface="Times New Roman" panose="02020603050405020304" pitchFamily="18" charset="0"/>
                <a:cs typeface="Times New Roman" panose="02020603050405020304" pitchFamily="18" charset="0"/>
              </a:rPr>
              <a:t> </a:t>
            </a:r>
            <a:r>
              <a:rPr lang="en-US" sz="2200" dirty="0" err="1">
                <a:solidFill>
                  <a:srgbClr val="FFFFFF"/>
                </a:solidFill>
                <a:latin typeface="Times New Roman" panose="02020603050405020304" pitchFamily="18" charset="0"/>
                <a:cs typeface="Times New Roman" panose="02020603050405020304" pitchFamily="18" charset="0"/>
              </a:rPr>
              <a:t>trình</a:t>
            </a:r>
            <a:r>
              <a:rPr lang="en-US" sz="2200" dirty="0">
                <a:solidFill>
                  <a:srgbClr val="FFFFFF"/>
                </a:solidFill>
                <a:latin typeface="Times New Roman" panose="02020603050405020304" pitchFamily="18" charset="0"/>
                <a:cs typeface="Times New Roman" panose="02020603050405020304" pitchFamily="18" charset="0"/>
              </a:rPr>
              <a:t> </a:t>
            </a:r>
            <a:r>
              <a:rPr lang="en-US" sz="2200" dirty="0" err="1">
                <a:solidFill>
                  <a:srgbClr val="FFFFFF"/>
                </a:solidFill>
                <a:latin typeface="Times New Roman" panose="02020603050405020304" pitchFamily="18" charset="0"/>
                <a:cs typeface="Times New Roman" panose="02020603050405020304" pitchFamily="18" charset="0"/>
              </a:rPr>
              <a:t>cắt</a:t>
            </a:r>
            <a:r>
              <a:rPr lang="en-US" sz="2200" dirty="0">
                <a:solidFill>
                  <a:srgbClr val="FFFFFF"/>
                </a:solidFill>
                <a:latin typeface="Times New Roman" panose="02020603050405020304" pitchFamily="18" charset="0"/>
                <a:cs typeface="Times New Roman" panose="02020603050405020304" pitchFamily="18" charset="0"/>
              </a:rPr>
              <a:t> </a:t>
            </a:r>
            <a:r>
              <a:rPr lang="en-US" sz="2200" dirty="0" err="1">
                <a:solidFill>
                  <a:srgbClr val="FFFFFF"/>
                </a:solidFill>
                <a:latin typeface="Times New Roman" panose="02020603050405020304" pitchFamily="18" charset="0"/>
                <a:cs typeface="Times New Roman" panose="02020603050405020304" pitchFamily="18" charset="0"/>
              </a:rPr>
              <a:t>giảm</a:t>
            </a:r>
            <a:r>
              <a:rPr lang="en-US" sz="2200" dirty="0">
                <a:solidFill>
                  <a:srgbClr val="FFFFFF"/>
                </a:solidFill>
                <a:latin typeface="Times New Roman" panose="02020603050405020304" pitchFamily="18" charset="0"/>
                <a:cs typeface="Times New Roman" panose="02020603050405020304" pitchFamily="18" charset="0"/>
              </a:rPr>
              <a:t>, </a:t>
            </a:r>
            <a:r>
              <a:rPr lang="en-US" sz="2200" dirty="0" err="1">
                <a:solidFill>
                  <a:srgbClr val="FFFFFF"/>
                </a:solidFill>
                <a:latin typeface="Times New Roman" panose="02020603050405020304" pitchFamily="18" charset="0"/>
                <a:cs typeface="Times New Roman" panose="02020603050405020304" pitchFamily="18" charset="0"/>
              </a:rPr>
              <a:t>đơn</a:t>
            </a:r>
            <a:r>
              <a:rPr lang="en-US" sz="2200" dirty="0">
                <a:solidFill>
                  <a:srgbClr val="FFFFFF"/>
                </a:solidFill>
                <a:latin typeface="Times New Roman" panose="02020603050405020304" pitchFamily="18" charset="0"/>
                <a:cs typeface="Times New Roman" panose="02020603050405020304" pitchFamily="18" charset="0"/>
              </a:rPr>
              <a:t> </a:t>
            </a:r>
            <a:r>
              <a:rPr lang="en-US" sz="2200" dirty="0" err="1">
                <a:solidFill>
                  <a:srgbClr val="FFFFFF"/>
                </a:solidFill>
                <a:latin typeface="Times New Roman" panose="02020603050405020304" pitchFamily="18" charset="0"/>
                <a:cs typeface="Times New Roman" panose="02020603050405020304" pitchFamily="18" charset="0"/>
              </a:rPr>
              <a:t>giản</a:t>
            </a:r>
            <a:r>
              <a:rPr lang="en-US" sz="2200" dirty="0">
                <a:solidFill>
                  <a:srgbClr val="FFFFFF"/>
                </a:solidFill>
                <a:latin typeface="Times New Roman" panose="02020603050405020304" pitchFamily="18" charset="0"/>
                <a:cs typeface="Times New Roman" panose="02020603050405020304" pitchFamily="18" charset="0"/>
              </a:rPr>
              <a:t> </a:t>
            </a:r>
            <a:r>
              <a:rPr lang="en-US" sz="2200" dirty="0" err="1">
                <a:solidFill>
                  <a:srgbClr val="FFFFFF"/>
                </a:solidFill>
                <a:latin typeface="Times New Roman" panose="02020603050405020304" pitchFamily="18" charset="0"/>
                <a:cs typeface="Times New Roman" panose="02020603050405020304" pitchFamily="18" charset="0"/>
              </a:rPr>
              <a:t>hóa</a:t>
            </a:r>
            <a:r>
              <a:rPr lang="en-US" sz="2200" dirty="0">
                <a:solidFill>
                  <a:srgbClr val="FFFFFF"/>
                </a:solidFill>
                <a:latin typeface="Times New Roman" panose="02020603050405020304" pitchFamily="18" charset="0"/>
                <a:cs typeface="Times New Roman" panose="02020603050405020304" pitchFamily="18" charset="0"/>
              </a:rPr>
              <a:t> </a:t>
            </a:r>
            <a:r>
              <a:rPr lang="en-US" sz="2200" dirty="0" err="1">
                <a:solidFill>
                  <a:srgbClr val="FFFFFF"/>
                </a:solidFill>
                <a:latin typeface="Times New Roman" panose="02020603050405020304" pitchFamily="18" charset="0"/>
                <a:cs typeface="Times New Roman" panose="02020603050405020304" pitchFamily="18" charset="0"/>
              </a:rPr>
              <a:t>thủ</a:t>
            </a:r>
            <a:r>
              <a:rPr lang="en-US" sz="2200" dirty="0">
                <a:solidFill>
                  <a:srgbClr val="FFFFFF"/>
                </a:solidFill>
                <a:latin typeface="Times New Roman" panose="02020603050405020304" pitchFamily="18" charset="0"/>
                <a:cs typeface="Times New Roman" panose="02020603050405020304" pitchFamily="18" charset="0"/>
              </a:rPr>
              <a:t> </a:t>
            </a:r>
            <a:r>
              <a:rPr lang="en-US" sz="2200" dirty="0" err="1">
                <a:solidFill>
                  <a:srgbClr val="FFFFFF"/>
                </a:solidFill>
                <a:latin typeface="Times New Roman" panose="02020603050405020304" pitchFamily="18" charset="0"/>
                <a:cs typeface="Times New Roman" panose="02020603050405020304" pitchFamily="18" charset="0"/>
              </a:rPr>
              <a:t>tục</a:t>
            </a:r>
            <a:r>
              <a:rPr lang="en-US" sz="2200" dirty="0">
                <a:solidFill>
                  <a:srgbClr val="FFFFFF"/>
                </a:solidFill>
                <a:latin typeface="Times New Roman" panose="02020603050405020304" pitchFamily="18" charset="0"/>
                <a:cs typeface="Times New Roman" panose="02020603050405020304" pitchFamily="18" charset="0"/>
              </a:rPr>
              <a:t> </a:t>
            </a:r>
            <a:r>
              <a:rPr lang="en-US" sz="2200" dirty="0" err="1">
                <a:solidFill>
                  <a:srgbClr val="FFFFFF"/>
                </a:solidFill>
                <a:latin typeface="Times New Roman" panose="02020603050405020304" pitchFamily="18" charset="0"/>
                <a:cs typeface="Times New Roman" panose="02020603050405020304" pitchFamily="18" charset="0"/>
              </a:rPr>
              <a:t>hành</a:t>
            </a:r>
            <a:r>
              <a:rPr lang="en-US" sz="2200" dirty="0">
                <a:solidFill>
                  <a:srgbClr val="FFFFFF"/>
                </a:solidFill>
                <a:latin typeface="Times New Roman" panose="02020603050405020304" pitchFamily="18" charset="0"/>
                <a:cs typeface="Times New Roman" panose="02020603050405020304" pitchFamily="18" charset="0"/>
              </a:rPr>
              <a:t> </a:t>
            </a:r>
            <a:r>
              <a:rPr lang="en-US" sz="2200" dirty="0" err="1">
                <a:solidFill>
                  <a:srgbClr val="FFFFFF"/>
                </a:solidFill>
                <a:latin typeface="Times New Roman" panose="02020603050405020304" pitchFamily="18" charset="0"/>
                <a:cs typeface="Times New Roman" panose="02020603050405020304" pitchFamily="18" charset="0"/>
              </a:rPr>
              <a:t>chính</a:t>
            </a:r>
            <a:r>
              <a:rPr lang="en-US" sz="2200" dirty="0">
                <a:solidFill>
                  <a:srgbClr val="FFFFFF"/>
                </a:solidFill>
                <a:latin typeface="Times New Roman" panose="02020603050405020304" pitchFamily="18" charset="0"/>
                <a:cs typeface="Times New Roman" panose="02020603050405020304" pitchFamily="18" charset="0"/>
              </a:rPr>
              <a:t> </a:t>
            </a:r>
            <a:r>
              <a:rPr lang="en-US" sz="2200" dirty="0" err="1">
                <a:solidFill>
                  <a:srgbClr val="FFFFFF"/>
                </a:solidFill>
                <a:latin typeface="Times New Roman" panose="02020603050405020304" pitchFamily="18" charset="0"/>
                <a:cs typeface="Times New Roman" panose="02020603050405020304" pitchFamily="18" charset="0"/>
              </a:rPr>
              <a:t>liên</a:t>
            </a:r>
            <a:r>
              <a:rPr lang="en-US" sz="2200" dirty="0">
                <a:solidFill>
                  <a:srgbClr val="FFFFFF"/>
                </a:solidFill>
                <a:latin typeface="Times New Roman" panose="02020603050405020304" pitchFamily="18" charset="0"/>
                <a:cs typeface="Times New Roman" panose="02020603050405020304" pitchFamily="18" charset="0"/>
              </a:rPr>
              <a:t> </a:t>
            </a:r>
            <a:r>
              <a:rPr lang="en-US" sz="2200" dirty="0" err="1">
                <a:solidFill>
                  <a:srgbClr val="FFFFFF"/>
                </a:solidFill>
                <a:latin typeface="Times New Roman" panose="02020603050405020304" pitchFamily="18" charset="0"/>
                <a:cs typeface="Times New Roman" panose="02020603050405020304" pitchFamily="18" charset="0"/>
              </a:rPr>
              <a:t>quan</a:t>
            </a:r>
            <a:r>
              <a:rPr lang="en-US" sz="2200" dirty="0">
                <a:solidFill>
                  <a:srgbClr val="FFFFFF"/>
                </a:solidFill>
                <a:latin typeface="Times New Roman" panose="02020603050405020304" pitchFamily="18" charset="0"/>
                <a:cs typeface="Times New Roman" panose="02020603050405020304" pitchFamily="18" charset="0"/>
              </a:rPr>
              <a:t> </a:t>
            </a:r>
            <a:r>
              <a:rPr lang="en-US" sz="2200" dirty="0" err="1">
                <a:solidFill>
                  <a:srgbClr val="FFFFFF"/>
                </a:solidFill>
                <a:latin typeface="Times New Roman" panose="02020603050405020304" pitchFamily="18" charset="0"/>
                <a:cs typeface="Times New Roman" panose="02020603050405020304" pitchFamily="18" charset="0"/>
              </a:rPr>
              <a:t>đến</a:t>
            </a:r>
            <a:r>
              <a:rPr lang="en-US" sz="2200" dirty="0">
                <a:solidFill>
                  <a:srgbClr val="FFFFFF"/>
                </a:solidFill>
                <a:latin typeface="Times New Roman" panose="02020603050405020304" pitchFamily="18" charset="0"/>
                <a:cs typeface="Times New Roman" panose="02020603050405020304" pitchFamily="18" charset="0"/>
              </a:rPr>
              <a:t> </a:t>
            </a:r>
            <a:r>
              <a:rPr lang="en-US" sz="2200" dirty="0" err="1">
                <a:solidFill>
                  <a:srgbClr val="FFFFFF"/>
                </a:solidFill>
                <a:latin typeface="Times New Roman" panose="02020603050405020304" pitchFamily="18" charset="0"/>
                <a:cs typeface="Times New Roman" panose="02020603050405020304" pitchFamily="18" charset="0"/>
              </a:rPr>
              <a:t>hoạt</a:t>
            </a:r>
            <a:r>
              <a:rPr lang="en-US" sz="2200" dirty="0">
                <a:solidFill>
                  <a:srgbClr val="FFFFFF"/>
                </a:solidFill>
                <a:latin typeface="Times New Roman" panose="02020603050405020304" pitchFamily="18" charset="0"/>
                <a:cs typeface="Times New Roman" panose="02020603050405020304" pitchFamily="18" charset="0"/>
              </a:rPr>
              <a:t> </a:t>
            </a:r>
            <a:r>
              <a:rPr lang="en-US" sz="2200" dirty="0" err="1">
                <a:solidFill>
                  <a:srgbClr val="FFFFFF"/>
                </a:solidFill>
                <a:latin typeface="Times New Roman" panose="02020603050405020304" pitchFamily="18" charset="0"/>
                <a:cs typeface="Times New Roman" panose="02020603050405020304" pitchFamily="18" charset="0"/>
              </a:rPr>
              <a:t>động</a:t>
            </a:r>
            <a:r>
              <a:rPr lang="en-US" sz="2200" dirty="0">
                <a:solidFill>
                  <a:srgbClr val="FFFFFF"/>
                </a:solidFill>
                <a:latin typeface="Times New Roman" panose="02020603050405020304" pitchFamily="18" charset="0"/>
                <a:cs typeface="Times New Roman" panose="02020603050405020304" pitchFamily="18" charset="0"/>
              </a:rPr>
              <a:t> </a:t>
            </a:r>
            <a:r>
              <a:rPr lang="en-US" sz="2200" dirty="0" err="1">
                <a:solidFill>
                  <a:srgbClr val="FFFFFF"/>
                </a:solidFill>
                <a:latin typeface="Times New Roman" panose="02020603050405020304" pitchFamily="18" charset="0"/>
                <a:cs typeface="Times New Roman" panose="02020603050405020304" pitchFamily="18" charset="0"/>
              </a:rPr>
              <a:t>sản</a:t>
            </a:r>
            <a:r>
              <a:rPr lang="en-US" sz="2200" dirty="0">
                <a:solidFill>
                  <a:srgbClr val="FFFFFF"/>
                </a:solidFill>
                <a:latin typeface="Times New Roman" panose="02020603050405020304" pitchFamily="18" charset="0"/>
                <a:cs typeface="Times New Roman" panose="02020603050405020304" pitchFamily="18" charset="0"/>
              </a:rPr>
              <a:t> </a:t>
            </a:r>
            <a:r>
              <a:rPr lang="en-US" sz="2200" dirty="0" err="1">
                <a:solidFill>
                  <a:srgbClr val="FFFFFF"/>
                </a:solidFill>
                <a:latin typeface="Times New Roman" panose="02020603050405020304" pitchFamily="18" charset="0"/>
                <a:cs typeface="Times New Roman" panose="02020603050405020304" pitchFamily="18" charset="0"/>
              </a:rPr>
              <a:t>xuất</a:t>
            </a:r>
            <a:r>
              <a:rPr lang="en-US" sz="2200" dirty="0">
                <a:solidFill>
                  <a:srgbClr val="FFFFFF"/>
                </a:solidFill>
                <a:latin typeface="Times New Roman" panose="02020603050405020304" pitchFamily="18" charset="0"/>
                <a:cs typeface="Times New Roman" panose="02020603050405020304" pitchFamily="18" charset="0"/>
              </a:rPr>
              <a:t>, </a:t>
            </a:r>
            <a:r>
              <a:rPr lang="en-US" sz="2200" dirty="0" err="1">
                <a:solidFill>
                  <a:srgbClr val="FFFFFF"/>
                </a:solidFill>
                <a:latin typeface="Times New Roman" panose="02020603050405020304" pitchFamily="18" charset="0"/>
                <a:cs typeface="Times New Roman" panose="02020603050405020304" pitchFamily="18" charset="0"/>
              </a:rPr>
              <a:t>kinh</a:t>
            </a:r>
            <a:r>
              <a:rPr lang="en-US" sz="2200" dirty="0">
                <a:solidFill>
                  <a:srgbClr val="FFFFFF"/>
                </a:solidFill>
                <a:latin typeface="Times New Roman" panose="02020603050405020304" pitchFamily="18" charset="0"/>
                <a:cs typeface="Times New Roman" panose="02020603050405020304" pitchFamily="18" charset="0"/>
              </a:rPr>
              <a:t> </a:t>
            </a:r>
            <a:r>
              <a:rPr lang="en-US" sz="2200" dirty="0" err="1">
                <a:solidFill>
                  <a:srgbClr val="FFFFFF"/>
                </a:solidFill>
                <a:latin typeface="Times New Roman" panose="02020603050405020304" pitchFamily="18" charset="0"/>
                <a:cs typeface="Times New Roman" panose="02020603050405020304" pitchFamily="18" charset="0"/>
              </a:rPr>
              <a:t>doanh</a:t>
            </a:r>
            <a:r>
              <a:rPr lang="en-US" sz="2200" dirty="0">
                <a:solidFill>
                  <a:srgbClr val="FFFFFF"/>
                </a:solidFill>
                <a:latin typeface="Times New Roman" panose="02020603050405020304" pitchFamily="18" charset="0"/>
                <a:cs typeface="Times New Roman" panose="02020603050405020304" pitchFamily="18" charset="0"/>
              </a:rPr>
              <a:t> </a:t>
            </a:r>
            <a:r>
              <a:rPr lang="en-US" sz="2200" dirty="0" err="1">
                <a:solidFill>
                  <a:srgbClr val="FFFFFF"/>
                </a:solidFill>
                <a:latin typeface="Times New Roman" panose="02020603050405020304" pitchFamily="18" charset="0"/>
                <a:cs typeface="Times New Roman" panose="02020603050405020304" pitchFamily="18" charset="0"/>
              </a:rPr>
              <a:t>năm</a:t>
            </a:r>
            <a:r>
              <a:rPr lang="en-US" sz="2200" dirty="0">
                <a:solidFill>
                  <a:srgbClr val="FFFFFF"/>
                </a:solidFill>
                <a:latin typeface="Times New Roman" panose="02020603050405020304" pitchFamily="18" charset="0"/>
                <a:cs typeface="Times New Roman" panose="02020603050405020304" pitchFamily="18" charset="0"/>
              </a:rPr>
              <a:t> 2025 </a:t>
            </a:r>
            <a:r>
              <a:rPr lang="en-US" sz="2200" dirty="0" err="1">
                <a:solidFill>
                  <a:srgbClr val="FFFFFF"/>
                </a:solidFill>
                <a:latin typeface="Times New Roman" panose="02020603050405020304" pitchFamily="18" charset="0"/>
                <a:cs typeface="Times New Roman" panose="02020603050405020304" pitchFamily="18" charset="0"/>
              </a:rPr>
              <a:t>và</a:t>
            </a:r>
            <a:r>
              <a:rPr lang="en-US" sz="2200" dirty="0">
                <a:solidFill>
                  <a:srgbClr val="FFFFFF"/>
                </a:solidFill>
                <a:latin typeface="Times New Roman" panose="02020603050405020304" pitchFamily="18" charset="0"/>
                <a:cs typeface="Times New Roman" panose="02020603050405020304" pitchFamily="18" charset="0"/>
              </a:rPr>
              <a:t> 2026: </a:t>
            </a:r>
            <a:r>
              <a:rPr lang="en-US" sz="2200" dirty="0" err="1">
                <a:solidFill>
                  <a:srgbClr val="FFFFFF"/>
                </a:solidFill>
                <a:latin typeface="Times New Roman" panose="02020603050405020304" pitchFamily="18" charset="0"/>
                <a:cs typeface="Times New Roman" panose="02020603050405020304" pitchFamily="18" charset="0"/>
              </a:rPr>
              <a:t>Mục</a:t>
            </a:r>
            <a:r>
              <a:rPr lang="en-US" sz="2200" dirty="0">
                <a:solidFill>
                  <a:srgbClr val="FFFFFF"/>
                </a:solidFill>
                <a:latin typeface="Times New Roman" panose="02020603050405020304" pitchFamily="18" charset="0"/>
                <a:cs typeface="Times New Roman" panose="02020603050405020304" pitchFamily="18" charset="0"/>
              </a:rPr>
              <a:t> </a:t>
            </a:r>
            <a:r>
              <a:rPr lang="en-US" sz="2200" dirty="0" err="1">
                <a:solidFill>
                  <a:srgbClr val="FFFFFF"/>
                </a:solidFill>
                <a:latin typeface="Times New Roman" panose="02020603050405020304" pitchFamily="18" charset="0"/>
                <a:cs typeface="Times New Roman" panose="02020603050405020304" pitchFamily="18" charset="0"/>
              </a:rPr>
              <a:t>tiêu</a:t>
            </a:r>
            <a:r>
              <a:rPr lang="en-US" sz="2200" dirty="0">
                <a:solidFill>
                  <a:srgbClr val="FFFFFF"/>
                </a:solidFill>
                <a:latin typeface="Times New Roman" panose="02020603050405020304" pitchFamily="18" charset="0"/>
                <a:cs typeface="Times New Roman" panose="02020603050405020304" pitchFamily="18" charset="0"/>
              </a:rPr>
              <a:t> </a:t>
            </a:r>
            <a:r>
              <a:rPr lang="en-US" sz="2200" dirty="0" err="1">
                <a:solidFill>
                  <a:srgbClr val="FFFFFF"/>
                </a:solidFill>
                <a:latin typeface="Times New Roman" panose="02020603050405020304" pitchFamily="18" charset="0"/>
                <a:cs typeface="Times New Roman" panose="02020603050405020304" pitchFamily="18" charset="0"/>
              </a:rPr>
              <a:t>năm</a:t>
            </a:r>
            <a:r>
              <a:rPr lang="en-US" sz="2200" dirty="0">
                <a:solidFill>
                  <a:srgbClr val="FFFFFF"/>
                </a:solidFill>
                <a:latin typeface="Times New Roman" panose="02020603050405020304" pitchFamily="18" charset="0"/>
                <a:cs typeface="Times New Roman" panose="02020603050405020304" pitchFamily="18" charset="0"/>
              </a:rPr>
              <a:t> 2025: </a:t>
            </a:r>
            <a:r>
              <a:rPr lang="en-US" sz="2200" i="1" dirty="0">
                <a:solidFill>
                  <a:srgbClr val="FFFFFF"/>
                </a:solidFill>
                <a:latin typeface="Times New Roman" panose="02020603050405020304" pitchFamily="18" charset="0"/>
                <a:cs typeface="Times New Roman" panose="02020603050405020304" pitchFamily="18" charset="0"/>
              </a:rPr>
              <a:t>“</a:t>
            </a:r>
            <a:r>
              <a:rPr lang="en-US" sz="2200" i="1" dirty="0" err="1">
                <a:solidFill>
                  <a:srgbClr val="FFFFFF"/>
                </a:solidFill>
                <a:latin typeface="Times New Roman" panose="02020603050405020304" pitchFamily="18" charset="0"/>
                <a:cs typeface="Times New Roman" panose="02020603050405020304" pitchFamily="18" charset="0"/>
              </a:rPr>
              <a:t>Cắt</a:t>
            </a:r>
            <a:r>
              <a:rPr lang="en-US" sz="2200" i="1" dirty="0">
                <a:solidFill>
                  <a:srgbClr val="FFFFFF"/>
                </a:solidFill>
                <a:latin typeface="Times New Roman" panose="02020603050405020304" pitchFamily="18" charset="0"/>
                <a:cs typeface="Times New Roman" panose="02020603050405020304" pitchFamily="18" charset="0"/>
              </a:rPr>
              <a:t> </a:t>
            </a:r>
            <a:r>
              <a:rPr lang="en-US" sz="2200" i="1" dirty="0" err="1">
                <a:solidFill>
                  <a:srgbClr val="FFFFFF"/>
                </a:solidFill>
                <a:latin typeface="Times New Roman" panose="02020603050405020304" pitchFamily="18" charset="0"/>
                <a:cs typeface="Times New Roman" panose="02020603050405020304" pitchFamily="18" charset="0"/>
              </a:rPr>
              <a:t>giảm</a:t>
            </a:r>
            <a:r>
              <a:rPr lang="en-US" sz="2200" i="1" dirty="0">
                <a:solidFill>
                  <a:srgbClr val="FFFFFF"/>
                </a:solidFill>
                <a:latin typeface="Times New Roman" panose="02020603050405020304" pitchFamily="18" charset="0"/>
                <a:cs typeface="Times New Roman" panose="02020603050405020304" pitchFamily="18" charset="0"/>
              </a:rPr>
              <a:t>, </a:t>
            </a:r>
            <a:r>
              <a:rPr lang="en-US" sz="2200" i="1" dirty="0" err="1">
                <a:solidFill>
                  <a:srgbClr val="FFFFFF"/>
                </a:solidFill>
                <a:latin typeface="Times New Roman" panose="02020603050405020304" pitchFamily="18" charset="0"/>
                <a:cs typeface="Times New Roman" panose="02020603050405020304" pitchFamily="18" charset="0"/>
              </a:rPr>
              <a:t>đơn</a:t>
            </a:r>
            <a:r>
              <a:rPr lang="en-US" sz="2200" i="1" dirty="0">
                <a:solidFill>
                  <a:srgbClr val="FFFFFF"/>
                </a:solidFill>
                <a:latin typeface="Times New Roman" panose="02020603050405020304" pitchFamily="18" charset="0"/>
                <a:cs typeface="Times New Roman" panose="02020603050405020304" pitchFamily="18" charset="0"/>
              </a:rPr>
              <a:t> </a:t>
            </a:r>
            <a:r>
              <a:rPr lang="en-US" sz="2200" i="1" dirty="0" err="1">
                <a:solidFill>
                  <a:srgbClr val="FFFFFF"/>
                </a:solidFill>
                <a:latin typeface="Times New Roman" panose="02020603050405020304" pitchFamily="18" charset="0"/>
                <a:cs typeface="Times New Roman" panose="02020603050405020304" pitchFamily="18" charset="0"/>
              </a:rPr>
              <a:t>giản</a:t>
            </a:r>
            <a:r>
              <a:rPr lang="en-US" sz="2200" i="1" dirty="0">
                <a:solidFill>
                  <a:srgbClr val="FFFFFF"/>
                </a:solidFill>
                <a:latin typeface="Times New Roman" panose="02020603050405020304" pitchFamily="18" charset="0"/>
                <a:cs typeface="Times New Roman" panose="02020603050405020304" pitchFamily="18" charset="0"/>
              </a:rPr>
              <a:t> </a:t>
            </a:r>
            <a:r>
              <a:rPr lang="en-US" sz="2200" i="1" dirty="0" err="1">
                <a:solidFill>
                  <a:srgbClr val="FFFFFF"/>
                </a:solidFill>
                <a:latin typeface="Times New Roman" panose="02020603050405020304" pitchFamily="18" charset="0"/>
                <a:cs typeface="Times New Roman" panose="02020603050405020304" pitchFamily="18" charset="0"/>
              </a:rPr>
              <a:t>hoá</a:t>
            </a:r>
            <a:r>
              <a:rPr lang="en-US" sz="2200" i="1" dirty="0">
                <a:solidFill>
                  <a:srgbClr val="FFFFFF"/>
                </a:solidFill>
                <a:latin typeface="Times New Roman" panose="02020603050405020304" pitchFamily="18" charset="0"/>
                <a:cs typeface="Times New Roman" panose="02020603050405020304" pitchFamily="18" charset="0"/>
              </a:rPr>
              <a:t> </a:t>
            </a:r>
            <a:r>
              <a:rPr lang="en-US" sz="2200" i="1" dirty="0" err="1">
                <a:solidFill>
                  <a:srgbClr val="FFFFFF"/>
                </a:solidFill>
                <a:latin typeface="Times New Roman" panose="02020603050405020304" pitchFamily="18" charset="0"/>
                <a:cs typeface="Times New Roman" panose="02020603050405020304" pitchFamily="18" charset="0"/>
              </a:rPr>
              <a:t>ngay</a:t>
            </a:r>
            <a:r>
              <a:rPr lang="en-US" sz="2200" i="1" dirty="0">
                <a:solidFill>
                  <a:srgbClr val="FFFFFF"/>
                </a:solidFill>
                <a:latin typeface="Times New Roman" panose="02020603050405020304" pitchFamily="18" charset="0"/>
                <a:cs typeface="Times New Roman" panose="02020603050405020304" pitchFamily="18" charset="0"/>
              </a:rPr>
              <a:t> </a:t>
            </a:r>
            <a:r>
              <a:rPr lang="en-US" sz="2200" i="1" dirty="0" err="1">
                <a:solidFill>
                  <a:srgbClr val="FFFFFF"/>
                </a:solidFill>
                <a:latin typeface="Times New Roman" panose="02020603050405020304" pitchFamily="18" charset="0"/>
                <a:cs typeface="Times New Roman" panose="02020603050405020304" pitchFamily="18" charset="0"/>
              </a:rPr>
              <a:t>thủ</a:t>
            </a:r>
            <a:r>
              <a:rPr lang="en-US" sz="2200" i="1" dirty="0">
                <a:solidFill>
                  <a:srgbClr val="FFFFFF"/>
                </a:solidFill>
                <a:latin typeface="Times New Roman" panose="02020603050405020304" pitchFamily="18" charset="0"/>
                <a:cs typeface="Times New Roman" panose="02020603050405020304" pitchFamily="18" charset="0"/>
              </a:rPr>
              <a:t> </a:t>
            </a:r>
            <a:r>
              <a:rPr lang="en-US" sz="2200" i="1" dirty="0" err="1">
                <a:solidFill>
                  <a:srgbClr val="FFFFFF"/>
                </a:solidFill>
                <a:latin typeface="Times New Roman" panose="02020603050405020304" pitchFamily="18" charset="0"/>
                <a:cs typeface="Times New Roman" panose="02020603050405020304" pitchFamily="18" charset="0"/>
              </a:rPr>
              <a:t>tục</a:t>
            </a:r>
            <a:r>
              <a:rPr lang="en-US" sz="2200" i="1" dirty="0">
                <a:solidFill>
                  <a:srgbClr val="FFFFFF"/>
                </a:solidFill>
                <a:latin typeface="Times New Roman" panose="02020603050405020304" pitchFamily="18" charset="0"/>
                <a:cs typeface="Times New Roman" panose="02020603050405020304" pitchFamily="18" charset="0"/>
              </a:rPr>
              <a:t> </a:t>
            </a:r>
            <a:r>
              <a:rPr lang="en-US" sz="2200" i="1" dirty="0" err="1">
                <a:solidFill>
                  <a:srgbClr val="FFFFFF"/>
                </a:solidFill>
                <a:latin typeface="Times New Roman" panose="02020603050405020304" pitchFamily="18" charset="0"/>
                <a:cs typeface="Times New Roman" panose="02020603050405020304" pitchFamily="18" charset="0"/>
              </a:rPr>
              <a:t>hành</a:t>
            </a:r>
            <a:r>
              <a:rPr lang="en-US" sz="2200" i="1" dirty="0">
                <a:solidFill>
                  <a:srgbClr val="FFFFFF"/>
                </a:solidFill>
                <a:latin typeface="Times New Roman" panose="02020603050405020304" pitchFamily="18" charset="0"/>
                <a:cs typeface="Times New Roman" panose="02020603050405020304" pitchFamily="18" charset="0"/>
              </a:rPr>
              <a:t> </a:t>
            </a:r>
            <a:r>
              <a:rPr lang="en-US" sz="2200" i="1" dirty="0" err="1">
                <a:solidFill>
                  <a:srgbClr val="FFFFFF"/>
                </a:solidFill>
                <a:latin typeface="Times New Roman" panose="02020603050405020304" pitchFamily="18" charset="0"/>
                <a:cs typeface="Times New Roman" panose="02020603050405020304" pitchFamily="18" charset="0"/>
              </a:rPr>
              <a:t>chính</a:t>
            </a:r>
            <a:r>
              <a:rPr lang="en-US" sz="2200" i="1" dirty="0">
                <a:solidFill>
                  <a:srgbClr val="FFFFFF"/>
                </a:solidFill>
                <a:latin typeface="Times New Roman" panose="02020603050405020304" pitchFamily="18" charset="0"/>
                <a:cs typeface="Times New Roman" panose="02020603050405020304" pitchFamily="18" charset="0"/>
              </a:rPr>
              <a:t> </a:t>
            </a:r>
            <a:r>
              <a:rPr lang="en-US" sz="2200" i="1" dirty="0" err="1">
                <a:solidFill>
                  <a:srgbClr val="FFFFFF"/>
                </a:solidFill>
                <a:latin typeface="Times New Roman" panose="02020603050405020304" pitchFamily="18" charset="0"/>
                <a:cs typeface="Times New Roman" panose="02020603050405020304" pitchFamily="18" charset="0"/>
              </a:rPr>
              <a:t>liên</a:t>
            </a:r>
            <a:r>
              <a:rPr lang="en-US" sz="2200" i="1" dirty="0">
                <a:solidFill>
                  <a:srgbClr val="FFFFFF"/>
                </a:solidFill>
                <a:latin typeface="Times New Roman" panose="02020603050405020304" pitchFamily="18" charset="0"/>
                <a:cs typeface="Times New Roman" panose="02020603050405020304" pitchFamily="18" charset="0"/>
              </a:rPr>
              <a:t> </a:t>
            </a:r>
            <a:r>
              <a:rPr lang="en-US" sz="2200" i="1" dirty="0" err="1">
                <a:solidFill>
                  <a:srgbClr val="FFFFFF"/>
                </a:solidFill>
                <a:latin typeface="Times New Roman" panose="02020603050405020304" pitchFamily="18" charset="0"/>
                <a:cs typeface="Times New Roman" panose="02020603050405020304" pitchFamily="18" charset="0"/>
              </a:rPr>
              <a:t>quan</a:t>
            </a:r>
            <a:r>
              <a:rPr lang="en-US" sz="2200" i="1" dirty="0">
                <a:solidFill>
                  <a:srgbClr val="FFFFFF"/>
                </a:solidFill>
                <a:latin typeface="Times New Roman" panose="02020603050405020304" pitchFamily="18" charset="0"/>
                <a:cs typeface="Times New Roman" panose="02020603050405020304" pitchFamily="18" charset="0"/>
              </a:rPr>
              <a:t> </a:t>
            </a:r>
            <a:r>
              <a:rPr lang="en-US" sz="2200" i="1" dirty="0" err="1">
                <a:solidFill>
                  <a:srgbClr val="FFFFFF"/>
                </a:solidFill>
                <a:latin typeface="Times New Roman" panose="02020603050405020304" pitchFamily="18" charset="0"/>
                <a:cs typeface="Times New Roman" panose="02020603050405020304" pitchFamily="18" charset="0"/>
              </a:rPr>
              <a:t>đến</a:t>
            </a:r>
            <a:r>
              <a:rPr lang="en-US" sz="2200" i="1" dirty="0">
                <a:solidFill>
                  <a:srgbClr val="FFFFFF"/>
                </a:solidFill>
                <a:latin typeface="Times New Roman" panose="02020603050405020304" pitchFamily="18" charset="0"/>
                <a:cs typeface="Times New Roman" panose="02020603050405020304" pitchFamily="18" charset="0"/>
              </a:rPr>
              <a:t> </a:t>
            </a:r>
            <a:r>
              <a:rPr lang="en-US" sz="2200" i="1" dirty="0" err="1">
                <a:solidFill>
                  <a:srgbClr val="FFFFFF"/>
                </a:solidFill>
                <a:latin typeface="Times New Roman" panose="02020603050405020304" pitchFamily="18" charset="0"/>
                <a:cs typeface="Times New Roman" panose="02020603050405020304" pitchFamily="18" charset="0"/>
              </a:rPr>
              <a:t>hoạt</a:t>
            </a:r>
            <a:r>
              <a:rPr lang="en-US" sz="2200" i="1" dirty="0">
                <a:solidFill>
                  <a:srgbClr val="FFFFFF"/>
                </a:solidFill>
                <a:latin typeface="Times New Roman" panose="02020603050405020304" pitchFamily="18" charset="0"/>
                <a:cs typeface="Times New Roman" panose="02020603050405020304" pitchFamily="18" charset="0"/>
              </a:rPr>
              <a:t> </a:t>
            </a:r>
            <a:r>
              <a:rPr lang="en-US" sz="2200" i="1" dirty="0" err="1">
                <a:solidFill>
                  <a:srgbClr val="FFFFFF"/>
                </a:solidFill>
                <a:latin typeface="Times New Roman" panose="02020603050405020304" pitchFamily="18" charset="0"/>
                <a:cs typeface="Times New Roman" panose="02020603050405020304" pitchFamily="18" charset="0"/>
              </a:rPr>
              <a:t>động</a:t>
            </a:r>
            <a:r>
              <a:rPr lang="en-US" sz="2200" i="1" dirty="0">
                <a:solidFill>
                  <a:srgbClr val="FFFFFF"/>
                </a:solidFill>
                <a:latin typeface="Times New Roman" panose="02020603050405020304" pitchFamily="18" charset="0"/>
                <a:cs typeface="Times New Roman" panose="02020603050405020304" pitchFamily="18" charset="0"/>
              </a:rPr>
              <a:t> </a:t>
            </a:r>
            <a:r>
              <a:rPr lang="en-US" sz="2200" i="1" dirty="0" err="1">
                <a:solidFill>
                  <a:srgbClr val="FFFFFF"/>
                </a:solidFill>
                <a:latin typeface="Times New Roman" panose="02020603050405020304" pitchFamily="18" charset="0"/>
                <a:cs typeface="Times New Roman" panose="02020603050405020304" pitchFamily="18" charset="0"/>
              </a:rPr>
              <a:t>sản</a:t>
            </a:r>
            <a:r>
              <a:rPr lang="en-US" sz="2200" i="1" dirty="0">
                <a:solidFill>
                  <a:srgbClr val="FFFFFF"/>
                </a:solidFill>
                <a:latin typeface="Times New Roman" panose="02020603050405020304" pitchFamily="18" charset="0"/>
                <a:cs typeface="Times New Roman" panose="02020603050405020304" pitchFamily="18" charset="0"/>
              </a:rPr>
              <a:t> </a:t>
            </a:r>
            <a:r>
              <a:rPr lang="en-US" sz="2200" i="1" dirty="0" err="1">
                <a:solidFill>
                  <a:srgbClr val="FFFFFF"/>
                </a:solidFill>
                <a:latin typeface="Times New Roman" panose="02020603050405020304" pitchFamily="18" charset="0"/>
                <a:cs typeface="Times New Roman" panose="02020603050405020304" pitchFamily="18" charset="0"/>
              </a:rPr>
              <a:t>xuất</a:t>
            </a:r>
            <a:r>
              <a:rPr lang="en-US" sz="2200" i="1" dirty="0">
                <a:solidFill>
                  <a:srgbClr val="FFFFFF"/>
                </a:solidFill>
                <a:latin typeface="Times New Roman" panose="02020603050405020304" pitchFamily="18" charset="0"/>
                <a:cs typeface="Times New Roman" panose="02020603050405020304" pitchFamily="18" charset="0"/>
              </a:rPr>
              <a:t>, </a:t>
            </a:r>
            <a:r>
              <a:rPr lang="en-US" sz="2200" i="1" dirty="0" err="1">
                <a:solidFill>
                  <a:srgbClr val="FFFFFF"/>
                </a:solidFill>
                <a:latin typeface="Times New Roman" panose="02020603050405020304" pitchFamily="18" charset="0"/>
                <a:cs typeface="Times New Roman" panose="02020603050405020304" pitchFamily="18" charset="0"/>
              </a:rPr>
              <a:t>kinh</a:t>
            </a:r>
            <a:r>
              <a:rPr lang="en-US" sz="2200" i="1" dirty="0">
                <a:solidFill>
                  <a:srgbClr val="FFFFFF"/>
                </a:solidFill>
                <a:latin typeface="Times New Roman" panose="02020603050405020304" pitchFamily="18" charset="0"/>
                <a:cs typeface="Times New Roman" panose="02020603050405020304" pitchFamily="18" charset="0"/>
              </a:rPr>
              <a:t> </a:t>
            </a:r>
            <a:r>
              <a:rPr lang="en-US" sz="2200" i="1" dirty="0" err="1">
                <a:solidFill>
                  <a:srgbClr val="FFFFFF"/>
                </a:solidFill>
                <a:latin typeface="Times New Roman" panose="02020603050405020304" pitchFamily="18" charset="0"/>
                <a:cs typeface="Times New Roman" panose="02020603050405020304" pitchFamily="18" charset="0"/>
              </a:rPr>
              <a:t>doanh</a:t>
            </a:r>
            <a:r>
              <a:rPr lang="en-US" sz="2200" i="1" dirty="0">
                <a:solidFill>
                  <a:srgbClr val="FFFFFF"/>
                </a:solidFill>
                <a:latin typeface="Times New Roman" panose="02020603050405020304" pitchFamily="18" charset="0"/>
                <a:cs typeface="Times New Roman" panose="02020603050405020304" pitchFamily="18" charset="0"/>
              </a:rPr>
              <a:t> </a:t>
            </a:r>
            <a:r>
              <a:rPr lang="en-US" sz="2200" i="1" dirty="0" err="1">
                <a:solidFill>
                  <a:srgbClr val="FFFFFF"/>
                </a:solidFill>
                <a:latin typeface="Times New Roman" panose="02020603050405020304" pitchFamily="18" charset="0"/>
                <a:cs typeface="Times New Roman" panose="02020603050405020304" pitchFamily="18" charset="0"/>
              </a:rPr>
              <a:t>bảo</a:t>
            </a:r>
            <a:r>
              <a:rPr lang="en-US" sz="2200" i="1" dirty="0">
                <a:solidFill>
                  <a:srgbClr val="FFFFFF"/>
                </a:solidFill>
                <a:latin typeface="Times New Roman" panose="02020603050405020304" pitchFamily="18" charset="0"/>
                <a:cs typeface="Times New Roman" panose="02020603050405020304" pitchFamily="18" charset="0"/>
              </a:rPr>
              <a:t> </a:t>
            </a:r>
            <a:r>
              <a:rPr lang="en-US" sz="2200" i="1" dirty="0" err="1">
                <a:solidFill>
                  <a:srgbClr val="FFFFFF"/>
                </a:solidFill>
                <a:latin typeface="Times New Roman" panose="02020603050405020304" pitchFamily="18" charset="0"/>
                <a:cs typeface="Times New Roman" panose="02020603050405020304" pitchFamily="18" charset="0"/>
              </a:rPr>
              <a:t>đảm</a:t>
            </a:r>
            <a:r>
              <a:rPr lang="en-US" sz="2200" i="1" dirty="0">
                <a:solidFill>
                  <a:srgbClr val="FFFFFF"/>
                </a:solidFill>
                <a:latin typeface="Times New Roman" panose="02020603050405020304" pitchFamily="18" charset="0"/>
                <a:cs typeface="Times New Roman" panose="02020603050405020304" pitchFamily="18" charset="0"/>
              </a:rPr>
              <a:t> </a:t>
            </a:r>
            <a:r>
              <a:rPr lang="en-US" sz="2200" i="1" dirty="0" err="1">
                <a:solidFill>
                  <a:srgbClr val="FFFFFF"/>
                </a:solidFill>
                <a:latin typeface="Times New Roman" panose="02020603050405020304" pitchFamily="18" charset="0"/>
                <a:cs typeface="Times New Roman" panose="02020603050405020304" pitchFamily="18" charset="0"/>
              </a:rPr>
              <a:t>bãi</a:t>
            </a:r>
            <a:r>
              <a:rPr lang="en-US" sz="2200" i="1" dirty="0">
                <a:solidFill>
                  <a:srgbClr val="FFFFFF"/>
                </a:solidFill>
                <a:latin typeface="Times New Roman" panose="02020603050405020304" pitchFamily="18" charset="0"/>
                <a:cs typeface="Times New Roman" panose="02020603050405020304" pitchFamily="18" charset="0"/>
              </a:rPr>
              <a:t> </a:t>
            </a:r>
            <a:r>
              <a:rPr lang="en-US" sz="2200" i="1" dirty="0" err="1">
                <a:solidFill>
                  <a:srgbClr val="FFFFFF"/>
                </a:solidFill>
                <a:latin typeface="Times New Roman" panose="02020603050405020304" pitchFamily="18" charset="0"/>
                <a:cs typeface="Times New Roman" panose="02020603050405020304" pitchFamily="18" charset="0"/>
              </a:rPr>
              <a:t>bỏ</a:t>
            </a:r>
            <a:r>
              <a:rPr lang="en-US" sz="2200" i="1" dirty="0">
                <a:solidFill>
                  <a:srgbClr val="FFFFFF"/>
                </a:solidFill>
                <a:latin typeface="Times New Roman" panose="02020603050405020304" pitchFamily="18" charset="0"/>
                <a:cs typeface="Times New Roman" panose="02020603050405020304" pitchFamily="18" charset="0"/>
              </a:rPr>
              <a:t> </a:t>
            </a:r>
            <a:r>
              <a:rPr lang="en-US" sz="2200" i="1" dirty="0" err="1">
                <a:solidFill>
                  <a:srgbClr val="FFFFFF"/>
                </a:solidFill>
                <a:latin typeface="Times New Roman" panose="02020603050405020304" pitchFamily="18" charset="0"/>
                <a:cs typeface="Times New Roman" panose="02020603050405020304" pitchFamily="18" charset="0"/>
              </a:rPr>
              <a:t>ít</a:t>
            </a:r>
            <a:r>
              <a:rPr lang="en-US" sz="2200" i="1" dirty="0">
                <a:solidFill>
                  <a:srgbClr val="FFFFFF"/>
                </a:solidFill>
                <a:latin typeface="Times New Roman" panose="02020603050405020304" pitchFamily="18" charset="0"/>
                <a:cs typeface="Times New Roman" panose="02020603050405020304" pitchFamily="18" charset="0"/>
              </a:rPr>
              <a:t> </a:t>
            </a:r>
            <a:r>
              <a:rPr lang="en-US" sz="2200" i="1" dirty="0" err="1">
                <a:solidFill>
                  <a:srgbClr val="FFFFFF"/>
                </a:solidFill>
                <a:latin typeface="Times New Roman" panose="02020603050405020304" pitchFamily="18" charset="0"/>
                <a:cs typeface="Times New Roman" panose="02020603050405020304" pitchFamily="18" charset="0"/>
              </a:rPr>
              <a:t>nhất</a:t>
            </a:r>
            <a:r>
              <a:rPr lang="en-US" sz="2200" i="1" dirty="0">
                <a:solidFill>
                  <a:srgbClr val="FFFFFF"/>
                </a:solidFill>
                <a:latin typeface="Times New Roman" panose="02020603050405020304" pitchFamily="18" charset="0"/>
                <a:cs typeface="Times New Roman" panose="02020603050405020304" pitchFamily="18" charset="0"/>
              </a:rPr>
              <a:t> 30% </a:t>
            </a:r>
            <a:r>
              <a:rPr lang="en-US" sz="2200" i="1" dirty="0" err="1">
                <a:solidFill>
                  <a:srgbClr val="FFFFFF"/>
                </a:solidFill>
                <a:latin typeface="Times New Roman" panose="02020603050405020304" pitchFamily="18" charset="0"/>
                <a:cs typeface="Times New Roman" panose="02020603050405020304" pitchFamily="18" charset="0"/>
              </a:rPr>
              <a:t>điều</a:t>
            </a:r>
            <a:r>
              <a:rPr lang="en-US" sz="2200" i="1" dirty="0">
                <a:solidFill>
                  <a:srgbClr val="FFFFFF"/>
                </a:solidFill>
                <a:latin typeface="Times New Roman" panose="02020603050405020304" pitchFamily="18" charset="0"/>
                <a:cs typeface="Times New Roman" panose="02020603050405020304" pitchFamily="18" charset="0"/>
              </a:rPr>
              <a:t> </a:t>
            </a:r>
            <a:r>
              <a:rPr lang="en-US" sz="2200" i="1" dirty="0" err="1">
                <a:solidFill>
                  <a:srgbClr val="FFFFFF"/>
                </a:solidFill>
                <a:latin typeface="Times New Roman" panose="02020603050405020304" pitchFamily="18" charset="0"/>
                <a:cs typeface="Times New Roman" panose="02020603050405020304" pitchFamily="18" charset="0"/>
              </a:rPr>
              <a:t>kiện</a:t>
            </a:r>
            <a:r>
              <a:rPr lang="en-US" sz="2200" i="1" dirty="0">
                <a:solidFill>
                  <a:srgbClr val="FFFFFF"/>
                </a:solidFill>
                <a:latin typeface="Times New Roman" panose="02020603050405020304" pitchFamily="18" charset="0"/>
                <a:cs typeface="Times New Roman" panose="02020603050405020304" pitchFamily="18" charset="0"/>
              </a:rPr>
              <a:t> </a:t>
            </a:r>
            <a:r>
              <a:rPr lang="en-US" sz="2200" i="1" dirty="0" err="1">
                <a:solidFill>
                  <a:srgbClr val="FFFFFF"/>
                </a:solidFill>
                <a:latin typeface="Times New Roman" panose="02020603050405020304" pitchFamily="18" charset="0"/>
                <a:cs typeface="Times New Roman" panose="02020603050405020304" pitchFamily="18" charset="0"/>
              </a:rPr>
              <a:t>đầu</a:t>
            </a:r>
            <a:r>
              <a:rPr lang="en-US" sz="2200" i="1" dirty="0">
                <a:solidFill>
                  <a:srgbClr val="FFFFFF"/>
                </a:solidFill>
                <a:latin typeface="Times New Roman" panose="02020603050405020304" pitchFamily="18" charset="0"/>
                <a:cs typeface="Times New Roman" panose="02020603050405020304" pitchFamily="18" charset="0"/>
              </a:rPr>
              <a:t> </a:t>
            </a:r>
            <a:r>
              <a:rPr lang="en-US" sz="2200" i="1" dirty="0" err="1">
                <a:solidFill>
                  <a:srgbClr val="FFFFFF"/>
                </a:solidFill>
                <a:latin typeface="Times New Roman" panose="02020603050405020304" pitchFamily="18" charset="0"/>
                <a:cs typeface="Times New Roman" panose="02020603050405020304" pitchFamily="18" charset="0"/>
              </a:rPr>
              <a:t>tư</a:t>
            </a:r>
            <a:r>
              <a:rPr lang="en-US" sz="2200" i="1" dirty="0">
                <a:solidFill>
                  <a:srgbClr val="FFFFFF"/>
                </a:solidFill>
                <a:latin typeface="Times New Roman" panose="02020603050405020304" pitchFamily="18" charset="0"/>
                <a:cs typeface="Times New Roman" panose="02020603050405020304" pitchFamily="18" charset="0"/>
              </a:rPr>
              <a:t> </a:t>
            </a:r>
            <a:r>
              <a:rPr lang="en-US" sz="2200" i="1" dirty="0" err="1">
                <a:solidFill>
                  <a:srgbClr val="FFFFFF"/>
                </a:solidFill>
                <a:latin typeface="Times New Roman" panose="02020603050405020304" pitchFamily="18" charset="0"/>
                <a:cs typeface="Times New Roman" panose="02020603050405020304" pitchFamily="18" charset="0"/>
              </a:rPr>
              <a:t>kinh</a:t>
            </a:r>
            <a:r>
              <a:rPr lang="en-US" sz="2200" i="1" dirty="0">
                <a:solidFill>
                  <a:srgbClr val="FFFFFF"/>
                </a:solidFill>
                <a:latin typeface="Times New Roman" panose="02020603050405020304" pitchFamily="18" charset="0"/>
                <a:cs typeface="Times New Roman" panose="02020603050405020304" pitchFamily="18" charset="0"/>
              </a:rPr>
              <a:t> </a:t>
            </a:r>
            <a:r>
              <a:rPr lang="en-US" sz="2200" i="1" dirty="0" err="1">
                <a:solidFill>
                  <a:srgbClr val="FFFFFF"/>
                </a:solidFill>
                <a:latin typeface="Times New Roman" panose="02020603050405020304" pitchFamily="18" charset="0"/>
                <a:cs typeface="Times New Roman" panose="02020603050405020304" pitchFamily="18" charset="0"/>
              </a:rPr>
              <a:t>doanh</a:t>
            </a:r>
            <a:r>
              <a:rPr lang="en-US" sz="2200" i="1" dirty="0">
                <a:solidFill>
                  <a:srgbClr val="FFFFFF"/>
                </a:solidFill>
                <a:latin typeface="Times New Roman" panose="02020603050405020304" pitchFamily="18" charset="0"/>
                <a:cs typeface="Times New Roman" panose="02020603050405020304" pitchFamily="18" charset="0"/>
              </a:rPr>
              <a:t> </a:t>
            </a:r>
            <a:r>
              <a:rPr lang="en-US" sz="2200" i="1" dirty="0" err="1">
                <a:solidFill>
                  <a:srgbClr val="FFFFFF"/>
                </a:solidFill>
                <a:latin typeface="Times New Roman" panose="02020603050405020304" pitchFamily="18" charset="0"/>
                <a:cs typeface="Times New Roman" panose="02020603050405020304" pitchFamily="18" charset="0"/>
              </a:rPr>
              <a:t>không</a:t>
            </a:r>
            <a:r>
              <a:rPr lang="en-US" sz="2200" i="1" dirty="0">
                <a:solidFill>
                  <a:srgbClr val="FFFFFF"/>
                </a:solidFill>
                <a:latin typeface="Times New Roman" panose="02020603050405020304" pitchFamily="18" charset="0"/>
                <a:cs typeface="Times New Roman" panose="02020603050405020304" pitchFamily="18" charset="0"/>
              </a:rPr>
              <a:t> </a:t>
            </a:r>
            <a:r>
              <a:rPr lang="en-US" sz="2200" i="1" dirty="0" err="1">
                <a:solidFill>
                  <a:srgbClr val="FFFFFF"/>
                </a:solidFill>
                <a:latin typeface="Times New Roman" panose="02020603050405020304" pitchFamily="18" charset="0"/>
                <a:cs typeface="Times New Roman" panose="02020603050405020304" pitchFamily="18" charset="0"/>
              </a:rPr>
              <a:t>cần</a:t>
            </a:r>
            <a:r>
              <a:rPr lang="en-US" sz="2200" i="1" dirty="0">
                <a:solidFill>
                  <a:srgbClr val="FFFFFF"/>
                </a:solidFill>
                <a:latin typeface="Times New Roman" panose="02020603050405020304" pitchFamily="18" charset="0"/>
                <a:cs typeface="Times New Roman" panose="02020603050405020304" pitchFamily="18" charset="0"/>
              </a:rPr>
              <a:t> </a:t>
            </a:r>
            <a:r>
              <a:rPr lang="en-US" sz="2200" i="1" dirty="0" err="1">
                <a:solidFill>
                  <a:srgbClr val="FFFFFF"/>
                </a:solidFill>
                <a:latin typeface="Times New Roman" panose="02020603050405020304" pitchFamily="18" charset="0"/>
                <a:cs typeface="Times New Roman" panose="02020603050405020304" pitchFamily="18" charset="0"/>
              </a:rPr>
              <a:t>thiết</a:t>
            </a:r>
            <a:r>
              <a:rPr lang="en-US" sz="2200" i="1" dirty="0">
                <a:solidFill>
                  <a:srgbClr val="FFFFFF"/>
                </a:solidFill>
                <a:latin typeface="Times New Roman" panose="02020603050405020304" pitchFamily="18" charset="0"/>
                <a:cs typeface="Times New Roman" panose="02020603050405020304" pitchFamily="18" charset="0"/>
              </a:rPr>
              <a:t>; </a:t>
            </a:r>
            <a:r>
              <a:rPr lang="en-US" sz="2200" i="1" dirty="0" err="1">
                <a:solidFill>
                  <a:srgbClr val="FFFFFF"/>
                </a:solidFill>
                <a:latin typeface="Times New Roman" panose="02020603050405020304" pitchFamily="18" charset="0"/>
                <a:cs typeface="Times New Roman" panose="02020603050405020304" pitchFamily="18" charset="0"/>
              </a:rPr>
              <a:t>giảm</a:t>
            </a:r>
            <a:r>
              <a:rPr lang="en-US" sz="2200" i="1" dirty="0">
                <a:solidFill>
                  <a:srgbClr val="FFFFFF"/>
                </a:solidFill>
                <a:latin typeface="Times New Roman" panose="02020603050405020304" pitchFamily="18" charset="0"/>
                <a:cs typeface="Times New Roman" panose="02020603050405020304" pitchFamily="18" charset="0"/>
              </a:rPr>
              <a:t> </a:t>
            </a:r>
            <a:r>
              <a:rPr lang="en-US" sz="2200" i="1" dirty="0" err="1">
                <a:solidFill>
                  <a:srgbClr val="FFFFFF"/>
                </a:solidFill>
                <a:latin typeface="Times New Roman" panose="02020603050405020304" pitchFamily="18" charset="0"/>
                <a:cs typeface="Times New Roman" panose="02020603050405020304" pitchFamily="18" charset="0"/>
              </a:rPr>
              <a:t>ít</a:t>
            </a:r>
            <a:r>
              <a:rPr lang="en-US" sz="2200" i="1" dirty="0">
                <a:solidFill>
                  <a:srgbClr val="FFFFFF"/>
                </a:solidFill>
                <a:latin typeface="Times New Roman" panose="02020603050405020304" pitchFamily="18" charset="0"/>
                <a:cs typeface="Times New Roman" panose="02020603050405020304" pitchFamily="18" charset="0"/>
              </a:rPr>
              <a:t> </a:t>
            </a:r>
            <a:r>
              <a:rPr lang="en-US" sz="2200" i="1" dirty="0" err="1">
                <a:solidFill>
                  <a:srgbClr val="FFFFFF"/>
                </a:solidFill>
                <a:latin typeface="Times New Roman" panose="02020603050405020304" pitchFamily="18" charset="0"/>
                <a:cs typeface="Times New Roman" panose="02020603050405020304" pitchFamily="18" charset="0"/>
              </a:rPr>
              <a:t>nhất</a:t>
            </a:r>
            <a:r>
              <a:rPr lang="en-US" sz="2200" i="1" dirty="0">
                <a:solidFill>
                  <a:srgbClr val="FFFFFF"/>
                </a:solidFill>
                <a:latin typeface="Times New Roman" panose="02020603050405020304" pitchFamily="18" charset="0"/>
                <a:cs typeface="Times New Roman" panose="02020603050405020304" pitchFamily="18" charset="0"/>
              </a:rPr>
              <a:t> 30% </a:t>
            </a:r>
            <a:r>
              <a:rPr lang="en-US" sz="2200" i="1" dirty="0" err="1">
                <a:solidFill>
                  <a:srgbClr val="FFFFFF"/>
                </a:solidFill>
                <a:latin typeface="Times New Roman" panose="02020603050405020304" pitchFamily="18" charset="0"/>
                <a:cs typeface="Times New Roman" panose="02020603050405020304" pitchFamily="18" charset="0"/>
              </a:rPr>
              <a:t>thời</a:t>
            </a:r>
            <a:r>
              <a:rPr lang="en-US" sz="2200" i="1" dirty="0">
                <a:solidFill>
                  <a:srgbClr val="FFFFFF"/>
                </a:solidFill>
                <a:latin typeface="Times New Roman" panose="02020603050405020304" pitchFamily="18" charset="0"/>
                <a:cs typeface="Times New Roman" panose="02020603050405020304" pitchFamily="18" charset="0"/>
              </a:rPr>
              <a:t> </a:t>
            </a:r>
            <a:r>
              <a:rPr lang="en-US" sz="2200" i="1" dirty="0" err="1">
                <a:solidFill>
                  <a:srgbClr val="FFFFFF"/>
                </a:solidFill>
                <a:latin typeface="Times New Roman" panose="02020603050405020304" pitchFamily="18" charset="0"/>
                <a:cs typeface="Times New Roman" panose="02020603050405020304" pitchFamily="18" charset="0"/>
              </a:rPr>
              <a:t>gian</a:t>
            </a:r>
            <a:r>
              <a:rPr lang="en-US" sz="2200" i="1" dirty="0">
                <a:solidFill>
                  <a:srgbClr val="FFFFFF"/>
                </a:solidFill>
                <a:latin typeface="Times New Roman" panose="02020603050405020304" pitchFamily="18" charset="0"/>
                <a:cs typeface="Times New Roman" panose="02020603050405020304" pitchFamily="18" charset="0"/>
              </a:rPr>
              <a:t> </a:t>
            </a:r>
            <a:r>
              <a:rPr lang="en-US" sz="2200" i="1" dirty="0" err="1">
                <a:solidFill>
                  <a:srgbClr val="FFFFFF"/>
                </a:solidFill>
                <a:latin typeface="Times New Roman" panose="02020603050405020304" pitchFamily="18" charset="0"/>
                <a:cs typeface="Times New Roman" panose="02020603050405020304" pitchFamily="18" charset="0"/>
              </a:rPr>
              <a:t>giải</a:t>
            </a:r>
            <a:r>
              <a:rPr lang="en-US" sz="2200" i="1" dirty="0">
                <a:solidFill>
                  <a:srgbClr val="FFFFFF"/>
                </a:solidFill>
                <a:latin typeface="Times New Roman" panose="02020603050405020304" pitchFamily="18" charset="0"/>
                <a:cs typeface="Times New Roman" panose="02020603050405020304" pitchFamily="18" charset="0"/>
              </a:rPr>
              <a:t> </a:t>
            </a:r>
            <a:r>
              <a:rPr lang="en-US" sz="2200" i="1" dirty="0" err="1">
                <a:solidFill>
                  <a:srgbClr val="FFFFFF"/>
                </a:solidFill>
                <a:latin typeface="Times New Roman" panose="02020603050405020304" pitchFamily="18" charset="0"/>
                <a:cs typeface="Times New Roman" panose="02020603050405020304" pitchFamily="18" charset="0"/>
              </a:rPr>
              <a:t>quyết</a:t>
            </a:r>
            <a:r>
              <a:rPr lang="en-US" sz="2200" i="1" dirty="0">
                <a:solidFill>
                  <a:srgbClr val="FFFFFF"/>
                </a:solidFill>
                <a:latin typeface="Times New Roman" panose="02020603050405020304" pitchFamily="18" charset="0"/>
                <a:cs typeface="Times New Roman" panose="02020603050405020304" pitchFamily="18" charset="0"/>
              </a:rPr>
              <a:t> </a:t>
            </a:r>
            <a:r>
              <a:rPr lang="en-US" sz="2200" i="1" dirty="0" err="1">
                <a:solidFill>
                  <a:srgbClr val="FFFFFF"/>
                </a:solidFill>
                <a:latin typeface="Times New Roman" panose="02020603050405020304" pitchFamily="18" charset="0"/>
                <a:cs typeface="Times New Roman" panose="02020603050405020304" pitchFamily="18" charset="0"/>
              </a:rPr>
              <a:t>của</a:t>
            </a:r>
            <a:r>
              <a:rPr lang="en-US" sz="2200" i="1" dirty="0">
                <a:solidFill>
                  <a:srgbClr val="FFFFFF"/>
                </a:solidFill>
                <a:latin typeface="Times New Roman" panose="02020603050405020304" pitchFamily="18" charset="0"/>
                <a:cs typeface="Times New Roman" panose="02020603050405020304" pitchFamily="18" charset="0"/>
              </a:rPr>
              <a:t> </a:t>
            </a:r>
            <a:r>
              <a:rPr lang="en-US" sz="2200" i="1" dirty="0" err="1">
                <a:solidFill>
                  <a:srgbClr val="FFFFFF"/>
                </a:solidFill>
                <a:latin typeface="Times New Roman" panose="02020603050405020304" pitchFamily="18" charset="0"/>
                <a:cs typeface="Times New Roman" panose="02020603050405020304" pitchFamily="18" charset="0"/>
              </a:rPr>
              <a:t>các</a:t>
            </a:r>
            <a:r>
              <a:rPr lang="en-US" sz="2200" i="1" dirty="0">
                <a:solidFill>
                  <a:srgbClr val="FFFFFF"/>
                </a:solidFill>
                <a:latin typeface="Times New Roman" panose="02020603050405020304" pitchFamily="18" charset="0"/>
                <a:cs typeface="Times New Roman" panose="02020603050405020304" pitchFamily="18" charset="0"/>
              </a:rPr>
              <a:t> </a:t>
            </a:r>
            <a:r>
              <a:rPr lang="en-US" sz="2200" i="1" dirty="0" err="1">
                <a:solidFill>
                  <a:srgbClr val="FFFFFF"/>
                </a:solidFill>
                <a:latin typeface="Times New Roman" panose="02020603050405020304" pitchFamily="18" charset="0"/>
                <a:cs typeface="Times New Roman" panose="02020603050405020304" pitchFamily="18" charset="0"/>
              </a:rPr>
              <a:t>thủ</a:t>
            </a:r>
            <a:r>
              <a:rPr lang="en-US" sz="2200" i="1" dirty="0">
                <a:solidFill>
                  <a:srgbClr val="FFFFFF"/>
                </a:solidFill>
                <a:latin typeface="Times New Roman" panose="02020603050405020304" pitchFamily="18" charset="0"/>
                <a:cs typeface="Times New Roman" panose="02020603050405020304" pitchFamily="18" charset="0"/>
              </a:rPr>
              <a:t> </a:t>
            </a:r>
            <a:r>
              <a:rPr lang="en-US" sz="2200" i="1" dirty="0" err="1">
                <a:solidFill>
                  <a:srgbClr val="FFFFFF"/>
                </a:solidFill>
                <a:latin typeface="Times New Roman" panose="02020603050405020304" pitchFamily="18" charset="0"/>
                <a:cs typeface="Times New Roman" panose="02020603050405020304" pitchFamily="18" charset="0"/>
              </a:rPr>
              <a:t>tục</a:t>
            </a:r>
            <a:r>
              <a:rPr lang="en-US" sz="2200" i="1" dirty="0">
                <a:solidFill>
                  <a:srgbClr val="FFFFFF"/>
                </a:solidFill>
                <a:latin typeface="Times New Roman" panose="02020603050405020304" pitchFamily="18" charset="0"/>
                <a:cs typeface="Times New Roman" panose="02020603050405020304" pitchFamily="18" charset="0"/>
              </a:rPr>
              <a:t> </a:t>
            </a:r>
            <a:r>
              <a:rPr lang="en-US" sz="2200" i="1" dirty="0" err="1">
                <a:solidFill>
                  <a:srgbClr val="FFFFFF"/>
                </a:solidFill>
                <a:latin typeface="Times New Roman" panose="02020603050405020304" pitchFamily="18" charset="0"/>
                <a:cs typeface="Times New Roman" panose="02020603050405020304" pitchFamily="18" charset="0"/>
              </a:rPr>
              <a:t>hành</a:t>
            </a:r>
            <a:r>
              <a:rPr lang="en-US" sz="2200" i="1" dirty="0">
                <a:solidFill>
                  <a:srgbClr val="FFFFFF"/>
                </a:solidFill>
                <a:latin typeface="Times New Roman" panose="02020603050405020304" pitchFamily="18" charset="0"/>
                <a:cs typeface="Times New Roman" panose="02020603050405020304" pitchFamily="18" charset="0"/>
              </a:rPr>
              <a:t> </a:t>
            </a:r>
            <a:r>
              <a:rPr lang="en-US" sz="2200" i="1" dirty="0" err="1">
                <a:solidFill>
                  <a:srgbClr val="FFFFFF"/>
                </a:solidFill>
                <a:latin typeface="Times New Roman" panose="02020603050405020304" pitchFamily="18" charset="0"/>
                <a:cs typeface="Times New Roman" panose="02020603050405020304" pitchFamily="18" charset="0"/>
              </a:rPr>
              <a:t>chính</a:t>
            </a:r>
            <a:r>
              <a:rPr lang="en-US" sz="2200" i="1" dirty="0">
                <a:solidFill>
                  <a:srgbClr val="FFFFFF"/>
                </a:solidFill>
                <a:latin typeface="Times New Roman" panose="02020603050405020304" pitchFamily="18" charset="0"/>
                <a:cs typeface="Times New Roman" panose="02020603050405020304" pitchFamily="18" charset="0"/>
              </a:rPr>
              <a:t>, 30% chi </a:t>
            </a:r>
            <a:r>
              <a:rPr lang="en-US" sz="2200" i="1" dirty="0" err="1">
                <a:solidFill>
                  <a:srgbClr val="FFFFFF"/>
                </a:solidFill>
                <a:latin typeface="Times New Roman" panose="02020603050405020304" pitchFamily="18" charset="0"/>
                <a:cs typeface="Times New Roman" panose="02020603050405020304" pitchFamily="18" charset="0"/>
              </a:rPr>
              <a:t>phí</a:t>
            </a:r>
            <a:r>
              <a:rPr lang="en-US" sz="2200" i="1" dirty="0">
                <a:solidFill>
                  <a:srgbClr val="FFFFFF"/>
                </a:solidFill>
                <a:latin typeface="Times New Roman" panose="02020603050405020304" pitchFamily="18" charset="0"/>
                <a:cs typeface="Times New Roman" panose="02020603050405020304" pitchFamily="18" charset="0"/>
              </a:rPr>
              <a:t> </a:t>
            </a:r>
            <a:r>
              <a:rPr lang="en-US" sz="2200" i="1" dirty="0" err="1">
                <a:solidFill>
                  <a:srgbClr val="FFFFFF"/>
                </a:solidFill>
                <a:latin typeface="Times New Roman" panose="02020603050405020304" pitchFamily="18" charset="0"/>
                <a:cs typeface="Times New Roman" panose="02020603050405020304" pitchFamily="18" charset="0"/>
              </a:rPr>
              <a:t>tuân</a:t>
            </a:r>
            <a:r>
              <a:rPr lang="en-US" sz="2200" i="1" dirty="0">
                <a:solidFill>
                  <a:srgbClr val="FFFFFF"/>
                </a:solidFill>
                <a:latin typeface="Times New Roman" panose="02020603050405020304" pitchFamily="18" charset="0"/>
                <a:cs typeface="Times New Roman" panose="02020603050405020304" pitchFamily="18" charset="0"/>
              </a:rPr>
              <a:t> </a:t>
            </a:r>
            <a:r>
              <a:rPr lang="en-US" sz="2200" i="1" dirty="0" err="1">
                <a:solidFill>
                  <a:srgbClr val="FFFFFF"/>
                </a:solidFill>
                <a:latin typeface="Times New Roman" panose="02020603050405020304" pitchFamily="18" charset="0"/>
                <a:cs typeface="Times New Roman" panose="02020603050405020304" pitchFamily="18" charset="0"/>
              </a:rPr>
              <a:t>thủ</a:t>
            </a:r>
            <a:r>
              <a:rPr lang="en-US" sz="2200" i="1" dirty="0">
                <a:solidFill>
                  <a:srgbClr val="FFFFFF"/>
                </a:solidFill>
                <a:latin typeface="Times New Roman" panose="02020603050405020304" pitchFamily="18" charset="0"/>
                <a:cs typeface="Times New Roman" panose="02020603050405020304" pitchFamily="18" charset="0"/>
              </a:rPr>
              <a:t> </a:t>
            </a:r>
            <a:r>
              <a:rPr lang="en-US" sz="2200" i="1" dirty="0" err="1">
                <a:solidFill>
                  <a:srgbClr val="FFFFFF"/>
                </a:solidFill>
                <a:latin typeface="Times New Roman" panose="02020603050405020304" pitchFamily="18" charset="0"/>
                <a:cs typeface="Times New Roman" panose="02020603050405020304" pitchFamily="18" charset="0"/>
              </a:rPr>
              <a:t>thủ</a:t>
            </a:r>
            <a:r>
              <a:rPr lang="en-US" sz="2200" i="1" dirty="0">
                <a:solidFill>
                  <a:srgbClr val="FFFFFF"/>
                </a:solidFill>
                <a:latin typeface="Times New Roman" panose="02020603050405020304" pitchFamily="18" charset="0"/>
                <a:cs typeface="Times New Roman" panose="02020603050405020304" pitchFamily="18" charset="0"/>
              </a:rPr>
              <a:t> </a:t>
            </a:r>
            <a:r>
              <a:rPr lang="en-US" sz="2200" i="1" dirty="0" err="1">
                <a:solidFill>
                  <a:srgbClr val="FFFFFF"/>
                </a:solidFill>
                <a:latin typeface="Times New Roman" panose="02020603050405020304" pitchFamily="18" charset="0"/>
                <a:cs typeface="Times New Roman" panose="02020603050405020304" pitchFamily="18" charset="0"/>
              </a:rPr>
              <a:t>tục</a:t>
            </a:r>
            <a:r>
              <a:rPr lang="en-US" sz="2200" i="1" dirty="0">
                <a:solidFill>
                  <a:srgbClr val="FFFFFF"/>
                </a:solidFill>
                <a:latin typeface="Times New Roman" panose="02020603050405020304" pitchFamily="18" charset="0"/>
                <a:cs typeface="Times New Roman" panose="02020603050405020304" pitchFamily="18" charset="0"/>
              </a:rPr>
              <a:t> </a:t>
            </a:r>
            <a:r>
              <a:rPr lang="en-US" sz="2200" i="1" dirty="0" err="1">
                <a:solidFill>
                  <a:srgbClr val="FFFFFF"/>
                </a:solidFill>
                <a:latin typeface="Times New Roman" panose="02020603050405020304" pitchFamily="18" charset="0"/>
                <a:cs typeface="Times New Roman" panose="02020603050405020304" pitchFamily="18" charset="0"/>
              </a:rPr>
              <a:t>hành</a:t>
            </a:r>
            <a:r>
              <a:rPr lang="en-US" sz="2200" i="1" dirty="0">
                <a:solidFill>
                  <a:srgbClr val="FFFFFF"/>
                </a:solidFill>
                <a:latin typeface="Times New Roman" panose="02020603050405020304" pitchFamily="18" charset="0"/>
                <a:cs typeface="Times New Roman" panose="02020603050405020304" pitchFamily="18" charset="0"/>
              </a:rPr>
              <a:t> </a:t>
            </a:r>
            <a:r>
              <a:rPr lang="en-US" sz="2200" i="1" dirty="0" err="1">
                <a:solidFill>
                  <a:srgbClr val="FFFFFF"/>
                </a:solidFill>
                <a:latin typeface="Times New Roman" panose="02020603050405020304" pitchFamily="18" charset="0"/>
                <a:cs typeface="Times New Roman" panose="02020603050405020304" pitchFamily="18" charset="0"/>
              </a:rPr>
              <a:t>chính</a:t>
            </a:r>
            <a:r>
              <a:rPr lang="en-US" sz="2200" i="1" dirty="0">
                <a:solidFill>
                  <a:srgbClr val="FFFFFF"/>
                </a:solidFill>
                <a:latin typeface="Times New Roman" panose="02020603050405020304" pitchFamily="18" charset="0"/>
                <a:cs typeface="Times New Roman" panose="02020603050405020304" pitchFamily="18" charset="0"/>
              </a:rPr>
              <a:t>;</a:t>
            </a:r>
            <a:r>
              <a:rPr lang="en-AU" sz="2200" i="1" dirty="0">
                <a:solidFill>
                  <a:srgbClr val="FFFFFF"/>
                </a:solidFill>
                <a:latin typeface="Times New Roman" panose="02020603050405020304" pitchFamily="18" charset="0"/>
                <a:cs typeface="Times New Roman" panose="02020603050405020304" pitchFamily="18" charset="0"/>
              </a:rPr>
              <a:t> </a:t>
            </a:r>
            <a:endParaRPr lang="en-US" sz="2200" i="1" dirty="0">
              <a:solidFill>
                <a:srgbClr val="FFFFFF"/>
              </a:solidFill>
              <a:latin typeface="Times New Roman" panose="02020603050405020304" pitchFamily="18" charset="0"/>
              <a:cs typeface="Times New Roman" panose="02020603050405020304" pitchFamily="18" charset="0"/>
              <a:sym typeface="Muli Semi-Bold"/>
            </a:endParaRPr>
          </a:p>
        </p:txBody>
      </p:sp>
      <p:sp>
        <p:nvSpPr>
          <p:cNvPr id="8" name="AutoShape 5">
            <a:extLst>
              <a:ext uri="{FF2B5EF4-FFF2-40B4-BE49-F238E27FC236}">
                <a16:creationId xmlns:a16="http://schemas.microsoft.com/office/drawing/2014/main" id="{91F6C1C5-9370-126E-9780-9EC875646203}"/>
              </a:ext>
            </a:extLst>
          </p:cNvPr>
          <p:cNvSpPr/>
          <p:nvPr/>
        </p:nvSpPr>
        <p:spPr>
          <a:xfrm>
            <a:off x="4367892" y="8699650"/>
            <a:ext cx="550882" cy="0"/>
          </a:xfrm>
          <a:prstGeom prst="line">
            <a:avLst/>
          </a:prstGeom>
          <a:ln w="66675" cap="flat">
            <a:solidFill>
              <a:srgbClr val="FFFFFF"/>
            </a:solidFill>
            <a:prstDash val="solid"/>
            <a:headEnd type="none" w="sm" len="sm"/>
            <a:tailEnd type="none" w="sm" len="sm"/>
          </a:ln>
        </p:spPr>
      </p:sp>
    </p:spTree>
    <p:extLst>
      <p:ext uri="{BB962C8B-B14F-4D97-AF65-F5344CB8AC3E}">
        <p14:creationId xmlns:p14="http://schemas.microsoft.com/office/powerpoint/2010/main" val="2352933516"/>
      </p:ext>
    </p:extLst>
  </p:cSld>
  <p:clrMapOvr>
    <a:masterClrMapping/>
  </p:clrMapOvr>
  <p:transition spd="slow">
    <p:push dir="u"/>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6C58FE0-3D58-5B69-CBD1-50056200AD66}"/>
            </a:ext>
          </a:extLst>
        </p:cNvPr>
        <p:cNvGrpSpPr/>
        <p:nvPr/>
      </p:nvGrpSpPr>
      <p:grpSpPr>
        <a:xfrm>
          <a:off x="0" y="0"/>
          <a:ext cx="0" cy="0"/>
          <a:chOff x="0" y="0"/>
          <a:chExt cx="0" cy="0"/>
        </a:xfrm>
      </p:grpSpPr>
      <p:sp>
        <p:nvSpPr>
          <p:cNvPr id="2" name="Freeform 2">
            <a:extLst>
              <a:ext uri="{FF2B5EF4-FFF2-40B4-BE49-F238E27FC236}">
                <a16:creationId xmlns:a16="http://schemas.microsoft.com/office/drawing/2014/main" id="{C5E02A02-A704-A7A7-8C33-42DEC135414F}"/>
              </a:ext>
            </a:extLst>
          </p:cNvPr>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a:stretch>
          </a:blipFill>
        </p:spPr>
        <p:txBody>
          <a:bodyPr/>
          <a:lstStyle/>
          <a:p>
            <a:endParaRPr lang="en-US" sz="4000">
              <a:latin typeface="Times New Roman" panose="02020603050405020304" pitchFamily="18" charset="0"/>
              <a:cs typeface="Times New Roman" panose="02020603050405020304" pitchFamily="18" charset="0"/>
            </a:endParaRPr>
          </a:p>
        </p:txBody>
      </p:sp>
      <p:sp>
        <p:nvSpPr>
          <p:cNvPr id="3" name="TextBox 3">
            <a:extLst>
              <a:ext uri="{FF2B5EF4-FFF2-40B4-BE49-F238E27FC236}">
                <a16:creationId xmlns:a16="http://schemas.microsoft.com/office/drawing/2014/main" id="{EBDE4EB7-CCD5-8679-004B-21FE52ECAEBE}"/>
              </a:ext>
            </a:extLst>
          </p:cNvPr>
          <p:cNvSpPr txBox="1"/>
          <p:nvPr/>
        </p:nvSpPr>
        <p:spPr>
          <a:xfrm>
            <a:off x="2107544" y="923502"/>
            <a:ext cx="15619856" cy="602729"/>
          </a:xfrm>
          <a:prstGeom prst="rect">
            <a:avLst/>
          </a:prstGeom>
        </p:spPr>
        <p:txBody>
          <a:bodyPr lIns="0" tIns="0" rIns="0" bIns="0" rtlCol="0" anchor="t">
            <a:spAutoFit/>
          </a:bodyPr>
          <a:lstStyle/>
          <a:p>
            <a:pPr algn="ctr">
              <a:lnSpc>
                <a:spcPts val="4680"/>
              </a:lnSpc>
              <a:spcBef>
                <a:spcPct val="0"/>
              </a:spcBef>
            </a:pPr>
            <a:r>
              <a:rPr lang="en-US" sz="4000" b="1">
                <a:solidFill>
                  <a:srgbClr val="FFFFFF"/>
                </a:solidFill>
                <a:latin typeface="Times New Roman" panose="02020603050405020304" pitchFamily="18" charset="0"/>
                <a:ea typeface="Muli Semi-Bold"/>
                <a:cs typeface="Times New Roman" panose="02020603050405020304" pitchFamily="18" charset="0"/>
                <a:sym typeface="Muli Semi-Bold"/>
              </a:rPr>
              <a:t>III. CHÍNH SÁCH DỰ KIẾN ĐỀ XUẤT</a:t>
            </a:r>
          </a:p>
        </p:txBody>
      </p:sp>
      <p:sp>
        <p:nvSpPr>
          <p:cNvPr id="5" name="Freeform 5">
            <a:extLst>
              <a:ext uri="{FF2B5EF4-FFF2-40B4-BE49-F238E27FC236}">
                <a16:creationId xmlns:a16="http://schemas.microsoft.com/office/drawing/2014/main" id="{AC871AFF-0FD0-A1AD-B70F-7CEEA5D4AB52}"/>
              </a:ext>
            </a:extLst>
          </p:cNvPr>
          <p:cNvSpPr/>
          <p:nvPr/>
        </p:nvSpPr>
        <p:spPr>
          <a:xfrm>
            <a:off x="560600" y="267387"/>
            <a:ext cx="1546943" cy="1522627"/>
          </a:xfrm>
          <a:custGeom>
            <a:avLst/>
            <a:gdLst/>
            <a:ahLst/>
            <a:cxnLst/>
            <a:rect l="l" t="t" r="r" b="b"/>
            <a:pathLst>
              <a:path w="1546943" h="1522627">
                <a:moveTo>
                  <a:pt x="0" y="0"/>
                </a:moveTo>
                <a:lnTo>
                  <a:pt x="1546944" y="0"/>
                </a:lnTo>
                <a:lnTo>
                  <a:pt x="1546944" y="1522626"/>
                </a:lnTo>
                <a:lnTo>
                  <a:pt x="0" y="1522626"/>
                </a:lnTo>
                <a:lnTo>
                  <a:pt x="0" y="0"/>
                </a:lnTo>
                <a:close/>
              </a:path>
            </a:pathLst>
          </a:custGeom>
          <a:blipFill>
            <a:blip r:embed="rId3"/>
            <a:stretch>
              <a:fillRect t="-798" b="-798"/>
            </a:stretch>
          </a:blipFill>
        </p:spPr>
      </p:sp>
      <p:sp>
        <p:nvSpPr>
          <p:cNvPr id="6" name="TextBox 6">
            <a:extLst>
              <a:ext uri="{FF2B5EF4-FFF2-40B4-BE49-F238E27FC236}">
                <a16:creationId xmlns:a16="http://schemas.microsoft.com/office/drawing/2014/main" id="{ECB33C3D-33EC-A54C-899F-EEA75722398C}"/>
              </a:ext>
            </a:extLst>
          </p:cNvPr>
          <p:cNvSpPr txBox="1"/>
          <p:nvPr/>
        </p:nvSpPr>
        <p:spPr>
          <a:xfrm>
            <a:off x="1767348" y="1839301"/>
            <a:ext cx="15977258" cy="1727461"/>
          </a:xfrm>
          <a:prstGeom prst="rect">
            <a:avLst/>
          </a:prstGeom>
        </p:spPr>
        <p:txBody>
          <a:bodyPr wrap="square" lIns="0" tIns="0" rIns="0" bIns="0" rtlCol="0" anchor="t">
            <a:spAutoFit/>
          </a:bodyPr>
          <a:lstStyle/>
          <a:p>
            <a:pPr algn="just">
              <a:lnSpc>
                <a:spcPts val="4550"/>
              </a:lnSpc>
              <a:spcBef>
                <a:spcPts val="600"/>
              </a:spcBef>
              <a:spcAft>
                <a:spcPts val="600"/>
              </a:spcAft>
            </a:pPr>
            <a:r>
              <a:rPr lang="en-US" sz="3500" b="1">
                <a:solidFill>
                  <a:srgbClr val="FFFFFF"/>
                </a:solidFill>
                <a:latin typeface="Times New Roman" panose="02020603050405020304" pitchFamily="18" charset="0"/>
                <a:cs typeface="Times New Roman" panose="02020603050405020304" pitchFamily="18" charset="0"/>
                <a:sym typeface="Muli Semi-Bold"/>
              </a:rPr>
              <a:t>5. </a:t>
            </a:r>
            <a:r>
              <a:rPr lang="vi-VN" sz="3500" b="1">
                <a:solidFill>
                  <a:srgbClr val="FFFFFF"/>
                </a:solidFill>
                <a:latin typeface="Times New Roman" panose="02020603050405020304" pitchFamily="18" charset="0"/>
                <a:cs typeface="Times New Roman" panose="02020603050405020304" pitchFamily="18" charset="0"/>
                <a:sym typeface="Muli Semi-Bold"/>
              </a:rPr>
              <a:t>Chính sách </a:t>
            </a:r>
            <a:r>
              <a:rPr lang="en-US" sz="3500" b="1">
                <a:solidFill>
                  <a:srgbClr val="FFFFFF"/>
                </a:solidFill>
                <a:latin typeface="Times New Roman" panose="02020603050405020304" pitchFamily="18" charset="0"/>
                <a:cs typeface="Times New Roman" panose="02020603050405020304" pitchFamily="18" charset="0"/>
                <a:sym typeface="Muli Semi-Bold"/>
              </a:rPr>
              <a:t>5</a:t>
            </a:r>
            <a:r>
              <a:rPr lang="vi-VN" sz="3500" b="1">
                <a:solidFill>
                  <a:srgbClr val="FFFFFF"/>
                </a:solidFill>
                <a:latin typeface="Times New Roman" panose="02020603050405020304" pitchFamily="18" charset="0"/>
                <a:cs typeface="Times New Roman" panose="02020603050405020304" pitchFamily="18" charset="0"/>
                <a:sym typeface="Muli Semi-Bold"/>
              </a:rPr>
              <a:t>: </a:t>
            </a:r>
            <a:r>
              <a:rPr lang="vi-VN" sz="3500" i="1">
                <a:solidFill>
                  <a:srgbClr val="FFFFFF"/>
                </a:solidFill>
                <a:latin typeface="Times New Roman" panose="02020603050405020304" pitchFamily="18" charset="0"/>
                <a:cs typeface="Times New Roman" panose="02020603050405020304" pitchFamily="18" charset="0"/>
                <a:sym typeface="Muli Semi-Bold"/>
              </a:rPr>
              <a:t>Hoàn thiện quy định về triển khai thực hiện dự án đầu tư, tháo gỡ khó khăn, vướng mắc phát sinh từ thực tiễn liên quan đến việc triển khai, thực hiện dự án đầu tư </a:t>
            </a:r>
            <a:endParaRPr lang="en-US" sz="3500" i="1">
              <a:solidFill>
                <a:srgbClr val="FFFFFF"/>
              </a:solidFill>
              <a:latin typeface="Times New Roman" panose="02020603050405020304" pitchFamily="18" charset="0"/>
              <a:cs typeface="Times New Roman" panose="02020603050405020304" pitchFamily="18" charset="0"/>
              <a:sym typeface="Muli Semi-Bold"/>
            </a:endParaRPr>
          </a:p>
        </p:txBody>
      </p:sp>
      <p:sp>
        <p:nvSpPr>
          <p:cNvPr id="4" name="Rectangle: Rounded Corners 3">
            <a:extLst>
              <a:ext uri="{FF2B5EF4-FFF2-40B4-BE49-F238E27FC236}">
                <a16:creationId xmlns:a16="http://schemas.microsoft.com/office/drawing/2014/main" id="{BF81AEE4-523D-5947-7440-E12C1BFF5E08}"/>
              </a:ext>
            </a:extLst>
          </p:cNvPr>
          <p:cNvSpPr/>
          <p:nvPr/>
        </p:nvSpPr>
        <p:spPr>
          <a:xfrm>
            <a:off x="774043" y="5406063"/>
            <a:ext cx="2667000" cy="653845"/>
          </a:xfrm>
          <a:prstGeom prst="round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u="sng">
                <a:solidFill>
                  <a:schemeClr val="tx1"/>
                </a:solidFill>
                <a:latin typeface="Times New Roman" panose="02020603050405020304" pitchFamily="18" charset="0"/>
                <a:cs typeface="Times New Roman" panose="02020603050405020304" pitchFamily="18" charset="0"/>
              </a:rPr>
              <a:t>GIẢI PHÁP:</a:t>
            </a:r>
          </a:p>
        </p:txBody>
      </p:sp>
      <p:sp>
        <p:nvSpPr>
          <p:cNvPr id="8" name="Flowchart: Alternate Process 7">
            <a:extLst>
              <a:ext uri="{FF2B5EF4-FFF2-40B4-BE49-F238E27FC236}">
                <a16:creationId xmlns:a16="http://schemas.microsoft.com/office/drawing/2014/main" id="{127AE6B6-28E1-A0BC-E417-F965F90AE2FD}"/>
              </a:ext>
            </a:extLst>
          </p:cNvPr>
          <p:cNvSpPr/>
          <p:nvPr/>
        </p:nvSpPr>
        <p:spPr>
          <a:xfrm>
            <a:off x="4267200" y="3467100"/>
            <a:ext cx="6477000" cy="3048000"/>
          </a:xfrm>
          <a:prstGeom prst="flowChartAlternateProcess">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lowchart: Alternate Process 8">
            <a:extLst>
              <a:ext uri="{FF2B5EF4-FFF2-40B4-BE49-F238E27FC236}">
                <a16:creationId xmlns:a16="http://schemas.microsoft.com/office/drawing/2014/main" id="{0C581C36-8EB1-0EFA-D01E-38F5A56AEC11}"/>
              </a:ext>
            </a:extLst>
          </p:cNvPr>
          <p:cNvSpPr/>
          <p:nvPr/>
        </p:nvSpPr>
        <p:spPr>
          <a:xfrm>
            <a:off x="11277600" y="3419168"/>
            <a:ext cx="6477000" cy="3048000"/>
          </a:xfrm>
          <a:prstGeom prst="flowChartAlternateProcess">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r>
              <a:rPr lang="vi-VN" sz="2200" b="1" dirty="0">
                <a:solidFill>
                  <a:schemeClr val="tx1"/>
                </a:solidFill>
                <a:latin typeface="+mj-lt"/>
                <a:cs typeface="Times New Roman" panose="02020603050405020304" pitchFamily="18" charset="0"/>
              </a:rPr>
              <a:t>- Bổ sung quy định về chấm dứt hoạt động của dự án đầu tư trong trường hợp nhà đầu tư là tổ chức kinh tế bị giải thể, phá sản.</a:t>
            </a:r>
          </a:p>
          <a:p>
            <a:pPr algn="just"/>
            <a:r>
              <a:rPr lang="vi-VN" sz="2200" b="1" dirty="0">
                <a:solidFill>
                  <a:schemeClr val="tx1"/>
                </a:solidFill>
                <a:latin typeface="+mj-lt"/>
                <a:cs typeface="Times New Roman" panose="02020603050405020304" pitchFamily="18" charset="0"/>
              </a:rPr>
              <a:t>- Lược bỏ bớt nội dung nhà đầu tư phải thực hiện thủ tục chấp thuận điều chỉnh chủ trương đầu tư.</a:t>
            </a:r>
          </a:p>
          <a:p>
            <a:pPr algn="just"/>
            <a:r>
              <a:rPr lang="vi-VN" sz="2200" b="1" dirty="0">
                <a:solidFill>
                  <a:schemeClr val="tx1"/>
                </a:solidFill>
                <a:latin typeface="+mj-lt"/>
                <a:cs typeface="Times New Roman" panose="02020603050405020304" pitchFamily="18" charset="0"/>
              </a:rPr>
              <a:t>- Bổ sung các quy định chuyển tiếp trong việc thực hiện thủ tục ngừng, chấm dứt hoạt động của dự án đầu tư.</a:t>
            </a:r>
          </a:p>
        </p:txBody>
      </p:sp>
      <p:sp>
        <p:nvSpPr>
          <p:cNvPr id="10" name="Flowchart: Alternate Process 9">
            <a:extLst>
              <a:ext uri="{FF2B5EF4-FFF2-40B4-BE49-F238E27FC236}">
                <a16:creationId xmlns:a16="http://schemas.microsoft.com/office/drawing/2014/main" id="{39790BDA-2828-9BE0-565C-B5E45ECD6606}"/>
              </a:ext>
            </a:extLst>
          </p:cNvPr>
          <p:cNvSpPr/>
          <p:nvPr/>
        </p:nvSpPr>
        <p:spPr>
          <a:xfrm>
            <a:off x="4267200" y="6854928"/>
            <a:ext cx="13460200" cy="3048000"/>
          </a:xfrm>
          <a:prstGeom prst="flowChartAlternateProcess">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lowchart: Alternate Process 10">
            <a:extLst>
              <a:ext uri="{FF2B5EF4-FFF2-40B4-BE49-F238E27FC236}">
                <a16:creationId xmlns:a16="http://schemas.microsoft.com/office/drawing/2014/main" id="{5949CBAA-4C72-C62A-A030-2B40601834A7}"/>
              </a:ext>
            </a:extLst>
          </p:cNvPr>
          <p:cNvSpPr/>
          <p:nvPr/>
        </p:nvSpPr>
        <p:spPr>
          <a:xfrm>
            <a:off x="4294400" y="3425313"/>
            <a:ext cx="6477000" cy="3048000"/>
          </a:xfrm>
          <a:prstGeom prst="flowChartAlternateProcess">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spcBef>
                <a:spcPts val="600"/>
              </a:spcBef>
              <a:spcAft>
                <a:spcPts val="600"/>
              </a:spcAft>
            </a:pPr>
            <a:r>
              <a:rPr lang="vi-VN" sz="2200" b="1" dirty="0">
                <a:solidFill>
                  <a:schemeClr val="tx1"/>
                </a:solidFill>
                <a:latin typeface="+mj-lt"/>
                <a:cs typeface="Times New Roman" panose="02020603050405020304" pitchFamily="18" charset="0"/>
                <a:sym typeface="Muli Semi-Bold"/>
              </a:rPr>
              <a:t>- Về ký quỹ bảo đảm thực hiện dự án:</a:t>
            </a:r>
          </a:p>
          <a:p>
            <a:pPr algn="just">
              <a:spcBef>
                <a:spcPts val="600"/>
              </a:spcBef>
              <a:spcAft>
                <a:spcPts val="600"/>
              </a:spcAft>
            </a:pPr>
            <a:r>
              <a:rPr lang="vi-VN" sz="2200" dirty="0">
                <a:solidFill>
                  <a:schemeClr val="tx1"/>
                </a:solidFill>
                <a:latin typeface="+mj-lt"/>
                <a:cs typeface="Times New Roman" panose="02020603050405020304" pitchFamily="18" charset="0"/>
                <a:sym typeface="Muli Semi-Bold"/>
              </a:rPr>
              <a:t>Tiếp tục kế thừa các quy định tại Luật Đầu tư 2020, rà soát thu hẹp trường hợp thực hiện ký quỹ (như dự án có chuyển mục đích sử dụng đất); hoàn thiện các quy định về hoàn trả, điều chỉnh, chấm dứt nghĩa vụ ký quỹ tại Nghị định hướng dẫn thi hành.</a:t>
            </a:r>
            <a:endParaRPr lang="en-US" sz="2200" dirty="0">
              <a:solidFill>
                <a:schemeClr val="tx1"/>
              </a:solidFill>
              <a:latin typeface="+mj-lt"/>
              <a:cs typeface="Times New Roman" panose="02020603050405020304" pitchFamily="18" charset="0"/>
              <a:sym typeface="Muli Semi-Bold"/>
            </a:endParaRPr>
          </a:p>
        </p:txBody>
      </p:sp>
      <p:sp>
        <p:nvSpPr>
          <p:cNvPr id="12" name="Flowchart: Alternate Process 11">
            <a:extLst>
              <a:ext uri="{FF2B5EF4-FFF2-40B4-BE49-F238E27FC236}">
                <a16:creationId xmlns:a16="http://schemas.microsoft.com/office/drawing/2014/main" id="{FBE0AF40-B39E-FA38-1DB9-6648B4662F3C}"/>
              </a:ext>
            </a:extLst>
          </p:cNvPr>
          <p:cNvSpPr/>
          <p:nvPr/>
        </p:nvSpPr>
        <p:spPr>
          <a:xfrm>
            <a:off x="4294400" y="6813141"/>
            <a:ext cx="13460200" cy="3048000"/>
          </a:xfrm>
          <a:prstGeom prst="flowChartAlternateProcess">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r>
              <a:rPr lang="vi-VN" sz="2200" b="1" dirty="0">
                <a:solidFill>
                  <a:schemeClr val="tx1"/>
                </a:solidFill>
                <a:latin typeface="+mj-lt"/>
                <a:cs typeface="Times New Roman" panose="02020603050405020304" pitchFamily="18" charset="0"/>
              </a:rPr>
              <a:t>- Về thủ tục chuyển nhượng dự án đầu tư</a:t>
            </a:r>
          </a:p>
          <a:p>
            <a:pPr algn="just"/>
            <a:r>
              <a:rPr lang="vi-VN" sz="2200" dirty="0">
                <a:solidFill>
                  <a:schemeClr val="tx1"/>
                </a:solidFill>
                <a:latin typeface="+mj-lt"/>
                <a:cs typeface="Times New Roman" panose="02020603050405020304" pitchFamily="18" charset="0"/>
              </a:rPr>
              <a:t>+ Xác định cụ thể thủ tục chuyển nhượng dự án đầu tư áp dụng đối với dự án đầu tư được quyết định chủ trương đầu tư, chấp thuận chủ trương đầu tư và dự án được cấp Giấy chứng nhận đăng ký đầu tư và các giấy tờ có giá trị pháp lý tương đương theo quy định của pháp luật về đầu tư qua các thời kỳ để thực hiện thống nhất thay vì chỉ thực hiện thủ tục chuyển nhượng đối với dự án đầu tư mà nhà đầu tư được chấp thuận theo quy định tại Điều 29 của Luật Đầu tư và dự án đầu tư được cấp Giấy chứng nhận đăng ký đầu tư như quy định hiện hành. </a:t>
            </a:r>
          </a:p>
          <a:p>
            <a:pPr algn="just"/>
            <a:r>
              <a:rPr lang="vi-VN" sz="2200" dirty="0">
                <a:solidFill>
                  <a:schemeClr val="tx1"/>
                </a:solidFill>
                <a:latin typeface="+mj-lt"/>
                <a:cs typeface="Times New Roman" panose="02020603050405020304" pitchFamily="18" charset="0"/>
              </a:rPr>
              <a:t>+ Phân định thủ tục chuyển nhượng dự án đầu tư và chuyển nhượng tài sản của dự án đầu tư theo quy định của pháp luật về dân sự...</a:t>
            </a:r>
          </a:p>
        </p:txBody>
      </p:sp>
    </p:spTree>
    <p:extLst>
      <p:ext uri="{BB962C8B-B14F-4D97-AF65-F5344CB8AC3E}">
        <p14:creationId xmlns:p14="http://schemas.microsoft.com/office/powerpoint/2010/main" val="510554543"/>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C0B081F-DA11-00A9-F091-84D912553B6A}"/>
            </a:ext>
          </a:extLst>
        </p:cNvPr>
        <p:cNvGrpSpPr/>
        <p:nvPr/>
      </p:nvGrpSpPr>
      <p:grpSpPr>
        <a:xfrm>
          <a:off x="0" y="0"/>
          <a:ext cx="0" cy="0"/>
          <a:chOff x="0" y="0"/>
          <a:chExt cx="0" cy="0"/>
        </a:xfrm>
      </p:grpSpPr>
      <p:sp>
        <p:nvSpPr>
          <p:cNvPr id="2" name="Freeform 2">
            <a:extLst>
              <a:ext uri="{FF2B5EF4-FFF2-40B4-BE49-F238E27FC236}">
                <a16:creationId xmlns:a16="http://schemas.microsoft.com/office/drawing/2014/main" id="{9BA5DD0E-B004-E8DE-664A-8ED78EB069AC}"/>
              </a:ext>
            </a:extLst>
          </p:cNvPr>
          <p:cNvSpPr/>
          <p:nvPr/>
        </p:nvSpPr>
        <p:spPr>
          <a:xfrm>
            <a:off x="30480" y="762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a:stretch>
          </a:blipFill>
        </p:spPr>
        <p:txBody>
          <a:bodyPr/>
          <a:lstStyle/>
          <a:p>
            <a:endParaRPr lang="en-US" sz="4000">
              <a:latin typeface="Times New Roman" panose="02020603050405020304" pitchFamily="18" charset="0"/>
              <a:cs typeface="Times New Roman" panose="02020603050405020304" pitchFamily="18" charset="0"/>
            </a:endParaRPr>
          </a:p>
        </p:txBody>
      </p:sp>
      <p:sp>
        <p:nvSpPr>
          <p:cNvPr id="3" name="TextBox 3">
            <a:extLst>
              <a:ext uri="{FF2B5EF4-FFF2-40B4-BE49-F238E27FC236}">
                <a16:creationId xmlns:a16="http://schemas.microsoft.com/office/drawing/2014/main" id="{E8EA08CA-F92C-D0B0-5BB3-8EF83DA206CB}"/>
              </a:ext>
            </a:extLst>
          </p:cNvPr>
          <p:cNvSpPr txBox="1"/>
          <p:nvPr/>
        </p:nvSpPr>
        <p:spPr>
          <a:xfrm>
            <a:off x="1219200" y="7886700"/>
            <a:ext cx="15619856" cy="1205458"/>
          </a:xfrm>
          <a:prstGeom prst="rect">
            <a:avLst/>
          </a:prstGeom>
        </p:spPr>
        <p:txBody>
          <a:bodyPr lIns="0" tIns="0" rIns="0" bIns="0" rtlCol="0" anchor="t">
            <a:spAutoFit/>
          </a:bodyPr>
          <a:lstStyle/>
          <a:p>
            <a:pPr algn="ctr">
              <a:lnSpc>
                <a:spcPts val="4680"/>
              </a:lnSpc>
              <a:spcBef>
                <a:spcPct val="0"/>
              </a:spcBef>
            </a:pPr>
            <a:r>
              <a:rPr lang="en-US" sz="4000" b="1">
                <a:latin typeface="Times New Roman" panose="02020603050405020304" pitchFamily="18" charset="0"/>
                <a:ea typeface="Muli Semi-Bold"/>
                <a:cs typeface="Times New Roman" panose="02020603050405020304" pitchFamily="18" charset="0"/>
                <a:sym typeface="Muli Semi-Bold"/>
              </a:rPr>
              <a:t>BỘ TÀI CHÍNH XIN GỬI LỜI</a:t>
            </a:r>
          </a:p>
          <a:p>
            <a:pPr algn="ctr">
              <a:lnSpc>
                <a:spcPts val="4680"/>
              </a:lnSpc>
              <a:spcBef>
                <a:spcPct val="0"/>
              </a:spcBef>
            </a:pPr>
            <a:r>
              <a:rPr lang="en-US" sz="4000" b="1">
                <a:latin typeface="Times New Roman" panose="02020603050405020304" pitchFamily="18" charset="0"/>
                <a:ea typeface="Muli Semi-Bold"/>
                <a:cs typeface="Times New Roman" panose="02020603050405020304" pitchFamily="18" charset="0"/>
                <a:sym typeface="Muli Semi-Bold"/>
              </a:rPr>
              <a:t>TRÂN TRỌNG CẢM ƠN!</a:t>
            </a:r>
          </a:p>
        </p:txBody>
      </p:sp>
      <p:sp>
        <p:nvSpPr>
          <p:cNvPr id="5" name="Freeform 5">
            <a:extLst>
              <a:ext uri="{FF2B5EF4-FFF2-40B4-BE49-F238E27FC236}">
                <a16:creationId xmlns:a16="http://schemas.microsoft.com/office/drawing/2014/main" id="{4E218AA2-9320-D516-DF26-5919253D101C}"/>
              </a:ext>
            </a:extLst>
          </p:cNvPr>
          <p:cNvSpPr/>
          <p:nvPr/>
        </p:nvSpPr>
        <p:spPr>
          <a:xfrm>
            <a:off x="560600" y="267387"/>
            <a:ext cx="1546943" cy="1522627"/>
          </a:xfrm>
          <a:custGeom>
            <a:avLst/>
            <a:gdLst/>
            <a:ahLst/>
            <a:cxnLst/>
            <a:rect l="l" t="t" r="r" b="b"/>
            <a:pathLst>
              <a:path w="1546943" h="1522627">
                <a:moveTo>
                  <a:pt x="0" y="0"/>
                </a:moveTo>
                <a:lnTo>
                  <a:pt x="1546944" y="0"/>
                </a:lnTo>
                <a:lnTo>
                  <a:pt x="1546944" y="1522626"/>
                </a:lnTo>
                <a:lnTo>
                  <a:pt x="0" y="1522626"/>
                </a:lnTo>
                <a:lnTo>
                  <a:pt x="0" y="0"/>
                </a:lnTo>
                <a:close/>
              </a:path>
            </a:pathLst>
          </a:custGeom>
          <a:blipFill>
            <a:blip r:embed="rId3"/>
            <a:stretch>
              <a:fillRect t="-798" b="-798"/>
            </a:stretch>
          </a:blipFill>
        </p:spPr>
      </p:sp>
      <p:pic>
        <p:nvPicPr>
          <p:cNvPr id="6" name="Graphic 5" descr="Fireworks with solid fill">
            <a:extLst>
              <a:ext uri="{FF2B5EF4-FFF2-40B4-BE49-F238E27FC236}">
                <a16:creationId xmlns:a16="http://schemas.microsoft.com/office/drawing/2014/main" id="{A4B68F9E-F133-D4F4-7885-FBDF1C1A60EA}"/>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5909458" y="253868"/>
            <a:ext cx="1817942" cy="1817942"/>
          </a:xfrm>
          <a:prstGeom prst="rect">
            <a:avLst/>
          </a:prstGeom>
        </p:spPr>
      </p:pic>
      <p:pic>
        <p:nvPicPr>
          <p:cNvPr id="1028" name="Picture 4" descr="Tổng Bí thư Tô Lâm và Thủ tướng Phạm Minh Chính dự Lễ kỷ niệm 80 năm Ngày truyền thống ngành Tài chính">
            <a:extLst>
              <a:ext uri="{FF2B5EF4-FFF2-40B4-BE49-F238E27FC236}">
                <a16:creationId xmlns:a16="http://schemas.microsoft.com/office/drawing/2014/main" id="{7379B18B-123E-85C6-6108-B69F0F4393A5}"/>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114800" y="779145"/>
            <a:ext cx="9906000" cy="683737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03029631"/>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AA75DEB-AF27-DDF3-3FDA-2F47839D06E0}"/>
            </a:ext>
          </a:extLst>
        </p:cNvPr>
        <p:cNvGrpSpPr/>
        <p:nvPr/>
      </p:nvGrpSpPr>
      <p:grpSpPr>
        <a:xfrm>
          <a:off x="0" y="0"/>
          <a:ext cx="0" cy="0"/>
          <a:chOff x="0" y="0"/>
          <a:chExt cx="0" cy="0"/>
        </a:xfrm>
      </p:grpSpPr>
      <p:sp>
        <p:nvSpPr>
          <p:cNvPr id="2" name="Freeform 2">
            <a:extLst>
              <a:ext uri="{FF2B5EF4-FFF2-40B4-BE49-F238E27FC236}">
                <a16:creationId xmlns:a16="http://schemas.microsoft.com/office/drawing/2014/main" id="{9C9ED6E8-28DE-158F-18B9-2BC47CEF2E9C}"/>
              </a:ext>
            </a:extLst>
          </p:cNvPr>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a:stretch>
          </a:blipFill>
        </p:spPr>
        <p:txBody>
          <a:bodyPr/>
          <a:lstStyle/>
          <a:p>
            <a:endParaRPr lang="en-US">
              <a:latin typeface="Times New Roman" panose="02020603050405020304" pitchFamily="18" charset="0"/>
              <a:cs typeface="Times New Roman" panose="02020603050405020304" pitchFamily="18" charset="0"/>
            </a:endParaRPr>
          </a:p>
        </p:txBody>
      </p:sp>
      <p:sp>
        <p:nvSpPr>
          <p:cNvPr id="3" name="TextBox 3">
            <a:extLst>
              <a:ext uri="{FF2B5EF4-FFF2-40B4-BE49-F238E27FC236}">
                <a16:creationId xmlns:a16="http://schemas.microsoft.com/office/drawing/2014/main" id="{86F04CE0-0975-61CF-1D65-969E20CA277A}"/>
              </a:ext>
            </a:extLst>
          </p:cNvPr>
          <p:cNvSpPr txBox="1"/>
          <p:nvPr/>
        </p:nvSpPr>
        <p:spPr>
          <a:xfrm>
            <a:off x="1171395" y="876237"/>
            <a:ext cx="15619856" cy="602729"/>
          </a:xfrm>
          <a:prstGeom prst="rect">
            <a:avLst/>
          </a:prstGeom>
        </p:spPr>
        <p:txBody>
          <a:bodyPr lIns="0" tIns="0" rIns="0" bIns="0" rtlCol="0" anchor="t">
            <a:spAutoFit/>
          </a:bodyPr>
          <a:lstStyle/>
          <a:p>
            <a:pPr algn="ctr">
              <a:lnSpc>
                <a:spcPts val="4680"/>
              </a:lnSpc>
              <a:spcBef>
                <a:spcPct val="0"/>
              </a:spcBef>
            </a:pPr>
            <a:r>
              <a:rPr lang="en-US" sz="4000" b="1">
                <a:solidFill>
                  <a:srgbClr val="FFFFFF"/>
                </a:solidFill>
                <a:latin typeface="Times New Roman" panose="02020603050405020304" pitchFamily="18" charset="0"/>
                <a:ea typeface="Muli Semi-Bold"/>
                <a:cs typeface="Times New Roman" panose="02020603050405020304" pitchFamily="18" charset="0"/>
                <a:sym typeface="Muli Semi-Bold"/>
              </a:rPr>
              <a:t>II. MỤC TIÊU CHÍNH SÁCH</a:t>
            </a:r>
          </a:p>
        </p:txBody>
      </p:sp>
      <p:sp>
        <p:nvSpPr>
          <p:cNvPr id="5" name="Freeform 5">
            <a:extLst>
              <a:ext uri="{FF2B5EF4-FFF2-40B4-BE49-F238E27FC236}">
                <a16:creationId xmlns:a16="http://schemas.microsoft.com/office/drawing/2014/main" id="{AA0A0F90-F76B-60E4-EE81-A0AA6170D4C9}"/>
              </a:ext>
            </a:extLst>
          </p:cNvPr>
          <p:cNvSpPr/>
          <p:nvPr/>
        </p:nvSpPr>
        <p:spPr>
          <a:xfrm>
            <a:off x="560600" y="267387"/>
            <a:ext cx="1546943" cy="1522627"/>
          </a:xfrm>
          <a:custGeom>
            <a:avLst/>
            <a:gdLst/>
            <a:ahLst/>
            <a:cxnLst/>
            <a:rect l="l" t="t" r="r" b="b"/>
            <a:pathLst>
              <a:path w="1546943" h="1522627">
                <a:moveTo>
                  <a:pt x="0" y="0"/>
                </a:moveTo>
                <a:lnTo>
                  <a:pt x="1546944" y="0"/>
                </a:lnTo>
                <a:lnTo>
                  <a:pt x="1546944" y="1522626"/>
                </a:lnTo>
                <a:lnTo>
                  <a:pt x="0" y="1522626"/>
                </a:lnTo>
                <a:lnTo>
                  <a:pt x="0" y="0"/>
                </a:lnTo>
                <a:close/>
              </a:path>
            </a:pathLst>
          </a:custGeom>
          <a:blipFill>
            <a:blip r:embed="rId3"/>
            <a:stretch>
              <a:fillRect t="-798" b="-798"/>
            </a:stretch>
          </a:blipFill>
        </p:spPr>
      </p:sp>
      <p:sp>
        <p:nvSpPr>
          <p:cNvPr id="6" name="TextBox 6">
            <a:extLst>
              <a:ext uri="{FF2B5EF4-FFF2-40B4-BE49-F238E27FC236}">
                <a16:creationId xmlns:a16="http://schemas.microsoft.com/office/drawing/2014/main" id="{4FDB72BC-0000-2708-F45C-5A9AA88699D5}"/>
              </a:ext>
            </a:extLst>
          </p:cNvPr>
          <p:cNvSpPr txBox="1"/>
          <p:nvPr/>
        </p:nvSpPr>
        <p:spPr>
          <a:xfrm>
            <a:off x="2107543" y="2247900"/>
            <a:ext cx="14491626" cy="6754478"/>
          </a:xfrm>
          <a:prstGeom prst="rect">
            <a:avLst/>
          </a:prstGeom>
        </p:spPr>
        <p:txBody>
          <a:bodyPr wrap="square" lIns="0" tIns="0" rIns="0" bIns="0" rtlCol="0" anchor="t">
            <a:spAutoFit/>
          </a:bodyPr>
          <a:lstStyle/>
          <a:p>
            <a:pPr algn="just">
              <a:lnSpc>
                <a:spcPts val="4550"/>
              </a:lnSpc>
              <a:spcBef>
                <a:spcPts val="600"/>
              </a:spcBef>
              <a:spcAft>
                <a:spcPts val="600"/>
              </a:spcAft>
            </a:pPr>
            <a:r>
              <a:rPr lang="vi-VN" sz="3500" dirty="0">
                <a:solidFill>
                  <a:srgbClr val="FFFFFF"/>
                </a:solidFill>
                <a:latin typeface="Times New Roman" panose="02020603050405020304" pitchFamily="18" charset="0"/>
                <a:ea typeface="Muli Semi-Bold"/>
                <a:cs typeface="Times New Roman" panose="02020603050405020304" pitchFamily="18" charset="0"/>
                <a:sym typeface="Muli Semi-Bold"/>
              </a:rPr>
              <a:t>- </a:t>
            </a:r>
            <a:r>
              <a:rPr lang="en-US" sz="3500" dirty="0">
                <a:solidFill>
                  <a:srgbClr val="FFFFFF"/>
                </a:solidFill>
                <a:latin typeface="Times New Roman" panose="02020603050405020304" pitchFamily="18" charset="0"/>
                <a:ea typeface="Muli Semi-Bold"/>
                <a:cs typeface="Times New Roman" panose="02020603050405020304" pitchFamily="18" charset="0"/>
                <a:sym typeface="Muli Semi-Bold"/>
              </a:rPr>
              <a:t>K</a:t>
            </a:r>
            <a:r>
              <a:rPr lang="vi-VN" sz="3500" dirty="0">
                <a:solidFill>
                  <a:srgbClr val="FFFFFF"/>
                </a:solidFill>
                <a:latin typeface="Times New Roman" panose="02020603050405020304" pitchFamily="18" charset="0"/>
                <a:ea typeface="Muli Semi-Bold"/>
                <a:cs typeface="Times New Roman" panose="02020603050405020304" pitchFamily="18" charset="0"/>
                <a:sym typeface="Muli Semi-Bold"/>
              </a:rPr>
              <a:t>ịp thời tháo gỡ những </a:t>
            </a:r>
            <a:r>
              <a:rPr lang="en-US" sz="3500" dirty="0" err="1">
                <a:solidFill>
                  <a:srgbClr val="FFFFFF"/>
                </a:solidFill>
                <a:latin typeface="Times New Roman" panose="02020603050405020304" pitchFamily="18" charset="0"/>
                <a:ea typeface="Muli Semi-Bold"/>
                <a:cs typeface="Times New Roman" panose="02020603050405020304" pitchFamily="18" charset="0"/>
                <a:sym typeface="Muli Semi-Bold"/>
              </a:rPr>
              <a:t>khó</a:t>
            </a:r>
            <a:r>
              <a:rPr lang="en-US" sz="3500" dirty="0">
                <a:solidFill>
                  <a:srgbClr val="FFFFFF"/>
                </a:solidFill>
                <a:latin typeface="Times New Roman" panose="02020603050405020304" pitchFamily="18" charset="0"/>
                <a:ea typeface="Muli Semi-Bold"/>
                <a:cs typeface="Times New Roman" panose="02020603050405020304" pitchFamily="18" charset="0"/>
                <a:sym typeface="Muli Semi-Bold"/>
              </a:rPr>
              <a:t> </a:t>
            </a:r>
            <a:r>
              <a:rPr lang="en-US" sz="3500" dirty="0" err="1">
                <a:solidFill>
                  <a:srgbClr val="FFFFFF"/>
                </a:solidFill>
                <a:latin typeface="Times New Roman" panose="02020603050405020304" pitchFamily="18" charset="0"/>
                <a:ea typeface="Muli Semi-Bold"/>
                <a:cs typeface="Times New Roman" panose="02020603050405020304" pitchFamily="18" charset="0"/>
                <a:sym typeface="Muli Semi-Bold"/>
              </a:rPr>
              <a:t>khăn</a:t>
            </a:r>
            <a:r>
              <a:rPr lang="en-US" sz="3500" dirty="0">
                <a:solidFill>
                  <a:srgbClr val="FFFFFF"/>
                </a:solidFill>
                <a:latin typeface="Times New Roman" panose="02020603050405020304" pitchFamily="18" charset="0"/>
                <a:ea typeface="Muli Semi-Bold"/>
                <a:cs typeface="Times New Roman" panose="02020603050405020304" pitchFamily="18" charset="0"/>
                <a:sym typeface="Muli Semi-Bold"/>
              </a:rPr>
              <a:t>, </a:t>
            </a:r>
            <a:r>
              <a:rPr lang="vi-VN" sz="3500" dirty="0">
                <a:solidFill>
                  <a:srgbClr val="FFFFFF"/>
                </a:solidFill>
                <a:latin typeface="Times New Roman" panose="02020603050405020304" pitchFamily="18" charset="0"/>
                <a:ea typeface="Muli Semi-Bold"/>
                <a:cs typeface="Times New Roman" panose="02020603050405020304" pitchFamily="18" charset="0"/>
                <a:sym typeface="Muli Semi-Bold"/>
              </a:rPr>
              <a:t>vướng mắc</a:t>
            </a:r>
            <a:r>
              <a:rPr lang="en-US" sz="3500" dirty="0">
                <a:solidFill>
                  <a:srgbClr val="FFFFFF"/>
                </a:solidFill>
                <a:latin typeface="Times New Roman" panose="02020603050405020304" pitchFamily="18" charset="0"/>
                <a:ea typeface="Muli Semi-Bold"/>
                <a:cs typeface="Times New Roman" panose="02020603050405020304" pitchFamily="18" charset="0"/>
                <a:sym typeface="Muli Semi-Bold"/>
              </a:rPr>
              <a:t>, </a:t>
            </a:r>
            <a:r>
              <a:rPr lang="en-US" sz="3500" dirty="0" err="1">
                <a:solidFill>
                  <a:srgbClr val="FFFFFF"/>
                </a:solidFill>
                <a:latin typeface="Times New Roman" panose="02020603050405020304" pitchFamily="18" charset="0"/>
                <a:ea typeface="Muli Semi-Bold"/>
                <a:cs typeface="Times New Roman" panose="02020603050405020304" pitchFamily="18" charset="0"/>
                <a:sym typeface="Muli Semi-Bold"/>
              </a:rPr>
              <a:t>điểm</a:t>
            </a:r>
            <a:r>
              <a:rPr lang="en-US" sz="3500" dirty="0">
                <a:solidFill>
                  <a:srgbClr val="FFFFFF"/>
                </a:solidFill>
                <a:latin typeface="Times New Roman" panose="02020603050405020304" pitchFamily="18" charset="0"/>
                <a:ea typeface="Muli Semi-Bold"/>
                <a:cs typeface="Times New Roman" panose="02020603050405020304" pitchFamily="18" charset="0"/>
                <a:sym typeface="Muli Semi-Bold"/>
              </a:rPr>
              <a:t> </a:t>
            </a:r>
            <a:r>
              <a:rPr lang="en-US" sz="3500" dirty="0" err="1">
                <a:solidFill>
                  <a:srgbClr val="FFFFFF"/>
                </a:solidFill>
                <a:latin typeface="Times New Roman" panose="02020603050405020304" pitchFamily="18" charset="0"/>
                <a:ea typeface="Muli Semi-Bold"/>
                <a:cs typeface="Times New Roman" panose="02020603050405020304" pitchFamily="18" charset="0"/>
                <a:sym typeface="Muli Semi-Bold"/>
              </a:rPr>
              <a:t>nghẽn</a:t>
            </a:r>
            <a:r>
              <a:rPr lang="en-US" sz="3500" dirty="0">
                <a:solidFill>
                  <a:srgbClr val="FFFFFF"/>
                </a:solidFill>
                <a:latin typeface="Times New Roman" panose="02020603050405020304" pitchFamily="18" charset="0"/>
                <a:ea typeface="Muli Semi-Bold"/>
                <a:cs typeface="Times New Roman" panose="02020603050405020304" pitchFamily="18" charset="0"/>
                <a:sym typeface="Muli Semi-Bold"/>
              </a:rPr>
              <a:t> </a:t>
            </a:r>
            <a:r>
              <a:rPr lang="vi-VN" sz="3500" dirty="0">
                <a:solidFill>
                  <a:srgbClr val="FFFFFF"/>
                </a:solidFill>
                <a:latin typeface="Times New Roman" panose="02020603050405020304" pitchFamily="18" charset="0"/>
                <a:ea typeface="Muli Semi-Bold"/>
                <a:cs typeface="Times New Roman" panose="02020603050405020304" pitchFamily="18" charset="0"/>
                <a:sym typeface="Muli Semi-Bold"/>
              </a:rPr>
              <a:t>về thể chế</a:t>
            </a:r>
            <a:r>
              <a:rPr lang="en-US" sz="3500" dirty="0">
                <a:solidFill>
                  <a:srgbClr val="FFFFFF"/>
                </a:solidFill>
                <a:latin typeface="Times New Roman" panose="02020603050405020304" pitchFamily="18" charset="0"/>
                <a:ea typeface="Muli Semi-Bold"/>
                <a:cs typeface="Times New Roman" panose="02020603050405020304" pitchFamily="18" charset="0"/>
                <a:sym typeface="Muli Semi-Bold"/>
              </a:rPr>
              <a:t>; </a:t>
            </a:r>
            <a:r>
              <a:rPr lang="vi-VN" sz="3500" dirty="0">
                <a:solidFill>
                  <a:srgbClr val="FFFFFF"/>
                </a:solidFill>
                <a:latin typeface="Times New Roman" panose="02020603050405020304" pitchFamily="18" charset="0"/>
                <a:ea typeface="Muli Semi-Bold"/>
                <a:cs typeface="Times New Roman" panose="02020603050405020304" pitchFamily="18" charset="0"/>
                <a:sym typeface="Muli Semi-Bold"/>
              </a:rPr>
              <a:t>đơn giản </a:t>
            </a:r>
            <a:r>
              <a:rPr lang="en-US" sz="3500" dirty="0" err="1">
                <a:solidFill>
                  <a:srgbClr val="FFFFFF"/>
                </a:solidFill>
                <a:latin typeface="Times New Roman" panose="02020603050405020304" pitchFamily="18" charset="0"/>
                <a:ea typeface="Muli Semi-Bold"/>
                <a:cs typeface="Times New Roman" panose="02020603050405020304" pitchFamily="18" charset="0"/>
                <a:sym typeface="Muli Semi-Bold"/>
              </a:rPr>
              <a:t>trình</a:t>
            </a:r>
            <a:r>
              <a:rPr lang="en-US" sz="3500" dirty="0">
                <a:solidFill>
                  <a:srgbClr val="FFFFFF"/>
                </a:solidFill>
                <a:latin typeface="Times New Roman" panose="02020603050405020304" pitchFamily="18" charset="0"/>
                <a:ea typeface="Muli Semi-Bold"/>
                <a:cs typeface="Times New Roman" panose="02020603050405020304" pitchFamily="18" charset="0"/>
                <a:sym typeface="Muli Semi-Bold"/>
              </a:rPr>
              <a:t> </a:t>
            </a:r>
            <a:r>
              <a:rPr lang="en-US" sz="3500" dirty="0" err="1">
                <a:solidFill>
                  <a:srgbClr val="FFFFFF"/>
                </a:solidFill>
                <a:latin typeface="Times New Roman" panose="02020603050405020304" pitchFamily="18" charset="0"/>
                <a:ea typeface="Muli Semi-Bold"/>
                <a:cs typeface="Times New Roman" panose="02020603050405020304" pitchFamily="18" charset="0"/>
                <a:sym typeface="Muli Semi-Bold"/>
              </a:rPr>
              <a:t>tự</a:t>
            </a:r>
            <a:r>
              <a:rPr lang="en-US" sz="3500" dirty="0">
                <a:solidFill>
                  <a:srgbClr val="FFFFFF"/>
                </a:solidFill>
                <a:latin typeface="Times New Roman" panose="02020603050405020304" pitchFamily="18" charset="0"/>
                <a:ea typeface="Muli Semi-Bold"/>
                <a:cs typeface="Times New Roman" panose="02020603050405020304" pitchFamily="18" charset="0"/>
                <a:sym typeface="Muli Semi-Bold"/>
              </a:rPr>
              <a:t>, t</a:t>
            </a:r>
            <a:r>
              <a:rPr lang="vi-VN" sz="3500" dirty="0">
                <a:solidFill>
                  <a:srgbClr val="FFFFFF"/>
                </a:solidFill>
                <a:latin typeface="Times New Roman" panose="02020603050405020304" pitchFamily="18" charset="0"/>
                <a:ea typeface="Muli Semi-Bold"/>
                <a:cs typeface="Times New Roman" panose="02020603050405020304" pitchFamily="18" charset="0"/>
                <a:sym typeface="Muli Semi-Bold"/>
              </a:rPr>
              <a:t>hủ tục đầu tư</a:t>
            </a:r>
            <a:r>
              <a:rPr lang="en-US" sz="3500" dirty="0">
                <a:solidFill>
                  <a:srgbClr val="FFFFFF"/>
                </a:solidFill>
                <a:latin typeface="Times New Roman" panose="02020603050405020304" pitchFamily="18" charset="0"/>
                <a:ea typeface="Muli Semi-Bold"/>
                <a:cs typeface="Times New Roman" panose="02020603050405020304" pitchFamily="18" charset="0"/>
                <a:sym typeface="Muli Semi-Bold"/>
              </a:rPr>
              <a:t>; </a:t>
            </a:r>
            <a:r>
              <a:rPr lang="en-US" sz="3500" dirty="0" err="1">
                <a:solidFill>
                  <a:srgbClr val="FFFFFF"/>
                </a:solidFill>
                <a:latin typeface="Times New Roman" panose="02020603050405020304" pitchFamily="18" charset="0"/>
                <a:ea typeface="Muli Semi-Bold"/>
                <a:cs typeface="Times New Roman" panose="02020603050405020304" pitchFamily="18" charset="0"/>
                <a:sym typeface="Muli Semi-Bold"/>
              </a:rPr>
              <a:t>rà</a:t>
            </a:r>
            <a:r>
              <a:rPr lang="en-US" sz="3500" dirty="0">
                <a:solidFill>
                  <a:srgbClr val="FFFFFF"/>
                </a:solidFill>
                <a:latin typeface="Times New Roman" panose="02020603050405020304" pitchFamily="18" charset="0"/>
                <a:ea typeface="Muli Semi-Bold"/>
                <a:cs typeface="Times New Roman" panose="02020603050405020304" pitchFamily="18" charset="0"/>
                <a:sym typeface="Muli Semi-Bold"/>
              </a:rPr>
              <a:t> </a:t>
            </a:r>
            <a:r>
              <a:rPr lang="en-US" sz="3500" dirty="0" err="1">
                <a:solidFill>
                  <a:srgbClr val="FFFFFF"/>
                </a:solidFill>
                <a:latin typeface="Times New Roman" panose="02020603050405020304" pitchFamily="18" charset="0"/>
                <a:ea typeface="Muli Semi-Bold"/>
                <a:cs typeface="Times New Roman" panose="02020603050405020304" pitchFamily="18" charset="0"/>
                <a:sym typeface="Muli Semi-Bold"/>
              </a:rPr>
              <a:t>soát</a:t>
            </a:r>
            <a:r>
              <a:rPr lang="en-US" sz="3500" dirty="0">
                <a:solidFill>
                  <a:srgbClr val="FFFFFF"/>
                </a:solidFill>
                <a:latin typeface="Times New Roman" panose="02020603050405020304" pitchFamily="18" charset="0"/>
                <a:ea typeface="Muli Semi-Bold"/>
                <a:cs typeface="Times New Roman" panose="02020603050405020304" pitchFamily="18" charset="0"/>
                <a:sym typeface="Muli Semi-Bold"/>
              </a:rPr>
              <a:t>, </a:t>
            </a:r>
            <a:r>
              <a:rPr lang="en-US" sz="3500" dirty="0" err="1">
                <a:solidFill>
                  <a:srgbClr val="FFFFFF"/>
                </a:solidFill>
                <a:latin typeface="Times New Roman" panose="02020603050405020304" pitchFamily="18" charset="0"/>
                <a:ea typeface="Muli Semi-Bold"/>
                <a:cs typeface="Times New Roman" panose="02020603050405020304" pitchFamily="18" charset="0"/>
                <a:sym typeface="Muli Semi-Bold"/>
              </a:rPr>
              <a:t>cắt</a:t>
            </a:r>
            <a:r>
              <a:rPr lang="en-US" sz="3500" dirty="0">
                <a:solidFill>
                  <a:srgbClr val="FFFFFF"/>
                </a:solidFill>
                <a:latin typeface="Times New Roman" panose="02020603050405020304" pitchFamily="18" charset="0"/>
                <a:ea typeface="Muli Semi-Bold"/>
                <a:cs typeface="Times New Roman" panose="02020603050405020304" pitchFamily="18" charset="0"/>
                <a:sym typeface="Muli Semi-Bold"/>
              </a:rPr>
              <a:t> </a:t>
            </a:r>
            <a:r>
              <a:rPr lang="en-US" sz="3500" dirty="0" err="1">
                <a:solidFill>
                  <a:srgbClr val="FFFFFF"/>
                </a:solidFill>
                <a:latin typeface="Times New Roman" panose="02020603050405020304" pitchFamily="18" charset="0"/>
                <a:ea typeface="Muli Semi-Bold"/>
                <a:cs typeface="Times New Roman" panose="02020603050405020304" pitchFamily="18" charset="0"/>
                <a:sym typeface="Muli Semi-Bold"/>
              </a:rPr>
              <a:t>giảm</a:t>
            </a:r>
            <a:r>
              <a:rPr lang="en-US" sz="3500" dirty="0">
                <a:solidFill>
                  <a:srgbClr val="FFFFFF"/>
                </a:solidFill>
                <a:latin typeface="Times New Roman" panose="02020603050405020304" pitchFamily="18" charset="0"/>
                <a:ea typeface="Muli Semi-Bold"/>
                <a:cs typeface="Times New Roman" panose="02020603050405020304" pitchFamily="18" charset="0"/>
                <a:sym typeface="Muli Semi-Bold"/>
              </a:rPr>
              <a:t> </a:t>
            </a:r>
            <a:r>
              <a:rPr lang="en-US" sz="3500" dirty="0" err="1">
                <a:solidFill>
                  <a:srgbClr val="FFFFFF"/>
                </a:solidFill>
                <a:latin typeface="Times New Roman" panose="02020603050405020304" pitchFamily="18" charset="0"/>
                <a:ea typeface="Muli Semi-Bold"/>
                <a:cs typeface="Times New Roman" panose="02020603050405020304" pitchFamily="18" charset="0"/>
                <a:sym typeface="Muli Semi-Bold"/>
              </a:rPr>
              <a:t>các</a:t>
            </a:r>
            <a:r>
              <a:rPr lang="en-US" sz="3500" dirty="0">
                <a:solidFill>
                  <a:srgbClr val="FFFFFF"/>
                </a:solidFill>
                <a:latin typeface="Times New Roman" panose="02020603050405020304" pitchFamily="18" charset="0"/>
                <a:ea typeface="Muli Semi-Bold"/>
                <a:cs typeface="Times New Roman" panose="02020603050405020304" pitchFamily="18" charset="0"/>
                <a:sym typeface="Muli Semi-Bold"/>
              </a:rPr>
              <a:t> </a:t>
            </a:r>
            <a:r>
              <a:rPr lang="en-US" sz="3500" dirty="0" err="1">
                <a:solidFill>
                  <a:srgbClr val="FFFFFF"/>
                </a:solidFill>
                <a:latin typeface="Times New Roman" panose="02020603050405020304" pitchFamily="18" charset="0"/>
                <a:ea typeface="Muli Semi-Bold"/>
                <a:cs typeface="Times New Roman" panose="02020603050405020304" pitchFamily="18" charset="0"/>
                <a:sym typeface="Muli Semi-Bold"/>
              </a:rPr>
              <a:t>yêu</a:t>
            </a:r>
            <a:r>
              <a:rPr lang="en-US" sz="3500" dirty="0">
                <a:solidFill>
                  <a:srgbClr val="FFFFFF"/>
                </a:solidFill>
                <a:latin typeface="Times New Roman" panose="02020603050405020304" pitchFamily="18" charset="0"/>
                <a:ea typeface="Muli Semi-Bold"/>
                <a:cs typeface="Times New Roman" panose="02020603050405020304" pitchFamily="18" charset="0"/>
                <a:sym typeface="Muli Semi-Bold"/>
              </a:rPr>
              <a:t> </a:t>
            </a:r>
            <a:r>
              <a:rPr lang="en-US" sz="3500" dirty="0" err="1">
                <a:solidFill>
                  <a:srgbClr val="FFFFFF"/>
                </a:solidFill>
                <a:latin typeface="Times New Roman" panose="02020603050405020304" pitchFamily="18" charset="0"/>
                <a:ea typeface="Muli Semi-Bold"/>
                <a:cs typeface="Times New Roman" panose="02020603050405020304" pitchFamily="18" charset="0"/>
                <a:sym typeface="Muli Semi-Bold"/>
              </a:rPr>
              <a:t>cầu</a:t>
            </a:r>
            <a:r>
              <a:rPr lang="en-US" sz="3500" dirty="0">
                <a:solidFill>
                  <a:srgbClr val="FFFFFF"/>
                </a:solidFill>
                <a:latin typeface="Times New Roman" panose="02020603050405020304" pitchFamily="18" charset="0"/>
                <a:ea typeface="Muli Semi-Bold"/>
                <a:cs typeface="Times New Roman" panose="02020603050405020304" pitchFamily="18" charset="0"/>
                <a:sym typeface="Muli Semi-Bold"/>
              </a:rPr>
              <a:t>, </a:t>
            </a:r>
            <a:r>
              <a:rPr lang="en-US" sz="3500" dirty="0" err="1">
                <a:solidFill>
                  <a:srgbClr val="FFFFFF"/>
                </a:solidFill>
                <a:latin typeface="Times New Roman" panose="02020603050405020304" pitchFamily="18" charset="0"/>
                <a:ea typeface="Muli Semi-Bold"/>
                <a:cs typeface="Times New Roman" panose="02020603050405020304" pitchFamily="18" charset="0"/>
                <a:sym typeface="Muli Semi-Bold"/>
              </a:rPr>
              <a:t>điều</a:t>
            </a:r>
            <a:r>
              <a:rPr lang="en-US" sz="3500" dirty="0">
                <a:solidFill>
                  <a:srgbClr val="FFFFFF"/>
                </a:solidFill>
                <a:latin typeface="Times New Roman" panose="02020603050405020304" pitchFamily="18" charset="0"/>
                <a:ea typeface="Muli Semi-Bold"/>
                <a:cs typeface="Times New Roman" panose="02020603050405020304" pitchFamily="18" charset="0"/>
                <a:sym typeface="Muli Semi-Bold"/>
              </a:rPr>
              <a:t> </a:t>
            </a:r>
            <a:r>
              <a:rPr lang="en-US" sz="3500" dirty="0" err="1">
                <a:solidFill>
                  <a:srgbClr val="FFFFFF"/>
                </a:solidFill>
                <a:latin typeface="Times New Roman" panose="02020603050405020304" pitchFamily="18" charset="0"/>
                <a:ea typeface="Muli Semi-Bold"/>
                <a:cs typeface="Times New Roman" panose="02020603050405020304" pitchFamily="18" charset="0"/>
                <a:sym typeface="Muli Semi-Bold"/>
              </a:rPr>
              <a:t>kiện</a:t>
            </a:r>
            <a:r>
              <a:rPr lang="en-US" sz="3500" dirty="0">
                <a:solidFill>
                  <a:srgbClr val="FFFFFF"/>
                </a:solidFill>
                <a:latin typeface="Times New Roman" panose="02020603050405020304" pitchFamily="18" charset="0"/>
                <a:ea typeface="Muli Semi-Bold"/>
                <a:cs typeface="Times New Roman" panose="02020603050405020304" pitchFamily="18" charset="0"/>
                <a:sym typeface="Muli Semi-Bold"/>
              </a:rPr>
              <a:t> </a:t>
            </a:r>
            <a:r>
              <a:rPr lang="en-US" sz="3500" dirty="0" err="1">
                <a:solidFill>
                  <a:srgbClr val="FFFFFF"/>
                </a:solidFill>
                <a:latin typeface="Times New Roman" panose="02020603050405020304" pitchFamily="18" charset="0"/>
                <a:ea typeface="Muli Semi-Bold"/>
                <a:cs typeface="Times New Roman" panose="02020603050405020304" pitchFamily="18" charset="0"/>
                <a:sym typeface="Muli Semi-Bold"/>
              </a:rPr>
              <a:t>đầu</a:t>
            </a:r>
            <a:r>
              <a:rPr lang="en-US" sz="3500" dirty="0">
                <a:solidFill>
                  <a:srgbClr val="FFFFFF"/>
                </a:solidFill>
                <a:latin typeface="Times New Roman" panose="02020603050405020304" pitchFamily="18" charset="0"/>
                <a:ea typeface="Muli Semi-Bold"/>
                <a:cs typeface="Times New Roman" panose="02020603050405020304" pitchFamily="18" charset="0"/>
                <a:sym typeface="Muli Semi-Bold"/>
              </a:rPr>
              <a:t> </a:t>
            </a:r>
            <a:r>
              <a:rPr lang="en-US" sz="3500" dirty="0" err="1">
                <a:solidFill>
                  <a:srgbClr val="FFFFFF"/>
                </a:solidFill>
                <a:latin typeface="Times New Roman" panose="02020603050405020304" pitchFamily="18" charset="0"/>
                <a:ea typeface="Muli Semi-Bold"/>
                <a:cs typeface="Times New Roman" panose="02020603050405020304" pitchFamily="18" charset="0"/>
                <a:sym typeface="Muli Semi-Bold"/>
              </a:rPr>
              <a:t>tư</a:t>
            </a:r>
            <a:r>
              <a:rPr lang="en-US" sz="3500" dirty="0">
                <a:solidFill>
                  <a:srgbClr val="FFFFFF"/>
                </a:solidFill>
                <a:latin typeface="Times New Roman" panose="02020603050405020304" pitchFamily="18" charset="0"/>
                <a:ea typeface="Muli Semi-Bold"/>
                <a:cs typeface="Times New Roman" panose="02020603050405020304" pitchFamily="18" charset="0"/>
                <a:sym typeface="Muli Semi-Bold"/>
              </a:rPr>
              <a:t> </a:t>
            </a:r>
            <a:r>
              <a:rPr lang="en-US" sz="3500" dirty="0" err="1">
                <a:solidFill>
                  <a:srgbClr val="FFFFFF"/>
                </a:solidFill>
                <a:latin typeface="Times New Roman" panose="02020603050405020304" pitchFamily="18" charset="0"/>
                <a:ea typeface="Muli Semi-Bold"/>
                <a:cs typeface="Times New Roman" panose="02020603050405020304" pitchFamily="18" charset="0"/>
                <a:sym typeface="Muli Semi-Bold"/>
              </a:rPr>
              <a:t>không</a:t>
            </a:r>
            <a:r>
              <a:rPr lang="en-US" sz="3500" dirty="0">
                <a:solidFill>
                  <a:srgbClr val="FFFFFF"/>
                </a:solidFill>
                <a:latin typeface="Times New Roman" panose="02020603050405020304" pitchFamily="18" charset="0"/>
                <a:ea typeface="Muli Semi-Bold"/>
                <a:cs typeface="Times New Roman" panose="02020603050405020304" pitchFamily="18" charset="0"/>
                <a:sym typeface="Muli Semi-Bold"/>
              </a:rPr>
              <a:t> </a:t>
            </a:r>
            <a:r>
              <a:rPr lang="en-US" sz="3500" dirty="0" err="1">
                <a:solidFill>
                  <a:srgbClr val="FFFFFF"/>
                </a:solidFill>
                <a:latin typeface="Times New Roman" panose="02020603050405020304" pitchFamily="18" charset="0"/>
                <a:ea typeface="Muli Semi-Bold"/>
                <a:cs typeface="Times New Roman" panose="02020603050405020304" pitchFamily="18" charset="0"/>
                <a:sym typeface="Muli Semi-Bold"/>
              </a:rPr>
              <a:t>cần</a:t>
            </a:r>
            <a:r>
              <a:rPr lang="en-US" sz="3500" dirty="0">
                <a:solidFill>
                  <a:srgbClr val="FFFFFF"/>
                </a:solidFill>
                <a:latin typeface="Times New Roman" panose="02020603050405020304" pitchFamily="18" charset="0"/>
                <a:ea typeface="Muli Semi-Bold"/>
                <a:cs typeface="Times New Roman" panose="02020603050405020304" pitchFamily="18" charset="0"/>
                <a:sym typeface="Muli Semi-Bold"/>
              </a:rPr>
              <a:t> </a:t>
            </a:r>
            <a:r>
              <a:rPr lang="en-US" sz="3500" dirty="0" err="1">
                <a:solidFill>
                  <a:srgbClr val="FFFFFF"/>
                </a:solidFill>
                <a:latin typeface="Times New Roman" panose="02020603050405020304" pitchFamily="18" charset="0"/>
                <a:ea typeface="Muli Semi-Bold"/>
                <a:cs typeface="Times New Roman" panose="02020603050405020304" pitchFamily="18" charset="0"/>
                <a:sym typeface="Muli Semi-Bold"/>
              </a:rPr>
              <a:t>thiết</a:t>
            </a:r>
            <a:r>
              <a:rPr lang="en-US" sz="3500" dirty="0">
                <a:solidFill>
                  <a:srgbClr val="FFFFFF"/>
                </a:solidFill>
                <a:latin typeface="Times New Roman" panose="02020603050405020304" pitchFamily="18" charset="0"/>
                <a:ea typeface="Muli Semi-Bold"/>
                <a:cs typeface="Times New Roman" panose="02020603050405020304" pitchFamily="18" charset="0"/>
                <a:sym typeface="Muli Semi-Bold"/>
              </a:rPr>
              <a:t> </a:t>
            </a:r>
            <a:r>
              <a:rPr lang="en-US" sz="3500" dirty="0" err="1">
                <a:solidFill>
                  <a:srgbClr val="FFFFFF"/>
                </a:solidFill>
                <a:latin typeface="Times New Roman" panose="02020603050405020304" pitchFamily="18" charset="0"/>
                <a:ea typeface="Muli Semi-Bold"/>
                <a:cs typeface="Times New Roman" panose="02020603050405020304" pitchFamily="18" charset="0"/>
                <a:sym typeface="Muli Semi-Bold"/>
              </a:rPr>
              <a:t>để</a:t>
            </a:r>
            <a:r>
              <a:rPr lang="en-US" sz="3500" dirty="0">
                <a:solidFill>
                  <a:srgbClr val="FFFFFF"/>
                </a:solidFill>
                <a:latin typeface="Times New Roman" panose="02020603050405020304" pitchFamily="18" charset="0"/>
                <a:ea typeface="Muli Semi-Bold"/>
                <a:cs typeface="Times New Roman" panose="02020603050405020304" pitchFamily="18" charset="0"/>
                <a:sym typeface="Muli Semi-Bold"/>
              </a:rPr>
              <a:t> </a:t>
            </a:r>
            <a:r>
              <a:rPr lang="en-US" sz="3500" dirty="0" err="1">
                <a:solidFill>
                  <a:srgbClr val="FFFFFF"/>
                </a:solidFill>
                <a:latin typeface="Times New Roman" panose="02020603050405020304" pitchFamily="18" charset="0"/>
                <a:ea typeface="Muli Semi-Bold"/>
                <a:cs typeface="Times New Roman" panose="02020603050405020304" pitchFamily="18" charset="0"/>
                <a:sym typeface="Muli Semi-Bold"/>
              </a:rPr>
              <a:t>tạo</a:t>
            </a:r>
            <a:r>
              <a:rPr lang="en-US" sz="3500" dirty="0">
                <a:solidFill>
                  <a:srgbClr val="FFFFFF"/>
                </a:solidFill>
                <a:latin typeface="Times New Roman" panose="02020603050405020304" pitchFamily="18" charset="0"/>
                <a:ea typeface="Muli Semi-Bold"/>
                <a:cs typeface="Times New Roman" panose="02020603050405020304" pitchFamily="18" charset="0"/>
                <a:sym typeface="Muli Semi-Bold"/>
              </a:rPr>
              <a:t> </a:t>
            </a:r>
            <a:r>
              <a:rPr lang="vi-VN" sz="3500" dirty="0">
                <a:solidFill>
                  <a:srgbClr val="FFFFFF"/>
                </a:solidFill>
                <a:latin typeface="Times New Roman" panose="02020603050405020304" pitchFamily="18" charset="0"/>
                <a:ea typeface="Muli Semi-Bold"/>
                <a:cs typeface="Times New Roman" panose="02020603050405020304" pitchFamily="18" charset="0"/>
                <a:sym typeface="Muli Semi-Bold"/>
              </a:rPr>
              <a:t>thuận lợi cho n</a:t>
            </a:r>
            <a:r>
              <a:rPr lang="en-US" sz="3500" dirty="0" err="1">
                <a:solidFill>
                  <a:srgbClr val="FFFFFF"/>
                </a:solidFill>
                <a:latin typeface="Times New Roman" panose="02020603050405020304" pitchFamily="18" charset="0"/>
                <a:ea typeface="Muli Semi-Bold"/>
                <a:cs typeface="Times New Roman" panose="02020603050405020304" pitchFamily="18" charset="0"/>
                <a:sym typeface="Muli Semi-Bold"/>
              </a:rPr>
              <a:t>hà</a:t>
            </a:r>
            <a:r>
              <a:rPr lang="en-US" sz="3500" dirty="0">
                <a:solidFill>
                  <a:srgbClr val="FFFFFF"/>
                </a:solidFill>
                <a:latin typeface="Times New Roman" panose="02020603050405020304" pitchFamily="18" charset="0"/>
                <a:ea typeface="Muli Semi-Bold"/>
                <a:cs typeface="Times New Roman" panose="02020603050405020304" pitchFamily="18" charset="0"/>
                <a:sym typeface="Muli Semi-Bold"/>
              </a:rPr>
              <a:t> </a:t>
            </a:r>
            <a:r>
              <a:rPr lang="en-US" sz="3500" dirty="0" err="1">
                <a:solidFill>
                  <a:srgbClr val="FFFFFF"/>
                </a:solidFill>
                <a:latin typeface="Times New Roman" panose="02020603050405020304" pitchFamily="18" charset="0"/>
                <a:ea typeface="Muli Semi-Bold"/>
                <a:cs typeface="Times New Roman" panose="02020603050405020304" pitchFamily="18" charset="0"/>
                <a:sym typeface="Muli Semi-Bold"/>
              </a:rPr>
              <a:t>đầu</a:t>
            </a:r>
            <a:r>
              <a:rPr lang="en-US" sz="3500" dirty="0">
                <a:solidFill>
                  <a:srgbClr val="FFFFFF"/>
                </a:solidFill>
                <a:latin typeface="Times New Roman" panose="02020603050405020304" pitchFamily="18" charset="0"/>
                <a:ea typeface="Muli Semi-Bold"/>
                <a:cs typeface="Times New Roman" panose="02020603050405020304" pitchFamily="18" charset="0"/>
                <a:sym typeface="Muli Semi-Bold"/>
              </a:rPr>
              <a:t> </a:t>
            </a:r>
            <a:r>
              <a:rPr lang="en-US" sz="3500" dirty="0" err="1">
                <a:solidFill>
                  <a:srgbClr val="FFFFFF"/>
                </a:solidFill>
                <a:latin typeface="Times New Roman" panose="02020603050405020304" pitchFamily="18" charset="0"/>
                <a:ea typeface="Muli Semi-Bold"/>
                <a:cs typeface="Times New Roman" panose="02020603050405020304" pitchFamily="18" charset="0"/>
                <a:sym typeface="Muli Semi-Bold"/>
              </a:rPr>
              <a:t>tư</a:t>
            </a:r>
            <a:r>
              <a:rPr lang="en-US" sz="3500" dirty="0">
                <a:solidFill>
                  <a:srgbClr val="FFFFFF"/>
                </a:solidFill>
                <a:latin typeface="Times New Roman" panose="02020603050405020304" pitchFamily="18" charset="0"/>
                <a:ea typeface="Muli Semi-Bold"/>
                <a:cs typeface="Times New Roman" panose="02020603050405020304" pitchFamily="18" charset="0"/>
                <a:sym typeface="Muli Semi-Bold"/>
              </a:rPr>
              <a:t>,</a:t>
            </a:r>
            <a:r>
              <a:rPr lang="vi-VN" sz="3500" dirty="0">
                <a:solidFill>
                  <a:srgbClr val="FFFFFF"/>
                </a:solidFill>
                <a:latin typeface="Times New Roman" panose="02020603050405020304" pitchFamily="18" charset="0"/>
                <a:ea typeface="Muli Semi-Bold"/>
                <a:cs typeface="Times New Roman" panose="02020603050405020304" pitchFamily="18" charset="0"/>
                <a:sym typeface="Muli Semi-Bold"/>
              </a:rPr>
              <a:t> doanh nghiệp</a:t>
            </a:r>
            <a:r>
              <a:rPr lang="en-US" sz="3500" dirty="0">
                <a:solidFill>
                  <a:srgbClr val="FFFFFF"/>
                </a:solidFill>
                <a:latin typeface="Times New Roman" panose="02020603050405020304" pitchFamily="18" charset="0"/>
                <a:ea typeface="Muli Semi-Bold"/>
                <a:cs typeface="Times New Roman" panose="02020603050405020304" pitchFamily="18" charset="0"/>
                <a:sym typeface="Muli Semi-Bold"/>
              </a:rPr>
              <a:t>, </a:t>
            </a:r>
            <a:r>
              <a:rPr lang="vi-VN" sz="3500" dirty="0">
                <a:solidFill>
                  <a:srgbClr val="FFFFFF"/>
                </a:solidFill>
                <a:latin typeface="Times New Roman" panose="02020603050405020304" pitchFamily="18" charset="0"/>
                <a:ea typeface="Muli Semi-Bold"/>
                <a:cs typeface="Times New Roman" panose="02020603050405020304" pitchFamily="18" charset="0"/>
                <a:sym typeface="Muli Semi-Bold"/>
              </a:rPr>
              <a:t>khơi thông và </a:t>
            </a:r>
            <a:r>
              <a:rPr lang="en-US" sz="3500" dirty="0" err="1">
                <a:solidFill>
                  <a:srgbClr val="FFFFFF"/>
                </a:solidFill>
                <a:latin typeface="Times New Roman" panose="02020603050405020304" pitchFamily="18" charset="0"/>
                <a:ea typeface="Muli Semi-Bold"/>
                <a:cs typeface="Times New Roman" panose="02020603050405020304" pitchFamily="18" charset="0"/>
                <a:sym typeface="Muli Semi-Bold"/>
              </a:rPr>
              <a:t>thu</a:t>
            </a:r>
            <a:r>
              <a:rPr lang="en-US" sz="3500" dirty="0">
                <a:solidFill>
                  <a:srgbClr val="FFFFFF"/>
                </a:solidFill>
                <a:latin typeface="Times New Roman" panose="02020603050405020304" pitchFamily="18" charset="0"/>
                <a:ea typeface="Muli Semi-Bold"/>
                <a:cs typeface="Times New Roman" panose="02020603050405020304" pitchFamily="18" charset="0"/>
                <a:sym typeface="Muli Semi-Bold"/>
              </a:rPr>
              <a:t> </a:t>
            </a:r>
            <a:r>
              <a:rPr lang="en-US" sz="3500" dirty="0" err="1">
                <a:solidFill>
                  <a:srgbClr val="FFFFFF"/>
                </a:solidFill>
                <a:latin typeface="Times New Roman" panose="02020603050405020304" pitchFamily="18" charset="0"/>
                <a:ea typeface="Muli Semi-Bold"/>
                <a:cs typeface="Times New Roman" panose="02020603050405020304" pitchFamily="18" charset="0"/>
                <a:sym typeface="Muli Semi-Bold"/>
              </a:rPr>
              <a:t>hút</a:t>
            </a:r>
            <a:r>
              <a:rPr lang="en-US" sz="3500" dirty="0">
                <a:solidFill>
                  <a:srgbClr val="FFFFFF"/>
                </a:solidFill>
                <a:latin typeface="Times New Roman" panose="02020603050405020304" pitchFamily="18" charset="0"/>
                <a:ea typeface="Muli Semi-Bold"/>
                <a:cs typeface="Times New Roman" panose="02020603050405020304" pitchFamily="18" charset="0"/>
                <a:sym typeface="Muli Semi-Bold"/>
              </a:rPr>
              <a:t> </a:t>
            </a:r>
            <a:r>
              <a:rPr lang="en-US" sz="3500" dirty="0" err="1">
                <a:solidFill>
                  <a:srgbClr val="FFFFFF"/>
                </a:solidFill>
                <a:latin typeface="Times New Roman" panose="02020603050405020304" pitchFamily="18" charset="0"/>
                <a:ea typeface="Muli Semi-Bold"/>
                <a:cs typeface="Times New Roman" panose="02020603050405020304" pitchFamily="18" charset="0"/>
                <a:sym typeface="Muli Semi-Bold"/>
              </a:rPr>
              <a:t>các</a:t>
            </a:r>
            <a:r>
              <a:rPr lang="vi-VN" sz="3500" dirty="0">
                <a:solidFill>
                  <a:srgbClr val="FFFFFF"/>
                </a:solidFill>
                <a:latin typeface="Times New Roman" panose="02020603050405020304" pitchFamily="18" charset="0"/>
                <a:ea typeface="Muli Semi-Bold"/>
                <a:cs typeface="Times New Roman" panose="02020603050405020304" pitchFamily="18" charset="0"/>
                <a:sym typeface="Muli Semi-Bold"/>
              </a:rPr>
              <a:t> nguồn lực</a:t>
            </a:r>
            <a:r>
              <a:rPr lang="en-US" sz="3500" dirty="0">
                <a:solidFill>
                  <a:srgbClr val="FFFFFF"/>
                </a:solidFill>
                <a:latin typeface="Times New Roman" panose="02020603050405020304" pitchFamily="18" charset="0"/>
                <a:ea typeface="Muli Semi-Bold"/>
                <a:cs typeface="Times New Roman" panose="02020603050405020304" pitchFamily="18" charset="0"/>
                <a:sym typeface="Muli Semi-Bold"/>
              </a:rPr>
              <a:t> </a:t>
            </a:r>
            <a:r>
              <a:rPr lang="en-US" sz="3500" dirty="0" err="1">
                <a:solidFill>
                  <a:srgbClr val="FFFFFF"/>
                </a:solidFill>
                <a:latin typeface="Times New Roman" panose="02020603050405020304" pitchFamily="18" charset="0"/>
                <a:ea typeface="Muli Semi-Bold"/>
                <a:cs typeface="Times New Roman" panose="02020603050405020304" pitchFamily="18" charset="0"/>
                <a:sym typeface="Muli Semi-Bold"/>
              </a:rPr>
              <a:t>cho</a:t>
            </a:r>
            <a:r>
              <a:rPr lang="en-US" sz="3500" dirty="0">
                <a:solidFill>
                  <a:srgbClr val="FFFFFF"/>
                </a:solidFill>
                <a:latin typeface="Times New Roman" panose="02020603050405020304" pitchFamily="18" charset="0"/>
                <a:ea typeface="Muli Semi-Bold"/>
                <a:cs typeface="Times New Roman" panose="02020603050405020304" pitchFamily="18" charset="0"/>
                <a:sym typeface="Muli Semi-Bold"/>
              </a:rPr>
              <a:t> </a:t>
            </a:r>
            <a:r>
              <a:rPr lang="en-US" sz="3500" dirty="0" err="1">
                <a:solidFill>
                  <a:srgbClr val="FFFFFF"/>
                </a:solidFill>
                <a:latin typeface="Times New Roman" panose="02020603050405020304" pitchFamily="18" charset="0"/>
                <a:ea typeface="Muli Semi-Bold"/>
                <a:cs typeface="Times New Roman" panose="02020603050405020304" pitchFamily="18" charset="0"/>
                <a:sym typeface="Muli Semi-Bold"/>
              </a:rPr>
              <a:t>đầu</a:t>
            </a:r>
            <a:r>
              <a:rPr lang="en-US" sz="3500" dirty="0">
                <a:solidFill>
                  <a:srgbClr val="FFFFFF"/>
                </a:solidFill>
                <a:latin typeface="Times New Roman" panose="02020603050405020304" pitchFamily="18" charset="0"/>
                <a:ea typeface="Muli Semi-Bold"/>
                <a:cs typeface="Times New Roman" panose="02020603050405020304" pitchFamily="18" charset="0"/>
                <a:sym typeface="Muli Semi-Bold"/>
              </a:rPr>
              <a:t> </a:t>
            </a:r>
            <a:r>
              <a:rPr lang="en-US" sz="3500" dirty="0" err="1">
                <a:solidFill>
                  <a:srgbClr val="FFFFFF"/>
                </a:solidFill>
                <a:latin typeface="Times New Roman" panose="02020603050405020304" pitchFamily="18" charset="0"/>
                <a:ea typeface="Muli Semi-Bold"/>
                <a:cs typeface="Times New Roman" panose="02020603050405020304" pitchFamily="18" charset="0"/>
                <a:sym typeface="Muli Semi-Bold"/>
              </a:rPr>
              <a:t>tư</a:t>
            </a:r>
            <a:r>
              <a:rPr lang="vi-VN" sz="3500" dirty="0">
                <a:solidFill>
                  <a:srgbClr val="FFFFFF"/>
                </a:solidFill>
                <a:latin typeface="Times New Roman" panose="02020603050405020304" pitchFamily="18" charset="0"/>
                <a:ea typeface="Muli Semi-Bold"/>
                <a:cs typeface="Times New Roman" panose="02020603050405020304" pitchFamily="18" charset="0"/>
                <a:sym typeface="Muli Semi-Bold"/>
              </a:rPr>
              <a:t> phát triển</a:t>
            </a:r>
            <a:r>
              <a:rPr lang="en-US" sz="3500" dirty="0">
                <a:solidFill>
                  <a:srgbClr val="FFFFFF"/>
                </a:solidFill>
                <a:latin typeface="Times New Roman" panose="02020603050405020304" pitchFamily="18" charset="0"/>
                <a:ea typeface="Muli Semi-Bold"/>
                <a:cs typeface="Times New Roman" panose="02020603050405020304" pitchFamily="18" charset="0"/>
                <a:sym typeface="Muli Semi-Bold"/>
              </a:rPr>
              <a:t>;</a:t>
            </a:r>
          </a:p>
          <a:p>
            <a:pPr algn="just">
              <a:lnSpc>
                <a:spcPts val="4550"/>
              </a:lnSpc>
              <a:spcBef>
                <a:spcPts val="600"/>
              </a:spcBef>
              <a:spcAft>
                <a:spcPts val="600"/>
              </a:spcAft>
            </a:pPr>
            <a:r>
              <a:rPr lang="vi-VN" sz="3500" dirty="0">
                <a:solidFill>
                  <a:srgbClr val="FFFFFF"/>
                </a:solidFill>
                <a:latin typeface="Times New Roman" panose="02020603050405020304" pitchFamily="18" charset="0"/>
                <a:ea typeface="Muli Semi-Bold"/>
                <a:cs typeface="Times New Roman" panose="02020603050405020304" pitchFamily="18" charset="0"/>
                <a:sym typeface="Muli Semi-Bold"/>
              </a:rPr>
              <a:t>- Hoàn thiện </a:t>
            </a:r>
            <a:r>
              <a:rPr lang="en-US" sz="3500" dirty="0" err="1">
                <a:solidFill>
                  <a:srgbClr val="FFFFFF"/>
                </a:solidFill>
                <a:latin typeface="Times New Roman" panose="02020603050405020304" pitchFamily="18" charset="0"/>
                <a:ea typeface="Muli Semi-Bold"/>
                <a:cs typeface="Times New Roman" panose="02020603050405020304" pitchFamily="18" charset="0"/>
                <a:sym typeface="Muli Semi-Bold"/>
              </a:rPr>
              <a:t>chính</a:t>
            </a:r>
            <a:r>
              <a:rPr lang="en-US" sz="3500" dirty="0">
                <a:solidFill>
                  <a:srgbClr val="FFFFFF"/>
                </a:solidFill>
                <a:latin typeface="Times New Roman" panose="02020603050405020304" pitchFamily="18" charset="0"/>
                <a:ea typeface="Muli Semi-Bold"/>
                <a:cs typeface="Times New Roman" panose="02020603050405020304" pitchFamily="18" charset="0"/>
                <a:sym typeface="Muli Semi-Bold"/>
              </a:rPr>
              <a:t> </a:t>
            </a:r>
            <a:r>
              <a:rPr lang="en-US" sz="3500" dirty="0" err="1">
                <a:solidFill>
                  <a:srgbClr val="FFFFFF"/>
                </a:solidFill>
                <a:latin typeface="Times New Roman" panose="02020603050405020304" pitchFamily="18" charset="0"/>
                <a:ea typeface="Muli Semi-Bold"/>
                <a:cs typeface="Times New Roman" panose="02020603050405020304" pitchFamily="18" charset="0"/>
                <a:sym typeface="Muli Semi-Bold"/>
              </a:rPr>
              <a:t>sách</a:t>
            </a:r>
            <a:r>
              <a:rPr lang="en-US" sz="3500" dirty="0">
                <a:solidFill>
                  <a:srgbClr val="FFFFFF"/>
                </a:solidFill>
                <a:latin typeface="Times New Roman" panose="02020603050405020304" pitchFamily="18" charset="0"/>
                <a:ea typeface="Muli Semi-Bold"/>
                <a:cs typeface="Times New Roman" panose="02020603050405020304" pitchFamily="18" charset="0"/>
                <a:sym typeface="Muli Semi-Bold"/>
              </a:rPr>
              <a:t> </a:t>
            </a:r>
            <a:r>
              <a:rPr lang="en-US" sz="3500" dirty="0" err="1">
                <a:solidFill>
                  <a:srgbClr val="FFFFFF"/>
                </a:solidFill>
                <a:latin typeface="Times New Roman" panose="02020603050405020304" pitchFamily="18" charset="0"/>
                <a:ea typeface="Muli Semi-Bold"/>
                <a:cs typeface="Times New Roman" panose="02020603050405020304" pitchFamily="18" charset="0"/>
                <a:sym typeface="Muli Semi-Bold"/>
              </a:rPr>
              <a:t>ưu</a:t>
            </a:r>
            <a:r>
              <a:rPr lang="en-US" sz="3500" dirty="0">
                <a:solidFill>
                  <a:srgbClr val="FFFFFF"/>
                </a:solidFill>
                <a:latin typeface="Times New Roman" panose="02020603050405020304" pitchFamily="18" charset="0"/>
                <a:ea typeface="Muli Semi-Bold"/>
                <a:cs typeface="Times New Roman" panose="02020603050405020304" pitchFamily="18" charset="0"/>
                <a:sym typeface="Muli Semi-Bold"/>
              </a:rPr>
              <a:t> </a:t>
            </a:r>
            <a:r>
              <a:rPr lang="en-US" sz="3500" dirty="0" err="1">
                <a:solidFill>
                  <a:srgbClr val="FFFFFF"/>
                </a:solidFill>
                <a:latin typeface="Times New Roman" panose="02020603050405020304" pitchFamily="18" charset="0"/>
                <a:ea typeface="Muli Semi-Bold"/>
                <a:cs typeface="Times New Roman" panose="02020603050405020304" pitchFamily="18" charset="0"/>
                <a:sym typeface="Muli Semi-Bold"/>
              </a:rPr>
              <a:t>đãi</a:t>
            </a:r>
            <a:r>
              <a:rPr lang="en-US" sz="3500" dirty="0">
                <a:solidFill>
                  <a:srgbClr val="FFFFFF"/>
                </a:solidFill>
                <a:latin typeface="Times New Roman" panose="02020603050405020304" pitchFamily="18" charset="0"/>
                <a:ea typeface="Muli Semi-Bold"/>
                <a:cs typeface="Times New Roman" panose="02020603050405020304" pitchFamily="18" charset="0"/>
                <a:sym typeface="Muli Semi-Bold"/>
              </a:rPr>
              <a:t>, </a:t>
            </a:r>
            <a:r>
              <a:rPr lang="en-US" sz="3500" dirty="0" err="1">
                <a:solidFill>
                  <a:srgbClr val="FFFFFF"/>
                </a:solidFill>
                <a:latin typeface="Times New Roman" panose="02020603050405020304" pitchFamily="18" charset="0"/>
                <a:ea typeface="Muli Semi-Bold"/>
                <a:cs typeface="Times New Roman" panose="02020603050405020304" pitchFamily="18" charset="0"/>
                <a:sym typeface="Muli Semi-Bold"/>
              </a:rPr>
              <a:t>hỗ</a:t>
            </a:r>
            <a:r>
              <a:rPr lang="en-US" sz="3500" dirty="0">
                <a:solidFill>
                  <a:srgbClr val="FFFFFF"/>
                </a:solidFill>
                <a:latin typeface="Times New Roman" panose="02020603050405020304" pitchFamily="18" charset="0"/>
                <a:ea typeface="Muli Semi-Bold"/>
                <a:cs typeface="Times New Roman" panose="02020603050405020304" pitchFamily="18" charset="0"/>
                <a:sym typeface="Muli Semi-Bold"/>
              </a:rPr>
              <a:t> </a:t>
            </a:r>
            <a:r>
              <a:rPr lang="en-US" sz="3500" dirty="0" err="1">
                <a:solidFill>
                  <a:srgbClr val="FFFFFF"/>
                </a:solidFill>
                <a:latin typeface="Times New Roman" panose="02020603050405020304" pitchFamily="18" charset="0"/>
                <a:ea typeface="Muli Semi-Bold"/>
                <a:cs typeface="Times New Roman" panose="02020603050405020304" pitchFamily="18" charset="0"/>
                <a:sym typeface="Muli Semi-Bold"/>
              </a:rPr>
              <a:t>trợ</a:t>
            </a:r>
            <a:r>
              <a:rPr lang="en-US" sz="3500" dirty="0">
                <a:solidFill>
                  <a:srgbClr val="FFFFFF"/>
                </a:solidFill>
                <a:latin typeface="Times New Roman" panose="02020603050405020304" pitchFamily="18" charset="0"/>
                <a:ea typeface="Muli Semi-Bold"/>
                <a:cs typeface="Times New Roman" panose="02020603050405020304" pitchFamily="18" charset="0"/>
                <a:sym typeface="Muli Semi-Bold"/>
              </a:rPr>
              <a:t> </a:t>
            </a:r>
            <a:r>
              <a:rPr lang="en-US" sz="3500" dirty="0" err="1">
                <a:solidFill>
                  <a:srgbClr val="FFFFFF"/>
                </a:solidFill>
                <a:latin typeface="Times New Roman" panose="02020603050405020304" pitchFamily="18" charset="0"/>
                <a:ea typeface="Muli Semi-Bold"/>
                <a:cs typeface="Times New Roman" panose="02020603050405020304" pitchFamily="18" charset="0"/>
                <a:sym typeface="Muli Semi-Bold"/>
              </a:rPr>
              <a:t>và</a:t>
            </a:r>
            <a:r>
              <a:rPr lang="en-US" sz="3500" dirty="0">
                <a:solidFill>
                  <a:srgbClr val="FFFFFF"/>
                </a:solidFill>
                <a:latin typeface="Times New Roman" panose="02020603050405020304" pitchFamily="18" charset="0"/>
                <a:ea typeface="Muli Semi-Bold"/>
                <a:cs typeface="Times New Roman" panose="02020603050405020304" pitchFamily="18" charset="0"/>
                <a:sym typeface="Muli Semi-Bold"/>
              </a:rPr>
              <a:t> </a:t>
            </a:r>
            <a:r>
              <a:rPr lang="en-US" sz="3500" dirty="0" err="1">
                <a:solidFill>
                  <a:srgbClr val="FFFFFF"/>
                </a:solidFill>
                <a:latin typeface="Times New Roman" panose="02020603050405020304" pitchFamily="18" charset="0"/>
                <a:ea typeface="Muli Semi-Bold"/>
                <a:cs typeface="Times New Roman" panose="02020603050405020304" pitchFamily="18" charset="0"/>
                <a:sym typeface="Muli Semi-Bold"/>
              </a:rPr>
              <a:t>bảo</a:t>
            </a:r>
            <a:r>
              <a:rPr lang="en-US" sz="3500" dirty="0">
                <a:solidFill>
                  <a:srgbClr val="FFFFFF"/>
                </a:solidFill>
                <a:latin typeface="Times New Roman" panose="02020603050405020304" pitchFamily="18" charset="0"/>
                <a:ea typeface="Muli Semi-Bold"/>
                <a:cs typeface="Times New Roman" panose="02020603050405020304" pitchFamily="18" charset="0"/>
                <a:sym typeface="Muli Semi-Bold"/>
              </a:rPr>
              <a:t> </a:t>
            </a:r>
            <a:r>
              <a:rPr lang="en-US" sz="3500" dirty="0" err="1">
                <a:solidFill>
                  <a:srgbClr val="FFFFFF"/>
                </a:solidFill>
                <a:latin typeface="Times New Roman" panose="02020603050405020304" pitchFamily="18" charset="0"/>
                <a:ea typeface="Muli Semi-Bold"/>
                <a:cs typeface="Times New Roman" panose="02020603050405020304" pitchFamily="18" charset="0"/>
                <a:sym typeface="Muli Semi-Bold"/>
              </a:rPr>
              <a:t>đảm</a:t>
            </a:r>
            <a:r>
              <a:rPr lang="en-US" sz="3500" dirty="0">
                <a:solidFill>
                  <a:srgbClr val="FFFFFF"/>
                </a:solidFill>
                <a:latin typeface="Times New Roman" panose="02020603050405020304" pitchFamily="18" charset="0"/>
                <a:ea typeface="Muli Semi-Bold"/>
                <a:cs typeface="Times New Roman" panose="02020603050405020304" pitchFamily="18" charset="0"/>
                <a:sym typeface="Muli Semi-Bold"/>
              </a:rPr>
              <a:t> </a:t>
            </a:r>
            <a:r>
              <a:rPr lang="en-US" sz="3500" dirty="0" err="1">
                <a:solidFill>
                  <a:srgbClr val="FFFFFF"/>
                </a:solidFill>
                <a:latin typeface="Times New Roman" panose="02020603050405020304" pitchFamily="18" charset="0"/>
                <a:ea typeface="Muli Semi-Bold"/>
                <a:cs typeface="Times New Roman" panose="02020603050405020304" pitchFamily="18" charset="0"/>
                <a:sym typeface="Muli Semi-Bold"/>
              </a:rPr>
              <a:t>đầu</a:t>
            </a:r>
            <a:r>
              <a:rPr lang="en-US" sz="3500" dirty="0">
                <a:solidFill>
                  <a:srgbClr val="FFFFFF"/>
                </a:solidFill>
                <a:latin typeface="Times New Roman" panose="02020603050405020304" pitchFamily="18" charset="0"/>
                <a:ea typeface="Muli Semi-Bold"/>
                <a:cs typeface="Times New Roman" panose="02020603050405020304" pitchFamily="18" charset="0"/>
                <a:sym typeface="Muli Semi-Bold"/>
              </a:rPr>
              <a:t> </a:t>
            </a:r>
            <a:r>
              <a:rPr lang="en-US" sz="3500" dirty="0" err="1">
                <a:solidFill>
                  <a:srgbClr val="FFFFFF"/>
                </a:solidFill>
                <a:latin typeface="Times New Roman" panose="02020603050405020304" pitchFamily="18" charset="0"/>
                <a:ea typeface="Muli Semi-Bold"/>
                <a:cs typeface="Times New Roman" panose="02020603050405020304" pitchFamily="18" charset="0"/>
                <a:sym typeface="Muli Semi-Bold"/>
              </a:rPr>
              <a:t>tư</a:t>
            </a:r>
            <a:r>
              <a:rPr lang="en-US" sz="3500" dirty="0">
                <a:solidFill>
                  <a:srgbClr val="FFFFFF"/>
                </a:solidFill>
                <a:latin typeface="Times New Roman" panose="02020603050405020304" pitchFamily="18" charset="0"/>
                <a:ea typeface="Muli Semi-Bold"/>
                <a:cs typeface="Times New Roman" panose="02020603050405020304" pitchFamily="18" charset="0"/>
                <a:sym typeface="Muli Semi-Bold"/>
              </a:rPr>
              <a:t> </a:t>
            </a:r>
            <a:r>
              <a:rPr lang="en-US" sz="3500" dirty="0" err="1">
                <a:solidFill>
                  <a:srgbClr val="FFFFFF"/>
                </a:solidFill>
                <a:latin typeface="Times New Roman" panose="02020603050405020304" pitchFamily="18" charset="0"/>
                <a:ea typeface="Muli Semi-Bold"/>
                <a:cs typeface="Times New Roman" panose="02020603050405020304" pitchFamily="18" charset="0"/>
                <a:sym typeface="Muli Semi-Bold"/>
              </a:rPr>
              <a:t>để</a:t>
            </a:r>
            <a:r>
              <a:rPr lang="en-US" sz="3500" dirty="0">
                <a:solidFill>
                  <a:srgbClr val="FFFFFF"/>
                </a:solidFill>
                <a:latin typeface="Times New Roman" panose="02020603050405020304" pitchFamily="18" charset="0"/>
                <a:ea typeface="Muli Semi-Bold"/>
                <a:cs typeface="Times New Roman" panose="02020603050405020304" pitchFamily="18" charset="0"/>
                <a:sym typeface="Muli Semi-Bold"/>
              </a:rPr>
              <a:t> </a:t>
            </a:r>
            <a:r>
              <a:rPr lang="en-US" sz="3500" dirty="0" err="1">
                <a:solidFill>
                  <a:srgbClr val="FFFFFF"/>
                </a:solidFill>
                <a:latin typeface="Times New Roman" panose="02020603050405020304" pitchFamily="18" charset="0"/>
                <a:ea typeface="Muli Semi-Bold"/>
                <a:cs typeface="Times New Roman" panose="02020603050405020304" pitchFamily="18" charset="0"/>
                <a:sym typeface="Muli Semi-Bold"/>
              </a:rPr>
              <a:t>tạo</a:t>
            </a:r>
            <a:r>
              <a:rPr lang="en-US" sz="3500" dirty="0">
                <a:solidFill>
                  <a:srgbClr val="FFFFFF"/>
                </a:solidFill>
                <a:latin typeface="Times New Roman" panose="02020603050405020304" pitchFamily="18" charset="0"/>
                <a:ea typeface="Muli Semi-Bold"/>
                <a:cs typeface="Times New Roman" panose="02020603050405020304" pitchFamily="18" charset="0"/>
                <a:sym typeface="Muli Semi-Bold"/>
              </a:rPr>
              <a:t> </a:t>
            </a:r>
            <a:r>
              <a:rPr lang="en-US" sz="3500" dirty="0" err="1">
                <a:solidFill>
                  <a:srgbClr val="FFFFFF"/>
                </a:solidFill>
                <a:latin typeface="Times New Roman" panose="02020603050405020304" pitchFamily="18" charset="0"/>
                <a:ea typeface="Muli Semi-Bold"/>
                <a:cs typeface="Times New Roman" panose="02020603050405020304" pitchFamily="18" charset="0"/>
                <a:sym typeface="Muli Semi-Bold"/>
              </a:rPr>
              <a:t>cơ</a:t>
            </a:r>
            <a:r>
              <a:rPr lang="en-US" sz="3500" dirty="0">
                <a:solidFill>
                  <a:srgbClr val="FFFFFF"/>
                </a:solidFill>
                <a:latin typeface="Times New Roman" panose="02020603050405020304" pitchFamily="18" charset="0"/>
                <a:ea typeface="Muli Semi-Bold"/>
                <a:cs typeface="Times New Roman" panose="02020603050405020304" pitchFamily="18" charset="0"/>
                <a:sym typeface="Muli Semi-Bold"/>
              </a:rPr>
              <a:t> </a:t>
            </a:r>
            <a:r>
              <a:rPr lang="en-US" sz="3500" dirty="0" err="1">
                <a:solidFill>
                  <a:srgbClr val="FFFFFF"/>
                </a:solidFill>
                <a:latin typeface="Times New Roman" panose="02020603050405020304" pitchFamily="18" charset="0"/>
                <a:ea typeface="Muli Semi-Bold"/>
                <a:cs typeface="Times New Roman" panose="02020603050405020304" pitchFamily="18" charset="0"/>
                <a:sym typeface="Muli Semi-Bold"/>
              </a:rPr>
              <a:t>sở</a:t>
            </a:r>
            <a:r>
              <a:rPr lang="en-US" sz="3500" dirty="0">
                <a:solidFill>
                  <a:srgbClr val="FFFFFF"/>
                </a:solidFill>
                <a:latin typeface="Times New Roman" panose="02020603050405020304" pitchFamily="18" charset="0"/>
                <a:ea typeface="Muli Semi-Bold"/>
                <a:cs typeface="Times New Roman" panose="02020603050405020304" pitchFamily="18" charset="0"/>
                <a:sym typeface="Muli Semi-Bold"/>
              </a:rPr>
              <a:t> </a:t>
            </a:r>
            <a:r>
              <a:rPr lang="en-US" sz="3500" dirty="0" err="1">
                <a:solidFill>
                  <a:srgbClr val="FFFFFF"/>
                </a:solidFill>
                <a:latin typeface="Times New Roman" panose="02020603050405020304" pitchFamily="18" charset="0"/>
                <a:ea typeface="Muli Semi-Bold"/>
                <a:cs typeface="Times New Roman" panose="02020603050405020304" pitchFamily="18" charset="0"/>
                <a:sym typeface="Muli Semi-Bold"/>
              </a:rPr>
              <a:t>pháp</a:t>
            </a:r>
            <a:r>
              <a:rPr lang="en-US" sz="3500" dirty="0">
                <a:solidFill>
                  <a:srgbClr val="FFFFFF"/>
                </a:solidFill>
                <a:latin typeface="Times New Roman" panose="02020603050405020304" pitchFamily="18" charset="0"/>
                <a:ea typeface="Muli Semi-Bold"/>
                <a:cs typeface="Times New Roman" panose="02020603050405020304" pitchFamily="18" charset="0"/>
                <a:sym typeface="Muli Semi-Bold"/>
              </a:rPr>
              <a:t> </a:t>
            </a:r>
            <a:r>
              <a:rPr lang="en-US" sz="3500" dirty="0" err="1">
                <a:solidFill>
                  <a:srgbClr val="FFFFFF"/>
                </a:solidFill>
                <a:latin typeface="Times New Roman" panose="02020603050405020304" pitchFamily="18" charset="0"/>
                <a:ea typeface="Muli Semi-Bold"/>
                <a:cs typeface="Times New Roman" panose="02020603050405020304" pitchFamily="18" charset="0"/>
                <a:sym typeface="Muli Semi-Bold"/>
              </a:rPr>
              <a:t>lý</a:t>
            </a:r>
            <a:r>
              <a:rPr lang="en-US" sz="3500" dirty="0">
                <a:solidFill>
                  <a:srgbClr val="FFFFFF"/>
                </a:solidFill>
                <a:latin typeface="Times New Roman" panose="02020603050405020304" pitchFamily="18" charset="0"/>
                <a:ea typeface="Muli Semi-Bold"/>
                <a:cs typeface="Times New Roman" panose="02020603050405020304" pitchFamily="18" charset="0"/>
                <a:sym typeface="Muli Semi-Bold"/>
              </a:rPr>
              <a:t> </a:t>
            </a:r>
            <a:r>
              <a:rPr lang="en-US" sz="3500" dirty="0" err="1">
                <a:solidFill>
                  <a:srgbClr val="FFFFFF"/>
                </a:solidFill>
                <a:latin typeface="Times New Roman" panose="02020603050405020304" pitchFamily="18" charset="0"/>
                <a:ea typeface="Muli Semi-Bold"/>
                <a:cs typeface="Times New Roman" panose="02020603050405020304" pitchFamily="18" charset="0"/>
                <a:sym typeface="Muli Semi-Bold"/>
              </a:rPr>
              <a:t>thu</a:t>
            </a:r>
            <a:r>
              <a:rPr lang="en-US" sz="3500" dirty="0">
                <a:solidFill>
                  <a:srgbClr val="FFFFFF"/>
                </a:solidFill>
                <a:latin typeface="Times New Roman" panose="02020603050405020304" pitchFamily="18" charset="0"/>
                <a:ea typeface="Muli Semi-Bold"/>
                <a:cs typeface="Times New Roman" panose="02020603050405020304" pitchFamily="18" charset="0"/>
                <a:sym typeface="Muli Semi-Bold"/>
              </a:rPr>
              <a:t> </a:t>
            </a:r>
            <a:r>
              <a:rPr lang="en-US" sz="3500" dirty="0" err="1">
                <a:solidFill>
                  <a:srgbClr val="FFFFFF"/>
                </a:solidFill>
                <a:latin typeface="Times New Roman" panose="02020603050405020304" pitchFamily="18" charset="0"/>
                <a:ea typeface="Muli Semi-Bold"/>
                <a:cs typeface="Times New Roman" panose="02020603050405020304" pitchFamily="18" charset="0"/>
                <a:sym typeface="Muli Semi-Bold"/>
              </a:rPr>
              <a:t>hút</a:t>
            </a:r>
            <a:r>
              <a:rPr lang="en-US" sz="3500" dirty="0">
                <a:solidFill>
                  <a:srgbClr val="FFFFFF"/>
                </a:solidFill>
                <a:latin typeface="Times New Roman" panose="02020603050405020304" pitchFamily="18" charset="0"/>
                <a:ea typeface="Muli Semi-Bold"/>
                <a:cs typeface="Times New Roman" panose="02020603050405020304" pitchFamily="18" charset="0"/>
                <a:sym typeface="Muli Semi-Bold"/>
              </a:rPr>
              <a:t> </a:t>
            </a:r>
            <a:r>
              <a:rPr lang="en-US" sz="3500" dirty="0" err="1">
                <a:solidFill>
                  <a:srgbClr val="FFFFFF"/>
                </a:solidFill>
                <a:latin typeface="Times New Roman" panose="02020603050405020304" pitchFamily="18" charset="0"/>
                <a:ea typeface="Muli Semi-Bold"/>
                <a:cs typeface="Times New Roman" panose="02020603050405020304" pitchFamily="18" charset="0"/>
                <a:sym typeface="Muli Semi-Bold"/>
              </a:rPr>
              <a:t>đầu</a:t>
            </a:r>
            <a:r>
              <a:rPr lang="en-US" sz="3500" dirty="0">
                <a:solidFill>
                  <a:srgbClr val="FFFFFF"/>
                </a:solidFill>
                <a:latin typeface="Times New Roman" panose="02020603050405020304" pitchFamily="18" charset="0"/>
                <a:ea typeface="Muli Semi-Bold"/>
                <a:cs typeface="Times New Roman" panose="02020603050405020304" pitchFamily="18" charset="0"/>
                <a:sym typeface="Muli Semi-Bold"/>
              </a:rPr>
              <a:t> </a:t>
            </a:r>
            <a:r>
              <a:rPr lang="en-US" sz="3500" dirty="0" err="1">
                <a:solidFill>
                  <a:srgbClr val="FFFFFF"/>
                </a:solidFill>
                <a:latin typeface="Times New Roman" panose="02020603050405020304" pitchFamily="18" charset="0"/>
                <a:ea typeface="Muli Semi-Bold"/>
                <a:cs typeface="Times New Roman" panose="02020603050405020304" pitchFamily="18" charset="0"/>
                <a:sym typeface="Muli Semi-Bold"/>
              </a:rPr>
              <a:t>tư</a:t>
            </a:r>
            <a:r>
              <a:rPr lang="en-US" sz="3500" dirty="0">
                <a:solidFill>
                  <a:srgbClr val="FFFFFF"/>
                </a:solidFill>
                <a:latin typeface="Times New Roman" panose="02020603050405020304" pitchFamily="18" charset="0"/>
                <a:ea typeface="Muli Semi-Bold"/>
                <a:cs typeface="Times New Roman" panose="02020603050405020304" pitchFamily="18" charset="0"/>
                <a:sym typeface="Muli Semi-Bold"/>
              </a:rPr>
              <a:t> </a:t>
            </a:r>
            <a:r>
              <a:rPr lang="en-US" sz="3500" dirty="0" err="1">
                <a:solidFill>
                  <a:srgbClr val="FFFFFF"/>
                </a:solidFill>
                <a:latin typeface="Times New Roman" panose="02020603050405020304" pitchFamily="18" charset="0"/>
                <a:ea typeface="Muli Semi-Bold"/>
                <a:cs typeface="Times New Roman" panose="02020603050405020304" pitchFamily="18" charset="0"/>
                <a:sym typeface="Muli Semi-Bold"/>
              </a:rPr>
              <a:t>trong</a:t>
            </a:r>
            <a:r>
              <a:rPr lang="en-US" sz="3500" dirty="0">
                <a:solidFill>
                  <a:srgbClr val="FFFFFF"/>
                </a:solidFill>
                <a:latin typeface="Times New Roman" panose="02020603050405020304" pitchFamily="18" charset="0"/>
                <a:ea typeface="Muli Semi-Bold"/>
                <a:cs typeface="Times New Roman" panose="02020603050405020304" pitchFamily="18" charset="0"/>
                <a:sym typeface="Muli Semi-Bold"/>
              </a:rPr>
              <a:t> </a:t>
            </a:r>
            <a:r>
              <a:rPr lang="en-US" sz="3500" dirty="0" err="1">
                <a:solidFill>
                  <a:srgbClr val="FFFFFF"/>
                </a:solidFill>
                <a:latin typeface="Times New Roman" panose="02020603050405020304" pitchFamily="18" charset="0"/>
                <a:ea typeface="Muli Semi-Bold"/>
                <a:cs typeface="Times New Roman" panose="02020603050405020304" pitchFamily="18" charset="0"/>
                <a:sym typeface="Muli Semi-Bold"/>
              </a:rPr>
              <a:t>các</a:t>
            </a:r>
            <a:r>
              <a:rPr lang="en-US" sz="3500" dirty="0">
                <a:solidFill>
                  <a:srgbClr val="FFFFFF"/>
                </a:solidFill>
                <a:latin typeface="Times New Roman" panose="02020603050405020304" pitchFamily="18" charset="0"/>
                <a:ea typeface="Muli Semi-Bold"/>
                <a:cs typeface="Times New Roman" panose="02020603050405020304" pitchFamily="18" charset="0"/>
                <a:sym typeface="Muli Semi-Bold"/>
              </a:rPr>
              <a:t> </a:t>
            </a:r>
            <a:r>
              <a:rPr lang="en-US" sz="3500" dirty="0" err="1">
                <a:solidFill>
                  <a:srgbClr val="FFFFFF"/>
                </a:solidFill>
                <a:latin typeface="Times New Roman" panose="02020603050405020304" pitchFamily="18" charset="0"/>
                <a:ea typeface="Muli Semi-Bold"/>
                <a:cs typeface="Times New Roman" panose="02020603050405020304" pitchFamily="18" charset="0"/>
                <a:sym typeface="Muli Semi-Bold"/>
              </a:rPr>
              <a:t>ngành</a:t>
            </a:r>
            <a:r>
              <a:rPr lang="en-US" sz="3500" dirty="0">
                <a:solidFill>
                  <a:srgbClr val="FFFFFF"/>
                </a:solidFill>
                <a:latin typeface="Times New Roman" panose="02020603050405020304" pitchFamily="18" charset="0"/>
                <a:ea typeface="Muli Semi-Bold"/>
                <a:cs typeface="Times New Roman" panose="02020603050405020304" pitchFamily="18" charset="0"/>
                <a:sym typeface="Muli Semi-Bold"/>
              </a:rPr>
              <a:t>, </a:t>
            </a:r>
            <a:r>
              <a:rPr lang="en-US" sz="3500" dirty="0" err="1">
                <a:solidFill>
                  <a:srgbClr val="FFFFFF"/>
                </a:solidFill>
                <a:latin typeface="Times New Roman" panose="02020603050405020304" pitchFamily="18" charset="0"/>
                <a:ea typeface="Muli Semi-Bold"/>
                <a:cs typeface="Times New Roman" panose="02020603050405020304" pitchFamily="18" charset="0"/>
                <a:sym typeface="Muli Semi-Bold"/>
              </a:rPr>
              <a:t>lĩnh</a:t>
            </a:r>
            <a:r>
              <a:rPr lang="en-US" sz="3500" dirty="0">
                <a:solidFill>
                  <a:srgbClr val="FFFFFF"/>
                </a:solidFill>
                <a:latin typeface="Times New Roman" panose="02020603050405020304" pitchFamily="18" charset="0"/>
                <a:ea typeface="Muli Semi-Bold"/>
                <a:cs typeface="Times New Roman" panose="02020603050405020304" pitchFamily="18" charset="0"/>
                <a:sym typeface="Muli Semi-Bold"/>
              </a:rPr>
              <a:t> </a:t>
            </a:r>
            <a:r>
              <a:rPr lang="en-US" sz="3500" dirty="0" err="1">
                <a:solidFill>
                  <a:srgbClr val="FFFFFF"/>
                </a:solidFill>
                <a:latin typeface="Times New Roman" panose="02020603050405020304" pitchFamily="18" charset="0"/>
                <a:ea typeface="Muli Semi-Bold"/>
                <a:cs typeface="Times New Roman" panose="02020603050405020304" pitchFamily="18" charset="0"/>
                <a:sym typeface="Muli Semi-Bold"/>
              </a:rPr>
              <a:t>vực</a:t>
            </a:r>
            <a:r>
              <a:rPr lang="en-US" sz="3500" dirty="0">
                <a:solidFill>
                  <a:srgbClr val="FFFFFF"/>
                </a:solidFill>
                <a:latin typeface="Times New Roman" panose="02020603050405020304" pitchFamily="18" charset="0"/>
                <a:ea typeface="Muli Semi-Bold"/>
                <a:cs typeface="Times New Roman" panose="02020603050405020304" pitchFamily="18" charset="0"/>
                <a:sym typeface="Muli Semi-Bold"/>
              </a:rPr>
              <a:t> </a:t>
            </a:r>
            <a:r>
              <a:rPr lang="en-US" sz="3500" dirty="0" err="1">
                <a:solidFill>
                  <a:srgbClr val="FFFFFF"/>
                </a:solidFill>
                <a:latin typeface="Times New Roman" panose="02020603050405020304" pitchFamily="18" charset="0"/>
                <a:ea typeface="Muli Semi-Bold"/>
                <a:cs typeface="Times New Roman" panose="02020603050405020304" pitchFamily="18" charset="0"/>
                <a:sym typeface="Muli Semi-Bold"/>
              </a:rPr>
              <a:t>ưu</a:t>
            </a:r>
            <a:r>
              <a:rPr lang="en-US" sz="3500" dirty="0">
                <a:solidFill>
                  <a:srgbClr val="FFFFFF"/>
                </a:solidFill>
                <a:latin typeface="Times New Roman" panose="02020603050405020304" pitchFamily="18" charset="0"/>
                <a:ea typeface="Muli Semi-Bold"/>
                <a:cs typeface="Times New Roman" panose="02020603050405020304" pitchFamily="18" charset="0"/>
                <a:sym typeface="Muli Semi-Bold"/>
              </a:rPr>
              <a:t> </a:t>
            </a:r>
            <a:r>
              <a:rPr lang="en-US" sz="3500" dirty="0" err="1">
                <a:solidFill>
                  <a:srgbClr val="FFFFFF"/>
                </a:solidFill>
                <a:latin typeface="Times New Roman" panose="02020603050405020304" pitchFamily="18" charset="0"/>
                <a:ea typeface="Muli Semi-Bold"/>
                <a:cs typeface="Times New Roman" panose="02020603050405020304" pitchFamily="18" charset="0"/>
                <a:sym typeface="Muli Semi-Bold"/>
              </a:rPr>
              <a:t>tiên</a:t>
            </a:r>
            <a:r>
              <a:rPr lang="en-US" sz="3500" dirty="0">
                <a:solidFill>
                  <a:srgbClr val="FFFFFF"/>
                </a:solidFill>
                <a:latin typeface="Times New Roman" panose="02020603050405020304" pitchFamily="18" charset="0"/>
                <a:ea typeface="Muli Semi-Bold"/>
                <a:cs typeface="Times New Roman" panose="02020603050405020304" pitchFamily="18" charset="0"/>
                <a:sym typeface="Muli Semi-Bold"/>
              </a:rPr>
              <a:t>; </a:t>
            </a:r>
            <a:r>
              <a:rPr lang="en-US" sz="3500" dirty="0" err="1">
                <a:solidFill>
                  <a:srgbClr val="FFFFFF"/>
                </a:solidFill>
                <a:latin typeface="Times New Roman" panose="02020603050405020304" pitchFamily="18" charset="0"/>
                <a:ea typeface="Muli Semi-Bold"/>
                <a:cs typeface="Times New Roman" panose="02020603050405020304" pitchFamily="18" charset="0"/>
                <a:sym typeface="Muli Semi-Bold"/>
              </a:rPr>
              <a:t>các</a:t>
            </a:r>
            <a:r>
              <a:rPr lang="en-US" sz="3500" dirty="0">
                <a:solidFill>
                  <a:srgbClr val="FFFFFF"/>
                </a:solidFill>
                <a:latin typeface="Times New Roman" panose="02020603050405020304" pitchFamily="18" charset="0"/>
                <a:ea typeface="Muli Semi-Bold"/>
                <a:cs typeface="Times New Roman" panose="02020603050405020304" pitchFamily="18" charset="0"/>
                <a:sym typeface="Muli Semi-Bold"/>
              </a:rPr>
              <a:t> </a:t>
            </a:r>
            <a:r>
              <a:rPr lang="en-US" sz="3500" dirty="0" err="1">
                <a:solidFill>
                  <a:srgbClr val="FFFFFF"/>
                </a:solidFill>
                <a:latin typeface="Times New Roman" panose="02020603050405020304" pitchFamily="18" charset="0"/>
                <a:ea typeface="Muli Semi-Bold"/>
                <a:cs typeface="Times New Roman" panose="02020603050405020304" pitchFamily="18" charset="0"/>
                <a:sym typeface="Muli Semi-Bold"/>
              </a:rPr>
              <a:t>dự</a:t>
            </a:r>
            <a:r>
              <a:rPr lang="en-US" sz="3500" dirty="0">
                <a:solidFill>
                  <a:srgbClr val="FFFFFF"/>
                </a:solidFill>
                <a:latin typeface="Times New Roman" panose="02020603050405020304" pitchFamily="18" charset="0"/>
                <a:ea typeface="Muli Semi-Bold"/>
                <a:cs typeface="Times New Roman" panose="02020603050405020304" pitchFamily="18" charset="0"/>
                <a:sym typeface="Muli Semi-Bold"/>
              </a:rPr>
              <a:t> </a:t>
            </a:r>
            <a:r>
              <a:rPr lang="en-US" sz="3500" dirty="0" err="1">
                <a:solidFill>
                  <a:srgbClr val="FFFFFF"/>
                </a:solidFill>
                <a:latin typeface="Times New Roman" panose="02020603050405020304" pitchFamily="18" charset="0"/>
                <a:ea typeface="Muli Semi-Bold"/>
                <a:cs typeface="Times New Roman" panose="02020603050405020304" pitchFamily="18" charset="0"/>
                <a:sym typeface="Muli Semi-Bold"/>
              </a:rPr>
              <a:t>án</a:t>
            </a:r>
            <a:r>
              <a:rPr lang="en-US" sz="3500" dirty="0">
                <a:solidFill>
                  <a:srgbClr val="FFFFFF"/>
                </a:solidFill>
                <a:latin typeface="Times New Roman" panose="02020603050405020304" pitchFamily="18" charset="0"/>
                <a:ea typeface="Muli Semi-Bold"/>
                <a:cs typeface="Times New Roman" panose="02020603050405020304" pitchFamily="18" charset="0"/>
                <a:sym typeface="Muli Semi-Bold"/>
              </a:rPr>
              <a:t> </a:t>
            </a:r>
            <a:r>
              <a:rPr lang="en-US" sz="3500" dirty="0" err="1">
                <a:solidFill>
                  <a:srgbClr val="FFFFFF"/>
                </a:solidFill>
                <a:latin typeface="Times New Roman" panose="02020603050405020304" pitchFamily="18" charset="0"/>
                <a:ea typeface="Muli Semi-Bold"/>
                <a:cs typeface="Times New Roman" panose="02020603050405020304" pitchFamily="18" charset="0"/>
                <a:sym typeface="Muli Semi-Bold"/>
              </a:rPr>
              <a:t>lớn</a:t>
            </a:r>
            <a:r>
              <a:rPr lang="en-US" sz="3500" dirty="0">
                <a:solidFill>
                  <a:srgbClr val="FFFFFF"/>
                </a:solidFill>
                <a:latin typeface="Times New Roman" panose="02020603050405020304" pitchFamily="18" charset="0"/>
                <a:ea typeface="Muli Semi-Bold"/>
                <a:cs typeface="Times New Roman" panose="02020603050405020304" pitchFamily="18" charset="0"/>
                <a:sym typeface="Muli Semi-Bold"/>
              </a:rPr>
              <a:t>, </a:t>
            </a:r>
            <a:r>
              <a:rPr lang="en-US" sz="3500" dirty="0" err="1">
                <a:solidFill>
                  <a:srgbClr val="FFFFFF"/>
                </a:solidFill>
                <a:latin typeface="Times New Roman" panose="02020603050405020304" pitchFamily="18" charset="0"/>
                <a:ea typeface="Muli Semi-Bold"/>
                <a:cs typeface="Times New Roman" panose="02020603050405020304" pitchFamily="18" charset="0"/>
                <a:sym typeface="Muli Semi-Bold"/>
              </a:rPr>
              <a:t>trọng</a:t>
            </a:r>
            <a:r>
              <a:rPr lang="en-US" sz="3500" dirty="0">
                <a:solidFill>
                  <a:srgbClr val="FFFFFF"/>
                </a:solidFill>
                <a:latin typeface="Times New Roman" panose="02020603050405020304" pitchFamily="18" charset="0"/>
                <a:ea typeface="Muli Semi-Bold"/>
                <a:cs typeface="Times New Roman" panose="02020603050405020304" pitchFamily="18" charset="0"/>
                <a:sym typeface="Muli Semi-Bold"/>
              </a:rPr>
              <a:t> </a:t>
            </a:r>
            <a:r>
              <a:rPr lang="en-US" sz="3500" dirty="0" err="1">
                <a:solidFill>
                  <a:srgbClr val="FFFFFF"/>
                </a:solidFill>
                <a:latin typeface="Times New Roman" panose="02020603050405020304" pitchFamily="18" charset="0"/>
                <a:ea typeface="Muli Semi-Bold"/>
                <a:cs typeface="Times New Roman" panose="02020603050405020304" pitchFamily="18" charset="0"/>
                <a:sym typeface="Muli Semi-Bold"/>
              </a:rPr>
              <a:t>điểm</a:t>
            </a:r>
            <a:r>
              <a:rPr lang="en-US" sz="3500" dirty="0">
                <a:solidFill>
                  <a:srgbClr val="FFFFFF"/>
                </a:solidFill>
                <a:latin typeface="Times New Roman" panose="02020603050405020304" pitchFamily="18" charset="0"/>
                <a:ea typeface="Muli Semi-Bold"/>
                <a:cs typeface="Times New Roman" panose="02020603050405020304" pitchFamily="18" charset="0"/>
                <a:sym typeface="Muli Semi-Bold"/>
              </a:rPr>
              <a:t>; </a:t>
            </a:r>
            <a:r>
              <a:rPr lang="en-US" sz="3500" dirty="0" err="1">
                <a:solidFill>
                  <a:srgbClr val="FFFFFF"/>
                </a:solidFill>
                <a:latin typeface="Times New Roman" panose="02020603050405020304" pitchFamily="18" charset="0"/>
                <a:ea typeface="Muli Semi-Bold"/>
                <a:cs typeface="Times New Roman" panose="02020603050405020304" pitchFamily="18" charset="0"/>
                <a:sym typeface="Muli Semi-Bold"/>
              </a:rPr>
              <a:t>thúc</a:t>
            </a:r>
            <a:r>
              <a:rPr lang="en-US" sz="3500" dirty="0">
                <a:solidFill>
                  <a:srgbClr val="FFFFFF"/>
                </a:solidFill>
                <a:latin typeface="Times New Roman" panose="02020603050405020304" pitchFamily="18" charset="0"/>
                <a:ea typeface="Muli Semi-Bold"/>
                <a:cs typeface="Times New Roman" panose="02020603050405020304" pitchFamily="18" charset="0"/>
                <a:sym typeface="Muli Semi-Bold"/>
              </a:rPr>
              <a:t> </a:t>
            </a:r>
            <a:r>
              <a:rPr lang="en-US" sz="3500" dirty="0" err="1">
                <a:solidFill>
                  <a:srgbClr val="FFFFFF"/>
                </a:solidFill>
                <a:latin typeface="Times New Roman" panose="02020603050405020304" pitchFamily="18" charset="0"/>
                <a:cs typeface="Times New Roman" panose="02020603050405020304" pitchFamily="18" charset="0"/>
                <a:sym typeface="Muli Semi-Bold"/>
              </a:rPr>
              <a:t>đẩy</a:t>
            </a:r>
            <a:r>
              <a:rPr lang="en-US" sz="3500" dirty="0">
                <a:solidFill>
                  <a:srgbClr val="FFFFFF"/>
                </a:solidFill>
                <a:latin typeface="Times New Roman" panose="02020603050405020304" pitchFamily="18" charset="0"/>
                <a:cs typeface="Times New Roman" panose="02020603050405020304" pitchFamily="18" charset="0"/>
                <a:sym typeface="Muli Semi-Bold"/>
              </a:rPr>
              <a:t> </a:t>
            </a:r>
            <a:r>
              <a:rPr lang="en-US" sz="3500" dirty="0" err="1">
                <a:solidFill>
                  <a:srgbClr val="FFFFFF"/>
                </a:solidFill>
                <a:latin typeface="Times New Roman" panose="02020603050405020304" pitchFamily="18" charset="0"/>
                <a:cs typeface="Times New Roman" panose="02020603050405020304" pitchFamily="18" charset="0"/>
                <a:sym typeface="Muli Semi-Bold"/>
              </a:rPr>
              <a:t>phát</a:t>
            </a:r>
            <a:r>
              <a:rPr lang="en-US" sz="3500" dirty="0">
                <a:solidFill>
                  <a:srgbClr val="FFFFFF"/>
                </a:solidFill>
                <a:latin typeface="Times New Roman" panose="02020603050405020304" pitchFamily="18" charset="0"/>
                <a:cs typeface="Times New Roman" panose="02020603050405020304" pitchFamily="18" charset="0"/>
                <a:sym typeface="Muli Semi-Bold"/>
              </a:rPr>
              <a:t> </a:t>
            </a:r>
            <a:r>
              <a:rPr lang="en-US" sz="3500" dirty="0" err="1">
                <a:solidFill>
                  <a:srgbClr val="FFFFFF"/>
                </a:solidFill>
                <a:latin typeface="Times New Roman" panose="02020603050405020304" pitchFamily="18" charset="0"/>
                <a:cs typeface="Times New Roman" panose="02020603050405020304" pitchFamily="18" charset="0"/>
                <a:sym typeface="Muli Semi-Bold"/>
              </a:rPr>
              <a:t>triển</a:t>
            </a:r>
            <a:r>
              <a:rPr lang="en-US" sz="3500" dirty="0">
                <a:solidFill>
                  <a:srgbClr val="FFFFFF"/>
                </a:solidFill>
                <a:latin typeface="Times New Roman" panose="02020603050405020304" pitchFamily="18" charset="0"/>
                <a:cs typeface="Times New Roman" panose="02020603050405020304" pitchFamily="18" charset="0"/>
                <a:sym typeface="Muli Semi-Bold"/>
              </a:rPr>
              <a:t> </a:t>
            </a:r>
            <a:r>
              <a:rPr lang="vi-VN" sz="3500" dirty="0">
                <a:solidFill>
                  <a:srgbClr val="FFFFFF"/>
                </a:solidFill>
                <a:latin typeface="Times New Roman" panose="02020603050405020304" pitchFamily="18" charset="0"/>
                <a:cs typeface="Times New Roman" panose="02020603050405020304" pitchFamily="18" charset="0"/>
              </a:rPr>
              <a:t>khoa học công nghệ, đổi mới sáng tạo, chuyển đổi số, chuyển đổi xanh, kinh doanh hiệu quả, bền vững</a:t>
            </a:r>
            <a:r>
              <a:rPr lang="en-US" sz="3500" dirty="0">
                <a:solidFill>
                  <a:srgbClr val="FFFFFF"/>
                </a:solidFill>
                <a:latin typeface="Times New Roman" panose="02020603050405020304" pitchFamily="18" charset="0"/>
                <a:cs typeface="Times New Roman" panose="02020603050405020304" pitchFamily="18" charset="0"/>
              </a:rPr>
              <a:t>;</a:t>
            </a:r>
            <a:endParaRPr lang="en-US" sz="3500" dirty="0">
              <a:solidFill>
                <a:srgbClr val="FFFFFF"/>
              </a:solidFill>
              <a:latin typeface="Times New Roman" panose="02020603050405020304" pitchFamily="18" charset="0"/>
              <a:cs typeface="Times New Roman" panose="02020603050405020304" pitchFamily="18" charset="0"/>
              <a:sym typeface="Muli Semi-Bold"/>
            </a:endParaRPr>
          </a:p>
          <a:p>
            <a:pPr algn="just">
              <a:lnSpc>
                <a:spcPts val="4550"/>
              </a:lnSpc>
              <a:spcBef>
                <a:spcPts val="600"/>
              </a:spcBef>
              <a:spcAft>
                <a:spcPts val="600"/>
              </a:spcAft>
            </a:pPr>
            <a:r>
              <a:rPr lang="vi-VN" sz="3500" dirty="0">
                <a:solidFill>
                  <a:srgbClr val="FFFFFF"/>
                </a:solidFill>
                <a:latin typeface="Times New Roman" panose="02020603050405020304" pitchFamily="18" charset="0"/>
                <a:ea typeface="Muli Semi-Bold"/>
                <a:cs typeface="Times New Roman" panose="02020603050405020304" pitchFamily="18" charset="0"/>
                <a:sym typeface="Muli Semi-Bold"/>
              </a:rPr>
              <a:t>- </a:t>
            </a:r>
            <a:r>
              <a:rPr lang="en-US" sz="3500" dirty="0" err="1">
                <a:solidFill>
                  <a:srgbClr val="FFFFFF"/>
                </a:solidFill>
                <a:latin typeface="Times New Roman" panose="02020603050405020304" pitchFamily="18" charset="0"/>
                <a:ea typeface="Muli Semi-Bold"/>
                <a:cs typeface="Times New Roman" panose="02020603050405020304" pitchFamily="18" charset="0"/>
                <a:sym typeface="Muli Semi-Bold"/>
              </a:rPr>
              <a:t>Tiếp</a:t>
            </a:r>
            <a:r>
              <a:rPr lang="en-US" sz="3500" dirty="0">
                <a:solidFill>
                  <a:srgbClr val="FFFFFF"/>
                </a:solidFill>
                <a:latin typeface="Times New Roman" panose="02020603050405020304" pitchFamily="18" charset="0"/>
                <a:ea typeface="Muli Semi-Bold"/>
                <a:cs typeface="Times New Roman" panose="02020603050405020304" pitchFamily="18" charset="0"/>
                <a:sym typeface="Muli Semi-Bold"/>
              </a:rPr>
              <a:t> </a:t>
            </a:r>
            <a:r>
              <a:rPr lang="en-US" sz="3500" dirty="0" err="1">
                <a:solidFill>
                  <a:srgbClr val="FFFFFF"/>
                </a:solidFill>
                <a:latin typeface="Times New Roman" panose="02020603050405020304" pitchFamily="18" charset="0"/>
                <a:ea typeface="Muli Semi-Bold"/>
                <a:cs typeface="Times New Roman" panose="02020603050405020304" pitchFamily="18" charset="0"/>
                <a:sym typeface="Muli Semi-Bold"/>
              </a:rPr>
              <a:t>tục</a:t>
            </a:r>
            <a:r>
              <a:rPr lang="en-US" sz="3500" dirty="0">
                <a:solidFill>
                  <a:srgbClr val="FFFFFF"/>
                </a:solidFill>
                <a:latin typeface="Times New Roman" panose="02020603050405020304" pitchFamily="18" charset="0"/>
                <a:ea typeface="Muli Semi-Bold"/>
                <a:cs typeface="Times New Roman" panose="02020603050405020304" pitchFamily="18" charset="0"/>
                <a:sym typeface="Muli Semi-Bold"/>
              </a:rPr>
              <a:t> </a:t>
            </a:r>
            <a:r>
              <a:rPr lang="en-US" sz="3500" dirty="0" err="1">
                <a:solidFill>
                  <a:srgbClr val="FFFFFF"/>
                </a:solidFill>
                <a:latin typeface="Times New Roman" panose="02020603050405020304" pitchFamily="18" charset="0"/>
                <a:ea typeface="Muli Semi-Bold"/>
                <a:cs typeface="Times New Roman" panose="02020603050405020304" pitchFamily="18" charset="0"/>
                <a:sym typeface="Muli Semi-Bold"/>
              </a:rPr>
              <a:t>đẩy</a:t>
            </a:r>
            <a:r>
              <a:rPr lang="en-US" sz="3500" dirty="0">
                <a:solidFill>
                  <a:srgbClr val="FFFFFF"/>
                </a:solidFill>
                <a:latin typeface="Times New Roman" panose="02020603050405020304" pitchFamily="18" charset="0"/>
                <a:ea typeface="Muli Semi-Bold"/>
                <a:cs typeface="Times New Roman" panose="02020603050405020304" pitchFamily="18" charset="0"/>
                <a:sym typeface="Muli Semi-Bold"/>
              </a:rPr>
              <a:t> </a:t>
            </a:r>
            <a:r>
              <a:rPr lang="en-US" sz="3500" dirty="0" err="1">
                <a:solidFill>
                  <a:srgbClr val="FFFFFF"/>
                </a:solidFill>
                <a:latin typeface="Times New Roman" panose="02020603050405020304" pitchFamily="18" charset="0"/>
                <a:ea typeface="Muli Semi-Bold"/>
                <a:cs typeface="Times New Roman" panose="02020603050405020304" pitchFamily="18" charset="0"/>
                <a:sym typeface="Muli Semi-Bold"/>
              </a:rPr>
              <a:t>mạnh</a:t>
            </a:r>
            <a:r>
              <a:rPr lang="vi-VN" sz="3500" dirty="0">
                <a:solidFill>
                  <a:srgbClr val="FFFFFF"/>
                </a:solidFill>
                <a:latin typeface="Times New Roman" panose="02020603050405020304" pitchFamily="18" charset="0"/>
                <a:ea typeface="Muli Semi-Bold"/>
                <a:cs typeface="Times New Roman" panose="02020603050405020304" pitchFamily="18" charset="0"/>
                <a:sym typeface="Muli Semi-Bold"/>
              </a:rPr>
              <a:t> phân cấp quản lý</a:t>
            </a:r>
            <a:r>
              <a:rPr lang="en-US" sz="3500" dirty="0">
                <a:solidFill>
                  <a:srgbClr val="FFFFFF"/>
                </a:solidFill>
                <a:latin typeface="Times New Roman" panose="02020603050405020304" pitchFamily="18" charset="0"/>
                <a:ea typeface="Muli Semi-Bold"/>
                <a:cs typeface="Times New Roman" panose="02020603050405020304" pitchFamily="18" charset="0"/>
                <a:sym typeface="Muli Semi-Bold"/>
              </a:rPr>
              <a:t> </a:t>
            </a:r>
            <a:r>
              <a:rPr lang="en-US" sz="3500" dirty="0" err="1">
                <a:solidFill>
                  <a:srgbClr val="FFFFFF"/>
                </a:solidFill>
                <a:latin typeface="Times New Roman" panose="02020603050405020304" pitchFamily="18" charset="0"/>
                <a:ea typeface="Muli Semi-Bold"/>
                <a:cs typeface="Times New Roman" panose="02020603050405020304" pitchFamily="18" charset="0"/>
                <a:sym typeface="Muli Semi-Bold"/>
              </a:rPr>
              <a:t>đối</a:t>
            </a:r>
            <a:r>
              <a:rPr lang="en-US" sz="3500" dirty="0">
                <a:solidFill>
                  <a:srgbClr val="FFFFFF"/>
                </a:solidFill>
                <a:latin typeface="Times New Roman" panose="02020603050405020304" pitchFamily="18" charset="0"/>
                <a:ea typeface="Muli Semi-Bold"/>
                <a:cs typeface="Times New Roman" panose="02020603050405020304" pitchFamily="18" charset="0"/>
                <a:sym typeface="Muli Semi-Bold"/>
              </a:rPr>
              <a:t> </a:t>
            </a:r>
            <a:r>
              <a:rPr lang="en-US" sz="3500" dirty="0" err="1">
                <a:solidFill>
                  <a:srgbClr val="FFFFFF"/>
                </a:solidFill>
                <a:latin typeface="Times New Roman" panose="02020603050405020304" pitchFamily="18" charset="0"/>
                <a:ea typeface="Muli Semi-Bold"/>
                <a:cs typeface="Times New Roman" panose="02020603050405020304" pitchFamily="18" charset="0"/>
                <a:sym typeface="Muli Semi-Bold"/>
              </a:rPr>
              <a:t>với</a:t>
            </a:r>
            <a:r>
              <a:rPr lang="en-US" sz="3500" dirty="0">
                <a:solidFill>
                  <a:srgbClr val="FFFFFF"/>
                </a:solidFill>
                <a:latin typeface="Times New Roman" panose="02020603050405020304" pitchFamily="18" charset="0"/>
                <a:ea typeface="Muli Semi-Bold"/>
                <a:cs typeface="Times New Roman" panose="02020603050405020304" pitchFamily="18" charset="0"/>
                <a:sym typeface="Muli Semi-Bold"/>
              </a:rPr>
              <a:t> </a:t>
            </a:r>
            <a:r>
              <a:rPr lang="en-US" sz="3500" dirty="0" err="1">
                <a:solidFill>
                  <a:srgbClr val="FFFFFF"/>
                </a:solidFill>
                <a:latin typeface="Times New Roman" panose="02020603050405020304" pitchFamily="18" charset="0"/>
                <a:ea typeface="Muli Semi-Bold"/>
                <a:cs typeface="Times New Roman" panose="02020603050405020304" pitchFamily="18" charset="0"/>
                <a:sym typeface="Muli Semi-Bold"/>
              </a:rPr>
              <a:t>các</a:t>
            </a:r>
            <a:r>
              <a:rPr lang="en-US" sz="3500" dirty="0">
                <a:solidFill>
                  <a:srgbClr val="FFFFFF"/>
                </a:solidFill>
                <a:latin typeface="Times New Roman" panose="02020603050405020304" pitchFamily="18" charset="0"/>
                <a:ea typeface="Muli Semi-Bold"/>
                <a:cs typeface="Times New Roman" panose="02020603050405020304" pitchFamily="18" charset="0"/>
                <a:sym typeface="Muli Semi-Bold"/>
              </a:rPr>
              <a:t> </a:t>
            </a:r>
            <a:r>
              <a:rPr lang="en-US" sz="3500" dirty="0" err="1">
                <a:solidFill>
                  <a:srgbClr val="FFFFFF"/>
                </a:solidFill>
                <a:latin typeface="Times New Roman" panose="02020603050405020304" pitchFamily="18" charset="0"/>
                <a:ea typeface="Muli Semi-Bold"/>
                <a:cs typeface="Times New Roman" panose="02020603050405020304" pitchFamily="18" charset="0"/>
                <a:sym typeface="Muli Semi-Bold"/>
              </a:rPr>
              <a:t>dự</a:t>
            </a:r>
            <a:r>
              <a:rPr lang="en-US" sz="3500" dirty="0">
                <a:solidFill>
                  <a:srgbClr val="FFFFFF"/>
                </a:solidFill>
                <a:latin typeface="Times New Roman" panose="02020603050405020304" pitchFamily="18" charset="0"/>
                <a:ea typeface="Muli Semi-Bold"/>
                <a:cs typeface="Times New Roman" panose="02020603050405020304" pitchFamily="18" charset="0"/>
                <a:sym typeface="Muli Semi-Bold"/>
              </a:rPr>
              <a:t> </a:t>
            </a:r>
            <a:r>
              <a:rPr lang="en-US" sz="3500" dirty="0" err="1">
                <a:solidFill>
                  <a:srgbClr val="FFFFFF"/>
                </a:solidFill>
                <a:latin typeface="Times New Roman" panose="02020603050405020304" pitchFamily="18" charset="0"/>
                <a:ea typeface="Muli Semi-Bold"/>
                <a:cs typeface="Times New Roman" panose="02020603050405020304" pitchFamily="18" charset="0"/>
                <a:sym typeface="Muli Semi-Bold"/>
              </a:rPr>
              <a:t>án</a:t>
            </a:r>
            <a:r>
              <a:rPr lang="en-US" sz="3500" dirty="0">
                <a:solidFill>
                  <a:srgbClr val="FFFFFF"/>
                </a:solidFill>
                <a:latin typeface="Times New Roman" panose="02020603050405020304" pitchFamily="18" charset="0"/>
                <a:ea typeface="Muli Semi-Bold"/>
                <a:cs typeface="Times New Roman" panose="02020603050405020304" pitchFamily="18" charset="0"/>
                <a:sym typeface="Muli Semi-Bold"/>
              </a:rPr>
              <a:t> </a:t>
            </a:r>
            <a:r>
              <a:rPr lang="en-US" sz="3500" dirty="0" err="1">
                <a:solidFill>
                  <a:srgbClr val="FFFFFF"/>
                </a:solidFill>
                <a:latin typeface="Times New Roman" panose="02020603050405020304" pitchFamily="18" charset="0"/>
                <a:ea typeface="Muli Semi-Bold"/>
                <a:cs typeface="Times New Roman" panose="02020603050405020304" pitchFamily="18" charset="0"/>
                <a:sym typeface="Muli Semi-Bold"/>
              </a:rPr>
              <a:t>đầu</a:t>
            </a:r>
            <a:r>
              <a:rPr lang="en-US" sz="3500" dirty="0">
                <a:solidFill>
                  <a:srgbClr val="FFFFFF"/>
                </a:solidFill>
                <a:latin typeface="Times New Roman" panose="02020603050405020304" pitchFamily="18" charset="0"/>
                <a:ea typeface="Muli Semi-Bold"/>
                <a:cs typeface="Times New Roman" panose="02020603050405020304" pitchFamily="18" charset="0"/>
                <a:sym typeface="Muli Semi-Bold"/>
              </a:rPr>
              <a:t> </a:t>
            </a:r>
            <a:r>
              <a:rPr lang="en-US" sz="3500" dirty="0" err="1">
                <a:solidFill>
                  <a:srgbClr val="FFFFFF"/>
                </a:solidFill>
                <a:latin typeface="Times New Roman" panose="02020603050405020304" pitchFamily="18" charset="0"/>
                <a:ea typeface="Muli Semi-Bold"/>
                <a:cs typeface="Times New Roman" panose="02020603050405020304" pitchFamily="18" charset="0"/>
                <a:sym typeface="Muli Semi-Bold"/>
              </a:rPr>
              <a:t>tư</a:t>
            </a:r>
            <a:r>
              <a:rPr lang="vi-VN" sz="3500" dirty="0">
                <a:solidFill>
                  <a:srgbClr val="FFFFFF"/>
                </a:solidFill>
                <a:latin typeface="Times New Roman" panose="02020603050405020304" pitchFamily="18" charset="0"/>
                <a:ea typeface="Muli Semi-Bold"/>
                <a:cs typeface="Times New Roman" panose="02020603050405020304" pitchFamily="18" charset="0"/>
                <a:sym typeface="Muli Semi-Bold"/>
              </a:rPr>
              <a:t> trên cơ sở</a:t>
            </a:r>
            <a:r>
              <a:rPr lang="en-US" sz="3500" dirty="0">
                <a:solidFill>
                  <a:srgbClr val="FFFFFF"/>
                </a:solidFill>
                <a:latin typeface="Times New Roman" panose="02020603050405020304" pitchFamily="18" charset="0"/>
                <a:ea typeface="Muli Semi-Bold"/>
                <a:cs typeface="Times New Roman" panose="02020603050405020304" pitchFamily="18" charset="0"/>
                <a:sym typeface="Muli Semi-Bold"/>
              </a:rPr>
              <a:t> </a:t>
            </a:r>
            <a:r>
              <a:rPr lang="en-US" sz="3500" dirty="0" err="1">
                <a:solidFill>
                  <a:srgbClr val="FFFFFF"/>
                </a:solidFill>
                <a:latin typeface="Times New Roman" panose="02020603050405020304" pitchFamily="18" charset="0"/>
                <a:ea typeface="Muli Semi-Bold"/>
                <a:cs typeface="Times New Roman" panose="02020603050405020304" pitchFamily="18" charset="0"/>
                <a:sym typeface="Muli Semi-Bold"/>
              </a:rPr>
              <a:t>tăng</a:t>
            </a:r>
            <a:r>
              <a:rPr lang="en-US" sz="3500" dirty="0">
                <a:solidFill>
                  <a:srgbClr val="FFFFFF"/>
                </a:solidFill>
                <a:latin typeface="Times New Roman" panose="02020603050405020304" pitchFamily="18" charset="0"/>
                <a:ea typeface="Muli Semi-Bold"/>
                <a:cs typeface="Times New Roman" panose="02020603050405020304" pitchFamily="18" charset="0"/>
                <a:sym typeface="Muli Semi-Bold"/>
              </a:rPr>
              <a:t> </a:t>
            </a:r>
            <a:r>
              <a:rPr lang="en-US" sz="3500" dirty="0" err="1">
                <a:solidFill>
                  <a:srgbClr val="FFFFFF"/>
                </a:solidFill>
                <a:latin typeface="Times New Roman" panose="02020603050405020304" pitchFamily="18" charset="0"/>
                <a:ea typeface="Muli Semi-Bold"/>
                <a:cs typeface="Times New Roman" panose="02020603050405020304" pitchFamily="18" charset="0"/>
                <a:sym typeface="Muli Semi-Bold"/>
              </a:rPr>
              <a:t>cường</a:t>
            </a:r>
            <a:r>
              <a:rPr lang="en-US" sz="3500" dirty="0">
                <a:solidFill>
                  <a:srgbClr val="FFFFFF"/>
                </a:solidFill>
                <a:latin typeface="Times New Roman" panose="02020603050405020304" pitchFamily="18" charset="0"/>
                <a:ea typeface="Muli Semi-Bold"/>
                <a:cs typeface="Times New Roman" panose="02020603050405020304" pitchFamily="18" charset="0"/>
                <a:sym typeface="Muli Semi-Bold"/>
              </a:rPr>
              <a:t> </a:t>
            </a:r>
            <a:r>
              <a:rPr lang="en-US" sz="3500" dirty="0" err="1">
                <a:solidFill>
                  <a:srgbClr val="FFFFFF"/>
                </a:solidFill>
                <a:latin typeface="Times New Roman" panose="02020603050405020304" pitchFamily="18" charset="0"/>
                <a:ea typeface="Muli Semi-Bold"/>
                <a:cs typeface="Times New Roman" panose="02020603050405020304" pitchFamily="18" charset="0"/>
                <a:sym typeface="Muli Semi-Bold"/>
              </a:rPr>
              <a:t>và</a:t>
            </a:r>
            <a:r>
              <a:rPr lang="en-US" sz="3500" dirty="0">
                <a:solidFill>
                  <a:srgbClr val="FFFFFF"/>
                </a:solidFill>
                <a:latin typeface="Times New Roman" panose="02020603050405020304" pitchFamily="18" charset="0"/>
                <a:ea typeface="Muli Semi-Bold"/>
                <a:cs typeface="Times New Roman" panose="02020603050405020304" pitchFamily="18" charset="0"/>
                <a:sym typeface="Muli Semi-Bold"/>
              </a:rPr>
              <a:t> </a:t>
            </a:r>
            <a:r>
              <a:rPr lang="en-US" sz="3500" dirty="0" err="1">
                <a:solidFill>
                  <a:srgbClr val="FFFFFF"/>
                </a:solidFill>
                <a:latin typeface="Times New Roman" panose="02020603050405020304" pitchFamily="18" charset="0"/>
                <a:ea typeface="Muli Semi-Bold"/>
                <a:cs typeface="Times New Roman" panose="02020603050405020304" pitchFamily="18" charset="0"/>
                <a:sym typeface="Muli Semi-Bold"/>
              </a:rPr>
              <a:t>thực</a:t>
            </a:r>
            <a:r>
              <a:rPr lang="en-US" sz="3500" dirty="0">
                <a:solidFill>
                  <a:srgbClr val="FFFFFF"/>
                </a:solidFill>
                <a:latin typeface="Times New Roman" panose="02020603050405020304" pitchFamily="18" charset="0"/>
                <a:ea typeface="Muli Semi-Bold"/>
                <a:cs typeface="Times New Roman" panose="02020603050405020304" pitchFamily="18" charset="0"/>
                <a:sym typeface="Muli Semi-Bold"/>
              </a:rPr>
              <a:t> </a:t>
            </a:r>
            <a:r>
              <a:rPr lang="en-US" sz="3500" dirty="0" err="1">
                <a:solidFill>
                  <a:srgbClr val="FFFFFF"/>
                </a:solidFill>
                <a:latin typeface="Times New Roman" panose="02020603050405020304" pitchFamily="18" charset="0"/>
                <a:ea typeface="Muli Semi-Bold"/>
                <a:cs typeface="Times New Roman" panose="02020603050405020304" pitchFamily="18" charset="0"/>
                <a:sym typeface="Muli Semi-Bold"/>
              </a:rPr>
              <a:t>hiện</a:t>
            </a:r>
            <a:r>
              <a:rPr lang="en-US" sz="3500" dirty="0">
                <a:solidFill>
                  <a:srgbClr val="FFFFFF"/>
                </a:solidFill>
                <a:latin typeface="Times New Roman" panose="02020603050405020304" pitchFamily="18" charset="0"/>
                <a:ea typeface="Muli Semi-Bold"/>
                <a:cs typeface="Times New Roman" panose="02020603050405020304" pitchFamily="18" charset="0"/>
                <a:sym typeface="Muli Semi-Bold"/>
              </a:rPr>
              <a:t> </a:t>
            </a:r>
            <a:r>
              <a:rPr lang="en-US" sz="3500" dirty="0" err="1">
                <a:solidFill>
                  <a:srgbClr val="FFFFFF"/>
                </a:solidFill>
                <a:latin typeface="Times New Roman" panose="02020603050405020304" pitchFamily="18" charset="0"/>
                <a:ea typeface="Muli Semi-Bold"/>
                <a:cs typeface="Times New Roman" panose="02020603050405020304" pitchFamily="18" charset="0"/>
                <a:sym typeface="Muli Semi-Bold"/>
              </a:rPr>
              <a:t>hiệu</a:t>
            </a:r>
            <a:r>
              <a:rPr lang="en-US" sz="3500" dirty="0">
                <a:solidFill>
                  <a:srgbClr val="FFFFFF"/>
                </a:solidFill>
                <a:latin typeface="Times New Roman" panose="02020603050405020304" pitchFamily="18" charset="0"/>
                <a:ea typeface="Muli Semi-Bold"/>
                <a:cs typeface="Times New Roman" panose="02020603050405020304" pitchFamily="18" charset="0"/>
                <a:sym typeface="Muli Semi-Bold"/>
              </a:rPr>
              <a:t> </a:t>
            </a:r>
            <a:r>
              <a:rPr lang="en-US" sz="3500" dirty="0" err="1">
                <a:solidFill>
                  <a:srgbClr val="FFFFFF"/>
                </a:solidFill>
                <a:latin typeface="Times New Roman" panose="02020603050405020304" pitchFamily="18" charset="0"/>
                <a:ea typeface="Muli Semi-Bold"/>
                <a:cs typeface="Times New Roman" panose="02020603050405020304" pitchFamily="18" charset="0"/>
                <a:sym typeface="Muli Semi-Bold"/>
              </a:rPr>
              <a:t>quả</a:t>
            </a:r>
            <a:r>
              <a:rPr lang="en-US" sz="3500" dirty="0">
                <a:solidFill>
                  <a:srgbClr val="FFFFFF"/>
                </a:solidFill>
                <a:latin typeface="Times New Roman" panose="02020603050405020304" pitchFamily="18" charset="0"/>
                <a:ea typeface="Muli Semi-Bold"/>
                <a:cs typeface="Times New Roman" panose="02020603050405020304" pitchFamily="18" charset="0"/>
                <a:sym typeface="Muli Semi-Bold"/>
              </a:rPr>
              <a:t> </a:t>
            </a:r>
            <a:r>
              <a:rPr lang="en-US" sz="3500" dirty="0" err="1">
                <a:solidFill>
                  <a:srgbClr val="FFFFFF"/>
                </a:solidFill>
                <a:latin typeface="Times New Roman" panose="02020603050405020304" pitchFamily="18" charset="0"/>
                <a:ea typeface="Muli Semi-Bold"/>
                <a:cs typeface="Times New Roman" panose="02020603050405020304" pitchFamily="18" charset="0"/>
                <a:sym typeface="Muli Semi-Bold"/>
              </a:rPr>
              <a:t>công</a:t>
            </a:r>
            <a:r>
              <a:rPr lang="en-US" sz="3500" dirty="0">
                <a:solidFill>
                  <a:srgbClr val="FFFFFF"/>
                </a:solidFill>
                <a:latin typeface="Times New Roman" panose="02020603050405020304" pitchFamily="18" charset="0"/>
                <a:ea typeface="Muli Semi-Bold"/>
                <a:cs typeface="Times New Roman" panose="02020603050405020304" pitchFamily="18" charset="0"/>
                <a:sym typeface="Muli Semi-Bold"/>
              </a:rPr>
              <a:t> </a:t>
            </a:r>
            <a:r>
              <a:rPr lang="en-US" sz="3500" dirty="0" err="1">
                <a:solidFill>
                  <a:srgbClr val="FFFFFF"/>
                </a:solidFill>
                <a:latin typeface="Times New Roman" panose="02020603050405020304" pitchFamily="18" charset="0"/>
                <a:ea typeface="Muli Semi-Bold"/>
                <a:cs typeface="Times New Roman" panose="02020603050405020304" pitchFamily="18" charset="0"/>
                <a:sym typeface="Muli Semi-Bold"/>
              </a:rPr>
              <a:t>tác</a:t>
            </a:r>
            <a:r>
              <a:rPr lang="vi-VN" sz="3500" dirty="0">
                <a:solidFill>
                  <a:srgbClr val="FFFFFF"/>
                </a:solidFill>
                <a:latin typeface="Times New Roman" panose="02020603050405020304" pitchFamily="18" charset="0"/>
                <a:ea typeface="Muli Semi-Bold"/>
                <a:cs typeface="Times New Roman" panose="02020603050405020304" pitchFamily="18" charset="0"/>
                <a:sym typeface="Muli Semi-Bold"/>
              </a:rPr>
              <a:t> </a:t>
            </a:r>
            <a:r>
              <a:rPr lang="en-US" sz="3500" dirty="0" err="1">
                <a:solidFill>
                  <a:srgbClr val="FFFFFF"/>
                </a:solidFill>
                <a:latin typeface="Times New Roman" panose="02020603050405020304" pitchFamily="18" charset="0"/>
                <a:ea typeface="Muli Semi-Bold"/>
                <a:cs typeface="Times New Roman" panose="02020603050405020304" pitchFamily="18" charset="0"/>
                <a:sym typeface="Muli Semi-Bold"/>
              </a:rPr>
              <a:t>kiểm</a:t>
            </a:r>
            <a:r>
              <a:rPr lang="en-US" sz="3500" dirty="0">
                <a:solidFill>
                  <a:srgbClr val="FFFFFF"/>
                </a:solidFill>
                <a:latin typeface="Times New Roman" panose="02020603050405020304" pitchFamily="18" charset="0"/>
                <a:ea typeface="Muli Semi-Bold"/>
                <a:cs typeface="Times New Roman" panose="02020603050405020304" pitchFamily="18" charset="0"/>
                <a:sym typeface="Muli Semi-Bold"/>
              </a:rPr>
              <a:t> </a:t>
            </a:r>
            <a:r>
              <a:rPr lang="en-US" sz="3500" dirty="0" err="1">
                <a:solidFill>
                  <a:srgbClr val="FFFFFF"/>
                </a:solidFill>
                <a:latin typeface="Times New Roman" panose="02020603050405020304" pitchFamily="18" charset="0"/>
                <a:ea typeface="Muli Semi-Bold"/>
                <a:cs typeface="Times New Roman" panose="02020603050405020304" pitchFamily="18" charset="0"/>
                <a:sym typeface="Muli Semi-Bold"/>
              </a:rPr>
              <a:t>tra</a:t>
            </a:r>
            <a:r>
              <a:rPr lang="en-US" sz="3500" dirty="0">
                <a:solidFill>
                  <a:srgbClr val="FFFFFF"/>
                </a:solidFill>
                <a:latin typeface="Times New Roman" panose="02020603050405020304" pitchFamily="18" charset="0"/>
                <a:ea typeface="Muli Semi-Bold"/>
                <a:cs typeface="Times New Roman" panose="02020603050405020304" pitchFamily="18" charset="0"/>
                <a:sym typeface="Muli Semi-Bold"/>
              </a:rPr>
              <a:t>, </a:t>
            </a:r>
            <a:r>
              <a:rPr lang="en-US" sz="3500" dirty="0" err="1">
                <a:solidFill>
                  <a:srgbClr val="FFFFFF"/>
                </a:solidFill>
                <a:latin typeface="Times New Roman" panose="02020603050405020304" pitchFamily="18" charset="0"/>
                <a:ea typeface="Muli Semi-Bold"/>
                <a:cs typeface="Times New Roman" panose="02020603050405020304" pitchFamily="18" charset="0"/>
                <a:sym typeface="Muli Semi-Bold"/>
              </a:rPr>
              <a:t>giám</a:t>
            </a:r>
            <a:r>
              <a:rPr lang="en-US" sz="3500" dirty="0">
                <a:solidFill>
                  <a:srgbClr val="FFFFFF"/>
                </a:solidFill>
                <a:latin typeface="Times New Roman" panose="02020603050405020304" pitchFamily="18" charset="0"/>
                <a:ea typeface="Muli Semi-Bold"/>
                <a:cs typeface="Times New Roman" panose="02020603050405020304" pitchFamily="18" charset="0"/>
                <a:sym typeface="Muli Semi-Bold"/>
              </a:rPr>
              <a:t> </a:t>
            </a:r>
            <a:r>
              <a:rPr lang="en-US" sz="3500" dirty="0" err="1">
                <a:solidFill>
                  <a:srgbClr val="FFFFFF"/>
                </a:solidFill>
                <a:latin typeface="Times New Roman" panose="02020603050405020304" pitchFamily="18" charset="0"/>
                <a:ea typeface="Muli Semi-Bold"/>
                <a:cs typeface="Times New Roman" panose="02020603050405020304" pitchFamily="18" charset="0"/>
                <a:sym typeface="Muli Semi-Bold"/>
              </a:rPr>
              <a:t>sát</a:t>
            </a:r>
            <a:r>
              <a:rPr lang="en-US" sz="3500" dirty="0">
                <a:solidFill>
                  <a:srgbClr val="FFFFFF"/>
                </a:solidFill>
                <a:latin typeface="Times New Roman" panose="02020603050405020304" pitchFamily="18" charset="0"/>
                <a:ea typeface="Muli Semi-Bold"/>
                <a:cs typeface="Times New Roman" panose="02020603050405020304" pitchFamily="18" charset="0"/>
                <a:sym typeface="Muli Semi-Bold"/>
              </a:rPr>
              <a:t> </a:t>
            </a:r>
            <a:r>
              <a:rPr lang="en-US" sz="3500" dirty="0" err="1">
                <a:solidFill>
                  <a:srgbClr val="FFFFFF"/>
                </a:solidFill>
                <a:latin typeface="Times New Roman" panose="02020603050405020304" pitchFamily="18" charset="0"/>
                <a:ea typeface="Muli Semi-Bold"/>
                <a:cs typeface="Times New Roman" panose="02020603050405020304" pitchFamily="18" charset="0"/>
                <a:sym typeface="Muli Semi-Bold"/>
              </a:rPr>
              <a:t>đối</a:t>
            </a:r>
            <a:r>
              <a:rPr lang="en-US" sz="3500" dirty="0">
                <a:solidFill>
                  <a:srgbClr val="FFFFFF"/>
                </a:solidFill>
                <a:latin typeface="Times New Roman" panose="02020603050405020304" pitchFamily="18" charset="0"/>
                <a:ea typeface="Muli Semi-Bold"/>
                <a:cs typeface="Times New Roman" panose="02020603050405020304" pitchFamily="18" charset="0"/>
                <a:sym typeface="Muli Semi-Bold"/>
              </a:rPr>
              <a:t> </a:t>
            </a:r>
            <a:r>
              <a:rPr lang="en-US" sz="3500" dirty="0" err="1">
                <a:solidFill>
                  <a:srgbClr val="FFFFFF"/>
                </a:solidFill>
                <a:latin typeface="Times New Roman" panose="02020603050405020304" pitchFamily="18" charset="0"/>
                <a:ea typeface="Muli Semi-Bold"/>
                <a:cs typeface="Times New Roman" panose="02020603050405020304" pitchFamily="18" charset="0"/>
                <a:sym typeface="Muli Semi-Bold"/>
              </a:rPr>
              <a:t>với</a:t>
            </a:r>
            <a:r>
              <a:rPr lang="en-US" sz="3500" dirty="0">
                <a:solidFill>
                  <a:srgbClr val="FFFFFF"/>
                </a:solidFill>
                <a:latin typeface="Times New Roman" panose="02020603050405020304" pitchFamily="18" charset="0"/>
                <a:ea typeface="Muli Semi-Bold"/>
                <a:cs typeface="Times New Roman" panose="02020603050405020304" pitchFamily="18" charset="0"/>
                <a:sym typeface="Muli Semi-Bold"/>
              </a:rPr>
              <a:t> </a:t>
            </a:r>
            <a:r>
              <a:rPr lang="vi-VN" sz="3500" dirty="0">
                <a:solidFill>
                  <a:srgbClr val="FFFFFF"/>
                </a:solidFill>
                <a:latin typeface="Times New Roman" panose="02020603050405020304" pitchFamily="18" charset="0"/>
                <a:ea typeface="Muli Semi-Bold"/>
                <a:cs typeface="Times New Roman" panose="02020603050405020304" pitchFamily="18" charset="0"/>
                <a:sym typeface="Muli Semi-Bold"/>
              </a:rPr>
              <a:t>hoạt động đầu tư, kinh doanh.</a:t>
            </a:r>
            <a:endParaRPr lang="en-US" sz="4000" dirty="0">
              <a:solidFill>
                <a:srgbClr val="FFFFFF"/>
              </a:solidFill>
              <a:latin typeface="Times New Roman" panose="02020603050405020304" pitchFamily="18" charset="0"/>
              <a:ea typeface="Muli Semi-Bold"/>
              <a:cs typeface="Times New Roman" panose="02020603050405020304" pitchFamily="18" charset="0"/>
              <a:sym typeface="Muli Semi-Bold"/>
            </a:endParaRPr>
          </a:p>
        </p:txBody>
      </p:sp>
    </p:spTree>
    <p:extLst>
      <p:ext uri="{BB962C8B-B14F-4D97-AF65-F5344CB8AC3E}">
        <p14:creationId xmlns:p14="http://schemas.microsoft.com/office/powerpoint/2010/main" val="3183322044"/>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a:stretch>
          </a:blipFill>
        </p:spPr>
        <p:txBody>
          <a:bodyPr/>
          <a:lstStyle/>
          <a:p>
            <a:endParaRPr lang="en-US" sz="4000">
              <a:latin typeface="Times New Roman" panose="02020603050405020304" pitchFamily="18" charset="0"/>
              <a:cs typeface="Times New Roman" panose="02020603050405020304" pitchFamily="18" charset="0"/>
            </a:endParaRPr>
          </a:p>
        </p:txBody>
      </p:sp>
      <p:sp>
        <p:nvSpPr>
          <p:cNvPr id="3" name="TextBox 3"/>
          <p:cNvSpPr txBox="1"/>
          <p:nvPr/>
        </p:nvSpPr>
        <p:spPr>
          <a:xfrm>
            <a:off x="2107544" y="923502"/>
            <a:ext cx="15619856" cy="602729"/>
          </a:xfrm>
          <a:prstGeom prst="rect">
            <a:avLst/>
          </a:prstGeom>
        </p:spPr>
        <p:txBody>
          <a:bodyPr lIns="0" tIns="0" rIns="0" bIns="0" rtlCol="0" anchor="t">
            <a:spAutoFit/>
          </a:bodyPr>
          <a:lstStyle/>
          <a:p>
            <a:pPr algn="ctr">
              <a:lnSpc>
                <a:spcPts val="4680"/>
              </a:lnSpc>
              <a:spcBef>
                <a:spcPct val="0"/>
              </a:spcBef>
            </a:pPr>
            <a:r>
              <a:rPr lang="en-US" sz="4000" b="1">
                <a:solidFill>
                  <a:srgbClr val="FFFFFF"/>
                </a:solidFill>
                <a:latin typeface="Times New Roman" panose="02020603050405020304" pitchFamily="18" charset="0"/>
                <a:ea typeface="Muli Semi-Bold"/>
                <a:cs typeface="Times New Roman" panose="02020603050405020304" pitchFamily="18" charset="0"/>
                <a:sym typeface="Muli Semi-Bold"/>
              </a:rPr>
              <a:t>III. CHÍNH SÁCH DỰ KIẾN ĐỀ XUẤT</a:t>
            </a:r>
          </a:p>
        </p:txBody>
      </p:sp>
      <p:sp>
        <p:nvSpPr>
          <p:cNvPr id="5" name="Freeform 5"/>
          <p:cNvSpPr/>
          <p:nvPr/>
        </p:nvSpPr>
        <p:spPr>
          <a:xfrm>
            <a:off x="560600" y="267387"/>
            <a:ext cx="1546943" cy="1522627"/>
          </a:xfrm>
          <a:custGeom>
            <a:avLst/>
            <a:gdLst/>
            <a:ahLst/>
            <a:cxnLst/>
            <a:rect l="l" t="t" r="r" b="b"/>
            <a:pathLst>
              <a:path w="1546943" h="1522627">
                <a:moveTo>
                  <a:pt x="0" y="0"/>
                </a:moveTo>
                <a:lnTo>
                  <a:pt x="1546944" y="0"/>
                </a:lnTo>
                <a:lnTo>
                  <a:pt x="1546944" y="1522626"/>
                </a:lnTo>
                <a:lnTo>
                  <a:pt x="0" y="1522626"/>
                </a:lnTo>
                <a:lnTo>
                  <a:pt x="0" y="0"/>
                </a:lnTo>
                <a:close/>
              </a:path>
            </a:pathLst>
          </a:custGeom>
          <a:blipFill>
            <a:blip r:embed="rId3"/>
            <a:stretch>
              <a:fillRect t="-798" b="-798"/>
            </a:stretch>
          </a:blipFill>
        </p:spPr>
      </p:sp>
      <p:sp>
        <p:nvSpPr>
          <p:cNvPr id="4" name="Oval 3">
            <a:extLst>
              <a:ext uri="{FF2B5EF4-FFF2-40B4-BE49-F238E27FC236}">
                <a16:creationId xmlns:a16="http://schemas.microsoft.com/office/drawing/2014/main" id="{3D7C71DB-650D-7DB9-143D-CC3C784D885C}"/>
              </a:ext>
            </a:extLst>
          </p:cNvPr>
          <p:cNvSpPr/>
          <p:nvPr/>
        </p:nvSpPr>
        <p:spPr>
          <a:xfrm>
            <a:off x="6781800" y="2600017"/>
            <a:ext cx="4419600" cy="4114800"/>
          </a:xfrm>
          <a:prstGeom prst="ellipse">
            <a:avLst/>
          </a:prstGeom>
          <a:solidFill>
            <a:schemeClr val="bg1"/>
          </a:solidFill>
        </p:spPr>
        <p:style>
          <a:lnRef idx="3">
            <a:schemeClr val="lt1"/>
          </a:lnRef>
          <a:fillRef idx="1">
            <a:schemeClr val="accent2"/>
          </a:fillRef>
          <a:effectRef idx="1">
            <a:schemeClr val="accent2"/>
          </a:effectRef>
          <a:fontRef idx="minor">
            <a:schemeClr val="lt1"/>
          </a:fontRef>
        </p:style>
        <p:txBody>
          <a:bodyPr rtlCol="0" anchor="ctr"/>
          <a:lstStyle/>
          <a:p>
            <a:pPr algn="ctr"/>
            <a:r>
              <a:rPr lang="en-US" sz="3000" b="1">
                <a:solidFill>
                  <a:schemeClr val="tx1"/>
                </a:solidFill>
                <a:latin typeface="Times New Roman" panose="02020603050405020304" pitchFamily="18" charset="0"/>
                <a:cs typeface="Times New Roman" panose="02020603050405020304" pitchFamily="18" charset="0"/>
              </a:rPr>
              <a:t>LUẬT ĐẦU TƯ </a:t>
            </a:r>
          </a:p>
          <a:p>
            <a:pPr algn="ctr"/>
            <a:r>
              <a:rPr lang="en-US" sz="3000" i="1">
                <a:solidFill>
                  <a:schemeClr val="tx1"/>
                </a:solidFill>
                <a:latin typeface="Times New Roman" panose="02020603050405020304" pitchFamily="18" charset="0"/>
                <a:cs typeface="Times New Roman" panose="02020603050405020304" pitchFamily="18" charset="0"/>
              </a:rPr>
              <a:t>(</a:t>
            </a:r>
            <a:r>
              <a:rPr lang="en-US" sz="3000" i="1" err="1">
                <a:solidFill>
                  <a:schemeClr val="tx1"/>
                </a:solidFill>
                <a:latin typeface="Times New Roman" panose="02020603050405020304" pitchFamily="18" charset="0"/>
                <a:cs typeface="Times New Roman" panose="02020603050405020304" pitchFamily="18" charset="0"/>
              </a:rPr>
              <a:t>thay</a:t>
            </a:r>
            <a:r>
              <a:rPr lang="en-US" sz="3000" i="1">
                <a:solidFill>
                  <a:schemeClr val="tx1"/>
                </a:solidFill>
                <a:latin typeface="Times New Roman" panose="02020603050405020304" pitchFamily="18" charset="0"/>
                <a:cs typeface="Times New Roman" panose="02020603050405020304" pitchFamily="18" charset="0"/>
              </a:rPr>
              <a:t> </a:t>
            </a:r>
            <a:r>
              <a:rPr lang="en-US" sz="3000" i="1" err="1">
                <a:solidFill>
                  <a:schemeClr val="tx1"/>
                </a:solidFill>
                <a:latin typeface="Times New Roman" panose="02020603050405020304" pitchFamily="18" charset="0"/>
                <a:cs typeface="Times New Roman" panose="02020603050405020304" pitchFamily="18" charset="0"/>
              </a:rPr>
              <a:t>thế</a:t>
            </a:r>
            <a:r>
              <a:rPr lang="en-US" sz="3000" i="1">
                <a:solidFill>
                  <a:schemeClr val="tx1"/>
                </a:solidFill>
                <a:latin typeface="Times New Roman" panose="02020603050405020304" pitchFamily="18" charset="0"/>
                <a:cs typeface="Times New Roman" panose="02020603050405020304" pitchFamily="18" charset="0"/>
              </a:rPr>
              <a:t>)</a:t>
            </a:r>
          </a:p>
        </p:txBody>
      </p:sp>
      <p:sp>
        <p:nvSpPr>
          <p:cNvPr id="6" name="Rectangle: Rounded Corners 5">
            <a:extLst>
              <a:ext uri="{FF2B5EF4-FFF2-40B4-BE49-F238E27FC236}">
                <a16:creationId xmlns:a16="http://schemas.microsoft.com/office/drawing/2014/main" id="{F3BA3D10-EF61-9A42-397E-9DB60BAAF749}"/>
              </a:ext>
            </a:extLst>
          </p:cNvPr>
          <p:cNvSpPr/>
          <p:nvPr/>
        </p:nvSpPr>
        <p:spPr>
          <a:xfrm>
            <a:off x="838200" y="2476500"/>
            <a:ext cx="5029200" cy="2286000"/>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vi-VN" sz="2400" b="1">
                <a:solidFill>
                  <a:schemeClr val="tx1"/>
                </a:solidFill>
                <a:latin typeface="Times New Roman" panose="02020603050405020304" pitchFamily="18" charset="0"/>
                <a:cs typeface="Times New Roman" panose="02020603050405020304" pitchFamily="18" charset="0"/>
                <a:sym typeface="Muli Semi-Bold"/>
              </a:rPr>
              <a:t>Chính sách 1: </a:t>
            </a:r>
            <a:endParaRPr lang="en-US" sz="2400" b="1">
              <a:solidFill>
                <a:schemeClr val="tx1"/>
              </a:solidFill>
              <a:latin typeface="Times New Roman" panose="02020603050405020304" pitchFamily="18" charset="0"/>
              <a:cs typeface="Times New Roman" panose="02020603050405020304" pitchFamily="18" charset="0"/>
              <a:sym typeface="Muli Semi-Bold"/>
            </a:endParaRPr>
          </a:p>
          <a:p>
            <a:pPr algn="ctr"/>
            <a:r>
              <a:rPr lang="vi-VN" sz="2400">
                <a:solidFill>
                  <a:schemeClr val="tx1"/>
                </a:solidFill>
                <a:latin typeface="Times New Roman" panose="02020603050405020304" pitchFamily="18" charset="0"/>
                <a:cs typeface="Times New Roman" panose="02020603050405020304" pitchFamily="18" charset="0"/>
                <a:sym typeface="Muli Semi-Bold"/>
              </a:rPr>
              <a:t>Hoàn thiện, đơn giản hoá thủ tục đầu tư kinh doanh, tiếp tục tăng cường phân cấp thẩm quyền chấp thuận chủ trương đầu tư</a:t>
            </a:r>
          </a:p>
        </p:txBody>
      </p:sp>
      <p:sp>
        <p:nvSpPr>
          <p:cNvPr id="13" name="Rectangle: Rounded Corners 12">
            <a:extLst>
              <a:ext uri="{FF2B5EF4-FFF2-40B4-BE49-F238E27FC236}">
                <a16:creationId xmlns:a16="http://schemas.microsoft.com/office/drawing/2014/main" id="{05919AEE-9DC2-5DE9-AEF8-EC850E5D3E8E}"/>
              </a:ext>
            </a:extLst>
          </p:cNvPr>
          <p:cNvSpPr/>
          <p:nvPr/>
        </p:nvSpPr>
        <p:spPr>
          <a:xfrm>
            <a:off x="11835581" y="2476500"/>
            <a:ext cx="5029200" cy="2286000"/>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vi-VN" sz="2400" b="1">
                <a:solidFill>
                  <a:schemeClr val="tx1"/>
                </a:solidFill>
                <a:latin typeface="Times New Roman" panose="02020603050405020304" pitchFamily="18" charset="0"/>
                <a:cs typeface="Times New Roman" panose="02020603050405020304" pitchFamily="18" charset="0"/>
                <a:sym typeface="Muli Semi-Bold"/>
              </a:rPr>
              <a:t>Chính sách 2: </a:t>
            </a:r>
            <a:endParaRPr lang="en-US" sz="2400" b="1">
              <a:solidFill>
                <a:schemeClr val="tx1"/>
              </a:solidFill>
              <a:latin typeface="Times New Roman" panose="02020603050405020304" pitchFamily="18" charset="0"/>
              <a:cs typeface="Times New Roman" panose="02020603050405020304" pitchFamily="18" charset="0"/>
              <a:sym typeface="Muli Semi-Bold"/>
            </a:endParaRPr>
          </a:p>
          <a:p>
            <a:pPr algn="ctr"/>
            <a:r>
              <a:rPr lang="vi-VN" sz="2400">
                <a:solidFill>
                  <a:schemeClr val="tx1"/>
                </a:solidFill>
                <a:latin typeface="Times New Roman" panose="02020603050405020304" pitchFamily="18" charset="0"/>
                <a:cs typeface="Times New Roman" panose="02020603050405020304" pitchFamily="18" charset="0"/>
                <a:sym typeface="Muli Semi-Bold"/>
              </a:rPr>
              <a:t>Hoàn thiện quy định về ngành, nghề đầu tư kinh doanh có điều kiện</a:t>
            </a:r>
          </a:p>
        </p:txBody>
      </p:sp>
      <p:sp>
        <p:nvSpPr>
          <p:cNvPr id="14" name="Rectangle: Rounded Corners 13">
            <a:extLst>
              <a:ext uri="{FF2B5EF4-FFF2-40B4-BE49-F238E27FC236}">
                <a16:creationId xmlns:a16="http://schemas.microsoft.com/office/drawing/2014/main" id="{23642A61-3F7D-5532-B847-FE66AACCAC08}"/>
              </a:ext>
            </a:extLst>
          </p:cNvPr>
          <p:cNvSpPr/>
          <p:nvPr/>
        </p:nvSpPr>
        <p:spPr>
          <a:xfrm>
            <a:off x="5638800" y="7658100"/>
            <a:ext cx="6851855" cy="2286000"/>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vi-VN" sz="2400" b="1">
                <a:solidFill>
                  <a:schemeClr val="tx1"/>
                </a:solidFill>
                <a:latin typeface="Times New Roman" panose="02020603050405020304" pitchFamily="18" charset="0"/>
                <a:cs typeface="Times New Roman" panose="02020603050405020304" pitchFamily="18" charset="0"/>
                <a:sym typeface="Muli Semi-Bold"/>
              </a:rPr>
              <a:t>Chính sách 5: </a:t>
            </a:r>
            <a:endParaRPr lang="en-US" sz="2400" b="1">
              <a:solidFill>
                <a:schemeClr val="tx1"/>
              </a:solidFill>
              <a:latin typeface="Times New Roman" panose="02020603050405020304" pitchFamily="18" charset="0"/>
              <a:cs typeface="Times New Roman" panose="02020603050405020304" pitchFamily="18" charset="0"/>
              <a:sym typeface="Muli Semi-Bold"/>
            </a:endParaRPr>
          </a:p>
          <a:p>
            <a:pPr algn="ctr"/>
            <a:r>
              <a:rPr lang="vi-VN" sz="2400">
                <a:solidFill>
                  <a:schemeClr val="tx1"/>
                </a:solidFill>
                <a:latin typeface="Times New Roman" panose="02020603050405020304" pitchFamily="18" charset="0"/>
                <a:cs typeface="Times New Roman" panose="02020603050405020304" pitchFamily="18" charset="0"/>
                <a:sym typeface="Muli Semi-Bold"/>
              </a:rPr>
              <a:t>Hoàn thiện quy định về triển khai thực hiện dự án đầu tư, tháo gỡ khó khăn, vướng mắc phát sinh từ thực tiễn liên quan đến việc triển khai, thực hiện dự án đầu tư </a:t>
            </a:r>
          </a:p>
        </p:txBody>
      </p:sp>
      <p:sp>
        <p:nvSpPr>
          <p:cNvPr id="15" name="Rectangle: Rounded Corners 14">
            <a:extLst>
              <a:ext uri="{FF2B5EF4-FFF2-40B4-BE49-F238E27FC236}">
                <a16:creationId xmlns:a16="http://schemas.microsoft.com/office/drawing/2014/main" id="{23DBD7B5-8E92-1A22-69F8-CD105395F00A}"/>
              </a:ext>
            </a:extLst>
          </p:cNvPr>
          <p:cNvSpPr/>
          <p:nvPr/>
        </p:nvSpPr>
        <p:spPr>
          <a:xfrm>
            <a:off x="876300" y="5238750"/>
            <a:ext cx="5029200" cy="2286000"/>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vi-VN" sz="2400" b="1">
                <a:solidFill>
                  <a:schemeClr val="tx1"/>
                </a:solidFill>
                <a:latin typeface="Times New Roman" panose="02020603050405020304" pitchFamily="18" charset="0"/>
                <a:cs typeface="Times New Roman" panose="02020603050405020304" pitchFamily="18" charset="0"/>
                <a:sym typeface="Muli Semi-Bold"/>
              </a:rPr>
              <a:t>Chính sách 3: </a:t>
            </a:r>
            <a:endParaRPr lang="en-US" sz="2400" b="1">
              <a:solidFill>
                <a:schemeClr val="tx1"/>
              </a:solidFill>
              <a:latin typeface="Times New Roman" panose="02020603050405020304" pitchFamily="18" charset="0"/>
              <a:cs typeface="Times New Roman" panose="02020603050405020304" pitchFamily="18" charset="0"/>
              <a:sym typeface="Muli Semi-Bold"/>
            </a:endParaRPr>
          </a:p>
          <a:p>
            <a:pPr algn="ctr"/>
            <a:r>
              <a:rPr lang="vi-VN" sz="2400">
                <a:solidFill>
                  <a:schemeClr val="tx1"/>
                </a:solidFill>
                <a:latin typeface="Times New Roman" panose="02020603050405020304" pitchFamily="18" charset="0"/>
                <a:cs typeface="Times New Roman" panose="02020603050405020304" pitchFamily="18" charset="0"/>
                <a:sym typeface="Muli Semi-Bold"/>
              </a:rPr>
              <a:t>Hoàn thiện quy định về ngành, nghề ưu đãi đầu tư, địa bàn ưu đãi đầu tư, chính sách ưu đãi, hỗ trợ đầu tư đặc biệt</a:t>
            </a:r>
          </a:p>
        </p:txBody>
      </p:sp>
      <p:sp>
        <p:nvSpPr>
          <p:cNvPr id="16" name="Rectangle: Rounded Corners 15">
            <a:extLst>
              <a:ext uri="{FF2B5EF4-FFF2-40B4-BE49-F238E27FC236}">
                <a16:creationId xmlns:a16="http://schemas.microsoft.com/office/drawing/2014/main" id="{0006F5AA-740C-2A50-AD0E-ADB2FA755CB0}"/>
              </a:ext>
            </a:extLst>
          </p:cNvPr>
          <p:cNvSpPr/>
          <p:nvPr/>
        </p:nvSpPr>
        <p:spPr>
          <a:xfrm>
            <a:off x="11811000" y="5219700"/>
            <a:ext cx="5029200" cy="2286000"/>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vi-VN" sz="2400" b="1">
                <a:solidFill>
                  <a:schemeClr val="tx1"/>
                </a:solidFill>
                <a:latin typeface="Times New Roman" panose="02020603050405020304" pitchFamily="18" charset="0"/>
                <a:cs typeface="Times New Roman" panose="02020603050405020304" pitchFamily="18" charset="0"/>
                <a:sym typeface="Muli Semi-Bold"/>
              </a:rPr>
              <a:t>Chính sách 4: </a:t>
            </a:r>
            <a:endParaRPr lang="en-US" sz="2400" b="1">
              <a:solidFill>
                <a:schemeClr val="tx1"/>
              </a:solidFill>
              <a:latin typeface="Times New Roman" panose="02020603050405020304" pitchFamily="18" charset="0"/>
              <a:cs typeface="Times New Roman" panose="02020603050405020304" pitchFamily="18" charset="0"/>
              <a:sym typeface="Muli Semi-Bold"/>
            </a:endParaRPr>
          </a:p>
          <a:p>
            <a:pPr algn="ctr"/>
            <a:r>
              <a:rPr lang="vi-VN" sz="2400">
                <a:solidFill>
                  <a:schemeClr val="tx1"/>
                </a:solidFill>
                <a:latin typeface="Times New Roman" panose="02020603050405020304" pitchFamily="18" charset="0"/>
                <a:cs typeface="Times New Roman" panose="02020603050405020304" pitchFamily="18" charset="0"/>
                <a:sym typeface="Muli Semi-Bold"/>
              </a:rPr>
              <a:t>Quản lý hoạt động đầu tư ra nước ngoài phù hợp với mục tiêu, nhu cầu quản lý của nhà nước và quyền tự do đầu tư kinh doanh của nhà đầu tư</a:t>
            </a:r>
          </a:p>
        </p:txBody>
      </p:sp>
    </p:spTree>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358A917-B06E-8E84-E89C-C29369D9F2A2}"/>
            </a:ext>
          </a:extLst>
        </p:cNvPr>
        <p:cNvGrpSpPr/>
        <p:nvPr/>
      </p:nvGrpSpPr>
      <p:grpSpPr>
        <a:xfrm>
          <a:off x="0" y="0"/>
          <a:ext cx="0" cy="0"/>
          <a:chOff x="0" y="0"/>
          <a:chExt cx="0" cy="0"/>
        </a:xfrm>
      </p:grpSpPr>
      <p:sp>
        <p:nvSpPr>
          <p:cNvPr id="2" name="Freeform 2">
            <a:extLst>
              <a:ext uri="{FF2B5EF4-FFF2-40B4-BE49-F238E27FC236}">
                <a16:creationId xmlns:a16="http://schemas.microsoft.com/office/drawing/2014/main" id="{244C35AD-5F22-CBA5-4099-0EF52FC28908}"/>
              </a:ext>
            </a:extLst>
          </p:cNvPr>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a:stretch>
          </a:blipFill>
        </p:spPr>
        <p:txBody>
          <a:bodyPr/>
          <a:lstStyle/>
          <a:p>
            <a:endParaRPr lang="en-US" sz="4000">
              <a:latin typeface="Times New Roman" panose="02020603050405020304" pitchFamily="18" charset="0"/>
              <a:cs typeface="Times New Roman" panose="02020603050405020304" pitchFamily="18" charset="0"/>
            </a:endParaRPr>
          </a:p>
        </p:txBody>
      </p:sp>
      <p:sp>
        <p:nvSpPr>
          <p:cNvPr id="3" name="TextBox 3">
            <a:extLst>
              <a:ext uri="{FF2B5EF4-FFF2-40B4-BE49-F238E27FC236}">
                <a16:creationId xmlns:a16="http://schemas.microsoft.com/office/drawing/2014/main" id="{A2CD90AE-F765-805D-CF7B-35B58B73AAE6}"/>
              </a:ext>
            </a:extLst>
          </p:cNvPr>
          <p:cNvSpPr txBox="1"/>
          <p:nvPr/>
        </p:nvSpPr>
        <p:spPr>
          <a:xfrm>
            <a:off x="2107544" y="923502"/>
            <a:ext cx="15619856" cy="602729"/>
          </a:xfrm>
          <a:prstGeom prst="rect">
            <a:avLst/>
          </a:prstGeom>
        </p:spPr>
        <p:txBody>
          <a:bodyPr lIns="0" tIns="0" rIns="0" bIns="0" rtlCol="0" anchor="t">
            <a:spAutoFit/>
          </a:bodyPr>
          <a:lstStyle/>
          <a:p>
            <a:pPr algn="ctr">
              <a:lnSpc>
                <a:spcPts val="4680"/>
              </a:lnSpc>
              <a:spcBef>
                <a:spcPct val="0"/>
              </a:spcBef>
            </a:pPr>
            <a:r>
              <a:rPr lang="en-US" sz="4000" b="1">
                <a:solidFill>
                  <a:srgbClr val="FFFFFF"/>
                </a:solidFill>
                <a:latin typeface="Times New Roman" panose="02020603050405020304" pitchFamily="18" charset="0"/>
                <a:ea typeface="Muli Semi-Bold"/>
                <a:cs typeface="Times New Roman" panose="02020603050405020304" pitchFamily="18" charset="0"/>
                <a:sym typeface="Muli Semi-Bold"/>
              </a:rPr>
              <a:t>III. CHÍNH SÁCH DỰ KIẾN ĐỀ XUẤT</a:t>
            </a:r>
          </a:p>
        </p:txBody>
      </p:sp>
      <p:sp>
        <p:nvSpPr>
          <p:cNvPr id="5" name="Freeform 5">
            <a:extLst>
              <a:ext uri="{FF2B5EF4-FFF2-40B4-BE49-F238E27FC236}">
                <a16:creationId xmlns:a16="http://schemas.microsoft.com/office/drawing/2014/main" id="{31C1CCF2-2C26-5375-AA0C-9924C5096EE7}"/>
              </a:ext>
            </a:extLst>
          </p:cNvPr>
          <p:cNvSpPr/>
          <p:nvPr/>
        </p:nvSpPr>
        <p:spPr>
          <a:xfrm>
            <a:off x="560600" y="267387"/>
            <a:ext cx="1546943" cy="1522627"/>
          </a:xfrm>
          <a:custGeom>
            <a:avLst/>
            <a:gdLst/>
            <a:ahLst/>
            <a:cxnLst/>
            <a:rect l="l" t="t" r="r" b="b"/>
            <a:pathLst>
              <a:path w="1546943" h="1522627">
                <a:moveTo>
                  <a:pt x="0" y="0"/>
                </a:moveTo>
                <a:lnTo>
                  <a:pt x="1546944" y="0"/>
                </a:lnTo>
                <a:lnTo>
                  <a:pt x="1546944" y="1522626"/>
                </a:lnTo>
                <a:lnTo>
                  <a:pt x="0" y="1522626"/>
                </a:lnTo>
                <a:lnTo>
                  <a:pt x="0" y="0"/>
                </a:lnTo>
                <a:close/>
              </a:path>
            </a:pathLst>
          </a:custGeom>
          <a:blipFill>
            <a:blip r:embed="rId3"/>
            <a:stretch>
              <a:fillRect t="-798" b="-798"/>
            </a:stretch>
          </a:blipFill>
        </p:spPr>
      </p:sp>
      <p:sp>
        <p:nvSpPr>
          <p:cNvPr id="6" name="TextBox 6">
            <a:extLst>
              <a:ext uri="{FF2B5EF4-FFF2-40B4-BE49-F238E27FC236}">
                <a16:creationId xmlns:a16="http://schemas.microsoft.com/office/drawing/2014/main" id="{965C224D-E521-1BE6-EE30-23A8AFBDE21A}"/>
              </a:ext>
            </a:extLst>
          </p:cNvPr>
          <p:cNvSpPr txBox="1"/>
          <p:nvPr/>
        </p:nvSpPr>
        <p:spPr>
          <a:xfrm>
            <a:off x="1750142" y="1894283"/>
            <a:ext cx="15977258" cy="6868868"/>
          </a:xfrm>
          <a:prstGeom prst="rect">
            <a:avLst/>
          </a:prstGeom>
        </p:spPr>
        <p:txBody>
          <a:bodyPr wrap="square" lIns="0" tIns="0" rIns="0" bIns="0" rtlCol="0" anchor="t">
            <a:spAutoFit/>
          </a:bodyPr>
          <a:lstStyle/>
          <a:p>
            <a:pPr algn="just">
              <a:lnSpc>
                <a:spcPts val="4000"/>
              </a:lnSpc>
              <a:spcBef>
                <a:spcPts val="600"/>
              </a:spcBef>
            </a:pPr>
            <a:r>
              <a:rPr lang="en-US" sz="3000" b="1" dirty="0">
                <a:solidFill>
                  <a:srgbClr val="FFFFFF"/>
                </a:solidFill>
                <a:latin typeface="Times New Roman" panose="02020603050405020304" pitchFamily="18" charset="0"/>
                <a:cs typeface="Times New Roman" panose="02020603050405020304" pitchFamily="18" charset="0"/>
                <a:sym typeface="Muli Semi-Bold"/>
              </a:rPr>
              <a:t>1. </a:t>
            </a:r>
            <a:r>
              <a:rPr lang="vi-VN" sz="3000" b="1" dirty="0">
                <a:solidFill>
                  <a:srgbClr val="FFFFFF"/>
                </a:solidFill>
                <a:latin typeface="Times New Roman" panose="02020603050405020304" pitchFamily="18" charset="0"/>
                <a:cs typeface="Times New Roman" panose="02020603050405020304" pitchFamily="18" charset="0"/>
                <a:sym typeface="Muli Semi-Bold"/>
              </a:rPr>
              <a:t>Chính sách 1: </a:t>
            </a:r>
            <a:r>
              <a:rPr lang="vi-VN" sz="3000" i="1" dirty="0">
                <a:solidFill>
                  <a:srgbClr val="FFFFFF"/>
                </a:solidFill>
                <a:latin typeface="Times New Roman" panose="02020603050405020304" pitchFamily="18" charset="0"/>
                <a:cs typeface="Times New Roman" panose="02020603050405020304" pitchFamily="18" charset="0"/>
                <a:sym typeface="Muli Semi-Bold"/>
              </a:rPr>
              <a:t>Hoàn thiện, đơn giản hoá thủ tục đầu tư kinh doanh, tiếp tục tăng cường phân cấp thẩm quyền chấp thuận chủ trương đầu tư</a:t>
            </a:r>
            <a:endParaRPr lang="en-US" sz="3000" i="1" dirty="0">
              <a:solidFill>
                <a:srgbClr val="FFFFFF"/>
              </a:solidFill>
              <a:latin typeface="Times New Roman" panose="02020603050405020304" pitchFamily="18" charset="0"/>
              <a:cs typeface="Times New Roman" panose="02020603050405020304" pitchFamily="18" charset="0"/>
              <a:sym typeface="Muli Semi-Bold"/>
            </a:endParaRPr>
          </a:p>
          <a:p>
            <a:pPr algn="just">
              <a:lnSpc>
                <a:spcPts val="4000"/>
              </a:lnSpc>
              <a:spcBef>
                <a:spcPts val="600"/>
              </a:spcBef>
            </a:pPr>
            <a:endParaRPr lang="en-US" sz="2400" dirty="0">
              <a:solidFill>
                <a:srgbClr val="FFFFFF"/>
              </a:solidFill>
              <a:latin typeface="Times New Roman" panose="02020603050405020304" pitchFamily="18" charset="0"/>
              <a:cs typeface="Times New Roman" panose="02020603050405020304" pitchFamily="18" charset="0"/>
              <a:sym typeface="Muli Semi-Bold"/>
            </a:endParaRPr>
          </a:p>
          <a:p>
            <a:pPr algn="just">
              <a:lnSpc>
                <a:spcPts val="4000"/>
              </a:lnSpc>
              <a:spcBef>
                <a:spcPts val="600"/>
              </a:spcBef>
            </a:pPr>
            <a:r>
              <a:rPr lang="en-US" sz="2400">
                <a:solidFill>
                  <a:srgbClr val="FFFFFF"/>
                </a:solidFill>
                <a:latin typeface="Times New Roman" panose="02020603050405020304" pitchFamily="18" charset="0"/>
                <a:cs typeface="Times New Roman" panose="02020603050405020304" pitchFamily="18" charset="0"/>
                <a:sym typeface="Muli Semi-Bold"/>
              </a:rPr>
              <a:t>          </a:t>
            </a:r>
            <a:r>
              <a:rPr lang="en-US" sz="2400" u="sng">
                <a:solidFill>
                  <a:srgbClr val="FFFFFF"/>
                </a:solidFill>
                <a:latin typeface="Times New Roman" panose="02020603050405020304" pitchFamily="18" charset="0"/>
                <a:cs typeface="Times New Roman" panose="02020603050405020304" pitchFamily="18" charset="0"/>
                <a:sym typeface="Muli Semi-Bold"/>
              </a:rPr>
              <a:t>ĐẶT </a:t>
            </a:r>
            <a:r>
              <a:rPr lang="en-US" sz="2400" u="sng" dirty="0">
                <a:solidFill>
                  <a:srgbClr val="FFFFFF"/>
                </a:solidFill>
                <a:latin typeface="Times New Roman" panose="02020603050405020304" pitchFamily="18" charset="0"/>
                <a:cs typeface="Times New Roman" panose="02020603050405020304" pitchFamily="18" charset="0"/>
                <a:sym typeface="Muli Semi-Bold"/>
              </a:rPr>
              <a:t>VẤN ĐỀ:</a:t>
            </a:r>
          </a:p>
          <a:p>
            <a:pPr>
              <a:lnSpc>
                <a:spcPts val="4000"/>
              </a:lnSpc>
              <a:spcBef>
                <a:spcPts val="600"/>
              </a:spcBef>
            </a:pPr>
            <a:endParaRPr lang="en-US" sz="2400" dirty="0">
              <a:solidFill>
                <a:srgbClr val="FFFFFF"/>
              </a:solidFill>
              <a:latin typeface="Times New Roman" panose="02020603050405020304" pitchFamily="18" charset="0"/>
              <a:cs typeface="Times New Roman" panose="02020603050405020304" pitchFamily="18" charset="0"/>
              <a:sym typeface="Muli Semi-Bold"/>
            </a:endParaRPr>
          </a:p>
          <a:p>
            <a:pPr>
              <a:lnSpc>
                <a:spcPts val="4000"/>
              </a:lnSpc>
              <a:spcBef>
                <a:spcPts val="600"/>
              </a:spcBef>
            </a:pPr>
            <a:endParaRPr lang="en-US" sz="2400" dirty="0">
              <a:solidFill>
                <a:srgbClr val="FFFFFF"/>
              </a:solidFill>
              <a:latin typeface="Times New Roman" panose="02020603050405020304" pitchFamily="18" charset="0"/>
              <a:cs typeface="Times New Roman" panose="02020603050405020304" pitchFamily="18" charset="0"/>
              <a:sym typeface="Muli Semi-Bold"/>
            </a:endParaRPr>
          </a:p>
          <a:p>
            <a:pPr algn="just">
              <a:lnSpc>
                <a:spcPts val="4000"/>
              </a:lnSpc>
              <a:spcBef>
                <a:spcPts val="600"/>
              </a:spcBef>
            </a:pPr>
            <a:endParaRPr lang="en-US" sz="2400" dirty="0">
              <a:solidFill>
                <a:srgbClr val="FFFFFF"/>
              </a:solidFill>
              <a:latin typeface="Times New Roman" panose="02020603050405020304" pitchFamily="18" charset="0"/>
              <a:cs typeface="Times New Roman" panose="02020603050405020304" pitchFamily="18" charset="0"/>
              <a:sym typeface="Muli Semi-Bold"/>
            </a:endParaRPr>
          </a:p>
          <a:p>
            <a:pPr algn="just">
              <a:lnSpc>
                <a:spcPts val="4000"/>
              </a:lnSpc>
              <a:spcBef>
                <a:spcPts val="600"/>
              </a:spcBef>
            </a:pPr>
            <a:endParaRPr lang="en-US" sz="2400" dirty="0">
              <a:solidFill>
                <a:srgbClr val="FFFFFF"/>
              </a:solidFill>
              <a:latin typeface="Times New Roman" panose="02020603050405020304" pitchFamily="18" charset="0"/>
              <a:cs typeface="Times New Roman" panose="02020603050405020304" pitchFamily="18" charset="0"/>
              <a:sym typeface="Muli Semi-Bold"/>
            </a:endParaRPr>
          </a:p>
          <a:p>
            <a:pPr algn="just">
              <a:lnSpc>
                <a:spcPts val="4000"/>
              </a:lnSpc>
              <a:spcBef>
                <a:spcPts val="600"/>
              </a:spcBef>
            </a:pPr>
            <a:endParaRPr lang="en-US" sz="2400" dirty="0">
              <a:solidFill>
                <a:srgbClr val="FFFFFF"/>
              </a:solidFill>
              <a:latin typeface="Times New Roman" panose="02020603050405020304" pitchFamily="18" charset="0"/>
              <a:cs typeface="Times New Roman" panose="02020603050405020304" pitchFamily="18" charset="0"/>
              <a:sym typeface="Muli Semi-Bold"/>
            </a:endParaRPr>
          </a:p>
          <a:p>
            <a:pPr algn="just">
              <a:lnSpc>
                <a:spcPts val="4000"/>
              </a:lnSpc>
              <a:spcBef>
                <a:spcPts val="600"/>
              </a:spcBef>
            </a:pPr>
            <a:endParaRPr lang="en-US" sz="2400" dirty="0">
              <a:solidFill>
                <a:srgbClr val="FFFFFF"/>
              </a:solidFill>
              <a:latin typeface="Times New Roman" panose="02020603050405020304" pitchFamily="18" charset="0"/>
              <a:cs typeface="Times New Roman" panose="02020603050405020304" pitchFamily="18" charset="0"/>
              <a:sym typeface="Muli Semi-Bold"/>
            </a:endParaRPr>
          </a:p>
          <a:p>
            <a:pPr algn="just">
              <a:lnSpc>
                <a:spcPts val="4000"/>
              </a:lnSpc>
              <a:spcBef>
                <a:spcPts val="600"/>
              </a:spcBef>
            </a:pPr>
            <a:endParaRPr lang="en-US" sz="2400" dirty="0">
              <a:solidFill>
                <a:srgbClr val="FFFFFF"/>
              </a:solidFill>
              <a:latin typeface="Times New Roman" panose="02020603050405020304" pitchFamily="18" charset="0"/>
              <a:cs typeface="Times New Roman" panose="02020603050405020304" pitchFamily="18" charset="0"/>
              <a:sym typeface="Muli Semi-Bold"/>
            </a:endParaRPr>
          </a:p>
          <a:p>
            <a:pPr algn="just">
              <a:lnSpc>
                <a:spcPts val="4000"/>
              </a:lnSpc>
              <a:spcBef>
                <a:spcPts val="600"/>
              </a:spcBef>
            </a:pPr>
            <a:endParaRPr lang="en-US" sz="2400" dirty="0">
              <a:solidFill>
                <a:srgbClr val="FFFFFF"/>
              </a:solidFill>
              <a:latin typeface="Times New Roman" panose="02020603050405020304" pitchFamily="18" charset="0"/>
              <a:cs typeface="Times New Roman" panose="02020603050405020304" pitchFamily="18" charset="0"/>
              <a:sym typeface="Muli Semi-Bold"/>
            </a:endParaRPr>
          </a:p>
        </p:txBody>
      </p:sp>
      <p:sp>
        <p:nvSpPr>
          <p:cNvPr id="10" name="Dodecagon 9">
            <a:extLst>
              <a:ext uri="{FF2B5EF4-FFF2-40B4-BE49-F238E27FC236}">
                <a16:creationId xmlns:a16="http://schemas.microsoft.com/office/drawing/2014/main" id="{A8DF82AA-11FA-6B10-7066-C43554E29094}"/>
              </a:ext>
            </a:extLst>
          </p:cNvPr>
          <p:cNvSpPr/>
          <p:nvPr/>
        </p:nvSpPr>
        <p:spPr>
          <a:xfrm>
            <a:off x="1524000" y="4229100"/>
            <a:ext cx="3836057" cy="3276600"/>
          </a:xfrm>
          <a:prstGeom prst="dodecagon">
            <a:avLst/>
          </a:prstGeom>
          <a:solidFill>
            <a:schemeClr val="bg1"/>
          </a:solidFill>
        </p:spPr>
        <p:style>
          <a:lnRef idx="1">
            <a:schemeClr val="accent2"/>
          </a:lnRef>
          <a:fillRef idx="3">
            <a:schemeClr val="accent2"/>
          </a:fillRef>
          <a:effectRef idx="2">
            <a:schemeClr val="accent2"/>
          </a:effectRef>
          <a:fontRef idx="minor">
            <a:schemeClr val="lt1"/>
          </a:fontRef>
        </p:style>
        <p:txBody>
          <a:bodyPr rtlCol="0" anchor="ctr"/>
          <a:lstStyle/>
          <a:p>
            <a:pPr algn="ctr"/>
            <a:r>
              <a:rPr lang="en-US" sz="3500" b="1">
                <a:solidFill>
                  <a:schemeClr val="tx1"/>
                </a:solidFill>
                <a:latin typeface="Times New Roman" panose="02020603050405020304" pitchFamily="18" charset="0"/>
                <a:cs typeface="Times New Roman" panose="02020603050405020304" pitchFamily="18" charset="0"/>
                <a:sym typeface="Muli Semi-Bold"/>
              </a:rPr>
              <a:t>T</a:t>
            </a:r>
            <a:r>
              <a:rPr lang="vi-VN" sz="3500" b="1">
                <a:solidFill>
                  <a:schemeClr val="tx1"/>
                </a:solidFill>
                <a:latin typeface="Times New Roman" panose="02020603050405020304" pitchFamily="18" charset="0"/>
                <a:cs typeface="Times New Roman" panose="02020603050405020304" pitchFamily="18" charset="0"/>
                <a:sym typeface="Muli Semi-Bold"/>
              </a:rPr>
              <a:t>hủ tục chấp thuận </a:t>
            </a:r>
            <a:endParaRPr lang="en-US" sz="3500" b="1">
              <a:solidFill>
                <a:schemeClr val="tx1"/>
              </a:solidFill>
              <a:latin typeface="Times New Roman" panose="02020603050405020304" pitchFamily="18" charset="0"/>
              <a:cs typeface="Times New Roman" panose="02020603050405020304" pitchFamily="18" charset="0"/>
              <a:sym typeface="Muli Semi-Bold"/>
            </a:endParaRPr>
          </a:p>
          <a:p>
            <a:pPr algn="ctr"/>
            <a:r>
              <a:rPr lang="vi-VN" sz="3500" b="1">
                <a:solidFill>
                  <a:schemeClr val="tx1"/>
                </a:solidFill>
                <a:latin typeface="Times New Roman" panose="02020603050405020304" pitchFamily="18" charset="0"/>
                <a:cs typeface="Times New Roman" panose="02020603050405020304" pitchFamily="18" charset="0"/>
                <a:sym typeface="Muli Semi-Bold"/>
              </a:rPr>
              <a:t>chủ trương đầu tư</a:t>
            </a:r>
            <a:endParaRPr lang="en-US" sz="3500" b="1">
              <a:solidFill>
                <a:schemeClr val="tx1"/>
              </a:solidFill>
              <a:latin typeface="Times New Roman" panose="02020603050405020304" pitchFamily="18" charset="0"/>
              <a:cs typeface="Times New Roman" panose="02020603050405020304" pitchFamily="18" charset="0"/>
            </a:endParaRPr>
          </a:p>
        </p:txBody>
      </p:sp>
      <p:sp>
        <p:nvSpPr>
          <p:cNvPr id="11" name="TextBox 10">
            <a:extLst>
              <a:ext uri="{FF2B5EF4-FFF2-40B4-BE49-F238E27FC236}">
                <a16:creationId xmlns:a16="http://schemas.microsoft.com/office/drawing/2014/main" id="{B20FBAC6-BD8A-B542-4511-7C0FDFF30282}"/>
              </a:ext>
            </a:extLst>
          </p:cNvPr>
          <p:cNvSpPr txBox="1"/>
          <p:nvPr/>
        </p:nvSpPr>
        <p:spPr>
          <a:xfrm>
            <a:off x="6940098" y="3420514"/>
            <a:ext cx="10646698" cy="5693866"/>
          </a:xfrm>
          <a:prstGeom prst="rect">
            <a:avLst/>
          </a:prstGeom>
          <a:noFill/>
        </p:spPr>
        <p:txBody>
          <a:bodyPr wrap="square" rtlCol="0">
            <a:spAutoFit/>
          </a:bodyPr>
          <a:lstStyle/>
          <a:p>
            <a:pPr algn="just" fontAlgn="t"/>
            <a:r>
              <a:rPr lang="vi-VN" sz="2800" b="1" dirty="0">
                <a:solidFill>
                  <a:schemeClr val="bg1"/>
                </a:solidFill>
                <a:latin typeface="Times New Roman" panose="02020603050405020304" pitchFamily="18" charset="0"/>
                <a:cs typeface="Times New Roman" panose="02020603050405020304" pitchFamily="18" charset="0"/>
              </a:rPr>
              <a:t>Sự cần thiết của thủ tục chấp thuận chủ trương đầu tư</a:t>
            </a:r>
            <a:endParaRPr lang="en-US" sz="2800" b="1" dirty="0">
              <a:solidFill>
                <a:schemeClr val="bg1"/>
              </a:solidFill>
              <a:latin typeface="Times New Roman" panose="02020603050405020304" pitchFamily="18" charset="0"/>
              <a:cs typeface="Times New Roman" panose="02020603050405020304" pitchFamily="18" charset="0"/>
            </a:endParaRPr>
          </a:p>
          <a:p>
            <a:pPr algn="just" fontAlgn="t"/>
            <a:endParaRPr lang="en-US" sz="2800" b="1" dirty="0">
              <a:solidFill>
                <a:schemeClr val="bg1"/>
              </a:solidFill>
              <a:latin typeface="Times New Roman" panose="02020603050405020304" pitchFamily="18" charset="0"/>
              <a:cs typeface="Times New Roman" panose="02020603050405020304" pitchFamily="18" charset="0"/>
            </a:endParaRPr>
          </a:p>
          <a:p>
            <a:pPr algn="just" fontAlgn="t"/>
            <a:r>
              <a:rPr lang="vi-VN" sz="2800" b="1" dirty="0">
                <a:solidFill>
                  <a:schemeClr val="bg1"/>
                </a:solidFill>
                <a:latin typeface="Times New Roman" panose="02020603050405020304" pitchFamily="18" charset="0"/>
                <a:cs typeface="Times New Roman" panose="02020603050405020304" pitchFamily="18" charset="0"/>
              </a:rPr>
              <a:t>Vướng mắc trong việc xác định trường hợp phải thực hiện </a:t>
            </a:r>
            <a:endParaRPr lang="en-US" sz="2800" b="1" dirty="0">
              <a:solidFill>
                <a:schemeClr val="bg1"/>
              </a:solidFill>
              <a:latin typeface="Times New Roman" panose="02020603050405020304" pitchFamily="18" charset="0"/>
              <a:cs typeface="Times New Roman" panose="02020603050405020304" pitchFamily="18" charset="0"/>
            </a:endParaRPr>
          </a:p>
          <a:p>
            <a:pPr algn="just" fontAlgn="t"/>
            <a:endParaRPr lang="en-US" sz="2800" b="1" dirty="0">
              <a:solidFill>
                <a:schemeClr val="bg1"/>
              </a:solidFill>
              <a:latin typeface="Times New Roman" panose="02020603050405020304" pitchFamily="18" charset="0"/>
              <a:cs typeface="Times New Roman" panose="02020603050405020304" pitchFamily="18" charset="0"/>
            </a:endParaRPr>
          </a:p>
          <a:p>
            <a:pPr algn="just" fontAlgn="t"/>
            <a:r>
              <a:rPr lang="vi-VN" sz="2800" b="1" dirty="0">
                <a:solidFill>
                  <a:schemeClr val="bg1"/>
                </a:solidFill>
                <a:latin typeface="Times New Roman" panose="02020603050405020304" pitchFamily="18" charset="0"/>
                <a:cs typeface="Times New Roman" panose="02020603050405020304" pitchFamily="18" charset="0"/>
              </a:rPr>
              <a:t>Vướng mắc liên quan đến nội dung thẩm định chấp chủ trương đầu tư.</a:t>
            </a:r>
            <a:endParaRPr lang="en-US" sz="2800" b="1" dirty="0">
              <a:solidFill>
                <a:schemeClr val="bg1"/>
              </a:solidFill>
              <a:latin typeface="Times New Roman" panose="02020603050405020304" pitchFamily="18" charset="0"/>
              <a:cs typeface="Times New Roman" panose="02020603050405020304" pitchFamily="18" charset="0"/>
            </a:endParaRPr>
          </a:p>
          <a:p>
            <a:pPr algn="just" fontAlgn="t"/>
            <a:endParaRPr lang="en-US" sz="2800" b="1" dirty="0">
              <a:solidFill>
                <a:schemeClr val="bg1"/>
              </a:solidFill>
              <a:latin typeface="Times New Roman" panose="02020603050405020304" pitchFamily="18" charset="0"/>
              <a:cs typeface="Times New Roman" panose="02020603050405020304" pitchFamily="18" charset="0"/>
            </a:endParaRPr>
          </a:p>
          <a:p>
            <a:pPr algn="just" fontAlgn="t"/>
            <a:r>
              <a:rPr lang="en-US" sz="2800" b="1" dirty="0" err="1">
                <a:solidFill>
                  <a:schemeClr val="bg1"/>
                </a:solidFill>
                <a:latin typeface="Times New Roman" panose="02020603050405020304" pitchFamily="18" charset="0"/>
                <a:cs typeface="Times New Roman" panose="02020603050405020304" pitchFamily="18" charset="0"/>
              </a:rPr>
              <a:t>Chưa</a:t>
            </a:r>
            <a:r>
              <a:rPr lang="en-US" sz="2800" b="1" dirty="0">
                <a:solidFill>
                  <a:schemeClr val="bg1"/>
                </a:solidFill>
                <a:latin typeface="Times New Roman" panose="02020603050405020304" pitchFamily="18" charset="0"/>
                <a:cs typeface="Times New Roman" panose="02020603050405020304" pitchFamily="18" charset="0"/>
              </a:rPr>
              <a:t> </a:t>
            </a:r>
            <a:r>
              <a:rPr lang="en-US" sz="2800" b="1" dirty="0" err="1">
                <a:solidFill>
                  <a:schemeClr val="bg1"/>
                </a:solidFill>
                <a:latin typeface="Times New Roman" panose="02020603050405020304" pitchFamily="18" charset="0"/>
                <a:cs typeface="Times New Roman" panose="02020603050405020304" pitchFamily="18" charset="0"/>
              </a:rPr>
              <a:t>có</a:t>
            </a:r>
            <a:r>
              <a:rPr lang="en-US" sz="2800" b="1" dirty="0">
                <a:solidFill>
                  <a:schemeClr val="bg1"/>
                </a:solidFill>
                <a:latin typeface="Times New Roman" panose="02020603050405020304" pitchFamily="18" charset="0"/>
                <a:cs typeface="Times New Roman" panose="02020603050405020304" pitchFamily="18" charset="0"/>
              </a:rPr>
              <a:t> </a:t>
            </a:r>
            <a:r>
              <a:rPr lang="en-US" sz="2800" b="1" dirty="0" err="1">
                <a:solidFill>
                  <a:schemeClr val="bg1"/>
                </a:solidFill>
                <a:latin typeface="Times New Roman" panose="02020603050405020304" pitchFamily="18" charset="0"/>
                <a:cs typeface="Times New Roman" panose="02020603050405020304" pitchFamily="18" charset="0"/>
              </a:rPr>
              <a:t>quy</a:t>
            </a:r>
            <a:r>
              <a:rPr lang="en-US" sz="2800" b="1" dirty="0">
                <a:solidFill>
                  <a:schemeClr val="bg1"/>
                </a:solidFill>
                <a:latin typeface="Times New Roman" panose="02020603050405020304" pitchFamily="18" charset="0"/>
                <a:cs typeface="Times New Roman" panose="02020603050405020304" pitchFamily="18" charset="0"/>
              </a:rPr>
              <a:t> </a:t>
            </a:r>
            <a:r>
              <a:rPr lang="en-US" sz="2800" b="1" dirty="0" err="1">
                <a:solidFill>
                  <a:schemeClr val="bg1"/>
                </a:solidFill>
                <a:latin typeface="Times New Roman" panose="02020603050405020304" pitchFamily="18" charset="0"/>
                <a:cs typeface="Times New Roman" panose="02020603050405020304" pitchFamily="18" charset="0"/>
              </a:rPr>
              <a:t>định</a:t>
            </a:r>
            <a:r>
              <a:rPr lang="en-US" sz="2800" b="1" dirty="0">
                <a:solidFill>
                  <a:schemeClr val="bg1"/>
                </a:solidFill>
                <a:latin typeface="Times New Roman" panose="02020603050405020304" pitchFamily="18" charset="0"/>
                <a:cs typeface="Times New Roman" panose="02020603050405020304" pitchFamily="18" charset="0"/>
              </a:rPr>
              <a:t> </a:t>
            </a:r>
            <a:r>
              <a:rPr lang="en-US" sz="2800" b="1" dirty="0" err="1">
                <a:solidFill>
                  <a:schemeClr val="bg1"/>
                </a:solidFill>
                <a:latin typeface="Times New Roman" panose="02020603050405020304" pitchFamily="18" charset="0"/>
                <a:cs typeface="Times New Roman" panose="02020603050405020304" pitchFamily="18" charset="0"/>
              </a:rPr>
              <a:t>về</a:t>
            </a:r>
            <a:r>
              <a:rPr lang="en-US" sz="2800" b="1" dirty="0">
                <a:solidFill>
                  <a:schemeClr val="bg1"/>
                </a:solidFill>
                <a:latin typeface="Times New Roman" panose="02020603050405020304" pitchFamily="18" charset="0"/>
                <a:cs typeface="Times New Roman" panose="02020603050405020304" pitchFamily="18" charset="0"/>
              </a:rPr>
              <a:t> </a:t>
            </a:r>
            <a:r>
              <a:rPr lang="en-US" sz="2800" b="1" dirty="0" err="1">
                <a:solidFill>
                  <a:schemeClr val="bg1"/>
                </a:solidFill>
                <a:latin typeface="Times New Roman" panose="02020603050405020304" pitchFamily="18" charset="0"/>
                <a:cs typeface="Times New Roman" panose="02020603050405020304" pitchFamily="18" charset="0"/>
              </a:rPr>
              <a:t>một</a:t>
            </a:r>
            <a:r>
              <a:rPr lang="en-US" sz="2800" b="1" dirty="0">
                <a:solidFill>
                  <a:schemeClr val="bg1"/>
                </a:solidFill>
                <a:latin typeface="Times New Roman" panose="02020603050405020304" pitchFamily="18" charset="0"/>
                <a:cs typeface="Times New Roman" panose="02020603050405020304" pitchFamily="18" charset="0"/>
              </a:rPr>
              <a:t> </a:t>
            </a:r>
            <a:r>
              <a:rPr lang="en-US" sz="2800" b="1" dirty="0" err="1">
                <a:solidFill>
                  <a:schemeClr val="bg1"/>
                </a:solidFill>
                <a:latin typeface="Times New Roman" panose="02020603050405020304" pitchFamily="18" charset="0"/>
                <a:cs typeface="Times New Roman" panose="02020603050405020304" pitchFamily="18" charset="0"/>
              </a:rPr>
              <a:t>số</a:t>
            </a:r>
            <a:r>
              <a:rPr lang="en-US" sz="2800" b="1" dirty="0">
                <a:solidFill>
                  <a:schemeClr val="bg1"/>
                </a:solidFill>
                <a:latin typeface="Times New Roman" panose="02020603050405020304" pitchFamily="18" charset="0"/>
                <a:cs typeface="Times New Roman" panose="02020603050405020304" pitchFamily="18" charset="0"/>
              </a:rPr>
              <a:t> </a:t>
            </a:r>
            <a:r>
              <a:rPr lang="en-US" sz="2800" b="1" dirty="0" err="1">
                <a:solidFill>
                  <a:schemeClr val="bg1"/>
                </a:solidFill>
                <a:latin typeface="Times New Roman" panose="02020603050405020304" pitchFamily="18" charset="0"/>
                <a:cs typeface="Times New Roman" panose="02020603050405020304" pitchFamily="18" charset="0"/>
              </a:rPr>
              <a:t>hình</a:t>
            </a:r>
            <a:r>
              <a:rPr lang="en-US" sz="2800" b="1" dirty="0">
                <a:solidFill>
                  <a:schemeClr val="bg1"/>
                </a:solidFill>
                <a:latin typeface="Times New Roman" panose="02020603050405020304" pitchFamily="18" charset="0"/>
                <a:cs typeface="Times New Roman" panose="02020603050405020304" pitchFamily="18" charset="0"/>
              </a:rPr>
              <a:t> </a:t>
            </a:r>
            <a:r>
              <a:rPr lang="en-US" sz="2800" b="1" dirty="0" err="1">
                <a:solidFill>
                  <a:schemeClr val="bg1"/>
                </a:solidFill>
                <a:latin typeface="Times New Roman" panose="02020603050405020304" pitchFamily="18" charset="0"/>
                <a:cs typeface="Times New Roman" panose="02020603050405020304" pitchFamily="18" charset="0"/>
              </a:rPr>
              <a:t>thức</a:t>
            </a:r>
            <a:r>
              <a:rPr lang="en-US" sz="2800" b="1" dirty="0">
                <a:solidFill>
                  <a:schemeClr val="bg1"/>
                </a:solidFill>
                <a:latin typeface="Times New Roman" panose="02020603050405020304" pitchFamily="18" charset="0"/>
                <a:cs typeface="Times New Roman" panose="02020603050405020304" pitchFamily="18" charset="0"/>
              </a:rPr>
              <a:t> </a:t>
            </a:r>
            <a:r>
              <a:rPr lang="en-US" sz="2800" b="1" dirty="0" err="1">
                <a:solidFill>
                  <a:schemeClr val="bg1"/>
                </a:solidFill>
                <a:latin typeface="Times New Roman" panose="02020603050405020304" pitchFamily="18" charset="0"/>
                <a:cs typeface="Times New Roman" panose="02020603050405020304" pitchFamily="18" charset="0"/>
              </a:rPr>
              <a:t>lựa</a:t>
            </a:r>
            <a:r>
              <a:rPr lang="en-US" sz="2800" b="1" dirty="0">
                <a:solidFill>
                  <a:schemeClr val="bg1"/>
                </a:solidFill>
                <a:latin typeface="Times New Roman" panose="02020603050405020304" pitchFamily="18" charset="0"/>
                <a:cs typeface="Times New Roman" panose="02020603050405020304" pitchFamily="18" charset="0"/>
              </a:rPr>
              <a:t> </a:t>
            </a:r>
            <a:r>
              <a:rPr lang="en-US" sz="2800" b="1" dirty="0" err="1">
                <a:solidFill>
                  <a:schemeClr val="bg1"/>
                </a:solidFill>
                <a:latin typeface="Times New Roman" panose="02020603050405020304" pitchFamily="18" charset="0"/>
                <a:cs typeface="Times New Roman" panose="02020603050405020304" pitchFamily="18" charset="0"/>
              </a:rPr>
              <a:t>chọn</a:t>
            </a:r>
            <a:r>
              <a:rPr lang="en-US" sz="2800" b="1" dirty="0">
                <a:solidFill>
                  <a:schemeClr val="bg1"/>
                </a:solidFill>
                <a:latin typeface="Times New Roman" panose="02020603050405020304" pitchFamily="18" charset="0"/>
                <a:cs typeface="Times New Roman" panose="02020603050405020304" pitchFamily="18" charset="0"/>
              </a:rPr>
              <a:t> </a:t>
            </a:r>
            <a:r>
              <a:rPr lang="en-US" sz="2800" b="1" dirty="0" err="1">
                <a:solidFill>
                  <a:schemeClr val="bg1"/>
                </a:solidFill>
                <a:latin typeface="Times New Roman" panose="02020603050405020304" pitchFamily="18" charset="0"/>
                <a:cs typeface="Times New Roman" panose="02020603050405020304" pitchFamily="18" charset="0"/>
              </a:rPr>
              <a:t>nhà</a:t>
            </a:r>
            <a:r>
              <a:rPr lang="en-US" sz="2800" b="1" dirty="0">
                <a:solidFill>
                  <a:schemeClr val="bg1"/>
                </a:solidFill>
                <a:latin typeface="Times New Roman" panose="02020603050405020304" pitchFamily="18" charset="0"/>
                <a:cs typeface="Times New Roman" panose="02020603050405020304" pitchFamily="18" charset="0"/>
              </a:rPr>
              <a:t> </a:t>
            </a:r>
            <a:r>
              <a:rPr lang="en-US" sz="2800" b="1" dirty="0" err="1">
                <a:solidFill>
                  <a:schemeClr val="bg1"/>
                </a:solidFill>
                <a:latin typeface="Times New Roman" panose="02020603050405020304" pitchFamily="18" charset="0"/>
                <a:cs typeface="Times New Roman" panose="02020603050405020304" pitchFamily="18" charset="0"/>
              </a:rPr>
              <a:t>đầu</a:t>
            </a:r>
            <a:r>
              <a:rPr lang="en-US" sz="2800" b="1" dirty="0">
                <a:solidFill>
                  <a:schemeClr val="bg1"/>
                </a:solidFill>
                <a:latin typeface="Times New Roman" panose="02020603050405020304" pitchFamily="18" charset="0"/>
                <a:cs typeface="Times New Roman" panose="02020603050405020304" pitchFamily="18" charset="0"/>
              </a:rPr>
              <a:t> </a:t>
            </a:r>
            <a:r>
              <a:rPr lang="en-US" sz="2800" b="1" dirty="0" err="1">
                <a:solidFill>
                  <a:schemeClr val="bg1"/>
                </a:solidFill>
                <a:latin typeface="Times New Roman" panose="02020603050405020304" pitchFamily="18" charset="0"/>
                <a:cs typeface="Times New Roman" panose="02020603050405020304" pitchFamily="18" charset="0"/>
              </a:rPr>
              <a:t>tư</a:t>
            </a:r>
            <a:r>
              <a:rPr lang="en-US" sz="2800" b="1" dirty="0">
                <a:solidFill>
                  <a:schemeClr val="bg1"/>
                </a:solidFill>
                <a:latin typeface="Times New Roman" panose="02020603050405020304" pitchFamily="18" charset="0"/>
                <a:cs typeface="Times New Roman" panose="02020603050405020304" pitchFamily="18" charset="0"/>
              </a:rPr>
              <a:t> </a:t>
            </a:r>
            <a:r>
              <a:rPr lang="en-US" sz="2800" b="1" dirty="0" err="1">
                <a:solidFill>
                  <a:schemeClr val="bg1"/>
                </a:solidFill>
                <a:latin typeface="Times New Roman" panose="02020603050405020304" pitchFamily="18" charset="0"/>
                <a:cs typeface="Times New Roman" panose="02020603050405020304" pitchFamily="18" charset="0"/>
              </a:rPr>
              <a:t>hiện</a:t>
            </a:r>
            <a:r>
              <a:rPr lang="en-US" sz="2800" b="1" dirty="0">
                <a:solidFill>
                  <a:schemeClr val="bg1"/>
                </a:solidFill>
                <a:latin typeface="Times New Roman" panose="02020603050405020304" pitchFamily="18" charset="0"/>
                <a:cs typeface="Times New Roman" panose="02020603050405020304" pitchFamily="18" charset="0"/>
              </a:rPr>
              <a:t> nay (</a:t>
            </a:r>
            <a:r>
              <a:rPr lang="en-US" sz="2800" b="1" dirty="0" err="1">
                <a:solidFill>
                  <a:schemeClr val="bg1"/>
                </a:solidFill>
                <a:latin typeface="Times New Roman" panose="02020603050405020304" pitchFamily="18" charset="0"/>
                <a:cs typeface="Times New Roman" panose="02020603050405020304" pitchFamily="18" charset="0"/>
              </a:rPr>
              <a:t>như</a:t>
            </a:r>
            <a:r>
              <a:rPr lang="en-US" sz="2800" b="1" dirty="0">
                <a:solidFill>
                  <a:schemeClr val="bg1"/>
                </a:solidFill>
                <a:latin typeface="Times New Roman" panose="02020603050405020304" pitchFamily="18" charset="0"/>
                <a:cs typeface="Times New Roman" panose="02020603050405020304" pitchFamily="18" charset="0"/>
              </a:rPr>
              <a:t>: </a:t>
            </a:r>
            <a:r>
              <a:rPr lang="en-US" sz="2800" b="1" dirty="0" err="1">
                <a:solidFill>
                  <a:schemeClr val="bg1"/>
                </a:solidFill>
                <a:latin typeface="Times New Roman" panose="02020603050405020304" pitchFamily="18" charset="0"/>
                <a:cs typeface="Times New Roman" panose="02020603050405020304" pitchFamily="18" charset="0"/>
              </a:rPr>
              <a:t>chỉ</a:t>
            </a:r>
            <a:r>
              <a:rPr lang="en-US" sz="2800" b="1" dirty="0">
                <a:solidFill>
                  <a:schemeClr val="bg1"/>
                </a:solidFill>
                <a:latin typeface="Times New Roman" panose="02020603050405020304" pitchFamily="18" charset="0"/>
                <a:cs typeface="Times New Roman" panose="02020603050405020304" pitchFamily="18" charset="0"/>
              </a:rPr>
              <a:t> </a:t>
            </a:r>
            <a:r>
              <a:rPr lang="en-US" sz="2800" b="1" dirty="0" err="1">
                <a:solidFill>
                  <a:schemeClr val="bg1"/>
                </a:solidFill>
                <a:latin typeface="Times New Roman" panose="02020603050405020304" pitchFamily="18" charset="0"/>
                <a:cs typeface="Times New Roman" panose="02020603050405020304" pitchFamily="18" charset="0"/>
              </a:rPr>
              <a:t>định</a:t>
            </a:r>
            <a:r>
              <a:rPr lang="en-US" sz="2800" b="1" dirty="0">
                <a:solidFill>
                  <a:schemeClr val="bg1"/>
                </a:solidFill>
                <a:latin typeface="Times New Roman" panose="02020603050405020304" pitchFamily="18" charset="0"/>
                <a:cs typeface="Times New Roman" panose="02020603050405020304" pitchFamily="18" charset="0"/>
              </a:rPr>
              <a:t> </a:t>
            </a:r>
            <a:r>
              <a:rPr lang="en-US" sz="2800" b="1" dirty="0" err="1">
                <a:solidFill>
                  <a:schemeClr val="bg1"/>
                </a:solidFill>
                <a:latin typeface="Times New Roman" panose="02020603050405020304" pitchFamily="18" charset="0"/>
                <a:cs typeface="Times New Roman" panose="02020603050405020304" pitchFamily="18" charset="0"/>
              </a:rPr>
              <a:t>nhà</a:t>
            </a:r>
            <a:r>
              <a:rPr lang="en-US" sz="2800" b="1" dirty="0">
                <a:solidFill>
                  <a:schemeClr val="bg1"/>
                </a:solidFill>
                <a:latin typeface="Times New Roman" panose="02020603050405020304" pitchFamily="18" charset="0"/>
                <a:cs typeface="Times New Roman" panose="02020603050405020304" pitchFamily="18" charset="0"/>
              </a:rPr>
              <a:t> </a:t>
            </a:r>
            <a:r>
              <a:rPr lang="en-US" sz="2800" b="1" dirty="0" err="1">
                <a:solidFill>
                  <a:schemeClr val="bg1"/>
                </a:solidFill>
                <a:latin typeface="Times New Roman" panose="02020603050405020304" pitchFamily="18" charset="0"/>
                <a:cs typeface="Times New Roman" panose="02020603050405020304" pitchFamily="18" charset="0"/>
              </a:rPr>
              <a:t>đầu</a:t>
            </a:r>
            <a:r>
              <a:rPr lang="en-US" sz="2800" b="1" dirty="0">
                <a:solidFill>
                  <a:schemeClr val="bg1"/>
                </a:solidFill>
                <a:latin typeface="Times New Roman" panose="02020603050405020304" pitchFamily="18" charset="0"/>
                <a:cs typeface="Times New Roman" panose="02020603050405020304" pitchFamily="18" charset="0"/>
              </a:rPr>
              <a:t> </a:t>
            </a:r>
            <a:r>
              <a:rPr lang="en-US" sz="2800" b="1" dirty="0" err="1">
                <a:solidFill>
                  <a:schemeClr val="bg1"/>
                </a:solidFill>
                <a:latin typeface="Times New Roman" panose="02020603050405020304" pitchFamily="18" charset="0"/>
                <a:cs typeface="Times New Roman" panose="02020603050405020304" pitchFamily="18" charset="0"/>
              </a:rPr>
              <a:t>tư</a:t>
            </a:r>
            <a:r>
              <a:rPr lang="en-US" sz="2800" b="1" dirty="0">
                <a:solidFill>
                  <a:schemeClr val="bg1"/>
                </a:solidFill>
                <a:latin typeface="Times New Roman" panose="02020603050405020304" pitchFamily="18" charset="0"/>
                <a:cs typeface="Times New Roman" panose="02020603050405020304" pitchFamily="18" charset="0"/>
              </a:rPr>
              <a:t>, </a:t>
            </a:r>
            <a:r>
              <a:rPr lang="en-US" sz="2800" b="1" dirty="0" err="1">
                <a:solidFill>
                  <a:schemeClr val="bg1"/>
                </a:solidFill>
                <a:latin typeface="Times New Roman" panose="02020603050405020304" pitchFamily="18" charset="0"/>
                <a:cs typeface="Times New Roman" panose="02020603050405020304" pitchFamily="18" charset="0"/>
              </a:rPr>
              <a:t>lựa</a:t>
            </a:r>
            <a:r>
              <a:rPr lang="en-US" sz="2800" b="1" dirty="0">
                <a:solidFill>
                  <a:schemeClr val="bg1"/>
                </a:solidFill>
                <a:latin typeface="Times New Roman" panose="02020603050405020304" pitchFamily="18" charset="0"/>
                <a:cs typeface="Times New Roman" panose="02020603050405020304" pitchFamily="18" charset="0"/>
              </a:rPr>
              <a:t> </a:t>
            </a:r>
            <a:r>
              <a:rPr lang="en-US" sz="2800" b="1" dirty="0" err="1">
                <a:solidFill>
                  <a:schemeClr val="bg1"/>
                </a:solidFill>
                <a:latin typeface="Times New Roman" panose="02020603050405020304" pitchFamily="18" charset="0"/>
                <a:cs typeface="Times New Roman" panose="02020603050405020304" pitchFamily="18" charset="0"/>
              </a:rPr>
              <a:t>chọn</a:t>
            </a:r>
            <a:r>
              <a:rPr lang="en-US" sz="2800" b="1" dirty="0">
                <a:solidFill>
                  <a:schemeClr val="bg1"/>
                </a:solidFill>
                <a:latin typeface="Times New Roman" panose="02020603050405020304" pitchFamily="18" charset="0"/>
                <a:cs typeface="Times New Roman" panose="02020603050405020304" pitchFamily="18" charset="0"/>
              </a:rPr>
              <a:t> </a:t>
            </a:r>
            <a:r>
              <a:rPr lang="en-US" sz="2800" b="1" dirty="0" err="1">
                <a:solidFill>
                  <a:schemeClr val="bg1"/>
                </a:solidFill>
                <a:latin typeface="Times New Roman" panose="02020603050405020304" pitchFamily="18" charset="0"/>
                <a:cs typeface="Times New Roman" panose="02020603050405020304" pitchFamily="18" charset="0"/>
              </a:rPr>
              <a:t>nhà</a:t>
            </a:r>
            <a:r>
              <a:rPr lang="en-US" sz="2800" b="1" dirty="0">
                <a:solidFill>
                  <a:schemeClr val="bg1"/>
                </a:solidFill>
                <a:latin typeface="Times New Roman" panose="02020603050405020304" pitchFamily="18" charset="0"/>
                <a:cs typeface="Times New Roman" panose="02020603050405020304" pitchFamily="18" charset="0"/>
              </a:rPr>
              <a:t> </a:t>
            </a:r>
            <a:r>
              <a:rPr lang="en-US" sz="2800" b="1" dirty="0" err="1">
                <a:solidFill>
                  <a:schemeClr val="bg1"/>
                </a:solidFill>
                <a:latin typeface="Times New Roman" panose="02020603050405020304" pitchFamily="18" charset="0"/>
                <a:cs typeface="Times New Roman" panose="02020603050405020304" pitchFamily="18" charset="0"/>
              </a:rPr>
              <a:t>đầu</a:t>
            </a:r>
            <a:r>
              <a:rPr lang="en-US" sz="2800" b="1" dirty="0">
                <a:solidFill>
                  <a:schemeClr val="bg1"/>
                </a:solidFill>
                <a:latin typeface="Times New Roman" panose="02020603050405020304" pitchFamily="18" charset="0"/>
                <a:cs typeface="Times New Roman" panose="02020603050405020304" pitchFamily="18" charset="0"/>
              </a:rPr>
              <a:t> </a:t>
            </a:r>
            <a:r>
              <a:rPr lang="en-US" sz="2800" b="1" dirty="0" err="1">
                <a:solidFill>
                  <a:schemeClr val="bg1"/>
                </a:solidFill>
                <a:latin typeface="Times New Roman" panose="02020603050405020304" pitchFamily="18" charset="0"/>
                <a:cs typeface="Times New Roman" panose="02020603050405020304" pitchFamily="18" charset="0"/>
              </a:rPr>
              <a:t>tư</a:t>
            </a:r>
            <a:r>
              <a:rPr lang="en-US" sz="2800" b="1" dirty="0">
                <a:solidFill>
                  <a:schemeClr val="bg1"/>
                </a:solidFill>
                <a:latin typeface="Times New Roman" panose="02020603050405020304" pitchFamily="18" charset="0"/>
                <a:cs typeface="Times New Roman" panose="02020603050405020304" pitchFamily="18" charset="0"/>
              </a:rPr>
              <a:t> </a:t>
            </a:r>
            <a:r>
              <a:rPr lang="en-US" sz="2800" b="1" dirty="0" err="1">
                <a:solidFill>
                  <a:schemeClr val="bg1"/>
                </a:solidFill>
                <a:latin typeface="Times New Roman" panose="02020603050405020304" pitchFamily="18" charset="0"/>
                <a:cs typeface="Times New Roman" panose="02020603050405020304" pitchFamily="18" charset="0"/>
              </a:rPr>
              <a:t>trong</a:t>
            </a:r>
            <a:r>
              <a:rPr lang="en-US" sz="2800" b="1" dirty="0">
                <a:solidFill>
                  <a:schemeClr val="bg1"/>
                </a:solidFill>
                <a:latin typeface="Times New Roman" panose="02020603050405020304" pitchFamily="18" charset="0"/>
                <a:cs typeface="Times New Roman" panose="02020603050405020304" pitchFamily="18" charset="0"/>
              </a:rPr>
              <a:t> </a:t>
            </a:r>
            <a:r>
              <a:rPr lang="en-US" sz="2800" b="1" dirty="0" err="1">
                <a:solidFill>
                  <a:schemeClr val="bg1"/>
                </a:solidFill>
                <a:latin typeface="Times New Roman" panose="02020603050405020304" pitchFamily="18" charset="0"/>
                <a:cs typeface="Times New Roman" panose="02020603050405020304" pitchFamily="18" charset="0"/>
              </a:rPr>
              <a:t>trường</a:t>
            </a:r>
            <a:r>
              <a:rPr lang="en-US" sz="2800" b="1" dirty="0">
                <a:solidFill>
                  <a:schemeClr val="bg1"/>
                </a:solidFill>
                <a:latin typeface="Times New Roman" panose="02020603050405020304" pitchFamily="18" charset="0"/>
                <a:cs typeface="Times New Roman" panose="02020603050405020304" pitchFamily="18" charset="0"/>
              </a:rPr>
              <a:t> </a:t>
            </a:r>
            <a:r>
              <a:rPr lang="en-US" sz="2800" b="1" dirty="0" err="1">
                <a:solidFill>
                  <a:schemeClr val="bg1"/>
                </a:solidFill>
                <a:latin typeface="Times New Roman" panose="02020603050405020304" pitchFamily="18" charset="0"/>
                <a:cs typeface="Times New Roman" panose="02020603050405020304" pitchFamily="18" charset="0"/>
              </a:rPr>
              <a:t>hợp</a:t>
            </a:r>
            <a:r>
              <a:rPr lang="en-US" sz="2800" b="1" dirty="0">
                <a:solidFill>
                  <a:schemeClr val="bg1"/>
                </a:solidFill>
                <a:latin typeface="Times New Roman" panose="02020603050405020304" pitchFamily="18" charset="0"/>
                <a:cs typeface="Times New Roman" panose="02020603050405020304" pitchFamily="18" charset="0"/>
              </a:rPr>
              <a:t> </a:t>
            </a:r>
            <a:r>
              <a:rPr lang="en-US" sz="2800" b="1" dirty="0" err="1">
                <a:solidFill>
                  <a:schemeClr val="bg1"/>
                </a:solidFill>
                <a:latin typeface="Times New Roman" panose="02020603050405020304" pitchFamily="18" charset="0"/>
                <a:cs typeface="Times New Roman" panose="02020603050405020304" pitchFamily="18" charset="0"/>
              </a:rPr>
              <a:t>đặc</a:t>
            </a:r>
            <a:r>
              <a:rPr lang="en-US" sz="2800" b="1" dirty="0">
                <a:solidFill>
                  <a:schemeClr val="bg1"/>
                </a:solidFill>
                <a:latin typeface="Times New Roman" panose="02020603050405020304" pitchFamily="18" charset="0"/>
                <a:cs typeface="Times New Roman" panose="02020603050405020304" pitchFamily="18" charset="0"/>
              </a:rPr>
              <a:t> </a:t>
            </a:r>
            <a:r>
              <a:rPr lang="en-US" sz="2800" b="1" dirty="0" err="1">
                <a:solidFill>
                  <a:schemeClr val="bg1"/>
                </a:solidFill>
                <a:latin typeface="Times New Roman" panose="02020603050405020304" pitchFamily="18" charset="0"/>
                <a:cs typeface="Times New Roman" panose="02020603050405020304" pitchFamily="18" charset="0"/>
              </a:rPr>
              <a:t>biệt</a:t>
            </a:r>
            <a:r>
              <a:rPr lang="en-US" sz="2800" b="1" dirty="0">
                <a:solidFill>
                  <a:schemeClr val="bg1"/>
                </a:solidFill>
                <a:latin typeface="Times New Roman" panose="02020603050405020304" pitchFamily="18" charset="0"/>
                <a:cs typeface="Times New Roman" panose="02020603050405020304" pitchFamily="18" charset="0"/>
              </a:rPr>
              <a:t>)</a:t>
            </a:r>
          </a:p>
          <a:p>
            <a:pPr algn="just" fontAlgn="t"/>
            <a:endParaRPr lang="en-US" sz="2800" b="1" dirty="0">
              <a:solidFill>
                <a:schemeClr val="bg1"/>
              </a:solidFill>
              <a:latin typeface="Times New Roman" panose="02020603050405020304" pitchFamily="18" charset="0"/>
              <a:cs typeface="Times New Roman" panose="02020603050405020304" pitchFamily="18" charset="0"/>
            </a:endParaRPr>
          </a:p>
          <a:p>
            <a:pPr algn="just" fontAlgn="t"/>
            <a:r>
              <a:rPr lang="en-US" sz="2800" b="1" dirty="0" err="1">
                <a:solidFill>
                  <a:schemeClr val="bg1"/>
                </a:solidFill>
                <a:latin typeface="Times New Roman" panose="02020603050405020304" pitchFamily="18" charset="0"/>
                <a:cs typeface="Times New Roman" panose="02020603050405020304" pitchFamily="18" charset="0"/>
              </a:rPr>
              <a:t>Cần</a:t>
            </a:r>
            <a:r>
              <a:rPr lang="en-US" sz="2800" b="1" dirty="0">
                <a:solidFill>
                  <a:schemeClr val="bg1"/>
                </a:solidFill>
                <a:latin typeface="Times New Roman" panose="02020603050405020304" pitchFamily="18" charset="0"/>
                <a:cs typeface="Times New Roman" panose="02020603050405020304" pitchFamily="18" charset="0"/>
              </a:rPr>
              <a:t> </a:t>
            </a:r>
            <a:r>
              <a:rPr lang="en-US" sz="2800" b="1" dirty="0" err="1">
                <a:solidFill>
                  <a:schemeClr val="bg1"/>
                </a:solidFill>
                <a:latin typeface="Times New Roman" panose="02020603050405020304" pitchFamily="18" charset="0"/>
                <a:cs typeface="Times New Roman" panose="02020603050405020304" pitchFamily="18" charset="0"/>
              </a:rPr>
              <a:t>tiếp</a:t>
            </a:r>
            <a:r>
              <a:rPr lang="en-US" sz="2800" b="1" dirty="0">
                <a:solidFill>
                  <a:schemeClr val="bg1"/>
                </a:solidFill>
                <a:latin typeface="Times New Roman" panose="02020603050405020304" pitchFamily="18" charset="0"/>
                <a:cs typeface="Times New Roman" panose="02020603050405020304" pitchFamily="18" charset="0"/>
              </a:rPr>
              <a:t> </a:t>
            </a:r>
            <a:r>
              <a:rPr lang="en-US" sz="2800" b="1" dirty="0" err="1">
                <a:solidFill>
                  <a:schemeClr val="bg1"/>
                </a:solidFill>
                <a:latin typeface="Times New Roman" panose="02020603050405020304" pitchFamily="18" charset="0"/>
                <a:cs typeface="Times New Roman" panose="02020603050405020304" pitchFamily="18" charset="0"/>
              </a:rPr>
              <a:t>tục</a:t>
            </a:r>
            <a:r>
              <a:rPr lang="en-US" sz="2800" b="1" dirty="0">
                <a:solidFill>
                  <a:schemeClr val="bg1"/>
                </a:solidFill>
                <a:latin typeface="Times New Roman" panose="02020603050405020304" pitchFamily="18" charset="0"/>
                <a:cs typeface="Times New Roman" panose="02020603050405020304" pitchFamily="18" charset="0"/>
              </a:rPr>
              <a:t> </a:t>
            </a:r>
            <a:r>
              <a:rPr lang="vi-VN" sz="2800" b="1" dirty="0">
                <a:solidFill>
                  <a:schemeClr val="bg1"/>
                </a:solidFill>
                <a:latin typeface="Times New Roman" panose="02020603050405020304" pitchFamily="18" charset="0"/>
                <a:cs typeface="Times New Roman" panose="02020603050405020304" pitchFamily="18" charset="0"/>
              </a:rPr>
              <a:t>phân cấp triệt để hơn các dự án thuộc thẩm quyền của Quốc hội, Thủ tướng chính phủ.</a:t>
            </a:r>
            <a:endParaRPr lang="en-US" sz="2800" b="1" dirty="0">
              <a:solidFill>
                <a:schemeClr val="bg1"/>
              </a:solidFill>
              <a:latin typeface="Times New Roman" panose="02020603050405020304" pitchFamily="18" charset="0"/>
              <a:cs typeface="Times New Roman" panose="02020603050405020304" pitchFamily="18" charset="0"/>
            </a:endParaRPr>
          </a:p>
        </p:txBody>
      </p:sp>
      <p:sp>
        <p:nvSpPr>
          <p:cNvPr id="12" name="Arrow: Right 11">
            <a:extLst>
              <a:ext uri="{FF2B5EF4-FFF2-40B4-BE49-F238E27FC236}">
                <a16:creationId xmlns:a16="http://schemas.microsoft.com/office/drawing/2014/main" id="{A94A75B0-1B71-B749-92C6-A3DAF80ED855}"/>
              </a:ext>
            </a:extLst>
          </p:cNvPr>
          <p:cNvSpPr/>
          <p:nvPr/>
        </p:nvSpPr>
        <p:spPr>
          <a:xfrm>
            <a:off x="5791200" y="4152900"/>
            <a:ext cx="762000" cy="457200"/>
          </a:xfrm>
          <a:prstGeom prst="rightArrow">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3" name="Arrow: Right 12">
            <a:extLst>
              <a:ext uri="{FF2B5EF4-FFF2-40B4-BE49-F238E27FC236}">
                <a16:creationId xmlns:a16="http://schemas.microsoft.com/office/drawing/2014/main" id="{0A74D9FD-F73B-6DD5-E4A0-0552A4CD18C0}"/>
              </a:ext>
            </a:extLst>
          </p:cNvPr>
          <p:cNvSpPr/>
          <p:nvPr/>
        </p:nvSpPr>
        <p:spPr>
          <a:xfrm>
            <a:off x="5791200" y="5676900"/>
            <a:ext cx="762000" cy="457200"/>
          </a:xfrm>
          <a:prstGeom prst="rightArrow">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5" name="Arrow: Right 14">
            <a:extLst>
              <a:ext uri="{FF2B5EF4-FFF2-40B4-BE49-F238E27FC236}">
                <a16:creationId xmlns:a16="http://schemas.microsoft.com/office/drawing/2014/main" id="{A4E3DBE1-6C59-BFC7-D169-0F5E3D52BDBA}"/>
              </a:ext>
            </a:extLst>
          </p:cNvPr>
          <p:cNvSpPr/>
          <p:nvPr/>
        </p:nvSpPr>
        <p:spPr>
          <a:xfrm>
            <a:off x="5841343" y="7124700"/>
            <a:ext cx="762000" cy="457200"/>
          </a:xfrm>
          <a:prstGeom prst="rightArrow">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Tree>
    <p:extLst>
      <p:ext uri="{BB962C8B-B14F-4D97-AF65-F5344CB8AC3E}">
        <p14:creationId xmlns:p14="http://schemas.microsoft.com/office/powerpoint/2010/main" val="1965044762"/>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062D2B5-E0FB-8DEE-783A-8D0429A9F56B}"/>
            </a:ext>
          </a:extLst>
        </p:cNvPr>
        <p:cNvGrpSpPr/>
        <p:nvPr/>
      </p:nvGrpSpPr>
      <p:grpSpPr>
        <a:xfrm>
          <a:off x="0" y="0"/>
          <a:ext cx="0" cy="0"/>
          <a:chOff x="0" y="0"/>
          <a:chExt cx="0" cy="0"/>
        </a:xfrm>
      </p:grpSpPr>
      <p:sp>
        <p:nvSpPr>
          <p:cNvPr id="2" name="Freeform 2">
            <a:extLst>
              <a:ext uri="{FF2B5EF4-FFF2-40B4-BE49-F238E27FC236}">
                <a16:creationId xmlns:a16="http://schemas.microsoft.com/office/drawing/2014/main" id="{E17478A2-1653-E0F2-EC18-3910433AAE53}"/>
              </a:ext>
            </a:extLst>
          </p:cNvPr>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a:stretch>
          </a:blipFill>
        </p:spPr>
        <p:txBody>
          <a:bodyPr/>
          <a:lstStyle/>
          <a:p>
            <a:endParaRPr lang="en-US" sz="4000">
              <a:latin typeface="Times New Roman" panose="02020603050405020304" pitchFamily="18" charset="0"/>
              <a:cs typeface="Times New Roman" panose="02020603050405020304" pitchFamily="18" charset="0"/>
            </a:endParaRPr>
          </a:p>
        </p:txBody>
      </p:sp>
      <p:sp>
        <p:nvSpPr>
          <p:cNvPr id="3" name="TextBox 3">
            <a:extLst>
              <a:ext uri="{FF2B5EF4-FFF2-40B4-BE49-F238E27FC236}">
                <a16:creationId xmlns:a16="http://schemas.microsoft.com/office/drawing/2014/main" id="{912DA106-4E25-0557-182F-37D1B92C2BD1}"/>
              </a:ext>
            </a:extLst>
          </p:cNvPr>
          <p:cNvSpPr txBox="1"/>
          <p:nvPr/>
        </p:nvSpPr>
        <p:spPr>
          <a:xfrm>
            <a:off x="2107544" y="923502"/>
            <a:ext cx="15619856" cy="602729"/>
          </a:xfrm>
          <a:prstGeom prst="rect">
            <a:avLst/>
          </a:prstGeom>
        </p:spPr>
        <p:txBody>
          <a:bodyPr lIns="0" tIns="0" rIns="0" bIns="0" rtlCol="0" anchor="t">
            <a:spAutoFit/>
          </a:bodyPr>
          <a:lstStyle/>
          <a:p>
            <a:pPr algn="ctr">
              <a:lnSpc>
                <a:spcPts val="4680"/>
              </a:lnSpc>
              <a:spcBef>
                <a:spcPct val="0"/>
              </a:spcBef>
            </a:pPr>
            <a:r>
              <a:rPr lang="en-US" sz="4000" b="1">
                <a:solidFill>
                  <a:srgbClr val="FFFFFF"/>
                </a:solidFill>
                <a:latin typeface="Times New Roman" panose="02020603050405020304" pitchFamily="18" charset="0"/>
                <a:ea typeface="Muli Semi-Bold"/>
                <a:cs typeface="Times New Roman" panose="02020603050405020304" pitchFamily="18" charset="0"/>
                <a:sym typeface="Muli Semi-Bold"/>
              </a:rPr>
              <a:t>III. CHÍNH SÁCH DỰ KIẾN ĐỀ XUẤT</a:t>
            </a:r>
          </a:p>
        </p:txBody>
      </p:sp>
      <p:sp>
        <p:nvSpPr>
          <p:cNvPr id="5" name="Freeform 5">
            <a:extLst>
              <a:ext uri="{FF2B5EF4-FFF2-40B4-BE49-F238E27FC236}">
                <a16:creationId xmlns:a16="http://schemas.microsoft.com/office/drawing/2014/main" id="{91358C62-BD42-8B9F-1CAE-6A5D7BD007C2}"/>
              </a:ext>
            </a:extLst>
          </p:cNvPr>
          <p:cNvSpPr/>
          <p:nvPr/>
        </p:nvSpPr>
        <p:spPr>
          <a:xfrm>
            <a:off x="560600" y="267387"/>
            <a:ext cx="1546943" cy="1522627"/>
          </a:xfrm>
          <a:custGeom>
            <a:avLst/>
            <a:gdLst/>
            <a:ahLst/>
            <a:cxnLst/>
            <a:rect l="l" t="t" r="r" b="b"/>
            <a:pathLst>
              <a:path w="1546943" h="1522627">
                <a:moveTo>
                  <a:pt x="0" y="0"/>
                </a:moveTo>
                <a:lnTo>
                  <a:pt x="1546944" y="0"/>
                </a:lnTo>
                <a:lnTo>
                  <a:pt x="1546944" y="1522626"/>
                </a:lnTo>
                <a:lnTo>
                  <a:pt x="0" y="1522626"/>
                </a:lnTo>
                <a:lnTo>
                  <a:pt x="0" y="0"/>
                </a:lnTo>
                <a:close/>
              </a:path>
            </a:pathLst>
          </a:custGeom>
          <a:blipFill>
            <a:blip r:embed="rId3"/>
            <a:stretch>
              <a:fillRect t="-798" b="-798"/>
            </a:stretch>
          </a:blipFill>
        </p:spPr>
      </p:sp>
      <p:sp>
        <p:nvSpPr>
          <p:cNvPr id="6" name="TextBox 6">
            <a:extLst>
              <a:ext uri="{FF2B5EF4-FFF2-40B4-BE49-F238E27FC236}">
                <a16:creationId xmlns:a16="http://schemas.microsoft.com/office/drawing/2014/main" id="{DFA9C344-E71F-864E-48D2-E6C5C9AEA7D1}"/>
              </a:ext>
            </a:extLst>
          </p:cNvPr>
          <p:cNvSpPr txBox="1"/>
          <p:nvPr/>
        </p:nvSpPr>
        <p:spPr>
          <a:xfrm>
            <a:off x="1750142" y="1894283"/>
            <a:ext cx="15977258" cy="6868868"/>
          </a:xfrm>
          <a:prstGeom prst="rect">
            <a:avLst/>
          </a:prstGeom>
        </p:spPr>
        <p:txBody>
          <a:bodyPr wrap="square" lIns="0" tIns="0" rIns="0" bIns="0" rtlCol="0" anchor="t">
            <a:spAutoFit/>
          </a:bodyPr>
          <a:lstStyle/>
          <a:p>
            <a:pPr algn="just">
              <a:lnSpc>
                <a:spcPts val="4000"/>
              </a:lnSpc>
              <a:spcBef>
                <a:spcPts val="600"/>
              </a:spcBef>
            </a:pPr>
            <a:r>
              <a:rPr lang="en-US" sz="3000" b="1" dirty="0">
                <a:solidFill>
                  <a:srgbClr val="FFFFFF"/>
                </a:solidFill>
                <a:latin typeface="Times New Roman" panose="02020603050405020304" pitchFamily="18" charset="0"/>
                <a:cs typeface="Times New Roman" panose="02020603050405020304" pitchFamily="18" charset="0"/>
                <a:sym typeface="Muli Semi-Bold"/>
              </a:rPr>
              <a:t>1. </a:t>
            </a:r>
            <a:r>
              <a:rPr lang="vi-VN" sz="3000" b="1" dirty="0">
                <a:solidFill>
                  <a:srgbClr val="FFFFFF"/>
                </a:solidFill>
                <a:latin typeface="Times New Roman" panose="02020603050405020304" pitchFamily="18" charset="0"/>
                <a:cs typeface="Times New Roman" panose="02020603050405020304" pitchFamily="18" charset="0"/>
                <a:sym typeface="Muli Semi-Bold"/>
              </a:rPr>
              <a:t>Chính sách 1: </a:t>
            </a:r>
            <a:r>
              <a:rPr lang="vi-VN" sz="3000" i="1" dirty="0">
                <a:solidFill>
                  <a:srgbClr val="FFFFFF"/>
                </a:solidFill>
                <a:latin typeface="Times New Roman" panose="02020603050405020304" pitchFamily="18" charset="0"/>
                <a:cs typeface="Times New Roman" panose="02020603050405020304" pitchFamily="18" charset="0"/>
                <a:sym typeface="Muli Semi-Bold"/>
              </a:rPr>
              <a:t>Hoàn thiện, đơn giản hoá thủ tục đầu tư kinh doanh, tiếp tục tăng cường phân cấp thẩm quyền chấp thuận chủ trương đầu tư</a:t>
            </a:r>
            <a:endParaRPr lang="en-US" sz="3000" i="1" dirty="0">
              <a:solidFill>
                <a:srgbClr val="FFFFFF"/>
              </a:solidFill>
              <a:latin typeface="Times New Roman" panose="02020603050405020304" pitchFamily="18" charset="0"/>
              <a:cs typeface="Times New Roman" panose="02020603050405020304" pitchFamily="18" charset="0"/>
              <a:sym typeface="Muli Semi-Bold"/>
            </a:endParaRPr>
          </a:p>
          <a:p>
            <a:pPr algn="just">
              <a:lnSpc>
                <a:spcPts val="4000"/>
              </a:lnSpc>
              <a:spcBef>
                <a:spcPts val="600"/>
              </a:spcBef>
            </a:pPr>
            <a:endParaRPr lang="en-US" sz="2400" dirty="0">
              <a:solidFill>
                <a:srgbClr val="FFFFFF"/>
              </a:solidFill>
              <a:latin typeface="Times New Roman" panose="02020603050405020304" pitchFamily="18" charset="0"/>
              <a:cs typeface="Times New Roman" panose="02020603050405020304" pitchFamily="18" charset="0"/>
              <a:sym typeface="Muli Semi-Bold"/>
            </a:endParaRPr>
          </a:p>
          <a:p>
            <a:pPr algn="just">
              <a:lnSpc>
                <a:spcPts val="4000"/>
              </a:lnSpc>
              <a:spcBef>
                <a:spcPts val="600"/>
              </a:spcBef>
            </a:pPr>
            <a:r>
              <a:rPr lang="en-US" sz="2400" dirty="0">
                <a:solidFill>
                  <a:srgbClr val="FFFFFF"/>
                </a:solidFill>
                <a:latin typeface="Times New Roman" panose="02020603050405020304" pitchFamily="18" charset="0"/>
                <a:cs typeface="Times New Roman" panose="02020603050405020304" pitchFamily="18" charset="0"/>
                <a:sym typeface="Muli Semi-Bold"/>
              </a:rPr>
              <a:t>              </a:t>
            </a:r>
            <a:r>
              <a:rPr lang="en-US" sz="2400" u="sng" dirty="0">
                <a:solidFill>
                  <a:srgbClr val="FFFFFF"/>
                </a:solidFill>
                <a:latin typeface="Times New Roman" panose="02020603050405020304" pitchFamily="18" charset="0"/>
                <a:cs typeface="Times New Roman" panose="02020603050405020304" pitchFamily="18" charset="0"/>
                <a:sym typeface="Muli Semi-Bold"/>
              </a:rPr>
              <a:t>GIẢI PHÁP:</a:t>
            </a:r>
          </a:p>
          <a:p>
            <a:pPr>
              <a:lnSpc>
                <a:spcPts val="4000"/>
              </a:lnSpc>
              <a:spcBef>
                <a:spcPts val="600"/>
              </a:spcBef>
            </a:pPr>
            <a:endParaRPr lang="en-US" sz="2400" dirty="0">
              <a:solidFill>
                <a:srgbClr val="FFFFFF"/>
              </a:solidFill>
              <a:latin typeface="Times New Roman" panose="02020603050405020304" pitchFamily="18" charset="0"/>
              <a:cs typeface="Times New Roman" panose="02020603050405020304" pitchFamily="18" charset="0"/>
              <a:sym typeface="Muli Semi-Bold"/>
            </a:endParaRPr>
          </a:p>
          <a:p>
            <a:pPr>
              <a:lnSpc>
                <a:spcPts val="4000"/>
              </a:lnSpc>
              <a:spcBef>
                <a:spcPts val="600"/>
              </a:spcBef>
            </a:pPr>
            <a:endParaRPr lang="en-US" sz="2400" dirty="0">
              <a:solidFill>
                <a:srgbClr val="FFFFFF"/>
              </a:solidFill>
              <a:latin typeface="Times New Roman" panose="02020603050405020304" pitchFamily="18" charset="0"/>
              <a:cs typeface="Times New Roman" panose="02020603050405020304" pitchFamily="18" charset="0"/>
              <a:sym typeface="Muli Semi-Bold"/>
            </a:endParaRPr>
          </a:p>
          <a:p>
            <a:pPr algn="just">
              <a:lnSpc>
                <a:spcPts val="4000"/>
              </a:lnSpc>
              <a:spcBef>
                <a:spcPts val="600"/>
              </a:spcBef>
            </a:pPr>
            <a:endParaRPr lang="en-US" sz="2400" dirty="0">
              <a:solidFill>
                <a:srgbClr val="FFFFFF"/>
              </a:solidFill>
              <a:latin typeface="Times New Roman" panose="02020603050405020304" pitchFamily="18" charset="0"/>
              <a:cs typeface="Times New Roman" panose="02020603050405020304" pitchFamily="18" charset="0"/>
              <a:sym typeface="Muli Semi-Bold"/>
            </a:endParaRPr>
          </a:p>
          <a:p>
            <a:pPr algn="just">
              <a:lnSpc>
                <a:spcPts val="4000"/>
              </a:lnSpc>
              <a:spcBef>
                <a:spcPts val="600"/>
              </a:spcBef>
            </a:pPr>
            <a:endParaRPr lang="en-US" sz="2400" dirty="0">
              <a:solidFill>
                <a:srgbClr val="FFFFFF"/>
              </a:solidFill>
              <a:latin typeface="Times New Roman" panose="02020603050405020304" pitchFamily="18" charset="0"/>
              <a:cs typeface="Times New Roman" panose="02020603050405020304" pitchFamily="18" charset="0"/>
              <a:sym typeface="Muli Semi-Bold"/>
            </a:endParaRPr>
          </a:p>
          <a:p>
            <a:pPr algn="just">
              <a:lnSpc>
                <a:spcPts val="4000"/>
              </a:lnSpc>
              <a:spcBef>
                <a:spcPts val="600"/>
              </a:spcBef>
            </a:pPr>
            <a:endParaRPr lang="en-US" sz="2400" dirty="0">
              <a:solidFill>
                <a:srgbClr val="FFFFFF"/>
              </a:solidFill>
              <a:latin typeface="Times New Roman" panose="02020603050405020304" pitchFamily="18" charset="0"/>
              <a:cs typeface="Times New Roman" panose="02020603050405020304" pitchFamily="18" charset="0"/>
              <a:sym typeface="Muli Semi-Bold"/>
            </a:endParaRPr>
          </a:p>
          <a:p>
            <a:pPr algn="just">
              <a:lnSpc>
                <a:spcPts val="4000"/>
              </a:lnSpc>
              <a:spcBef>
                <a:spcPts val="600"/>
              </a:spcBef>
            </a:pPr>
            <a:endParaRPr lang="en-US" sz="2400" dirty="0">
              <a:solidFill>
                <a:srgbClr val="FFFFFF"/>
              </a:solidFill>
              <a:latin typeface="Times New Roman" panose="02020603050405020304" pitchFamily="18" charset="0"/>
              <a:cs typeface="Times New Roman" panose="02020603050405020304" pitchFamily="18" charset="0"/>
              <a:sym typeface="Muli Semi-Bold"/>
            </a:endParaRPr>
          </a:p>
          <a:p>
            <a:pPr algn="just">
              <a:lnSpc>
                <a:spcPts val="4000"/>
              </a:lnSpc>
              <a:spcBef>
                <a:spcPts val="600"/>
              </a:spcBef>
            </a:pPr>
            <a:endParaRPr lang="en-US" sz="2400" dirty="0">
              <a:solidFill>
                <a:srgbClr val="FFFFFF"/>
              </a:solidFill>
              <a:latin typeface="Times New Roman" panose="02020603050405020304" pitchFamily="18" charset="0"/>
              <a:cs typeface="Times New Roman" panose="02020603050405020304" pitchFamily="18" charset="0"/>
              <a:sym typeface="Muli Semi-Bold"/>
            </a:endParaRPr>
          </a:p>
          <a:p>
            <a:pPr algn="just">
              <a:lnSpc>
                <a:spcPts val="4000"/>
              </a:lnSpc>
              <a:spcBef>
                <a:spcPts val="600"/>
              </a:spcBef>
            </a:pPr>
            <a:endParaRPr lang="en-US" sz="2400" dirty="0">
              <a:solidFill>
                <a:srgbClr val="FFFFFF"/>
              </a:solidFill>
              <a:latin typeface="Times New Roman" panose="02020603050405020304" pitchFamily="18" charset="0"/>
              <a:cs typeface="Times New Roman" panose="02020603050405020304" pitchFamily="18" charset="0"/>
              <a:sym typeface="Muli Semi-Bold"/>
            </a:endParaRPr>
          </a:p>
        </p:txBody>
      </p:sp>
      <p:sp>
        <p:nvSpPr>
          <p:cNvPr id="10" name="Dodecagon 9">
            <a:extLst>
              <a:ext uri="{FF2B5EF4-FFF2-40B4-BE49-F238E27FC236}">
                <a16:creationId xmlns:a16="http://schemas.microsoft.com/office/drawing/2014/main" id="{1AC59DE1-3BCE-C5C9-E6A8-6B77DBA3000D}"/>
              </a:ext>
            </a:extLst>
          </p:cNvPr>
          <p:cNvSpPr/>
          <p:nvPr/>
        </p:nvSpPr>
        <p:spPr>
          <a:xfrm>
            <a:off x="1618388" y="4528051"/>
            <a:ext cx="3836057" cy="3276600"/>
          </a:xfrm>
          <a:prstGeom prst="dodecagon">
            <a:avLst/>
          </a:prstGeom>
          <a:solidFill>
            <a:schemeClr val="bg1"/>
          </a:solidFill>
        </p:spPr>
        <p:style>
          <a:lnRef idx="1">
            <a:schemeClr val="accent2"/>
          </a:lnRef>
          <a:fillRef idx="3">
            <a:schemeClr val="accent2"/>
          </a:fillRef>
          <a:effectRef idx="2">
            <a:schemeClr val="accent2"/>
          </a:effectRef>
          <a:fontRef idx="minor">
            <a:schemeClr val="lt1"/>
          </a:fontRef>
        </p:style>
        <p:txBody>
          <a:bodyPr rtlCol="0" anchor="ctr"/>
          <a:lstStyle/>
          <a:p>
            <a:pPr algn="ctr"/>
            <a:r>
              <a:rPr lang="en-US" sz="3500" b="1">
                <a:solidFill>
                  <a:schemeClr val="tx1"/>
                </a:solidFill>
                <a:latin typeface="Times New Roman" panose="02020603050405020304" pitchFamily="18" charset="0"/>
                <a:cs typeface="Times New Roman" panose="02020603050405020304" pitchFamily="18" charset="0"/>
                <a:sym typeface="Muli Semi-Bold"/>
              </a:rPr>
              <a:t>T</a:t>
            </a:r>
            <a:r>
              <a:rPr lang="vi-VN" sz="3500" b="1">
                <a:solidFill>
                  <a:schemeClr val="tx1"/>
                </a:solidFill>
                <a:latin typeface="Times New Roman" panose="02020603050405020304" pitchFamily="18" charset="0"/>
                <a:cs typeface="Times New Roman" panose="02020603050405020304" pitchFamily="18" charset="0"/>
                <a:sym typeface="Muli Semi-Bold"/>
              </a:rPr>
              <a:t>hủ tục chấp thuận </a:t>
            </a:r>
            <a:endParaRPr lang="en-US" sz="3500" b="1">
              <a:solidFill>
                <a:schemeClr val="tx1"/>
              </a:solidFill>
              <a:latin typeface="Times New Roman" panose="02020603050405020304" pitchFamily="18" charset="0"/>
              <a:cs typeface="Times New Roman" panose="02020603050405020304" pitchFamily="18" charset="0"/>
              <a:sym typeface="Muli Semi-Bold"/>
            </a:endParaRPr>
          </a:p>
          <a:p>
            <a:pPr algn="ctr"/>
            <a:r>
              <a:rPr lang="vi-VN" sz="3500" b="1">
                <a:solidFill>
                  <a:schemeClr val="tx1"/>
                </a:solidFill>
                <a:latin typeface="Times New Roman" panose="02020603050405020304" pitchFamily="18" charset="0"/>
                <a:cs typeface="Times New Roman" panose="02020603050405020304" pitchFamily="18" charset="0"/>
                <a:sym typeface="Muli Semi-Bold"/>
              </a:rPr>
              <a:t>chủ trương đầu tư</a:t>
            </a:r>
            <a:endParaRPr lang="en-US" sz="3500" b="1">
              <a:solidFill>
                <a:schemeClr val="tx1"/>
              </a:solidFill>
              <a:latin typeface="Times New Roman" panose="02020603050405020304" pitchFamily="18" charset="0"/>
              <a:cs typeface="Times New Roman" panose="02020603050405020304" pitchFamily="18" charset="0"/>
            </a:endParaRPr>
          </a:p>
        </p:txBody>
      </p:sp>
      <p:sp>
        <p:nvSpPr>
          <p:cNvPr id="11" name="TextBox 10">
            <a:extLst>
              <a:ext uri="{FF2B5EF4-FFF2-40B4-BE49-F238E27FC236}">
                <a16:creationId xmlns:a16="http://schemas.microsoft.com/office/drawing/2014/main" id="{2332161D-E19D-3B5C-7BE6-4A861BACB686}"/>
              </a:ext>
            </a:extLst>
          </p:cNvPr>
          <p:cNvSpPr txBox="1"/>
          <p:nvPr/>
        </p:nvSpPr>
        <p:spPr>
          <a:xfrm>
            <a:off x="6714451" y="2969434"/>
            <a:ext cx="10646698" cy="6555641"/>
          </a:xfrm>
          <a:prstGeom prst="rect">
            <a:avLst/>
          </a:prstGeom>
          <a:noFill/>
        </p:spPr>
        <p:txBody>
          <a:bodyPr wrap="square" rtlCol="0">
            <a:spAutoFit/>
          </a:bodyPr>
          <a:lstStyle/>
          <a:p>
            <a:pPr algn="just" fontAlgn="t"/>
            <a:r>
              <a:rPr lang="en-US" sz="2800" b="1" dirty="0" err="1">
                <a:solidFill>
                  <a:schemeClr val="bg1"/>
                </a:solidFill>
                <a:latin typeface="Times New Roman" panose="02020603050405020304" pitchFamily="18" charset="0"/>
                <a:cs typeface="Times New Roman" panose="02020603050405020304" pitchFamily="18" charset="0"/>
              </a:rPr>
              <a:t>Tiếp</a:t>
            </a:r>
            <a:r>
              <a:rPr lang="en-US" sz="2800" b="1" dirty="0">
                <a:solidFill>
                  <a:schemeClr val="bg1"/>
                </a:solidFill>
                <a:latin typeface="Times New Roman" panose="02020603050405020304" pitchFamily="18" charset="0"/>
                <a:cs typeface="Times New Roman" panose="02020603050405020304" pitchFamily="18" charset="0"/>
              </a:rPr>
              <a:t> </a:t>
            </a:r>
            <a:r>
              <a:rPr lang="en-US" sz="2800" b="1" dirty="0" err="1">
                <a:solidFill>
                  <a:schemeClr val="bg1"/>
                </a:solidFill>
                <a:latin typeface="Times New Roman" panose="02020603050405020304" pitchFamily="18" charset="0"/>
                <a:cs typeface="Times New Roman" panose="02020603050405020304" pitchFamily="18" charset="0"/>
              </a:rPr>
              <a:t>tục</a:t>
            </a:r>
            <a:r>
              <a:rPr lang="en-US" sz="2800" b="1" dirty="0">
                <a:solidFill>
                  <a:schemeClr val="bg1"/>
                </a:solidFill>
                <a:latin typeface="Times New Roman" panose="02020603050405020304" pitchFamily="18" charset="0"/>
                <a:cs typeface="Times New Roman" panose="02020603050405020304" pitchFamily="18" charset="0"/>
              </a:rPr>
              <a:t> </a:t>
            </a:r>
            <a:r>
              <a:rPr lang="en-US" sz="2800" b="1" dirty="0" err="1">
                <a:solidFill>
                  <a:schemeClr val="bg1"/>
                </a:solidFill>
                <a:latin typeface="Times New Roman" panose="02020603050405020304" pitchFamily="18" charset="0"/>
                <a:cs typeface="Times New Roman" panose="02020603050405020304" pitchFamily="18" charset="0"/>
              </a:rPr>
              <a:t>duy</a:t>
            </a:r>
            <a:r>
              <a:rPr lang="en-US" sz="2800" b="1" dirty="0">
                <a:solidFill>
                  <a:schemeClr val="bg1"/>
                </a:solidFill>
                <a:latin typeface="Times New Roman" panose="02020603050405020304" pitchFamily="18" charset="0"/>
                <a:cs typeface="Times New Roman" panose="02020603050405020304" pitchFamily="18" charset="0"/>
              </a:rPr>
              <a:t> </a:t>
            </a:r>
            <a:r>
              <a:rPr lang="en-US" sz="2800" b="1" dirty="0" err="1">
                <a:solidFill>
                  <a:schemeClr val="bg1"/>
                </a:solidFill>
                <a:latin typeface="Times New Roman" panose="02020603050405020304" pitchFamily="18" charset="0"/>
                <a:cs typeface="Times New Roman" panose="02020603050405020304" pitchFamily="18" charset="0"/>
              </a:rPr>
              <a:t>trì</a:t>
            </a:r>
            <a:r>
              <a:rPr lang="en-US" sz="2800" b="1" dirty="0">
                <a:solidFill>
                  <a:schemeClr val="bg1"/>
                </a:solidFill>
                <a:latin typeface="Times New Roman" panose="02020603050405020304" pitchFamily="18" charset="0"/>
                <a:cs typeface="Times New Roman" panose="02020603050405020304" pitchFamily="18" charset="0"/>
              </a:rPr>
              <a:t> </a:t>
            </a:r>
            <a:r>
              <a:rPr lang="en-US" sz="2800" b="1" dirty="0" err="1">
                <a:solidFill>
                  <a:schemeClr val="bg1"/>
                </a:solidFill>
                <a:latin typeface="Times New Roman" panose="02020603050405020304" pitchFamily="18" charset="0"/>
                <a:cs typeface="Times New Roman" panose="02020603050405020304" pitchFamily="18" charset="0"/>
              </a:rPr>
              <a:t>thủ</a:t>
            </a:r>
            <a:r>
              <a:rPr lang="en-US" sz="2800" b="1" dirty="0">
                <a:solidFill>
                  <a:schemeClr val="bg1"/>
                </a:solidFill>
                <a:latin typeface="Times New Roman" panose="02020603050405020304" pitchFamily="18" charset="0"/>
                <a:cs typeface="Times New Roman" panose="02020603050405020304" pitchFamily="18" charset="0"/>
              </a:rPr>
              <a:t> </a:t>
            </a:r>
            <a:r>
              <a:rPr lang="en-US" sz="2800" b="1" dirty="0" err="1">
                <a:solidFill>
                  <a:schemeClr val="bg1"/>
                </a:solidFill>
                <a:latin typeface="Times New Roman" panose="02020603050405020304" pitchFamily="18" charset="0"/>
                <a:cs typeface="Times New Roman" panose="02020603050405020304" pitchFamily="18" charset="0"/>
              </a:rPr>
              <a:t>tục</a:t>
            </a:r>
            <a:r>
              <a:rPr lang="en-US" sz="2800" b="1" dirty="0">
                <a:solidFill>
                  <a:schemeClr val="bg1"/>
                </a:solidFill>
                <a:latin typeface="Times New Roman" panose="02020603050405020304" pitchFamily="18" charset="0"/>
                <a:cs typeface="Times New Roman" panose="02020603050405020304" pitchFamily="18" charset="0"/>
              </a:rPr>
              <a:t> </a:t>
            </a:r>
            <a:r>
              <a:rPr lang="en-US" sz="2800" b="1" dirty="0" err="1">
                <a:solidFill>
                  <a:schemeClr val="bg1"/>
                </a:solidFill>
                <a:latin typeface="Times New Roman" panose="02020603050405020304" pitchFamily="18" charset="0"/>
                <a:cs typeface="Times New Roman" panose="02020603050405020304" pitchFamily="18" charset="0"/>
              </a:rPr>
              <a:t>này</a:t>
            </a:r>
            <a:r>
              <a:rPr lang="en-US" sz="2800" b="1" dirty="0">
                <a:solidFill>
                  <a:schemeClr val="bg1"/>
                </a:solidFill>
                <a:latin typeface="Times New Roman" panose="02020603050405020304" pitchFamily="18" charset="0"/>
                <a:cs typeface="Times New Roman" panose="02020603050405020304" pitchFamily="18" charset="0"/>
              </a:rPr>
              <a:t> </a:t>
            </a:r>
            <a:r>
              <a:rPr lang="en-US" sz="2800" b="1" dirty="0" err="1">
                <a:solidFill>
                  <a:schemeClr val="bg1"/>
                </a:solidFill>
                <a:latin typeface="Times New Roman" panose="02020603050405020304" pitchFamily="18" charset="0"/>
                <a:cs typeface="Times New Roman" panose="02020603050405020304" pitchFamily="18" charset="0"/>
              </a:rPr>
              <a:t>và</a:t>
            </a:r>
            <a:r>
              <a:rPr lang="en-US" sz="2800" b="1" dirty="0">
                <a:solidFill>
                  <a:schemeClr val="bg1"/>
                </a:solidFill>
                <a:latin typeface="Times New Roman" panose="02020603050405020304" pitchFamily="18" charset="0"/>
                <a:cs typeface="Times New Roman" panose="02020603050405020304" pitchFamily="18" charset="0"/>
              </a:rPr>
              <a:t> h</a:t>
            </a:r>
            <a:r>
              <a:rPr lang="vi-VN" sz="2800" b="1" dirty="0">
                <a:solidFill>
                  <a:schemeClr val="bg1"/>
                </a:solidFill>
                <a:latin typeface="Times New Roman" panose="02020603050405020304" pitchFamily="18" charset="0"/>
                <a:cs typeface="Times New Roman" panose="02020603050405020304" pitchFamily="18" charset="0"/>
              </a:rPr>
              <a:t>oàn thiện quy định về thủ tục chấp thuận chủ trương đầu tư theo hướng</a:t>
            </a:r>
            <a:r>
              <a:rPr lang="en-US" sz="2800" b="1" dirty="0">
                <a:solidFill>
                  <a:schemeClr val="bg1"/>
                </a:solidFill>
                <a:latin typeface="Times New Roman" panose="02020603050405020304" pitchFamily="18" charset="0"/>
                <a:cs typeface="Times New Roman" panose="02020603050405020304" pitchFamily="18" charset="0"/>
              </a:rPr>
              <a:t>:</a:t>
            </a:r>
          </a:p>
          <a:p>
            <a:pPr algn="just" fontAlgn="t"/>
            <a:r>
              <a:rPr lang="en-US" sz="2800" dirty="0">
                <a:solidFill>
                  <a:schemeClr val="bg1"/>
                </a:solidFill>
                <a:latin typeface="Times New Roman" panose="02020603050405020304" pitchFamily="18" charset="0"/>
                <a:cs typeface="Times New Roman" panose="02020603050405020304" pitchFamily="18" charset="0"/>
              </a:rPr>
              <a:t>(</a:t>
            </a:r>
            <a:r>
              <a:rPr lang="en-US" sz="2800" dirty="0" err="1">
                <a:solidFill>
                  <a:schemeClr val="bg1"/>
                </a:solidFill>
                <a:latin typeface="Times New Roman" panose="02020603050405020304" pitchFamily="18" charset="0"/>
                <a:cs typeface="Times New Roman" panose="02020603050405020304" pitchFamily="18" charset="0"/>
              </a:rPr>
              <a:t>i</a:t>
            </a:r>
            <a:r>
              <a:rPr lang="en-US" sz="2800" dirty="0">
                <a:solidFill>
                  <a:schemeClr val="bg1"/>
                </a:solidFill>
                <a:latin typeface="Times New Roman" panose="02020603050405020304" pitchFamily="18" charset="0"/>
                <a:cs typeface="Times New Roman" panose="02020603050405020304" pitchFamily="18" charset="0"/>
              </a:rPr>
              <a:t>) </a:t>
            </a:r>
            <a:r>
              <a:rPr lang="vi-VN" sz="2800" dirty="0">
                <a:solidFill>
                  <a:schemeClr val="bg1"/>
                </a:solidFill>
                <a:latin typeface="Times New Roman" panose="02020603050405020304" pitchFamily="18" charset="0"/>
                <a:cs typeface="Times New Roman" panose="02020603050405020304" pitchFamily="18" charset="0"/>
              </a:rPr>
              <a:t>Chỉ áp dụng đối với dự án ảnh hưởng lớn đến môi trường hoặc tiềm ẩn khả năng ảnh hưởng nghiêm trọng đến môi trường, dự án ảnh hưởng đến quốc phòng an ninh, dự án có sử dụng tài nguyên (nguồn lực) của đất nước như đất, rừng, biển, khoáng sản…, dự án đầu tư lớn, trong các lĩnh vực quan trọng như cảng biển, sân bay…</a:t>
            </a:r>
          </a:p>
          <a:p>
            <a:pPr algn="just" fontAlgn="t"/>
            <a:r>
              <a:rPr lang="vi-VN" sz="2800" dirty="0">
                <a:solidFill>
                  <a:schemeClr val="bg1"/>
                </a:solidFill>
                <a:latin typeface="Times New Roman" panose="02020603050405020304" pitchFamily="18" charset="0"/>
                <a:cs typeface="Times New Roman" panose="02020603050405020304" pitchFamily="18" charset="0"/>
              </a:rPr>
              <a:t>(ii) Đơn giản hoá thủ tục theo hướng:</a:t>
            </a:r>
          </a:p>
          <a:p>
            <a:pPr marL="342900" indent="-342900" algn="just" fontAlgn="t">
              <a:buFontTx/>
              <a:buChar char="-"/>
            </a:pPr>
            <a:r>
              <a:rPr lang="vi-VN" sz="2800" dirty="0">
                <a:solidFill>
                  <a:schemeClr val="bg1"/>
                </a:solidFill>
                <a:latin typeface="Times New Roman" panose="02020603050405020304" pitchFamily="18" charset="0"/>
                <a:cs typeface="Times New Roman" panose="02020603050405020304" pitchFamily="18" charset="0"/>
              </a:rPr>
              <a:t>Đẩy mạnh phân cấp</a:t>
            </a:r>
            <a:r>
              <a:rPr lang="en-US" sz="2800" dirty="0">
                <a:solidFill>
                  <a:schemeClr val="bg1"/>
                </a:solidFill>
                <a:latin typeface="Times New Roman" panose="02020603050405020304" pitchFamily="18" charset="0"/>
                <a:cs typeface="Times New Roman" panose="02020603050405020304" pitchFamily="18" charset="0"/>
              </a:rPr>
              <a:t> </a:t>
            </a:r>
            <a:r>
              <a:rPr lang="en-US" sz="2800" dirty="0" err="1">
                <a:solidFill>
                  <a:schemeClr val="bg1"/>
                </a:solidFill>
                <a:latin typeface="Times New Roman" panose="02020603050405020304" pitchFamily="18" charset="0"/>
                <a:cs typeface="Times New Roman" panose="02020603050405020304" pitchFamily="18" charset="0"/>
              </a:rPr>
              <a:t>thẩm</a:t>
            </a:r>
            <a:r>
              <a:rPr lang="en-US" sz="2800" dirty="0">
                <a:solidFill>
                  <a:schemeClr val="bg1"/>
                </a:solidFill>
                <a:latin typeface="Times New Roman" panose="02020603050405020304" pitchFamily="18" charset="0"/>
                <a:cs typeface="Times New Roman" panose="02020603050405020304" pitchFamily="18" charset="0"/>
              </a:rPr>
              <a:t> </a:t>
            </a:r>
            <a:r>
              <a:rPr lang="vi-VN" sz="2800" dirty="0">
                <a:solidFill>
                  <a:schemeClr val="bg1"/>
                </a:solidFill>
                <a:latin typeface="Times New Roman" panose="02020603050405020304" pitchFamily="18" charset="0"/>
                <a:cs typeface="Times New Roman" panose="02020603050405020304" pitchFamily="18" charset="0"/>
              </a:rPr>
              <a:t>quyền chấp thuận chủ trương đầu tư, thu hẹp diện dự án phải thực hiện chấp thuận chủ trương đầu tư</a:t>
            </a:r>
            <a:r>
              <a:rPr lang="en-US" sz="2800" dirty="0">
                <a:solidFill>
                  <a:schemeClr val="bg1"/>
                </a:solidFill>
                <a:latin typeface="Times New Roman" panose="02020603050405020304" pitchFamily="18" charset="0"/>
                <a:cs typeface="Times New Roman" panose="02020603050405020304" pitchFamily="18" charset="0"/>
              </a:rPr>
              <a:t> </a:t>
            </a:r>
          </a:p>
          <a:p>
            <a:pPr marL="342900" indent="-342900" algn="just" fontAlgn="t">
              <a:buFontTx/>
              <a:buChar char="-"/>
            </a:pPr>
            <a:r>
              <a:rPr lang="vi-VN" sz="2800" dirty="0">
                <a:solidFill>
                  <a:schemeClr val="bg1"/>
                </a:solidFill>
                <a:latin typeface="Times New Roman" panose="02020603050405020304" pitchFamily="18" charset="0"/>
                <a:cs typeface="Times New Roman" panose="02020603050405020304" pitchFamily="18" charset="0"/>
              </a:rPr>
              <a:t>Lược bỏ, đơn giản hoá một số nội dung thẩm định chấp thuận chủ trương đầu tư</a:t>
            </a:r>
            <a:endParaRPr lang="en-US" sz="2800" dirty="0">
              <a:solidFill>
                <a:schemeClr val="bg1"/>
              </a:solidFill>
              <a:latin typeface="Times New Roman" panose="02020603050405020304" pitchFamily="18" charset="0"/>
              <a:cs typeface="Times New Roman" panose="02020603050405020304" pitchFamily="18" charset="0"/>
            </a:endParaRPr>
          </a:p>
          <a:p>
            <a:pPr algn="just" fontAlgn="t"/>
            <a:r>
              <a:rPr lang="vi-VN" sz="2800" dirty="0">
                <a:solidFill>
                  <a:schemeClr val="bg1"/>
                </a:solidFill>
                <a:latin typeface="Times New Roman" panose="02020603050405020304" pitchFamily="18" charset="0"/>
                <a:cs typeface="Times New Roman" panose="02020603050405020304" pitchFamily="18" charset="0"/>
              </a:rPr>
              <a:t>(iii) Bổ sung quy định về hình thức lựa chọn nhà đầu tư trong trường hợp chỉ định nhà đầu tư hoặc lựa chọn nhà đầu tư trong trường hợp đặc biệt theo quy định của pháp luật về đấu thầu.</a:t>
            </a:r>
            <a:endParaRPr lang="en-US" sz="2800" dirty="0">
              <a:solidFill>
                <a:schemeClr val="bg1"/>
              </a:solidFill>
              <a:latin typeface="Times New Roman" panose="02020603050405020304" pitchFamily="18" charset="0"/>
              <a:cs typeface="Times New Roman" panose="02020603050405020304" pitchFamily="18" charset="0"/>
            </a:endParaRPr>
          </a:p>
        </p:txBody>
      </p:sp>
      <p:sp>
        <p:nvSpPr>
          <p:cNvPr id="12" name="Arrow: Right 11">
            <a:extLst>
              <a:ext uri="{FF2B5EF4-FFF2-40B4-BE49-F238E27FC236}">
                <a16:creationId xmlns:a16="http://schemas.microsoft.com/office/drawing/2014/main" id="{C93250C8-9363-4B53-0437-9859943811D7}"/>
              </a:ext>
            </a:extLst>
          </p:cNvPr>
          <p:cNvSpPr/>
          <p:nvPr/>
        </p:nvSpPr>
        <p:spPr>
          <a:xfrm rot="10800000">
            <a:off x="5791200" y="3771900"/>
            <a:ext cx="762000" cy="457200"/>
          </a:xfrm>
          <a:prstGeom prst="rightArrow">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3" name="Arrow: Right 12">
            <a:extLst>
              <a:ext uri="{FF2B5EF4-FFF2-40B4-BE49-F238E27FC236}">
                <a16:creationId xmlns:a16="http://schemas.microsoft.com/office/drawing/2014/main" id="{B60D49EC-C37D-6D74-77ED-27432EC6666B}"/>
              </a:ext>
            </a:extLst>
          </p:cNvPr>
          <p:cNvSpPr/>
          <p:nvPr/>
        </p:nvSpPr>
        <p:spPr>
          <a:xfrm rot="10800000">
            <a:off x="5791200" y="5448299"/>
            <a:ext cx="762000" cy="457200"/>
          </a:xfrm>
          <a:prstGeom prst="rightArrow">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5" name="Arrow: Right 14">
            <a:extLst>
              <a:ext uri="{FF2B5EF4-FFF2-40B4-BE49-F238E27FC236}">
                <a16:creationId xmlns:a16="http://schemas.microsoft.com/office/drawing/2014/main" id="{2846C16F-1142-CE7D-77B0-203FB6698149}"/>
              </a:ext>
            </a:extLst>
          </p:cNvPr>
          <p:cNvSpPr/>
          <p:nvPr/>
        </p:nvSpPr>
        <p:spPr>
          <a:xfrm rot="10800000">
            <a:off x="5841343" y="6972299"/>
            <a:ext cx="762000" cy="457200"/>
          </a:xfrm>
          <a:prstGeom prst="rightArrow">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6" name="Arrow: Right 15">
            <a:extLst>
              <a:ext uri="{FF2B5EF4-FFF2-40B4-BE49-F238E27FC236}">
                <a16:creationId xmlns:a16="http://schemas.microsoft.com/office/drawing/2014/main" id="{C50B63F2-E5AC-0228-3629-6C7DE62147BD}"/>
              </a:ext>
            </a:extLst>
          </p:cNvPr>
          <p:cNvSpPr/>
          <p:nvPr/>
        </p:nvSpPr>
        <p:spPr>
          <a:xfrm rot="10800000">
            <a:off x="5820697" y="8420100"/>
            <a:ext cx="762000" cy="457200"/>
          </a:xfrm>
          <a:prstGeom prst="rightArrow">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Tree>
    <p:extLst>
      <p:ext uri="{BB962C8B-B14F-4D97-AF65-F5344CB8AC3E}">
        <p14:creationId xmlns:p14="http://schemas.microsoft.com/office/powerpoint/2010/main" val="1258889492"/>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DA43104-1BFE-BFC9-209A-9FB65DD5407A}"/>
            </a:ext>
          </a:extLst>
        </p:cNvPr>
        <p:cNvGrpSpPr/>
        <p:nvPr/>
      </p:nvGrpSpPr>
      <p:grpSpPr>
        <a:xfrm>
          <a:off x="0" y="0"/>
          <a:ext cx="0" cy="0"/>
          <a:chOff x="0" y="0"/>
          <a:chExt cx="0" cy="0"/>
        </a:xfrm>
      </p:grpSpPr>
      <p:sp>
        <p:nvSpPr>
          <p:cNvPr id="2" name="Freeform 2">
            <a:extLst>
              <a:ext uri="{FF2B5EF4-FFF2-40B4-BE49-F238E27FC236}">
                <a16:creationId xmlns:a16="http://schemas.microsoft.com/office/drawing/2014/main" id="{0B6DBF4D-BF28-A6D6-FC5A-F527714D3A2A}"/>
              </a:ext>
            </a:extLst>
          </p:cNvPr>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a:stretch>
          </a:blipFill>
        </p:spPr>
        <p:txBody>
          <a:bodyPr/>
          <a:lstStyle/>
          <a:p>
            <a:endParaRPr lang="en-US" sz="4000">
              <a:latin typeface="Times New Roman" panose="02020603050405020304" pitchFamily="18" charset="0"/>
              <a:cs typeface="Times New Roman" panose="02020603050405020304" pitchFamily="18" charset="0"/>
            </a:endParaRPr>
          </a:p>
        </p:txBody>
      </p:sp>
      <p:sp>
        <p:nvSpPr>
          <p:cNvPr id="3" name="TextBox 3">
            <a:extLst>
              <a:ext uri="{FF2B5EF4-FFF2-40B4-BE49-F238E27FC236}">
                <a16:creationId xmlns:a16="http://schemas.microsoft.com/office/drawing/2014/main" id="{789D1DF9-B677-D23F-7083-CA8FDC2485D2}"/>
              </a:ext>
            </a:extLst>
          </p:cNvPr>
          <p:cNvSpPr txBox="1"/>
          <p:nvPr/>
        </p:nvSpPr>
        <p:spPr>
          <a:xfrm>
            <a:off x="2107544" y="923502"/>
            <a:ext cx="15619856" cy="602729"/>
          </a:xfrm>
          <a:prstGeom prst="rect">
            <a:avLst/>
          </a:prstGeom>
        </p:spPr>
        <p:txBody>
          <a:bodyPr lIns="0" tIns="0" rIns="0" bIns="0" rtlCol="0" anchor="t">
            <a:spAutoFit/>
          </a:bodyPr>
          <a:lstStyle/>
          <a:p>
            <a:pPr algn="ctr">
              <a:lnSpc>
                <a:spcPts val="4680"/>
              </a:lnSpc>
              <a:spcBef>
                <a:spcPct val="0"/>
              </a:spcBef>
            </a:pPr>
            <a:r>
              <a:rPr lang="en-US" sz="4000" b="1">
                <a:solidFill>
                  <a:srgbClr val="FFFFFF"/>
                </a:solidFill>
                <a:latin typeface="Times New Roman" panose="02020603050405020304" pitchFamily="18" charset="0"/>
                <a:ea typeface="Muli Semi-Bold"/>
                <a:cs typeface="Times New Roman" panose="02020603050405020304" pitchFamily="18" charset="0"/>
                <a:sym typeface="Muli Semi-Bold"/>
              </a:rPr>
              <a:t>III. CHÍNH SÁCH DỰ KIẾN ĐỀ XUẤT</a:t>
            </a:r>
          </a:p>
        </p:txBody>
      </p:sp>
      <p:sp>
        <p:nvSpPr>
          <p:cNvPr id="5" name="Freeform 5">
            <a:extLst>
              <a:ext uri="{FF2B5EF4-FFF2-40B4-BE49-F238E27FC236}">
                <a16:creationId xmlns:a16="http://schemas.microsoft.com/office/drawing/2014/main" id="{FB512C93-A88E-4C82-1A6A-750A6DC40CE5}"/>
              </a:ext>
            </a:extLst>
          </p:cNvPr>
          <p:cNvSpPr/>
          <p:nvPr/>
        </p:nvSpPr>
        <p:spPr>
          <a:xfrm>
            <a:off x="560600" y="267387"/>
            <a:ext cx="1546943" cy="1522627"/>
          </a:xfrm>
          <a:custGeom>
            <a:avLst/>
            <a:gdLst/>
            <a:ahLst/>
            <a:cxnLst/>
            <a:rect l="l" t="t" r="r" b="b"/>
            <a:pathLst>
              <a:path w="1546943" h="1522627">
                <a:moveTo>
                  <a:pt x="0" y="0"/>
                </a:moveTo>
                <a:lnTo>
                  <a:pt x="1546944" y="0"/>
                </a:lnTo>
                <a:lnTo>
                  <a:pt x="1546944" y="1522626"/>
                </a:lnTo>
                <a:lnTo>
                  <a:pt x="0" y="1522626"/>
                </a:lnTo>
                <a:lnTo>
                  <a:pt x="0" y="0"/>
                </a:lnTo>
                <a:close/>
              </a:path>
            </a:pathLst>
          </a:custGeom>
          <a:blipFill>
            <a:blip r:embed="rId3"/>
            <a:stretch>
              <a:fillRect t="-798" b="-798"/>
            </a:stretch>
          </a:blipFill>
        </p:spPr>
      </p:sp>
      <p:sp>
        <p:nvSpPr>
          <p:cNvPr id="6" name="TextBox 6">
            <a:extLst>
              <a:ext uri="{FF2B5EF4-FFF2-40B4-BE49-F238E27FC236}">
                <a16:creationId xmlns:a16="http://schemas.microsoft.com/office/drawing/2014/main" id="{3908DFC9-CE42-7ABE-512B-D6B9A918B4F1}"/>
              </a:ext>
            </a:extLst>
          </p:cNvPr>
          <p:cNvSpPr txBox="1"/>
          <p:nvPr/>
        </p:nvSpPr>
        <p:spPr>
          <a:xfrm>
            <a:off x="1750142" y="1894283"/>
            <a:ext cx="15977258" cy="7458773"/>
          </a:xfrm>
          <a:prstGeom prst="rect">
            <a:avLst/>
          </a:prstGeom>
        </p:spPr>
        <p:txBody>
          <a:bodyPr wrap="square" lIns="0" tIns="0" rIns="0" bIns="0" rtlCol="0" anchor="t">
            <a:spAutoFit/>
          </a:bodyPr>
          <a:lstStyle/>
          <a:p>
            <a:pPr algn="just">
              <a:lnSpc>
                <a:spcPts val="4000"/>
              </a:lnSpc>
              <a:spcBef>
                <a:spcPts val="600"/>
              </a:spcBef>
            </a:pPr>
            <a:r>
              <a:rPr lang="en-US" sz="3000" b="1">
                <a:solidFill>
                  <a:srgbClr val="FFFFFF"/>
                </a:solidFill>
                <a:latin typeface="Times New Roman" panose="02020603050405020304" pitchFamily="18" charset="0"/>
                <a:cs typeface="Times New Roman" panose="02020603050405020304" pitchFamily="18" charset="0"/>
                <a:sym typeface="Muli Semi-Bold"/>
              </a:rPr>
              <a:t>1. </a:t>
            </a:r>
            <a:r>
              <a:rPr lang="vi-VN" sz="3000" b="1">
                <a:solidFill>
                  <a:srgbClr val="FFFFFF"/>
                </a:solidFill>
                <a:latin typeface="Times New Roman" panose="02020603050405020304" pitchFamily="18" charset="0"/>
                <a:cs typeface="Times New Roman" panose="02020603050405020304" pitchFamily="18" charset="0"/>
                <a:sym typeface="Muli Semi-Bold"/>
              </a:rPr>
              <a:t>Chính sách 1: </a:t>
            </a:r>
            <a:r>
              <a:rPr lang="vi-VN" sz="3000" i="1">
                <a:solidFill>
                  <a:srgbClr val="FFFFFF"/>
                </a:solidFill>
                <a:latin typeface="Times New Roman" panose="02020603050405020304" pitchFamily="18" charset="0"/>
                <a:cs typeface="Times New Roman" panose="02020603050405020304" pitchFamily="18" charset="0"/>
                <a:sym typeface="Muli Semi-Bold"/>
              </a:rPr>
              <a:t>Hoàn thiện, đơn giản hoá thủ tục đầu tư kinh doanh, tiếp tục tăng cường phân cấp thẩm quyền chấp thuận chủ trương đầu tư</a:t>
            </a:r>
            <a:endParaRPr lang="en-US" sz="3000" i="1">
              <a:solidFill>
                <a:srgbClr val="FFFFFF"/>
              </a:solidFill>
              <a:latin typeface="Times New Roman" panose="02020603050405020304" pitchFamily="18" charset="0"/>
              <a:cs typeface="Times New Roman" panose="02020603050405020304" pitchFamily="18" charset="0"/>
              <a:sym typeface="Muli Semi-Bold"/>
            </a:endParaRPr>
          </a:p>
          <a:p>
            <a:pPr algn="just">
              <a:lnSpc>
                <a:spcPts val="4000"/>
              </a:lnSpc>
              <a:spcBef>
                <a:spcPts val="600"/>
              </a:spcBef>
            </a:pPr>
            <a:endParaRPr lang="en-US" sz="2400">
              <a:solidFill>
                <a:srgbClr val="FFFFFF"/>
              </a:solidFill>
              <a:latin typeface="Times New Roman" panose="02020603050405020304" pitchFamily="18" charset="0"/>
              <a:cs typeface="Times New Roman" panose="02020603050405020304" pitchFamily="18" charset="0"/>
              <a:sym typeface="Muli Semi-Bold"/>
            </a:endParaRPr>
          </a:p>
          <a:p>
            <a:pPr algn="just">
              <a:lnSpc>
                <a:spcPts val="4000"/>
              </a:lnSpc>
              <a:spcBef>
                <a:spcPts val="600"/>
              </a:spcBef>
            </a:pPr>
            <a:r>
              <a:rPr lang="en-US" sz="2400">
                <a:solidFill>
                  <a:srgbClr val="FFFFFF"/>
                </a:solidFill>
                <a:latin typeface="Times New Roman" panose="02020603050405020304" pitchFamily="18" charset="0"/>
                <a:cs typeface="Times New Roman" panose="02020603050405020304" pitchFamily="18" charset="0"/>
                <a:sym typeface="Muli Semi-Bold"/>
              </a:rPr>
              <a:t>            </a:t>
            </a:r>
            <a:r>
              <a:rPr lang="en-US" sz="2400" u="sng">
                <a:solidFill>
                  <a:srgbClr val="FFFFFF"/>
                </a:solidFill>
                <a:latin typeface="Times New Roman" panose="02020603050405020304" pitchFamily="18" charset="0"/>
                <a:cs typeface="Times New Roman" panose="02020603050405020304" pitchFamily="18" charset="0"/>
                <a:sym typeface="Muli Semi-Bold"/>
              </a:rPr>
              <a:t>ĐẶT VẤN ĐỀ:</a:t>
            </a:r>
          </a:p>
          <a:p>
            <a:pPr algn="just">
              <a:lnSpc>
                <a:spcPts val="4000"/>
              </a:lnSpc>
              <a:spcBef>
                <a:spcPts val="600"/>
              </a:spcBef>
            </a:pPr>
            <a:endParaRPr lang="en-US" sz="2400">
              <a:solidFill>
                <a:srgbClr val="FFFFFF"/>
              </a:solidFill>
              <a:latin typeface="Times New Roman" panose="02020603050405020304" pitchFamily="18" charset="0"/>
              <a:cs typeface="Times New Roman" panose="02020603050405020304" pitchFamily="18" charset="0"/>
              <a:sym typeface="Muli Semi-Bold"/>
            </a:endParaRPr>
          </a:p>
          <a:p>
            <a:pPr>
              <a:lnSpc>
                <a:spcPts val="4000"/>
              </a:lnSpc>
              <a:spcBef>
                <a:spcPts val="600"/>
              </a:spcBef>
            </a:pPr>
            <a:endParaRPr lang="en-US" sz="2400">
              <a:solidFill>
                <a:srgbClr val="FFFFFF"/>
              </a:solidFill>
              <a:latin typeface="Times New Roman" panose="02020603050405020304" pitchFamily="18" charset="0"/>
              <a:cs typeface="Times New Roman" panose="02020603050405020304" pitchFamily="18" charset="0"/>
              <a:sym typeface="Muli Semi-Bold"/>
            </a:endParaRPr>
          </a:p>
          <a:p>
            <a:pPr>
              <a:lnSpc>
                <a:spcPts val="4000"/>
              </a:lnSpc>
              <a:spcBef>
                <a:spcPts val="600"/>
              </a:spcBef>
            </a:pPr>
            <a:endParaRPr lang="en-US" sz="2400">
              <a:solidFill>
                <a:srgbClr val="FFFFFF"/>
              </a:solidFill>
              <a:latin typeface="Times New Roman" panose="02020603050405020304" pitchFamily="18" charset="0"/>
              <a:cs typeface="Times New Roman" panose="02020603050405020304" pitchFamily="18" charset="0"/>
              <a:sym typeface="Muli Semi-Bold"/>
            </a:endParaRPr>
          </a:p>
          <a:p>
            <a:pPr algn="just">
              <a:lnSpc>
                <a:spcPts val="4000"/>
              </a:lnSpc>
              <a:spcBef>
                <a:spcPts val="600"/>
              </a:spcBef>
            </a:pPr>
            <a:endParaRPr lang="en-US" sz="2400">
              <a:solidFill>
                <a:srgbClr val="FFFFFF"/>
              </a:solidFill>
              <a:latin typeface="Times New Roman" panose="02020603050405020304" pitchFamily="18" charset="0"/>
              <a:cs typeface="Times New Roman" panose="02020603050405020304" pitchFamily="18" charset="0"/>
              <a:sym typeface="Muli Semi-Bold"/>
            </a:endParaRPr>
          </a:p>
          <a:p>
            <a:pPr algn="just">
              <a:lnSpc>
                <a:spcPts val="4000"/>
              </a:lnSpc>
              <a:spcBef>
                <a:spcPts val="600"/>
              </a:spcBef>
            </a:pPr>
            <a:endParaRPr lang="en-US" sz="2400">
              <a:solidFill>
                <a:srgbClr val="FFFFFF"/>
              </a:solidFill>
              <a:latin typeface="Times New Roman" panose="02020603050405020304" pitchFamily="18" charset="0"/>
              <a:cs typeface="Times New Roman" panose="02020603050405020304" pitchFamily="18" charset="0"/>
              <a:sym typeface="Muli Semi-Bold"/>
            </a:endParaRPr>
          </a:p>
          <a:p>
            <a:pPr algn="just">
              <a:lnSpc>
                <a:spcPts val="4000"/>
              </a:lnSpc>
              <a:spcBef>
                <a:spcPts val="600"/>
              </a:spcBef>
            </a:pPr>
            <a:endParaRPr lang="en-US" sz="2400">
              <a:solidFill>
                <a:srgbClr val="FFFFFF"/>
              </a:solidFill>
              <a:latin typeface="Times New Roman" panose="02020603050405020304" pitchFamily="18" charset="0"/>
              <a:cs typeface="Times New Roman" panose="02020603050405020304" pitchFamily="18" charset="0"/>
              <a:sym typeface="Muli Semi-Bold"/>
            </a:endParaRPr>
          </a:p>
          <a:p>
            <a:pPr algn="just">
              <a:lnSpc>
                <a:spcPts val="4000"/>
              </a:lnSpc>
              <a:spcBef>
                <a:spcPts val="600"/>
              </a:spcBef>
            </a:pPr>
            <a:endParaRPr lang="en-US" sz="2400">
              <a:solidFill>
                <a:srgbClr val="FFFFFF"/>
              </a:solidFill>
              <a:latin typeface="Times New Roman" panose="02020603050405020304" pitchFamily="18" charset="0"/>
              <a:cs typeface="Times New Roman" panose="02020603050405020304" pitchFamily="18" charset="0"/>
              <a:sym typeface="Muli Semi-Bold"/>
            </a:endParaRPr>
          </a:p>
          <a:p>
            <a:pPr algn="just">
              <a:lnSpc>
                <a:spcPts val="4000"/>
              </a:lnSpc>
              <a:spcBef>
                <a:spcPts val="600"/>
              </a:spcBef>
            </a:pPr>
            <a:endParaRPr lang="en-US" sz="2400">
              <a:solidFill>
                <a:srgbClr val="FFFFFF"/>
              </a:solidFill>
              <a:latin typeface="Times New Roman" panose="02020603050405020304" pitchFamily="18" charset="0"/>
              <a:cs typeface="Times New Roman" panose="02020603050405020304" pitchFamily="18" charset="0"/>
              <a:sym typeface="Muli Semi-Bold"/>
            </a:endParaRPr>
          </a:p>
          <a:p>
            <a:pPr algn="just">
              <a:lnSpc>
                <a:spcPts val="4000"/>
              </a:lnSpc>
              <a:spcBef>
                <a:spcPts val="600"/>
              </a:spcBef>
            </a:pPr>
            <a:endParaRPr lang="en-US" sz="2400">
              <a:solidFill>
                <a:srgbClr val="FFFFFF"/>
              </a:solidFill>
              <a:latin typeface="Times New Roman" panose="02020603050405020304" pitchFamily="18" charset="0"/>
              <a:cs typeface="Times New Roman" panose="02020603050405020304" pitchFamily="18" charset="0"/>
              <a:sym typeface="Muli Semi-Bold"/>
            </a:endParaRPr>
          </a:p>
        </p:txBody>
      </p:sp>
      <p:sp>
        <p:nvSpPr>
          <p:cNvPr id="10" name="Dodecagon 9">
            <a:extLst>
              <a:ext uri="{FF2B5EF4-FFF2-40B4-BE49-F238E27FC236}">
                <a16:creationId xmlns:a16="http://schemas.microsoft.com/office/drawing/2014/main" id="{83942A95-A1C7-3908-0C55-BA5EC799802A}"/>
              </a:ext>
            </a:extLst>
          </p:cNvPr>
          <p:cNvSpPr/>
          <p:nvPr/>
        </p:nvSpPr>
        <p:spPr>
          <a:xfrm>
            <a:off x="1618388" y="4457700"/>
            <a:ext cx="3836057" cy="3276600"/>
          </a:xfrm>
          <a:prstGeom prst="dodecagon">
            <a:avLst/>
          </a:prstGeom>
          <a:solidFill>
            <a:schemeClr val="bg1"/>
          </a:solidFill>
        </p:spPr>
        <p:style>
          <a:lnRef idx="1">
            <a:schemeClr val="accent2"/>
          </a:lnRef>
          <a:fillRef idx="3">
            <a:schemeClr val="accent2"/>
          </a:fillRef>
          <a:effectRef idx="2">
            <a:schemeClr val="accent2"/>
          </a:effectRef>
          <a:fontRef idx="minor">
            <a:schemeClr val="lt1"/>
          </a:fontRef>
        </p:style>
        <p:txBody>
          <a:bodyPr rtlCol="0" anchor="ctr"/>
          <a:lstStyle/>
          <a:p>
            <a:pPr algn="ctr"/>
            <a:r>
              <a:rPr lang="en-US" sz="3500" b="1">
                <a:solidFill>
                  <a:schemeClr val="tx1"/>
                </a:solidFill>
                <a:latin typeface="Times New Roman" panose="02020603050405020304" pitchFamily="18" charset="0"/>
                <a:cs typeface="Times New Roman" panose="02020603050405020304" pitchFamily="18" charset="0"/>
                <a:sym typeface="Muli Semi-Bold"/>
              </a:rPr>
              <a:t>T</a:t>
            </a:r>
            <a:r>
              <a:rPr lang="vi-VN" sz="3500" b="1">
                <a:solidFill>
                  <a:schemeClr val="tx1"/>
                </a:solidFill>
                <a:latin typeface="Times New Roman" panose="02020603050405020304" pitchFamily="18" charset="0"/>
                <a:cs typeface="Times New Roman" panose="02020603050405020304" pitchFamily="18" charset="0"/>
                <a:sym typeface="Muli Semi-Bold"/>
              </a:rPr>
              <a:t>hủ tục thành lập tổ chức kinh tế của nhà đầu tư nước ngoài</a:t>
            </a:r>
            <a:endParaRPr lang="en-US" sz="3500" b="1">
              <a:solidFill>
                <a:schemeClr val="tx1"/>
              </a:solidFill>
              <a:latin typeface="Times New Roman" panose="02020603050405020304" pitchFamily="18" charset="0"/>
              <a:cs typeface="Times New Roman" panose="02020603050405020304" pitchFamily="18" charset="0"/>
            </a:endParaRPr>
          </a:p>
        </p:txBody>
      </p:sp>
      <p:sp>
        <p:nvSpPr>
          <p:cNvPr id="11" name="TextBox 10">
            <a:extLst>
              <a:ext uri="{FF2B5EF4-FFF2-40B4-BE49-F238E27FC236}">
                <a16:creationId xmlns:a16="http://schemas.microsoft.com/office/drawing/2014/main" id="{4421DD29-E4FD-4F47-B375-53628A0D3CF5}"/>
              </a:ext>
            </a:extLst>
          </p:cNvPr>
          <p:cNvSpPr txBox="1"/>
          <p:nvPr/>
        </p:nvSpPr>
        <p:spPr>
          <a:xfrm>
            <a:off x="6816951" y="4305300"/>
            <a:ext cx="10646698" cy="3539430"/>
          </a:xfrm>
          <a:prstGeom prst="rect">
            <a:avLst/>
          </a:prstGeom>
          <a:noFill/>
        </p:spPr>
        <p:txBody>
          <a:bodyPr wrap="square" rtlCol="0">
            <a:spAutoFit/>
          </a:bodyPr>
          <a:lstStyle/>
          <a:p>
            <a:pPr algn="just" fontAlgn="t"/>
            <a:r>
              <a:rPr lang="en-US" sz="2800" b="1" dirty="0">
                <a:solidFill>
                  <a:schemeClr val="bg1"/>
                </a:solidFill>
                <a:latin typeface="Times New Roman" panose="02020603050405020304" pitchFamily="18" charset="0"/>
                <a:cs typeface="Times New Roman" panose="02020603050405020304" pitchFamily="18" charset="0"/>
              </a:rPr>
              <a:t>P</a:t>
            </a:r>
            <a:r>
              <a:rPr lang="vi-VN" sz="2800" b="1" dirty="0">
                <a:solidFill>
                  <a:schemeClr val="bg1"/>
                </a:solidFill>
                <a:latin typeface="Times New Roman" panose="02020603050405020304" pitchFamily="18" charset="0"/>
                <a:cs typeface="Times New Roman" panose="02020603050405020304" pitchFamily="18" charset="0"/>
              </a:rPr>
              <a:t>hải có dự án đầu tư hoặc thực hiện thủ tục cấp, điều chỉnh Giấy chứng nhận đăng ký đầu tư trước khi thành lập tổ chức kinh tế</a:t>
            </a:r>
            <a:r>
              <a:rPr lang="en-US" sz="2800" b="1" dirty="0">
                <a:solidFill>
                  <a:schemeClr val="bg1"/>
                </a:solidFill>
                <a:latin typeface="Times New Roman" panose="02020603050405020304" pitchFamily="18" charset="0"/>
                <a:cs typeface="Times New Roman" panose="02020603050405020304" pitchFamily="18" charset="0"/>
              </a:rPr>
              <a:t>.</a:t>
            </a:r>
            <a:r>
              <a:rPr lang="vi-VN" sz="2800" b="1" dirty="0">
                <a:solidFill>
                  <a:schemeClr val="bg1"/>
                </a:solidFill>
                <a:latin typeface="Times New Roman" panose="02020603050405020304" pitchFamily="18" charset="0"/>
                <a:cs typeface="Times New Roman" panose="02020603050405020304" pitchFamily="18" charset="0"/>
              </a:rPr>
              <a:t> </a:t>
            </a:r>
            <a:endParaRPr lang="en-US" sz="2800" b="1" dirty="0">
              <a:solidFill>
                <a:schemeClr val="bg1"/>
              </a:solidFill>
              <a:latin typeface="Times New Roman" panose="02020603050405020304" pitchFamily="18" charset="0"/>
              <a:cs typeface="Times New Roman" panose="02020603050405020304" pitchFamily="18" charset="0"/>
            </a:endParaRPr>
          </a:p>
          <a:p>
            <a:pPr algn="just" fontAlgn="t"/>
            <a:endParaRPr lang="en-US" sz="2800" b="1" dirty="0">
              <a:solidFill>
                <a:schemeClr val="bg1"/>
              </a:solidFill>
              <a:latin typeface="Times New Roman" panose="02020603050405020304" pitchFamily="18" charset="0"/>
              <a:cs typeface="Times New Roman" panose="02020603050405020304" pitchFamily="18" charset="0"/>
            </a:endParaRPr>
          </a:p>
          <a:p>
            <a:pPr algn="just" fontAlgn="t"/>
            <a:r>
              <a:rPr lang="en-US" sz="2800" b="1" dirty="0" err="1">
                <a:solidFill>
                  <a:schemeClr val="bg1"/>
                </a:solidFill>
                <a:latin typeface="Times New Roman" panose="02020603050405020304" pitchFamily="18" charset="0"/>
                <a:cs typeface="Times New Roman" panose="02020603050405020304" pitchFamily="18" charset="0"/>
              </a:rPr>
              <a:t>Có</a:t>
            </a:r>
            <a:r>
              <a:rPr lang="en-US" sz="2800" b="1" dirty="0">
                <a:solidFill>
                  <a:schemeClr val="bg1"/>
                </a:solidFill>
                <a:latin typeface="Times New Roman" panose="02020603050405020304" pitchFamily="18" charset="0"/>
                <a:cs typeface="Times New Roman" panose="02020603050405020304" pitchFamily="18" charset="0"/>
              </a:rPr>
              <a:t> </a:t>
            </a:r>
            <a:r>
              <a:rPr lang="en-US" sz="2800" b="1" dirty="0" err="1">
                <a:solidFill>
                  <a:schemeClr val="bg1"/>
                </a:solidFill>
                <a:latin typeface="Times New Roman" panose="02020603050405020304" pitchFamily="18" charset="0"/>
                <a:cs typeface="Times New Roman" panose="02020603050405020304" pitchFamily="18" charset="0"/>
              </a:rPr>
              <a:t>thể</a:t>
            </a:r>
            <a:r>
              <a:rPr lang="en-US" sz="2800" b="1" dirty="0">
                <a:solidFill>
                  <a:schemeClr val="bg1"/>
                </a:solidFill>
                <a:latin typeface="Times New Roman" panose="02020603050405020304" pitchFamily="18" charset="0"/>
                <a:cs typeface="Times New Roman" panose="02020603050405020304" pitchFamily="18" charset="0"/>
              </a:rPr>
              <a:t> </a:t>
            </a:r>
            <a:r>
              <a:rPr lang="vi-VN" sz="2800" b="1" dirty="0">
                <a:solidFill>
                  <a:schemeClr val="bg1"/>
                </a:solidFill>
                <a:latin typeface="Times New Roman" panose="02020603050405020304" pitchFamily="18" charset="0"/>
                <a:cs typeface="Times New Roman" panose="02020603050405020304" pitchFamily="18" charset="0"/>
              </a:rPr>
              <a:t>chưa tạo ra sự bình đẳng giữa nhà đầu tư trong nước với nhà đầu tư nước ngoài</a:t>
            </a:r>
            <a:endParaRPr lang="en-US" sz="2800" b="1" dirty="0">
              <a:solidFill>
                <a:schemeClr val="bg1"/>
              </a:solidFill>
              <a:latin typeface="Times New Roman" panose="02020603050405020304" pitchFamily="18" charset="0"/>
              <a:cs typeface="Times New Roman" panose="02020603050405020304" pitchFamily="18" charset="0"/>
            </a:endParaRPr>
          </a:p>
          <a:p>
            <a:pPr algn="just" fontAlgn="t"/>
            <a:endParaRPr lang="en-US" sz="2800" b="1" dirty="0">
              <a:solidFill>
                <a:schemeClr val="bg1"/>
              </a:solidFill>
              <a:latin typeface="Times New Roman" panose="02020603050405020304" pitchFamily="18" charset="0"/>
              <a:cs typeface="Times New Roman" panose="02020603050405020304" pitchFamily="18" charset="0"/>
            </a:endParaRPr>
          </a:p>
          <a:p>
            <a:pPr algn="just" fontAlgn="t"/>
            <a:r>
              <a:rPr lang="en-US" sz="2800" b="1" dirty="0">
                <a:solidFill>
                  <a:schemeClr val="bg1"/>
                </a:solidFill>
                <a:latin typeface="Times New Roman" panose="02020603050405020304" pitchFamily="18" charset="0"/>
                <a:cs typeface="Times New Roman" panose="02020603050405020304" pitchFamily="18" charset="0"/>
              </a:rPr>
              <a:t>L</a:t>
            </a:r>
            <a:r>
              <a:rPr lang="vi-VN" sz="2800" b="1" dirty="0">
                <a:solidFill>
                  <a:schemeClr val="bg1"/>
                </a:solidFill>
                <a:latin typeface="Times New Roman" panose="02020603050405020304" pitchFamily="18" charset="0"/>
                <a:cs typeface="Times New Roman" panose="02020603050405020304" pitchFamily="18" charset="0"/>
              </a:rPr>
              <a:t>àm gỉảm tính hấp dẫn đối với nhà đầu tư nước ngoài khi thực hiện đầu tư theo hình thức thành lập tổ chức kinh tế.</a:t>
            </a:r>
            <a:endParaRPr lang="en-US" sz="2800" b="1" dirty="0">
              <a:solidFill>
                <a:schemeClr val="bg1"/>
              </a:solidFill>
              <a:latin typeface="Times New Roman" panose="02020603050405020304" pitchFamily="18" charset="0"/>
              <a:cs typeface="Times New Roman" panose="02020603050405020304" pitchFamily="18" charset="0"/>
            </a:endParaRPr>
          </a:p>
        </p:txBody>
      </p:sp>
      <p:sp>
        <p:nvSpPr>
          <p:cNvPr id="12" name="Arrow: Right 11">
            <a:extLst>
              <a:ext uri="{FF2B5EF4-FFF2-40B4-BE49-F238E27FC236}">
                <a16:creationId xmlns:a16="http://schemas.microsoft.com/office/drawing/2014/main" id="{97271B0F-019A-D663-37DA-DD92AE2D19E7}"/>
              </a:ext>
            </a:extLst>
          </p:cNvPr>
          <p:cNvSpPr/>
          <p:nvPr/>
        </p:nvSpPr>
        <p:spPr>
          <a:xfrm>
            <a:off x="5745479" y="4504128"/>
            <a:ext cx="762000" cy="457200"/>
          </a:xfrm>
          <a:prstGeom prst="rightArrow">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4" name="Arrow: Right 13">
            <a:extLst>
              <a:ext uri="{FF2B5EF4-FFF2-40B4-BE49-F238E27FC236}">
                <a16:creationId xmlns:a16="http://schemas.microsoft.com/office/drawing/2014/main" id="{012AB9E0-9EB0-9321-6EBF-B04D459F3B78}"/>
              </a:ext>
            </a:extLst>
          </p:cNvPr>
          <p:cNvSpPr/>
          <p:nvPr/>
        </p:nvSpPr>
        <p:spPr>
          <a:xfrm>
            <a:off x="5791200" y="5753100"/>
            <a:ext cx="762000" cy="457200"/>
          </a:xfrm>
          <a:prstGeom prst="rightArrow">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6" name="Arrow: Right 15">
            <a:extLst>
              <a:ext uri="{FF2B5EF4-FFF2-40B4-BE49-F238E27FC236}">
                <a16:creationId xmlns:a16="http://schemas.microsoft.com/office/drawing/2014/main" id="{0C36B3D4-7611-92DD-6520-1943EA828CA3}"/>
              </a:ext>
            </a:extLst>
          </p:cNvPr>
          <p:cNvSpPr/>
          <p:nvPr/>
        </p:nvSpPr>
        <p:spPr>
          <a:xfrm>
            <a:off x="5791200" y="6972300"/>
            <a:ext cx="762000" cy="457200"/>
          </a:xfrm>
          <a:prstGeom prst="rightArrow">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Tree>
    <p:extLst>
      <p:ext uri="{BB962C8B-B14F-4D97-AF65-F5344CB8AC3E}">
        <p14:creationId xmlns:p14="http://schemas.microsoft.com/office/powerpoint/2010/main" val="1131067574"/>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03D3554-CA95-A695-1E08-B57A325ACF05}"/>
            </a:ext>
          </a:extLst>
        </p:cNvPr>
        <p:cNvGrpSpPr/>
        <p:nvPr/>
      </p:nvGrpSpPr>
      <p:grpSpPr>
        <a:xfrm>
          <a:off x="0" y="0"/>
          <a:ext cx="0" cy="0"/>
          <a:chOff x="0" y="0"/>
          <a:chExt cx="0" cy="0"/>
        </a:xfrm>
      </p:grpSpPr>
      <p:sp>
        <p:nvSpPr>
          <p:cNvPr id="2" name="Freeform 2">
            <a:extLst>
              <a:ext uri="{FF2B5EF4-FFF2-40B4-BE49-F238E27FC236}">
                <a16:creationId xmlns:a16="http://schemas.microsoft.com/office/drawing/2014/main" id="{DDC3705F-BE64-84D0-03D8-BF16AE4FDAEF}"/>
              </a:ext>
            </a:extLst>
          </p:cNvPr>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a:stretch>
          </a:blipFill>
        </p:spPr>
        <p:txBody>
          <a:bodyPr/>
          <a:lstStyle/>
          <a:p>
            <a:endParaRPr lang="en-US" sz="4000">
              <a:latin typeface="Times New Roman" panose="02020603050405020304" pitchFamily="18" charset="0"/>
              <a:cs typeface="Times New Roman" panose="02020603050405020304" pitchFamily="18" charset="0"/>
            </a:endParaRPr>
          </a:p>
        </p:txBody>
      </p:sp>
      <p:sp>
        <p:nvSpPr>
          <p:cNvPr id="3" name="TextBox 3">
            <a:extLst>
              <a:ext uri="{FF2B5EF4-FFF2-40B4-BE49-F238E27FC236}">
                <a16:creationId xmlns:a16="http://schemas.microsoft.com/office/drawing/2014/main" id="{8719F868-8474-E84C-8D54-57C8751228EF}"/>
              </a:ext>
            </a:extLst>
          </p:cNvPr>
          <p:cNvSpPr txBox="1"/>
          <p:nvPr/>
        </p:nvSpPr>
        <p:spPr>
          <a:xfrm>
            <a:off x="2107544" y="923502"/>
            <a:ext cx="15619856" cy="602729"/>
          </a:xfrm>
          <a:prstGeom prst="rect">
            <a:avLst/>
          </a:prstGeom>
        </p:spPr>
        <p:txBody>
          <a:bodyPr lIns="0" tIns="0" rIns="0" bIns="0" rtlCol="0" anchor="t">
            <a:spAutoFit/>
          </a:bodyPr>
          <a:lstStyle/>
          <a:p>
            <a:pPr algn="ctr">
              <a:lnSpc>
                <a:spcPts val="4680"/>
              </a:lnSpc>
              <a:spcBef>
                <a:spcPct val="0"/>
              </a:spcBef>
            </a:pPr>
            <a:r>
              <a:rPr lang="en-US" sz="4000" b="1">
                <a:solidFill>
                  <a:srgbClr val="FFFFFF"/>
                </a:solidFill>
                <a:latin typeface="Times New Roman" panose="02020603050405020304" pitchFamily="18" charset="0"/>
                <a:ea typeface="Muli Semi-Bold"/>
                <a:cs typeface="Times New Roman" panose="02020603050405020304" pitchFamily="18" charset="0"/>
                <a:sym typeface="Muli Semi-Bold"/>
              </a:rPr>
              <a:t>III. CHÍNH SÁCH DỰ KIẾN ĐỀ XUẤT</a:t>
            </a:r>
          </a:p>
        </p:txBody>
      </p:sp>
      <p:sp>
        <p:nvSpPr>
          <p:cNvPr id="5" name="Freeform 5">
            <a:extLst>
              <a:ext uri="{FF2B5EF4-FFF2-40B4-BE49-F238E27FC236}">
                <a16:creationId xmlns:a16="http://schemas.microsoft.com/office/drawing/2014/main" id="{50995000-98C4-3843-4049-47001EE47CAE}"/>
              </a:ext>
            </a:extLst>
          </p:cNvPr>
          <p:cNvSpPr/>
          <p:nvPr/>
        </p:nvSpPr>
        <p:spPr>
          <a:xfrm>
            <a:off x="560600" y="267387"/>
            <a:ext cx="1546943" cy="1522627"/>
          </a:xfrm>
          <a:custGeom>
            <a:avLst/>
            <a:gdLst/>
            <a:ahLst/>
            <a:cxnLst/>
            <a:rect l="l" t="t" r="r" b="b"/>
            <a:pathLst>
              <a:path w="1546943" h="1522627">
                <a:moveTo>
                  <a:pt x="0" y="0"/>
                </a:moveTo>
                <a:lnTo>
                  <a:pt x="1546944" y="0"/>
                </a:lnTo>
                <a:lnTo>
                  <a:pt x="1546944" y="1522626"/>
                </a:lnTo>
                <a:lnTo>
                  <a:pt x="0" y="1522626"/>
                </a:lnTo>
                <a:lnTo>
                  <a:pt x="0" y="0"/>
                </a:lnTo>
                <a:close/>
              </a:path>
            </a:pathLst>
          </a:custGeom>
          <a:blipFill>
            <a:blip r:embed="rId3"/>
            <a:stretch>
              <a:fillRect t="-798" b="-798"/>
            </a:stretch>
          </a:blipFill>
        </p:spPr>
      </p:sp>
      <p:sp>
        <p:nvSpPr>
          <p:cNvPr id="6" name="TextBox 6">
            <a:extLst>
              <a:ext uri="{FF2B5EF4-FFF2-40B4-BE49-F238E27FC236}">
                <a16:creationId xmlns:a16="http://schemas.microsoft.com/office/drawing/2014/main" id="{D76BAA8C-0188-A1FC-B319-CB4AC6F43FA2}"/>
              </a:ext>
            </a:extLst>
          </p:cNvPr>
          <p:cNvSpPr txBox="1"/>
          <p:nvPr/>
        </p:nvSpPr>
        <p:spPr>
          <a:xfrm>
            <a:off x="1750142" y="1894283"/>
            <a:ext cx="15977258" cy="8048678"/>
          </a:xfrm>
          <a:prstGeom prst="rect">
            <a:avLst/>
          </a:prstGeom>
        </p:spPr>
        <p:txBody>
          <a:bodyPr wrap="square" lIns="0" tIns="0" rIns="0" bIns="0" rtlCol="0" anchor="t">
            <a:spAutoFit/>
          </a:bodyPr>
          <a:lstStyle/>
          <a:p>
            <a:pPr algn="just">
              <a:lnSpc>
                <a:spcPts val="4000"/>
              </a:lnSpc>
              <a:spcBef>
                <a:spcPts val="600"/>
              </a:spcBef>
            </a:pPr>
            <a:r>
              <a:rPr lang="en-US" sz="3000" b="1">
                <a:solidFill>
                  <a:srgbClr val="FFFFFF"/>
                </a:solidFill>
                <a:latin typeface="Times New Roman" panose="02020603050405020304" pitchFamily="18" charset="0"/>
                <a:cs typeface="Times New Roman" panose="02020603050405020304" pitchFamily="18" charset="0"/>
                <a:sym typeface="Muli Semi-Bold"/>
              </a:rPr>
              <a:t>1. </a:t>
            </a:r>
            <a:r>
              <a:rPr lang="vi-VN" sz="3000" b="1">
                <a:solidFill>
                  <a:srgbClr val="FFFFFF"/>
                </a:solidFill>
                <a:latin typeface="Times New Roman" panose="02020603050405020304" pitchFamily="18" charset="0"/>
                <a:cs typeface="Times New Roman" panose="02020603050405020304" pitchFamily="18" charset="0"/>
                <a:sym typeface="Muli Semi-Bold"/>
              </a:rPr>
              <a:t>Chính sách 1: </a:t>
            </a:r>
            <a:r>
              <a:rPr lang="vi-VN" sz="3000" i="1">
                <a:solidFill>
                  <a:srgbClr val="FFFFFF"/>
                </a:solidFill>
                <a:latin typeface="Times New Roman" panose="02020603050405020304" pitchFamily="18" charset="0"/>
                <a:cs typeface="Times New Roman" panose="02020603050405020304" pitchFamily="18" charset="0"/>
                <a:sym typeface="Muli Semi-Bold"/>
              </a:rPr>
              <a:t>Hoàn thiện, đơn giản hoá thủ tục đầu tư kinh doanh, tiếp tục tăng cường phân cấp thẩm quyền chấp thuận chủ trương đầu tư</a:t>
            </a:r>
            <a:endParaRPr lang="en-US" sz="3000" i="1">
              <a:solidFill>
                <a:srgbClr val="FFFFFF"/>
              </a:solidFill>
              <a:latin typeface="Times New Roman" panose="02020603050405020304" pitchFamily="18" charset="0"/>
              <a:cs typeface="Times New Roman" panose="02020603050405020304" pitchFamily="18" charset="0"/>
              <a:sym typeface="Muli Semi-Bold"/>
            </a:endParaRPr>
          </a:p>
          <a:p>
            <a:pPr algn="just">
              <a:lnSpc>
                <a:spcPts val="4000"/>
              </a:lnSpc>
              <a:spcBef>
                <a:spcPts val="600"/>
              </a:spcBef>
            </a:pPr>
            <a:r>
              <a:rPr lang="en-US" sz="2400">
                <a:solidFill>
                  <a:srgbClr val="FFFFFF"/>
                </a:solidFill>
                <a:latin typeface="Times New Roman" panose="02020603050405020304" pitchFamily="18" charset="0"/>
                <a:cs typeface="Times New Roman" panose="02020603050405020304" pitchFamily="18" charset="0"/>
                <a:sym typeface="Muli Semi-Bold"/>
              </a:rPr>
              <a:t>1.1.</a:t>
            </a:r>
            <a:r>
              <a:rPr lang="vi-VN" sz="2400">
                <a:solidFill>
                  <a:srgbClr val="FFFFFF"/>
                </a:solidFill>
                <a:latin typeface="Times New Roman" panose="02020603050405020304" pitchFamily="18" charset="0"/>
                <a:cs typeface="Times New Roman" panose="02020603050405020304" pitchFamily="18" charset="0"/>
                <a:sym typeface="Muli Semi-Bold"/>
              </a:rPr>
              <a:t> </a:t>
            </a:r>
            <a:r>
              <a:rPr lang="en-US" sz="2400">
                <a:solidFill>
                  <a:srgbClr val="FFFFFF"/>
                </a:solidFill>
                <a:latin typeface="Times New Roman" panose="02020603050405020304" pitchFamily="18" charset="0"/>
                <a:cs typeface="Times New Roman" panose="02020603050405020304" pitchFamily="18" charset="0"/>
                <a:sym typeface="Muli Semi-Bold"/>
              </a:rPr>
              <a:t>Vấn đề cần giải quyết </a:t>
            </a:r>
          </a:p>
          <a:p>
            <a:pPr algn="just">
              <a:lnSpc>
                <a:spcPts val="4000"/>
              </a:lnSpc>
              <a:spcBef>
                <a:spcPts val="600"/>
              </a:spcBef>
            </a:pPr>
            <a:endParaRPr lang="en-US" sz="2400">
              <a:solidFill>
                <a:srgbClr val="FFFFFF"/>
              </a:solidFill>
              <a:latin typeface="Times New Roman" panose="02020603050405020304" pitchFamily="18" charset="0"/>
              <a:cs typeface="Times New Roman" panose="02020603050405020304" pitchFamily="18" charset="0"/>
              <a:sym typeface="Muli Semi-Bold"/>
            </a:endParaRPr>
          </a:p>
          <a:p>
            <a:pPr algn="just">
              <a:lnSpc>
                <a:spcPts val="4000"/>
              </a:lnSpc>
              <a:spcBef>
                <a:spcPts val="600"/>
              </a:spcBef>
            </a:pPr>
            <a:r>
              <a:rPr lang="en-US" sz="2400">
                <a:solidFill>
                  <a:srgbClr val="FFFFFF"/>
                </a:solidFill>
                <a:latin typeface="Times New Roman" panose="02020603050405020304" pitchFamily="18" charset="0"/>
                <a:cs typeface="Times New Roman" panose="02020603050405020304" pitchFamily="18" charset="0"/>
                <a:sym typeface="Muli Semi-Bold"/>
              </a:rPr>
              <a:t>            </a:t>
            </a:r>
            <a:r>
              <a:rPr lang="en-US" sz="2400" u="sng">
                <a:solidFill>
                  <a:srgbClr val="FFFFFF"/>
                </a:solidFill>
                <a:latin typeface="Times New Roman" panose="02020603050405020304" pitchFamily="18" charset="0"/>
                <a:cs typeface="Times New Roman" panose="02020603050405020304" pitchFamily="18" charset="0"/>
                <a:sym typeface="Muli Semi-Bold"/>
              </a:rPr>
              <a:t>GIẢI PHÁP:</a:t>
            </a:r>
          </a:p>
          <a:p>
            <a:pPr algn="just">
              <a:lnSpc>
                <a:spcPts val="4000"/>
              </a:lnSpc>
              <a:spcBef>
                <a:spcPts val="600"/>
              </a:spcBef>
            </a:pPr>
            <a:endParaRPr lang="en-US" sz="2400">
              <a:solidFill>
                <a:srgbClr val="FFFFFF"/>
              </a:solidFill>
              <a:latin typeface="Times New Roman" panose="02020603050405020304" pitchFamily="18" charset="0"/>
              <a:cs typeface="Times New Roman" panose="02020603050405020304" pitchFamily="18" charset="0"/>
              <a:sym typeface="Muli Semi-Bold"/>
            </a:endParaRPr>
          </a:p>
          <a:p>
            <a:pPr>
              <a:lnSpc>
                <a:spcPts val="4000"/>
              </a:lnSpc>
              <a:spcBef>
                <a:spcPts val="600"/>
              </a:spcBef>
            </a:pPr>
            <a:endParaRPr lang="en-US" sz="2400">
              <a:solidFill>
                <a:srgbClr val="FFFFFF"/>
              </a:solidFill>
              <a:latin typeface="Times New Roman" panose="02020603050405020304" pitchFamily="18" charset="0"/>
              <a:cs typeface="Times New Roman" panose="02020603050405020304" pitchFamily="18" charset="0"/>
              <a:sym typeface="Muli Semi-Bold"/>
            </a:endParaRPr>
          </a:p>
          <a:p>
            <a:pPr>
              <a:lnSpc>
                <a:spcPts val="4000"/>
              </a:lnSpc>
              <a:spcBef>
                <a:spcPts val="600"/>
              </a:spcBef>
            </a:pPr>
            <a:endParaRPr lang="en-US" sz="2400">
              <a:solidFill>
                <a:srgbClr val="FFFFFF"/>
              </a:solidFill>
              <a:latin typeface="Times New Roman" panose="02020603050405020304" pitchFamily="18" charset="0"/>
              <a:cs typeface="Times New Roman" panose="02020603050405020304" pitchFamily="18" charset="0"/>
              <a:sym typeface="Muli Semi-Bold"/>
            </a:endParaRPr>
          </a:p>
          <a:p>
            <a:pPr algn="just">
              <a:lnSpc>
                <a:spcPts val="4000"/>
              </a:lnSpc>
              <a:spcBef>
                <a:spcPts val="600"/>
              </a:spcBef>
            </a:pPr>
            <a:endParaRPr lang="en-US" sz="2400">
              <a:solidFill>
                <a:srgbClr val="FFFFFF"/>
              </a:solidFill>
              <a:latin typeface="Times New Roman" panose="02020603050405020304" pitchFamily="18" charset="0"/>
              <a:cs typeface="Times New Roman" panose="02020603050405020304" pitchFamily="18" charset="0"/>
              <a:sym typeface="Muli Semi-Bold"/>
            </a:endParaRPr>
          </a:p>
          <a:p>
            <a:pPr algn="just">
              <a:lnSpc>
                <a:spcPts val="4000"/>
              </a:lnSpc>
              <a:spcBef>
                <a:spcPts val="600"/>
              </a:spcBef>
            </a:pPr>
            <a:endParaRPr lang="en-US" sz="2400">
              <a:solidFill>
                <a:srgbClr val="FFFFFF"/>
              </a:solidFill>
              <a:latin typeface="Times New Roman" panose="02020603050405020304" pitchFamily="18" charset="0"/>
              <a:cs typeface="Times New Roman" panose="02020603050405020304" pitchFamily="18" charset="0"/>
              <a:sym typeface="Muli Semi-Bold"/>
            </a:endParaRPr>
          </a:p>
          <a:p>
            <a:pPr algn="just">
              <a:lnSpc>
                <a:spcPts val="4000"/>
              </a:lnSpc>
              <a:spcBef>
                <a:spcPts val="600"/>
              </a:spcBef>
            </a:pPr>
            <a:endParaRPr lang="en-US" sz="2400">
              <a:solidFill>
                <a:srgbClr val="FFFFFF"/>
              </a:solidFill>
              <a:latin typeface="Times New Roman" panose="02020603050405020304" pitchFamily="18" charset="0"/>
              <a:cs typeface="Times New Roman" panose="02020603050405020304" pitchFamily="18" charset="0"/>
              <a:sym typeface="Muli Semi-Bold"/>
            </a:endParaRPr>
          </a:p>
          <a:p>
            <a:pPr algn="just">
              <a:lnSpc>
                <a:spcPts val="4000"/>
              </a:lnSpc>
              <a:spcBef>
                <a:spcPts val="600"/>
              </a:spcBef>
            </a:pPr>
            <a:endParaRPr lang="en-US" sz="2400">
              <a:solidFill>
                <a:srgbClr val="FFFFFF"/>
              </a:solidFill>
              <a:latin typeface="Times New Roman" panose="02020603050405020304" pitchFamily="18" charset="0"/>
              <a:cs typeface="Times New Roman" panose="02020603050405020304" pitchFamily="18" charset="0"/>
              <a:sym typeface="Muli Semi-Bold"/>
            </a:endParaRPr>
          </a:p>
          <a:p>
            <a:pPr algn="just">
              <a:lnSpc>
                <a:spcPts val="4000"/>
              </a:lnSpc>
              <a:spcBef>
                <a:spcPts val="600"/>
              </a:spcBef>
            </a:pPr>
            <a:endParaRPr lang="en-US" sz="2400">
              <a:solidFill>
                <a:srgbClr val="FFFFFF"/>
              </a:solidFill>
              <a:latin typeface="Times New Roman" panose="02020603050405020304" pitchFamily="18" charset="0"/>
              <a:cs typeface="Times New Roman" panose="02020603050405020304" pitchFamily="18" charset="0"/>
              <a:sym typeface="Muli Semi-Bold"/>
            </a:endParaRPr>
          </a:p>
          <a:p>
            <a:pPr algn="just">
              <a:lnSpc>
                <a:spcPts val="4000"/>
              </a:lnSpc>
              <a:spcBef>
                <a:spcPts val="600"/>
              </a:spcBef>
            </a:pPr>
            <a:endParaRPr lang="en-US" sz="2400">
              <a:solidFill>
                <a:srgbClr val="FFFFFF"/>
              </a:solidFill>
              <a:latin typeface="Times New Roman" panose="02020603050405020304" pitchFamily="18" charset="0"/>
              <a:cs typeface="Times New Roman" panose="02020603050405020304" pitchFamily="18" charset="0"/>
              <a:sym typeface="Muli Semi-Bold"/>
            </a:endParaRPr>
          </a:p>
        </p:txBody>
      </p:sp>
      <p:sp>
        <p:nvSpPr>
          <p:cNvPr id="10" name="Dodecagon 9">
            <a:extLst>
              <a:ext uri="{FF2B5EF4-FFF2-40B4-BE49-F238E27FC236}">
                <a16:creationId xmlns:a16="http://schemas.microsoft.com/office/drawing/2014/main" id="{4D59FDB7-29F9-85C8-E58E-2E105CAB4BD9}"/>
              </a:ext>
            </a:extLst>
          </p:cNvPr>
          <p:cNvSpPr/>
          <p:nvPr/>
        </p:nvSpPr>
        <p:spPr>
          <a:xfrm>
            <a:off x="1618388" y="4686300"/>
            <a:ext cx="3836057" cy="3276600"/>
          </a:xfrm>
          <a:prstGeom prst="dodecagon">
            <a:avLst/>
          </a:prstGeom>
          <a:solidFill>
            <a:schemeClr val="bg1"/>
          </a:solidFill>
        </p:spPr>
        <p:style>
          <a:lnRef idx="1">
            <a:schemeClr val="accent2"/>
          </a:lnRef>
          <a:fillRef idx="3">
            <a:schemeClr val="accent2"/>
          </a:fillRef>
          <a:effectRef idx="2">
            <a:schemeClr val="accent2"/>
          </a:effectRef>
          <a:fontRef idx="minor">
            <a:schemeClr val="lt1"/>
          </a:fontRef>
        </p:style>
        <p:txBody>
          <a:bodyPr rtlCol="0" anchor="ctr"/>
          <a:lstStyle/>
          <a:p>
            <a:pPr algn="ctr"/>
            <a:r>
              <a:rPr lang="en-US" sz="3500" b="1">
                <a:solidFill>
                  <a:schemeClr val="tx1"/>
                </a:solidFill>
                <a:latin typeface="Times New Roman" panose="02020603050405020304" pitchFamily="18" charset="0"/>
                <a:cs typeface="Times New Roman" panose="02020603050405020304" pitchFamily="18" charset="0"/>
                <a:sym typeface="Muli Semi-Bold"/>
              </a:rPr>
              <a:t>T</a:t>
            </a:r>
            <a:r>
              <a:rPr lang="vi-VN" sz="3500" b="1">
                <a:solidFill>
                  <a:schemeClr val="tx1"/>
                </a:solidFill>
                <a:latin typeface="Times New Roman" panose="02020603050405020304" pitchFamily="18" charset="0"/>
                <a:cs typeface="Times New Roman" panose="02020603050405020304" pitchFamily="18" charset="0"/>
                <a:sym typeface="Muli Semi-Bold"/>
              </a:rPr>
              <a:t>hủ tục thành lập tổ chức kinh tế của nhà đầu tư nước ngoài</a:t>
            </a:r>
            <a:endParaRPr lang="en-US" sz="3500" b="1">
              <a:solidFill>
                <a:schemeClr val="tx1"/>
              </a:solidFill>
              <a:latin typeface="Times New Roman" panose="02020603050405020304" pitchFamily="18" charset="0"/>
              <a:cs typeface="Times New Roman" panose="02020603050405020304" pitchFamily="18" charset="0"/>
            </a:endParaRPr>
          </a:p>
        </p:txBody>
      </p:sp>
      <p:sp>
        <p:nvSpPr>
          <p:cNvPr id="11" name="TextBox 10">
            <a:extLst>
              <a:ext uri="{FF2B5EF4-FFF2-40B4-BE49-F238E27FC236}">
                <a16:creationId xmlns:a16="http://schemas.microsoft.com/office/drawing/2014/main" id="{832B2E8A-313A-D1C4-65A5-5EBEB4AD4CC7}"/>
              </a:ext>
            </a:extLst>
          </p:cNvPr>
          <p:cNvSpPr txBox="1"/>
          <p:nvPr/>
        </p:nvSpPr>
        <p:spPr>
          <a:xfrm>
            <a:off x="6889954" y="5779413"/>
            <a:ext cx="10646698" cy="954107"/>
          </a:xfrm>
          <a:prstGeom prst="rect">
            <a:avLst/>
          </a:prstGeom>
          <a:noFill/>
        </p:spPr>
        <p:txBody>
          <a:bodyPr wrap="square" rtlCol="0">
            <a:spAutoFit/>
          </a:bodyPr>
          <a:lstStyle/>
          <a:p>
            <a:pPr algn="just" fontAlgn="t"/>
            <a:r>
              <a:rPr lang="vi-VN" sz="2800" b="1" dirty="0">
                <a:solidFill>
                  <a:schemeClr val="bg1"/>
                </a:solidFill>
                <a:latin typeface="Times New Roman" panose="02020603050405020304" pitchFamily="18" charset="0"/>
                <a:cs typeface="Times New Roman" panose="02020603050405020304" pitchFamily="18" charset="0"/>
              </a:rPr>
              <a:t>Cho phép nhà đầu tư nước ngoài được thành lập tổ chức kinh tế mà không yêu cầu phải có dự án đầu tư trước khi thành lập.</a:t>
            </a:r>
            <a:endParaRPr lang="en-US" sz="2800" b="1" dirty="0">
              <a:solidFill>
                <a:schemeClr val="bg1"/>
              </a:solidFill>
              <a:latin typeface="Times New Roman" panose="02020603050405020304" pitchFamily="18" charset="0"/>
              <a:cs typeface="Times New Roman" panose="02020603050405020304" pitchFamily="18" charset="0"/>
            </a:endParaRPr>
          </a:p>
        </p:txBody>
      </p:sp>
      <p:sp>
        <p:nvSpPr>
          <p:cNvPr id="14" name="Arrow: Right 13">
            <a:extLst>
              <a:ext uri="{FF2B5EF4-FFF2-40B4-BE49-F238E27FC236}">
                <a16:creationId xmlns:a16="http://schemas.microsoft.com/office/drawing/2014/main" id="{1790C2D1-4007-6085-46AF-8E88C2ED4BF8}"/>
              </a:ext>
            </a:extLst>
          </p:cNvPr>
          <p:cNvSpPr/>
          <p:nvPr/>
        </p:nvSpPr>
        <p:spPr>
          <a:xfrm rot="10800000">
            <a:off x="5791200" y="5981700"/>
            <a:ext cx="762000" cy="457200"/>
          </a:xfrm>
          <a:prstGeom prst="rightArrow">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Tree>
    <p:extLst>
      <p:ext uri="{BB962C8B-B14F-4D97-AF65-F5344CB8AC3E}">
        <p14:creationId xmlns:p14="http://schemas.microsoft.com/office/powerpoint/2010/main" val="3173682511"/>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C94AC88-D5D6-9890-CB70-95AF54720B11}"/>
            </a:ext>
          </a:extLst>
        </p:cNvPr>
        <p:cNvGrpSpPr/>
        <p:nvPr/>
      </p:nvGrpSpPr>
      <p:grpSpPr>
        <a:xfrm>
          <a:off x="0" y="0"/>
          <a:ext cx="0" cy="0"/>
          <a:chOff x="0" y="0"/>
          <a:chExt cx="0" cy="0"/>
        </a:xfrm>
      </p:grpSpPr>
      <p:sp>
        <p:nvSpPr>
          <p:cNvPr id="2" name="Freeform 2">
            <a:extLst>
              <a:ext uri="{FF2B5EF4-FFF2-40B4-BE49-F238E27FC236}">
                <a16:creationId xmlns:a16="http://schemas.microsoft.com/office/drawing/2014/main" id="{1654EB69-F43F-D6B7-5CB3-EE9C8762A429}"/>
              </a:ext>
            </a:extLst>
          </p:cNvPr>
          <p:cNvSpPr/>
          <p:nvPr/>
        </p:nvSpPr>
        <p:spPr>
          <a:xfrm>
            <a:off x="0" y="-6145"/>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a:stretch>
          </a:blipFill>
        </p:spPr>
        <p:txBody>
          <a:bodyPr/>
          <a:lstStyle/>
          <a:p>
            <a:endParaRPr lang="en-US" sz="4000">
              <a:latin typeface="Times New Roman" panose="02020603050405020304" pitchFamily="18" charset="0"/>
              <a:cs typeface="Times New Roman" panose="02020603050405020304" pitchFamily="18" charset="0"/>
            </a:endParaRPr>
          </a:p>
        </p:txBody>
      </p:sp>
      <p:sp>
        <p:nvSpPr>
          <p:cNvPr id="3" name="TextBox 3">
            <a:extLst>
              <a:ext uri="{FF2B5EF4-FFF2-40B4-BE49-F238E27FC236}">
                <a16:creationId xmlns:a16="http://schemas.microsoft.com/office/drawing/2014/main" id="{3A97A5F9-69B2-39ED-E57A-AFD4E769509D}"/>
              </a:ext>
            </a:extLst>
          </p:cNvPr>
          <p:cNvSpPr txBox="1"/>
          <p:nvPr/>
        </p:nvSpPr>
        <p:spPr>
          <a:xfrm>
            <a:off x="2107544" y="923502"/>
            <a:ext cx="15619856" cy="602729"/>
          </a:xfrm>
          <a:prstGeom prst="rect">
            <a:avLst/>
          </a:prstGeom>
        </p:spPr>
        <p:txBody>
          <a:bodyPr lIns="0" tIns="0" rIns="0" bIns="0" rtlCol="0" anchor="t">
            <a:spAutoFit/>
          </a:bodyPr>
          <a:lstStyle/>
          <a:p>
            <a:pPr algn="ctr">
              <a:lnSpc>
                <a:spcPts val="4680"/>
              </a:lnSpc>
              <a:spcBef>
                <a:spcPct val="0"/>
              </a:spcBef>
            </a:pPr>
            <a:r>
              <a:rPr lang="en-US" sz="4000" b="1">
                <a:solidFill>
                  <a:srgbClr val="FFFFFF"/>
                </a:solidFill>
                <a:latin typeface="Times New Roman" panose="02020603050405020304" pitchFamily="18" charset="0"/>
                <a:ea typeface="Muli Semi-Bold"/>
                <a:cs typeface="Times New Roman" panose="02020603050405020304" pitchFamily="18" charset="0"/>
                <a:sym typeface="Muli Semi-Bold"/>
              </a:rPr>
              <a:t>III. CHÍNH SÁCH DỰ KIẾN ĐỀ XUẤT</a:t>
            </a:r>
          </a:p>
        </p:txBody>
      </p:sp>
      <p:sp>
        <p:nvSpPr>
          <p:cNvPr id="5" name="Freeform 5">
            <a:extLst>
              <a:ext uri="{FF2B5EF4-FFF2-40B4-BE49-F238E27FC236}">
                <a16:creationId xmlns:a16="http://schemas.microsoft.com/office/drawing/2014/main" id="{D44B2E19-442B-0A8A-8243-84E5486FB29C}"/>
              </a:ext>
            </a:extLst>
          </p:cNvPr>
          <p:cNvSpPr/>
          <p:nvPr/>
        </p:nvSpPr>
        <p:spPr>
          <a:xfrm>
            <a:off x="560600" y="267387"/>
            <a:ext cx="1546943" cy="1522627"/>
          </a:xfrm>
          <a:custGeom>
            <a:avLst/>
            <a:gdLst/>
            <a:ahLst/>
            <a:cxnLst/>
            <a:rect l="l" t="t" r="r" b="b"/>
            <a:pathLst>
              <a:path w="1546943" h="1522627">
                <a:moveTo>
                  <a:pt x="0" y="0"/>
                </a:moveTo>
                <a:lnTo>
                  <a:pt x="1546944" y="0"/>
                </a:lnTo>
                <a:lnTo>
                  <a:pt x="1546944" y="1522626"/>
                </a:lnTo>
                <a:lnTo>
                  <a:pt x="0" y="1522626"/>
                </a:lnTo>
                <a:lnTo>
                  <a:pt x="0" y="0"/>
                </a:lnTo>
                <a:close/>
              </a:path>
            </a:pathLst>
          </a:custGeom>
          <a:blipFill>
            <a:blip r:embed="rId3"/>
            <a:stretch>
              <a:fillRect t="-798" b="-798"/>
            </a:stretch>
          </a:blipFill>
        </p:spPr>
      </p:sp>
      <p:sp>
        <p:nvSpPr>
          <p:cNvPr id="6" name="TextBox 6">
            <a:extLst>
              <a:ext uri="{FF2B5EF4-FFF2-40B4-BE49-F238E27FC236}">
                <a16:creationId xmlns:a16="http://schemas.microsoft.com/office/drawing/2014/main" id="{0532B4C7-DC3A-3C44-E04F-2249C7748A8F}"/>
              </a:ext>
            </a:extLst>
          </p:cNvPr>
          <p:cNvSpPr txBox="1"/>
          <p:nvPr/>
        </p:nvSpPr>
        <p:spPr>
          <a:xfrm>
            <a:off x="1767348" y="1839301"/>
            <a:ext cx="15977258" cy="1445332"/>
          </a:xfrm>
          <a:prstGeom prst="rect">
            <a:avLst/>
          </a:prstGeom>
        </p:spPr>
        <p:txBody>
          <a:bodyPr wrap="square" lIns="0" tIns="0" rIns="0" bIns="0" rtlCol="0" anchor="t">
            <a:spAutoFit/>
          </a:bodyPr>
          <a:lstStyle/>
          <a:p>
            <a:pPr algn="just">
              <a:lnSpc>
                <a:spcPts val="4550"/>
              </a:lnSpc>
              <a:spcBef>
                <a:spcPts val="600"/>
              </a:spcBef>
              <a:spcAft>
                <a:spcPts val="1800"/>
              </a:spcAft>
            </a:pPr>
            <a:r>
              <a:rPr lang="en-US" sz="3500" b="1">
                <a:solidFill>
                  <a:srgbClr val="FFFFFF"/>
                </a:solidFill>
                <a:latin typeface="Times New Roman" panose="02020603050405020304" pitchFamily="18" charset="0"/>
                <a:cs typeface="Times New Roman" panose="02020603050405020304" pitchFamily="18" charset="0"/>
                <a:sym typeface="Muli Semi-Bold"/>
              </a:rPr>
              <a:t>2. </a:t>
            </a:r>
            <a:r>
              <a:rPr lang="vi-VN" sz="3500" b="1">
                <a:solidFill>
                  <a:srgbClr val="FFFFFF"/>
                </a:solidFill>
                <a:latin typeface="Times New Roman" panose="02020603050405020304" pitchFamily="18" charset="0"/>
                <a:cs typeface="Times New Roman" panose="02020603050405020304" pitchFamily="18" charset="0"/>
                <a:sym typeface="Muli Semi-Bold"/>
              </a:rPr>
              <a:t>Chính sách 2: </a:t>
            </a:r>
            <a:r>
              <a:rPr lang="vi-VN" sz="3500" i="1">
                <a:solidFill>
                  <a:srgbClr val="FFFFFF"/>
                </a:solidFill>
                <a:latin typeface="Times New Roman" panose="02020603050405020304" pitchFamily="18" charset="0"/>
                <a:cs typeface="Times New Roman" panose="02020603050405020304" pitchFamily="18" charset="0"/>
                <a:sym typeface="Muli Semi-Bold"/>
              </a:rPr>
              <a:t>Hoàn thiện quy định về ngành, nghề đầu tư kinh doanh có điều kiện</a:t>
            </a:r>
            <a:endParaRPr lang="en-US" sz="3500" i="1">
              <a:solidFill>
                <a:srgbClr val="FFFFFF"/>
              </a:solidFill>
              <a:latin typeface="Times New Roman" panose="02020603050405020304" pitchFamily="18" charset="0"/>
              <a:cs typeface="Times New Roman" panose="02020603050405020304" pitchFamily="18" charset="0"/>
              <a:sym typeface="Muli Semi-Bold"/>
            </a:endParaRPr>
          </a:p>
          <a:p>
            <a:pPr algn="just">
              <a:lnSpc>
                <a:spcPts val="4550"/>
              </a:lnSpc>
              <a:spcBef>
                <a:spcPts val="600"/>
              </a:spcBef>
              <a:spcAft>
                <a:spcPts val="600"/>
              </a:spcAft>
            </a:pPr>
            <a:endParaRPr lang="en-US" sz="3500">
              <a:solidFill>
                <a:srgbClr val="FFFFFF"/>
              </a:solidFill>
              <a:latin typeface="Times New Roman" panose="02020603050405020304" pitchFamily="18" charset="0"/>
              <a:cs typeface="Times New Roman" panose="02020603050405020304" pitchFamily="18" charset="0"/>
              <a:sym typeface="Muli Semi-Bold"/>
            </a:endParaRPr>
          </a:p>
        </p:txBody>
      </p:sp>
      <p:sp>
        <p:nvSpPr>
          <p:cNvPr id="4" name="Dodecagon 3">
            <a:extLst>
              <a:ext uri="{FF2B5EF4-FFF2-40B4-BE49-F238E27FC236}">
                <a16:creationId xmlns:a16="http://schemas.microsoft.com/office/drawing/2014/main" id="{FBE893DF-A0A3-35D4-8F0E-44B6B1B66EBE}"/>
              </a:ext>
            </a:extLst>
          </p:cNvPr>
          <p:cNvSpPr/>
          <p:nvPr/>
        </p:nvSpPr>
        <p:spPr>
          <a:xfrm>
            <a:off x="5176684" y="3831611"/>
            <a:ext cx="3962400" cy="3505200"/>
          </a:xfrm>
          <a:prstGeom prst="dodecagon">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000" b="1">
                <a:solidFill>
                  <a:schemeClr val="tx1"/>
                </a:solidFill>
                <a:latin typeface="Times New Roman" panose="02020603050405020304" pitchFamily="18" charset="0"/>
                <a:cs typeface="Times New Roman" panose="02020603050405020304" pitchFamily="18" charset="0"/>
              </a:rPr>
              <a:t>NGÀNH NGHỀ KINH DOANH CÓ ĐIỀU KIỆN</a:t>
            </a:r>
          </a:p>
        </p:txBody>
      </p:sp>
      <p:sp>
        <p:nvSpPr>
          <p:cNvPr id="20" name="Arrow: Right 19">
            <a:extLst>
              <a:ext uri="{FF2B5EF4-FFF2-40B4-BE49-F238E27FC236}">
                <a16:creationId xmlns:a16="http://schemas.microsoft.com/office/drawing/2014/main" id="{1000E2E0-7C60-EE26-C038-5B6F11603802}"/>
              </a:ext>
            </a:extLst>
          </p:cNvPr>
          <p:cNvSpPr/>
          <p:nvPr/>
        </p:nvSpPr>
        <p:spPr>
          <a:xfrm>
            <a:off x="1147917" y="4406138"/>
            <a:ext cx="3593076" cy="2269934"/>
          </a:xfrm>
          <a:prstGeom prst="rightArrow">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b="1" i="1">
                <a:solidFill>
                  <a:schemeClr val="tx1"/>
                </a:solidFill>
                <a:latin typeface="Times New Roman" panose="02020603050405020304" pitchFamily="18" charset="0"/>
                <a:cs typeface="Times New Roman" panose="02020603050405020304" pitchFamily="18" charset="0"/>
              </a:rPr>
              <a:t>237 NGÀNH, NGHỀ KINH DOANH CÓ ĐIỀU KIỆN HIỆN HÀNH</a:t>
            </a:r>
          </a:p>
        </p:txBody>
      </p:sp>
      <p:sp>
        <p:nvSpPr>
          <p:cNvPr id="26" name="Rectangle: Rounded Corners 25">
            <a:extLst>
              <a:ext uri="{FF2B5EF4-FFF2-40B4-BE49-F238E27FC236}">
                <a16:creationId xmlns:a16="http://schemas.microsoft.com/office/drawing/2014/main" id="{5EB59DA1-373C-48B2-1109-512FB085F0E3}"/>
              </a:ext>
            </a:extLst>
          </p:cNvPr>
          <p:cNvSpPr/>
          <p:nvPr/>
        </p:nvSpPr>
        <p:spPr>
          <a:xfrm>
            <a:off x="5727290" y="2807477"/>
            <a:ext cx="2667000" cy="653845"/>
          </a:xfrm>
          <a:prstGeom prst="round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u="sng">
                <a:solidFill>
                  <a:schemeClr val="tx1"/>
                </a:solidFill>
                <a:latin typeface="Times New Roman" panose="02020603050405020304" pitchFamily="18" charset="0"/>
                <a:cs typeface="Times New Roman" panose="02020603050405020304" pitchFamily="18" charset="0"/>
              </a:rPr>
              <a:t>ĐẶT VẤN ĐỀ:</a:t>
            </a:r>
          </a:p>
        </p:txBody>
      </p:sp>
      <p:sp>
        <p:nvSpPr>
          <p:cNvPr id="27" name="Rectangle: Rounded Corners 26">
            <a:extLst>
              <a:ext uri="{FF2B5EF4-FFF2-40B4-BE49-F238E27FC236}">
                <a16:creationId xmlns:a16="http://schemas.microsoft.com/office/drawing/2014/main" id="{E161C968-1156-5F6D-73CD-C4C46E867A6D}"/>
              </a:ext>
            </a:extLst>
          </p:cNvPr>
          <p:cNvSpPr/>
          <p:nvPr/>
        </p:nvSpPr>
        <p:spPr>
          <a:xfrm>
            <a:off x="10896600" y="2552700"/>
            <a:ext cx="5867400" cy="2286000"/>
          </a:xfrm>
          <a:prstGeom prst="round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r>
              <a:rPr lang="en-US" sz="2000" b="1" dirty="0">
                <a:solidFill>
                  <a:schemeClr val="tx1"/>
                </a:solidFill>
                <a:latin typeface="Times New Roman" panose="02020603050405020304" pitchFamily="18" charset="0"/>
                <a:cs typeface="Times New Roman" panose="02020603050405020304" pitchFamily="18" charset="0"/>
              </a:rPr>
              <a:t>1. </a:t>
            </a:r>
            <a:r>
              <a:rPr lang="en-US" sz="2000" b="1" dirty="0" err="1">
                <a:solidFill>
                  <a:schemeClr val="tx1"/>
                </a:solidFill>
                <a:latin typeface="Times New Roman" panose="02020603050405020304" pitchFamily="18" charset="0"/>
                <a:cs typeface="Times New Roman" panose="02020603050405020304" pitchFamily="18" charset="0"/>
              </a:rPr>
              <a:t>Quản</a:t>
            </a:r>
            <a:r>
              <a:rPr lang="en-US" sz="2000" b="1" dirty="0">
                <a:solidFill>
                  <a:schemeClr val="tx1"/>
                </a:solidFill>
                <a:latin typeface="Times New Roman" panose="02020603050405020304" pitchFamily="18" charset="0"/>
                <a:cs typeface="Times New Roman" panose="02020603050405020304" pitchFamily="18" charset="0"/>
              </a:rPr>
              <a:t> </a:t>
            </a:r>
            <a:r>
              <a:rPr lang="en-US" sz="2000" b="1" dirty="0" err="1">
                <a:solidFill>
                  <a:schemeClr val="tx1"/>
                </a:solidFill>
                <a:latin typeface="Times New Roman" panose="02020603050405020304" pitchFamily="18" charset="0"/>
                <a:cs typeface="Times New Roman" panose="02020603050405020304" pitchFamily="18" charset="0"/>
              </a:rPr>
              <a:t>lý</a:t>
            </a:r>
            <a:r>
              <a:rPr lang="en-US" sz="2000" b="1" dirty="0">
                <a:solidFill>
                  <a:schemeClr val="tx1"/>
                </a:solidFill>
                <a:latin typeface="Times New Roman" panose="02020603050405020304" pitchFamily="18" charset="0"/>
                <a:cs typeface="Times New Roman" panose="02020603050405020304" pitchFamily="18" charset="0"/>
              </a:rPr>
              <a:t> </a:t>
            </a:r>
            <a:r>
              <a:rPr lang="en-US" sz="2000" b="1" dirty="0" err="1">
                <a:solidFill>
                  <a:schemeClr val="tx1"/>
                </a:solidFill>
                <a:latin typeface="Times New Roman" panose="02020603050405020304" pitchFamily="18" charset="0"/>
                <a:cs typeface="Times New Roman" panose="02020603050405020304" pitchFamily="18" charset="0"/>
              </a:rPr>
              <a:t>theo</a:t>
            </a:r>
            <a:r>
              <a:rPr lang="en-US" sz="2000" b="1" dirty="0">
                <a:solidFill>
                  <a:schemeClr val="tx1"/>
                </a:solidFill>
                <a:latin typeface="Times New Roman" panose="02020603050405020304" pitchFamily="18" charset="0"/>
                <a:cs typeface="Times New Roman" panose="02020603050405020304" pitchFamily="18" charset="0"/>
              </a:rPr>
              <a:t> </a:t>
            </a:r>
            <a:r>
              <a:rPr lang="en-US" sz="2000" b="1" dirty="0" err="1">
                <a:solidFill>
                  <a:schemeClr val="tx1"/>
                </a:solidFill>
                <a:latin typeface="Times New Roman" panose="02020603050405020304" pitchFamily="18" charset="0"/>
                <a:cs typeface="Times New Roman" panose="02020603050405020304" pitchFamily="18" charset="0"/>
              </a:rPr>
              <a:t>cơ</a:t>
            </a:r>
            <a:r>
              <a:rPr lang="en-US" sz="2000" b="1" dirty="0">
                <a:solidFill>
                  <a:schemeClr val="tx1"/>
                </a:solidFill>
                <a:latin typeface="Times New Roman" panose="02020603050405020304" pitchFamily="18" charset="0"/>
                <a:cs typeface="Times New Roman" panose="02020603050405020304" pitchFamily="18" charset="0"/>
              </a:rPr>
              <a:t> </a:t>
            </a:r>
            <a:r>
              <a:rPr lang="en-US" sz="2000" b="1" dirty="0" err="1">
                <a:solidFill>
                  <a:schemeClr val="tx1"/>
                </a:solidFill>
                <a:latin typeface="Times New Roman" panose="02020603050405020304" pitchFamily="18" charset="0"/>
                <a:cs typeface="Times New Roman" panose="02020603050405020304" pitchFamily="18" charset="0"/>
              </a:rPr>
              <a:t>chế</a:t>
            </a:r>
            <a:r>
              <a:rPr lang="en-US" sz="2000" b="1" dirty="0">
                <a:solidFill>
                  <a:schemeClr val="tx1"/>
                </a:solidFill>
                <a:latin typeface="Times New Roman" panose="02020603050405020304" pitchFamily="18" charset="0"/>
                <a:cs typeface="Times New Roman" panose="02020603050405020304" pitchFamily="18" charset="0"/>
              </a:rPr>
              <a:t> </a:t>
            </a:r>
            <a:r>
              <a:rPr lang="en-US" sz="2000" b="1" dirty="0" err="1">
                <a:solidFill>
                  <a:schemeClr val="tx1"/>
                </a:solidFill>
                <a:latin typeface="Times New Roman" panose="02020603050405020304" pitchFamily="18" charset="0"/>
                <a:cs typeface="Times New Roman" panose="02020603050405020304" pitchFamily="18" charset="0"/>
              </a:rPr>
              <a:t>tiền</a:t>
            </a:r>
            <a:r>
              <a:rPr lang="en-US" sz="2000" b="1" dirty="0">
                <a:solidFill>
                  <a:schemeClr val="tx1"/>
                </a:solidFill>
                <a:latin typeface="Times New Roman" panose="02020603050405020304" pitchFamily="18" charset="0"/>
                <a:cs typeface="Times New Roman" panose="02020603050405020304" pitchFamily="18" charset="0"/>
              </a:rPr>
              <a:t> </a:t>
            </a:r>
            <a:r>
              <a:rPr lang="en-US" sz="2000" b="1" dirty="0" err="1">
                <a:solidFill>
                  <a:schemeClr val="tx1"/>
                </a:solidFill>
                <a:latin typeface="Times New Roman" panose="02020603050405020304" pitchFamily="18" charset="0"/>
                <a:cs typeface="Times New Roman" panose="02020603050405020304" pitchFamily="18" charset="0"/>
              </a:rPr>
              <a:t>kiểm</a:t>
            </a:r>
            <a:r>
              <a:rPr lang="en-US" sz="2000" b="1" dirty="0">
                <a:solidFill>
                  <a:schemeClr val="tx1"/>
                </a:solidFill>
                <a:latin typeface="Times New Roman" panose="02020603050405020304" pitchFamily="18" charset="0"/>
                <a:cs typeface="Times New Roman" panose="02020603050405020304" pitchFamily="18" charset="0"/>
              </a:rPr>
              <a:t> </a:t>
            </a:r>
            <a:r>
              <a:rPr lang="en-US" sz="2000" b="1" dirty="0" err="1">
                <a:solidFill>
                  <a:schemeClr val="tx1"/>
                </a:solidFill>
                <a:latin typeface="Times New Roman" panose="02020603050405020304" pitchFamily="18" charset="0"/>
                <a:cs typeface="Times New Roman" panose="02020603050405020304" pitchFamily="18" charset="0"/>
              </a:rPr>
              <a:t>là</a:t>
            </a:r>
            <a:r>
              <a:rPr lang="en-US" sz="2000" b="1" dirty="0">
                <a:solidFill>
                  <a:schemeClr val="tx1"/>
                </a:solidFill>
                <a:latin typeface="Times New Roman" panose="02020603050405020304" pitchFamily="18" charset="0"/>
                <a:cs typeface="Times New Roman" panose="02020603050405020304" pitchFamily="18" charset="0"/>
              </a:rPr>
              <a:t> </a:t>
            </a:r>
            <a:r>
              <a:rPr lang="en-US" sz="2000" b="1" dirty="0" err="1">
                <a:solidFill>
                  <a:schemeClr val="tx1"/>
                </a:solidFill>
                <a:latin typeface="Times New Roman" panose="02020603050405020304" pitchFamily="18" charset="0"/>
                <a:cs typeface="Times New Roman" panose="02020603050405020304" pitchFamily="18" charset="0"/>
              </a:rPr>
              <a:t>chủ</a:t>
            </a:r>
            <a:r>
              <a:rPr lang="en-US" sz="2000" b="1" dirty="0">
                <a:solidFill>
                  <a:schemeClr val="tx1"/>
                </a:solidFill>
                <a:latin typeface="Times New Roman" panose="02020603050405020304" pitchFamily="18" charset="0"/>
                <a:cs typeface="Times New Roman" panose="02020603050405020304" pitchFamily="18" charset="0"/>
              </a:rPr>
              <a:t> </a:t>
            </a:r>
            <a:r>
              <a:rPr lang="en-US" sz="2000" b="1" dirty="0" err="1">
                <a:solidFill>
                  <a:schemeClr val="tx1"/>
                </a:solidFill>
                <a:latin typeface="Times New Roman" panose="02020603050405020304" pitchFamily="18" charset="0"/>
                <a:cs typeface="Times New Roman" panose="02020603050405020304" pitchFamily="18" charset="0"/>
              </a:rPr>
              <a:t>yếu</a:t>
            </a:r>
            <a:r>
              <a:rPr lang="en-US" sz="2000" b="1" dirty="0">
                <a:solidFill>
                  <a:schemeClr val="tx1"/>
                </a:solidFill>
                <a:latin typeface="Times New Roman" panose="02020603050405020304" pitchFamily="18" charset="0"/>
                <a:cs typeface="Times New Roman" panose="02020603050405020304" pitchFamily="18" charset="0"/>
              </a:rPr>
              <a:t>:</a:t>
            </a:r>
          </a:p>
          <a:p>
            <a:pPr algn="just"/>
            <a:r>
              <a:rPr lang="en-US" sz="2000" b="1" dirty="0">
                <a:solidFill>
                  <a:schemeClr val="tx1"/>
                </a:solidFill>
                <a:latin typeface="Times New Roman" panose="02020603050405020304" pitchFamily="18" charset="0"/>
                <a:cs typeface="Times New Roman" panose="02020603050405020304" pitchFamily="18" charset="0"/>
              </a:rPr>
              <a:t>- </a:t>
            </a:r>
            <a:r>
              <a:rPr lang="en-US" sz="2000" b="1" dirty="0" err="1">
                <a:solidFill>
                  <a:schemeClr val="tx1"/>
                </a:solidFill>
                <a:latin typeface="Times New Roman" panose="02020603050405020304" pitchFamily="18" charset="0"/>
                <a:cs typeface="Times New Roman" panose="02020603050405020304" pitchFamily="18" charset="0"/>
              </a:rPr>
              <a:t>Một</a:t>
            </a:r>
            <a:r>
              <a:rPr lang="en-US" sz="2000" b="1" dirty="0">
                <a:solidFill>
                  <a:schemeClr val="tx1"/>
                </a:solidFill>
                <a:latin typeface="Times New Roman" panose="02020603050405020304" pitchFamily="18" charset="0"/>
                <a:cs typeface="Times New Roman" panose="02020603050405020304" pitchFamily="18" charset="0"/>
              </a:rPr>
              <a:t> </a:t>
            </a:r>
            <a:r>
              <a:rPr lang="en-US" sz="2000" b="1" dirty="0" err="1">
                <a:solidFill>
                  <a:schemeClr val="tx1"/>
                </a:solidFill>
                <a:latin typeface="Times New Roman" panose="02020603050405020304" pitchFamily="18" charset="0"/>
                <a:cs typeface="Times New Roman" panose="02020603050405020304" pitchFamily="18" charset="0"/>
              </a:rPr>
              <a:t>số</a:t>
            </a:r>
            <a:r>
              <a:rPr lang="en-US" sz="2000" b="1" dirty="0">
                <a:solidFill>
                  <a:schemeClr val="tx1"/>
                </a:solidFill>
                <a:latin typeface="Times New Roman" panose="02020603050405020304" pitchFamily="18" charset="0"/>
                <a:cs typeface="Times New Roman" panose="02020603050405020304" pitchFamily="18" charset="0"/>
              </a:rPr>
              <a:t> </a:t>
            </a:r>
            <a:r>
              <a:rPr lang="en-US" sz="2000" b="1" dirty="0" err="1">
                <a:solidFill>
                  <a:schemeClr val="tx1"/>
                </a:solidFill>
                <a:latin typeface="Times New Roman" panose="02020603050405020304" pitchFamily="18" charset="0"/>
                <a:cs typeface="Times New Roman" panose="02020603050405020304" pitchFamily="18" charset="0"/>
              </a:rPr>
              <a:t>ngành</a:t>
            </a:r>
            <a:r>
              <a:rPr lang="en-US" sz="2000" b="1" dirty="0">
                <a:solidFill>
                  <a:schemeClr val="tx1"/>
                </a:solidFill>
                <a:latin typeface="Times New Roman" panose="02020603050405020304" pitchFamily="18" charset="0"/>
                <a:cs typeface="Times New Roman" panose="02020603050405020304" pitchFamily="18" charset="0"/>
              </a:rPr>
              <a:t> </a:t>
            </a:r>
            <a:r>
              <a:rPr lang="en-US" sz="2000" b="1" dirty="0" err="1">
                <a:solidFill>
                  <a:schemeClr val="tx1"/>
                </a:solidFill>
                <a:latin typeface="Times New Roman" panose="02020603050405020304" pitchFamily="18" charset="0"/>
                <a:cs typeface="Times New Roman" panose="02020603050405020304" pitchFamily="18" charset="0"/>
              </a:rPr>
              <a:t>nghề</a:t>
            </a:r>
            <a:r>
              <a:rPr lang="en-US" sz="2000" b="1" dirty="0">
                <a:solidFill>
                  <a:schemeClr val="tx1"/>
                </a:solidFill>
                <a:latin typeface="Times New Roman" panose="02020603050405020304" pitchFamily="18" charset="0"/>
                <a:cs typeface="Times New Roman" panose="02020603050405020304" pitchFamily="18" charset="0"/>
              </a:rPr>
              <a:t> (</a:t>
            </a:r>
            <a:r>
              <a:rPr lang="en-US" sz="2000" b="1" dirty="0" err="1">
                <a:solidFill>
                  <a:schemeClr val="tx1"/>
                </a:solidFill>
                <a:latin typeface="Times New Roman" panose="02020603050405020304" pitchFamily="18" charset="0"/>
                <a:cs typeface="Times New Roman" panose="02020603050405020304" pitchFamily="18" charset="0"/>
              </a:rPr>
              <a:t>các</a:t>
            </a:r>
            <a:r>
              <a:rPr lang="en-US" sz="2000" b="1" dirty="0">
                <a:solidFill>
                  <a:schemeClr val="tx1"/>
                </a:solidFill>
                <a:latin typeface="Times New Roman" panose="02020603050405020304" pitchFamily="18" charset="0"/>
                <a:cs typeface="Times New Roman" panose="02020603050405020304" pitchFamily="18" charset="0"/>
              </a:rPr>
              <a:t> </a:t>
            </a:r>
            <a:r>
              <a:rPr lang="en-US" sz="2000" b="1" dirty="0" err="1">
                <a:solidFill>
                  <a:schemeClr val="tx1"/>
                </a:solidFill>
                <a:latin typeface="Times New Roman" panose="02020603050405020304" pitchFamily="18" charset="0"/>
                <a:cs typeface="Times New Roman" panose="02020603050405020304" pitchFamily="18" charset="0"/>
              </a:rPr>
              <a:t>ngành</a:t>
            </a:r>
            <a:r>
              <a:rPr lang="en-US" sz="2000" b="1" dirty="0">
                <a:solidFill>
                  <a:schemeClr val="tx1"/>
                </a:solidFill>
                <a:latin typeface="Times New Roman" panose="02020603050405020304" pitchFamily="18" charset="0"/>
                <a:cs typeface="Times New Roman" panose="02020603050405020304" pitchFamily="18" charset="0"/>
              </a:rPr>
              <a:t> </a:t>
            </a:r>
            <a:r>
              <a:rPr lang="en-US" sz="2000" b="1" dirty="0" err="1">
                <a:solidFill>
                  <a:schemeClr val="tx1"/>
                </a:solidFill>
                <a:latin typeface="Times New Roman" panose="02020603050405020304" pitchFamily="18" charset="0"/>
                <a:cs typeface="Times New Roman" panose="02020603050405020304" pitchFamily="18" charset="0"/>
              </a:rPr>
              <a:t>sản</a:t>
            </a:r>
            <a:r>
              <a:rPr lang="en-US" sz="2000" b="1" dirty="0">
                <a:solidFill>
                  <a:schemeClr val="tx1"/>
                </a:solidFill>
                <a:latin typeface="Times New Roman" panose="02020603050405020304" pitchFamily="18" charset="0"/>
                <a:cs typeface="Times New Roman" panose="02020603050405020304" pitchFamily="18" charset="0"/>
              </a:rPr>
              <a:t> </a:t>
            </a:r>
            <a:r>
              <a:rPr lang="en-US" sz="2000" b="1" dirty="0" err="1">
                <a:solidFill>
                  <a:schemeClr val="tx1"/>
                </a:solidFill>
                <a:latin typeface="Times New Roman" panose="02020603050405020304" pitchFamily="18" charset="0"/>
                <a:cs typeface="Times New Roman" panose="02020603050405020304" pitchFamily="18" charset="0"/>
              </a:rPr>
              <a:t>xuất</a:t>
            </a:r>
            <a:r>
              <a:rPr lang="en-US" sz="2000" b="1" dirty="0">
                <a:solidFill>
                  <a:schemeClr val="tx1"/>
                </a:solidFill>
                <a:latin typeface="Times New Roman" panose="02020603050405020304" pitchFamily="18" charset="0"/>
                <a:cs typeface="Times New Roman" panose="02020603050405020304" pitchFamily="18" charset="0"/>
              </a:rPr>
              <a:t>, </a:t>
            </a:r>
            <a:r>
              <a:rPr lang="en-US" sz="2000" b="1" dirty="0" err="1">
                <a:solidFill>
                  <a:schemeClr val="tx1"/>
                </a:solidFill>
                <a:latin typeface="Times New Roman" panose="02020603050405020304" pitchFamily="18" charset="0"/>
                <a:cs typeface="Times New Roman" panose="02020603050405020304" pitchFamily="18" charset="0"/>
              </a:rPr>
              <a:t>phương</a:t>
            </a:r>
            <a:r>
              <a:rPr lang="en-US" sz="2000" b="1" dirty="0">
                <a:solidFill>
                  <a:schemeClr val="tx1"/>
                </a:solidFill>
                <a:latin typeface="Times New Roman" panose="02020603050405020304" pitchFamily="18" charset="0"/>
                <a:cs typeface="Times New Roman" panose="02020603050405020304" pitchFamily="18" charset="0"/>
              </a:rPr>
              <a:t> </a:t>
            </a:r>
            <a:r>
              <a:rPr lang="en-US" sz="2000" b="1" dirty="0" err="1">
                <a:solidFill>
                  <a:schemeClr val="tx1"/>
                </a:solidFill>
                <a:latin typeface="Times New Roman" panose="02020603050405020304" pitchFamily="18" charset="0"/>
                <a:cs typeface="Times New Roman" panose="02020603050405020304" pitchFamily="18" charset="0"/>
              </a:rPr>
              <a:t>tiện</a:t>
            </a:r>
            <a:r>
              <a:rPr lang="en-US" sz="2000" b="1" dirty="0">
                <a:solidFill>
                  <a:schemeClr val="tx1"/>
                </a:solidFill>
                <a:latin typeface="Times New Roman" panose="02020603050405020304" pitchFamily="18" charset="0"/>
                <a:cs typeface="Times New Roman" panose="02020603050405020304" pitchFamily="18" charset="0"/>
              </a:rPr>
              <a:t> </a:t>
            </a:r>
            <a:r>
              <a:rPr lang="en-US" sz="2000" b="1" dirty="0" err="1">
                <a:solidFill>
                  <a:schemeClr val="tx1"/>
                </a:solidFill>
                <a:latin typeface="Times New Roman" panose="02020603050405020304" pitchFamily="18" charset="0"/>
                <a:cs typeface="Times New Roman" panose="02020603050405020304" pitchFamily="18" charset="0"/>
              </a:rPr>
              <a:t>thuỷ</a:t>
            </a:r>
            <a:r>
              <a:rPr lang="en-US" sz="2000" b="1" dirty="0">
                <a:solidFill>
                  <a:schemeClr val="tx1"/>
                </a:solidFill>
                <a:latin typeface="Times New Roman" panose="02020603050405020304" pitchFamily="18" charset="0"/>
                <a:cs typeface="Times New Roman" panose="02020603050405020304" pitchFamily="18" charset="0"/>
              </a:rPr>
              <a:t> </a:t>
            </a:r>
            <a:r>
              <a:rPr lang="en-US" sz="2000" b="1" dirty="0" err="1">
                <a:solidFill>
                  <a:schemeClr val="tx1"/>
                </a:solidFill>
                <a:latin typeface="Times New Roman" panose="02020603050405020304" pitchFamily="18" charset="0"/>
                <a:cs typeface="Times New Roman" panose="02020603050405020304" pitchFamily="18" charset="0"/>
              </a:rPr>
              <a:t>nội</a:t>
            </a:r>
            <a:r>
              <a:rPr lang="en-US" sz="2000" b="1" dirty="0">
                <a:solidFill>
                  <a:schemeClr val="tx1"/>
                </a:solidFill>
                <a:latin typeface="Times New Roman" panose="02020603050405020304" pitchFamily="18" charset="0"/>
                <a:cs typeface="Times New Roman" panose="02020603050405020304" pitchFamily="18" charset="0"/>
              </a:rPr>
              <a:t> </a:t>
            </a:r>
            <a:r>
              <a:rPr lang="en-US" sz="2000" b="1" dirty="0" err="1">
                <a:solidFill>
                  <a:schemeClr val="tx1"/>
                </a:solidFill>
                <a:latin typeface="Times New Roman" panose="02020603050405020304" pitchFamily="18" charset="0"/>
                <a:cs typeface="Times New Roman" panose="02020603050405020304" pitchFamily="18" charset="0"/>
              </a:rPr>
              <a:t>địa</a:t>
            </a:r>
            <a:r>
              <a:rPr lang="en-US" sz="2000" b="1" dirty="0">
                <a:solidFill>
                  <a:schemeClr val="tx1"/>
                </a:solidFill>
                <a:latin typeface="Times New Roman" panose="02020603050405020304" pitchFamily="18" charset="0"/>
                <a:cs typeface="Times New Roman" panose="02020603050405020304" pitchFamily="18" charset="0"/>
              </a:rPr>
              <a:t>…) </a:t>
            </a:r>
            <a:r>
              <a:rPr lang="en-US" sz="2000" b="1" dirty="0" err="1">
                <a:solidFill>
                  <a:schemeClr val="tx1"/>
                </a:solidFill>
                <a:latin typeface="Times New Roman" panose="02020603050405020304" pitchFamily="18" charset="0"/>
                <a:cs typeface="Times New Roman" panose="02020603050405020304" pitchFamily="18" charset="0"/>
              </a:rPr>
              <a:t>đã</a:t>
            </a:r>
            <a:r>
              <a:rPr lang="en-US" sz="2000" b="1" dirty="0">
                <a:solidFill>
                  <a:schemeClr val="tx1"/>
                </a:solidFill>
                <a:latin typeface="Times New Roman" panose="02020603050405020304" pitchFamily="18" charset="0"/>
                <a:cs typeface="Times New Roman" panose="02020603050405020304" pitchFamily="18" charset="0"/>
              </a:rPr>
              <a:t> </a:t>
            </a:r>
            <a:r>
              <a:rPr lang="vi-VN" sz="2000" b="1" dirty="0">
                <a:solidFill>
                  <a:schemeClr val="tx1"/>
                </a:solidFill>
                <a:latin typeface="Times New Roman" panose="02020603050405020304" pitchFamily="18" charset="0"/>
                <a:cs typeface="Times New Roman" panose="02020603050405020304" pitchFamily="18" charset="0"/>
              </a:rPr>
              <a:t>được quản lý bởi quy chuẩn kỹ thuật</a:t>
            </a:r>
            <a:r>
              <a:rPr lang="en-US" sz="2000" b="1" dirty="0">
                <a:solidFill>
                  <a:schemeClr val="tx1"/>
                </a:solidFill>
                <a:latin typeface="Times New Roman" panose="02020603050405020304" pitchFamily="18" charset="0"/>
                <a:cs typeface="Times New Roman" panose="02020603050405020304" pitchFamily="18" charset="0"/>
              </a:rPr>
              <a:t> </a:t>
            </a:r>
            <a:r>
              <a:rPr lang="en-US" sz="2000" b="1" dirty="0" err="1">
                <a:solidFill>
                  <a:schemeClr val="tx1"/>
                </a:solidFill>
                <a:latin typeface="Times New Roman" panose="02020603050405020304" pitchFamily="18" charset="0"/>
                <a:cs typeface="Times New Roman" panose="02020603050405020304" pitchFamily="18" charset="0"/>
              </a:rPr>
              <a:t>nhưng</a:t>
            </a:r>
            <a:r>
              <a:rPr lang="en-US" sz="2000" b="1" dirty="0">
                <a:solidFill>
                  <a:schemeClr val="tx1"/>
                </a:solidFill>
                <a:latin typeface="Times New Roman" panose="02020603050405020304" pitchFamily="18" charset="0"/>
                <a:cs typeface="Times New Roman" panose="02020603050405020304" pitchFamily="18" charset="0"/>
              </a:rPr>
              <a:t> </a:t>
            </a:r>
            <a:r>
              <a:rPr lang="en-US" sz="2000" b="1" dirty="0" err="1">
                <a:solidFill>
                  <a:schemeClr val="tx1"/>
                </a:solidFill>
                <a:latin typeface="Times New Roman" panose="02020603050405020304" pitchFamily="18" charset="0"/>
                <a:cs typeface="Times New Roman" panose="02020603050405020304" pitchFamily="18" charset="0"/>
              </a:rPr>
              <a:t>vẫn</a:t>
            </a:r>
            <a:r>
              <a:rPr lang="en-US" sz="2000" b="1" dirty="0">
                <a:solidFill>
                  <a:schemeClr val="tx1"/>
                </a:solidFill>
                <a:latin typeface="Times New Roman" panose="02020603050405020304" pitchFamily="18" charset="0"/>
                <a:cs typeface="Times New Roman" panose="02020603050405020304" pitchFamily="18" charset="0"/>
              </a:rPr>
              <a:t> </a:t>
            </a:r>
            <a:r>
              <a:rPr lang="en-US" sz="2000" b="1" dirty="0" err="1">
                <a:solidFill>
                  <a:schemeClr val="tx1"/>
                </a:solidFill>
                <a:latin typeface="Times New Roman" panose="02020603050405020304" pitchFamily="18" charset="0"/>
                <a:cs typeface="Times New Roman" panose="02020603050405020304" pitchFamily="18" charset="0"/>
              </a:rPr>
              <a:t>thuộc</a:t>
            </a:r>
            <a:r>
              <a:rPr lang="en-US" sz="2000" b="1" dirty="0">
                <a:solidFill>
                  <a:schemeClr val="tx1"/>
                </a:solidFill>
                <a:latin typeface="Times New Roman" panose="02020603050405020304" pitchFamily="18" charset="0"/>
                <a:cs typeface="Times New Roman" panose="02020603050405020304" pitchFamily="18" charset="0"/>
              </a:rPr>
              <a:t> </a:t>
            </a:r>
            <a:r>
              <a:rPr lang="en-US" sz="2000" b="1" dirty="0" err="1">
                <a:solidFill>
                  <a:schemeClr val="tx1"/>
                </a:solidFill>
                <a:latin typeface="Times New Roman" panose="02020603050405020304" pitchFamily="18" charset="0"/>
                <a:cs typeface="Times New Roman" panose="02020603050405020304" pitchFamily="18" charset="0"/>
              </a:rPr>
              <a:t>diện</a:t>
            </a:r>
            <a:r>
              <a:rPr lang="en-US" sz="2000" b="1" dirty="0">
                <a:solidFill>
                  <a:schemeClr val="tx1"/>
                </a:solidFill>
                <a:latin typeface="Times New Roman" panose="02020603050405020304" pitchFamily="18" charset="0"/>
                <a:cs typeface="Times New Roman" panose="02020603050405020304" pitchFamily="18" charset="0"/>
              </a:rPr>
              <a:t> </a:t>
            </a:r>
            <a:r>
              <a:rPr lang="en-US" sz="2000" b="1" dirty="0" err="1">
                <a:solidFill>
                  <a:schemeClr val="tx1"/>
                </a:solidFill>
                <a:latin typeface="Times New Roman" panose="02020603050405020304" pitchFamily="18" charset="0"/>
                <a:cs typeface="Times New Roman" panose="02020603050405020304" pitchFamily="18" charset="0"/>
              </a:rPr>
              <a:t>kinh</a:t>
            </a:r>
            <a:r>
              <a:rPr lang="en-US" sz="2000" b="1" dirty="0">
                <a:solidFill>
                  <a:schemeClr val="tx1"/>
                </a:solidFill>
                <a:latin typeface="Times New Roman" panose="02020603050405020304" pitchFamily="18" charset="0"/>
                <a:cs typeface="Times New Roman" panose="02020603050405020304" pitchFamily="18" charset="0"/>
              </a:rPr>
              <a:t> </a:t>
            </a:r>
            <a:r>
              <a:rPr lang="en-US" sz="2000" b="1" dirty="0" err="1">
                <a:solidFill>
                  <a:schemeClr val="tx1"/>
                </a:solidFill>
                <a:latin typeface="Times New Roman" panose="02020603050405020304" pitchFamily="18" charset="0"/>
                <a:cs typeface="Times New Roman" panose="02020603050405020304" pitchFamily="18" charset="0"/>
              </a:rPr>
              <a:t>doanh</a:t>
            </a:r>
            <a:r>
              <a:rPr lang="en-US" sz="2000" b="1" dirty="0">
                <a:solidFill>
                  <a:schemeClr val="tx1"/>
                </a:solidFill>
                <a:latin typeface="Times New Roman" panose="02020603050405020304" pitchFamily="18" charset="0"/>
                <a:cs typeface="Times New Roman" panose="02020603050405020304" pitchFamily="18" charset="0"/>
              </a:rPr>
              <a:t> </a:t>
            </a:r>
            <a:r>
              <a:rPr lang="en-US" sz="2000" b="1" dirty="0" err="1">
                <a:solidFill>
                  <a:schemeClr val="tx1"/>
                </a:solidFill>
                <a:latin typeface="Times New Roman" panose="02020603050405020304" pitchFamily="18" charset="0"/>
                <a:cs typeface="Times New Roman" panose="02020603050405020304" pitchFamily="18" charset="0"/>
              </a:rPr>
              <a:t>có</a:t>
            </a:r>
            <a:r>
              <a:rPr lang="en-US" sz="2000" b="1" dirty="0">
                <a:solidFill>
                  <a:schemeClr val="tx1"/>
                </a:solidFill>
                <a:latin typeface="Times New Roman" panose="02020603050405020304" pitchFamily="18" charset="0"/>
                <a:cs typeface="Times New Roman" panose="02020603050405020304" pitchFamily="18" charset="0"/>
              </a:rPr>
              <a:t> </a:t>
            </a:r>
            <a:r>
              <a:rPr lang="en-US" sz="2000" b="1" dirty="0" err="1">
                <a:solidFill>
                  <a:schemeClr val="tx1"/>
                </a:solidFill>
                <a:latin typeface="Times New Roman" panose="02020603050405020304" pitchFamily="18" charset="0"/>
                <a:cs typeface="Times New Roman" panose="02020603050405020304" pitchFamily="18" charset="0"/>
              </a:rPr>
              <a:t>điều</a:t>
            </a:r>
            <a:r>
              <a:rPr lang="en-US" sz="2000" b="1" dirty="0">
                <a:solidFill>
                  <a:schemeClr val="tx1"/>
                </a:solidFill>
                <a:latin typeface="Times New Roman" panose="02020603050405020304" pitchFamily="18" charset="0"/>
                <a:cs typeface="Times New Roman" panose="02020603050405020304" pitchFamily="18" charset="0"/>
              </a:rPr>
              <a:t> </a:t>
            </a:r>
            <a:r>
              <a:rPr lang="en-US" sz="2000" b="1" dirty="0" err="1">
                <a:solidFill>
                  <a:schemeClr val="tx1"/>
                </a:solidFill>
                <a:latin typeface="Times New Roman" panose="02020603050405020304" pitchFamily="18" charset="0"/>
                <a:cs typeface="Times New Roman" panose="02020603050405020304" pitchFamily="18" charset="0"/>
              </a:rPr>
              <a:t>kiện</a:t>
            </a:r>
            <a:r>
              <a:rPr lang="en-US" sz="2000" b="1" dirty="0">
                <a:solidFill>
                  <a:schemeClr val="tx1"/>
                </a:solidFill>
                <a:latin typeface="Times New Roman" panose="02020603050405020304" pitchFamily="18" charset="0"/>
                <a:cs typeface="Times New Roman" panose="02020603050405020304" pitchFamily="18" charset="0"/>
              </a:rPr>
              <a:t>.</a:t>
            </a:r>
          </a:p>
          <a:p>
            <a:pPr algn="just"/>
            <a:r>
              <a:rPr lang="en-US" sz="2000" b="1" dirty="0">
                <a:solidFill>
                  <a:schemeClr val="tx1"/>
                </a:solidFill>
                <a:latin typeface="Times New Roman" panose="02020603050405020304" pitchFamily="18" charset="0"/>
                <a:cs typeface="Times New Roman" panose="02020603050405020304" pitchFamily="18" charset="0"/>
              </a:rPr>
              <a:t>- H</a:t>
            </a:r>
            <a:r>
              <a:rPr lang="vi-VN" sz="2000" b="1" dirty="0">
                <a:solidFill>
                  <a:schemeClr val="tx1"/>
                </a:solidFill>
                <a:latin typeface="Times New Roman" panose="02020603050405020304" pitchFamily="18" charset="0"/>
                <a:cs typeface="Times New Roman" panose="02020603050405020304" pitchFamily="18" charset="0"/>
              </a:rPr>
              <a:t>ạn chế thúc đẩy tự do kinh doanh, tạo rào cản gia nhập thị trường của doanh nghiệp. </a:t>
            </a:r>
            <a:endParaRPr lang="en-US" sz="2000" b="1" dirty="0">
              <a:solidFill>
                <a:schemeClr val="tx1"/>
              </a:solidFill>
              <a:latin typeface="Times New Roman" panose="02020603050405020304" pitchFamily="18" charset="0"/>
              <a:cs typeface="Times New Roman" panose="02020603050405020304" pitchFamily="18" charset="0"/>
            </a:endParaRPr>
          </a:p>
        </p:txBody>
      </p:sp>
      <p:sp>
        <p:nvSpPr>
          <p:cNvPr id="28" name="Rectangle: Rounded Corners 27">
            <a:extLst>
              <a:ext uri="{FF2B5EF4-FFF2-40B4-BE49-F238E27FC236}">
                <a16:creationId xmlns:a16="http://schemas.microsoft.com/office/drawing/2014/main" id="{031891D6-10AB-937C-82A6-A002C3872E93}"/>
              </a:ext>
            </a:extLst>
          </p:cNvPr>
          <p:cNvSpPr/>
          <p:nvPr/>
        </p:nvSpPr>
        <p:spPr>
          <a:xfrm>
            <a:off x="10881852" y="5181600"/>
            <a:ext cx="5867400" cy="2286000"/>
          </a:xfrm>
          <a:prstGeom prst="round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r>
              <a:rPr lang="en-US" sz="2400" b="1" dirty="0">
                <a:solidFill>
                  <a:schemeClr val="tx1"/>
                </a:solidFill>
                <a:latin typeface="Times New Roman" panose="02020603050405020304" pitchFamily="18" charset="0"/>
                <a:cs typeface="Times New Roman" panose="02020603050405020304" pitchFamily="18" charset="0"/>
              </a:rPr>
              <a:t>2. </a:t>
            </a:r>
            <a:r>
              <a:rPr lang="vi-VN" sz="2400" b="1" dirty="0">
                <a:solidFill>
                  <a:schemeClr val="tx1"/>
                </a:solidFill>
                <a:latin typeface="Times New Roman" panose="02020603050405020304" pitchFamily="18" charset="0"/>
                <a:cs typeface="Times New Roman" panose="02020603050405020304" pitchFamily="18" charset="0"/>
              </a:rPr>
              <a:t>Chưa đáp ứng được yêu cầu cần sửa đổi, bổ sung kịp thời trong một số trường hợp cấp bách</a:t>
            </a:r>
            <a:r>
              <a:rPr lang="en-US" sz="2400" b="1" dirty="0">
                <a:solidFill>
                  <a:schemeClr val="tx1"/>
                </a:solidFill>
                <a:latin typeface="Times New Roman" panose="02020603050405020304" pitchFamily="18" charset="0"/>
                <a:cs typeface="Times New Roman" panose="02020603050405020304" pitchFamily="18" charset="0"/>
              </a:rPr>
              <a:t>; c</a:t>
            </a:r>
            <a:r>
              <a:rPr lang="vi-VN" sz="2400" b="1" dirty="0">
                <a:solidFill>
                  <a:schemeClr val="tx1"/>
                </a:solidFill>
                <a:latin typeface="Times New Roman" panose="02020603050405020304" pitchFamily="18" charset="0"/>
                <a:cs typeface="Times New Roman" panose="02020603050405020304" pitchFamily="18" charset="0"/>
              </a:rPr>
              <a:t>hưa tạo được quyền chủ động của Chính phủ trong việc kiểm soát các ngành, nghề này.</a:t>
            </a:r>
          </a:p>
        </p:txBody>
      </p:sp>
      <p:sp>
        <p:nvSpPr>
          <p:cNvPr id="29" name="Rectangle: Rounded Corners 28">
            <a:extLst>
              <a:ext uri="{FF2B5EF4-FFF2-40B4-BE49-F238E27FC236}">
                <a16:creationId xmlns:a16="http://schemas.microsoft.com/office/drawing/2014/main" id="{28E4CF56-6123-0C31-49F7-BE6B8A135A32}"/>
              </a:ext>
            </a:extLst>
          </p:cNvPr>
          <p:cNvSpPr/>
          <p:nvPr/>
        </p:nvSpPr>
        <p:spPr>
          <a:xfrm>
            <a:off x="10896600" y="7750892"/>
            <a:ext cx="5867400" cy="2286000"/>
          </a:xfrm>
          <a:prstGeom prst="round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r>
              <a:rPr lang="en-US" sz="2000" b="1" dirty="0">
                <a:solidFill>
                  <a:schemeClr val="tx1"/>
                </a:solidFill>
                <a:latin typeface="Times New Roman" panose="02020603050405020304" pitchFamily="18" charset="0"/>
                <a:cs typeface="Times New Roman" panose="02020603050405020304" pitchFamily="18" charset="0"/>
              </a:rPr>
              <a:t>3. </a:t>
            </a:r>
            <a:r>
              <a:rPr lang="vi-VN" sz="2000" b="1" dirty="0">
                <a:solidFill>
                  <a:schemeClr val="tx1"/>
                </a:solidFill>
                <a:latin typeface="Times New Roman" panose="02020603050405020304" pitchFamily="18" charset="0"/>
                <a:cs typeface="Times New Roman" panose="02020603050405020304" pitchFamily="18" charset="0"/>
              </a:rPr>
              <a:t>Việc cắt giảm của các bộ ngành chưa thực chất, chủ yếu gộp tên, rút gọn phạm vi về mặt hình thức</a:t>
            </a:r>
            <a:r>
              <a:rPr lang="en-US" sz="2000" b="1" dirty="0">
                <a:solidFill>
                  <a:schemeClr val="tx1"/>
                </a:solidFill>
                <a:latin typeface="Times New Roman" panose="02020603050405020304" pitchFamily="18" charset="0"/>
                <a:cs typeface="Times New Roman" panose="02020603050405020304" pitchFamily="18" charset="0"/>
              </a:rPr>
              <a:t>.</a:t>
            </a:r>
          </a:p>
          <a:p>
            <a:pPr algn="just"/>
            <a:r>
              <a:rPr lang="en-US" sz="2000" b="1" dirty="0" err="1">
                <a:solidFill>
                  <a:schemeClr val="tx1"/>
                </a:solidFill>
                <a:latin typeface="Times New Roman" panose="02020603050405020304" pitchFamily="18" charset="0"/>
                <a:cs typeface="Times New Roman" panose="02020603050405020304" pitchFamily="18" charset="0"/>
              </a:rPr>
              <a:t>Còn</a:t>
            </a:r>
            <a:r>
              <a:rPr lang="en-US" sz="2000" b="1" dirty="0">
                <a:solidFill>
                  <a:schemeClr val="tx1"/>
                </a:solidFill>
                <a:latin typeface="Times New Roman" panose="02020603050405020304" pitchFamily="18" charset="0"/>
                <a:cs typeface="Times New Roman" panose="02020603050405020304" pitchFamily="18" charset="0"/>
              </a:rPr>
              <a:t> </a:t>
            </a:r>
            <a:r>
              <a:rPr lang="en-US" sz="2000" b="1" dirty="0" err="1">
                <a:solidFill>
                  <a:schemeClr val="tx1"/>
                </a:solidFill>
                <a:latin typeface="Times New Roman" panose="02020603050405020304" pitchFamily="18" charset="0"/>
                <a:cs typeface="Times New Roman" panose="02020603050405020304" pitchFamily="18" charset="0"/>
              </a:rPr>
              <a:t>tình</a:t>
            </a:r>
            <a:r>
              <a:rPr lang="en-US" sz="2000" b="1" dirty="0">
                <a:solidFill>
                  <a:schemeClr val="tx1"/>
                </a:solidFill>
                <a:latin typeface="Times New Roman" panose="02020603050405020304" pitchFamily="18" charset="0"/>
                <a:cs typeface="Times New Roman" panose="02020603050405020304" pitchFamily="18" charset="0"/>
              </a:rPr>
              <a:t> </a:t>
            </a:r>
            <a:r>
              <a:rPr lang="en-US" sz="2000" b="1" dirty="0" err="1">
                <a:solidFill>
                  <a:schemeClr val="tx1"/>
                </a:solidFill>
                <a:latin typeface="Times New Roman" panose="02020603050405020304" pitchFamily="18" charset="0"/>
                <a:cs typeface="Times New Roman" panose="02020603050405020304" pitchFamily="18" charset="0"/>
              </a:rPr>
              <a:t>trạng</a:t>
            </a:r>
            <a:r>
              <a:rPr lang="en-US" sz="2000" b="1" dirty="0">
                <a:solidFill>
                  <a:schemeClr val="tx1"/>
                </a:solidFill>
                <a:latin typeface="Times New Roman" panose="02020603050405020304" pitchFamily="18" charset="0"/>
                <a:cs typeface="Times New Roman" panose="02020603050405020304" pitchFamily="18" charset="0"/>
              </a:rPr>
              <a:t> </a:t>
            </a:r>
            <a:r>
              <a:rPr lang="en-US" sz="2000" b="1" dirty="0" err="1">
                <a:solidFill>
                  <a:schemeClr val="tx1"/>
                </a:solidFill>
                <a:latin typeface="Times New Roman" panose="02020603050405020304" pitchFamily="18" charset="0"/>
                <a:cs typeface="Times New Roman" panose="02020603050405020304" pitchFamily="18" charset="0"/>
              </a:rPr>
              <a:t>các</a:t>
            </a:r>
            <a:r>
              <a:rPr lang="en-US" sz="2000" b="1" dirty="0">
                <a:solidFill>
                  <a:schemeClr val="tx1"/>
                </a:solidFill>
                <a:latin typeface="Times New Roman" panose="02020603050405020304" pitchFamily="18" charset="0"/>
                <a:cs typeface="Times New Roman" panose="02020603050405020304" pitchFamily="18" charset="0"/>
              </a:rPr>
              <a:t> </a:t>
            </a:r>
            <a:r>
              <a:rPr lang="en-US" sz="2000" b="1" dirty="0" err="1">
                <a:solidFill>
                  <a:schemeClr val="tx1"/>
                </a:solidFill>
                <a:latin typeface="Times New Roman" panose="02020603050405020304" pitchFamily="18" charset="0"/>
                <a:cs typeface="Times New Roman" panose="02020603050405020304" pitchFamily="18" charset="0"/>
              </a:rPr>
              <a:t>pháp</a:t>
            </a:r>
            <a:r>
              <a:rPr lang="en-US" sz="2000" b="1" dirty="0">
                <a:solidFill>
                  <a:schemeClr val="tx1"/>
                </a:solidFill>
                <a:latin typeface="Times New Roman" panose="02020603050405020304" pitchFamily="18" charset="0"/>
                <a:cs typeface="Times New Roman" panose="02020603050405020304" pitchFamily="18" charset="0"/>
              </a:rPr>
              <a:t> </a:t>
            </a:r>
            <a:r>
              <a:rPr lang="en-US" sz="2000" b="1" dirty="0" err="1">
                <a:solidFill>
                  <a:schemeClr val="tx1"/>
                </a:solidFill>
                <a:latin typeface="Times New Roman" panose="02020603050405020304" pitchFamily="18" charset="0"/>
                <a:cs typeface="Times New Roman" panose="02020603050405020304" pitchFamily="18" charset="0"/>
              </a:rPr>
              <a:t>luật</a:t>
            </a:r>
            <a:r>
              <a:rPr lang="en-US" sz="2000" b="1" dirty="0">
                <a:solidFill>
                  <a:schemeClr val="tx1"/>
                </a:solidFill>
                <a:latin typeface="Times New Roman" panose="02020603050405020304" pitchFamily="18" charset="0"/>
                <a:cs typeface="Times New Roman" panose="02020603050405020304" pitchFamily="18" charset="0"/>
              </a:rPr>
              <a:t> </a:t>
            </a:r>
            <a:r>
              <a:rPr lang="en-US" sz="2000" b="1" dirty="0" err="1">
                <a:solidFill>
                  <a:schemeClr val="tx1"/>
                </a:solidFill>
                <a:latin typeface="Times New Roman" panose="02020603050405020304" pitchFamily="18" charset="0"/>
                <a:cs typeface="Times New Roman" panose="02020603050405020304" pitchFamily="18" charset="0"/>
              </a:rPr>
              <a:t>chuyên</a:t>
            </a:r>
            <a:r>
              <a:rPr lang="en-US" sz="2000" b="1" dirty="0">
                <a:solidFill>
                  <a:schemeClr val="tx1"/>
                </a:solidFill>
                <a:latin typeface="Times New Roman" panose="02020603050405020304" pitchFamily="18" charset="0"/>
                <a:cs typeface="Times New Roman" panose="02020603050405020304" pitchFamily="18" charset="0"/>
              </a:rPr>
              <a:t> </a:t>
            </a:r>
            <a:r>
              <a:rPr lang="en-US" sz="2000" b="1" dirty="0" err="1">
                <a:solidFill>
                  <a:schemeClr val="tx1"/>
                </a:solidFill>
                <a:latin typeface="Times New Roman" panose="02020603050405020304" pitchFamily="18" charset="0"/>
                <a:cs typeface="Times New Roman" panose="02020603050405020304" pitchFamily="18" charset="0"/>
              </a:rPr>
              <a:t>ngành</a:t>
            </a:r>
            <a:r>
              <a:rPr lang="en-US" sz="2000" b="1" dirty="0">
                <a:solidFill>
                  <a:schemeClr val="tx1"/>
                </a:solidFill>
                <a:latin typeface="Times New Roman" panose="02020603050405020304" pitchFamily="18" charset="0"/>
                <a:cs typeface="Times New Roman" panose="02020603050405020304" pitchFamily="18" charset="0"/>
              </a:rPr>
              <a:t> </a:t>
            </a:r>
            <a:r>
              <a:rPr lang="en-US" sz="2000" b="1" dirty="0" err="1">
                <a:solidFill>
                  <a:schemeClr val="tx1"/>
                </a:solidFill>
                <a:latin typeface="Times New Roman" panose="02020603050405020304" pitchFamily="18" charset="0"/>
                <a:cs typeface="Times New Roman" panose="02020603050405020304" pitchFamily="18" charset="0"/>
              </a:rPr>
              <a:t>vẫn</a:t>
            </a:r>
            <a:r>
              <a:rPr lang="en-US" sz="2000" b="1" dirty="0">
                <a:solidFill>
                  <a:schemeClr val="tx1"/>
                </a:solidFill>
                <a:latin typeface="Times New Roman" panose="02020603050405020304" pitchFamily="18" charset="0"/>
                <a:cs typeface="Times New Roman" panose="02020603050405020304" pitchFamily="18" charset="0"/>
              </a:rPr>
              <a:t> </a:t>
            </a:r>
            <a:r>
              <a:rPr lang="en-US" sz="2000" b="1" dirty="0" err="1">
                <a:solidFill>
                  <a:schemeClr val="tx1"/>
                </a:solidFill>
                <a:latin typeface="Times New Roman" panose="02020603050405020304" pitchFamily="18" charset="0"/>
                <a:cs typeface="Times New Roman" panose="02020603050405020304" pitchFamily="18" charset="0"/>
              </a:rPr>
              <a:t>tự</a:t>
            </a:r>
            <a:r>
              <a:rPr lang="en-US" sz="2000" b="1" dirty="0">
                <a:solidFill>
                  <a:schemeClr val="tx1"/>
                </a:solidFill>
                <a:latin typeface="Times New Roman" panose="02020603050405020304" pitchFamily="18" charset="0"/>
                <a:cs typeface="Times New Roman" panose="02020603050405020304" pitchFamily="18" charset="0"/>
              </a:rPr>
              <a:t> </a:t>
            </a:r>
            <a:r>
              <a:rPr lang="en-US" sz="2000" b="1" dirty="0" err="1">
                <a:solidFill>
                  <a:schemeClr val="tx1"/>
                </a:solidFill>
                <a:latin typeface="Times New Roman" panose="02020603050405020304" pitchFamily="18" charset="0"/>
                <a:cs typeface="Times New Roman" panose="02020603050405020304" pitchFamily="18" charset="0"/>
              </a:rPr>
              <a:t>quy</a:t>
            </a:r>
            <a:r>
              <a:rPr lang="en-US" sz="2000" b="1" dirty="0">
                <a:solidFill>
                  <a:schemeClr val="tx1"/>
                </a:solidFill>
                <a:latin typeface="Times New Roman" panose="02020603050405020304" pitchFamily="18" charset="0"/>
                <a:cs typeface="Times New Roman" panose="02020603050405020304" pitchFamily="18" charset="0"/>
              </a:rPr>
              <a:t> </a:t>
            </a:r>
            <a:r>
              <a:rPr lang="en-US" sz="2000" b="1" dirty="0" err="1">
                <a:solidFill>
                  <a:schemeClr val="tx1"/>
                </a:solidFill>
                <a:latin typeface="Times New Roman" panose="02020603050405020304" pitchFamily="18" charset="0"/>
                <a:cs typeface="Times New Roman" panose="02020603050405020304" pitchFamily="18" charset="0"/>
              </a:rPr>
              <a:t>định</a:t>
            </a:r>
            <a:r>
              <a:rPr lang="en-US" sz="2000" b="1" dirty="0">
                <a:solidFill>
                  <a:schemeClr val="tx1"/>
                </a:solidFill>
                <a:latin typeface="Times New Roman" panose="02020603050405020304" pitchFamily="18" charset="0"/>
                <a:cs typeface="Times New Roman" panose="02020603050405020304" pitchFamily="18" charset="0"/>
              </a:rPr>
              <a:t> </a:t>
            </a:r>
            <a:r>
              <a:rPr lang="en-US" sz="2000" b="1" dirty="0" err="1">
                <a:solidFill>
                  <a:schemeClr val="tx1"/>
                </a:solidFill>
                <a:latin typeface="Times New Roman" panose="02020603050405020304" pitchFamily="18" charset="0"/>
                <a:cs typeface="Times New Roman" panose="02020603050405020304" pitchFamily="18" charset="0"/>
              </a:rPr>
              <a:t>hoặc</a:t>
            </a:r>
            <a:r>
              <a:rPr lang="en-US" sz="2000" b="1" dirty="0">
                <a:solidFill>
                  <a:schemeClr val="tx1"/>
                </a:solidFill>
                <a:latin typeface="Times New Roman" panose="02020603050405020304" pitchFamily="18" charset="0"/>
                <a:cs typeface="Times New Roman" panose="02020603050405020304" pitchFamily="18" charset="0"/>
              </a:rPr>
              <a:t> </a:t>
            </a:r>
            <a:r>
              <a:rPr lang="en-US" sz="2000" b="1" dirty="0" err="1">
                <a:solidFill>
                  <a:schemeClr val="tx1"/>
                </a:solidFill>
                <a:latin typeface="Times New Roman" panose="02020603050405020304" pitchFamily="18" charset="0"/>
                <a:cs typeface="Times New Roman" panose="02020603050405020304" pitchFamily="18" charset="0"/>
              </a:rPr>
              <a:t>có</a:t>
            </a:r>
            <a:r>
              <a:rPr lang="en-US" sz="2000" b="1" dirty="0">
                <a:solidFill>
                  <a:schemeClr val="tx1"/>
                </a:solidFill>
                <a:latin typeface="Times New Roman" panose="02020603050405020304" pitchFamily="18" charset="0"/>
                <a:cs typeface="Times New Roman" panose="02020603050405020304" pitchFamily="18" charset="0"/>
              </a:rPr>
              <a:t> </a:t>
            </a:r>
            <a:r>
              <a:rPr lang="en-US" sz="2000" b="1" dirty="0" err="1">
                <a:solidFill>
                  <a:schemeClr val="tx1"/>
                </a:solidFill>
                <a:latin typeface="Times New Roman" panose="02020603050405020304" pitchFamily="18" charset="0"/>
                <a:cs typeface="Times New Roman" panose="02020603050405020304" pitchFamily="18" charset="0"/>
              </a:rPr>
              <a:t>quy</a:t>
            </a:r>
            <a:r>
              <a:rPr lang="en-US" sz="2000" b="1" dirty="0">
                <a:solidFill>
                  <a:schemeClr val="tx1"/>
                </a:solidFill>
                <a:latin typeface="Times New Roman" panose="02020603050405020304" pitchFamily="18" charset="0"/>
                <a:cs typeface="Times New Roman" panose="02020603050405020304" pitchFamily="18" charset="0"/>
              </a:rPr>
              <a:t> </a:t>
            </a:r>
            <a:r>
              <a:rPr lang="en-US" sz="2000" b="1" dirty="0" err="1">
                <a:solidFill>
                  <a:schemeClr val="tx1"/>
                </a:solidFill>
                <a:latin typeface="Times New Roman" panose="02020603050405020304" pitchFamily="18" charset="0"/>
                <a:cs typeface="Times New Roman" panose="02020603050405020304" pitchFamily="18" charset="0"/>
              </a:rPr>
              <a:t>định</a:t>
            </a:r>
            <a:r>
              <a:rPr lang="en-US" sz="2000" b="1" dirty="0">
                <a:solidFill>
                  <a:schemeClr val="tx1"/>
                </a:solidFill>
                <a:latin typeface="Times New Roman" panose="02020603050405020304" pitchFamily="18" charset="0"/>
                <a:cs typeface="Times New Roman" panose="02020603050405020304" pitchFamily="18" charset="0"/>
              </a:rPr>
              <a:t> </a:t>
            </a:r>
            <a:r>
              <a:rPr lang="en-US" sz="2000" b="1" dirty="0" err="1">
                <a:solidFill>
                  <a:schemeClr val="tx1"/>
                </a:solidFill>
                <a:latin typeface="Times New Roman" panose="02020603050405020304" pitchFamily="18" charset="0"/>
                <a:cs typeface="Times New Roman" panose="02020603050405020304" pitchFamily="18" charset="0"/>
              </a:rPr>
              <a:t>sửa</a:t>
            </a:r>
            <a:r>
              <a:rPr lang="en-US" sz="2000" b="1" dirty="0">
                <a:solidFill>
                  <a:schemeClr val="tx1"/>
                </a:solidFill>
                <a:latin typeface="Times New Roman" panose="02020603050405020304" pitchFamily="18" charset="0"/>
                <a:cs typeface="Times New Roman" panose="02020603050405020304" pitchFamily="18" charset="0"/>
              </a:rPr>
              <a:t> </a:t>
            </a:r>
            <a:r>
              <a:rPr lang="en-US" sz="2000" b="1" dirty="0" err="1">
                <a:solidFill>
                  <a:schemeClr val="tx1"/>
                </a:solidFill>
                <a:latin typeface="Times New Roman" panose="02020603050405020304" pitchFamily="18" charset="0"/>
                <a:cs typeface="Times New Roman" panose="02020603050405020304" pitchFamily="18" charset="0"/>
              </a:rPr>
              <a:t>Luật</a:t>
            </a:r>
            <a:r>
              <a:rPr lang="en-US" sz="2000" b="1" dirty="0">
                <a:solidFill>
                  <a:schemeClr val="tx1"/>
                </a:solidFill>
                <a:latin typeface="Times New Roman" panose="02020603050405020304" pitchFamily="18" charset="0"/>
                <a:cs typeface="Times New Roman" panose="02020603050405020304" pitchFamily="18" charset="0"/>
              </a:rPr>
              <a:t> </a:t>
            </a:r>
            <a:r>
              <a:rPr lang="en-US" sz="2000" b="1" dirty="0" err="1">
                <a:solidFill>
                  <a:schemeClr val="tx1"/>
                </a:solidFill>
                <a:latin typeface="Times New Roman" panose="02020603050405020304" pitchFamily="18" charset="0"/>
                <a:cs typeface="Times New Roman" panose="02020603050405020304" pitchFamily="18" charset="0"/>
              </a:rPr>
              <a:t>Đầu</a:t>
            </a:r>
            <a:r>
              <a:rPr lang="en-US" sz="2000" b="1" dirty="0">
                <a:solidFill>
                  <a:schemeClr val="tx1"/>
                </a:solidFill>
                <a:latin typeface="Times New Roman" panose="02020603050405020304" pitchFamily="18" charset="0"/>
                <a:cs typeface="Times New Roman" panose="02020603050405020304" pitchFamily="18" charset="0"/>
              </a:rPr>
              <a:t> </a:t>
            </a:r>
            <a:r>
              <a:rPr lang="en-US" sz="2000" b="1" dirty="0" err="1">
                <a:solidFill>
                  <a:schemeClr val="tx1"/>
                </a:solidFill>
                <a:latin typeface="Times New Roman" panose="02020603050405020304" pitchFamily="18" charset="0"/>
                <a:cs typeface="Times New Roman" panose="02020603050405020304" pitchFamily="18" charset="0"/>
              </a:rPr>
              <a:t>tư</a:t>
            </a:r>
            <a:r>
              <a:rPr lang="en-US" sz="2000" b="1" dirty="0">
                <a:solidFill>
                  <a:schemeClr val="tx1"/>
                </a:solidFill>
                <a:latin typeface="Times New Roman" panose="02020603050405020304" pitchFamily="18" charset="0"/>
                <a:cs typeface="Times New Roman" panose="02020603050405020304" pitchFamily="18" charset="0"/>
              </a:rPr>
              <a:t> </a:t>
            </a:r>
            <a:r>
              <a:rPr lang="en-US" sz="2000" b="1" dirty="0" err="1">
                <a:solidFill>
                  <a:schemeClr val="tx1"/>
                </a:solidFill>
                <a:latin typeface="Times New Roman" panose="02020603050405020304" pitchFamily="18" charset="0"/>
                <a:cs typeface="Times New Roman" panose="02020603050405020304" pitchFamily="18" charset="0"/>
              </a:rPr>
              <a:t>về</a:t>
            </a:r>
            <a:r>
              <a:rPr lang="en-US" sz="2000" b="1" dirty="0">
                <a:solidFill>
                  <a:schemeClr val="tx1"/>
                </a:solidFill>
                <a:latin typeface="Times New Roman" panose="02020603050405020304" pitchFamily="18" charset="0"/>
                <a:cs typeface="Times New Roman" panose="02020603050405020304" pitchFamily="18" charset="0"/>
              </a:rPr>
              <a:t> </a:t>
            </a:r>
            <a:r>
              <a:rPr lang="en-US" sz="2000" b="1" dirty="0" err="1">
                <a:solidFill>
                  <a:schemeClr val="tx1"/>
                </a:solidFill>
                <a:latin typeface="Times New Roman" panose="02020603050405020304" pitchFamily="18" charset="0"/>
                <a:cs typeface="Times New Roman" panose="02020603050405020304" pitchFamily="18" charset="0"/>
              </a:rPr>
              <a:t>ngành</a:t>
            </a:r>
            <a:r>
              <a:rPr lang="en-US" sz="2000" b="1" dirty="0">
                <a:solidFill>
                  <a:schemeClr val="tx1"/>
                </a:solidFill>
                <a:latin typeface="Times New Roman" panose="02020603050405020304" pitchFamily="18" charset="0"/>
                <a:cs typeface="Times New Roman" panose="02020603050405020304" pitchFamily="18" charset="0"/>
              </a:rPr>
              <a:t> </a:t>
            </a:r>
            <a:r>
              <a:rPr lang="en-US" sz="2000" b="1" dirty="0" err="1">
                <a:solidFill>
                  <a:schemeClr val="tx1"/>
                </a:solidFill>
                <a:latin typeface="Times New Roman" panose="02020603050405020304" pitchFamily="18" charset="0"/>
                <a:cs typeface="Times New Roman" panose="02020603050405020304" pitchFamily="18" charset="0"/>
              </a:rPr>
              <a:t>nghề</a:t>
            </a:r>
            <a:r>
              <a:rPr lang="en-US" sz="2000" b="1" dirty="0">
                <a:solidFill>
                  <a:schemeClr val="tx1"/>
                </a:solidFill>
                <a:latin typeface="Times New Roman" panose="02020603050405020304" pitchFamily="18" charset="0"/>
                <a:cs typeface="Times New Roman" panose="02020603050405020304" pitchFamily="18" charset="0"/>
              </a:rPr>
              <a:t> </a:t>
            </a:r>
            <a:r>
              <a:rPr lang="en-US" sz="2000" b="1" dirty="0" err="1">
                <a:solidFill>
                  <a:schemeClr val="tx1"/>
                </a:solidFill>
                <a:latin typeface="Times New Roman" panose="02020603050405020304" pitchFamily="18" charset="0"/>
                <a:cs typeface="Times New Roman" panose="02020603050405020304" pitchFamily="18" charset="0"/>
              </a:rPr>
              <a:t>đầu</a:t>
            </a:r>
            <a:r>
              <a:rPr lang="en-US" sz="2000" b="1" dirty="0">
                <a:solidFill>
                  <a:schemeClr val="tx1"/>
                </a:solidFill>
                <a:latin typeface="Times New Roman" panose="02020603050405020304" pitchFamily="18" charset="0"/>
                <a:cs typeface="Times New Roman" panose="02020603050405020304" pitchFamily="18" charset="0"/>
              </a:rPr>
              <a:t> </a:t>
            </a:r>
            <a:r>
              <a:rPr lang="en-US" sz="2000" b="1" dirty="0" err="1">
                <a:solidFill>
                  <a:schemeClr val="tx1"/>
                </a:solidFill>
                <a:latin typeface="Times New Roman" panose="02020603050405020304" pitchFamily="18" charset="0"/>
                <a:cs typeface="Times New Roman" panose="02020603050405020304" pitchFamily="18" charset="0"/>
              </a:rPr>
              <a:t>tư</a:t>
            </a:r>
            <a:r>
              <a:rPr lang="en-US" sz="2000" b="1" dirty="0">
                <a:solidFill>
                  <a:schemeClr val="tx1"/>
                </a:solidFill>
                <a:latin typeface="Times New Roman" panose="02020603050405020304" pitchFamily="18" charset="0"/>
                <a:cs typeface="Times New Roman" panose="02020603050405020304" pitchFamily="18" charset="0"/>
              </a:rPr>
              <a:t>, </a:t>
            </a:r>
            <a:r>
              <a:rPr lang="en-US" sz="2000" b="1" dirty="0" err="1">
                <a:solidFill>
                  <a:schemeClr val="tx1"/>
                </a:solidFill>
                <a:latin typeface="Times New Roman" panose="02020603050405020304" pitchFamily="18" charset="0"/>
                <a:cs typeface="Times New Roman" panose="02020603050405020304" pitchFamily="18" charset="0"/>
              </a:rPr>
              <a:t>kinh</a:t>
            </a:r>
            <a:r>
              <a:rPr lang="en-US" sz="2000" b="1" dirty="0">
                <a:solidFill>
                  <a:schemeClr val="tx1"/>
                </a:solidFill>
                <a:latin typeface="Times New Roman" panose="02020603050405020304" pitchFamily="18" charset="0"/>
                <a:cs typeface="Times New Roman" panose="02020603050405020304" pitchFamily="18" charset="0"/>
              </a:rPr>
              <a:t> </a:t>
            </a:r>
            <a:r>
              <a:rPr lang="en-US" sz="2000" b="1" dirty="0" err="1">
                <a:solidFill>
                  <a:schemeClr val="tx1"/>
                </a:solidFill>
                <a:latin typeface="Times New Roman" panose="02020603050405020304" pitchFamily="18" charset="0"/>
                <a:cs typeface="Times New Roman" panose="02020603050405020304" pitchFamily="18" charset="0"/>
              </a:rPr>
              <a:t>doanh</a:t>
            </a:r>
            <a:r>
              <a:rPr lang="en-US" sz="2000" b="1" dirty="0">
                <a:solidFill>
                  <a:schemeClr val="tx1"/>
                </a:solidFill>
                <a:latin typeface="Times New Roman" panose="02020603050405020304" pitchFamily="18" charset="0"/>
                <a:cs typeface="Times New Roman" panose="02020603050405020304" pitchFamily="18" charset="0"/>
              </a:rPr>
              <a:t> </a:t>
            </a:r>
            <a:r>
              <a:rPr lang="en-US" sz="2000" b="1" dirty="0" err="1">
                <a:solidFill>
                  <a:schemeClr val="tx1"/>
                </a:solidFill>
                <a:latin typeface="Times New Roman" panose="02020603050405020304" pitchFamily="18" charset="0"/>
                <a:cs typeface="Times New Roman" panose="02020603050405020304" pitchFamily="18" charset="0"/>
              </a:rPr>
              <a:t>có</a:t>
            </a:r>
            <a:r>
              <a:rPr lang="en-US" sz="2000" b="1" dirty="0">
                <a:solidFill>
                  <a:schemeClr val="tx1"/>
                </a:solidFill>
                <a:latin typeface="Times New Roman" panose="02020603050405020304" pitchFamily="18" charset="0"/>
                <a:cs typeface="Times New Roman" panose="02020603050405020304" pitchFamily="18" charset="0"/>
              </a:rPr>
              <a:t> </a:t>
            </a:r>
            <a:r>
              <a:rPr lang="en-US" sz="2000" b="1" dirty="0" err="1">
                <a:solidFill>
                  <a:schemeClr val="tx1"/>
                </a:solidFill>
                <a:latin typeface="Times New Roman" panose="02020603050405020304" pitchFamily="18" charset="0"/>
                <a:cs typeface="Times New Roman" panose="02020603050405020304" pitchFamily="18" charset="0"/>
              </a:rPr>
              <a:t>điều</a:t>
            </a:r>
            <a:r>
              <a:rPr lang="en-US" sz="2000" b="1" dirty="0">
                <a:solidFill>
                  <a:schemeClr val="tx1"/>
                </a:solidFill>
                <a:latin typeface="Times New Roman" panose="02020603050405020304" pitchFamily="18" charset="0"/>
                <a:cs typeface="Times New Roman" panose="02020603050405020304" pitchFamily="18" charset="0"/>
              </a:rPr>
              <a:t> </a:t>
            </a:r>
            <a:r>
              <a:rPr lang="en-US" sz="2000" b="1" dirty="0" err="1">
                <a:solidFill>
                  <a:schemeClr val="tx1"/>
                </a:solidFill>
                <a:latin typeface="Times New Roman" panose="02020603050405020304" pitchFamily="18" charset="0"/>
                <a:cs typeface="Times New Roman" panose="02020603050405020304" pitchFamily="18" charset="0"/>
              </a:rPr>
              <a:t>kiện</a:t>
            </a:r>
            <a:r>
              <a:rPr lang="en-US" sz="2000" b="1" dirty="0">
                <a:solidFill>
                  <a:schemeClr val="tx1"/>
                </a:solidFill>
                <a:latin typeface="Times New Roman" panose="02020603050405020304" pitchFamily="18" charset="0"/>
                <a:cs typeface="Times New Roman" panose="02020603050405020304" pitchFamily="18" charset="0"/>
              </a:rPr>
              <a:t>.</a:t>
            </a:r>
            <a:endParaRPr lang="vi-VN" sz="2000" b="1" dirty="0">
              <a:solidFill>
                <a:schemeClr val="tx1"/>
              </a:solidFill>
              <a:latin typeface="Times New Roman" panose="02020603050405020304" pitchFamily="18" charset="0"/>
              <a:cs typeface="Times New Roman" panose="02020603050405020304" pitchFamily="18" charset="0"/>
            </a:endParaRPr>
          </a:p>
        </p:txBody>
      </p:sp>
      <p:sp>
        <p:nvSpPr>
          <p:cNvPr id="30" name="Rectangle: Rounded Corners 29">
            <a:extLst>
              <a:ext uri="{FF2B5EF4-FFF2-40B4-BE49-F238E27FC236}">
                <a16:creationId xmlns:a16="http://schemas.microsoft.com/office/drawing/2014/main" id="{D8199185-2A6F-B3DE-83FB-190710C44BAA}"/>
              </a:ext>
            </a:extLst>
          </p:cNvPr>
          <p:cNvSpPr/>
          <p:nvPr/>
        </p:nvSpPr>
        <p:spPr>
          <a:xfrm>
            <a:off x="4457701" y="7750892"/>
            <a:ext cx="5867400" cy="2286000"/>
          </a:xfrm>
          <a:prstGeom prst="round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r>
              <a:rPr lang="vi-VN" sz="2000" b="1" dirty="0">
                <a:solidFill>
                  <a:schemeClr val="tx1"/>
                </a:solidFill>
                <a:latin typeface="Times New Roman" panose="02020603050405020304" pitchFamily="18" charset="0"/>
                <a:cs typeface="Times New Roman" panose="02020603050405020304" pitchFamily="18" charset="0"/>
              </a:rPr>
              <a:t>Một số ngành nghề mới, tiềm ẩn rủi ro phức tạp về an ninh, trật tự, sức khoẻ cộng đồng lại không còn được quy định là ngành nghề kinh doanh có điều kiện (Kinh doanh công nghệ deepfake , Kinh doanh nền tảng chia sẻ dữ liệu cá nhân …)</a:t>
            </a:r>
          </a:p>
        </p:txBody>
      </p:sp>
    </p:spTree>
    <p:extLst>
      <p:ext uri="{BB962C8B-B14F-4D97-AF65-F5344CB8AC3E}">
        <p14:creationId xmlns:p14="http://schemas.microsoft.com/office/powerpoint/2010/main" val="3301413670"/>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937</TotalTime>
  <Words>4411</Words>
  <Application>Microsoft Office PowerPoint</Application>
  <PresentationFormat>Custom</PresentationFormat>
  <Paragraphs>220</Paragraphs>
  <Slides>21</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21</vt:i4>
      </vt:variant>
    </vt:vector>
  </HeadingPairs>
  <TitlesOfParts>
    <vt:vector size="25" baseType="lpstr">
      <vt:lpstr>Calibri</vt:lpstr>
      <vt:lpstr>Arial</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Nghị định của Chính phủ sửa đổi, bổ sung một số điều của Nghị định số 31/2021/NĐ-CP ngày 26/3/2021 quy định chi tiết và hướng dẫn thi hành một số điều của Luật Đầu tư</dc:title>
  <dc:creator>DELL</dc:creator>
  <cp:lastModifiedBy>Quang Nguyễn</cp:lastModifiedBy>
  <cp:revision>141</cp:revision>
  <dcterms:created xsi:type="dcterms:W3CDTF">2006-08-16T00:00:00Z</dcterms:created>
  <dcterms:modified xsi:type="dcterms:W3CDTF">2025-08-11T04:54:35Z</dcterms:modified>
  <dc:identifier>DAGpSCiHrYc</dc:identifier>
</cp:coreProperties>
</file>