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58"/>
  </p:notesMasterIdLst>
  <p:sldIdLst>
    <p:sldId id="385" r:id="rId2"/>
    <p:sldId id="393" r:id="rId3"/>
    <p:sldId id="394" r:id="rId4"/>
    <p:sldId id="395" r:id="rId5"/>
    <p:sldId id="397" r:id="rId6"/>
    <p:sldId id="396" r:id="rId7"/>
    <p:sldId id="399" r:id="rId8"/>
    <p:sldId id="449" r:id="rId9"/>
    <p:sldId id="400" r:id="rId10"/>
    <p:sldId id="481" r:id="rId11"/>
    <p:sldId id="436" r:id="rId12"/>
    <p:sldId id="491" r:id="rId13"/>
    <p:sldId id="492" r:id="rId14"/>
    <p:sldId id="466" r:id="rId15"/>
    <p:sldId id="450" r:id="rId16"/>
    <p:sldId id="429" r:id="rId17"/>
    <p:sldId id="403" r:id="rId18"/>
    <p:sldId id="451" r:id="rId19"/>
    <p:sldId id="452" r:id="rId20"/>
    <p:sldId id="453" r:id="rId21"/>
    <p:sldId id="454" r:id="rId22"/>
    <p:sldId id="455" r:id="rId23"/>
    <p:sldId id="456" r:id="rId24"/>
    <p:sldId id="405" r:id="rId25"/>
    <p:sldId id="457" r:id="rId26"/>
    <p:sldId id="477" r:id="rId27"/>
    <p:sldId id="478" r:id="rId28"/>
    <p:sldId id="479" r:id="rId29"/>
    <p:sldId id="404" r:id="rId30"/>
    <p:sldId id="431" r:id="rId31"/>
    <p:sldId id="483" r:id="rId32"/>
    <p:sldId id="435" r:id="rId33"/>
    <p:sldId id="461" r:id="rId34"/>
    <p:sldId id="438" r:id="rId35"/>
    <p:sldId id="485" r:id="rId36"/>
    <p:sldId id="490" r:id="rId37"/>
    <p:sldId id="486" r:id="rId38"/>
    <p:sldId id="407" r:id="rId39"/>
    <p:sldId id="487" r:id="rId40"/>
    <p:sldId id="409" r:id="rId41"/>
    <p:sldId id="488" r:id="rId42"/>
    <p:sldId id="427" r:id="rId43"/>
    <p:sldId id="439" r:id="rId44"/>
    <p:sldId id="440" r:id="rId45"/>
    <p:sldId id="472" r:id="rId46"/>
    <p:sldId id="473" r:id="rId47"/>
    <p:sldId id="493" r:id="rId48"/>
    <p:sldId id="474" r:id="rId49"/>
    <p:sldId id="494" r:id="rId50"/>
    <p:sldId id="475" r:id="rId51"/>
    <p:sldId id="480" r:id="rId52"/>
    <p:sldId id="484" r:id="rId53"/>
    <p:sldId id="496" r:id="rId54"/>
    <p:sldId id="497" r:id="rId55"/>
    <p:sldId id="498" r:id="rId56"/>
    <p:sldId id="29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Thu Huong" initials="NTTH" lastIdx="0" clrIdx="0">
    <p:extLst>
      <p:ext uri="{19B8F6BF-5375-455C-9EA6-DF929625EA0E}">
        <p15:presenceInfo xmlns:p15="http://schemas.microsoft.com/office/powerpoint/2012/main" userId="Nguyen Thi Thu 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81498" autoAdjust="0"/>
  </p:normalViewPr>
  <p:slideViewPr>
    <p:cSldViewPr snapToGrid="0">
      <p:cViewPr varScale="1">
        <p:scale>
          <a:sx n="74" d="100"/>
          <a:sy n="74" d="100"/>
        </p:scale>
        <p:origin x="92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24375-CEDD-4908-849C-773FCC0C4B49}"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B334E-AEAE-48FA-92E7-381582C77ECB}" type="slidenum">
              <a:rPr lang="en-GB" smtClean="0"/>
              <a:t>‹#›</a:t>
            </a:fld>
            <a:endParaRPr lang="en-GB"/>
          </a:p>
        </p:txBody>
      </p:sp>
    </p:spTree>
    <p:extLst>
      <p:ext uri="{BB962C8B-B14F-4D97-AF65-F5344CB8AC3E}">
        <p14:creationId xmlns:p14="http://schemas.microsoft.com/office/powerpoint/2010/main" val="17565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1</a:t>
            </a:fld>
            <a:endParaRPr lang="en-GB"/>
          </a:p>
        </p:txBody>
      </p:sp>
    </p:spTree>
    <p:extLst>
      <p:ext uri="{BB962C8B-B14F-4D97-AF65-F5344CB8AC3E}">
        <p14:creationId xmlns:p14="http://schemas.microsoft.com/office/powerpoint/2010/main" val="242748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BS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túy</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2021:</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soát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túy</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endPar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thẩm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túy</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gói</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niêm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thẩm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trách</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vệ</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dõi</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thẩm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soát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gây</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dược</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gây</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dược</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endPar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soát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gây</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dược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gây</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dược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dược</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14</a:t>
            </a:fld>
            <a:endParaRPr lang="en-GB"/>
          </a:p>
        </p:txBody>
      </p:sp>
    </p:spTree>
    <p:extLst>
      <p:ext uri="{BB962C8B-B14F-4D97-AF65-F5344CB8AC3E}">
        <p14:creationId xmlns:p14="http://schemas.microsoft.com/office/powerpoint/2010/main" val="196284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nay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mẫu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06 </a:t>
            </a:r>
            <a:r>
              <a:rPr lang="en-US" sz="1200" kern="1200" dirty="0" err="1" smtClean="0">
                <a:solidFill>
                  <a:schemeClr val="tx1"/>
                </a:solidFill>
                <a:effectLst/>
                <a:latin typeface="+mn-lt"/>
                <a:ea typeface="+mn-ea"/>
                <a:cs typeface="+mn-cs"/>
              </a:rPr>
              <a:t>tháng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mẫu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vi-VN" dirty="0" smtClean="0"/>
              <a:t>Thuốc độc, nguyên liệu độc làm thuốc hiện vẫn được quản lý là nhóm thuốc phải kiểm soát đặc biệt, tuy nhiên, hiện không có quy định nào về việc báo cáo đối với loại thuốc, nguyên liệu này, trong khi đó, các thuốc không phải kiểm kiểm soát đặc biệt vẫn phải báo cáo theo quy định tại khoản 21 Điều 91 Nghị định 54/2017/NĐ-CP. Do vậy, cần bổ sung thêm báo cáo hàng năm đối với thuốc độc, nguyên liệu độc làm thuốc tại khoản 5 Điều 47 Nghị định 54/2017/NĐ-CP để đảm bảo việc quản lý nhóm thuốc phải KSĐB.</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15</a:t>
            </a:fld>
            <a:endParaRPr lang="en-GB"/>
          </a:p>
        </p:txBody>
      </p:sp>
    </p:spTree>
    <p:extLst>
      <p:ext uri="{BB962C8B-B14F-4D97-AF65-F5344CB8AC3E}">
        <p14:creationId xmlns:p14="http://schemas.microsoft.com/office/powerpoint/2010/main" val="294186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err="1" smtClean="0"/>
              <a:t>Tại</a:t>
            </a:r>
            <a:r>
              <a:rPr lang="en-US" dirty="0" smtClean="0"/>
              <a:t> QĐ </a:t>
            </a:r>
            <a:r>
              <a:rPr lang="en-US" dirty="0" err="1" smtClean="0"/>
              <a:t>số</a:t>
            </a:r>
            <a:r>
              <a:rPr lang="en-US" dirty="0" smtClean="0"/>
              <a:t> 1015/QĐ-TTCP, </a:t>
            </a:r>
            <a:r>
              <a:rPr lang="en-US" dirty="0" err="1" smtClean="0"/>
              <a:t>Chính</a:t>
            </a:r>
            <a:r>
              <a:rPr lang="en-US" dirty="0" smtClean="0"/>
              <a:t> </a:t>
            </a:r>
            <a:r>
              <a:rPr lang="en-US" dirty="0" err="1" smtClean="0"/>
              <a:t>phủ</a:t>
            </a:r>
            <a:r>
              <a:rPr lang="en-US" dirty="0" smtClean="0"/>
              <a:t> </a:t>
            </a:r>
            <a:r>
              <a:rPr lang="en-US" dirty="0" err="1" smtClean="0"/>
              <a:t>đã</a:t>
            </a:r>
            <a:r>
              <a:rPr lang="en-US" dirty="0" smtClean="0"/>
              <a:t> </a:t>
            </a:r>
            <a:r>
              <a:rPr lang="en-US" dirty="0" err="1" smtClean="0"/>
              <a:t>phân</a:t>
            </a:r>
            <a:r>
              <a:rPr lang="en-US" dirty="0" smtClean="0"/>
              <a:t> </a:t>
            </a:r>
            <a:r>
              <a:rPr lang="en-US" dirty="0" err="1" smtClean="0"/>
              <a:t>cấp</a:t>
            </a:r>
            <a:r>
              <a:rPr lang="en-US" dirty="0" smtClean="0"/>
              <a:t> </a:t>
            </a:r>
            <a:r>
              <a:rPr lang="en-US" dirty="0" err="1" smtClean="0"/>
              <a:t>thẩm</a:t>
            </a:r>
            <a:r>
              <a:rPr lang="en-US" dirty="0" smtClean="0"/>
              <a:t> </a:t>
            </a:r>
            <a:r>
              <a:rPr lang="en-US" dirty="0" err="1" smtClean="0"/>
              <a:t>quyền</a:t>
            </a:r>
            <a:r>
              <a:rPr lang="en-US" dirty="0" smtClean="0"/>
              <a:t> </a:t>
            </a:r>
            <a:r>
              <a:rPr lang="en-US" dirty="0" err="1" smtClean="0"/>
              <a:t>giải</a:t>
            </a:r>
            <a:r>
              <a:rPr lang="en-US" dirty="0" smtClean="0"/>
              <a:t> </a:t>
            </a:r>
            <a:r>
              <a:rPr lang="en-US" dirty="0" err="1" smtClean="0"/>
              <a:t>quyết</a:t>
            </a:r>
            <a:r>
              <a:rPr lang="en-US" dirty="0" smtClean="0"/>
              <a:t> TTHC </a:t>
            </a:r>
            <a:r>
              <a:rPr lang="en-US" dirty="0" err="1" smtClean="0"/>
              <a:t>cấp</a:t>
            </a:r>
            <a:r>
              <a:rPr lang="en-US" dirty="0" smtClean="0"/>
              <a:t> </a:t>
            </a:r>
            <a:r>
              <a:rPr lang="en-US" dirty="0" err="1" smtClean="0"/>
              <a:t>phép</a:t>
            </a:r>
            <a:r>
              <a:rPr lang="en-US" dirty="0" smtClean="0"/>
              <a:t> </a:t>
            </a:r>
            <a:r>
              <a:rPr lang="en-US" dirty="0" err="1" smtClean="0"/>
              <a:t>xuất</a:t>
            </a:r>
            <a:r>
              <a:rPr lang="en-US" dirty="0" smtClean="0"/>
              <a:t> </a:t>
            </a:r>
            <a:r>
              <a:rPr lang="en-US" dirty="0" err="1" smtClean="0"/>
              <a:t>khẩu</a:t>
            </a:r>
            <a:r>
              <a:rPr lang="en-US" dirty="0" smtClean="0"/>
              <a:t>, </a:t>
            </a:r>
            <a:r>
              <a:rPr lang="en-US" dirty="0" err="1" smtClean="0"/>
              <a:t>nhập</a:t>
            </a:r>
            <a:r>
              <a:rPr lang="en-US" dirty="0" smtClean="0"/>
              <a:t> </a:t>
            </a:r>
            <a:r>
              <a:rPr lang="en-US" dirty="0" err="1" smtClean="0"/>
              <a:t>khẩu</a:t>
            </a:r>
            <a:r>
              <a:rPr lang="en-US" dirty="0" smtClean="0"/>
              <a:t> </a:t>
            </a:r>
            <a:r>
              <a:rPr lang="en-US" dirty="0" err="1" smtClean="0"/>
              <a:t>thuốc</a:t>
            </a:r>
            <a:r>
              <a:rPr lang="en-US" dirty="0" smtClean="0"/>
              <a:t> </a:t>
            </a:r>
            <a:r>
              <a:rPr lang="en-US" dirty="0" err="1" smtClean="0"/>
              <a:t>phải</a:t>
            </a:r>
            <a:r>
              <a:rPr lang="en-US" dirty="0" smtClean="0"/>
              <a:t> KSĐB, </a:t>
            </a:r>
            <a:r>
              <a:rPr lang="en-US" dirty="0" err="1" smtClean="0"/>
              <a:t>đồng</a:t>
            </a:r>
            <a:r>
              <a:rPr lang="en-US" dirty="0" smtClean="0"/>
              <a:t> </a:t>
            </a:r>
            <a:r>
              <a:rPr lang="en-US" dirty="0" err="1" smtClean="0"/>
              <a:t>thời</a:t>
            </a:r>
            <a:r>
              <a:rPr lang="en-US" dirty="0" smtClean="0"/>
              <a:t> </a:t>
            </a:r>
            <a:r>
              <a:rPr lang="en-US" dirty="0" err="1" smtClean="0"/>
              <a:t>việc</a:t>
            </a:r>
            <a:r>
              <a:rPr lang="en-US" dirty="0" smtClean="0"/>
              <a:t> </a:t>
            </a:r>
            <a:r>
              <a:rPr lang="en-US" dirty="0" err="1" smtClean="0"/>
              <a:t>phân</a:t>
            </a:r>
            <a:r>
              <a:rPr lang="en-US" dirty="0" smtClean="0"/>
              <a:t> </a:t>
            </a:r>
            <a:r>
              <a:rPr lang="en-US" dirty="0" err="1" smtClean="0"/>
              <a:t>cấp</a:t>
            </a:r>
            <a:r>
              <a:rPr lang="en-US" dirty="0" smtClean="0"/>
              <a:t> 01 </a:t>
            </a:r>
            <a:r>
              <a:rPr lang="en-US" dirty="0" err="1" smtClean="0"/>
              <a:t>đầu</a:t>
            </a:r>
            <a:r>
              <a:rPr lang="en-US" dirty="0" smtClean="0"/>
              <a:t> </a:t>
            </a:r>
            <a:r>
              <a:rPr lang="en-US" dirty="0" err="1" smtClean="0"/>
              <a:t>mối</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báo</a:t>
            </a:r>
            <a:r>
              <a:rPr lang="en-US" dirty="0" smtClean="0"/>
              <a:t> </a:t>
            </a:r>
            <a:r>
              <a:rPr lang="en-US" dirty="0" err="1" smtClean="0"/>
              <a:t>cáo</a:t>
            </a:r>
            <a:r>
              <a:rPr lang="en-US" dirty="0" smtClean="0"/>
              <a:t> </a:t>
            </a:r>
            <a:r>
              <a:rPr lang="en-US" dirty="0" err="1" smtClean="0"/>
              <a:t>tại</a:t>
            </a:r>
            <a:r>
              <a:rPr lang="en-US" dirty="0" smtClean="0"/>
              <a:t> </a:t>
            </a:r>
            <a:r>
              <a:rPr lang="en-US" dirty="0" err="1" smtClean="0"/>
              <a:t>Điều</a:t>
            </a:r>
            <a:r>
              <a:rPr lang="en-US" dirty="0" smtClean="0"/>
              <a:t> 47 </a:t>
            </a:r>
            <a:r>
              <a:rPr lang="en-US" dirty="0" err="1" smtClean="0"/>
              <a:t>nhằm</a:t>
            </a:r>
            <a:r>
              <a:rPr lang="en-US" dirty="0" smtClean="0"/>
              <a:t> </a:t>
            </a:r>
            <a:r>
              <a:rPr lang="en-US" dirty="0" err="1" smtClean="0"/>
              <a:t>đảm</a:t>
            </a:r>
            <a:r>
              <a:rPr lang="en-US" dirty="0" smtClean="0"/>
              <a:t> </a:t>
            </a:r>
            <a:r>
              <a:rPr lang="en-US" dirty="0" err="1" smtClean="0"/>
              <a:t>bảo</a:t>
            </a:r>
            <a:r>
              <a:rPr lang="en-US" dirty="0" smtClean="0"/>
              <a:t> </a:t>
            </a:r>
            <a:r>
              <a:rPr lang="en-US" dirty="0" err="1" smtClean="0"/>
              <a:t>tính</a:t>
            </a:r>
            <a:r>
              <a:rPr lang="en-US" dirty="0" smtClean="0"/>
              <a:t> </a:t>
            </a:r>
            <a:r>
              <a:rPr lang="en-US" dirty="0" err="1" smtClean="0"/>
              <a:t>thống</a:t>
            </a:r>
            <a:r>
              <a:rPr lang="en-US" dirty="0" smtClean="0"/>
              <a:t> </a:t>
            </a:r>
            <a:r>
              <a:rPr lang="en-US" dirty="0" err="1" smtClean="0"/>
              <a:t>nhất</a:t>
            </a:r>
            <a:r>
              <a:rPr lang="en-US" dirty="0" smtClean="0"/>
              <a:t>:</a:t>
            </a:r>
            <a:r>
              <a:rPr lang="en-US" baseline="0" dirty="0" smtClean="0"/>
              <a:t> </a:t>
            </a:r>
            <a:r>
              <a:rPr lang="vi-VN" baseline="0" dirty="0" smtClean="0"/>
              <a:t>Theo đó báo cáo XNK thuốc KSĐB gửi về Bộ Y tế, nay báo cáo XNK thuốc KSĐB gửi về: </a:t>
            </a:r>
          </a:p>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 Sở Y tế nơi cơ sở đặt trụ sở đối với trường hợp nhập khẩu thuốc KS</a:t>
            </a:r>
            <a:r>
              <a:rPr lang="vi-VN" baseline="0" dirty="0" smtClean="0"/>
              <a:t>Đ</a:t>
            </a:r>
            <a:r>
              <a:rPr lang="vi-VN" dirty="0" smtClean="0"/>
              <a:t>B có giấy </a:t>
            </a:r>
            <a:r>
              <a:rPr lang="en-US" dirty="0" smtClean="0"/>
              <a:t>ĐKLH</a:t>
            </a:r>
            <a:r>
              <a:rPr lang="en-US" baseline="0" dirty="0" smtClean="0"/>
              <a:t> </a:t>
            </a:r>
            <a:r>
              <a:rPr lang="vi-VN" dirty="0" smtClean="0"/>
              <a:t>tại Việt Nam; nhập khẩu thuốc KSĐB chưa có giấy </a:t>
            </a:r>
            <a:r>
              <a:rPr lang="en-US" dirty="0" smtClean="0"/>
              <a:t>ĐKLH</a:t>
            </a:r>
            <a:r>
              <a:rPr lang="en-US" baseline="0" dirty="0" smtClean="0"/>
              <a:t> </a:t>
            </a:r>
            <a:r>
              <a:rPr lang="vi-VN" dirty="0" smtClean="0"/>
              <a:t>tại Việt Nam dùng cho mục đích thử lâm sàng, thử tương đương sinh học, đánh giá sinh khả dụng tại Việt Nam, làm mẫu kiểm nghiệm, nghiên cứu khoa học; nhập khẩu và xuất khẩu thuốc KSĐB để viện trợ, viện trợ nhân đạo.</a:t>
            </a:r>
          </a:p>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 Bộ Y tế đối với trường hợp xuất khẩu, nhập khẩu thuốc KSĐB trừ các trường hợp báo cáo Sở Y tế nêu trên.</a:t>
            </a:r>
          </a:p>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(Th</a:t>
            </a:r>
            <a:r>
              <a:rPr lang="en-US" dirty="0" smtClean="0"/>
              <a:t>u</a:t>
            </a:r>
            <a:r>
              <a:rPr lang="vi-VN" dirty="0" smtClean="0"/>
              <a:t>ốc “KS ĐB” trong Điều này phải báo cáo:</a:t>
            </a:r>
            <a:r>
              <a:rPr lang="vi-VN" baseline="0" dirty="0" smtClean="0"/>
              <a:t> </a:t>
            </a:r>
            <a:r>
              <a:rPr lang="vi-VN" dirty="0" smtClean="0"/>
              <a:t> thuốc gây nghiện, thuốc hướng thần, thuốc tiền </a:t>
            </a:r>
            <a:r>
              <a:rPr lang="vi-VN" sz="1200" kern="1200" dirty="0" smtClean="0">
                <a:solidFill>
                  <a:schemeClr val="tx1"/>
                </a:solidFill>
                <a:latin typeface="+mn-lt"/>
                <a:ea typeface="+mn-ea"/>
                <a:cs typeface="+mn-cs"/>
              </a:rPr>
              <a:t>chất ,</a:t>
            </a:r>
            <a:r>
              <a:rPr lang="nl-NL" sz="1200" kern="1200" dirty="0" smtClean="0">
                <a:solidFill>
                  <a:schemeClr val="tx1"/>
                </a:solidFill>
                <a:latin typeface="+mn-lt"/>
                <a:ea typeface="+mn-ea"/>
                <a:cs typeface="+mn-cs"/>
              </a:rPr>
              <a:t> </a:t>
            </a:r>
            <a:r>
              <a:rPr lang="vi-VN" sz="1200" kern="1200" dirty="0" smtClean="0">
                <a:solidFill>
                  <a:schemeClr val="tx1"/>
                </a:solidFill>
                <a:latin typeface="+mn-lt"/>
                <a:ea typeface="+mn-ea"/>
                <a:cs typeface="+mn-cs"/>
              </a:rPr>
              <a:t>thuốc dạng phối hợp, NLLT có chứa dược chất gây nghiện, thuốc dạng phối hợp có chứa dược chất hướng thần, thuốc dạng phối hợp có chứa tiền chất; thuốc, dược chất trong danh mục thuốc, dược chất thuộc danh mục chất bị cấm sử dụng trong một số ngành, lĩnh vực, thuốc phóng xạ, thuốc độc, nguyên liệu độc làm thuốc</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vi-VN" sz="1200" kern="1200" dirty="0" smtClean="0">
                <a:solidFill>
                  <a:schemeClr val="tx1"/>
                </a:solidFill>
                <a:latin typeface="+mn-lt"/>
                <a:ea typeface="+mn-ea"/>
                <a:cs typeface="+mn-cs"/>
              </a:rPr>
              <a:t>Khoản 8 Điều 38 dự thảo: </a:t>
            </a:r>
            <a:r>
              <a:rPr lang="vi-VN" sz="1200" i="1" kern="1200" dirty="0" smtClean="0">
                <a:solidFill>
                  <a:schemeClr val="tx1"/>
                </a:solidFill>
                <a:latin typeface="+mn-lt"/>
                <a:ea typeface="+mn-ea"/>
                <a:cs typeface="+mn-cs"/>
              </a:rPr>
              <a:t>“8. Chậm nhất từ ngày 01/01/2027, Bộ Y tế phối hợp với Bộ Tài chính xây dựng, triển khai hệ thống phần mềm, dữ liệu quản lý trực tuyến về xuất khẩu, nhập khẩu thuốc, nguyên liệu làm thuốc trên toàn quốc.</a:t>
            </a:r>
          </a:p>
          <a:p>
            <a:pPr marL="0" marR="0" indent="0" algn="l" defTabSz="914400" rtl="0" eaLnBrk="1" fontAlgn="auto" latinLnBrk="0" hangingPunct="1">
              <a:lnSpc>
                <a:spcPct val="100000"/>
              </a:lnSpc>
              <a:spcBef>
                <a:spcPts val="0"/>
              </a:spcBef>
              <a:spcAft>
                <a:spcPts val="0"/>
              </a:spcAft>
              <a:buClrTx/>
              <a:buSzTx/>
              <a:buFontTx/>
              <a:buNone/>
              <a:tabLst/>
              <a:defRPr/>
            </a:pPr>
            <a:r>
              <a:rPr lang="vi-VN" sz="1200" i="1" kern="1200" dirty="0" smtClean="0">
                <a:solidFill>
                  <a:schemeClr val="tx1"/>
                </a:solidFill>
                <a:latin typeface="+mn-lt"/>
                <a:ea typeface="+mn-ea"/>
                <a:cs typeface="+mn-cs"/>
              </a:rPr>
              <a:t>Chậm nhất từ ngày 01/01/2027, Bộ Tài chính có trách nhiệm chia sẻ cơ sở dữ liệu về xuất khẩu, nhập khẩu thuốc, nguyên liệu làm thuốc đến hệ thống phần mềm, dữ liệu quản lý trực tuyến về xuất khẩu, nhập khẩu thuốc, nguyên liệu làm thuốc của Bộ Y tế.”</a:t>
            </a:r>
          </a:p>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smtClean="0">
                <a:solidFill>
                  <a:schemeClr val="tx1"/>
                </a:solidFill>
                <a:latin typeface="+mn-lt"/>
                <a:ea typeface="+mn-ea"/>
                <a:cs typeface="+mn-cs"/>
              </a:rPr>
              <a:t>(Nội dung này sẽ điều chỉnh sau khi có ý kiến của Bộ Tài chính)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16</a:t>
            </a:fld>
            <a:endParaRPr lang="en-GB"/>
          </a:p>
        </p:txBody>
      </p:sp>
    </p:spTree>
    <p:extLst>
      <p:ext uri="{BB962C8B-B14F-4D97-AF65-F5344CB8AC3E}">
        <p14:creationId xmlns:p14="http://schemas.microsoft.com/office/powerpoint/2010/main" val="32873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1015/QĐ-</a:t>
            </a:r>
            <a:r>
              <a:rPr lang="en-US" sz="1200" kern="1200" dirty="0" err="1" smtClean="0">
                <a:solidFill>
                  <a:schemeClr val="tx1"/>
                </a:solidFill>
                <a:effectLst/>
                <a:latin typeface="+mn-lt"/>
                <a:ea typeface="+mn-ea"/>
                <a:cs typeface="+mn-cs"/>
              </a:rPr>
              <a:t>TTg</a:t>
            </a:r>
            <a:r>
              <a:rPr lang="en-US" sz="1200" b="1"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phương án phân cấp giải quyết thủ tục cho phép hủy thuốc GN, HT, TC, NL là dược chất GN, Ht, TC</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17</a:t>
            </a:fld>
            <a:endParaRPr lang="en-GB"/>
          </a:p>
        </p:txBody>
      </p:sp>
    </p:spTree>
    <p:extLst>
      <p:ext uri="{BB962C8B-B14F-4D97-AF65-F5344CB8AC3E}">
        <p14:creationId xmlns:p14="http://schemas.microsoft.com/office/powerpoint/2010/main" val="218104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HƯƠNG</a:t>
            </a:r>
            <a:r>
              <a:rPr lang="en-US" sz="1200" b="1" kern="1200" baseline="0" dirty="0" smtClean="0">
                <a:solidFill>
                  <a:srgbClr val="FF0000"/>
                </a:solidFill>
                <a:effectLst/>
                <a:latin typeface="+mn-lt"/>
                <a:ea typeface="+mn-ea"/>
                <a:cs typeface="+mn-cs"/>
              </a:rPr>
              <a:t> </a:t>
            </a:r>
            <a:r>
              <a:rPr lang="en-US" sz="1200" b="1" kern="1200" baseline="0" dirty="0" err="1" smtClean="0">
                <a:solidFill>
                  <a:srgbClr val="FF0000"/>
                </a:solidFill>
                <a:effectLst/>
                <a:latin typeface="+mn-lt"/>
                <a:ea typeface="+mn-ea"/>
                <a:cs typeface="+mn-cs"/>
              </a:rPr>
              <a:t>bổ</a:t>
            </a:r>
            <a:r>
              <a:rPr lang="en-US" sz="1200" b="1" kern="1200" baseline="0" dirty="0" smtClean="0">
                <a:solidFill>
                  <a:srgbClr val="FF0000"/>
                </a:solidFill>
                <a:effectLst/>
                <a:latin typeface="+mn-lt"/>
                <a:ea typeface="+mn-ea"/>
                <a:cs typeface="+mn-cs"/>
              </a:rPr>
              <a:t> sung </a:t>
            </a:r>
            <a:r>
              <a:rPr lang="en-US" sz="1200" b="1" kern="1200" baseline="0" dirty="0" err="1" smtClean="0">
                <a:solidFill>
                  <a:srgbClr val="FF0000"/>
                </a:solidFill>
                <a:effectLst/>
                <a:latin typeface="+mn-lt"/>
                <a:ea typeface="+mn-ea"/>
                <a:cs typeface="+mn-cs"/>
              </a:rPr>
              <a:t>Lý</a:t>
            </a:r>
            <a:r>
              <a:rPr lang="en-US" sz="1200" b="1" kern="1200" baseline="0" dirty="0" smtClean="0">
                <a:solidFill>
                  <a:srgbClr val="FF0000"/>
                </a:solidFill>
                <a:effectLst/>
                <a:latin typeface="+mn-lt"/>
                <a:ea typeface="+mn-ea"/>
                <a:cs typeface="+mn-cs"/>
              </a:rPr>
              <a:t> do</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18</a:t>
            </a:fld>
            <a:endParaRPr lang="en-GB"/>
          </a:p>
        </p:txBody>
      </p:sp>
    </p:spTree>
    <p:extLst>
      <p:ext uri="{BB962C8B-B14F-4D97-AF65-F5344CB8AC3E}">
        <p14:creationId xmlns:p14="http://schemas.microsoft.com/office/powerpoint/2010/main" val="251180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effectLst/>
              </a:rPr>
              <a:t>Theo </a:t>
            </a:r>
            <a:r>
              <a:rPr lang="en-US" sz="1200" dirty="0" err="1" smtClean="0">
                <a:effectLst/>
              </a:rPr>
              <a:t>quy</a:t>
            </a:r>
            <a:r>
              <a:rPr lang="en-US" sz="1200" dirty="0" smtClean="0">
                <a:effectLst/>
              </a:rPr>
              <a:t> </a:t>
            </a:r>
            <a:r>
              <a:rPr lang="en-US" sz="1200" dirty="0" err="1" smtClean="0">
                <a:effectLst/>
              </a:rPr>
              <a:t>định</a:t>
            </a:r>
            <a:r>
              <a:rPr lang="en-US" sz="1200" dirty="0" smtClean="0">
                <a:effectLst/>
              </a:rPr>
              <a:t> </a:t>
            </a:r>
            <a:r>
              <a:rPr lang="en-US" sz="1200" dirty="0" err="1" smtClean="0">
                <a:effectLst/>
              </a:rPr>
              <a:t>tại</a:t>
            </a:r>
            <a:r>
              <a:rPr lang="en-US" sz="1200" dirty="0" smtClean="0">
                <a:effectLst/>
              </a:rPr>
              <a:t> </a:t>
            </a:r>
            <a:r>
              <a:rPr lang="en-US" sz="1200" dirty="0" err="1" smtClean="0">
                <a:effectLst/>
              </a:rPr>
              <a:t>khoản</a:t>
            </a:r>
            <a:r>
              <a:rPr lang="en-US" sz="1200" dirty="0" smtClean="0">
                <a:effectLst/>
              </a:rPr>
              <a:t> 3 </a:t>
            </a:r>
            <a:r>
              <a:rPr lang="en-US" sz="1200" dirty="0" err="1" smtClean="0">
                <a:effectLst/>
              </a:rPr>
              <a:t>Mục</a:t>
            </a:r>
            <a:r>
              <a:rPr lang="en-US" sz="1200" dirty="0" smtClean="0">
                <a:effectLst/>
              </a:rPr>
              <a:t> B </a:t>
            </a:r>
            <a:r>
              <a:rPr lang="en-US" sz="1200" dirty="0" err="1" smtClean="0">
                <a:effectLst/>
              </a:rPr>
              <a:t>Phụ</a:t>
            </a:r>
            <a:r>
              <a:rPr lang="en-US" sz="1200" dirty="0" smtClean="0">
                <a:effectLst/>
              </a:rPr>
              <a:t> </a:t>
            </a:r>
            <a:r>
              <a:rPr lang="en-US" sz="1200" dirty="0" err="1" smtClean="0">
                <a:effectLst/>
              </a:rPr>
              <a:t>lục</a:t>
            </a:r>
            <a:r>
              <a:rPr lang="en-US" sz="1200" dirty="0" smtClean="0">
                <a:effectLst/>
              </a:rPr>
              <a:t> XVIII </a:t>
            </a:r>
            <a:r>
              <a:rPr lang="en-US" sz="1200" dirty="0" err="1" smtClean="0">
                <a:effectLst/>
              </a:rPr>
              <a:t>Quyết</a:t>
            </a:r>
            <a:r>
              <a:rPr lang="en-US" sz="1200" dirty="0" smtClean="0">
                <a:effectLst/>
              </a:rPr>
              <a:t> </a:t>
            </a:r>
            <a:r>
              <a:rPr lang="en-US" sz="1200" dirty="0" err="1" smtClean="0">
                <a:effectLst/>
              </a:rPr>
              <a:t>định</a:t>
            </a:r>
            <a:r>
              <a:rPr lang="en-US" sz="1200" dirty="0" smtClean="0">
                <a:effectLst/>
              </a:rPr>
              <a:t> </a:t>
            </a:r>
            <a:r>
              <a:rPr lang="en-US" sz="1200" dirty="0" err="1" smtClean="0">
                <a:effectLst/>
              </a:rPr>
              <a:t>số</a:t>
            </a:r>
            <a:r>
              <a:rPr lang="en-US" sz="1200" dirty="0" smtClean="0">
                <a:effectLst/>
              </a:rPr>
              <a:t> 1015/QĐ-</a:t>
            </a:r>
            <a:r>
              <a:rPr lang="en-US" sz="1200" dirty="0" err="1" smtClean="0">
                <a:effectLst/>
              </a:rPr>
              <a:t>TTg</a:t>
            </a:r>
            <a:r>
              <a:rPr lang="en-US" sz="1200" dirty="0" smtClean="0">
                <a:effectLst/>
              </a:rPr>
              <a:t> </a:t>
            </a:r>
            <a:r>
              <a:rPr lang="en-US" sz="1200" dirty="0" err="1" smtClean="0">
                <a:effectLst/>
              </a:rPr>
              <a:t>ngày</a:t>
            </a:r>
            <a:r>
              <a:rPr lang="en-US" sz="1200" dirty="0" smtClean="0">
                <a:effectLst/>
              </a:rPr>
              <a:t> 30/8/2022 </a:t>
            </a:r>
            <a:r>
              <a:rPr lang="en-US" sz="1200" dirty="0" err="1" smtClean="0">
                <a:effectLst/>
              </a:rPr>
              <a:t>của</a:t>
            </a:r>
            <a:r>
              <a:rPr lang="en-US" sz="1200" dirty="0" smtClean="0">
                <a:effectLst/>
              </a:rPr>
              <a:t> </a:t>
            </a:r>
            <a:r>
              <a:rPr lang="en-US" sz="1200" dirty="0" err="1" smtClean="0">
                <a:effectLst/>
              </a:rPr>
              <a:t>Thủ</a:t>
            </a:r>
            <a:r>
              <a:rPr lang="en-US" sz="1200" dirty="0" smtClean="0">
                <a:effectLst/>
              </a:rPr>
              <a:t> </a:t>
            </a:r>
            <a:r>
              <a:rPr lang="en-US" sz="1200" dirty="0" err="1" smtClean="0">
                <a:effectLst/>
              </a:rPr>
              <a:t>tướng</a:t>
            </a:r>
            <a:r>
              <a:rPr lang="en-US" sz="1200" dirty="0" smtClean="0">
                <a:effectLst/>
              </a:rPr>
              <a:t> </a:t>
            </a:r>
            <a:r>
              <a:rPr lang="en-US" sz="1200" dirty="0" err="1" smtClean="0">
                <a:effectLst/>
              </a:rPr>
              <a:t>Chính</a:t>
            </a:r>
            <a:r>
              <a:rPr lang="en-US" sz="1200" dirty="0" smtClean="0">
                <a:effectLst/>
              </a:rPr>
              <a:t> </a:t>
            </a:r>
            <a:r>
              <a:rPr lang="en-US" sz="1200" dirty="0" err="1" smtClean="0">
                <a:effectLst/>
              </a:rPr>
              <a:t>phủ</a:t>
            </a:r>
            <a:r>
              <a:rPr lang="en-US" sz="1200" dirty="0" smtClean="0">
                <a:effectLst/>
              </a:rPr>
              <a:t> </a:t>
            </a:r>
            <a:r>
              <a:rPr lang="en-US" sz="1200" dirty="0" err="1" smtClean="0">
                <a:effectLst/>
              </a:rPr>
              <a:t>phê</a:t>
            </a:r>
            <a:r>
              <a:rPr lang="en-US" sz="1200" dirty="0" smtClean="0">
                <a:effectLst/>
              </a:rPr>
              <a:t> </a:t>
            </a:r>
            <a:r>
              <a:rPr lang="en-US" sz="1200" dirty="0" err="1" smtClean="0">
                <a:effectLst/>
              </a:rPr>
              <a:t>duyệt</a:t>
            </a:r>
            <a:r>
              <a:rPr lang="en-US" sz="1200" dirty="0" smtClean="0">
                <a:effectLst/>
              </a:rPr>
              <a:t> </a:t>
            </a:r>
            <a:r>
              <a:rPr lang="en-US" sz="1200" dirty="0" err="1" smtClean="0">
                <a:effectLst/>
              </a:rPr>
              <a:t>Phương</a:t>
            </a:r>
            <a:r>
              <a:rPr lang="en-US" sz="1200" dirty="0" smtClean="0">
                <a:effectLst/>
              </a:rPr>
              <a:t> </a:t>
            </a:r>
            <a:r>
              <a:rPr lang="en-US" sz="1200" dirty="0" err="1" smtClean="0">
                <a:effectLst/>
              </a:rPr>
              <a:t>án</a:t>
            </a:r>
            <a:r>
              <a:rPr lang="en-US" sz="1200" dirty="0" smtClean="0">
                <a:effectLst/>
              </a:rPr>
              <a:t> </a:t>
            </a:r>
            <a:r>
              <a:rPr lang="en-US" sz="1200" dirty="0" err="1" smtClean="0">
                <a:effectLst/>
              </a:rPr>
              <a:t>phân</a:t>
            </a:r>
            <a:r>
              <a:rPr lang="en-US" sz="1200" dirty="0" smtClean="0">
                <a:effectLst/>
              </a:rPr>
              <a:t> </a:t>
            </a:r>
            <a:r>
              <a:rPr lang="en-US" sz="1200" dirty="0" err="1" smtClean="0">
                <a:effectLst/>
              </a:rPr>
              <a:t>cấp</a:t>
            </a:r>
            <a:r>
              <a:rPr lang="en-US" sz="1200" dirty="0" smtClean="0">
                <a:effectLst/>
              </a:rPr>
              <a:t> </a:t>
            </a:r>
            <a:r>
              <a:rPr lang="en-US" sz="1200" dirty="0" err="1" smtClean="0">
                <a:effectLst/>
              </a:rPr>
              <a:t>trong</a:t>
            </a:r>
            <a:r>
              <a:rPr lang="en-US" sz="1200" dirty="0" smtClean="0">
                <a:effectLst/>
              </a:rPr>
              <a:t> </a:t>
            </a:r>
            <a:r>
              <a:rPr lang="en-US" sz="1200" dirty="0" err="1" smtClean="0">
                <a:effectLst/>
              </a:rPr>
              <a:t>giải</a:t>
            </a:r>
            <a:r>
              <a:rPr lang="en-US" sz="1200" dirty="0" smtClean="0">
                <a:effectLst/>
              </a:rPr>
              <a:t> </a:t>
            </a:r>
            <a:r>
              <a:rPr lang="en-US" sz="1200" dirty="0" err="1" smtClean="0">
                <a:effectLst/>
              </a:rPr>
              <a:t>quyết</a:t>
            </a:r>
            <a:r>
              <a:rPr lang="en-US" sz="1200" dirty="0" smtClean="0">
                <a:effectLst/>
              </a:rPr>
              <a:t> </a:t>
            </a:r>
            <a:r>
              <a:rPr lang="en-US" sz="1200" dirty="0" err="1" smtClean="0">
                <a:effectLst/>
              </a:rPr>
              <a:t>thủ</a:t>
            </a:r>
            <a:r>
              <a:rPr lang="en-US" sz="1200" dirty="0" smtClean="0">
                <a:effectLst/>
              </a:rPr>
              <a:t> </a:t>
            </a:r>
            <a:r>
              <a:rPr lang="en-US" sz="1200" dirty="0" err="1" smtClean="0">
                <a:effectLst/>
              </a:rPr>
              <a:t>tục</a:t>
            </a:r>
            <a:r>
              <a:rPr lang="en-US" sz="1200" dirty="0" smtClean="0">
                <a:effectLst/>
              </a:rPr>
              <a:t> </a:t>
            </a:r>
            <a:r>
              <a:rPr lang="en-US" sz="1200" dirty="0" err="1" smtClean="0">
                <a:effectLst/>
              </a:rPr>
              <a:t>hành</a:t>
            </a:r>
            <a:r>
              <a:rPr lang="en-US" sz="1200" dirty="0" smtClean="0">
                <a:effectLst/>
              </a:rPr>
              <a:t> </a:t>
            </a:r>
            <a:r>
              <a:rPr lang="en-US" sz="1200" dirty="0" err="1" smtClean="0">
                <a:effectLst/>
              </a:rPr>
              <a:t>chính</a:t>
            </a:r>
            <a:r>
              <a:rPr lang="en-US" sz="1200" dirty="0" smtClean="0">
                <a:effectLst/>
              </a:rPr>
              <a:t> </a:t>
            </a:r>
            <a:r>
              <a:rPr lang="en-US" sz="1200" dirty="0" err="1" smtClean="0">
                <a:effectLst/>
              </a:rPr>
              <a:t>thuộc</a:t>
            </a:r>
            <a:r>
              <a:rPr lang="en-US" sz="1200" dirty="0" smtClean="0">
                <a:effectLst/>
              </a:rPr>
              <a:t> </a:t>
            </a:r>
            <a:r>
              <a:rPr lang="en-US" sz="1200" dirty="0" err="1" smtClean="0">
                <a:effectLst/>
              </a:rPr>
              <a:t>phạm</a:t>
            </a:r>
            <a:r>
              <a:rPr lang="en-US" sz="1200" dirty="0" smtClean="0">
                <a:effectLst/>
              </a:rPr>
              <a:t> vi </a:t>
            </a:r>
            <a:r>
              <a:rPr lang="en-US" sz="1200" dirty="0" err="1" smtClean="0">
                <a:effectLst/>
              </a:rPr>
              <a:t>quản</a:t>
            </a:r>
            <a:r>
              <a:rPr lang="en-US" sz="1200" dirty="0" smtClean="0">
                <a:effectLst/>
              </a:rPr>
              <a:t> </a:t>
            </a:r>
            <a:r>
              <a:rPr lang="en-US" sz="1200" dirty="0" err="1" smtClean="0">
                <a:effectLst/>
              </a:rPr>
              <a:t>lý</a:t>
            </a:r>
            <a:r>
              <a:rPr lang="en-US" sz="1200" dirty="0" smtClean="0">
                <a:effectLst/>
              </a:rPr>
              <a:t> </a:t>
            </a:r>
            <a:r>
              <a:rPr lang="en-US" sz="1200" dirty="0" err="1" smtClean="0">
                <a:effectLst/>
              </a:rPr>
              <a:t>của</a:t>
            </a:r>
            <a:r>
              <a:rPr lang="en-US" sz="1200" dirty="0" smtClean="0">
                <a:effectLst/>
              </a:rPr>
              <a:t> </a:t>
            </a:r>
            <a:r>
              <a:rPr lang="en-US" sz="1200" dirty="0" err="1" smtClean="0">
                <a:effectLst/>
              </a:rPr>
              <a:t>các</a:t>
            </a:r>
            <a:r>
              <a:rPr lang="en-US" sz="1200" dirty="0" smtClean="0">
                <a:effectLst/>
              </a:rPr>
              <a:t> </a:t>
            </a:r>
            <a:r>
              <a:rPr lang="en-US" sz="1200" dirty="0" err="1" smtClean="0">
                <a:effectLst/>
              </a:rPr>
              <a:t>bộ</a:t>
            </a:r>
            <a:r>
              <a:rPr lang="en-US" sz="1200" dirty="0" smtClean="0">
                <a:effectLst/>
              </a:rPr>
              <a:t>, </a:t>
            </a:r>
            <a:r>
              <a:rPr lang="en-US" sz="1200" dirty="0" err="1" smtClean="0">
                <a:effectLst/>
              </a:rPr>
              <a:t>cơ</a:t>
            </a:r>
            <a:r>
              <a:rPr lang="en-US" sz="1200" dirty="0" smtClean="0">
                <a:effectLst/>
              </a:rPr>
              <a:t> </a:t>
            </a:r>
            <a:r>
              <a:rPr lang="en-US" sz="1200" dirty="0" err="1" smtClean="0">
                <a:effectLst/>
              </a:rPr>
              <a:t>quan</a:t>
            </a:r>
            <a:r>
              <a:rPr lang="en-US" sz="1200" dirty="0" smtClean="0">
                <a:effectLst/>
              </a:rPr>
              <a:t> </a:t>
            </a:r>
            <a:r>
              <a:rPr lang="en-US" sz="1200" dirty="0" err="1" smtClean="0">
                <a:effectLst/>
              </a:rPr>
              <a:t>ngang</a:t>
            </a:r>
            <a:r>
              <a:rPr lang="en-US" sz="1200" dirty="0" smtClean="0">
                <a:effectLst/>
              </a:rPr>
              <a:t> </a:t>
            </a:r>
            <a:r>
              <a:rPr lang="en-US" sz="1200" dirty="0" err="1" smtClean="0">
                <a:effectLst/>
              </a:rPr>
              <a:t>bộ</a:t>
            </a:r>
            <a:r>
              <a:rPr lang="en-US" sz="1200" dirty="0" smtClean="0">
                <a:effectLst/>
              </a:rPr>
              <a:t>, </a:t>
            </a:r>
            <a:r>
              <a:rPr lang="en-US" sz="1200" dirty="0" err="1" smtClean="0">
                <a:effectLst/>
              </a:rPr>
              <a:t>trong</a:t>
            </a:r>
            <a:r>
              <a:rPr lang="en-US" sz="1200" dirty="0" smtClean="0">
                <a:effectLst/>
              </a:rPr>
              <a:t> </a:t>
            </a:r>
            <a:r>
              <a:rPr lang="en-US" sz="1200" dirty="0" err="1" smtClean="0">
                <a:effectLst/>
              </a:rPr>
              <a:t>đó</a:t>
            </a:r>
            <a:r>
              <a:rPr lang="en-US" sz="1200" dirty="0" smtClean="0">
                <a:effectLst/>
              </a:rPr>
              <a:t> </a:t>
            </a:r>
            <a:r>
              <a:rPr lang="en-US" sz="1200" dirty="0" err="1" smtClean="0">
                <a:effectLst/>
              </a:rPr>
              <a:t>có</a:t>
            </a:r>
            <a:r>
              <a:rPr lang="en-US" sz="1200" dirty="0" smtClean="0">
                <a:effectLst/>
              </a:rPr>
              <a:t> </a:t>
            </a:r>
            <a:r>
              <a:rPr lang="en-US" sz="1200" dirty="0" err="1" smtClean="0">
                <a:effectLst/>
              </a:rPr>
              <a:t>phân</a:t>
            </a:r>
            <a:r>
              <a:rPr lang="en-US" sz="1200" dirty="0" smtClean="0">
                <a:effectLst/>
              </a:rPr>
              <a:t> </a:t>
            </a:r>
            <a:r>
              <a:rPr lang="en-US" sz="1200" dirty="0" err="1" smtClean="0">
                <a:effectLst/>
              </a:rPr>
              <a:t>cấp</a:t>
            </a:r>
            <a:r>
              <a:rPr lang="en-US" sz="1200" dirty="0" smtClean="0">
                <a:effectLst/>
              </a:rPr>
              <a:t> </a:t>
            </a:r>
            <a:r>
              <a:rPr lang="en-US" sz="1200" dirty="0" err="1" smtClean="0">
                <a:effectLst/>
              </a:rPr>
              <a:t>giải</a:t>
            </a:r>
            <a:r>
              <a:rPr lang="en-US" sz="1200" dirty="0" smtClean="0">
                <a:effectLst/>
              </a:rPr>
              <a:t> </a:t>
            </a:r>
            <a:r>
              <a:rPr lang="en-US" sz="1200" dirty="0" err="1" smtClean="0">
                <a:effectLst/>
              </a:rPr>
              <a:t>quyết</a:t>
            </a:r>
            <a:r>
              <a:rPr lang="en-US" sz="1200" dirty="0" smtClean="0">
                <a:effectLst/>
              </a:rPr>
              <a:t> TTHC </a:t>
            </a:r>
            <a:r>
              <a:rPr lang="en-US" sz="1200" dirty="0" err="1" smtClean="0">
                <a:effectLst/>
              </a:rPr>
              <a:t>từ</a:t>
            </a:r>
            <a:r>
              <a:rPr lang="en-US" sz="1200" dirty="0" smtClean="0">
                <a:effectLst/>
              </a:rPr>
              <a:t> </a:t>
            </a:r>
            <a:r>
              <a:rPr lang="en-US" sz="1200" dirty="0" err="1" smtClean="0">
                <a:effectLst/>
              </a:rPr>
              <a:t>Bộ</a:t>
            </a:r>
            <a:r>
              <a:rPr lang="en-US" sz="1200" dirty="0" smtClean="0">
                <a:effectLst/>
              </a:rPr>
              <a:t> Y </a:t>
            </a:r>
            <a:r>
              <a:rPr lang="en-US" sz="1200" dirty="0" err="1" smtClean="0">
                <a:effectLst/>
              </a:rPr>
              <a:t>tế</a:t>
            </a:r>
            <a:r>
              <a:rPr lang="en-US" sz="1200" dirty="0" smtClean="0">
                <a:effectLst/>
              </a:rPr>
              <a:t> </a:t>
            </a:r>
            <a:r>
              <a:rPr lang="en-US" sz="1200" dirty="0" err="1" smtClean="0">
                <a:effectLst/>
              </a:rPr>
              <a:t>về</a:t>
            </a:r>
            <a:r>
              <a:rPr lang="en-US" sz="1200" dirty="0" smtClean="0">
                <a:effectLst/>
              </a:rPr>
              <a:t> </a:t>
            </a:r>
            <a:r>
              <a:rPr lang="en-US" sz="1200" dirty="0" err="1" smtClean="0">
                <a:effectLst/>
              </a:rPr>
              <a:t>Sở</a:t>
            </a:r>
            <a:r>
              <a:rPr lang="en-US" sz="1200" dirty="0" smtClean="0">
                <a:effectLst/>
              </a:rPr>
              <a:t> Y </a:t>
            </a:r>
            <a:r>
              <a:rPr lang="en-US" sz="1200" dirty="0" err="1" smtClean="0">
                <a:effectLst/>
              </a:rPr>
              <a:t>tế</a:t>
            </a:r>
            <a:r>
              <a:rPr lang="en-US" sz="1200" dirty="0" smtClean="0">
                <a:effectLst/>
              </a:rPr>
              <a:t>, </a:t>
            </a:r>
            <a:r>
              <a:rPr lang="en-US" sz="1200" dirty="0" err="1" smtClean="0">
                <a:effectLst/>
              </a:rPr>
              <a:t>gồm</a:t>
            </a:r>
            <a:r>
              <a:rPr lang="en-US" sz="1200" dirty="0" smtClean="0">
                <a:effectLst/>
              </a:rPr>
              <a:t>:</a:t>
            </a:r>
            <a:endParaRPr lang="en-US" dirty="0" smtClean="0">
              <a:effectLst/>
            </a:endParaRPr>
          </a:p>
          <a:p>
            <a:pPr algn="just"/>
            <a:r>
              <a:rPr lang="en-US" sz="1200" dirty="0" smtClean="0">
                <a:effectLst/>
              </a:rPr>
              <a:t>- </a:t>
            </a:r>
            <a:r>
              <a:rPr lang="en-US" sz="1200" dirty="0" err="1" smtClean="0">
                <a:effectLst/>
              </a:rPr>
              <a:t>Cấp</a:t>
            </a:r>
            <a:r>
              <a:rPr lang="en-US" sz="1200" dirty="0" smtClean="0">
                <a:effectLst/>
              </a:rPr>
              <a:t> </a:t>
            </a:r>
            <a:r>
              <a:rPr lang="en-US" sz="1200" dirty="0" err="1" smtClean="0">
                <a:effectLst/>
              </a:rPr>
              <a:t>phép</a:t>
            </a:r>
            <a:r>
              <a:rPr lang="en-US" sz="1200" dirty="0" smtClean="0">
                <a:effectLst/>
              </a:rPr>
              <a:t> </a:t>
            </a:r>
            <a:r>
              <a:rPr lang="en-US" sz="1200" dirty="0" err="1" smtClean="0">
                <a:effectLst/>
              </a:rPr>
              <a:t>xuất</a:t>
            </a:r>
            <a:r>
              <a:rPr lang="en-US" sz="1200" dirty="0" smtClean="0">
                <a:effectLst/>
              </a:rPr>
              <a:t> </a:t>
            </a:r>
            <a:r>
              <a:rPr lang="en-US" sz="1200" dirty="0" err="1" smtClean="0">
                <a:effectLst/>
              </a:rPr>
              <a:t>khẩu</a:t>
            </a:r>
            <a:r>
              <a:rPr lang="en-US" sz="1200" dirty="0" smtClean="0">
                <a:effectLst/>
              </a:rPr>
              <a:t> </a:t>
            </a:r>
            <a:r>
              <a:rPr lang="en-US" sz="1200" dirty="0" err="1" smtClean="0">
                <a:effectLst/>
              </a:rPr>
              <a:t>thuốc</a:t>
            </a:r>
            <a:r>
              <a:rPr lang="en-US" sz="1200" dirty="0" smtClean="0">
                <a:effectLst/>
              </a:rPr>
              <a:t> </a:t>
            </a:r>
            <a:r>
              <a:rPr lang="en-US" sz="1200" dirty="0" err="1" smtClean="0">
                <a:effectLst/>
              </a:rPr>
              <a:t>phải</a:t>
            </a:r>
            <a:r>
              <a:rPr lang="en-US" sz="1200" dirty="0" smtClean="0">
                <a:effectLst/>
              </a:rPr>
              <a:t> </a:t>
            </a:r>
            <a:r>
              <a:rPr lang="en-US" sz="1200" dirty="0" err="1" smtClean="0">
                <a:effectLst/>
              </a:rPr>
              <a:t>kiểm</a:t>
            </a:r>
            <a:r>
              <a:rPr lang="en-US" sz="1200" dirty="0" smtClean="0">
                <a:effectLst/>
              </a:rPr>
              <a:t> </a:t>
            </a:r>
            <a:r>
              <a:rPr lang="en-US" sz="1200" dirty="0" err="1" smtClean="0">
                <a:effectLst/>
              </a:rPr>
              <a:t>soát</a:t>
            </a:r>
            <a:r>
              <a:rPr lang="en-US" sz="1200" dirty="0" smtClean="0">
                <a:effectLst/>
              </a:rPr>
              <a:t> </a:t>
            </a:r>
            <a:r>
              <a:rPr lang="en-US" sz="1200" dirty="0" err="1" smtClean="0">
                <a:effectLst/>
              </a:rPr>
              <a:t>đặc</a:t>
            </a:r>
            <a:r>
              <a:rPr lang="en-US" sz="1200" dirty="0" smtClean="0">
                <a:effectLst/>
              </a:rPr>
              <a:t> </a:t>
            </a:r>
            <a:r>
              <a:rPr lang="en-US" sz="1200" dirty="0" err="1" smtClean="0">
                <a:effectLst/>
              </a:rPr>
              <a:t>biệt</a:t>
            </a:r>
            <a:r>
              <a:rPr lang="en-US" sz="1200" dirty="0" smtClean="0">
                <a:effectLst/>
              </a:rPr>
              <a:t> </a:t>
            </a:r>
            <a:r>
              <a:rPr lang="en-US" sz="1200" dirty="0" err="1" smtClean="0">
                <a:effectLst/>
              </a:rPr>
              <a:t>để</a:t>
            </a:r>
            <a:r>
              <a:rPr lang="en-US" sz="1200" dirty="0" smtClean="0">
                <a:effectLst/>
              </a:rPr>
              <a:t> </a:t>
            </a:r>
            <a:r>
              <a:rPr lang="en-US" sz="1200" dirty="0" err="1" smtClean="0">
                <a:effectLst/>
              </a:rPr>
              <a:t>viện</a:t>
            </a:r>
            <a:r>
              <a:rPr lang="en-US" sz="1200" dirty="0" smtClean="0">
                <a:effectLst/>
              </a:rPr>
              <a:t> </a:t>
            </a:r>
            <a:r>
              <a:rPr lang="en-US" sz="1200" dirty="0" err="1" smtClean="0">
                <a:effectLst/>
              </a:rPr>
              <a:t>trợ</a:t>
            </a:r>
            <a:r>
              <a:rPr lang="en-US" sz="1200" dirty="0" smtClean="0">
                <a:effectLst/>
              </a:rPr>
              <a:t>, </a:t>
            </a:r>
            <a:r>
              <a:rPr lang="en-US" sz="1200" dirty="0" err="1" smtClean="0">
                <a:effectLst/>
              </a:rPr>
              <a:t>viện</a:t>
            </a:r>
            <a:r>
              <a:rPr lang="en-US" sz="1200" dirty="0" smtClean="0">
                <a:effectLst/>
              </a:rPr>
              <a:t> </a:t>
            </a:r>
            <a:r>
              <a:rPr lang="en-US" sz="1200" dirty="0" err="1" smtClean="0">
                <a:effectLst/>
              </a:rPr>
              <a:t>trợ</a:t>
            </a:r>
            <a:r>
              <a:rPr lang="en-US" sz="1200" dirty="0" smtClean="0">
                <a:effectLst/>
              </a:rPr>
              <a:t> </a:t>
            </a:r>
            <a:r>
              <a:rPr lang="en-US" sz="1200" dirty="0" err="1" smtClean="0">
                <a:effectLst/>
              </a:rPr>
              <a:t>nhân</a:t>
            </a:r>
            <a:r>
              <a:rPr lang="en-US" sz="1200" dirty="0" smtClean="0">
                <a:effectLst/>
              </a:rPr>
              <a:t> </a:t>
            </a:r>
            <a:r>
              <a:rPr lang="en-US" sz="1200" dirty="0" err="1" smtClean="0">
                <a:effectLst/>
              </a:rPr>
              <a:t>đạo</a:t>
            </a:r>
            <a:r>
              <a:rPr lang="en-US" sz="1200" dirty="0" smtClean="0">
                <a:effectLst/>
              </a:rPr>
              <a:t> (</a:t>
            </a:r>
            <a:r>
              <a:rPr lang="en-US" sz="1200" dirty="0" err="1" smtClean="0">
                <a:effectLst/>
              </a:rPr>
              <a:t>mã</a:t>
            </a:r>
            <a:r>
              <a:rPr lang="en-US" sz="1200" dirty="0" smtClean="0">
                <a:effectLst/>
              </a:rPr>
              <a:t> TTHC: 1.004390); </a:t>
            </a:r>
            <a:endParaRPr lang="en-US" dirty="0" smtClean="0">
              <a:effectLst/>
            </a:endParaRPr>
          </a:p>
          <a:p>
            <a:pPr algn="just"/>
            <a:r>
              <a:rPr lang="en-US" sz="1200" dirty="0" smtClean="0">
                <a:effectLst/>
              </a:rPr>
              <a:t>- </a:t>
            </a:r>
            <a:r>
              <a:rPr lang="en-US" sz="1200" dirty="0" err="1" smtClean="0">
                <a:effectLst/>
              </a:rPr>
              <a:t>Cấp</a:t>
            </a:r>
            <a:r>
              <a:rPr lang="en-US" sz="1200" dirty="0" smtClean="0">
                <a:effectLst/>
              </a:rPr>
              <a:t> </a:t>
            </a:r>
            <a:r>
              <a:rPr lang="en-US" sz="1200" dirty="0" err="1" smtClean="0">
                <a:effectLst/>
              </a:rPr>
              <a:t>phép</a:t>
            </a:r>
            <a:r>
              <a:rPr lang="en-US" sz="1200" dirty="0" smtClean="0">
                <a:effectLst/>
              </a:rPr>
              <a:t> </a:t>
            </a:r>
            <a:r>
              <a:rPr lang="en-US" sz="1200" dirty="0" err="1" smtClean="0">
                <a:effectLst/>
              </a:rPr>
              <a:t>xuất</a:t>
            </a:r>
            <a:r>
              <a:rPr lang="en-US" sz="1200" dirty="0" smtClean="0">
                <a:effectLst/>
              </a:rPr>
              <a:t> </a:t>
            </a:r>
            <a:r>
              <a:rPr lang="en-US" sz="1200" dirty="0" err="1" smtClean="0">
                <a:effectLst/>
              </a:rPr>
              <a:t>khẩu</a:t>
            </a:r>
            <a:r>
              <a:rPr lang="en-US" sz="1200" dirty="0" smtClean="0">
                <a:effectLst/>
              </a:rPr>
              <a:t> </a:t>
            </a:r>
            <a:r>
              <a:rPr lang="en-US" sz="1200" dirty="0" err="1" smtClean="0">
                <a:effectLst/>
              </a:rPr>
              <a:t>thuốc</a:t>
            </a:r>
            <a:r>
              <a:rPr lang="en-US" sz="1200" dirty="0" smtClean="0">
                <a:effectLst/>
              </a:rPr>
              <a:t> </a:t>
            </a:r>
            <a:r>
              <a:rPr lang="en-US" sz="1200" dirty="0" err="1" smtClean="0">
                <a:effectLst/>
              </a:rPr>
              <a:t>phóng</a:t>
            </a:r>
            <a:r>
              <a:rPr lang="en-US" sz="1200" dirty="0" smtClean="0">
                <a:effectLst/>
              </a:rPr>
              <a:t> </a:t>
            </a:r>
            <a:r>
              <a:rPr lang="en-US" sz="1200" dirty="0" err="1" smtClean="0">
                <a:effectLst/>
              </a:rPr>
              <a:t>xạ</a:t>
            </a:r>
            <a:r>
              <a:rPr lang="en-US" sz="1200" dirty="0" smtClean="0">
                <a:effectLst/>
              </a:rPr>
              <a:t>; </a:t>
            </a:r>
            <a:r>
              <a:rPr lang="en-US" sz="1200" dirty="0" err="1" smtClean="0">
                <a:effectLst/>
              </a:rPr>
              <a:t>thuốc</a:t>
            </a:r>
            <a:r>
              <a:rPr lang="en-US" sz="1200" dirty="0" smtClean="0">
                <a:effectLst/>
              </a:rPr>
              <a:t> </a:t>
            </a:r>
            <a:r>
              <a:rPr lang="en-US" sz="1200" dirty="0" err="1" smtClean="0">
                <a:effectLst/>
              </a:rPr>
              <a:t>và</a:t>
            </a:r>
            <a:r>
              <a:rPr lang="en-US" sz="1200" dirty="0" smtClean="0">
                <a:effectLst/>
              </a:rPr>
              <a:t> </a:t>
            </a:r>
            <a:r>
              <a:rPr lang="en-US" sz="1200" dirty="0" err="1" smtClean="0">
                <a:effectLst/>
              </a:rPr>
              <a:t>dược</a:t>
            </a:r>
            <a:r>
              <a:rPr lang="en-US" sz="1200" dirty="0" smtClean="0">
                <a:effectLst/>
              </a:rPr>
              <a:t> </a:t>
            </a:r>
            <a:r>
              <a:rPr lang="en-US" sz="1200" dirty="0" err="1" smtClean="0">
                <a:effectLst/>
              </a:rPr>
              <a:t>chất</a:t>
            </a:r>
            <a:r>
              <a:rPr lang="en-US" sz="1200" dirty="0" smtClean="0">
                <a:effectLst/>
              </a:rPr>
              <a:t> </a:t>
            </a:r>
            <a:r>
              <a:rPr lang="en-US" sz="1200" dirty="0" err="1" smtClean="0">
                <a:effectLst/>
              </a:rPr>
              <a:t>trong</a:t>
            </a:r>
            <a:r>
              <a:rPr lang="en-US" sz="1200" dirty="0" smtClean="0">
                <a:effectLst/>
              </a:rPr>
              <a:t> </a:t>
            </a:r>
            <a:r>
              <a:rPr lang="en-US" sz="1200" dirty="0" err="1" smtClean="0">
                <a:effectLst/>
              </a:rPr>
              <a:t>danh</a:t>
            </a:r>
            <a:r>
              <a:rPr lang="en-US" sz="1200" dirty="0" smtClean="0">
                <a:effectLst/>
              </a:rPr>
              <a:t> </a:t>
            </a:r>
            <a:r>
              <a:rPr lang="en-US" sz="1200" dirty="0" err="1" smtClean="0">
                <a:effectLst/>
              </a:rPr>
              <a:t>mục</a:t>
            </a:r>
            <a:r>
              <a:rPr lang="en-US" sz="1200" dirty="0" smtClean="0">
                <a:effectLst/>
              </a:rPr>
              <a:t> </a:t>
            </a:r>
            <a:r>
              <a:rPr lang="en-US" sz="1200" dirty="0" err="1" smtClean="0">
                <a:effectLst/>
              </a:rPr>
              <a:t>thuốc</a:t>
            </a:r>
            <a:r>
              <a:rPr lang="en-US" sz="1200" dirty="0" smtClean="0">
                <a:effectLst/>
              </a:rPr>
              <a:t>, </a:t>
            </a:r>
            <a:r>
              <a:rPr lang="en-US" sz="1200" dirty="0" err="1" smtClean="0">
                <a:effectLst/>
              </a:rPr>
              <a:t>dược</a:t>
            </a:r>
            <a:r>
              <a:rPr lang="en-US" sz="1200" dirty="0" smtClean="0">
                <a:effectLst/>
              </a:rPr>
              <a:t> </a:t>
            </a:r>
            <a:r>
              <a:rPr lang="en-US" sz="1200" dirty="0" err="1" smtClean="0">
                <a:effectLst/>
              </a:rPr>
              <a:t>chất</a:t>
            </a:r>
            <a:r>
              <a:rPr lang="en-US" sz="1200" dirty="0" smtClean="0">
                <a:effectLst/>
              </a:rPr>
              <a:t> </a:t>
            </a:r>
            <a:r>
              <a:rPr lang="en-US" sz="1200" dirty="0" err="1" smtClean="0">
                <a:effectLst/>
              </a:rPr>
              <a:t>thuộc</a:t>
            </a:r>
            <a:r>
              <a:rPr lang="en-US" sz="1200" dirty="0" smtClean="0">
                <a:effectLst/>
              </a:rPr>
              <a:t> </a:t>
            </a:r>
            <a:r>
              <a:rPr lang="en-US" sz="1200" dirty="0" err="1" smtClean="0">
                <a:effectLst/>
              </a:rPr>
              <a:t>danh</a:t>
            </a:r>
            <a:r>
              <a:rPr lang="en-US" sz="1200" dirty="0" smtClean="0">
                <a:effectLst/>
              </a:rPr>
              <a:t> </a:t>
            </a:r>
            <a:r>
              <a:rPr lang="en-US" sz="1200" dirty="0" err="1" smtClean="0">
                <a:effectLst/>
              </a:rPr>
              <a:t>mục</a:t>
            </a:r>
            <a:r>
              <a:rPr lang="en-US" sz="1200" dirty="0" smtClean="0">
                <a:effectLst/>
              </a:rPr>
              <a:t> </a:t>
            </a:r>
            <a:r>
              <a:rPr lang="en-US" sz="1200" dirty="0" err="1" smtClean="0">
                <a:effectLst/>
              </a:rPr>
              <a:t>chất</a:t>
            </a:r>
            <a:r>
              <a:rPr lang="en-US" sz="1200" dirty="0" smtClean="0">
                <a:effectLst/>
              </a:rPr>
              <a:t> </a:t>
            </a:r>
            <a:r>
              <a:rPr lang="en-US" sz="1200" dirty="0" err="1" smtClean="0">
                <a:effectLst/>
              </a:rPr>
              <a:t>bị</a:t>
            </a:r>
            <a:r>
              <a:rPr lang="en-US" sz="1200" dirty="0" smtClean="0">
                <a:effectLst/>
              </a:rPr>
              <a:t> </a:t>
            </a:r>
            <a:r>
              <a:rPr lang="en-US" sz="1200" dirty="0" err="1" smtClean="0">
                <a:effectLst/>
              </a:rPr>
              <a:t>cấm</a:t>
            </a:r>
            <a:r>
              <a:rPr lang="en-US" sz="1200" dirty="0" smtClean="0">
                <a:effectLst/>
              </a:rPr>
              <a:t> </a:t>
            </a:r>
            <a:r>
              <a:rPr lang="en-US" sz="1200" dirty="0" err="1" smtClean="0">
                <a:effectLst/>
              </a:rPr>
              <a:t>sử</a:t>
            </a:r>
            <a:r>
              <a:rPr lang="en-US" sz="1200" dirty="0" smtClean="0">
                <a:effectLst/>
              </a:rPr>
              <a:t> </a:t>
            </a:r>
            <a:r>
              <a:rPr lang="en-US" sz="1200" dirty="0" err="1" smtClean="0">
                <a:effectLst/>
              </a:rPr>
              <a:t>dụng</a:t>
            </a:r>
            <a:r>
              <a:rPr lang="en-US" sz="1200" dirty="0" smtClean="0">
                <a:effectLst/>
              </a:rPr>
              <a:t> </a:t>
            </a:r>
            <a:r>
              <a:rPr lang="en-US" sz="1200" dirty="0" err="1" smtClean="0">
                <a:effectLst/>
              </a:rPr>
              <a:t>trong</a:t>
            </a:r>
            <a:r>
              <a:rPr lang="en-US" sz="1200" dirty="0" smtClean="0">
                <a:effectLst/>
              </a:rPr>
              <a:t> </a:t>
            </a:r>
            <a:r>
              <a:rPr lang="en-US" sz="1200" dirty="0" err="1" smtClean="0">
                <a:effectLst/>
              </a:rPr>
              <a:t>một</a:t>
            </a:r>
            <a:r>
              <a:rPr lang="en-US" sz="1200" dirty="0" smtClean="0">
                <a:effectLst/>
              </a:rPr>
              <a:t> </a:t>
            </a:r>
            <a:r>
              <a:rPr lang="en-US" sz="1200" dirty="0" err="1" smtClean="0">
                <a:effectLst/>
              </a:rPr>
              <a:t>số</a:t>
            </a:r>
            <a:r>
              <a:rPr lang="en-US" sz="1200" dirty="0" smtClean="0">
                <a:effectLst/>
              </a:rPr>
              <a:t> </a:t>
            </a:r>
            <a:r>
              <a:rPr lang="en-US" sz="1200" dirty="0" err="1" smtClean="0">
                <a:effectLst/>
              </a:rPr>
              <a:t>ngành</a:t>
            </a:r>
            <a:r>
              <a:rPr lang="en-US" sz="1200" dirty="0" smtClean="0">
                <a:effectLst/>
              </a:rPr>
              <a:t>, </a:t>
            </a:r>
            <a:r>
              <a:rPr lang="en-US" sz="1200" dirty="0" err="1" smtClean="0">
                <a:effectLst/>
              </a:rPr>
              <a:t>lĩnh</a:t>
            </a:r>
            <a:r>
              <a:rPr lang="en-US" sz="1200" dirty="0" smtClean="0">
                <a:effectLst/>
              </a:rPr>
              <a:t> </a:t>
            </a:r>
            <a:r>
              <a:rPr lang="en-US" sz="1200" dirty="0" err="1" smtClean="0">
                <a:effectLst/>
              </a:rPr>
              <a:t>vực</a:t>
            </a:r>
            <a:r>
              <a:rPr lang="en-US" sz="1200" dirty="0" smtClean="0">
                <a:effectLst/>
              </a:rPr>
              <a:t>; </a:t>
            </a:r>
            <a:r>
              <a:rPr lang="en-US" sz="1200" dirty="0" err="1" smtClean="0">
                <a:effectLst/>
              </a:rPr>
              <a:t>thuốc</a:t>
            </a:r>
            <a:r>
              <a:rPr lang="en-US" sz="1200" dirty="0" smtClean="0">
                <a:effectLst/>
              </a:rPr>
              <a:t> </a:t>
            </a:r>
            <a:r>
              <a:rPr lang="en-US" sz="1200" dirty="0" err="1" smtClean="0">
                <a:effectLst/>
              </a:rPr>
              <a:t>độc</a:t>
            </a:r>
            <a:r>
              <a:rPr lang="en-US" sz="1200" dirty="0" smtClean="0">
                <a:effectLst/>
              </a:rPr>
              <a:t>; </a:t>
            </a:r>
            <a:r>
              <a:rPr lang="en-US" sz="1200" dirty="0" err="1" smtClean="0">
                <a:effectLst/>
              </a:rPr>
              <a:t>nguyên</a:t>
            </a:r>
            <a:r>
              <a:rPr lang="en-US" sz="1200" dirty="0" smtClean="0">
                <a:effectLst/>
              </a:rPr>
              <a:t> </a:t>
            </a:r>
            <a:r>
              <a:rPr lang="en-US" sz="1200" dirty="0" err="1" smtClean="0">
                <a:effectLst/>
              </a:rPr>
              <a:t>liệu</a:t>
            </a:r>
            <a:r>
              <a:rPr lang="en-US" sz="1200" dirty="0" smtClean="0">
                <a:effectLst/>
              </a:rPr>
              <a:t> </a:t>
            </a:r>
            <a:r>
              <a:rPr lang="en-US" sz="1200" dirty="0" err="1" smtClean="0">
                <a:effectLst/>
              </a:rPr>
              <a:t>độc</a:t>
            </a:r>
            <a:r>
              <a:rPr lang="en-US" sz="1200" dirty="0" smtClean="0">
                <a:effectLst/>
              </a:rPr>
              <a:t> </a:t>
            </a:r>
            <a:r>
              <a:rPr lang="en-US" sz="1200" dirty="0" err="1" smtClean="0">
                <a:effectLst/>
              </a:rPr>
              <a:t>làm</a:t>
            </a:r>
            <a:r>
              <a:rPr lang="en-US" sz="1200" dirty="0" smtClean="0">
                <a:effectLst/>
              </a:rPr>
              <a:t> </a:t>
            </a:r>
            <a:r>
              <a:rPr lang="en-US" sz="1200" dirty="0" err="1" smtClean="0">
                <a:effectLst/>
              </a:rPr>
              <a:t>thuốc</a:t>
            </a:r>
            <a:r>
              <a:rPr lang="en-US" sz="1200" dirty="0" smtClean="0">
                <a:effectLst/>
              </a:rPr>
              <a:t> (</a:t>
            </a:r>
            <a:r>
              <a:rPr lang="en-US" sz="1200" dirty="0" err="1" smtClean="0">
                <a:effectLst/>
              </a:rPr>
              <a:t>mã</a:t>
            </a:r>
            <a:r>
              <a:rPr lang="en-US" sz="1200" dirty="0" smtClean="0">
                <a:effectLst/>
              </a:rPr>
              <a:t> TTHC: 1.004397);</a:t>
            </a:r>
            <a:endParaRPr lang="en-US" dirty="0" smtClean="0">
              <a:effectLst/>
            </a:endParaRPr>
          </a:p>
          <a:p>
            <a:pPr marL="0" indent="0">
              <a:buFontTx/>
              <a:buNone/>
            </a:pPr>
            <a:endParaRPr lang="en-US" b="0" dirty="0"/>
          </a:p>
        </p:txBody>
      </p:sp>
      <p:sp>
        <p:nvSpPr>
          <p:cNvPr id="4" name="Slide Number Placeholder 3"/>
          <p:cNvSpPr>
            <a:spLocks noGrp="1"/>
          </p:cNvSpPr>
          <p:nvPr>
            <p:ph type="sldNum" sz="quarter" idx="10"/>
          </p:nvPr>
        </p:nvSpPr>
        <p:spPr/>
        <p:txBody>
          <a:bodyPr/>
          <a:lstStyle/>
          <a:p>
            <a:fld id="{E93B334E-AEAE-48FA-92E7-381582C77ECB}" type="slidenum">
              <a:rPr lang="en-GB" smtClean="0"/>
              <a:t>19</a:t>
            </a:fld>
            <a:endParaRPr lang="en-GB"/>
          </a:p>
        </p:txBody>
      </p:sp>
    </p:spTree>
    <p:extLst>
      <p:ext uri="{BB962C8B-B14F-4D97-AF65-F5344CB8AC3E}">
        <p14:creationId xmlns:p14="http://schemas.microsoft.com/office/powerpoint/2010/main" val="314335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vi-VN" dirty="0" smtClean="0"/>
              <a:t>*</a:t>
            </a:r>
            <a:r>
              <a:rPr lang="vi-VN" baseline="0" dirty="0" smtClean="0"/>
              <a:t> </a:t>
            </a:r>
            <a:r>
              <a:rPr lang="vi-VN" dirty="0" smtClean="0"/>
              <a:t>(Điều 67): Thực tiễn triển khai việc cấp phép nhập khẩu thuốc, vắc xin cho nhu cầu cấp bách trong phòng, chống dịch bệnh COVID-19 cho thấy vướng mắc trong việc triển khai cấp phép nhập khẩu thuốc, vắc xin chưa được Bộ Y tế phê duyệt nhưng cần thiết cho nhu cầu cấp bách trong phòng, chống dịch bệnh cũng như chưa có quy định về hồ sơ làm căn cứ để xem xét phê duyệt những thuốc, vắc xin này cho</a:t>
            </a:r>
            <a:r>
              <a:rPr lang="en-US" dirty="0" smtClean="0"/>
              <a:t> </a:t>
            </a:r>
            <a:r>
              <a:rPr lang="vi-VN" dirty="0" smtClean="0"/>
              <a:t>nhu cầu cấp bách trong phòng, chống dịch bệnh.</a:t>
            </a:r>
          </a:p>
          <a:p>
            <a:pPr marL="0" indent="0">
              <a:buNone/>
            </a:pPr>
            <a:endParaRPr lang="vi-VN"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20</a:t>
            </a:fld>
            <a:endParaRPr lang="en-GB"/>
          </a:p>
        </p:txBody>
      </p:sp>
    </p:spTree>
    <p:extLst>
      <p:ext uri="{BB962C8B-B14F-4D97-AF65-F5344CB8AC3E}">
        <p14:creationId xmlns:p14="http://schemas.microsoft.com/office/powerpoint/2010/main" val="100797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NDD</a:t>
            </a:r>
            <a:r>
              <a:rPr lang="en-US" baseline="0" dirty="0" smtClean="0"/>
              <a:t> </a:t>
            </a:r>
            <a:r>
              <a:rPr lang="en-US" baseline="0" dirty="0" err="1" smtClean="0"/>
              <a:t>trước</a:t>
            </a:r>
            <a:r>
              <a:rPr lang="en-US" baseline="0" dirty="0" smtClean="0"/>
              <a:t> </a:t>
            </a:r>
            <a:r>
              <a:rPr lang="en-US" baseline="0" dirty="0" err="1" smtClean="0"/>
              <a:t>đây</a:t>
            </a:r>
            <a:r>
              <a:rPr lang="en-US" baseline="0" dirty="0" smtClean="0"/>
              <a:t> </a:t>
            </a:r>
            <a:r>
              <a:rPr lang="en-US" baseline="0" dirty="0" err="1" smtClean="0"/>
              <a:t>chỉ</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danh</a:t>
            </a:r>
            <a:r>
              <a:rPr lang="en-US" baseline="0" dirty="0" smtClean="0"/>
              <a:t> </a:t>
            </a:r>
            <a:r>
              <a:rPr lang="en-US" baseline="0" dirty="0" err="1" smtClean="0"/>
              <a:t>mục</a:t>
            </a:r>
            <a:r>
              <a:rPr lang="en-US" baseline="0" dirty="0" smtClean="0"/>
              <a:t> </a:t>
            </a:r>
            <a:r>
              <a:rPr lang="en-US" baseline="0" dirty="0" err="1" smtClean="0"/>
              <a:t>các</a:t>
            </a:r>
            <a:r>
              <a:rPr lang="en-US" baseline="0" dirty="0" smtClean="0"/>
              <a:t> </a:t>
            </a:r>
            <a:r>
              <a:rPr lang="en-US" baseline="0" dirty="0" err="1" smtClean="0"/>
              <a:t>thuốc</a:t>
            </a:r>
            <a:r>
              <a:rPr lang="en-US" baseline="0" dirty="0" smtClean="0"/>
              <a:t> </a:t>
            </a:r>
            <a:r>
              <a:rPr lang="en-US" baseline="0" dirty="0" err="1" smtClean="0"/>
              <a:t>đáp</a:t>
            </a:r>
            <a:r>
              <a:rPr lang="en-US" baseline="0" dirty="0" smtClean="0"/>
              <a:t> </a:t>
            </a:r>
            <a:r>
              <a:rPr lang="en-US" baseline="0" dirty="0" err="1" smtClean="0"/>
              <a:t>ứng</a:t>
            </a:r>
            <a:r>
              <a:rPr lang="en-US" baseline="0" dirty="0" smtClean="0"/>
              <a:t> </a:t>
            </a:r>
            <a:r>
              <a:rPr lang="en-US" baseline="0" dirty="0" err="1" smtClean="0"/>
              <a:t>nhu</a:t>
            </a:r>
            <a:r>
              <a:rPr lang="en-US" baseline="0" dirty="0" smtClean="0"/>
              <a:t> </a:t>
            </a:r>
            <a:r>
              <a:rPr lang="en-US" baseline="0" dirty="0" err="1" smtClean="0"/>
              <a:t>cầu</a:t>
            </a:r>
            <a:r>
              <a:rPr lang="en-US" baseline="0" dirty="0" smtClean="0"/>
              <a:t> </a:t>
            </a:r>
            <a:r>
              <a:rPr lang="en-US" baseline="0" dirty="0" err="1" smtClean="0"/>
              <a:t>điều</a:t>
            </a:r>
            <a:r>
              <a:rPr lang="en-US" baseline="0" dirty="0" smtClean="0"/>
              <a:t> </a:t>
            </a:r>
            <a:r>
              <a:rPr lang="en-US" baseline="0" dirty="0" err="1" smtClean="0"/>
              <a:t>trị</a:t>
            </a:r>
            <a:r>
              <a:rPr lang="en-US" baseline="0" dirty="0" smtClean="0"/>
              <a:t> </a:t>
            </a:r>
            <a:r>
              <a:rPr lang="en-US" baseline="0" dirty="0" err="1" smtClean="0"/>
              <a:t>nhưng</a:t>
            </a:r>
            <a:r>
              <a:rPr lang="en-US" baseline="0" dirty="0" smtClean="0"/>
              <a:t> </a:t>
            </a:r>
            <a:r>
              <a:rPr lang="en-US" baseline="0" dirty="0" err="1" smtClean="0"/>
              <a:t>chưa</a:t>
            </a:r>
            <a:r>
              <a:rPr lang="en-US" baseline="0" dirty="0" smtClean="0"/>
              <a:t> </a:t>
            </a:r>
            <a:r>
              <a:rPr lang="en-US" baseline="0" dirty="0" err="1" smtClean="0"/>
              <a:t>quy</a:t>
            </a:r>
            <a:r>
              <a:rPr lang="en-US" baseline="0" dirty="0" smtClean="0"/>
              <a:t> </a:t>
            </a:r>
            <a:r>
              <a:rPr lang="en-US" baseline="0" dirty="0" err="1" smtClean="0"/>
              <a:t>dijhd</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tiêu</a:t>
            </a:r>
            <a:r>
              <a:rPr lang="en-US" baseline="0" dirty="0" smtClean="0"/>
              <a:t> </a:t>
            </a:r>
            <a:r>
              <a:rPr lang="en-US" baseline="0" dirty="0" err="1" smtClean="0"/>
              <a:t>chí</a:t>
            </a:r>
            <a:r>
              <a:rPr lang="en-US" baseline="0" dirty="0" smtClean="0"/>
              <a:t>, </a:t>
            </a:r>
            <a:r>
              <a:rPr lang="en-US" baseline="0" dirty="0" err="1" smtClean="0"/>
              <a:t>khó</a:t>
            </a:r>
            <a:r>
              <a:rPr lang="en-US" baseline="0" dirty="0" smtClean="0"/>
              <a:t> </a:t>
            </a:r>
            <a:r>
              <a:rPr lang="en-US" baseline="0" dirty="0" err="1" smtClean="0"/>
              <a:t>khăn</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triển</a:t>
            </a:r>
            <a:r>
              <a:rPr lang="en-US" baseline="0" dirty="0" smtClean="0"/>
              <a:t> </a:t>
            </a:r>
            <a:r>
              <a:rPr lang="en-US" baseline="0" dirty="0" err="1" smtClean="0"/>
              <a:t>khai</a:t>
            </a:r>
            <a:r>
              <a:rPr lang="en-US" baseline="0" dirty="0" smtClean="0"/>
              <a:t>. </a:t>
            </a:r>
            <a:r>
              <a:rPr lang="en-US" baseline="0" dirty="0" err="1" smtClean="0"/>
              <a:t>Vì</a:t>
            </a:r>
            <a:r>
              <a:rPr lang="en-US" baseline="0" dirty="0" smtClean="0"/>
              <a:t> </a:t>
            </a:r>
            <a:r>
              <a:rPr lang="en-US" baseline="0" dirty="0" err="1" smtClean="0"/>
              <a:t>vậy</a:t>
            </a:r>
            <a:r>
              <a:rPr lang="en-US" baseline="0" dirty="0" smtClean="0"/>
              <a:t> </a:t>
            </a:r>
            <a:r>
              <a:rPr lang="en-US" baseline="0" dirty="0" err="1" smtClean="0"/>
              <a:t>cần</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tiêu</a:t>
            </a:r>
            <a:r>
              <a:rPr lang="en-US" baseline="0" dirty="0" smtClean="0"/>
              <a:t> </a:t>
            </a:r>
            <a:r>
              <a:rPr lang="en-US" baseline="0" dirty="0" err="1" smtClean="0"/>
              <a:t>chí</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để</a:t>
            </a:r>
            <a:r>
              <a:rPr lang="en-US" baseline="0" dirty="0" smtClean="0"/>
              <a:t> </a:t>
            </a:r>
            <a:r>
              <a:rPr lang="en-US" baseline="0" dirty="0" err="1" smtClean="0"/>
              <a:t>có</a:t>
            </a:r>
            <a:r>
              <a:rPr lang="en-US" baseline="0" dirty="0" smtClean="0"/>
              <a:t> </a:t>
            </a:r>
            <a:r>
              <a:rPr lang="en-US" baseline="0" dirty="0" err="1" smtClean="0"/>
              <a:t>cơ</a:t>
            </a:r>
            <a:r>
              <a:rPr lang="en-US" baseline="0" dirty="0" smtClean="0"/>
              <a:t> </a:t>
            </a:r>
            <a:r>
              <a:rPr lang="en-US" baseline="0" dirty="0" err="1" smtClean="0"/>
              <a:t>sở</a:t>
            </a:r>
            <a:r>
              <a:rPr lang="en-US" baseline="0" dirty="0" smtClean="0"/>
              <a:t> </a:t>
            </a:r>
            <a:r>
              <a:rPr lang="en-US" baseline="0" dirty="0" err="1" smtClean="0"/>
              <a:t>xem</a:t>
            </a:r>
            <a:r>
              <a:rPr lang="en-US" baseline="0" dirty="0" smtClean="0"/>
              <a:t> </a:t>
            </a:r>
            <a:r>
              <a:rPr lang="en-US" baseline="0" dirty="0" err="1" smtClean="0"/>
              <a:t>xét</a:t>
            </a:r>
            <a:r>
              <a:rPr lang="en-US" baseline="0" dirty="0" smtClean="0"/>
              <a:t> </a:t>
            </a:r>
            <a:r>
              <a:rPr lang="en-US" baseline="0" dirty="0" err="1" smtClean="0"/>
              <a:t>phê</a:t>
            </a:r>
            <a:r>
              <a:rPr lang="en-US" baseline="0" dirty="0" smtClean="0"/>
              <a:t> </a:t>
            </a:r>
            <a:r>
              <a:rPr lang="en-US" baseline="0" dirty="0" err="1" smtClean="0"/>
              <a:t>duyệt</a:t>
            </a:r>
            <a:r>
              <a:rPr lang="en-US" baseline="0" dirty="0" smtClean="0"/>
              <a:t>.</a:t>
            </a:r>
            <a:endParaRPr lang="vi-VN" dirty="0" smtClean="0"/>
          </a:p>
          <a:p>
            <a:pPr marL="0" indent="0">
              <a:buNone/>
            </a:pPr>
            <a:endParaRPr lang="vi-VN" dirty="0" smtClean="0"/>
          </a:p>
          <a:p>
            <a:pPr marL="0" indent="0">
              <a:buNone/>
            </a:pPr>
            <a:endParaRPr lang="vi-VN"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21</a:t>
            </a:fld>
            <a:endParaRPr lang="en-GB"/>
          </a:p>
        </p:txBody>
      </p:sp>
    </p:spTree>
    <p:extLst>
      <p:ext uri="{BB962C8B-B14F-4D97-AF65-F5344CB8AC3E}">
        <p14:creationId xmlns:p14="http://schemas.microsoft.com/office/powerpoint/2010/main" val="350087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vi-VN" dirty="0" smtClean="0"/>
              <a:t>* Luật số 44 cho phép cơ sở khám chữa bệnh được trực tiếp nhập khẩu tại điểm i khoản 2 Điều 60</a:t>
            </a:r>
          </a:p>
          <a:p>
            <a:pPr marL="0" indent="0">
              <a:buNone/>
            </a:pPr>
            <a:endParaRPr lang="vi-VN" dirty="0" smtClean="0"/>
          </a:p>
          <a:p>
            <a:pPr marL="0" indent="0">
              <a:buNone/>
            </a:pPr>
            <a:endParaRPr lang="vi-VN"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22</a:t>
            </a:fld>
            <a:endParaRPr lang="en-GB"/>
          </a:p>
        </p:txBody>
      </p:sp>
    </p:spTree>
    <p:extLst>
      <p:ext uri="{BB962C8B-B14F-4D97-AF65-F5344CB8AC3E}">
        <p14:creationId xmlns:p14="http://schemas.microsoft.com/office/powerpoint/2010/main" val="1084865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 Luật số 44 cho phép </a:t>
            </a:r>
            <a:r>
              <a:rPr lang="en-US" dirty="0" err="1" smtClean="0"/>
              <a:t>các</a:t>
            </a:r>
            <a:r>
              <a:rPr lang="en-US" baseline="0" dirty="0" smtClean="0"/>
              <a:t> </a:t>
            </a:r>
            <a:r>
              <a:rPr lang="en-US" baseline="0" dirty="0" err="1" smtClean="0"/>
              <a:t>thuốc</a:t>
            </a:r>
            <a:r>
              <a:rPr lang="en-US" baseline="0" dirty="0" smtClean="0"/>
              <a:t> dung </a:t>
            </a:r>
            <a:r>
              <a:rPr lang="en-US" baseline="0" dirty="0" err="1" smtClean="0"/>
              <a:t>cho</a:t>
            </a:r>
            <a:r>
              <a:rPr lang="en-US" baseline="0" dirty="0" smtClean="0"/>
              <a:t> </a:t>
            </a:r>
            <a:r>
              <a:rPr lang="en-US" baseline="0" dirty="0" err="1" smtClean="0"/>
              <a:t>thử</a:t>
            </a:r>
            <a:r>
              <a:rPr lang="en-US" baseline="0" dirty="0" smtClean="0"/>
              <a:t> </a:t>
            </a:r>
            <a:r>
              <a:rPr lang="en-US" baseline="0" dirty="0" err="1" smtClean="0"/>
              <a:t>nghiệm</a:t>
            </a:r>
            <a:r>
              <a:rPr lang="en-US" baseline="0" dirty="0" smtClean="0"/>
              <a:t> </a:t>
            </a:r>
            <a:r>
              <a:rPr lang="en-US" baseline="0" dirty="0" err="1" smtClean="0"/>
              <a:t>Lâm</a:t>
            </a:r>
            <a:r>
              <a:rPr lang="en-US" baseline="0" dirty="0" smtClean="0"/>
              <a:t> sang </a:t>
            </a:r>
            <a:r>
              <a:rPr lang="en-US" baseline="0" dirty="0" err="1" smtClean="0"/>
              <a:t>được</a:t>
            </a:r>
            <a:r>
              <a:rPr lang="en-US" baseline="0" dirty="0" smtClean="0"/>
              <a:t> NK </a:t>
            </a:r>
            <a:r>
              <a:rPr lang="en-US" baseline="0" dirty="0" err="1" smtClean="0"/>
              <a:t>theo</a:t>
            </a:r>
            <a:r>
              <a:rPr lang="en-US" baseline="0" dirty="0" smtClean="0"/>
              <a:t> </a:t>
            </a:r>
            <a:r>
              <a:rPr lang="en-US" baseline="0" dirty="0" err="1" smtClean="0"/>
              <a:t>danh</a:t>
            </a:r>
            <a:r>
              <a:rPr lang="en-US" baseline="0" dirty="0" smtClean="0"/>
              <a:t> </a:t>
            </a:r>
            <a:r>
              <a:rPr lang="en-US" baseline="0" dirty="0" err="1" smtClean="0"/>
              <a:t>mục</a:t>
            </a:r>
            <a:r>
              <a:rPr lang="en-US" baseline="0" dirty="0" smtClean="0"/>
              <a:t> do </a:t>
            </a:r>
            <a:r>
              <a:rPr lang="en-US" baseline="0" dirty="0" err="1" smtClean="0"/>
              <a:t>Bô</a:t>
            </a:r>
            <a:r>
              <a:rPr lang="en-US" baseline="0" dirty="0" smtClean="0"/>
              <a:t> Y </a:t>
            </a:r>
            <a:r>
              <a:rPr lang="en-US" baseline="0" dirty="0" err="1" smtClean="0"/>
              <a:t>tế</a:t>
            </a:r>
            <a:r>
              <a:rPr lang="en-US" baseline="0" dirty="0" smtClean="0"/>
              <a:t> </a:t>
            </a:r>
            <a:r>
              <a:rPr lang="en-US" baseline="0" dirty="0" err="1" smtClean="0"/>
              <a:t>công</a:t>
            </a:r>
            <a:r>
              <a:rPr lang="en-US" baseline="0" dirty="0" smtClean="0"/>
              <a:t> </a:t>
            </a:r>
            <a:r>
              <a:rPr lang="en-US" baseline="0" dirty="0" err="1" smtClean="0"/>
              <a:t>bố</a:t>
            </a:r>
            <a:r>
              <a:rPr lang="en-US" baseline="0" dirty="0" smtClean="0"/>
              <a:t> </a:t>
            </a:r>
            <a:r>
              <a:rPr lang="en-US" baseline="0" dirty="0" err="1" smtClean="0"/>
              <a:t>trên</a:t>
            </a:r>
            <a:r>
              <a:rPr lang="en-US" baseline="0" dirty="0" smtClean="0"/>
              <a:t> </a:t>
            </a:r>
            <a:r>
              <a:rPr lang="en-US" baseline="0" dirty="0" err="1" smtClean="0"/>
              <a:t>Công</a:t>
            </a:r>
            <a:r>
              <a:rPr lang="en-US" baseline="0" dirty="0" smtClean="0"/>
              <a:t> </a:t>
            </a:r>
            <a:r>
              <a:rPr lang="en-US" baseline="0" dirty="0" err="1" smtClean="0"/>
              <a:t>thông</a:t>
            </a:r>
            <a:r>
              <a:rPr lang="en-US" baseline="0" dirty="0" smtClean="0"/>
              <a:t> tin </a:t>
            </a:r>
            <a:r>
              <a:rPr lang="en-US" baseline="0" dirty="0" err="1" smtClean="0"/>
              <a:t>điện</a:t>
            </a:r>
            <a:r>
              <a:rPr lang="en-US" baseline="0" dirty="0" smtClean="0"/>
              <a:t> </a:t>
            </a:r>
            <a:r>
              <a:rPr lang="en-US" baseline="0" dirty="0" err="1" smtClean="0"/>
              <a:t>tử</a:t>
            </a:r>
            <a:r>
              <a:rPr lang="en-US" baseline="0" dirty="0" smtClean="0"/>
              <a:t> </a:t>
            </a:r>
            <a:r>
              <a:rPr lang="en-US" baseline="0" dirty="0" err="1" smtClean="0"/>
              <a:t>của</a:t>
            </a:r>
            <a:r>
              <a:rPr lang="en-US" baseline="0" dirty="0" smtClean="0"/>
              <a:t> </a:t>
            </a:r>
            <a:r>
              <a:rPr lang="en-US" baseline="0" dirty="0" err="1" smtClean="0"/>
              <a:t>Bộ</a:t>
            </a:r>
            <a:r>
              <a:rPr lang="en-US" baseline="0" dirty="0" smtClean="0"/>
              <a:t> Y </a:t>
            </a:r>
            <a:r>
              <a:rPr lang="en-US" baseline="0" dirty="0" err="1" smtClean="0"/>
              <a:t>tế</a:t>
            </a:r>
            <a:r>
              <a:rPr lang="en-US" baseline="0" dirty="0" smtClean="0"/>
              <a:t> </a:t>
            </a:r>
            <a:r>
              <a:rPr lang="en-US" sz="1200" b="0" i="0" kern="1200" baseline="0" dirty="0" err="1" smtClean="0">
                <a:solidFill>
                  <a:srgbClr val="002060"/>
                </a:solidFill>
                <a:effectLst/>
                <a:latin typeface="Arial" panose="020B0604020202020204" pitchFamily="34" charset="0"/>
                <a:ea typeface="+mn-ea"/>
                <a:cs typeface="Arial" panose="020B0604020202020204" pitchFamily="34" charset="0"/>
              </a:rPr>
              <a:t>theo</a:t>
            </a:r>
            <a:r>
              <a:rPr lang="en-US" sz="1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1200" b="0" i="0" kern="1200" baseline="0" dirty="0" err="1" smtClean="0">
                <a:solidFill>
                  <a:srgbClr val="002060"/>
                </a:solidFill>
                <a:effectLst/>
                <a:latin typeface="Arial" panose="020B0604020202020204" pitchFamily="34" charset="0"/>
                <a:ea typeface="+mn-ea"/>
                <a:cs typeface="Arial" panose="020B0604020202020204" pitchFamily="34" charset="0"/>
              </a:rPr>
              <a:t>Mẫu</a:t>
            </a:r>
            <a:r>
              <a:rPr lang="en-US" sz="1200" b="0" i="0" kern="1200" baseline="0" dirty="0" smtClean="0">
                <a:solidFill>
                  <a:srgbClr val="002060"/>
                </a:solidFill>
                <a:effectLst/>
                <a:latin typeface="Arial" panose="020B0604020202020204" pitchFamily="34" charset="0"/>
                <a:ea typeface="+mn-ea"/>
                <a:cs typeface="Arial" panose="020B0604020202020204" pitchFamily="34" charset="0"/>
              </a:rPr>
              <a:t> 51 </a:t>
            </a:r>
            <a:r>
              <a:rPr lang="en-US" sz="1200" b="0" i="0" kern="1200" baseline="0" dirty="0" err="1" smtClean="0">
                <a:solidFill>
                  <a:srgbClr val="002060"/>
                </a:solidFill>
                <a:effectLst/>
                <a:latin typeface="Arial" panose="020B0604020202020204" pitchFamily="34" charset="0"/>
                <a:ea typeface="+mn-ea"/>
                <a:cs typeface="Arial" panose="020B0604020202020204" pitchFamily="34" charset="0"/>
              </a:rPr>
              <a:t>Phụ</a:t>
            </a:r>
            <a:r>
              <a:rPr lang="en-US" sz="1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1200" b="0" i="0" kern="1200" baseline="0" dirty="0" err="1" smtClean="0">
                <a:solidFill>
                  <a:srgbClr val="002060"/>
                </a:solidFill>
                <a:effectLst/>
                <a:latin typeface="Arial" panose="020B0604020202020204" pitchFamily="34" charset="0"/>
                <a:ea typeface="+mn-ea"/>
                <a:cs typeface="Arial" panose="020B0604020202020204" pitchFamily="34" charset="0"/>
              </a:rPr>
              <a:t>lục</a:t>
            </a:r>
            <a:r>
              <a:rPr lang="en-US" sz="1200" b="0" i="0" kern="1200" baseline="0" dirty="0" smtClean="0">
                <a:solidFill>
                  <a:srgbClr val="002060"/>
                </a:solidFill>
                <a:effectLst/>
                <a:latin typeface="Arial" panose="020B0604020202020204" pitchFamily="34" charset="0"/>
                <a:ea typeface="+mn-ea"/>
                <a:cs typeface="Arial" panose="020B0604020202020204" pitchFamily="34" charset="0"/>
              </a:rPr>
              <a:t> III – </a:t>
            </a:r>
            <a:r>
              <a:rPr lang="en-US" sz="1200" b="0" i="0" kern="1200" baseline="0" dirty="0" err="1" smtClean="0">
                <a:solidFill>
                  <a:srgbClr val="002060"/>
                </a:solidFill>
                <a:effectLst/>
                <a:latin typeface="Arial" panose="020B0604020202020204" pitchFamily="34" charset="0"/>
                <a:ea typeface="+mn-ea"/>
                <a:cs typeface="Arial" panose="020B0604020202020204" pitchFamily="34" charset="0"/>
              </a:rPr>
              <a:t>Khoản</a:t>
            </a:r>
            <a:r>
              <a:rPr lang="en-US" sz="1200" b="0" i="0" kern="1200" baseline="0" dirty="0" smtClean="0">
                <a:solidFill>
                  <a:srgbClr val="002060"/>
                </a:solidFill>
                <a:effectLst/>
                <a:latin typeface="Arial" panose="020B0604020202020204" pitchFamily="34" charset="0"/>
                <a:ea typeface="+mn-ea"/>
                <a:cs typeface="Arial" panose="020B0604020202020204" pitchFamily="34" charset="0"/>
              </a:rPr>
              <a:t> 4 </a:t>
            </a:r>
            <a:r>
              <a:rPr lang="en-US" sz="1200" b="0" i="0" kern="1200" baseline="0" dirty="0" err="1" smtClean="0">
                <a:solidFill>
                  <a:srgbClr val="002060"/>
                </a:solidFill>
                <a:effectLst/>
                <a:latin typeface="Arial" panose="020B0604020202020204" pitchFamily="34" charset="0"/>
                <a:ea typeface="+mn-ea"/>
                <a:cs typeface="Arial" panose="020B0604020202020204" pitchFamily="34" charset="0"/>
              </a:rPr>
              <a:t>Điều</a:t>
            </a:r>
            <a:r>
              <a:rPr lang="en-US" sz="1200" b="0" i="0" kern="1200" baseline="0" dirty="0" smtClean="0">
                <a:solidFill>
                  <a:srgbClr val="002060"/>
                </a:solidFill>
                <a:effectLst/>
                <a:latin typeface="Arial" panose="020B0604020202020204" pitchFamily="34" charset="0"/>
                <a:ea typeface="+mn-ea"/>
                <a:cs typeface="Arial" panose="020B0604020202020204" pitchFamily="34" charset="0"/>
              </a:rPr>
              <a:t> 83), </a:t>
            </a:r>
            <a:r>
              <a:rPr lang="en-US" baseline="0" dirty="0" err="1" smtClean="0"/>
              <a:t>trừ</a:t>
            </a:r>
            <a:r>
              <a:rPr lang="en-US" baseline="0" dirty="0" smtClean="0"/>
              <a:t> </a:t>
            </a:r>
            <a:r>
              <a:rPr lang="en-US" baseline="0" dirty="0" err="1" smtClean="0"/>
              <a:t>thuốc</a:t>
            </a:r>
            <a:r>
              <a:rPr lang="en-US" baseline="0" dirty="0" smtClean="0"/>
              <a:t> KSĐB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giấy</a:t>
            </a:r>
            <a:r>
              <a:rPr lang="en-US" baseline="0" dirty="0" smtClean="0"/>
              <a:t> </a:t>
            </a:r>
            <a:r>
              <a:rPr lang="en-US" baseline="0" dirty="0" err="1" smtClean="0"/>
              <a:t>phép</a:t>
            </a:r>
            <a:r>
              <a:rPr lang="en-US" baseline="0" dirty="0" smtClean="0"/>
              <a:t> NK</a:t>
            </a:r>
            <a:endParaRPr lang="vi-VN" dirty="0" smtClean="0"/>
          </a:p>
          <a:p>
            <a:pPr marL="0" indent="0">
              <a:buNone/>
            </a:pPr>
            <a:endParaRPr lang="vi-VN" dirty="0" smtClean="0"/>
          </a:p>
          <a:p>
            <a:pPr marL="0" indent="0">
              <a:buNone/>
            </a:pPr>
            <a:endParaRPr lang="vi-VN"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23</a:t>
            </a:fld>
            <a:endParaRPr lang="en-GB"/>
          </a:p>
        </p:txBody>
      </p:sp>
    </p:spTree>
    <p:extLst>
      <p:ext uri="{BB962C8B-B14F-4D97-AF65-F5344CB8AC3E}">
        <p14:creationId xmlns:p14="http://schemas.microsoft.com/office/powerpoint/2010/main" val="215815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5</a:t>
            </a:fld>
            <a:endParaRPr lang="en-GB"/>
          </a:p>
        </p:txBody>
      </p:sp>
    </p:spTree>
    <p:extLst>
      <p:ext uri="{BB962C8B-B14F-4D97-AF65-F5344CB8AC3E}">
        <p14:creationId xmlns:p14="http://schemas.microsoft.com/office/powerpoint/2010/main" val="295986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sz="1200" b="0" kern="1200" baseline="0" dirty="0" smtClean="0">
                <a:solidFill>
                  <a:schemeClr val="tx1"/>
                </a:solidFill>
                <a:effectLst/>
                <a:latin typeface="+mn-lt"/>
                <a:ea typeface="+mn-ea"/>
                <a:cs typeface="+mn-cs"/>
              </a:rPr>
              <a:t>(Điều 81): </a:t>
            </a:r>
            <a:r>
              <a:rPr lang="vi-VN" sz="1200" b="0" kern="1200" dirty="0" smtClean="0">
                <a:solidFill>
                  <a:schemeClr val="tx1"/>
                </a:solidFill>
                <a:effectLst/>
                <a:latin typeface="+mn-lt"/>
                <a:ea typeface="+mn-ea"/>
                <a:cs typeface="+mn-cs"/>
              </a:rPr>
              <a:t>Phân cấp theo </a:t>
            </a:r>
            <a:r>
              <a:rPr lang="fr-FR" sz="1200" dirty="0" err="1" smtClean="0">
                <a:effectLst/>
                <a:latin typeface="Times New Roman" panose="02020603050405020304" pitchFamily="18" charset="0"/>
                <a:ea typeface="Calibri" panose="020F0502020204030204" pitchFamily="34" charset="0"/>
              </a:rPr>
              <a:t>Quyết</a:t>
            </a:r>
            <a:r>
              <a:rPr lang="fr-FR" sz="1200" dirty="0" smtClean="0">
                <a:effectLst/>
                <a:latin typeface="Times New Roman" panose="02020603050405020304" pitchFamily="18" charset="0"/>
                <a:ea typeface="Calibri" panose="020F0502020204030204" pitchFamily="34" charset="0"/>
              </a:rPr>
              <a:t> </a:t>
            </a:r>
            <a:r>
              <a:rPr lang="fr-FR" sz="1200" dirty="0" err="1" smtClean="0">
                <a:effectLst/>
                <a:latin typeface="Times New Roman" panose="02020603050405020304" pitchFamily="18" charset="0"/>
                <a:ea typeface="Calibri" panose="020F0502020204030204" pitchFamily="34" charset="0"/>
              </a:rPr>
              <a:t>định</a:t>
            </a:r>
            <a:r>
              <a:rPr lang="fr-FR" sz="1200" dirty="0" smtClean="0">
                <a:effectLst/>
                <a:latin typeface="Times New Roman" panose="02020603050405020304" pitchFamily="18" charset="0"/>
                <a:ea typeface="Calibri" panose="020F0502020204030204" pitchFamily="34" charset="0"/>
              </a:rPr>
              <a:t> </a:t>
            </a:r>
            <a:r>
              <a:rPr lang="fr-FR" sz="1200" dirty="0" err="1" smtClean="0">
                <a:effectLst/>
                <a:latin typeface="Times New Roman" panose="02020603050405020304" pitchFamily="18" charset="0"/>
                <a:ea typeface="Calibri" panose="020F0502020204030204" pitchFamily="34" charset="0"/>
              </a:rPr>
              <a:t>số</a:t>
            </a:r>
            <a:r>
              <a:rPr lang="fr-FR" sz="1200" dirty="0" smtClean="0">
                <a:effectLst/>
                <a:latin typeface="Times New Roman" panose="02020603050405020304" pitchFamily="18" charset="0"/>
                <a:ea typeface="Calibri" panose="020F0502020204030204" pitchFamily="34" charset="0"/>
              </a:rPr>
              <a:t> 1015/QĐ-</a:t>
            </a:r>
            <a:r>
              <a:rPr lang="fr-FR" sz="1200" dirty="0" err="1" smtClean="0">
                <a:effectLst/>
                <a:latin typeface="Times New Roman" panose="02020603050405020304" pitchFamily="18" charset="0"/>
                <a:ea typeface="Calibri" panose="020F0502020204030204" pitchFamily="34" charset="0"/>
              </a:rPr>
              <a:t>TTg</a:t>
            </a:r>
            <a:r>
              <a:rPr lang="fr-FR" sz="1200" dirty="0" smtClean="0">
                <a:effectLst/>
                <a:latin typeface="Times New Roman" panose="02020603050405020304" pitchFamily="18" charset="0"/>
                <a:ea typeface="Calibri" panose="020F0502020204030204" pitchFamily="34" charset="0"/>
              </a:rPr>
              <a:t> </a:t>
            </a:r>
            <a:r>
              <a:rPr lang="fr-FR" sz="1200" dirty="0" err="1" smtClean="0">
                <a:effectLst/>
                <a:latin typeface="Times New Roman" panose="02020603050405020304" pitchFamily="18" charset="0"/>
                <a:ea typeface="Calibri" panose="020F0502020204030204" pitchFamily="34" charset="0"/>
              </a:rPr>
              <a:t>ngày</a:t>
            </a:r>
            <a:r>
              <a:rPr lang="fr-FR" sz="1200" dirty="0" smtClean="0">
                <a:effectLst/>
                <a:latin typeface="Times New Roman" panose="02020603050405020304" pitchFamily="18" charset="0"/>
                <a:ea typeface="Calibri" panose="020F0502020204030204" pitchFamily="34" charset="0"/>
              </a:rPr>
              <a:t> 30/8/2022 </a:t>
            </a:r>
            <a:r>
              <a:rPr lang="fr-FR" sz="1200" dirty="0" err="1" smtClean="0">
                <a:effectLst/>
                <a:latin typeface="Times New Roman" panose="02020603050405020304" pitchFamily="18" charset="0"/>
                <a:ea typeface="Calibri" panose="020F0502020204030204" pitchFamily="34" charset="0"/>
              </a:rPr>
              <a:t>của</a:t>
            </a:r>
            <a:r>
              <a:rPr lang="fr-FR" sz="1200" dirty="0" smtClean="0">
                <a:effectLst/>
                <a:latin typeface="Times New Roman" panose="02020603050405020304" pitchFamily="18" charset="0"/>
                <a:ea typeface="Calibri" panose="020F0502020204030204" pitchFamily="34" charset="0"/>
              </a:rPr>
              <a:t> </a:t>
            </a:r>
            <a:r>
              <a:rPr lang="fr-FR" sz="1200" dirty="0" err="1" smtClean="0">
                <a:effectLst/>
                <a:latin typeface="Times New Roman" panose="02020603050405020304" pitchFamily="18" charset="0"/>
                <a:ea typeface="Calibri" panose="020F0502020204030204" pitchFamily="34" charset="0"/>
              </a:rPr>
              <a:t>Thủ</a:t>
            </a:r>
            <a:r>
              <a:rPr lang="fr-FR" sz="1200" dirty="0" smtClean="0">
                <a:effectLst/>
                <a:latin typeface="Times New Roman" panose="02020603050405020304" pitchFamily="18" charset="0"/>
                <a:ea typeface="Calibri" panose="020F0502020204030204" pitchFamily="34" charset="0"/>
              </a:rPr>
              <a:t> </a:t>
            </a:r>
            <a:r>
              <a:rPr lang="fr-FR" sz="1200" dirty="0" err="1" smtClean="0">
                <a:effectLst/>
                <a:latin typeface="Times New Roman" panose="02020603050405020304" pitchFamily="18" charset="0"/>
                <a:ea typeface="Calibri" panose="020F0502020204030204" pitchFamily="34" charset="0"/>
              </a:rPr>
              <a:t>tướng</a:t>
            </a:r>
            <a:r>
              <a:rPr lang="fr-FR" sz="1200" dirty="0" smtClean="0">
                <a:effectLst/>
                <a:latin typeface="Times New Roman" panose="02020603050405020304" pitchFamily="18" charset="0"/>
                <a:ea typeface="Calibri" panose="020F0502020204030204" pitchFamily="34" charset="0"/>
              </a:rPr>
              <a:t> </a:t>
            </a:r>
            <a:r>
              <a:rPr lang="fr-FR" sz="1200" dirty="0" err="1" smtClean="0">
                <a:effectLst/>
                <a:latin typeface="Times New Roman" panose="02020603050405020304" pitchFamily="18" charset="0"/>
                <a:ea typeface="Calibri" panose="020F0502020204030204" pitchFamily="34" charset="0"/>
              </a:rPr>
              <a:t>Chính</a:t>
            </a:r>
            <a:r>
              <a:rPr lang="fr-FR" sz="1200" dirty="0" smtClean="0">
                <a:effectLst/>
                <a:latin typeface="Times New Roman" panose="02020603050405020304" pitchFamily="18" charset="0"/>
                <a:ea typeface="Calibri" panose="020F0502020204030204" pitchFamily="34" charset="0"/>
              </a:rPr>
              <a:t> </a:t>
            </a:r>
            <a:r>
              <a:rPr lang="fr-FR" sz="1200" dirty="0" err="1" smtClean="0">
                <a:effectLst/>
                <a:latin typeface="Times New Roman" panose="02020603050405020304" pitchFamily="18" charset="0"/>
                <a:ea typeface="Calibri" panose="020F0502020204030204" pitchFamily="34" charset="0"/>
              </a:rPr>
              <a:t>phủ</a:t>
            </a:r>
            <a:endParaRPr lang="fr-FR" sz="1200" dirty="0" smtClean="0">
              <a:effectLst/>
              <a:latin typeface="Times New Roman" panose="02020603050405020304" pitchFamily="18" charset="0"/>
              <a:ea typeface="Calibri" panose="020F0502020204030204" pitchFamily="34" charset="0"/>
            </a:endParaRPr>
          </a:p>
          <a:p>
            <a:pPr marL="0" indent="0">
              <a:buFontTx/>
              <a:buNone/>
            </a:pPr>
            <a:endParaRPr lang="en-US" b="0" dirty="0"/>
          </a:p>
        </p:txBody>
      </p:sp>
      <p:sp>
        <p:nvSpPr>
          <p:cNvPr id="4" name="Slide Number Placeholder 3"/>
          <p:cNvSpPr>
            <a:spLocks noGrp="1"/>
          </p:cNvSpPr>
          <p:nvPr>
            <p:ph type="sldNum" sz="quarter" idx="10"/>
          </p:nvPr>
        </p:nvSpPr>
        <p:spPr/>
        <p:txBody>
          <a:bodyPr/>
          <a:lstStyle/>
          <a:p>
            <a:fld id="{E93B334E-AEAE-48FA-92E7-381582C77ECB}" type="slidenum">
              <a:rPr lang="en-GB" smtClean="0"/>
              <a:t>24</a:t>
            </a:fld>
            <a:endParaRPr lang="en-GB"/>
          </a:p>
        </p:txBody>
      </p:sp>
    </p:spTree>
    <p:extLst>
      <p:ext uri="{BB962C8B-B14F-4D97-AF65-F5344CB8AC3E}">
        <p14:creationId xmlns:p14="http://schemas.microsoft.com/office/powerpoint/2010/main" val="30386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đ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32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44/2024/QH 15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60),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60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khám</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nhu</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vi-VN" sz="1200" b="0" i="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khám</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b="0" dirty="0" smtClean="0">
              <a:effectLst/>
              <a:latin typeface=".VnTime"/>
              <a:ea typeface="Times New Roman" panose="02020603050405020304" pitchFamily="18" charset="0"/>
              <a:cs typeface="Times New Roman" panose="02020603050405020304" pitchFamily="18" charset="0"/>
            </a:endParaRPr>
          </a:p>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fld id="{E93B334E-AEAE-48FA-92E7-381582C77ECB}" type="slidenum">
              <a:rPr lang="en-GB" smtClean="0"/>
              <a:t>25</a:t>
            </a:fld>
            <a:endParaRPr lang="en-GB"/>
          </a:p>
        </p:txBody>
      </p:sp>
    </p:spTree>
    <p:extLst>
      <p:ext uri="{BB962C8B-B14F-4D97-AF65-F5344CB8AC3E}">
        <p14:creationId xmlns:p14="http://schemas.microsoft.com/office/powerpoint/2010/main" val="886809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vi-VN"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Chuyển thể từ khoản 7 Điều 2 Nghị quyết 168/NQ-CP ngày 31/12/2021 của Chính phủ về COVID-19</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26</a:t>
            </a:fld>
            <a:endParaRPr lang="en-GB"/>
          </a:p>
        </p:txBody>
      </p:sp>
    </p:spTree>
    <p:extLst>
      <p:ext uri="{BB962C8B-B14F-4D97-AF65-F5344CB8AC3E}">
        <p14:creationId xmlns:p14="http://schemas.microsoft.com/office/powerpoint/2010/main" val="46852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200" dirty="0" err="1" smtClean="0">
                <a:effectLst/>
                <a:latin typeface="Times New Roman" panose="02020603050405020304" pitchFamily="18" charset="0"/>
                <a:ea typeface="Calibri" panose="020F0502020204030204" pitchFamily="34" charset="0"/>
              </a:rPr>
              <a:t>chuyển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thể</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từ</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khoản</a:t>
            </a:r>
            <a:r>
              <a:rPr lang="en-US" sz="1200" dirty="0" smtClean="0">
                <a:effectLst/>
                <a:latin typeface="Times New Roman" panose="02020603050405020304" pitchFamily="18" charset="0"/>
                <a:ea typeface="Calibri" panose="020F0502020204030204" pitchFamily="34" charset="0"/>
              </a:rPr>
              <a:t> 7 </a:t>
            </a:r>
            <a:r>
              <a:rPr lang="en-US" sz="1200" dirty="0" err="1" smtClean="0">
                <a:effectLst/>
                <a:latin typeface="Times New Roman" panose="02020603050405020304" pitchFamily="18" charset="0"/>
                <a:ea typeface="Calibri" panose="020F0502020204030204" pitchFamily="34" charset="0"/>
              </a:rPr>
              <a:t>Điều</a:t>
            </a:r>
            <a:r>
              <a:rPr lang="en-US" sz="1200" dirty="0" smtClean="0">
                <a:effectLst/>
                <a:latin typeface="Times New Roman" panose="02020603050405020304" pitchFamily="18" charset="0"/>
                <a:ea typeface="Calibri" panose="020F0502020204030204" pitchFamily="34" charset="0"/>
              </a:rPr>
              <a:t> 2 </a:t>
            </a:r>
            <a:r>
              <a:rPr lang="en-US" sz="1200" dirty="0" err="1" smtClean="0">
                <a:effectLst/>
                <a:latin typeface="Times New Roman" panose="02020603050405020304" pitchFamily="18" charset="0"/>
                <a:ea typeface="Calibri" panose="020F0502020204030204" pitchFamily="34" charset="0"/>
              </a:rPr>
              <a:t>Nghị</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quyết</a:t>
            </a:r>
            <a:r>
              <a:rPr lang="en-US" sz="1200" dirty="0" smtClean="0">
                <a:effectLst/>
                <a:latin typeface="Times New Roman" panose="02020603050405020304" pitchFamily="18" charset="0"/>
                <a:ea typeface="Calibri" panose="020F0502020204030204" pitchFamily="34" charset="0"/>
              </a:rPr>
              <a:t> 168/NQ-CP </a:t>
            </a:r>
            <a:r>
              <a:rPr lang="en-US" sz="1200" dirty="0" err="1" smtClean="0">
                <a:effectLst/>
                <a:latin typeface="Times New Roman" panose="02020603050405020304" pitchFamily="18" charset="0"/>
                <a:ea typeface="Calibri" panose="020F0502020204030204" pitchFamily="34" charset="0"/>
              </a:rPr>
              <a:t>ngày</a:t>
            </a:r>
            <a:r>
              <a:rPr lang="en-US" sz="1200" dirty="0" smtClean="0">
                <a:effectLst/>
                <a:latin typeface="Times New Roman" panose="02020603050405020304" pitchFamily="18" charset="0"/>
                <a:ea typeface="Calibri" panose="020F0502020204030204" pitchFamily="34" charset="0"/>
              </a:rPr>
              <a:t> 31/12/2021 </a:t>
            </a:r>
            <a:r>
              <a:rPr lang="en-US" sz="1200" dirty="0" err="1" smtClean="0">
                <a:effectLst/>
                <a:latin typeface="Times New Roman" panose="02020603050405020304" pitchFamily="18" charset="0"/>
                <a:ea typeface="Calibri" panose="020F0502020204030204" pitchFamily="34" charset="0"/>
              </a:rPr>
              <a:t>của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Chính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phủ</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về</a:t>
            </a:r>
            <a:r>
              <a:rPr lang="en-US" sz="1200" smtClean="0">
                <a:effectLst/>
                <a:latin typeface="Times New Roman" panose="02020603050405020304" pitchFamily="18" charset="0"/>
                <a:ea typeface="Calibri" panose="020F0502020204030204" pitchFamily="34" charset="0"/>
              </a:rPr>
              <a:t> COVID-19</a:t>
            </a:r>
            <a:endParaRPr lang="en-US" sz="140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27</a:t>
            </a:fld>
            <a:endParaRPr lang="en-GB"/>
          </a:p>
        </p:txBody>
      </p:sp>
    </p:spTree>
    <p:extLst>
      <p:ext uri="{BB962C8B-B14F-4D97-AF65-F5344CB8AC3E}">
        <p14:creationId xmlns:p14="http://schemas.microsoft.com/office/powerpoint/2010/main" val="3840991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vi-VN"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Hướng dẫn khoản 32 Điều 1 Luật Dược số 44/2024/QH15 (sửa đổi, bổ sung Điều 60) đối với trường hợp quy định tại khoản 5b   Điều 60 Luật Dược: </a:t>
            </a:r>
          </a:p>
        </p:txBody>
      </p:sp>
      <p:sp>
        <p:nvSpPr>
          <p:cNvPr id="4" name="Slide Number Placeholder 3"/>
          <p:cNvSpPr>
            <a:spLocks noGrp="1"/>
          </p:cNvSpPr>
          <p:nvPr>
            <p:ph type="sldNum" sz="quarter" idx="10"/>
          </p:nvPr>
        </p:nvSpPr>
        <p:spPr/>
        <p:txBody>
          <a:bodyPr/>
          <a:lstStyle/>
          <a:p>
            <a:fld id="{E93B334E-AEAE-48FA-92E7-381582C77ECB}" type="slidenum">
              <a:rPr lang="en-GB" smtClean="0"/>
              <a:t>28</a:t>
            </a:fld>
            <a:endParaRPr lang="en-GB"/>
          </a:p>
        </p:txBody>
      </p:sp>
    </p:spTree>
    <p:extLst>
      <p:ext uri="{BB962C8B-B14F-4D97-AF65-F5344CB8AC3E}">
        <p14:creationId xmlns:p14="http://schemas.microsoft.com/office/powerpoint/2010/main" val="331533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29</a:t>
            </a:fld>
            <a:endParaRPr lang="en-GB"/>
          </a:p>
        </p:txBody>
      </p:sp>
    </p:spTree>
    <p:extLst>
      <p:ext uri="{BB962C8B-B14F-4D97-AF65-F5344CB8AC3E}">
        <p14:creationId xmlns:p14="http://schemas.microsoft.com/office/powerpoint/2010/main" val="74530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Việc</a:t>
            </a:r>
            <a:r>
              <a:rPr lang="en-US" dirty="0" smtClean="0"/>
              <a:t> </a:t>
            </a:r>
            <a:r>
              <a:rPr lang="en-US" dirty="0" err="1" smtClean="0"/>
              <a:t>bãi</a:t>
            </a:r>
            <a:r>
              <a:rPr lang="en-US" dirty="0" smtClean="0"/>
              <a:t> </a:t>
            </a:r>
            <a:r>
              <a:rPr lang="en-US" dirty="0" err="1" smtClean="0"/>
              <a:t>bỏ</a:t>
            </a:r>
            <a:r>
              <a:rPr lang="en-US" dirty="0" smtClean="0"/>
              <a:t> </a:t>
            </a:r>
            <a:r>
              <a:rPr lang="en-US" dirty="0" err="1" smtClean="0"/>
              <a:t>thủ</a:t>
            </a:r>
            <a:r>
              <a:rPr lang="en-US" dirty="0" smtClean="0"/>
              <a:t> </a:t>
            </a:r>
            <a:r>
              <a:rPr lang="en-US" dirty="0" err="1" smtClean="0"/>
              <a:t>tục</a:t>
            </a:r>
            <a:r>
              <a:rPr lang="en-US" dirty="0" smtClean="0"/>
              <a:t> </a:t>
            </a:r>
            <a:r>
              <a:rPr lang="en-US" dirty="0" err="1" smtClean="0"/>
              <a:t>cấp</a:t>
            </a:r>
            <a:r>
              <a:rPr lang="en-US" dirty="0" smtClean="0"/>
              <a:t> </a:t>
            </a:r>
            <a:r>
              <a:rPr lang="en-US" dirty="0" err="1" smtClean="0"/>
              <a:t>phép</a:t>
            </a:r>
            <a:r>
              <a:rPr lang="en-US" dirty="0" smtClean="0"/>
              <a:t> </a:t>
            </a:r>
            <a:r>
              <a:rPr lang="en-US" dirty="0" err="1" smtClean="0"/>
              <a:t>nhập</a:t>
            </a:r>
            <a:r>
              <a:rPr lang="en-US" dirty="0" smtClean="0"/>
              <a:t> </a:t>
            </a:r>
            <a:r>
              <a:rPr lang="en-US" dirty="0" err="1" smtClean="0"/>
              <a:t>khẩu</a:t>
            </a:r>
            <a:r>
              <a:rPr lang="en-US" dirty="0" smtClean="0"/>
              <a:t> </a:t>
            </a:r>
            <a:r>
              <a:rPr lang="en-US" dirty="0" err="1" smtClean="0"/>
              <a:t>chất</a:t>
            </a:r>
            <a:r>
              <a:rPr lang="en-US" dirty="0" smtClean="0"/>
              <a:t> </a:t>
            </a:r>
            <a:r>
              <a:rPr lang="en-US" dirty="0" err="1" smtClean="0"/>
              <a:t>chuẩn</a:t>
            </a:r>
            <a:r>
              <a:rPr lang="en-US" dirty="0" smtClean="0"/>
              <a:t>, </a:t>
            </a:r>
            <a:r>
              <a:rPr lang="en-US" dirty="0" err="1" smtClean="0"/>
              <a:t>bao</a:t>
            </a:r>
            <a:r>
              <a:rPr lang="en-US" dirty="0" smtClean="0"/>
              <a:t> </a:t>
            </a:r>
            <a:r>
              <a:rPr lang="en-US" dirty="0" err="1" smtClean="0"/>
              <a:t>bì</a:t>
            </a:r>
            <a:r>
              <a:rPr lang="en-US" dirty="0" smtClean="0"/>
              <a:t> </a:t>
            </a:r>
            <a:r>
              <a:rPr lang="en-US" dirty="0" err="1" smtClean="0"/>
              <a:t>tiếp</a:t>
            </a:r>
            <a:r>
              <a:rPr lang="en-US" dirty="0" smtClean="0"/>
              <a:t> </a:t>
            </a:r>
            <a:r>
              <a:rPr lang="en-US" dirty="0" err="1" smtClean="0"/>
              <a:t>xúc</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với</a:t>
            </a:r>
            <a:r>
              <a:rPr lang="en-US" dirty="0" smtClean="0"/>
              <a:t> </a:t>
            </a:r>
            <a:r>
              <a:rPr lang="en-US" dirty="0" err="1" smtClean="0"/>
              <a:t>thuốc</a:t>
            </a:r>
            <a:r>
              <a:rPr lang="en-US" dirty="0" smtClean="0"/>
              <a:t> </a:t>
            </a:r>
            <a:r>
              <a:rPr lang="en-US" dirty="0" err="1" smtClean="0"/>
              <a:t>căn</a:t>
            </a:r>
            <a:r>
              <a:rPr lang="en-US" dirty="0" smtClean="0"/>
              <a:t> </a:t>
            </a:r>
            <a:r>
              <a:rPr lang="en-US" dirty="0" err="1" smtClean="0"/>
              <a:t>cứ</a:t>
            </a:r>
            <a:r>
              <a:rPr lang="en-US" dirty="0" smtClean="0"/>
              <a:t> </a:t>
            </a:r>
            <a:r>
              <a:rPr lang="en-US" dirty="0" err="1" smtClean="0"/>
              <a:t>vào</a:t>
            </a:r>
            <a:r>
              <a:rPr lang="en-US" dirty="0" smtClean="0"/>
              <a:t> </a:t>
            </a:r>
            <a:r>
              <a:rPr lang="en-US" dirty="0" err="1" smtClean="0"/>
              <a:t>Quyết</a:t>
            </a:r>
            <a:r>
              <a:rPr lang="en-US" dirty="0" smtClean="0"/>
              <a:t> </a:t>
            </a:r>
            <a:r>
              <a:rPr lang="en-US" dirty="0" err="1" smtClean="0"/>
              <a:t>định</a:t>
            </a:r>
            <a:r>
              <a:rPr lang="en-US" dirty="0" smtClean="0"/>
              <a:t> 1661/QĐ-</a:t>
            </a:r>
            <a:r>
              <a:rPr lang="en-US" dirty="0" err="1" smtClean="0"/>
              <a:t>TTg</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30</a:t>
            </a:fld>
            <a:endParaRPr lang="en-GB"/>
          </a:p>
        </p:txBody>
      </p:sp>
    </p:spTree>
    <p:extLst>
      <p:ext uri="{BB962C8B-B14F-4D97-AF65-F5344CB8AC3E}">
        <p14:creationId xmlns:p14="http://schemas.microsoft.com/office/powerpoint/2010/main" val="245948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Hướng</a:t>
            </a:r>
            <a:r>
              <a:rPr lang="en-US" baseline="0" dirty="0" smtClean="0"/>
              <a:t> </a:t>
            </a:r>
            <a:r>
              <a:rPr lang="en-US" baseline="0" dirty="0" err="1" smtClean="0"/>
              <a:t>dẫn</a:t>
            </a:r>
            <a:r>
              <a:rPr lang="en-US" baseline="0" dirty="0" smtClean="0"/>
              <a:t> </a:t>
            </a:r>
            <a:r>
              <a:rPr lang="en-US" baseline="0" dirty="0" err="1" smtClean="0"/>
              <a:t>khoản</a:t>
            </a:r>
            <a:r>
              <a:rPr lang="en-US" baseline="0" dirty="0" smtClean="0"/>
              <a:t> 4 </a:t>
            </a:r>
            <a:r>
              <a:rPr lang="en-US" baseline="0" dirty="0" err="1" smtClean="0"/>
              <a:t>Điều</a:t>
            </a:r>
            <a:r>
              <a:rPr lang="en-US" baseline="0" dirty="0" smtClean="0"/>
              <a:t> 1 </a:t>
            </a:r>
            <a:r>
              <a:rPr lang="en-US" baseline="0" dirty="0" err="1" smtClean="0"/>
              <a:t>Luật</a:t>
            </a:r>
            <a:r>
              <a:rPr lang="en-US" baseline="0" dirty="0" smtClean="0"/>
              <a:t> </a:t>
            </a:r>
            <a:r>
              <a:rPr lang="en-US" baseline="0" dirty="0" err="1" smtClean="0"/>
              <a:t>số</a:t>
            </a:r>
            <a:r>
              <a:rPr lang="en-US" baseline="0" dirty="0" smtClean="0"/>
              <a:t> 44/2024/QH15 (</a:t>
            </a:r>
            <a:r>
              <a:rPr lang="en-US" baseline="0" dirty="0" err="1" smtClean="0"/>
              <a:t>sửa</a:t>
            </a:r>
            <a:r>
              <a:rPr lang="en-US" baseline="0" dirty="0" smtClean="0"/>
              <a:t> </a:t>
            </a:r>
            <a:r>
              <a:rPr lang="en-US" baseline="0" dirty="0" err="1" smtClean="0"/>
              <a:t>đổi</a:t>
            </a:r>
            <a:r>
              <a:rPr lang="en-US" baseline="0" dirty="0" smtClean="0"/>
              <a:t> </a:t>
            </a:r>
            <a:r>
              <a:rPr lang="en-US" baseline="0" dirty="0" err="1" smtClean="0"/>
              <a:t>khoản</a:t>
            </a:r>
            <a:r>
              <a:rPr lang="en-US" baseline="0" dirty="0" smtClean="0"/>
              <a:t> 14 </a:t>
            </a:r>
            <a:r>
              <a:rPr lang="en-US" baseline="0" dirty="0" err="1" smtClean="0"/>
              <a:t>Điều</a:t>
            </a:r>
            <a:r>
              <a:rPr lang="en-US" baseline="0" dirty="0" smtClean="0"/>
              <a:t> 7 </a:t>
            </a:r>
            <a:r>
              <a:rPr lang="en-US" baseline="0" dirty="0" err="1" smtClean="0"/>
              <a:t>Luật</a:t>
            </a:r>
            <a:r>
              <a:rPr lang="en-US" baseline="0" dirty="0" smtClean="0"/>
              <a:t> </a:t>
            </a:r>
            <a:r>
              <a:rPr lang="en-US" baseline="0" dirty="0" err="1" smtClean="0"/>
              <a:t>Dược</a:t>
            </a:r>
            <a:r>
              <a:rPr lang="en-US" baseline="0" dirty="0" smtClean="0"/>
              <a:t> 2016): </a:t>
            </a:r>
            <a:r>
              <a:rPr lang="en-US" baseline="0" dirty="0" err="1" smtClean="0"/>
              <a:t>Có</a:t>
            </a:r>
            <a:r>
              <a:rPr lang="en-US" baseline="0" dirty="0" smtClean="0"/>
              <a:t> </a:t>
            </a:r>
            <a:r>
              <a:rPr lang="en-US" baseline="0" dirty="0" err="1" smtClean="0"/>
              <a:t>chính</a:t>
            </a:r>
            <a:r>
              <a:rPr lang="en-US" baseline="0" dirty="0" smtClean="0"/>
              <a:t> </a:t>
            </a:r>
            <a:r>
              <a:rPr lang="en-US" baseline="0" dirty="0" err="1" smtClean="0"/>
              <a:t>sách</a:t>
            </a:r>
            <a:r>
              <a:rPr lang="en-US" baseline="0" dirty="0" smtClean="0"/>
              <a:t> </a:t>
            </a:r>
            <a:r>
              <a:rPr lang="en-US" baseline="0" dirty="0" err="1" smtClean="0"/>
              <a:t>kiểm</a:t>
            </a:r>
            <a:r>
              <a:rPr lang="en-US" baseline="0" dirty="0" smtClean="0"/>
              <a:t> </a:t>
            </a:r>
            <a:r>
              <a:rPr lang="en-US" baseline="0" dirty="0" err="1" smtClean="0"/>
              <a:t>soát</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GĐKLH </a:t>
            </a:r>
            <a:r>
              <a:rPr lang="en-US" baseline="0" dirty="0" err="1" smtClean="0"/>
              <a:t>thuốc</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thuốc</a:t>
            </a:r>
            <a:r>
              <a:rPr lang="en-US" baseline="0" dirty="0" smtClean="0"/>
              <a:t> </a:t>
            </a:r>
            <a:r>
              <a:rPr lang="en-US" baseline="0" dirty="0" err="1" smtClean="0"/>
              <a:t>có</a:t>
            </a:r>
            <a:r>
              <a:rPr lang="en-US" baseline="0" dirty="0" smtClean="0"/>
              <a:t> </a:t>
            </a:r>
            <a:r>
              <a:rPr lang="en-US" baseline="0" dirty="0" err="1" smtClean="0"/>
              <a:t>cùng</a:t>
            </a:r>
            <a:r>
              <a:rPr lang="en-US" baseline="0" dirty="0" smtClean="0"/>
              <a:t> </a:t>
            </a:r>
            <a:r>
              <a:rPr lang="en-US" baseline="0" dirty="0" err="1" smtClean="0"/>
              <a:t>dược</a:t>
            </a:r>
            <a:r>
              <a:rPr lang="en-US" baseline="0" dirty="0" smtClean="0"/>
              <a:t> </a:t>
            </a:r>
            <a:r>
              <a:rPr lang="en-US" baseline="0" dirty="0" err="1" smtClean="0"/>
              <a:t>chất</a:t>
            </a:r>
            <a:r>
              <a:rPr lang="en-US" baseline="0" dirty="0" smtClean="0"/>
              <a:t>, </a:t>
            </a:r>
            <a:r>
              <a:rPr lang="en-US" baseline="0" dirty="0" err="1" smtClean="0"/>
              <a:t>dược</a:t>
            </a:r>
            <a:r>
              <a:rPr lang="en-US" baseline="0" dirty="0" smtClean="0"/>
              <a:t> </a:t>
            </a:r>
            <a:r>
              <a:rPr lang="en-US" baseline="0" dirty="0" err="1" smtClean="0"/>
              <a:t>liệu</a:t>
            </a:r>
            <a:r>
              <a:rPr lang="en-US" baseline="0" dirty="0" smtClean="0"/>
              <a:t> </a:t>
            </a:r>
            <a:r>
              <a:rPr lang="en-US" baseline="0" dirty="0" err="1" smtClean="0"/>
              <a:t>phù</a:t>
            </a:r>
            <a:r>
              <a:rPr lang="en-US" baseline="0" dirty="0" smtClean="0"/>
              <a:t> </a:t>
            </a:r>
            <a:r>
              <a:rPr lang="en-US" baseline="0" dirty="0" err="1" smtClean="0"/>
              <a:t>hợp</a:t>
            </a:r>
            <a:r>
              <a:rPr lang="en-US" baseline="0" dirty="0" smtClean="0"/>
              <a:t> </a:t>
            </a:r>
            <a:r>
              <a:rPr lang="en-US" baseline="0" dirty="0" err="1" smtClean="0"/>
              <a:t>với</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 -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trong</a:t>
            </a:r>
            <a:r>
              <a:rPr lang="en-US" baseline="0" dirty="0" smtClean="0"/>
              <a:t> </a:t>
            </a:r>
            <a:r>
              <a:rPr lang="en-US" baseline="0" dirty="0" err="1" smtClean="0"/>
              <a:t>từng</a:t>
            </a:r>
            <a:r>
              <a:rPr lang="en-US" baseline="0" dirty="0" smtClean="0"/>
              <a:t> </a:t>
            </a:r>
            <a:r>
              <a:rPr lang="en-US" baseline="0" dirty="0" err="1" smtClean="0"/>
              <a:t>thời</a:t>
            </a:r>
            <a:r>
              <a:rPr lang="en-US" baseline="0" dirty="0" smtClean="0"/>
              <a:t> </a:t>
            </a:r>
            <a:r>
              <a:rPr lang="en-US" baseline="0" dirty="0" err="1" smtClean="0"/>
              <a:t>kỳ</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31</a:t>
            </a:fld>
            <a:endParaRPr lang="en-GB"/>
          </a:p>
        </p:txBody>
      </p:sp>
    </p:spTree>
    <p:extLst>
      <p:ext uri="{BB962C8B-B14F-4D97-AF65-F5344CB8AC3E}">
        <p14:creationId xmlns:p14="http://schemas.microsoft.com/office/powerpoint/2010/main" val="3115565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 </a:t>
            </a:r>
            <a:r>
              <a:rPr lang="en-US" dirty="0" err="1" smtClean="0"/>
              <a:t>khuyến</a:t>
            </a:r>
            <a:r>
              <a:rPr lang="en-US" baseline="0" dirty="0" smtClean="0"/>
              <a:t> </a:t>
            </a:r>
            <a:r>
              <a:rPr lang="en-US" baseline="0" dirty="0" err="1" smtClean="0"/>
              <a:t>cáo</a:t>
            </a:r>
            <a:r>
              <a:rPr lang="en-US" baseline="0" dirty="0" smtClean="0"/>
              <a:t> </a:t>
            </a:r>
            <a:r>
              <a:rPr lang="en-US" baseline="0" dirty="0" err="1" smtClean="0"/>
              <a:t>của</a:t>
            </a:r>
            <a:r>
              <a:rPr lang="en-US" baseline="0" dirty="0" smtClean="0"/>
              <a:t> WHO </a:t>
            </a:r>
            <a:r>
              <a:rPr lang="en-US" baseline="0" dirty="0" err="1" smtClean="0"/>
              <a:t>về</a:t>
            </a:r>
            <a:r>
              <a:rPr lang="en-US" baseline="0" dirty="0" smtClean="0"/>
              <a:t> NRA</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33</a:t>
            </a:fld>
            <a:endParaRPr lang="en-GB"/>
          </a:p>
        </p:txBody>
      </p:sp>
    </p:spTree>
    <p:extLst>
      <p:ext uri="{BB962C8B-B14F-4D97-AF65-F5344CB8AC3E}">
        <p14:creationId xmlns:p14="http://schemas.microsoft.com/office/powerpoint/2010/main" val="3791140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Phạm</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chứng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GMP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QL</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thừa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thừa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phạm</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GMP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gồm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KSĐB</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GMP,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GMP. </a:t>
            </a:r>
          </a:p>
          <a:p>
            <a:r>
              <a:rPr lang="en-US" sz="1200" kern="1200" dirty="0" smtClean="0">
                <a:solidFill>
                  <a:schemeClr val="tx1"/>
                </a:solidFill>
                <a:effectLst/>
                <a:latin typeface="+mn-lt"/>
                <a:ea typeface="+mn-ea"/>
                <a:cs typeface="+mn-cs"/>
              </a:rPr>
              <a:t>2. </a:t>
            </a:r>
            <a:r>
              <a:rPr lang="vi-VN" sz="1200" kern="1200" dirty="0" smtClean="0">
                <a:solidFill>
                  <a:schemeClr val="tx1"/>
                </a:solidFill>
                <a:effectLst/>
                <a:latin typeface="+mn-lt"/>
                <a:ea typeface="+mn-ea"/>
                <a:cs typeface="+mn-cs"/>
              </a:rPr>
              <a:t>Hiện tại, mới chỉ công nhận các nước: Úc, Mỹ, Nhật, EU, Canada. C</a:t>
            </a:r>
            <a:r>
              <a:rPr lang="en-US" sz="1200" kern="1200" dirty="0" smtClean="0">
                <a:solidFill>
                  <a:schemeClr val="tx1"/>
                </a:solidFill>
                <a:effectLst/>
                <a:latin typeface="+mn-lt"/>
                <a:ea typeface="+mn-ea"/>
                <a:cs typeface="+mn-cs"/>
              </a:rPr>
              <a:t>ơ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chẽ</a:t>
            </a:r>
            <a:r>
              <a:rPr lang="en-US" sz="1200" kern="1200" dirty="0" smtClean="0">
                <a:solidFill>
                  <a:schemeClr val="tx1"/>
                </a:solidFill>
                <a:effectLst/>
                <a:latin typeface="+mn-lt"/>
                <a:ea typeface="+mn-ea"/>
                <a:cs typeface="+mn-cs"/>
              </a:rPr>
              <a:t> - SRA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SRA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Âu</a:t>
            </a:r>
            <a:r>
              <a:rPr lang="en-US" sz="1200" kern="1200" dirty="0" smtClean="0">
                <a:solidFill>
                  <a:schemeClr val="tx1"/>
                </a:solidFill>
                <a:effectLst/>
                <a:latin typeface="+mn-lt"/>
                <a:ea typeface="+mn-ea"/>
                <a:cs typeface="+mn-cs"/>
              </a:rPr>
              <a:t> - EMA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Âu</a:t>
            </a:r>
            <a:r>
              <a:rPr lang="en-US" sz="1200" kern="1200" dirty="0" smtClean="0">
                <a:solidFill>
                  <a:schemeClr val="tx1"/>
                </a:solidFill>
                <a:effectLst/>
                <a:latin typeface="+mn-lt"/>
                <a:ea typeface="+mn-ea"/>
                <a:cs typeface="+mn-cs"/>
              </a:rPr>
              <a:t> – EEA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EMA)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31.1.2020.</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Đức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sửa</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34</a:t>
            </a:fld>
            <a:endParaRPr lang="en-GB"/>
          </a:p>
        </p:txBody>
      </p:sp>
    </p:spTree>
    <p:extLst>
      <p:ext uri="{BB962C8B-B14F-4D97-AF65-F5344CB8AC3E}">
        <p14:creationId xmlns:p14="http://schemas.microsoft.com/office/powerpoint/2010/main" val="93614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err="1" smtClean="0">
                <a:solidFill>
                  <a:schemeClr val="tx1"/>
                </a:solidFill>
                <a:effectLst/>
                <a:latin typeface="+mn-lt"/>
                <a:ea typeface="+mn-ea"/>
                <a:cs typeface="+mn-cs"/>
              </a:rPr>
              <a:t>Luật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số</a:t>
            </a:r>
            <a:r>
              <a:rPr lang="en-US" sz="1200" kern="1200" baseline="0" dirty="0" smtClean="0">
                <a:solidFill>
                  <a:schemeClr val="tx1"/>
                </a:solidFill>
                <a:effectLst/>
                <a:latin typeface="+mn-lt"/>
                <a:ea typeface="+mn-ea"/>
                <a:cs typeface="+mn-cs"/>
              </a:rPr>
              <a:t> 44/2024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bãi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bỏ</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định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cấp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giấy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nhận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nội</a:t>
            </a:r>
            <a:r>
              <a:rPr lang="en-US" sz="1200" kern="1200" baseline="0" dirty="0" smtClean="0">
                <a:solidFill>
                  <a:schemeClr val="tx1"/>
                </a:solidFill>
                <a:effectLst/>
                <a:latin typeface="+mn-lt"/>
                <a:ea typeface="+mn-ea"/>
                <a:cs typeface="+mn-cs"/>
              </a:rPr>
              <a:t> dung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tin </a:t>
            </a:r>
            <a:r>
              <a:rPr lang="en-US" sz="1200" kern="1200" baseline="0" dirty="0" err="1" smtClean="0">
                <a:solidFill>
                  <a:schemeClr val="tx1"/>
                </a:solidFill>
                <a:effectLst/>
                <a:latin typeface="+mn-lt"/>
                <a:ea typeface="+mn-ea"/>
                <a:cs typeface="+mn-cs"/>
              </a:rPr>
              <a:t>thuốc</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bán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6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2023</a:t>
            </a:r>
          </a:p>
          <a:p>
            <a:pPr marL="171450" indent="-171450">
              <a:buFontTx/>
              <a:buChar cha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được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định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44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44/2024/QH15</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7</a:t>
            </a:fld>
            <a:endParaRPr lang="en-GB"/>
          </a:p>
        </p:txBody>
      </p:sp>
    </p:spTree>
    <p:extLst>
      <p:ext uri="{BB962C8B-B14F-4D97-AF65-F5344CB8AC3E}">
        <p14:creationId xmlns:p14="http://schemas.microsoft.com/office/powerpoint/2010/main" val="799759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Điều</a:t>
            </a:r>
            <a:r>
              <a:rPr lang="en-US" sz="1200" kern="1200" baseline="0" dirty="0" smtClean="0">
                <a:solidFill>
                  <a:schemeClr val="tx1"/>
                </a:solidFill>
                <a:effectLst/>
                <a:latin typeface="+mn-lt"/>
                <a:ea typeface="+mn-ea"/>
                <a:cs typeface="+mn-cs"/>
              </a:rPr>
              <a:t> 96: </a:t>
            </a:r>
            <a:r>
              <a:rPr lang="en-US" sz="1200" kern="1200" dirty="0" smtClean="0">
                <a:solidFill>
                  <a:schemeClr val="tx1"/>
                </a:solidFill>
                <a:effectLst/>
                <a:latin typeface="+mn-lt"/>
                <a:ea typeface="+mn-ea"/>
                <a:cs typeface="+mn-cs"/>
              </a:rPr>
              <a:t>- </a:t>
            </a:r>
            <a:r>
              <a:rPr lang="en-US" sz="1200" dirty="0" err="1" smtClean="0">
                <a:effectLst/>
                <a:latin typeface="Times New Roman" panose="02020603050405020304" pitchFamily="18" charset="0"/>
                <a:ea typeface="Calibri" panose="020F0502020204030204" pitchFamily="34" charset="0"/>
              </a:rPr>
              <a:t>Cơ</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sở</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sản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xuất</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không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áp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dụng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tiêu</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chuẩn</a:t>
            </a:r>
            <a:r>
              <a:rPr lang="en-US" sz="1200" dirty="0" smtClean="0">
                <a:effectLst/>
                <a:latin typeface="Times New Roman" panose="02020603050405020304" pitchFamily="18" charset="0"/>
                <a:ea typeface="Calibri" panose="020F0502020204030204" pitchFamily="34" charset="0"/>
              </a:rPr>
              <a:t> GMP </a:t>
            </a:r>
            <a:r>
              <a:rPr lang="en-US" sz="1200" dirty="0" err="1" smtClean="0">
                <a:effectLst/>
                <a:latin typeface="Times New Roman" panose="02020603050405020304" pitchFamily="18" charset="0"/>
                <a:ea typeface="Calibri" panose="020F0502020204030204" pitchFamily="34" charset="0"/>
              </a:rPr>
              <a:t>đã</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được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Bộ</a:t>
            </a:r>
            <a:r>
              <a:rPr lang="en-US" sz="1200" dirty="0" smtClean="0">
                <a:effectLst/>
                <a:latin typeface="Times New Roman" panose="02020603050405020304" pitchFamily="18" charset="0"/>
                <a:ea typeface="Calibri" panose="020F0502020204030204" pitchFamily="34" charset="0"/>
              </a:rPr>
              <a:t> Y </a:t>
            </a:r>
            <a:r>
              <a:rPr lang="en-US" sz="1200" dirty="0" err="1" smtClean="0">
                <a:effectLst/>
                <a:latin typeface="Times New Roman" panose="02020603050405020304" pitchFamily="18" charset="0"/>
                <a:ea typeface="Calibri" panose="020F0502020204030204" pitchFamily="34" charset="0"/>
              </a:rPr>
              <a:t>tế</a:t>
            </a:r>
            <a:r>
              <a:rPr lang="en-US" sz="1200" dirty="0" smtClean="0">
                <a:effectLst/>
                <a:latin typeface="Times New Roman" panose="02020603050405020304" pitchFamily="18" charset="0"/>
                <a:ea typeface="Calibri" panose="020F0502020204030204" pitchFamily="34" charset="0"/>
              </a:rPr>
              <a:t> ban </a:t>
            </a:r>
            <a:r>
              <a:rPr lang="en-US" sz="1200" dirty="0" err="1" smtClean="0">
                <a:effectLst/>
                <a:latin typeface="Times New Roman" panose="02020603050405020304" pitchFamily="18" charset="0"/>
                <a:ea typeface="Calibri" panose="020F0502020204030204" pitchFamily="34" charset="0"/>
              </a:rPr>
              <a:t>hành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công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nhận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thì</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không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có</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đủ</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căn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cứ</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để</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kết</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luận</a:t>
            </a:r>
            <a:r>
              <a:rPr lang="en-US" sz="1200" dirty="0" smtClean="0">
                <a:effectLst/>
                <a:latin typeface="Times New Roman" panose="02020603050405020304" pitchFamily="18" charset="0"/>
                <a:ea typeface="Calibri" panose="020F0502020204030204" pitchFamily="34" charset="0"/>
              </a:rPr>
              <a:t>.</a:t>
            </a:r>
            <a:endParaRPr lang="en-US" sz="1400" dirty="0" smtClean="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1000"/>
              </a:spcAft>
            </a:pP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Cơ</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sở</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sản</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xuất</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nước</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ngoài</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lần</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đầu</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có</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đăng</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ký</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thuốc</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lưu</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hành</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tại</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Việt</a:t>
            </a:r>
            <a:r>
              <a:rPr lang="en-US" sz="1200" dirty="0" smtClean="0">
                <a:solidFill>
                  <a:srgbClr val="00B050"/>
                </a:solidFill>
                <a:effectLst/>
                <a:latin typeface="Times New Roman" panose="02020603050405020304" pitchFamily="18" charset="0"/>
                <a:ea typeface="Calibri" panose="020F0502020204030204" pitchFamily="34" charset="0"/>
              </a:rPr>
              <a:t> Nam </a:t>
            </a:r>
            <a:r>
              <a:rPr lang="en-US" sz="1200" dirty="0" err="1" smtClean="0">
                <a:solidFill>
                  <a:srgbClr val="00B050"/>
                </a:solidFill>
                <a:effectLst/>
                <a:latin typeface="Times New Roman" panose="02020603050405020304" pitchFamily="18" charset="0"/>
                <a:ea typeface="Calibri" panose="020F0502020204030204" pitchFamily="34" charset="0"/>
              </a:rPr>
              <a:t>chưa</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có</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thông</a:t>
            </a:r>
            <a:r>
              <a:rPr lang="en-US" sz="1200" dirty="0" smtClean="0">
                <a:solidFill>
                  <a:srgbClr val="00B050"/>
                </a:solidFill>
                <a:effectLst/>
                <a:latin typeface="Times New Roman" panose="02020603050405020304" pitchFamily="18" charset="0"/>
                <a:ea typeface="Calibri" panose="020F0502020204030204" pitchFamily="34" charset="0"/>
              </a:rPr>
              <a:t> tin </a:t>
            </a:r>
            <a:r>
              <a:rPr lang="en-US" sz="1200" dirty="0" err="1" smtClean="0">
                <a:solidFill>
                  <a:srgbClr val="00B050"/>
                </a:solidFill>
                <a:effectLst/>
                <a:latin typeface="Times New Roman" panose="02020603050405020304" pitchFamily="18" charset="0"/>
                <a:ea typeface="Calibri" panose="020F0502020204030204" pitchFamily="34" charset="0"/>
              </a:rPr>
              <a:t>thực</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tế</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về</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chất</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lượng</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thuốc</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cũng</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như</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điều</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kiện</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sản</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xuất</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thuốc</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của</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cơ</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sở</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và</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được</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đánh</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giá</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là</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có</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nguy</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cơ</a:t>
            </a:r>
            <a:r>
              <a:rPr lang="en-US" sz="1200" dirty="0" smtClean="0">
                <a:solidFill>
                  <a:srgbClr val="00B050"/>
                </a:solidFill>
                <a:effectLst/>
                <a:latin typeface="Times New Roman" panose="02020603050405020304" pitchFamily="18" charset="0"/>
                <a:ea typeface="Calibri" panose="020F0502020204030204" pitchFamily="34" charset="0"/>
              </a:rPr>
              <a:t> </a:t>
            </a:r>
            <a:r>
              <a:rPr lang="en-US" sz="1200" dirty="0" err="1" smtClean="0">
                <a:solidFill>
                  <a:srgbClr val="00B050"/>
                </a:solidFill>
                <a:effectLst/>
                <a:latin typeface="Times New Roman" panose="02020603050405020304" pitchFamily="18" charset="0"/>
                <a:ea typeface="Calibri" panose="020F0502020204030204" pitchFamily="34" charset="0"/>
              </a:rPr>
              <a:t>cao</a:t>
            </a:r>
            <a:r>
              <a:rPr lang="en-US" sz="1200" dirty="0" smtClean="0">
                <a:solidFill>
                  <a:srgbClr val="00B050"/>
                </a:solidFill>
                <a:effectLst/>
                <a:latin typeface="Times New Roman" panose="02020603050405020304" pitchFamily="18" charset="0"/>
                <a:ea typeface="Calibri" panose="020F0502020204030204" pitchFamily="34" charset="0"/>
              </a:rPr>
              <a:t>.</a:t>
            </a:r>
            <a:endParaRPr lang="en-US" sz="1400" dirty="0" smtClean="0">
              <a:solidFill>
                <a:schemeClr val="tx1"/>
              </a:solidFill>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1000"/>
              </a:spcAft>
            </a:pP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Điều</a:t>
            </a:r>
            <a:r>
              <a:rPr lang="en-US" sz="1200" kern="1200" baseline="0" dirty="0" smtClean="0">
                <a:solidFill>
                  <a:schemeClr val="tx1"/>
                </a:solidFill>
                <a:effectLst/>
                <a:latin typeface="+mn-lt"/>
                <a:ea typeface="+mn-ea"/>
                <a:cs typeface="+mn-cs"/>
              </a:rPr>
              <a:t> 90: </a:t>
            </a:r>
            <a:r>
              <a:rPr lang="vi-VN" sz="1200" kern="1200" baseline="0" dirty="0" smtClean="0">
                <a:solidFill>
                  <a:schemeClr val="tx1"/>
                </a:solidFill>
                <a:effectLst/>
                <a:latin typeface="+mn-lt"/>
                <a:ea typeface="+mn-ea"/>
                <a:cs typeface="+mn-cs"/>
              </a:rPr>
              <a:t>Nhằm rút ngắn thời gian đánh giá đối với các cơ sở sản xuất thuộc diện đánh giá GMP theo hình thức thẩm định hồ sơ điều kiện sản xuất mà Cơ sở này đã được Cơ quan quản lý dược SRA … chứng nhận đáp ứng GMP. Tuy nhiên, yêu cầu các cơ sở này vẫn phải nộp hồ sơ đầy đủ, để bảo đảm trong trường hợp vì các lý do kinh doanh, thương mại, không tiếp tục được SRA… đánh giá GMP, thì vẫn có bằng chứng đáp ứng GMP; đồng thời, cũng nhằm đáp ứng yêu cầu về GMP trong trường hợp phạm vi chứng nhận của SRA… không bao gồm tất cả các dạng bào chế đăng ký của cơ sở.</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35</a:t>
            </a:fld>
            <a:endParaRPr lang="en-GB"/>
          </a:p>
        </p:txBody>
      </p:sp>
    </p:spTree>
    <p:extLst>
      <p:ext uri="{BB962C8B-B14F-4D97-AF65-F5344CB8AC3E}">
        <p14:creationId xmlns:p14="http://schemas.microsoft.com/office/powerpoint/2010/main" val="736625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200" kern="1200" dirty="0" smtClean="0">
                <a:solidFill>
                  <a:schemeClr val="tx1"/>
                </a:solidFill>
                <a:effectLst/>
                <a:latin typeface="+mn-lt"/>
                <a:ea typeface="+mn-ea"/>
                <a:cs typeface="+mn-cs"/>
              </a:rPr>
              <a:t>Do Đ89</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bổ</a:t>
            </a:r>
            <a:r>
              <a:rPr lang="en-US" sz="1200" kern="1200" baseline="0" dirty="0" smtClean="0">
                <a:solidFill>
                  <a:schemeClr val="tx1"/>
                </a:solidFill>
                <a:effectLst/>
                <a:latin typeface="+mn-lt"/>
                <a:ea typeface="+mn-ea"/>
                <a:cs typeface="+mn-cs"/>
              </a:rPr>
              <a:t> sung </a:t>
            </a:r>
            <a:r>
              <a:rPr lang="en-US" sz="1200" kern="1200" baseline="0" dirty="0" err="1" smtClean="0">
                <a:solidFill>
                  <a:schemeClr val="tx1"/>
                </a:solidFill>
                <a:effectLst/>
                <a:latin typeface="+mn-lt"/>
                <a:ea typeface="+mn-ea"/>
                <a:cs typeface="+mn-cs"/>
              </a:rPr>
              <a:t>đối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tượng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nhận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thừa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nhận</a:t>
            </a:r>
            <a:r>
              <a:rPr lang="en-US" sz="1200" kern="1200" baseline="0" dirty="0" smtClean="0">
                <a:solidFill>
                  <a:schemeClr val="tx1"/>
                </a:solidFill>
                <a:effectLst/>
                <a:latin typeface="+mn-lt"/>
                <a:ea typeface="+mn-ea"/>
                <a:cs typeface="+mn-cs"/>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kết</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quả</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thanh</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tra</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kiểm</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tra</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ứng</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GMP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CSSX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SRA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hoặc</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QLD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BYT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trên</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phân</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loại</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WHO., do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vậy</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cần</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nội</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dung,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phạm</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vi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1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36</a:t>
            </a:fld>
            <a:endParaRPr lang="en-GB"/>
          </a:p>
        </p:txBody>
      </p:sp>
    </p:spTree>
    <p:extLst>
      <p:ext uri="{BB962C8B-B14F-4D97-AF65-F5344CB8AC3E}">
        <p14:creationId xmlns:p14="http://schemas.microsoft.com/office/powerpoint/2010/main" val="3265473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Điều</a:t>
            </a:r>
            <a:r>
              <a:rPr lang="en-US" sz="1200" kern="1200" baseline="0" dirty="0" smtClean="0">
                <a:solidFill>
                  <a:schemeClr val="tx1"/>
                </a:solidFill>
                <a:effectLst/>
                <a:latin typeface="+mn-lt"/>
                <a:ea typeface="+mn-ea"/>
                <a:cs typeface="+mn-cs"/>
              </a:rPr>
              <a:t> 98: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Bổ</a:t>
            </a:r>
            <a:r>
              <a:rPr lang="en-US" sz="1200" kern="1200" baseline="0" dirty="0" smtClean="0">
                <a:solidFill>
                  <a:schemeClr val="tx1"/>
                </a:solidFill>
                <a:effectLst/>
                <a:latin typeface="+mn-lt"/>
                <a:ea typeface="+mn-ea"/>
                <a:cs typeface="+mn-cs"/>
              </a:rPr>
              <a:t> sung </a:t>
            </a:r>
            <a:r>
              <a:rPr lang="en-US" sz="1200" kern="1200" baseline="0" dirty="0" err="1" smtClean="0">
                <a:solidFill>
                  <a:schemeClr val="tx1"/>
                </a:solidFill>
                <a:effectLst/>
                <a:latin typeface="+mn-lt"/>
                <a:ea typeface="+mn-ea"/>
                <a:cs typeface="+mn-cs"/>
              </a:rPr>
              <a:t>quy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định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cập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nhật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điều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chỉnh</a:t>
            </a:r>
            <a:r>
              <a:rPr lang="en-US" sz="1200" kern="1200" baseline="0" dirty="0" smtClean="0">
                <a:solidFill>
                  <a:schemeClr val="tx1"/>
                </a:solidFill>
                <a:effectLst/>
                <a:latin typeface="+mn-lt"/>
                <a:ea typeface="+mn-ea"/>
                <a:cs typeface="+mn-cs"/>
              </a:rPr>
              <a:t>: </a:t>
            </a:r>
          </a:p>
          <a:p>
            <a:pPr marL="0" marR="0" algn="just">
              <a:lnSpc>
                <a:spcPct val="115000"/>
              </a:lnSpc>
              <a:spcBef>
                <a:spcPts val="0"/>
              </a:spcBef>
              <a:spcAft>
                <a:spcPts val="1000"/>
              </a:spcAft>
            </a:pPr>
            <a:r>
              <a:rPr lang="en-US" sz="120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rPr>
              <a:t>Minh </a:t>
            </a:r>
            <a:r>
              <a:rPr lang="en-US" sz="1200" dirty="0" err="1" smtClean="0">
                <a:effectLst/>
                <a:latin typeface="Times New Roman" panose="02020603050405020304" pitchFamily="18" charset="0"/>
                <a:ea typeface="Calibri" panose="020F0502020204030204" pitchFamily="34" charset="0"/>
              </a:rPr>
              <a:t>bạch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hóa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quy</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định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rõ</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ràng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về</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việc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cập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nhật</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tình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trạng</a:t>
            </a:r>
            <a:r>
              <a:rPr lang="en-US" sz="1200" dirty="0" smtClean="0">
                <a:effectLst/>
                <a:latin typeface="Times New Roman" panose="02020603050405020304" pitchFamily="18" charset="0"/>
                <a:ea typeface="Calibri" panose="020F0502020204030204" pitchFamily="34" charset="0"/>
              </a:rPr>
              <a:t> GMP </a:t>
            </a:r>
            <a:r>
              <a:rPr lang="en-US" sz="1200" dirty="0" err="1" smtClean="0">
                <a:effectLst/>
                <a:latin typeface="Times New Roman" panose="02020603050405020304" pitchFamily="18" charset="0"/>
                <a:ea typeface="Calibri" panose="020F0502020204030204" pitchFamily="34" charset="0"/>
              </a:rPr>
              <a:t>của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cơ</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sở</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về</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hồ</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sơ</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thời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gian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xử</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lý</a:t>
            </a:r>
            <a:r>
              <a:rPr lang="en-US" sz="1200" dirty="0" smtClean="0">
                <a:effectLst/>
                <a:latin typeface="Times New Roman" panose="02020603050405020304" pitchFamily="18" charset="0"/>
                <a:ea typeface="Calibri" panose="020F0502020204030204" pitchFamily="34" charset="0"/>
              </a:rPr>
              <a:t>....</a:t>
            </a:r>
            <a:endParaRPr lang="en-US" sz="1400" dirty="0" smtClean="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1000"/>
              </a:spcAft>
            </a:pP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Luôn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có</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khoảng</a:t>
            </a:r>
            <a:r>
              <a:rPr lang="en-US" sz="1200" dirty="0" smtClean="0">
                <a:effectLst/>
                <a:latin typeface="Times New Roman" panose="02020603050405020304" pitchFamily="18" charset="0"/>
                <a:ea typeface="Calibri" panose="020F0502020204030204" pitchFamily="34" charset="0"/>
              </a:rPr>
              <a:t> gap </a:t>
            </a:r>
            <a:r>
              <a:rPr lang="en-US" sz="1200" dirty="0" err="1" smtClean="0">
                <a:effectLst/>
                <a:latin typeface="Times New Roman" panose="02020603050405020304" pitchFamily="18" charset="0"/>
                <a:ea typeface="Calibri" panose="020F0502020204030204" pitchFamily="34" charset="0"/>
              </a:rPr>
              <a:t>giữa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thời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điểm</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hết</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hiệu</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lực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của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chứng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nhận</a:t>
            </a:r>
            <a:r>
              <a:rPr lang="en-US" sz="1200" dirty="0" smtClean="0">
                <a:effectLst/>
                <a:latin typeface="Times New Roman" panose="02020603050405020304" pitchFamily="18" charset="0"/>
                <a:ea typeface="Calibri" panose="020F0502020204030204" pitchFamily="34" charset="0"/>
              </a:rPr>
              <a:t> GMP/</a:t>
            </a:r>
            <a:r>
              <a:rPr lang="en-US" sz="1200" dirty="0" err="1" smtClean="0">
                <a:effectLst/>
                <a:latin typeface="Times New Roman" panose="02020603050405020304" pitchFamily="18" charset="0"/>
                <a:ea typeface="Calibri" panose="020F0502020204030204" pitchFamily="34" charset="0"/>
              </a:rPr>
              <a:t>Báo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cáo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thanh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tra</a:t>
            </a:r>
            <a:r>
              <a:rPr lang="en-US" sz="1200" dirty="0" smtClean="0">
                <a:effectLst/>
                <a:latin typeface="Times New Roman" panose="02020603050405020304" pitchFamily="18" charset="0"/>
                <a:ea typeface="Calibri" panose="020F0502020204030204" pitchFamily="34" charset="0"/>
              </a:rPr>
              <a:t>/</a:t>
            </a:r>
            <a:r>
              <a:rPr lang="en-US" sz="1200" dirty="0" err="1" smtClean="0">
                <a:effectLst/>
                <a:latin typeface="Times New Roman" panose="02020603050405020304" pitchFamily="18" charset="0"/>
                <a:ea typeface="Calibri" panose="020F0502020204030204" pitchFamily="34" charset="0"/>
              </a:rPr>
              <a:t>Giấy</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phép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sản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xuất</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với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thời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điểm</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cơ</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quan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quản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lý</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cấp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mới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các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tài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liệu</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này</a:t>
            </a:r>
            <a:r>
              <a:rPr lang="en-US" sz="1200" dirty="0" smtClean="0">
                <a:effectLst/>
                <a:latin typeface="Times New Roman" panose="02020603050405020304" pitchFamily="18" charset="0"/>
                <a:ea typeface="Calibri" panose="020F0502020204030204" pitchFamily="34" charset="0"/>
              </a:rPr>
              <a:t> do </a:t>
            </a:r>
            <a:r>
              <a:rPr lang="en-US" sz="1200" dirty="0" err="1" smtClean="0">
                <a:effectLst/>
                <a:latin typeface="Times New Roman" panose="02020603050405020304" pitchFamily="18" charset="0"/>
                <a:ea typeface="Calibri" panose="020F0502020204030204" pitchFamily="34" charset="0"/>
              </a:rPr>
              <a:t>phương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thức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quản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lý</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theo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rủi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ro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của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các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nước</a:t>
            </a:r>
            <a:r>
              <a:rPr lang="en-US" sz="1200" dirty="0" smtClean="0">
                <a:effectLst/>
                <a:latin typeface="Times New Roman" panose="02020603050405020304" pitchFamily="18" charset="0"/>
                <a:ea typeface="Calibri" panose="020F0502020204030204" pitchFamily="34" charset="0"/>
              </a:rPr>
              <a:t>.</a:t>
            </a:r>
            <a:endParaRPr lang="en-US" sz="1400" dirty="0" smtClean="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1000"/>
              </a:spcAft>
            </a:pP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Các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doanh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nghiệp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trong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nước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hiện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đang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được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gia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hạn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tự</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động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sau</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khi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đã</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nộp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hồ</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sơ</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yêu</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cầu</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đánh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giá</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định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kỳ</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được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thực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hiện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theo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quy</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định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tại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Thông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tư</a:t>
            </a:r>
            <a:r>
              <a:rPr lang="en-US" sz="1200" dirty="0" smtClean="0">
                <a:effectLst/>
                <a:latin typeface="Times New Roman" panose="02020603050405020304" pitchFamily="18" charset="0"/>
                <a:ea typeface="Calibri" panose="020F0502020204030204" pitchFamily="34" charset="0"/>
              </a:rPr>
              <a:t> 12/2022/TT-BYT </a:t>
            </a:r>
            <a:r>
              <a:rPr lang="en-US" sz="1200" dirty="0" err="1" smtClean="0">
                <a:effectLst/>
                <a:latin typeface="Times New Roman" panose="02020603050405020304" pitchFamily="18" charset="0"/>
                <a:ea typeface="Calibri" panose="020F0502020204030204" pitchFamily="34" charset="0"/>
              </a:rPr>
              <a:t>sửa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đổi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Thông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tư</a:t>
            </a:r>
            <a:r>
              <a:rPr lang="en-US" sz="1200" dirty="0" smtClean="0">
                <a:effectLst/>
                <a:latin typeface="Times New Roman" panose="02020603050405020304" pitchFamily="18" charset="0"/>
                <a:ea typeface="Calibri" panose="020F0502020204030204" pitchFamily="34" charset="0"/>
              </a:rPr>
              <a:t> 35/2018/TT-BYT. </a:t>
            </a:r>
            <a:endParaRPr lang="en-US" sz="1400" dirty="0" smtClean="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1000"/>
              </a:spcAft>
            </a:pPr>
            <a:r>
              <a:rPr lang="en-US" sz="1200" dirty="0" smtClean="0">
                <a:effectLst/>
                <a:latin typeface="Times New Roman" panose="02020603050405020304" pitchFamily="18" charset="0"/>
                <a:ea typeface="Calibri" panose="020F0502020204030204" pitchFamily="34" charset="0"/>
              </a:rPr>
              <a:t>+</a:t>
            </a:r>
            <a:r>
              <a:rPr lang="en-US" sz="1200" dirty="0" err="1" smtClean="0">
                <a:effectLst/>
                <a:latin typeface="Times New Roman" panose="02020603050405020304" pitchFamily="18" charset="0"/>
                <a:ea typeface="Calibri" panose="020F0502020204030204" pitchFamily="34" charset="0"/>
              </a:rPr>
              <a:t>Đảm</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bảo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không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phân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biệt</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đối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xử</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giữa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doanh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nghiệp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trong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nước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ngoài</a:t>
            </a:r>
            <a:r>
              <a:rPr lang="en-US" sz="1200" dirty="0" smtClean="0">
                <a:effectLst/>
                <a:latin typeface="Times New Roman" panose="02020603050405020304" pitchFamily="18" charset="0"/>
                <a:ea typeface="Calibri" panose="020F0502020204030204" pitchFamily="34" charset="0"/>
              </a:rPr>
              <a:t>.</a:t>
            </a:r>
            <a:endParaRPr lang="en-US" sz="1400" dirty="0" smtClean="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1000"/>
              </a:spcAft>
            </a:pPr>
            <a:r>
              <a:rPr lang="en-US" sz="1200" dirty="0" smtClean="0">
                <a:effectLst/>
                <a:latin typeface="Times New Roman" panose="02020603050405020304" pitchFamily="18" charset="0"/>
                <a:ea typeface="Calibri" panose="020F0502020204030204" pitchFamily="34" charset="0"/>
              </a:rPr>
              <a:t>+</a:t>
            </a:r>
            <a:r>
              <a:rPr lang="en-US" sz="1200" dirty="0" err="1" smtClean="0">
                <a:effectLst/>
                <a:latin typeface="Times New Roman" panose="02020603050405020304" pitchFamily="18" charset="0"/>
                <a:ea typeface="Calibri" panose="020F0502020204030204" pitchFamily="34" charset="0"/>
              </a:rPr>
              <a:t>Trách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nhiệm</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của</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cơ</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sở</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sản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xuất</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là</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luôn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phải</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bảo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đảm</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và</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duy</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trì</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đáp</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ứng</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nguyên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tắc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tiêu</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chuẩn</a:t>
            </a:r>
            <a:r>
              <a:rPr lang="en-US" sz="1200" dirty="0" smtClean="0">
                <a:effectLst/>
                <a:latin typeface="Times New Roman" panose="02020603050405020304" pitchFamily="18" charset="0"/>
                <a:ea typeface="Calibri" panose="020F0502020204030204" pitchFamily="34" charset="0"/>
              </a:rPr>
              <a:t> GMP </a:t>
            </a:r>
            <a:r>
              <a:rPr lang="en-US" sz="1200" dirty="0" err="1" smtClean="0">
                <a:effectLst/>
                <a:latin typeface="Times New Roman" panose="02020603050405020304" pitchFamily="18" charset="0"/>
                <a:ea typeface="Calibri" panose="020F0502020204030204" pitchFamily="34" charset="0"/>
              </a:rPr>
              <a:t>theo</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các</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quy</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định</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hiện</a:t>
            </a:r>
            <a:r>
              <a:rPr lang="en-US" sz="1200" dirty="0" smtClean="0">
                <a:effectLst/>
                <a:latin typeface="Times New Roman" panose="02020603050405020304" pitchFamily="18" charset="0"/>
                <a:ea typeface="Calibri" panose="020F0502020204030204" pitchFamily="34" charset="0"/>
              </a:rPr>
              <a:t> </a:t>
            </a:r>
            <a:r>
              <a:rPr lang="en-US" sz="1200" dirty="0" err="1" smtClean="0">
                <a:effectLst/>
                <a:latin typeface="Times New Roman" panose="02020603050405020304" pitchFamily="18" charset="0"/>
                <a:ea typeface="Calibri" panose="020F0502020204030204" pitchFamily="34" charset="0"/>
              </a:rPr>
              <a:t>hành</a:t>
            </a:r>
            <a:r>
              <a:rPr lang="en-US" sz="1200" dirty="0" smtClean="0">
                <a:effectLst/>
                <a:latin typeface="Times New Roman" panose="02020603050405020304" pitchFamily="18" charset="0"/>
                <a:ea typeface="Calibri" panose="020F0502020204030204" pitchFamily="34" charset="0"/>
              </a:rPr>
              <a:t>.</a:t>
            </a:r>
            <a:endParaRPr lang="en-US" sz="1400" dirty="0" smtClean="0">
              <a:effectLst/>
              <a:latin typeface="Times New Roman" panose="02020603050405020304" pitchFamily="18" charset="0"/>
              <a:ea typeface="Calibri" panose="020F0502020204030204" pitchFamily="34" charset="0"/>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37</a:t>
            </a:fld>
            <a:endParaRPr lang="en-GB"/>
          </a:p>
        </p:txBody>
      </p:sp>
    </p:spTree>
    <p:extLst>
      <p:ext uri="{BB962C8B-B14F-4D97-AF65-F5344CB8AC3E}">
        <p14:creationId xmlns:p14="http://schemas.microsoft.com/office/powerpoint/2010/main" val="4020823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smtClean="0"/>
              <a:t>Đối với các doanh nghiệp nhập khẩu thuốc lớn, một năm nhập khẩu hàng nghìn lô thuốc (nhập khẩu để kinh doanh, nhập khảu ủy thác), xác suất xảy ra việc nhập khẩu 02 lô thuốc không đạt tiêu chuẩn chất lượng mức độ 2 hoặc có từ 03 lô thuốc trở lên không đạt tiêu chuẩn chất lượng trong thời gian 12 tháng rất dễ xảy ra.</a:t>
            </a:r>
          </a:p>
          <a:p>
            <a:pPr marL="171450" indent="-171450">
              <a:buFontTx/>
              <a:buChar char="-"/>
            </a:pPr>
            <a:r>
              <a:rPr lang="vi-VN" dirty="0" smtClean="0"/>
              <a:t>Ngoài các loại thuốc thông thường, các đơn vị nhập khẩu thuốc lớn còn nhập rất nhiều thuốc như thuốc đáp ứng nhu cầu cấp bách cho quốc phòng, an ninh, phòng, chống dịch bệnh, khắc phục hậu quả thiên tai, thảm họa, thuốc hiếm,  Các thuốc nhập khẩu thuốc đáp ứng nhu cầu cấp bách cho quốc phòng, an ninh, phòng, chống dịch bệnh, khắc phục hậu quả thiên tai, thảm họa theo quy định tại Điều 67 Nghị định 54/2017/NĐ-CP, nhập khẩu thuốc hiếm theo quy định tại Điều 68, 69 Nghị định 54/2017/NĐ-CP có hồ sơ kỹ thuật đơn giản, các bước giải quyết nhanh. Nếu giữ nguyên theo Nghị định 54/2017/NĐ-CP có thể dẫn đến tình trạng thiếu thuốc, đặc biệt trong tình hình dịch bệnh, thuốc hiếm.</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38</a:t>
            </a:fld>
            <a:endParaRPr lang="en-GB"/>
          </a:p>
        </p:txBody>
      </p:sp>
    </p:spTree>
    <p:extLst>
      <p:ext uri="{BB962C8B-B14F-4D97-AF65-F5344CB8AC3E}">
        <p14:creationId xmlns:p14="http://schemas.microsoft.com/office/powerpoint/2010/main" val="3757347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39</a:t>
            </a:fld>
            <a:endParaRPr lang="en-GB"/>
          </a:p>
        </p:txBody>
      </p:sp>
    </p:spTree>
    <p:extLst>
      <p:ext uri="{BB962C8B-B14F-4D97-AF65-F5344CB8AC3E}">
        <p14:creationId xmlns:p14="http://schemas.microsoft.com/office/powerpoint/2010/main" val="952844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78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bỏ</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Theo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78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Bô</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1015/QĐ-</a:t>
            </a:r>
            <a:r>
              <a:rPr lang="en-US" sz="1200" kern="1200" dirty="0" err="1" smtClean="0">
                <a:solidFill>
                  <a:schemeClr val="tx1"/>
                </a:solidFill>
                <a:effectLst/>
                <a:latin typeface="+mn-lt"/>
                <a:ea typeface="+mn-ea"/>
                <a:cs typeface="+mn-cs"/>
              </a:rPr>
              <a:t>TTg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30/8/2022 :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quảng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40</a:t>
            </a:fld>
            <a:endParaRPr lang="en-GB"/>
          </a:p>
        </p:txBody>
      </p:sp>
    </p:spTree>
    <p:extLst>
      <p:ext uri="{BB962C8B-B14F-4D97-AF65-F5344CB8AC3E}">
        <p14:creationId xmlns:p14="http://schemas.microsoft.com/office/powerpoint/2010/main" val="3341565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41</a:t>
            </a:fld>
            <a:endParaRPr lang="en-GB"/>
          </a:p>
        </p:txBody>
      </p:sp>
    </p:spTree>
    <p:extLst>
      <p:ext uri="{BB962C8B-B14F-4D97-AF65-F5344CB8AC3E}">
        <p14:creationId xmlns:p14="http://schemas.microsoft.com/office/powerpoint/2010/main" val="2541904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vi-VN" dirty="0" smtClean="0"/>
              <a:t>Thay thế toàn bộ từ Điều 130 - 139 thành Điều 108 – 118.</a:t>
            </a:r>
          </a:p>
          <a:p>
            <a:pPr marL="228600" indent="-228600">
              <a:buAutoNum type="arabicPeriod"/>
            </a:pPr>
            <a:r>
              <a:rPr lang="vi-VN" dirty="0" smtClean="0"/>
              <a:t>Khoản 3 Điều 107 Luật Dược 2016 kê khai giá: Tại Luật 44 sửa thành công bố giá. </a:t>
            </a:r>
          </a:p>
          <a:p>
            <a:pPr marL="228600" indent="-228600">
              <a:buAutoNum type="arabicPeriod"/>
            </a:pPr>
            <a:r>
              <a:rPr lang="vi-VN" dirty="0" smtClean="0"/>
              <a:t>Khoản 4 Điều 107 Luật 44: </a:t>
            </a:r>
          </a:p>
          <a:p>
            <a:pPr marL="171450" indent="-171450">
              <a:buFontTx/>
              <a:buChar char="-"/>
            </a:pPr>
            <a:r>
              <a:rPr lang="vi-VN" dirty="0" smtClean="0"/>
              <a:t>Thuốc có giá bán buôn dự kiến cao hơn mức giá cao nhất của mặt hàng tương tự đã công bố giá. </a:t>
            </a:r>
          </a:p>
          <a:p>
            <a:pPr marL="171450" indent="-171450">
              <a:buFontTx/>
              <a:buChar char="-"/>
            </a:pPr>
            <a:r>
              <a:rPr lang="vi-VN" dirty="0" smtClean="0"/>
              <a:t>Mức chệnh lệch giá bán buôn so với giá trúng thầu của chính mặt hàng đó cao hơn mức chênh lệch tối đa cho phép theo quy định của CP. </a:t>
            </a:r>
          </a:p>
          <a:p>
            <a:pPr marL="171450" indent="-171450">
              <a:buFontTx/>
              <a:buChar char="-"/>
            </a:pPr>
            <a:r>
              <a:rPr lang="vi-VN" dirty="0" smtClean="0"/>
              <a:t>Thuốc có giá bán buôn chưa có mặt hàng tương tự lưu hành tại Việt Nam và giá công bố cao hơn giá bán buôn tại nước xuất xứ hoặc các nước khác. </a:t>
            </a:r>
          </a:p>
          <a:p>
            <a:r>
              <a:rPr lang="en-US" dirty="0" smtClean="0"/>
              <a:t>(Đức</a:t>
            </a:r>
            <a:r>
              <a:rPr lang="en-US" baseline="0" dirty="0" smtClean="0"/>
              <a:t> </a:t>
            </a:r>
            <a:r>
              <a:rPr lang="en-US" baseline="0" dirty="0" err="1" smtClean="0"/>
              <a:t>sửa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42</a:t>
            </a:fld>
            <a:endParaRPr lang="en-GB"/>
          </a:p>
        </p:txBody>
      </p:sp>
    </p:spTree>
    <p:extLst>
      <p:ext uri="{BB962C8B-B14F-4D97-AF65-F5344CB8AC3E}">
        <p14:creationId xmlns:p14="http://schemas.microsoft.com/office/powerpoint/2010/main" val="3938689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Đức</a:t>
            </a:r>
            <a:r>
              <a:rPr lang="en-US" baseline="0" dirty="0" smtClean="0"/>
              <a:t> </a:t>
            </a:r>
            <a:r>
              <a:rPr lang="en-US" baseline="0" dirty="0" err="1" smtClean="0"/>
              <a:t>sửa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095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6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err="1" smtClean="0">
                <a:solidFill>
                  <a:schemeClr val="tx1"/>
                </a:solidFill>
                <a:effectLst/>
                <a:latin typeface="+mn-lt"/>
                <a:ea typeface="+mn-ea"/>
                <a:cs typeface="+mn-cs"/>
              </a:rPr>
              <a:t>Luật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số</a:t>
            </a:r>
            <a:r>
              <a:rPr lang="en-US" sz="1200" kern="1200" baseline="0" dirty="0" smtClean="0">
                <a:solidFill>
                  <a:schemeClr val="tx1"/>
                </a:solidFill>
                <a:effectLst/>
                <a:latin typeface="+mn-lt"/>
                <a:ea typeface="+mn-ea"/>
                <a:cs typeface="+mn-cs"/>
              </a:rPr>
              <a:t> 44/2024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bãi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bỏ</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định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cấp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giấy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nhận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nội</a:t>
            </a:r>
            <a:r>
              <a:rPr lang="en-US" sz="1200" kern="1200" baseline="0" dirty="0" smtClean="0">
                <a:solidFill>
                  <a:schemeClr val="tx1"/>
                </a:solidFill>
                <a:effectLst/>
                <a:latin typeface="+mn-lt"/>
                <a:ea typeface="+mn-ea"/>
                <a:cs typeface="+mn-cs"/>
              </a:rPr>
              <a:t> dung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tin </a:t>
            </a:r>
            <a:r>
              <a:rPr lang="en-US" sz="1200" kern="1200" baseline="0" dirty="0" err="1" smtClean="0">
                <a:solidFill>
                  <a:schemeClr val="tx1"/>
                </a:solidFill>
                <a:effectLst/>
                <a:latin typeface="+mn-lt"/>
                <a:ea typeface="+mn-ea"/>
                <a:cs typeface="+mn-cs"/>
              </a:rPr>
              <a:t>thuốc</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bán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6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2023</a:t>
            </a:r>
          </a:p>
          <a:p>
            <a:pPr marL="171450" indent="-171450">
              <a:buFontTx/>
              <a:buChar cha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được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định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44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44/2024/QH15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8</a:t>
            </a:fld>
            <a:endParaRPr lang="en-GB"/>
          </a:p>
        </p:txBody>
      </p:sp>
    </p:spTree>
    <p:extLst>
      <p:ext uri="{BB962C8B-B14F-4D97-AF65-F5344CB8AC3E}">
        <p14:creationId xmlns:p14="http://schemas.microsoft.com/office/powerpoint/2010/main" val="318523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808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 </a:t>
            </a:r>
            <a:r>
              <a:rPr lang="en-GB" sz="1200" b="1" kern="1200" dirty="0" err="1" smtClean="0">
                <a:solidFill>
                  <a:schemeClr val="tx1"/>
                </a:solidFill>
                <a:effectLst/>
                <a:latin typeface="+mn-lt"/>
                <a:ea typeface="+mn-ea"/>
                <a:cs typeface="+mn-cs"/>
              </a:rPr>
              <a:t>Đối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tượng</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được</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áp</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dụng</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chính</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sách</a:t>
            </a:r>
            <a:r>
              <a:rPr lang="en-GB"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hiếm</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a:t>
            </a:r>
            <a:r>
              <a:rPr lang="en-GB" sz="1200" kern="1200" dirty="0" err="1" smtClean="0">
                <a:solidFill>
                  <a:schemeClr val="tx1"/>
                </a:solidFill>
                <a:effectLst/>
                <a:latin typeface="+mn-lt"/>
                <a:ea typeface="+mn-ea"/>
                <a:cs typeface="+mn-cs"/>
              </a:rPr>
              <a:t>au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Lý</a:t>
            </a:r>
            <a:r>
              <a:rPr lang="en-GB" sz="1200" kern="1200" dirty="0" smtClean="0">
                <a:solidFill>
                  <a:schemeClr val="tx1"/>
                </a:solidFill>
                <a:effectLst/>
                <a:latin typeface="+mn-lt"/>
                <a:ea typeface="+mn-ea"/>
                <a:cs typeface="+mn-cs"/>
              </a:rPr>
              <a:t> do:</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Luật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chỉ</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ghi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phủ</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chi </a:t>
            </a:r>
            <a:r>
              <a:rPr lang="en-GB" sz="1200" kern="1200" dirty="0" err="1" smtClean="0">
                <a:solidFill>
                  <a:schemeClr val="tx1"/>
                </a:solidFill>
                <a:effectLst/>
                <a:latin typeface="+mn-lt"/>
                <a:ea typeface="+mn-ea"/>
                <a:cs typeface="+mn-cs"/>
              </a:rPr>
              <a:t>tiết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biệt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vắc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hiếm</a:t>
            </a:r>
            <a:r>
              <a:rPr lang="en-GB" sz="1200"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tại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Việt</a:t>
            </a:r>
            <a:r>
              <a:rPr lang="en-GB" sz="1200" kern="1200" dirty="0" smtClean="0">
                <a:solidFill>
                  <a:schemeClr val="tx1"/>
                </a:solidFill>
                <a:effectLst/>
                <a:latin typeface="+mn-lt"/>
                <a:ea typeface="+mn-ea"/>
                <a:cs typeface="+mn-cs"/>
              </a:rPr>
              <a:t> Nam.”, </a:t>
            </a:r>
            <a:r>
              <a:rPr lang="en-GB" sz="1200" kern="1200" dirty="0" err="1" smtClean="0">
                <a:solidFill>
                  <a:schemeClr val="tx1"/>
                </a:solidFill>
                <a:effectLst/>
                <a:latin typeface="+mn-lt"/>
                <a:ea typeface="+mn-ea"/>
                <a:cs typeface="+mn-cs"/>
              </a:rPr>
              <a:t>không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ghi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cụ</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Khoản</a:t>
            </a:r>
            <a:r>
              <a:rPr lang="en-GB" sz="1200" kern="1200" dirty="0" smtClean="0">
                <a:solidFill>
                  <a:schemeClr val="tx1"/>
                </a:solidFill>
                <a:effectLst/>
                <a:latin typeface="+mn-lt"/>
                <a:ea typeface="+mn-ea"/>
                <a:cs typeface="+mn-cs"/>
              </a:rPr>
              <a:t> 4 </a:t>
            </a:r>
            <a:r>
              <a:rPr lang="en-GB" sz="1200" kern="1200" dirty="0" err="1" smtClean="0">
                <a:solidFill>
                  <a:schemeClr val="tx1"/>
                </a:solidFill>
                <a:effectLst/>
                <a:latin typeface="+mn-lt"/>
                <a:ea typeface="+mn-ea"/>
                <a:cs typeface="+mn-cs"/>
              </a:rPr>
              <a:t>Điều</a:t>
            </a:r>
            <a:r>
              <a:rPr lang="en-GB" sz="1200" kern="1200" dirty="0" smtClean="0">
                <a:solidFill>
                  <a:schemeClr val="tx1"/>
                </a:solidFill>
                <a:effectLst/>
                <a:latin typeface="+mn-lt"/>
                <a:ea typeface="+mn-ea"/>
                <a:cs typeface="+mn-cs"/>
              </a:rPr>
              <a:t> 2 </a:t>
            </a:r>
            <a:r>
              <a:rPr lang="en-GB" sz="1200" kern="1200" dirty="0" err="1" smtClean="0">
                <a:solidFill>
                  <a:schemeClr val="tx1"/>
                </a:solidFill>
                <a:effectLst/>
                <a:latin typeface="+mn-lt"/>
                <a:ea typeface="+mn-ea"/>
                <a:cs typeface="+mn-cs"/>
              </a:rPr>
              <a:t>Thông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tư</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số</a:t>
            </a:r>
            <a:r>
              <a:rPr lang="en-GB" sz="1200" kern="1200" dirty="0" smtClean="0">
                <a:solidFill>
                  <a:schemeClr val="tx1"/>
                </a:solidFill>
                <a:effectLst/>
                <a:latin typeface="+mn-lt"/>
                <a:ea typeface="+mn-ea"/>
                <a:cs typeface="+mn-cs"/>
              </a:rPr>
              <a:t> 16/2023/TT-BYT </a:t>
            </a:r>
            <a:r>
              <a:rPr lang="en-GB" sz="1200" kern="1200" dirty="0" err="1" smtClean="0">
                <a:solidFill>
                  <a:schemeClr val="tx1"/>
                </a:solidFill>
                <a:effectLst/>
                <a:latin typeface="+mn-lt"/>
                <a:ea typeface="+mn-ea"/>
                <a:cs typeface="+mn-cs"/>
              </a:rPr>
              <a:t>ngày</a:t>
            </a:r>
            <a:r>
              <a:rPr lang="en-GB" sz="1200" kern="1200" dirty="0" smtClean="0">
                <a:solidFill>
                  <a:schemeClr val="tx1"/>
                </a:solidFill>
                <a:effectLst/>
                <a:latin typeface="+mn-lt"/>
                <a:ea typeface="+mn-ea"/>
                <a:cs typeface="+mn-cs"/>
              </a:rPr>
              <a:t> 15/8/2023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hoạt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động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nhượng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hữu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hoặc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sử</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từ</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sang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nhận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hiện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một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một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số</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hoặc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toàn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đoạn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theo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đồng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bên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phù</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luật</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này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thường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kéo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dài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từ</a:t>
            </a:r>
            <a:r>
              <a:rPr lang="en-GB" sz="1200" kern="1200" dirty="0" smtClean="0">
                <a:solidFill>
                  <a:schemeClr val="tx1"/>
                </a:solidFill>
                <a:effectLst/>
                <a:latin typeface="+mn-lt"/>
                <a:ea typeface="+mn-ea"/>
                <a:cs typeface="+mn-cs"/>
              </a:rPr>
              <a:t> 5 – 8 </a:t>
            </a:r>
            <a:r>
              <a:rPr lang="en-GB" sz="1200" kern="1200" dirty="0" err="1" smtClean="0">
                <a:solidFill>
                  <a:schemeClr val="tx1"/>
                </a:solidFill>
                <a:effectLst/>
                <a:latin typeface="+mn-lt"/>
                <a:ea typeface="+mn-ea"/>
                <a:cs typeface="+mn-cs"/>
              </a:rPr>
              <a:t>năm</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Do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tượng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hưởng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biệt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vắc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hiếm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bảo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khuyến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khích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vị</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Việt</a:t>
            </a:r>
            <a:r>
              <a:rPr lang="en-GB" sz="1200" kern="1200" dirty="0" smtClean="0">
                <a:solidFill>
                  <a:schemeClr val="tx1"/>
                </a:solidFill>
                <a:effectLst/>
                <a:latin typeface="+mn-lt"/>
                <a:ea typeface="+mn-ea"/>
                <a:cs typeface="+mn-cs"/>
              </a:rPr>
              <a:t> Nam.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927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 </a:t>
            </a:r>
            <a:r>
              <a:rPr lang="en-GB" sz="1200" b="1" kern="1200" dirty="0" err="1" smtClean="0">
                <a:solidFill>
                  <a:schemeClr val="tx1"/>
                </a:solidFill>
                <a:effectLst/>
                <a:latin typeface="+mn-lt"/>
                <a:ea typeface="+mn-ea"/>
                <a:cs typeface="+mn-cs"/>
              </a:rPr>
              <a:t>Đối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tượng</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được</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áp</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dụng</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chính</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sách</a:t>
            </a:r>
            <a:r>
              <a:rPr lang="en-GB"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hiếm</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a:t>
            </a:r>
            <a:r>
              <a:rPr lang="en-GB" sz="1200" kern="1200" dirty="0" err="1" smtClean="0">
                <a:solidFill>
                  <a:schemeClr val="tx1"/>
                </a:solidFill>
                <a:effectLst/>
                <a:latin typeface="+mn-lt"/>
                <a:ea typeface="+mn-ea"/>
                <a:cs typeface="+mn-cs"/>
              </a:rPr>
              <a:t>au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Lý</a:t>
            </a:r>
            <a:r>
              <a:rPr lang="en-GB" sz="1200" kern="1200" dirty="0" smtClean="0">
                <a:solidFill>
                  <a:schemeClr val="tx1"/>
                </a:solidFill>
                <a:effectLst/>
                <a:latin typeface="+mn-lt"/>
                <a:ea typeface="+mn-ea"/>
                <a:cs typeface="+mn-cs"/>
              </a:rPr>
              <a:t> do:</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Luật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chỉ</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ghi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phủ</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chi </a:t>
            </a:r>
            <a:r>
              <a:rPr lang="en-GB" sz="1200" kern="1200" dirty="0" err="1" smtClean="0">
                <a:solidFill>
                  <a:schemeClr val="tx1"/>
                </a:solidFill>
                <a:effectLst/>
                <a:latin typeface="+mn-lt"/>
                <a:ea typeface="+mn-ea"/>
                <a:cs typeface="+mn-cs"/>
              </a:rPr>
              <a:t>tiết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biệt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vắc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hiếm</a:t>
            </a:r>
            <a:r>
              <a:rPr lang="en-GB" sz="1200"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tại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Việt</a:t>
            </a:r>
            <a:r>
              <a:rPr lang="en-GB" sz="1200" kern="1200" dirty="0" smtClean="0">
                <a:solidFill>
                  <a:schemeClr val="tx1"/>
                </a:solidFill>
                <a:effectLst/>
                <a:latin typeface="+mn-lt"/>
                <a:ea typeface="+mn-ea"/>
                <a:cs typeface="+mn-cs"/>
              </a:rPr>
              <a:t> Nam.”, </a:t>
            </a:r>
            <a:r>
              <a:rPr lang="en-GB" sz="1200" kern="1200" dirty="0" err="1" smtClean="0">
                <a:solidFill>
                  <a:schemeClr val="tx1"/>
                </a:solidFill>
                <a:effectLst/>
                <a:latin typeface="+mn-lt"/>
                <a:ea typeface="+mn-ea"/>
                <a:cs typeface="+mn-cs"/>
              </a:rPr>
              <a:t>không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ghi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cụ</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Khoản</a:t>
            </a:r>
            <a:r>
              <a:rPr lang="en-GB" sz="1200" kern="1200" dirty="0" smtClean="0">
                <a:solidFill>
                  <a:schemeClr val="tx1"/>
                </a:solidFill>
                <a:effectLst/>
                <a:latin typeface="+mn-lt"/>
                <a:ea typeface="+mn-ea"/>
                <a:cs typeface="+mn-cs"/>
              </a:rPr>
              <a:t> 4 </a:t>
            </a:r>
            <a:r>
              <a:rPr lang="en-GB" sz="1200" kern="1200" dirty="0" err="1" smtClean="0">
                <a:solidFill>
                  <a:schemeClr val="tx1"/>
                </a:solidFill>
                <a:effectLst/>
                <a:latin typeface="+mn-lt"/>
                <a:ea typeface="+mn-ea"/>
                <a:cs typeface="+mn-cs"/>
              </a:rPr>
              <a:t>Điều</a:t>
            </a:r>
            <a:r>
              <a:rPr lang="en-GB" sz="1200" kern="1200" dirty="0" smtClean="0">
                <a:solidFill>
                  <a:schemeClr val="tx1"/>
                </a:solidFill>
                <a:effectLst/>
                <a:latin typeface="+mn-lt"/>
                <a:ea typeface="+mn-ea"/>
                <a:cs typeface="+mn-cs"/>
              </a:rPr>
              <a:t> 2 </a:t>
            </a:r>
            <a:r>
              <a:rPr lang="en-GB" sz="1200" kern="1200" dirty="0" err="1" smtClean="0">
                <a:solidFill>
                  <a:schemeClr val="tx1"/>
                </a:solidFill>
                <a:effectLst/>
                <a:latin typeface="+mn-lt"/>
                <a:ea typeface="+mn-ea"/>
                <a:cs typeface="+mn-cs"/>
              </a:rPr>
              <a:t>Thông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tư</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số</a:t>
            </a:r>
            <a:r>
              <a:rPr lang="en-GB" sz="1200" kern="1200" dirty="0" smtClean="0">
                <a:solidFill>
                  <a:schemeClr val="tx1"/>
                </a:solidFill>
                <a:effectLst/>
                <a:latin typeface="+mn-lt"/>
                <a:ea typeface="+mn-ea"/>
                <a:cs typeface="+mn-cs"/>
              </a:rPr>
              <a:t> 16/2023/TT-BYT </a:t>
            </a:r>
            <a:r>
              <a:rPr lang="en-GB" sz="1200" kern="1200" dirty="0" err="1" smtClean="0">
                <a:solidFill>
                  <a:schemeClr val="tx1"/>
                </a:solidFill>
                <a:effectLst/>
                <a:latin typeface="+mn-lt"/>
                <a:ea typeface="+mn-ea"/>
                <a:cs typeface="+mn-cs"/>
              </a:rPr>
              <a:t>ngày</a:t>
            </a:r>
            <a:r>
              <a:rPr lang="en-GB" sz="1200" kern="1200" dirty="0" smtClean="0">
                <a:solidFill>
                  <a:schemeClr val="tx1"/>
                </a:solidFill>
                <a:effectLst/>
                <a:latin typeface="+mn-lt"/>
                <a:ea typeface="+mn-ea"/>
                <a:cs typeface="+mn-cs"/>
              </a:rPr>
              <a:t> 15/8/2023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hoạt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động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nhượng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hữu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hoặc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sử</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từ</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sang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nhận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hiện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một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một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số</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hoặc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toàn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đoạn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theo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đồng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bên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phù</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luật</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này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thường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kéo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dài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từ</a:t>
            </a:r>
            <a:r>
              <a:rPr lang="en-GB" sz="1200" kern="1200" dirty="0" smtClean="0">
                <a:solidFill>
                  <a:schemeClr val="tx1"/>
                </a:solidFill>
                <a:effectLst/>
                <a:latin typeface="+mn-lt"/>
                <a:ea typeface="+mn-ea"/>
                <a:cs typeface="+mn-cs"/>
              </a:rPr>
              <a:t> 5 – 8 </a:t>
            </a:r>
            <a:r>
              <a:rPr lang="en-GB" sz="1200" kern="1200" dirty="0" err="1" smtClean="0">
                <a:solidFill>
                  <a:schemeClr val="tx1"/>
                </a:solidFill>
                <a:effectLst/>
                <a:latin typeface="+mn-lt"/>
                <a:ea typeface="+mn-ea"/>
                <a:cs typeface="+mn-cs"/>
              </a:rPr>
              <a:t>năm</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Do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tượng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hưởng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biệt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vắc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hiếm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bảo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khuyến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khích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vị</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Việt</a:t>
            </a:r>
            <a:r>
              <a:rPr lang="en-GB" sz="1200" kern="1200" dirty="0" smtClean="0">
                <a:solidFill>
                  <a:schemeClr val="tx1"/>
                </a:solidFill>
                <a:effectLst/>
                <a:latin typeface="+mn-lt"/>
                <a:ea typeface="+mn-ea"/>
                <a:cs typeface="+mn-cs"/>
              </a:rPr>
              <a:t> Nam.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410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lẻ</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buôn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kinh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tôn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trọng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tự</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của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nghiệp</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lẻ</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buôn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trúng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cạnh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mạnh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mẽ</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thông</a:t>
            </a:r>
            <a:r>
              <a:rPr lang="en-GB" sz="1200" kern="1200" dirty="0" smtClean="0">
                <a:solidFill>
                  <a:schemeClr val="tx1"/>
                </a:solidFill>
                <a:effectLst/>
                <a:latin typeface="+mn-lt"/>
                <a:ea typeface="+mn-ea"/>
                <a:cs typeface="+mn-cs"/>
              </a:rPr>
              <a:t> qua </a:t>
            </a:r>
            <a:r>
              <a:rPr lang="en-GB" sz="1200" kern="1200" dirty="0" err="1" smtClean="0">
                <a:solidFill>
                  <a:schemeClr val="tx1"/>
                </a:solidFill>
                <a:effectLst/>
                <a:latin typeface="+mn-lt"/>
                <a:ea typeface="+mn-ea"/>
                <a:cs typeface="+mn-cs"/>
              </a:rPr>
              <a:t>đấu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khai</a:t>
            </a:r>
            <a:r>
              <a:rPr lang="en-GB" sz="1200" kern="1200" dirty="0" smtClean="0">
                <a:solidFill>
                  <a:schemeClr val="tx1"/>
                </a:solidFill>
                <a:effectLst/>
                <a:latin typeface="+mn-lt"/>
                <a:ea typeface="+mn-ea"/>
                <a:cs typeface="+mn-cs"/>
              </a:rPr>
              <a:t>, minh </a:t>
            </a:r>
            <a:r>
              <a:rPr lang="en-GB" sz="1200" kern="1200" dirty="0" err="1" smtClean="0">
                <a:solidFill>
                  <a:schemeClr val="tx1"/>
                </a:solidFill>
                <a:effectLst/>
                <a:latin typeface="+mn-lt"/>
                <a:ea typeface="+mn-ea"/>
                <a:cs typeface="+mn-cs"/>
              </a:rPr>
              <a:t>bạch</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đấu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Về</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Theo </a:t>
            </a:r>
            <a:r>
              <a:rPr lang="en-GB" sz="1200" kern="1200" dirty="0" err="1" smtClean="0">
                <a:solidFill>
                  <a:schemeClr val="tx1"/>
                </a:solidFill>
                <a:effectLst/>
                <a:latin typeface="+mn-lt"/>
                <a:ea typeface="+mn-ea"/>
                <a:cs typeface="+mn-cs"/>
              </a:rPr>
              <a:t>Luật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Đấu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trưởng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Y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ban </a:t>
            </a:r>
            <a:r>
              <a:rPr lang="en-GB" sz="1200" kern="1200" dirty="0" err="1" smtClean="0">
                <a:solidFill>
                  <a:schemeClr val="tx1"/>
                </a:solidFill>
                <a:effectLst/>
                <a:latin typeface="+mn-lt"/>
                <a:ea typeface="+mn-ea"/>
                <a:cs typeface="+mn-cs"/>
              </a:rPr>
              <a:t>hành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mục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thiết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bị</a:t>
            </a:r>
            <a:r>
              <a:rPr lang="en-GB" sz="1200" kern="1200" dirty="0" smtClean="0">
                <a:solidFill>
                  <a:schemeClr val="tx1"/>
                </a:solidFill>
                <a:effectLst/>
                <a:latin typeface="+mn-lt"/>
                <a:ea typeface="+mn-ea"/>
                <a:cs typeface="+mn-cs"/>
              </a:rPr>
              <a:t> y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vật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tư</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xét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nghiệm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thủ</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tục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lựa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chọn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gói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thấy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Y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đã</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tiến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hành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tiếp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ưu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đãi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ưu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tiên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tỷ</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từ</a:t>
            </a:r>
            <a:r>
              <a:rPr lang="en-GB" sz="1200" kern="1200" dirty="0" smtClean="0">
                <a:solidFill>
                  <a:schemeClr val="tx1"/>
                </a:solidFill>
                <a:effectLst/>
                <a:latin typeface="+mn-lt"/>
                <a:ea typeface="+mn-ea"/>
                <a:cs typeface="+mn-cs"/>
              </a:rPr>
              <a:t> 2 – 5% </a:t>
            </a:r>
            <a:r>
              <a:rPr lang="en-GB" sz="1200" kern="1200" dirty="0" err="1" smtClean="0">
                <a:solidFill>
                  <a:schemeClr val="tx1"/>
                </a:solidFill>
                <a:effectLst/>
                <a:latin typeface="+mn-lt"/>
                <a:ea typeface="+mn-ea"/>
                <a:cs typeface="+mn-cs"/>
              </a:rPr>
              <a:t>trên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tổng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số</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của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Ngoài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ra</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vắc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hiếm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thường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chỉ</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01 </a:t>
            </a:r>
            <a:r>
              <a:rPr lang="en-GB" sz="1200" kern="1200" dirty="0" err="1" smtClean="0">
                <a:solidFill>
                  <a:schemeClr val="tx1"/>
                </a:solidFill>
                <a:effectLst/>
                <a:latin typeface="+mn-lt"/>
                <a:ea typeface="+mn-ea"/>
                <a:cs typeface="+mn-cs"/>
              </a:rPr>
              <a:t>đến</a:t>
            </a:r>
            <a:r>
              <a:rPr lang="en-GB" sz="1200" kern="1200" dirty="0" smtClean="0">
                <a:solidFill>
                  <a:schemeClr val="tx1"/>
                </a:solidFill>
                <a:effectLst/>
                <a:latin typeface="+mn-lt"/>
                <a:ea typeface="+mn-ea"/>
                <a:cs typeface="+mn-cs"/>
              </a:rPr>
              <a:t> 02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vậy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này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Biệt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ứng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tiêu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mục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Vì</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vậy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chỉ</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hiện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cung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cấp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khám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bệnh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chữa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bệnh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phù</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về</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phù</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triển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khai</a:t>
            </a:r>
            <a:r>
              <a:rPr lang="en-GB"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855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lẻ</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buôn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kinh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nước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tôn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trọng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quyền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tự</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của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nghiệp</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lẻ</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buôn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trúng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cạnh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mạnh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mẽ</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thông</a:t>
            </a:r>
            <a:r>
              <a:rPr lang="en-GB" sz="1200" kern="1200" dirty="0" smtClean="0">
                <a:solidFill>
                  <a:schemeClr val="tx1"/>
                </a:solidFill>
                <a:effectLst/>
                <a:latin typeface="+mn-lt"/>
                <a:ea typeface="+mn-ea"/>
                <a:cs typeface="+mn-cs"/>
              </a:rPr>
              <a:t> qua </a:t>
            </a:r>
            <a:r>
              <a:rPr lang="en-GB" sz="1200" kern="1200" dirty="0" err="1" smtClean="0">
                <a:solidFill>
                  <a:schemeClr val="tx1"/>
                </a:solidFill>
                <a:effectLst/>
                <a:latin typeface="+mn-lt"/>
                <a:ea typeface="+mn-ea"/>
                <a:cs typeface="+mn-cs"/>
              </a:rPr>
              <a:t>đấu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khai</a:t>
            </a:r>
            <a:r>
              <a:rPr lang="en-GB" sz="1200" kern="1200" dirty="0" smtClean="0">
                <a:solidFill>
                  <a:schemeClr val="tx1"/>
                </a:solidFill>
                <a:effectLst/>
                <a:latin typeface="+mn-lt"/>
                <a:ea typeface="+mn-ea"/>
                <a:cs typeface="+mn-cs"/>
              </a:rPr>
              <a:t>, minh </a:t>
            </a:r>
            <a:r>
              <a:rPr lang="en-GB" sz="1200" kern="1200" dirty="0" err="1" smtClean="0">
                <a:solidFill>
                  <a:schemeClr val="tx1"/>
                </a:solidFill>
                <a:effectLst/>
                <a:latin typeface="+mn-lt"/>
                <a:ea typeface="+mn-ea"/>
                <a:cs typeface="+mn-cs"/>
              </a:rPr>
              <a:t>bạch</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thể</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đấu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Về</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Theo </a:t>
            </a:r>
            <a:r>
              <a:rPr lang="en-GB" sz="1200" kern="1200" dirty="0" err="1" smtClean="0">
                <a:solidFill>
                  <a:schemeClr val="tx1"/>
                </a:solidFill>
                <a:effectLst/>
                <a:latin typeface="+mn-lt"/>
                <a:ea typeface="+mn-ea"/>
                <a:cs typeface="+mn-cs"/>
              </a:rPr>
              <a:t>Luật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Đấu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trưởng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Y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việc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ban </a:t>
            </a:r>
            <a:r>
              <a:rPr lang="en-GB" sz="1200" kern="1200" dirty="0" err="1" smtClean="0">
                <a:solidFill>
                  <a:schemeClr val="tx1"/>
                </a:solidFill>
                <a:effectLst/>
                <a:latin typeface="+mn-lt"/>
                <a:ea typeface="+mn-ea"/>
                <a:cs typeface="+mn-cs"/>
              </a:rPr>
              <a:t>hành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mục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thiết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bị</a:t>
            </a:r>
            <a:r>
              <a:rPr lang="en-GB" sz="1200" kern="1200" dirty="0" smtClean="0">
                <a:solidFill>
                  <a:schemeClr val="tx1"/>
                </a:solidFill>
                <a:effectLst/>
                <a:latin typeface="+mn-lt"/>
                <a:ea typeface="+mn-ea"/>
                <a:cs typeface="+mn-cs"/>
              </a:rPr>
              <a:t> y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vật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tư</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xét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nghiệm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thủ</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tục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lựa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chọn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gói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thấy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Bộ</a:t>
            </a:r>
            <a:r>
              <a:rPr lang="en-GB" sz="1200" kern="1200" dirty="0" smtClean="0">
                <a:solidFill>
                  <a:schemeClr val="tx1"/>
                </a:solidFill>
                <a:effectLst/>
                <a:latin typeface="+mn-lt"/>
                <a:ea typeface="+mn-ea"/>
                <a:cs typeface="+mn-cs"/>
              </a:rPr>
              <a:t> Y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đã</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tiến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hành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tiếp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thầu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ưu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đãi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đối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chuyển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ưu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tiên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tỷ</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từ</a:t>
            </a:r>
            <a:r>
              <a:rPr lang="en-GB" sz="1200" kern="1200" dirty="0" smtClean="0">
                <a:solidFill>
                  <a:schemeClr val="tx1"/>
                </a:solidFill>
                <a:effectLst/>
                <a:latin typeface="+mn-lt"/>
                <a:ea typeface="+mn-ea"/>
                <a:cs typeface="+mn-cs"/>
              </a:rPr>
              <a:t> 2 – 5% </a:t>
            </a:r>
            <a:r>
              <a:rPr lang="en-GB" sz="1200" kern="1200" dirty="0" err="1" smtClean="0">
                <a:solidFill>
                  <a:schemeClr val="tx1"/>
                </a:solidFill>
                <a:effectLst/>
                <a:latin typeface="+mn-lt"/>
                <a:ea typeface="+mn-ea"/>
                <a:cs typeface="+mn-cs"/>
              </a:rPr>
              <a:t>trên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tổng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số</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của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Ngoài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ra</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nghệ</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vắc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hiếm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thông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thường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chỉ</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có</a:t>
            </a:r>
            <a:r>
              <a:rPr lang="en-GB" sz="1200" kern="1200" dirty="0" smtClean="0">
                <a:solidFill>
                  <a:schemeClr val="tx1"/>
                </a:solidFill>
                <a:effectLst/>
                <a:latin typeface="+mn-lt"/>
                <a:ea typeface="+mn-ea"/>
                <a:cs typeface="+mn-cs"/>
              </a:rPr>
              <a:t> 01 </a:t>
            </a:r>
            <a:r>
              <a:rPr lang="en-GB" sz="1200" kern="1200" dirty="0" err="1" smtClean="0">
                <a:solidFill>
                  <a:schemeClr val="tx1"/>
                </a:solidFill>
                <a:effectLst/>
                <a:latin typeface="+mn-lt"/>
                <a:ea typeface="+mn-ea"/>
                <a:cs typeface="+mn-cs"/>
              </a:rPr>
              <a:t>đến</a:t>
            </a:r>
            <a:r>
              <a:rPr lang="en-GB" sz="1200" kern="1200" dirty="0" smtClean="0">
                <a:solidFill>
                  <a:schemeClr val="tx1"/>
                </a:solidFill>
                <a:effectLst/>
                <a:latin typeface="+mn-lt"/>
                <a:ea typeface="+mn-ea"/>
                <a:cs typeface="+mn-cs"/>
              </a:rPr>
              <a:t> 02 </a:t>
            </a:r>
            <a:r>
              <a:rPr lang="en-GB" sz="1200" kern="1200" dirty="0" err="1" smtClean="0">
                <a:solidFill>
                  <a:schemeClr val="tx1"/>
                </a:solidFill>
                <a:effectLst/>
                <a:latin typeface="+mn-lt"/>
                <a:ea typeface="+mn-ea"/>
                <a:cs typeface="+mn-cs"/>
              </a:rPr>
              <a:t>nhà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sản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xuất</a:t>
            </a:r>
            <a:r>
              <a:rPr lang="en-GB" sz="1200" kern="1200" dirty="0" smtClean="0">
                <a:solidFill>
                  <a:schemeClr val="tx1"/>
                </a:solidFill>
                <a:effectLst/>
                <a:latin typeface="+mn-lt"/>
                <a:ea typeface="+mn-ea"/>
                <a:cs typeface="+mn-cs"/>
              </a:rPr>
              <a:t>. Do </a:t>
            </a:r>
            <a:r>
              <a:rPr lang="en-GB" sz="1200" kern="1200" dirty="0" err="1" smtClean="0">
                <a:solidFill>
                  <a:schemeClr val="tx1"/>
                </a:solidFill>
                <a:effectLst/>
                <a:latin typeface="+mn-lt"/>
                <a:ea typeface="+mn-ea"/>
                <a:cs typeface="+mn-cs"/>
              </a:rPr>
              <a:t>vậy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các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này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Biệt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ứng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tiêu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mục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được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áp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dụng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thức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Vì</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vậy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chính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giữ</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giảm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chỉ</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hiện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trong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trình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thuốc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cung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cấp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sở</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khám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bệnh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chữa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bệnh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phù</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định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về</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đàm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phán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phù</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hợp</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với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thực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tế</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triển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khai</a:t>
            </a:r>
            <a:r>
              <a:rPr lang="en-GB"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946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Đức</a:t>
            </a:r>
            <a:r>
              <a:rPr lang="en-US" baseline="0" dirty="0" smtClean="0"/>
              <a:t> </a:t>
            </a:r>
            <a:r>
              <a:rPr lang="en-US" baseline="0" dirty="0" err="1" smtClean="0"/>
              <a:t>sửa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268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823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Bổ</a:t>
            </a:r>
            <a:r>
              <a:rPr lang="en-US" dirty="0" smtClean="0"/>
              <a:t> sung </a:t>
            </a:r>
            <a:r>
              <a:rPr lang="en-US" dirty="0" err="1" smtClean="0"/>
              <a:t>quy</a:t>
            </a:r>
            <a:r>
              <a:rPr lang="en-US" dirty="0" smtClean="0"/>
              <a:t> </a:t>
            </a:r>
            <a:r>
              <a:rPr lang="en-US" dirty="0" err="1" smtClean="0"/>
              <a:t>định</a:t>
            </a:r>
            <a:r>
              <a:rPr lang="en-US" dirty="0" smtClean="0"/>
              <a:t> </a:t>
            </a:r>
            <a:r>
              <a:rPr lang="en-US" dirty="0" err="1" smtClean="0"/>
              <a:t>tại</a:t>
            </a:r>
            <a:r>
              <a:rPr lang="en-US" dirty="0" smtClean="0"/>
              <a:t> </a:t>
            </a:r>
            <a:r>
              <a:rPr lang="en-US" dirty="0" err="1" smtClean="0"/>
              <a:t>Luật</a:t>
            </a:r>
            <a:r>
              <a:rPr lang="en-US" dirty="0" smtClean="0"/>
              <a:t> </a:t>
            </a:r>
            <a:r>
              <a:rPr lang="en-US" dirty="0" err="1" smtClean="0"/>
              <a:t>Dược</a:t>
            </a:r>
            <a:r>
              <a:rPr lang="en-US" dirty="0" smtClean="0"/>
              <a:t> </a:t>
            </a:r>
            <a:r>
              <a:rPr lang="en-US" dirty="0" err="1" smtClean="0"/>
              <a:t>Để</a:t>
            </a:r>
            <a:r>
              <a:rPr lang="en-US" dirty="0" smtClean="0"/>
              <a:t> </a:t>
            </a:r>
            <a:r>
              <a:rPr lang="en-US" dirty="0" err="1" smtClean="0"/>
              <a:t>bảo</a:t>
            </a:r>
            <a:r>
              <a:rPr lang="en-US" dirty="0" smtClean="0"/>
              <a:t> </a:t>
            </a:r>
            <a:r>
              <a:rPr lang="en-US" dirty="0" err="1" smtClean="0"/>
              <a:t>đảm</a:t>
            </a:r>
            <a:r>
              <a:rPr lang="en-US" dirty="0" smtClean="0"/>
              <a:t> </a:t>
            </a:r>
            <a:r>
              <a:rPr lang="en-US" dirty="0" err="1" smtClean="0"/>
              <a:t>tính</a:t>
            </a:r>
            <a:r>
              <a:rPr lang="en-US" dirty="0" smtClean="0"/>
              <a:t> </a:t>
            </a:r>
            <a:r>
              <a:rPr lang="en-US" dirty="0" err="1" smtClean="0"/>
              <a:t>thống</a:t>
            </a:r>
            <a:r>
              <a:rPr lang="en-US" dirty="0" smtClean="0"/>
              <a:t> </a:t>
            </a:r>
            <a:r>
              <a:rPr lang="en-US" dirty="0" err="1" smtClean="0"/>
              <a:t>nhất</a:t>
            </a:r>
            <a:r>
              <a:rPr lang="en-US" dirty="0" smtClean="0"/>
              <a:t> </a:t>
            </a:r>
            <a:r>
              <a:rPr lang="en-US" dirty="0" err="1" smtClean="0"/>
              <a:t>trong</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văn</a:t>
            </a:r>
            <a:r>
              <a:rPr lang="en-US" dirty="0" smtClean="0"/>
              <a:t> </a:t>
            </a:r>
            <a:r>
              <a:rPr lang="en-US" dirty="0" err="1" smtClean="0"/>
              <a:t>bản</a:t>
            </a:r>
            <a:r>
              <a:rPr lang="en-US" dirty="0" smtClean="0"/>
              <a:t> </a:t>
            </a:r>
            <a:r>
              <a:rPr lang="en-US" dirty="0" err="1" smtClean="0"/>
              <a:t>pháp</a:t>
            </a:r>
            <a:r>
              <a:rPr lang="en-US" dirty="0" smtClean="0"/>
              <a:t> </a:t>
            </a:r>
            <a:r>
              <a:rPr lang="en-US" dirty="0" err="1" smtClean="0"/>
              <a:t>luật</a:t>
            </a:r>
            <a:r>
              <a:rPr lang="en-US" dirty="0" smtClean="0"/>
              <a:t> </a:t>
            </a:r>
            <a:r>
              <a:rPr lang="en-US" dirty="0" err="1" smtClean="0"/>
              <a:t>về</a:t>
            </a:r>
            <a:r>
              <a:rPr lang="en-US" dirty="0" smtClean="0"/>
              <a:t> </a:t>
            </a:r>
            <a:r>
              <a:rPr lang="en-US" dirty="0" err="1" smtClean="0"/>
              <a:t>đầu</a:t>
            </a:r>
            <a:r>
              <a:rPr lang="en-US" dirty="0" smtClean="0"/>
              <a:t> </a:t>
            </a:r>
            <a:r>
              <a:rPr lang="en-US" dirty="0" err="1" smtClean="0"/>
              <a:t>tư</a:t>
            </a:r>
            <a:r>
              <a:rPr lang="en-US" dirty="0" smtClean="0"/>
              <a:t>; </a:t>
            </a:r>
            <a:r>
              <a:rPr lang="en-US" dirty="0" err="1" smtClean="0"/>
              <a:t>bảo</a:t>
            </a:r>
            <a:r>
              <a:rPr lang="en-US" dirty="0" smtClean="0"/>
              <a:t> </a:t>
            </a:r>
            <a:r>
              <a:rPr lang="en-US" dirty="0" err="1" smtClean="0"/>
              <a:t>đảm</a:t>
            </a:r>
            <a:r>
              <a:rPr lang="en-US" dirty="0" smtClean="0"/>
              <a:t> </a:t>
            </a:r>
            <a:r>
              <a:rPr lang="en-US" dirty="0" err="1" smtClean="0"/>
              <a:t>tính</a:t>
            </a:r>
            <a:r>
              <a:rPr lang="en-US" dirty="0" smtClean="0"/>
              <a:t> </a:t>
            </a:r>
            <a:r>
              <a:rPr lang="en-US" dirty="0" err="1" smtClean="0"/>
              <a:t>thực</a:t>
            </a:r>
            <a:r>
              <a:rPr lang="en-US" dirty="0" smtClean="0"/>
              <a:t> </a:t>
            </a:r>
            <a:r>
              <a:rPr lang="en-US" dirty="0" err="1" smtClean="0"/>
              <a:t>tiễn</a:t>
            </a:r>
            <a:r>
              <a:rPr lang="en-US" dirty="0" smtClean="0"/>
              <a:t> </a:t>
            </a:r>
            <a:r>
              <a:rPr lang="en-US" dirty="0" err="1" smtClean="0"/>
              <a:t>trong</a:t>
            </a:r>
            <a:r>
              <a:rPr lang="en-US" dirty="0" smtClean="0"/>
              <a:t> </a:t>
            </a:r>
            <a:r>
              <a:rPr lang="en-US" dirty="0" err="1" smtClean="0"/>
              <a:t>triển</a:t>
            </a:r>
            <a:r>
              <a:rPr lang="en-US" dirty="0" smtClean="0"/>
              <a:t> </a:t>
            </a:r>
            <a:r>
              <a:rPr lang="en-US" dirty="0" err="1" smtClean="0"/>
              <a:t>khai</a:t>
            </a:r>
            <a:r>
              <a:rPr lang="en-US" dirty="0" smtClean="0"/>
              <a:t>, </a:t>
            </a:r>
            <a:r>
              <a:rPr lang="en-US" dirty="0" err="1" smtClean="0"/>
              <a:t>tránh</a:t>
            </a:r>
            <a:r>
              <a:rPr lang="en-US" dirty="0" smtClean="0"/>
              <a:t> </a:t>
            </a:r>
            <a:r>
              <a:rPr lang="en-US" dirty="0" err="1" smtClean="0"/>
              <a:t>việc</a:t>
            </a:r>
            <a:r>
              <a:rPr lang="en-US" dirty="0" smtClean="0"/>
              <a:t> </a:t>
            </a:r>
            <a:r>
              <a:rPr lang="en-US" dirty="0" err="1" smtClean="0"/>
              <a:t>phải</a:t>
            </a:r>
            <a:r>
              <a:rPr lang="en-US" dirty="0" smtClean="0"/>
              <a:t> </a:t>
            </a:r>
            <a:r>
              <a:rPr lang="en-US" dirty="0" err="1" smtClean="0"/>
              <a:t>sửa</a:t>
            </a:r>
            <a:r>
              <a:rPr lang="en-US" dirty="0" smtClean="0"/>
              <a:t> </a:t>
            </a:r>
            <a:r>
              <a:rPr lang="en-US" dirty="0" err="1" smtClean="0"/>
              <a:t>một</a:t>
            </a:r>
            <a:r>
              <a:rPr lang="en-US" dirty="0" smtClean="0"/>
              <a:t> </a:t>
            </a:r>
            <a:r>
              <a:rPr lang="en-US" dirty="0" err="1" smtClean="0"/>
              <a:t>số</a:t>
            </a:r>
            <a:r>
              <a:rPr lang="en-US" dirty="0" smtClean="0"/>
              <a:t> </a:t>
            </a:r>
            <a:r>
              <a:rPr lang="en-US" dirty="0" err="1" smtClean="0"/>
              <a:t>văn</a:t>
            </a:r>
            <a:r>
              <a:rPr lang="en-US" dirty="0" smtClean="0"/>
              <a:t> </a:t>
            </a:r>
            <a:r>
              <a:rPr lang="en-US" dirty="0" err="1" smtClean="0"/>
              <a:t>bản</a:t>
            </a:r>
            <a:r>
              <a:rPr lang="en-US" dirty="0" smtClean="0"/>
              <a:t>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r>
              <a:rPr lang="en-US" dirty="0" err="1" smtClean="0"/>
              <a:t>ưu</a:t>
            </a:r>
            <a:r>
              <a:rPr lang="en-US" dirty="0" smtClean="0"/>
              <a:t> </a:t>
            </a:r>
            <a:r>
              <a:rPr lang="en-US" dirty="0" err="1" smtClean="0"/>
              <a:t>đãi</a:t>
            </a:r>
            <a:r>
              <a:rPr lang="en-US" dirty="0" smtClean="0"/>
              <a:t> </a:t>
            </a:r>
            <a:r>
              <a:rPr lang="en-US" dirty="0" err="1" smtClean="0"/>
              <a:t>đầu</a:t>
            </a:r>
            <a:r>
              <a:rPr lang="en-US" dirty="0" smtClean="0"/>
              <a:t> </a:t>
            </a:r>
            <a:r>
              <a:rPr lang="en-US" dirty="0" err="1" smtClean="0"/>
              <a:t>tư</a:t>
            </a:r>
            <a:r>
              <a:rPr lang="en-US" dirty="0" smtClean="0"/>
              <a:t> </a:t>
            </a:r>
            <a:r>
              <a:rPr lang="en-US" dirty="0" err="1" smtClean="0"/>
              <a:t>như</a:t>
            </a:r>
            <a:r>
              <a:rPr lang="en-US" dirty="0" smtClean="0"/>
              <a:t> </a:t>
            </a:r>
            <a:r>
              <a:rPr lang="en-US" dirty="0" err="1" smtClean="0"/>
              <a:t>Luật</a:t>
            </a:r>
            <a:r>
              <a:rPr lang="en-US" dirty="0" smtClean="0"/>
              <a:t> </a:t>
            </a:r>
            <a:r>
              <a:rPr lang="en-US" dirty="0" err="1" smtClean="0"/>
              <a:t>xuất</a:t>
            </a:r>
            <a:r>
              <a:rPr lang="en-US" dirty="0" smtClean="0"/>
              <a:t> </a:t>
            </a:r>
            <a:r>
              <a:rPr lang="en-US" dirty="0" err="1" smtClean="0"/>
              <a:t>khẩu</a:t>
            </a:r>
            <a:r>
              <a:rPr lang="en-US" dirty="0" smtClean="0"/>
              <a:t>, </a:t>
            </a:r>
            <a:r>
              <a:rPr lang="en-US" dirty="0" err="1" smtClean="0"/>
              <a:t>nhập</a:t>
            </a:r>
            <a:r>
              <a:rPr lang="en-US" dirty="0" smtClean="0"/>
              <a:t> </a:t>
            </a:r>
            <a:r>
              <a:rPr lang="en-US" dirty="0" err="1" smtClean="0"/>
              <a:t>khẩu</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B334E-AEAE-48FA-92E7-381582C77E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9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53</a:t>
            </a:fld>
            <a:endParaRPr lang="en-GB"/>
          </a:p>
        </p:txBody>
      </p:sp>
    </p:spTree>
    <p:extLst>
      <p:ext uri="{BB962C8B-B14F-4D97-AF65-F5344CB8AC3E}">
        <p14:creationId xmlns:p14="http://schemas.microsoft.com/office/powerpoint/2010/main" val="1590055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54</a:t>
            </a:fld>
            <a:endParaRPr lang="en-GB"/>
          </a:p>
        </p:txBody>
      </p:sp>
    </p:spTree>
    <p:extLst>
      <p:ext uri="{BB962C8B-B14F-4D97-AF65-F5344CB8AC3E}">
        <p14:creationId xmlns:p14="http://schemas.microsoft.com/office/powerpoint/2010/main" val="178876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Thặng</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số</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bán</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lẻ</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chưa</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ghi</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rõ</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trong</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khuôn</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viên</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cơ</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sở</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khám</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bệnh</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chữa</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bệnh</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và</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chưa</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có</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công</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thức</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tính</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thặng</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số</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bán</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lẻ</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lang="en-US" sz="1200" kern="1200" dirty="0" err="1" smtClean="0">
                <a:solidFill>
                  <a:schemeClr val="tx1"/>
                </a:solidFill>
                <a:effectLst/>
                <a:latin typeface="+mn-lt"/>
                <a:ea typeface="+mn-ea"/>
                <a:cs typeface="+mn-cs"/>
              </a:rPr>
              <a:t>Bổ</a:t>
            </a:r>
            <a:r>
              <a:rPr lang="en-US" sz="1200" kern="1200" baseline="0" dirty="0" smtClean="0">
                <a:solidFill>
                  <a:schemeClr val="tx1"/>
                </a:solidFill>
                <a:effectLst/>
                <a:latin typeface="+mn-lt"/>
                <a:ea typeface="+mn-ea"/>
                <a:cs typeface="+mn-cs"/>
              </a:rPr>
              <a:t> sung </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trong</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khuôn</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viên</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cơ</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sở</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khám</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bệnh</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chữa</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bệnh</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đ</a:t>
            </a:r>
            <a:r>
              <a:rPr lang="en-US" sz="1200" kern="1200" dirty="0" smtClean="0">
                <a:solidFill>
                  <a:schemeClr val="tx1"/>
                </a:solidFill>
                <a:effectLst/>
                <a:latin typeface="+mn-lt"/>
                <a:ea typeface="+mn-ea"/>
                <a:cs typeface="+mn-cs"/>
              </a:rPr>
              <a:t>ể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phù</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hợp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Khoản</a:t>
            </a:r>
            <a:r>
              <a:rPr lang="en-US" sz="1200" kern="1200" baseline="0" dirty="0" smtClean="0">
                <a:solidFill>
                  <a:schemeClr val="tx1"/>
                </a:solidFill>
                <a:effectLst/>
                <a:latin typeface="+mn-lt"/>
                <a:ea typeface="+mn-ea"/>
                <a:cs typeface="+mn-cs"/>
              </a:rPr>
              <a:t> 10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107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2016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bổ</a:t>
            </a:r>
            <a:r>
              <a:rPr lang="en-US" sz="1200" kern="1200" dirty="0" smtClean="0">
                <a:solidFill>
                  <a:schemeClr val="tx1"/>
                </a:solidFill>
                <a:effectLst/>
                <a:latin typeface="+mn-lt"/>
                <a:ea typeface="+mn-ea"/>
                <a:cs typeface="+mn-cs"/>
              </a:rPr>
              <a:t> sung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42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1</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44/2024/QH15)</a:t>
            </a:r>
            <a:endParaRPr lang="en-US" dirty="0" smtClean="0"/>
          </a:p>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9</a:t>
            </a:fld>
            <a:endParaRPr lang="en-GB"/>
          </a:p>
        </p:txBody>
      </p:sp>
    </p:spTree>
    <p:extLst>
      <p:ext uri="{BB962C8B-B14F-4D97-AF65-F5344CB8AC3E}">
        <p14:creationId xmlns:p14="http://schemas.microsoft.com/office/powerpoint/2010/main" val="253848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55</a:t>
            </a:fld>
            <a:endParaRPr lang="en-GB"/>
          </a:p>
        </p:txBody>
      </p:sp>
    </p:spTree>
    <p:extLst>
      <p:ext uri="{BB962C8B-B14F-4D97-AF65-F5344CB8AC3E}">
        <p14:creationId xmlns:p14="http://schemas.microsoft.com/office/powerpoint/2010/main" val="921874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56</a:t>
            </a:fld>
            <a:endParaRPr lang="en-US"/>
          </a:p>
        </p:txBody>
      </p:sp>
    </p:spTree>
    <p:extLst>
      <p:ext uri="{BB962C8B-B14F-4D97-AF65-F5344CB8AC3E}">
        <p14:creationId xmlns:p14="http://schemas.microsoft.com/office/powerpoint/2010/main" val="162060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r>
              <a:rPr lang="en-US" dirty="0" smtClean="0"/>
              <a:t>- </a:t>
            </a:r>
            <a:r>
              <a:rPr lang="en-US" dirty="0" err="1" smtClean="0"/>
              <a:t>Bổ</a:t>
            </a:r>
            <a:r>
              <a:rPr lang="en-US" baseline="0" dirty="0" smtClean="0"/>
              <a:t> sung </a:t>
            </a:r>
            <a:r>
              <a:rPr lang="en-US" baseline="0" dirty="0" err="1" smtClean="0"/>
              <a:t>thuật</a:t>
            </a:r>
            <a:r>
              <a:rPr lang="en-US" baseline="0" dirty="0" smtClean="0"/>
              <a:t> </a:t>
            </a:r>
            <a:r>
              <a:rPr lang="en-US" baseline="0" dirty="0" err="1" smtClean="0"/>
              <a:t>ngữ</a:t>
            </a:r>
            <a:r>
              <a:rPr lang="en-US" baseline="0" dirty="0" smtClean="0"/>
              <a:t> “</a:t>
            </a:r>
            <a:r>
              <a:rPr lang="en-US" baseline="0" dirty="0" err="1" smtClean="0"/>
              <a:t>Mức</a:t>
            </a:r>
            <a:r>
              <a:rPr lang="en-US" baseline="0" dirty="0" smtClean="0"/>
              <a:t> </a:t>
            </a:r>
            <a:r>
              <a:rPr lang="en-US" baseline="0" dirty="0" err="1" smtClean="0"/>
              <a:t>chênh</a:t>
            </a:r>
            <a:r>
              <a:rPr lang="en-US" baseline="0" dirty="0" smtClean="0"/>
              <a:t> </a:t>
            </a:r>
            <a:r>
              <a:rPr lang="en-US" baseline="0" dirty="0" err="1" smtClean="0"/>
              <a:t>lệch</a:t>
            </a:r>
            <a:r>
              <a:rPr lang="en-US" baseline="0" dirty="0" smtClean="0"/>
              <a:t> </a:t>
            </a:r>
            <a:r>
              <a:rPr lang="en-US" baseline="0" dirty="0" err="1" smtClean="0"/>
              <a:t>tối</a:t>
            </a:r>
            <a:r>
              <a:rPr lang="en-US" baseline="0" dirty="0" smtClean="0"/>
              <a:t> </a:t>
            </a:r>
            <a:r>
              <a:rPr lang="en-US" baseline="0" dirty="0" err="1" smtClean="0"/>
              <a:t>đa</a:t>
            </a:r>
            <a:r>
              <a:rPr lang="en-US" baseline="0" dirty="0" smtClean="0"/>
              <a:t>” </a:t>
            </a:r>
            <a:r>
              <a:rPr lang="en-US" baseline="0" dirty="0" err="1" smtClean="0"/>
              <a:t>để</a:t>
            </a:r>
            <a:r>
              <a:rPr lang="en-US" baseline="0" dirty="0" smtClean="0"/>
              <a:t> h</a:t>
            </a:r>
            <a:r>
              <a:rPr lang="vi-VN" dirty="0" smtClean="0"/>
              <a:t>ướng dẫn quy định tại điểm b khoản 43 Điều 1  Luật số 44/2024/QH15:  “b) Mức chênh lệch của giá bán buôn thuốc dự kiến so với giá trúng thầu</a:t>
            </a:r>
            <a:r>
              <a:rPr lang="en-US" baseline="0" dirty="0" smtClean="0"/>
              <a:t> </a:t>
            </a:r>
            <a:r>
              <a:rPr lang="vi-VN" dirty="0" smtClean="0"/>
              <a:t>của chính mặt hàng thuốc đó cao hơn mức chênh lệch tối đa do Chính phủ quy</a:t>
            </a:r>
            <a:r>
              <a:rPr lang="en-US" baseline="0" dirty="0" smtClean="0"/>
              <a:t> </a:t>
            </a:r>
            <a:r>
              <a:rPr lang="vi-VN" dirty="0" smtClean="0"/>
              <a:t>định, trừ trường hợp cơ sở có báo cáo giải trình và có tài liệu chứng minh phù</a:t>
            </a:r>
            <a:r>
              <a:rPr lang="en-US" baseline="0" dirty="0" smtClean="0"/>
              <a:t> </a:t>
            </a:r>
            <a:r>
              <a:rPr lang="vi-VN" dirty="0" smtClean="0"/>
              <a:t>hợp về sự biến động giá;”</a:t>
            </a:r>
            <a:endParaRPr lang="en-US" dirty="0" smtClean="0"/>
          </a:p>
          <a:p>
            <a:pPr marL="0" indent="0" algn="just">
              <a:buFontTx/>
              <a:buNone/>
            </a:pPr>
            <a:r>
              <a:rPr lang="en-US" dirty="0" smtClean="0"/>
              <a:t>- </a:t>
            </a:r>
            <a:r>
              <a:rPr lang="en-US" dirty="0" err="1" smtClean="0"/>
              <a:t>Bổ</a:t>
            </a:r>
            <a:r>
              <a:rPr lang="en-US" baseline="0" dirty="0" smtClean="0"/>
              <a:t> sung </a:t>
            </a:r>
            <a:r>
              <a:rPr lang="en-US" baseline="0" dirty="0" err="1" smtClean="0"/>
              <a:t>thuật</a:t>
            </a:r>
            <a:r>
              <a:rPr lang="en-US" baseline="0" dirty="0" smtClean="0"/>
              <a:t> </a:t>
            </a:r>
            <a:r>
              <a:rPr lang="en-US" baseline="0" dirty="0" err="1" smtClean="0"/>
              <a:t>ngữ</a:t>
            </a:r>
            <a:r>
              <a:rPr lang="en-US" baseline="0" dirty="0" smtClean="0"/>
              <a:t> “</a:t>
            </a:r>
            <a:r>
              <a:rPr lang="en-US" baseline="0" dirty="0" err="1" smtClean="0"/>
              <a:t>Giữ</a:t>
            </a:r>
            <a:r>
              <a:rPr lang="en-US" baseline="0" dirty="0" smtClean="0"/>
              <a:t> </a:t>
            </a:r>
            <a:r>
              <a:rPr lang="en-US" baseline="0" dirty="0" err="1" smtClean="0"/>
              <a:t>giá</a:t>
            </a:r>
            <a:r>
              <a:rPr lang="en-US" baseline="0" dirty="0" smtClean="0"/>
              <a:t> </a:t>
            </a:r>
            <a:r>
              <a:rPr lang="en-US" baseline="0" dirty="0" err="1" smtClean="0"/>
              <a:t>thuốc</a:t>
            </a:r>
            <a:r>
              <a:rPr lang="en-US" baseline="0" dirty="0" smtClean="0"/>
              <a:t> </a:t>
            </a:r>
            <a:r>
              <a:rPr lang="en-US" baseline="0" dirty="0" err="1" smtClean="0"/>
              <a:t>chuyển</a:t>
            </a:r>
            <a:r>
              <a:rPr lang="en-US" baseline="0" dirty="0" smtClean="0"/>
              <a:t> </a:t>
            </a:r>
            <a:r>
              <a:rPr lang="en-US" baseline="0" dirty="0" err="1" smtClean="0"/>
              <a:t>giao</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tại</a:t>
            </a:r>
            <a:r>
              <a:rPr lang="en-US" baseline="0" dirty="0" smtClean="0"/>
              <a:t> </a:t>
            </a:r>
            <a:r>
              <a:rPr lang="en-US" baseline="0" dirty="0" err="1" smtClean="0"/>
              <a:t>Việt</a:t>
            </a:r>
            <a:r>
              <a:rPr lang="en-US" baseline="0" dirty="0" smtClean="0"/>
              <a:t> Nam”, “</a:t>
            </a:r>
            <a:r>
              <a:rPr lang="en-US" baseline="0" dirty="0" err="1" smtClean="0"/>
              <a:t>Giảm</a:t>
            </a:r>
            <a:r>
              <a:rPr lang="en-US" baseline="0" dirty="0" smtClean="0"/>
              <a:t> </a:t>
            </a:r>
            <a:r>
              <a:rPr lang="en-US" baseline="0" dirty="0" err="1" smtClean="0"/>
              <a:t>giá</a:t>
            </a:r>
            <a:r>
              <a:rPr lang="en-US" baseline="0" dirty="0" smtClean="0"/>
              <a:t> </a:t>
            </a:r>
            <a:r>
              <a:rPr lang="en-US" baseline="0" dirty="0" err="1" smtClean="0"/>
              <a:t>thuốc</a:t>
            </a:r>
            <a:r>
              <a:rPr lang="en-US" baseline="0" dirty="0" smtClean="0"/>
              <a:t> </a:t>
            </a:r>
            <a:r>
              <a:rPr lang="en-US" baseline="0" dirty="0" err="1" smtClean="0"/>
              <a:t>được</a:t>
            </a:r>
            <a:r>
              <a:rPr lang="en-US" baseline="0" dirty="0" smtClean="0"/>
              <a:t> </a:t>
            </a:r>
            <a:r>
              <a:rPr lang="en-US" baseline="0" dirty="0" err="1" smtClean="0"/>
              <a:t>chuyển</a:t>
            </a:r>
            <a:r>
              <a:rPr lang="en-US" baseline="0" dirty="0" smtClean="0"/>
              <a:t> </a:t>
            </a:r>
            <a:r>
              <a:rPr lang="en-US" baseline="0" dirty="0" err="1" smtClean="0"/>
              <a:t>giao</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tại</a:t>
            </a:r>
            <a:r>
              <a:rPr lang="en-US" baseline="0" dirty="0" smtClean="0"/>
              <a:t> </a:t>
            </a:r>
            <a:r>
              <a:rPr lang="en-US" baseline="0" dirty="0" err="1" smtClean="0"/>
              <a:t>Việt</a:t>
            </a:r>
            <a:r>
              <a:rPr lang="en-US" baseline="0" dirty="0" smtClean="0"/>
              <a:t> Nam”, “</a:t>
            </a:r>
            <a:r>
              <a:rPr lang="en-US" baseline="0" dirty="0" err="1" smtClean="0"/>
              <a:t>Thuốc</a:t>
            </a:r>
            <a:r>
              <a:rPr lang="en-US" baseline="0" dirty="0" smtClean="0"/>
              <a:t> </a:t>
            </a:r>
            <a:r>
              <a:rPr lang="en-US" baseline="0" dirty="0" err="1" smtClean="0"/>
              <a:t>trước</a:t>
            </a:r>
            <a:r>
              <a:rPr lang="en-US" baseline="0" dirty="0" smtClean="0"/>
              <a:t> </a:t>
            </a:r>
            <a:r>
              <a:rPr lang="en-US" baseline="0" dirty="0" err="1" smtClean="0"/>
              <a:t>chuyển</a:t>
            </a:r>
            <a:r>
              <a:rPr lang="en-US" baseline="0" dirty="0" smtClean="0"/>
              <a:t> </a:t>
            </a:r>
            <a:r>
              <a:rPr lang="en-US" baseline="0" dirty="0" err="1" smtClean="0"/>
              <a:t>giao</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a:t>
            </a:r>
            <a:r>
              <a:rPr lang="en-US" baseline="0" dirty="0" err="1" smtClean="0"/>
              <a:t>Thuốc</a:t>
            </a:r>
            <a:r>
              <a:rPr lang="en-US" baseline="0" dirty="0" smtClean="0"/>
              <a:t> </a:t>
            </a:r>
            <a:r>
              <a:rPr lang="en-US" baseline="0" dirty="0" err="1" smtClean="0"/>
              <a:t>chuyển</a:t>
            </a:r>
            <a:r>
              <a:rPr lang="en-US" baseline="0" dirty="0" smtClean="0"/>
              <a:t> </a:t>
            </a:r>
            <a:r>
              <a:rPr lang="en-US" baseline="0" dirty="0" err="1" smtClean="0"/>
              <a:t>giao</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a:t>
            </a:r>
            <a:r>
              <a:rPr lang="en-US" baseline="0" dirty="0" err="1" smtClean="0"/>
              <a:t>để</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tại</a:t>
            </a:r>
            <a:r>
              <a:rPr lang="en-US" baseline="0" dirty="0" smtClean="0"/>
              <a:t> </a:t>
            </a:r>
            <a:r>
              <a:rPr lang="en-US" baseline="0" dirty="0" err="1" smtClean="0"/>
              <a:t>khoản</a:t>
            </a:r>
            <a:r>
              <a:rPr lang="en-US" baseline="0" dirty="0" smtClean="0"/>
              <a:t> 4 </a:t>
            </a:r>
            <a:r>
              <a:rPr lang="en-US" baseline="0" dirty="0" err="1" smtClean="0"/>
              <a:t>Điều</a:t>
            </a:r>
            <a:r>
              <a:rPr lang="en-US" baseline="0" dirty="0" smtClean="0"/>
              <a:t> 1 </a:t>
            </a:r>
            <a:r>
              <a:rPr lang="en-US" baseline="0" dirty="0" err="1" smtClean="0"/>
              <a:t>Luật</a:t>
            </a:r>
            <a:r>
              <a:rPr lang="en-US" baseline="0" dirty="0" smtClean="0"/>
              <a:t> </a:t>
            </a:r>
            <a:r>
              <a:rPr lang="en-US" baseline="0" dirty="0" err="1" smtClean="0"/>
              <a:t>số</a:t>
            </a:r>
            <a:r>
              <a:rPr lang="en-US" baseline="0" dirty="0" smtClean="0"/>
              <a:t> 44/2024/QH15 (</a:t>
            </a:r>
            <a:r>
              <a:rPr lang="en-US" baseline="0" dirty="0" err="1" smtClean="0"/>
              <a:t>sửa</a:t>
            </a:r>
            <a:r>
              <a:rPr lang="en-US" baseline="0" dirty="0" smtClean="0"/>
              <a:t> </a:t>
            </a:r>
            <a:r>
              <a:rPr lang="en-US" baseline="0" dirty="0" err="1" smtClean="0"/>
              <a:t>đổi</a:t>
            </a:r>
            <a:r>
              <a:rPr lang="en-US" baseline="0" dirty="0" smtClean="0"/>
              <a:t>, </a:t>
            </a:r>
            <a:r>
              <a:rPr lang="en-US" baseline="0" dirty="0" err="1" smtClean="0"/>
              <a:t>bổ</a:t>
            </a:r>
            <a:r>
              <a:rPr lang="en-US" baseline="0" dirty="0" smtClean="0"/>
              <a:t> sung </a:t>
            </a:r>
            <a:r>
              <a:rPr lang="en-US" baseline="0" dirty="0" err="1" smtClean="0"/>
              <a:t>khoản</a:t>
            </a:r>
            <a:r>
              <a:rPr lang="en-US" baseline="0" dirty="0" smtClean="0"/>
              <a:t> 13 </a:t>
            </a:r>
            <a:r>
              <a:rPr lang="en-US" baseline="0" dirty="0" err="1" smtClean="0"/>
              <a:t>Điều</a:t>
            </a:r>
            <a:r>
              <a:rPr lang="en-US" baseline="0" dirty="0" smtClean="0"/>
              <a:t> 7 </a:t>
            </a:r>
            <a:r>
              <a:rPr lang="en-US" baseline="0" dirty="0" err="1" smtClean="0"/>
              <a:t>Chính</a:t>
            </a:r>
            <a:r>
              <a:rPr lang="en-US" baseline="0" dirty="0" smtClean="0"/>
              <a:t> </a:t>
            </a:r>
            <a:r>
              <a:rPr lang="en-US" baseline="0" dirty="0" err="1" smtClean="0"/>
              <a:t>sách</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về</a:t>
            </a:r>
            <a:r>
              <a:rPr lang="en-US" baseline="0" dirty="0" smtClean="0"/>
              <a:t> </a:t>
            </a:r>
            <a:r>
              <a:rPr lang="en-US" baseline="0" dirty="0" err="1" smtClean="0"/>
              <a:t>dược</a:t>
            </a:r>
            <a:r>
              <a:rPr lang="en-US" baseline="0" dirty="0" smtClean="0"/>
              <a:t>: “13. </a:t>
            </a:r>
            <a:r>
              <a:rPr lang="vi-VN" b="0" i="0" dirty="0" smtClean="0">
                <a:solidFill>
                  <a:srgbClr val="000000"/>
                </a:solidFill>
                <a:effectLst/>
                <a:latin typeface="+mn-lt"/>
              </a:rPr>
              <a:t>Có chính sách giữ giá, giảm giá đối với thuốc mới, thuốc biệt dược gốc, thuốc công nghệ cao, vắc xin, thuốc hiếm được chuyển giao công nghệ sản xuất tại Việt Nam</a:t>
            </a:r>
            <a:r>
              <a:rPr lang="en-US" b="0" i="0" dirty="0" smtClean="0">
                <a:solidFill>
                  <a:srgbClr val="000000"/>
                </a:solidFill>
                <a:effectLst/>
                <a:latin typeface="+mn-lt"/>
              </a:rPr>
              <a:t>”).</a:t>
            </a:r>
            <a:endParaRPr lang="en-US" dirty="0"/>
          </a:p>
        </p:txBody>
      </p:sp>
      <p:sp>
        <p:nvSpPr>
          <p:cNvPr id="4" name="Slide Number Placeholder 3"/>
          <p:cNvSpPr>
            <a:spLocks noGrp="1"/>
          </p:cNvSpPr>
          <p:nvPr>
            <p:ph type="sldNum" sz="quarter" idx="10"/>
          </p:nvPr>
        </p:nvSpPr>
        <p:spPr/>
        <p:txBody>
          <a:bodyPr/>
          <a:lstStyle/>
          <a:p>
            <a:fld id="{E93B334E-AEAE-48FA-92E7-381582C77ECB}" type="slidenum">
              <a:rPr lang="en-GB" smtClean="0"/>
              <a:t>10</a:t>
            </a:fld>
            <a:endParaRPr lang="en-GB"/>
          </a:p>
        </p:txBody>
      </p:sp>
    </p:spTree>
    <p:extLst>
      <p:ext uri="{BB962C8B-B14F-4D97-AF65-F5344CB8AC3E}">
        <p14:creationId xmlns:p14="http://schemas.microsoft.com/office/powerpoint/2010/main" val="257018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19 </a:t>
            </a:r>
            <a:r>
              <a:rPr lang="en-US" sz="1200" kern="1200" dirty="0" err="1" smtClean="0">
                <a:solidFill>
                  <a:schemeClr val="tx1"/>
                </a:solidFill>
                <a:effectLst/>
                <a:latin typeface="+mn-lt"/>
                <a:ea typeface="+mn-ea"/>
                <a:cs typeface="+mn-cs"/>
              </a:rPr>
              <a:t>Nghị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54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gồm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CCHND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khoản</a:t>
            </a:r>
            <a:r>
              <a:rPr lang="en-US" sz="1200" b="1" kern="1200" dirty="0" smtClean="0">
                <a:solidFill>
                  <a:schemeClr val="tx1"/>
                </a:solidFill>
                <a:effectLst/>
                <a:latin typeface="+mn-lt"/>
                <a:ea typeface="+mn-ea"/>
                <a:cs typeface="+mn-cs"/>
              </a:rPr>
              <a:t> 1,3,4,5,6,7,8,9,10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20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CCHND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indent="0">
              <a:buFontTx/>
              <a:buNone/>
            </a:pP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Dược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pPr marL="171450" indent="-171450">
              <a:buFontTx/>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11</a:t>
            </a:fld>
            <a:endParaRPr lang="en-GB"/>
          </a:p>
        </p:txBody>
      </p:sp>
    </p:spTree>
    <p:extLst>
      <p:ext uri="{BB962C8B-B14F-4D97-AF65-F5344CB8AC3E}">
        <p14:creationId xmlns:p14="http://schemas.microsoft.com/office/powerpoint/2010/main" val="353768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Hướng dẫn điểm c khoản 18 Điều 1 Luật số 44/2024/QH15 (bổ sung khoản 4 Điều 42): </a:t>
            </a:r>
          </a:p>
          <a:p>
            <a:pPr marL="0" indent="0" algn="just">
              <a:buFontTx/>
              <a:buNone/>
            </a:pPr>
            <a:r>
              <a:rPr lang="vi-VN" sz="1200" kern="1200" dirty="0" smtClean="0">
                <a:solidFill>
                  <a:schemeClr val="tx1"/>
                </a:solidFill>
                <a:effectLst/>
                <a:latin typeface="+mn-lt"/>
                <a:ea typeface="+mn-ea"/>
                <a:cs typeface="+mn-cs"/>
              </a:rPr>
              <a:t>“c) Đăng tải đầy đủ thông tin về Giấy chứng nhận đủ điều kiện kinh doanh</a:t>
            </a:r>
            <a:r>
              <a:rPr lang="en-US" sz="1200" kern="1200" baseline="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dược, Chứng chỉ hành nghề dược của người chịu trách nhiệm chuyên môn về dược của cơ sở, thông tin về thuốc đã được phê duyệt theo quy định của Chính phủ;”</a:t>
            </a:r>
            <a:endParaRPr lang="en-US" sz="1200" kern="1200" dirty="0" smtClean="0">
              <a:solidFill>
                <a:schemeClr val="tx1"/>
              </a:solidFill>
              <a:effectLst/>
              <a:latin typeface="+mn-lt"/>
              <a:ea typeface="+mn-ea"/>
              <a:cs typeface="+mn-cs"/>
            </a:endParaRPr>
          </a:p>
          <a:p>
            <a:pPr marL="0" marR="0" indent="360045" algn="just">
              <a:lnSpc>
                <a:spcPct val="120000"/>
              </a:lnSpc>
              <a:spcBef>
                <a:spcPts val="0"/>
              </a:spcBef>
              <a:spcAft>
                <a:spcPts val="0"/>
              </a:spcAft>
            </a:pPr>
            <a:r>
              <a:rPr lang="pt-BR" sz="1200" b="1" i="1" dirty="0" smtClean="0">
                <a:solidFill>
                  <a:srgbClr val="000000"/>
                </a:solidFill>
                <a:effectLst/>
                <a:latin typeface="Times New Roman" panose="02020603050405020304" pitchFamily="18" charset="0"/>
                <a:ea typeface="Calibri" panose="020F0502020204030204" pitchFamily="34" charset="0"/>
              </a:rPr>
              <a:t>Điều 45. Quy định về việc đăng tải thông tin khi thực hiện kinh doanh dược theo phương thức thương mại điện tử</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1. Giấy chứng nhận đủ điều kiện kinh doanh dược phải được đăng tải theo một trong các cách thức sau:</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a) Đăng tải đầy đủ hình ảnh Giấy chứng nhận điều kiện kinh doanh dược tại màn hình chính của trang chủ website sàn giao dịch thương mại điện tử, ứng dụng thương mại điện tử bán hàng, website thương mại điện tử bán hàng có chức năng đặt hàng trực tuyến;</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b) Thông tin về số Giấy chứng nhận và đường dẫn tới hình ảnh đầy đủ của Giấy chứng nhận đủ điều kiện kinh doanh dược phải được đăng tải tại màn hình chính của trang chủ website sàn giao dịch thương mại điện tử, ứng dụng thương mại điện tử bán hàng, website thương mại điện tử bán hàng có chức năng đặt hàng trực tuyến.</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2. Tên thuốc được đăng tải cùng với hình ảnh bao bì thương phẩm của thuốc và có đường dẫn tới thông tin về Giấy đăng ký lưu hành của thuốc, Giấy phép nhập khẩu của thuốc, nguyên liệu làm thuốc trong trường hợp</a:t>
            </a:r>
            <a:r>
              <a:rPr lang="pt-BR" sz="1200" b="1" dirty="0" smtClean="0">
                <a:solidFill>
                  <a:srgbClr val="000000"/>
                </a:solidFill>
                <a:effectLst/>
                <a:latin typeface="Times New Roman" panose="02020603050405020304" pitchFamily="18" charset="0"/>
                <a:ea typeface="Calibri" panose="020F0502020204030204" pitchFamily="34" charset="0"/>
              </a:rPr>
              <a:t> </a:t>
            </a:r>
            <a:r>
              <a:rPr lang="pt-BR" sz="1200" i="1" dirty="0" smtClean="0">
                <a:solidFill>
                  <a:srgbClr val="000000"/>
                </a:solidFill>
                <a:effectLst/>
                <a:latin typeface="Times New Roman" panose="02020603050405020304" pitchFamily="18" charset="0"/>
                <a:ea typeface="Calibri" panose="020F0502020204030204" pitchFamily="34" charset="0"/>
              </a:rPr>
              <a:t>cần phải có giấy phép theo quy định tại Luật Dược; toàn bộ tờ hướng dẫn sử dụng thuốc và nhãn thuốc đã được phê duyệt.</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3. Sàn giao dịch, ứng dụng, website thương mại điện tử phải thể hiện cho khách hàng khi mua hàng các nội dung sau:</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a) Dòng chữ: “Sản phẩm này là thuốc”</a:t>
            </a:r>
            <a:r>
              <a:rPr lang="vi-VN" sz="1200" i="1" dirty="0" smtClean="0">
                <a:solidFill>
                  <a:srgbClr val="000000"/>
                </a:solidFill>
                <a:effectLst/>
                <a:latin typeface="Times New Roman" panose="02020603050405020304" pitchFamily="18" charset="0"/>
                <a:ea typeface="Calibri" panose="020F0502020204030204" pitchFamily="34" charset="0"/>
              </a:rPr>
              <a:t>.</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b) Hình ảnh hoặc đường dẫn hình ảnh giấy chứng nhận đủ điều kiện kinh doanh dược do cơ quan có thẩm quyền cấp được thể hiện rõ ràng, dễ đọc, thể hiện toàn bộ thông tin trên giấy chứng nhận.</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c) Hình ảnh hoặc đường dẫn hình ảnh chứng chỉ hành nghề dược của người phụ trách chuyên môn do cơ quan có thẩm quyền cấp được thể hiện rõ ràng, dễ đọc, thể hiện toàn bộ thông tin trên chứng chỉ hành nghề kèm theo số điện thoại tư vấn.</a:t>
            </a:r>
            <a:endParaRPr lang="en-US" sz="1200" dirty="0" smtClean="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err="1" smtClean="0">
                <a:effectLst/>
                <a:latin typeface="Times New Roman" panose="02020603050405020304" pitchFamily="18" charset="0"/>
                <a:ea typeface="Times New Roman" panose="02020603050405020304" pitchFamily="18" charset="0"/>
              </a:rPr>
              <a:t>Bổ</a:t>
            </a:r>
            <a:r>
              <a:rPr lang="en-US" sz="900" dirty="0" smtClean="0">
                <a:effectLst/>
                <a:latin typeface="Times New Roman" panose="02020603050405020304" pitchFamily="18" charset="0"/>
                <a:ea typeface="Times New Roman" panose="02020603050405020304" pitchFamily="18" charset="0"/>
              </a:rPr>
              <a:t> sung </a:t>
            </a:r>
            <a:r>
              <a:rPr lang="en-US" sz="900" dirty="0" err="1" smtClean="0">
                <a:effectLst/>
                <a:latin typeface="Times New Roman" panose="02020603050405020304" pitchFamily="18" charset="0"/>
                <a:ea typeface="Times New Roman" panose="02020603050405020304" pitchFamily="18" charset="0"/>
              </a:rPr>
              <a:t>Điều</a:t>
            </a:r>
            <a:r>
              <a:rPr lang="en-US" sz="900" dirty="0" smtClean="0">
                <a:effectLst/>
                <a:latin typeface="Times New Roman" panose="02020603050405020304" pitchFamily="18" charset="0"/>
                <a:ea typeface="Times New Roman" panose="02020603050405020304" pitchFamily="18" charset="0"/>
              </a:rPr>
              <a:t> 56a </a:t>
            </a:r>
            <a:r>
              <a:rPr lang="en-US" sz="900" dirty="0" err="1" smtClean="0">
                <a:effectLst/>
                <a:latin typeface="Times New Roman" panose="02020603050405020304" pitchFamily="18" charset="0"/>
                <a:ea typeface="Times New Roman" panose="02020603050405020304" pitchFamily="18" charset="0"/>
              </a:rPr>
              <a:t>trước</a:t>
            </a:r>
            <a:r>
              <a:rPr lang="en-US" sz="900" dirty="0" smtClean="0">
                <a:effectLst/>
                <a:latin typeface="Times New Roman" panose="02020603050405020304" pitchFamily="18" charset="0"/>
                <a:ea typeface="Times New Roman" panose="02020603050405020304" pitchFamily="18" charset="0"/>
              </a:rPr>
              <a:t> </a:t>
            </a:r>
            <a:r>
              <a:rPr lang="en-US" sz="900" dirty="0" err="1" smtClean="0">
                <a:effectLst/>
                <a:latin typeface="Times New Roman" panose="02020603050405020304" pitchFamily="18" charset="0"/>
                <a:ea typeface="Times New Roman" panose="02020603050405020304" pitchFamily="18" charset="0"/>
              </a:rPr>
              <a:t>Điều</a:t>
            </a:r>
            <a:r>
              <a:rPr lang="en-US" sz="900" dirty="0" smtClean="0">
                <a:effectLst/>
                <a:latin typeface="Times New Roman" panose="02020603050405020304" pitchFamily="18" charset="0"/>
                <a:ea typeface="Times New Roman" panose="02020603050405020304" pitchFamily="18" charset="0"/>
              </a:rPr>
              <a:t> 56 </a:t>
            </a:r>
            <a:r>
              <a:rPr lang="en-US" sz="900" dirty="0" err="1" smtClean="0">
                <a:effectLst/>
                <a:latin typeface="Times New Roman" panose="02020603050405020304" pitchFamily="18" charset="0"/>
                <a:ea typeface="Times New Roman" panose="02020603050405020304" pitchFamily="18" charset="0"/>
              </a:rPr>
              <a:t>Nghị</a:t>
            </a:r>
            <a:r>
              <a:rPr lang="en-US" sz="900" dirty="0" smtClean="0">
                <a:effectLst/>
                <a:latin typeface="Times New Roman" panose="02020603050405020304" pitchFamily="18" charset="0"/>
                <a:ea typeface="Times New Roman" panose="02020603050405020304" pitchFamily="18" charset="0"/>
              </a:rPr>
              <a:t> </a:t>
            </a:r>
            <a:r>
              <a:rPr lang="en-US" sz="900" dirty="0" err="1" smtClean="0">
                <a:effectLst/>
                <a:latin typeface="Times New Roman" panose="02020603050405020304" pitchFamily="18" charset="0"/>
                <a:ea typeface="Times New Roman" panose="02020603050405020304" pitchFamily="18" charset="0"/>
              </a:rPr>
              <a:t>định</a:t>
            </a:r>
            <a:r>
              <a:rPr lang="en-US" sz="900" dirty="0" smtClean="0">
                <a:effectLst/>
                <a:latin typeface="Times New Roman" panose="02020603050405020304" pitchFamily="18" charset="0"/>
                <a:ea typeface="Times New Roman" panose="02020603050405020304" pitchFamily="18" charset="0"/>
              </a:rPr>
              <a:t> 54</a:t>
            </a:r>
          </a:p>
          <a:p>
            <a:pPr marL="0" indent="0" algn="just">
              <a:buFontTx/>
              <a:buNone/>
            </a:pPr>
            <a:endParaRPr lang="vi-VN"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12</a:t>
            </a:fld>
            <a:endParaRPr lang="en-GB"/>
          </a:p>
        </p:txBody>
      </p:sp>
    </p:spTree>
    <p:extLst>
      <p:ext uri="{BB962C8B-B14F-4D97-AF65-F5344CB8AC3E}">
        <p14:creationId xmlns:p14="http://schemas.microsoft.com/office/powerpoint/2010/main" val="183259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360045" algn="just">
              <a:lnSpc>
                <a:spcPct val="120000"/>
              </a:lnSpc>
              <a:spcBef>
                <a:spcPts val="0"/>
              </a:spcBef>
              <a:spcAft>
                <a:spcPts val="0"/>
              </a:spcAft>
            </a:pPr>
            <a:r>
              <a:rPr lang="pt-BR" sz="1200" b="1" i="1" dirty="0" smtClean="0">
                <a:solidFill>
                  <a:srgbClr val="000000"/>
                </a:solidFill>
                <a:effectLst/>
                <a:latin typeface="Times New Roman" panose="02020603050405020304" pitchFamily="18" charset="0"/>
                <a:ea typeface="Calibri" panose="020F0502020204030204" pitchFamily="34" charset="0"/>
              </a:rPr>
              <a:t>Điều 46. Quy định về xác minh thông tin của khách hàng khi thực hiện kinh doanh dược theo phương thức thương mại điện tử</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1. Sàn giao dịch, ứng dụng, website thương mại điện tử có trách nhiệm xác định, kiểm soát, yêu cầu các cơ sở trước khi bán hàng trên sàn giao dịch phải cung cấp giấy chứng nhận đủ điều kiện kinh doanh dược.</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2. Cơ sở bán thuốc, nguyên liệu làm thuốc có trách nhiệm rà soát để đảm bảo thuốc, nguyên liệu được bán đúng đối tượng, phù hợp với phạm vi kinh doanh.</a:t>
            </a:r>
            <a:endParaRPr lang="en-US" sz="1200" dirty="0" smtClean="0">
              <a:effectLst/>
              <a:latin typeface="Times New Roman" panose="02020603050405020304" pitchFamily="18" charset="0"/>
              <a:ea typeface="Calibri" panose="020F0502020204030204" pitchFamily="34" charset="0"/>
            </a:endParaRPr>
          </a:p>
          <a:p>
            <a:pPr marL="0" marR="0" indent="360045" algn="just">
              <a:lnSpc>
                <a:spcPct val="120000"/>
              </a:lnSpc>
              <a:spcBef>
                <a:spcPts val="0"/>
              </a:spcBef>
              <a:spcAft>
                <a:spcPts val="0"/>
              </a:spcAft>
            </a:pPr>
            <a:r>
              <a:rPr lang="pt-BR" sz="1200" i="1" dirty="0" smtClean="0">
                <a:solidFill>
                  <a:srgbClr val="000000"/>
                </a:solidFill>
                <a:effectLst/>
                <a:latin typeface="Times New Roman" panose="02020603050405020304" pitchFamily="18" charset="0"/>
                <a:ea typeface="Calibri" panose="020F0502020204030204" pitchFamily="34" charset="0"/>
              </a:rPr>
              <a:t>3. Đơn hàng được xác nhận khi thực hiện giao dịch phải có thông tin về tên, địa chỉ, số điện thoại của khách hàng; trường hợp bán buôn thuốc, nguyên liệu làm thuốc phải có thêm thông tin về số Giấy chứng nhận đủ điều kiện kinh doanh dược của khách hàng và ngày cấp.</a:t>
            </a:r>
            <a:endParaRPr lang="en-US" sz="1200" dirty="0" smtClean="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err="1" smtClean="0">
                <a:effectLst/>
                <a:latin typeface="Times New Roman" panose="02020603050405020304" pitchFamily="18" charset="0"/>
                <a:ea typeface="Times New Roman" panose="02020603050405020304" pitchFamily="18" charset="0"/>
              </a:rPr>
              <a:t>Bổ</a:t>
            </a:r>
            <a:r>
              <a:rPr lang="en-US" sz="900" dirty="0" smtClean="0">
                <a:effectLst/>
                <a:latin typeface="Times New Roman" panose="02020603050405020304" pitchFamily="18" charset="0"/>
                <a:ea typeface="Times New Roman" panose="02020603050405020304" pitchFamily="18" charset="0"/>
              </a:rPr>
              <a:t> sung </a:t>
            </a:r>
            <a:r>
              <a:rPr lang="en-US" sz="900" dirty="0" err="1" smtClean="0">
                <a:effectLst/>
                <a:latin typeface="Times New Roman" panose="02020603050405020304" pitchFamily="18" charset="0"/>
                <a:ea typeface="Times New Roman" panose="02020603050405020304" pitchFamily="18" charset="0"/>
              </a:rPr>
              <a:t>Điều</a:t>
            </a:r>
            <a:r>
              <a:rPr lang="en-US" sz="900" dirty="0" smtClean="0">
                <a:effectLst/>
                <a:latin typeface="Times New Roman" panose="02020603050405020304" pitchFamily="18" charset="0"/>
                <a:ea typeface="Times New Roman" panose="02020603050405020304" pitchFamily="18" charset="0"/>
              </a:rPr>
              <a:t> 56b </a:t>
            </a:r>
            <a:r>
              <a:rPr lang="en-US" sz="900" dirty="0" err="1" smtClean="0">
                <a:effectLst/>
                <a:latin typeface="Times New Roman" panose="02020603050405020304" pitchFamily="18" charset="0"/>
                <a:ea typeface="Times New Roman" panose="02020603050405020304" pitchFamily="18" charset="0"/>
              </a:rPr>
              <a:t>trước</a:t>
            </a:r>
            <a:r>
              <a:rPr lang="en-US" sz="900" dirty="0" smtClean="0">
                <a:effectLst/>
                <a:latin typeface="Times New Roman" panose="02020603050405020304" pitchFamily="18" charset="0"/>
                <a:ea typeface="Times New Roman" panose="02020603050405020304" pitchFamily="18" charset="0"/>
              </a:rPr>
              <a:t> </a:t>
            </a:r>
            <a:r>
              <a:rPr lang="en-US" sz="900" dirty="0" err="1" smtClean="0">
                <a:effectLst/>
                <a:latin typeface="Times New Roman" panose="02020603050405020304" pitchFamily="18" charset="0"/>
                <a:ea typeface="Times New Roman" panose="02020603050405020304" pitchFamily="18" charset="0"/>
              </a:rPr>
              <a:t>Điều</a:t>
            </a:r>
            <a:r>
              <a:rPr lang="en-US" sz="900" dirty="0" smtClean="0">
                <a:effectLst/>
                <a:latin typeface="Times New Roman" panose="02020603050405020304" pitchFamily="18" charset="0"/>
                <a:ea typeface="Times New Roman" panose="02020603050405020304" pitchFamily="18" charset="0"/>
              </a:rPr>
              <a:t> 56 </a:t>
            </a:r>
            <a:r>
              <a:rPr lang="en-US" sz="900" dirty="0" err="1" smtClean="0">
                <a:effectLst/>
                <a:latin typeface="Times New Roman" panose="02020603050405020304" pitchFamily="18" charset="0"/>
                <a:ea typeface="Times New Roman" panose="02020603050405020304" pitchFamily="18" charset="0"/>
              </a:rPr>
              <a:t>Nghị</a:t>
            </a:r>
            <a:r>
              <a:rPr lang="en-US" sz="900" dirty="0" smtClean="0">
                <a:effectLst/>
                <a:latin typeface="Times New Roman" panose="02020603050405020304" pitchFamily="18" charset="0"/>
                <a:ea typeface="Times New Roman" panose="02020603050405020304" pitchFamily="18" charset="0"/>
              </a:rPr>
              <a:t> </a:t>
            </a:r>
            <a:r>
              <a:rPr lang="en-US" sz="900" dirty="0" err="1" smtClean="0">
                <a:effectLst/>
                <a:latin typeface="Times New Roman" panose="02020603050405020304" pitchFamily="18" charset="0"/>
                <a:ea typeface="Times New Roman" panose="02020603050405020304" pitchFamily="18" charset="0"/>
              </a:rPr>
              <a:t>định</a:t>
            </a:r>
            <a:r>
              <a:rPr lang="en-US" sz="900" dirty="0" smtClean="0">
                <a:effectLst/>
                <a:latin typeface="Times New Roman" panose="02020603050405020304" pitchFamily="18" charset="0"/>
                <a:ea typeface="Times New Roman" panose="02020603050405020304" pitchFamily="18" charset="0"/>
              </a:rPr>
              <a:t> 54</a:t>
            </a:r>
          </a:p>
          <a:p>
            <a:pPr marL="0" indent="0">
              <a:buFontTx/>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3B334E-AEAE-48FA-92E7-381582C77ECB}" type="slidenum">
              <a:rPr lang="en-GB" smtClean="0"/>
              <a:t>13</a:t>
            </a:fld>
            <a:endParaRPr lang="en-GB"/>
          </a:p>
        </p:txBody>
      </p:sp>
    </p:spTree>
    <p:extLst>
      <p:ext uri="{BB962C8B-B14F-4D97-AF65-F5344CB8AC3E}">
        <p14:creationId xmlns:p14="http://schemas.microsoft.com/office/powerpoint/2010/main" val="10523116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9951" name="Rectangle 15"/>
          <p:cNvSpPr>
            <a:spLocks noChangeArrowheads="1"/>
          </p:cNvSpPr>
          <p:nvPr/>
        </p:nvSpPr>
        <p:spPr bwMode="auto">
          <a:xfrm>
            <a:off x="0" y="0"/>
            <a:ext cx="12192000" cy="3733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smtClean="0">
              <a:solidFill>
                <a:srgbClr val="000000"/>
              </a:solidFill>
              <a:latin typeface="Arial" panose="020B0604020202020204" pitchFamily="34" charset="0"/>
            </a:endParaRPr>
          </a:p>
        </p:txBody>
      </p:sp>
      <p:pic>
        <p:nvPicPr>
          <p:cNvPr id="39952" name="Picture 16" descr="1146"/>
          <p:cNvPicPr>
            <a:picLocks noChangeAspect="1" noChangeArrowheads="1"/>
          </p:cNvPicPr>
          <p:nvPr/>
        </p:nvPicPr>
        <p:blipFill>
          <a:blip r:embed="rId2">
            <a:extLst>
              <a:ext uri="{28A0092B-C50C-407E-A947-70E740481C1C}">
                <a14:useLocalDpi xmlns:a14="http://schemas.microsoft.com/office/drawing/2010/main" val="0"/>
              </a:ext>
            </a:extLst>
          </a:blip>
          <a:srcRect b="3625"/>
          <a:stretch>
            <a:fillRect/>
          </a:stretch>
        </p:blipFill>
        <p:spPr bwMode="auto">
          <a:xfrm>
            <a:off x="0" y="401638"/>
            <a:ext cx="12192000" cy="6456362"/>
          </a:xfrm>
          <a:prstGeom prst="rect">
            <a:avLst/>
          </a:prstGeom>
          <a:noFill/>
          <a:extLst>
            <a:ext uri="{909E8E84-426E-40DD-AFC4-6F175D3DCCD1}">
              <a14:hiddenFill xmlns:a14="http://schemas.microsoft.com/office/drawing/2010/main">
                <a:solidFill>
                  <a:srgbClr val="FFFFFF"/>
                </a:solidFill>
              </a14:hiddenFill>
            </a:ext>
          </a:extLst>
        </p:spPr>
      </p:pic>
      <p:pic>
        <p:nvPicPr>
          <p:cNvPr id="39953" name="Picture 17" descr="roundboxs"/>
          <p:cNvPicPr>
            <a:picLocks noChangeAspect="1" noChangeArrowheads="1"/>
          </p:cNvPicPr>
          <p:nvPr/>
        </p:nvPicPr>
        <p:blipFill>
          <a:blip r:embed="rId3">
            <a:lum bright="-24000"/>
            <a:extLst>
              <a:ext uri="{28A0092B-C50C-407E-A947-70E740481C1C}">
                <a14:useLocalDpi xmlns:a14="http://schemas.microsoft.com/office/drawing/2010/main" val="0"/>
              </a:ext>
            </a:extLst>
          </a:blip>
          <a:srcRect r="25000"/>
          <a:stretch>
            <a:fillRect/>
          </a:stretch>
        </p:blipFill>
        <p:spPr bwMode="auto">
          <a:xfrm>
            <a:off x="0" y="5486401"/>
            <a:ext cx="121920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39954" name="Picture 18" descr="lines"/>
          <p:cNvPicPr>
            <a:picLocks noChangeAspect="1" noChangeArrowheads="1"/>
          </p:cNvPicPr>
          <p:nvPr/>
        </p:nvPicPr>
        <p:blipFill>
          <a:blip r:embed="rId4">
            <a:extLst>
              <a:ext uri="{28A0092B-C50C-407E-A947-70E740481C1C}">
                <a14:useLocalDpi xmlns:a14="http://schemas.microsoft.com/office/drawing/2010/main" val="0"/>
              </a:ext>
            </a:extLst>
          </a:blip>
          <a:srcRect t="28090"/>
          <a:stretch>
            <a:fillRect/>
          </a:stretch>
        </p:blipFill>
        <p:spPr bwMode="auto">
          <a:xfrm>
            <a:off x="0" y="5638800"/>
            <a:ext cx="12192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9955" name="Rectangle 19"/>
          <p:cNvSpPr>
            <a:spLocks noGrp="1" noChangeArrowheads="1"/>
          </p:cNvSpPr>
          <p:nvPr>
            <p:ph type="dt" sz="half" idx="2"/>
          </p:nvPr>
        </p:nvSpPr>
        <p:spPr bwMode="auto">
          <a:xfrm>
            <a:off x="609600" y="6245225"/>
            <a:ext cx="2844800" cy="476250"/>
          </a:xfrm>
        </p:spPr>
        <p:txBody>
          <a:bodyPr/>
          <a:lstStyle>
            <a:lvl1pPr>
              <a:defRPr sz="1400"/>
            </a:lvl1pPr>
          </a:lstStyle>
          <a:p>
            <a:fld id="{2F05899C-7960-4BCF-AE64-C7E1564EEDDD}" type="datetime1">
              <a:rPr lang="en-GB" smtClean="0">
                <a:solidFill>
                  <a:srgbClr val="000000"/>
                </a:solidFill>
              </a:rPr>
              <a:t>17/02/2025</a:t>
            </a:fld>
            <a:endParaRPr lang="en-US">
              <a:solidFill>
                <a:srgbClr val="000000"/>
              </a:solidFill>
            </a:endParaRPr>
          </a:p>
        </p:txBody>
      </p:sp>
      <p:sp>
        <p:nvSpPr>
          <p:cNvPr id="39956" name="Rectangle 20"/>
          <p:cNvSpPr>
            <a:spLocks noGrp="1" noChangeArrowheads="1"/>
          </p:cNvSpPr>
          <p:nvPr>
            <p:ph type="sldNum" sz="quarter" idx="4"/>
          </p:nvPr>
        </p:nvSpPr>
        <p:spPr bwMode="auto">
          <a:xfrm>
            <a:off x="8737600" y="6245225"/>
            <a:ext cx="2844800" cy="476250"/>
          </a:xfrm>
        </p:spPr>
        <p:txBody>
          <a:bodyPr/>
          <a:lstStyle>
            <a:lvl1pPr>
              <a:defRPr sz="1400"/>
            </a:lvl1pPr>
          </a:lstStyle>
          <a:p>
            <a:fld id="{EC24F9A5-DFB3-4934-9198-337C7EC1B30D}" type="slidenum">
              <a:rPr lang="en-US">
                <a:solidFill>
                  <a:srgbClr val="000000"/>
                </a:solidFill>
              </a:rPr>
              <a:pPr/>
              <a:t>‹#›</a:t>
            </a:fld>
            <a:endParaRPr lang="en-US">
              <a:solidFill>
                <a:srgbClr val="000000"/>
              </a:solidFill>
            </a:endParaRPr>
          </a:p>
        </p:txBody>
      </p:sp>
      <p:pic>
        <p:nvPicPr>
          <p:cNvPr id="39957" name="Picture 21" descr="qwq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519333" cy="4002088"/>
          </a:xfrm>
          <a:prstGeom prst="rect">
            <a:avLst/>
          </a:prstGeom>
          <a:noFill/>
          <a:extLst>
            <a:ext uri="{909E8E84-426E-40DD-AFC4-6F175D3DCCD1}">
              <a14:hiddenFill xmlns:a14="http://schemas.microsoft.com/office/drawing/2010/main">
                <a:solidFill>
                  <a:srgbClr val="FFFFFF"/>
                </a:solidFill>
              </a14:hiddenFill>
            </a:ext>
          </a:extLst>
        </p:spPr>
      </p:pic>
      <p:pic>
        <p:nvPicPr>
          <p:cNvPr id="39958" name="Picture 22" descr="tawon1"/>
          <p:cNvPicPr>
            <a:picLocks noChangeAspect="1" noChangeArrowheads="1"/>
          </p:cNvPicPr>
          <p:nvPr/>
        </p:nvPicPr>
        <p:blipFill>
          <a:blip r:embed="rId6" cstate="print">
            <a:extLst>
              <a:ext uri="{28A0092B-C50C-407E-A947-70E740481C1C}">
                <a14:useLocalDpi xmlns:a14="http://schemas.microsoft.com/office/drawing/2010/main" val="0"/>
              </a:ext>
            </a:extLst>
          </a:blip>
          <a:srcRect t="5826" r="6714"/>
          <a:stretch>
            <a:fillRect/>
          </a:stretch>
        </p:blipFill>
        <p:spPr bwMode="auto">
          <a:xfrm>
            <a:off x="3456517" y="0"/>
            <a:ext cx="8735483" cy="5106988"/>
          </a:xfrm>
          <a:prstGeom prst="rect">
            <a:avLst/>
          </a:prstGeom>
          <a:noFill/>
          <a:extLst>
            <a:ext uri="{909E8E84-426E-40DD-AFC4-6F175D3DCCD1}">
              <a14:hiddenFill xmlns:a14="http://schemas.microsoft.com/office/drawing/2010/main">
                <a:solidFill>
                  <a:srgbClr val="FFFFFF"/>
                </a:solidFill>
              </a14:hiddenFill>
            </a:ext>
          </a:extLst>
        </p:spPr>
      </p:pic>
      <p:pic>
        <p:nvPicPr>
          <p:cNvPr id="39959" name="Picture 23" descr="medical_hexagon1"/>
          <p:cNvPicPr>
            <a:picLocks noChangeAspect="1" noChangeArrowheads="1"/>
          </p:cNvPicPr>
          <p:nvPr/>
        </p:nvPicPr>
        <p:blipFill>
          <a:blip r:embed="rId7">
            <a:extLst>
              <a:ext uri="{28A0092B-C50C-407E-A947-70E740481C1C}">
                <a14:useLocalDpi xmlns:a14="http://schemas.microsoft.com/office/drawing/2010/main" val="0"/>
              </a:ext>
            </a:extLst>
          </a:blip>
          <a:srcRect t="16345"/>
          <a:stretch>
            <a:fillRect/>
          </a:stretch>
        </p:blipFill>
        <p:spPr bwMode="auto">
          <a:xfrm>
            <a:off x="7514168" y="1"/>
            <a:ext cx="4677833" cy="3509963"/>
          </a:xfrm>
          <a:prstGeom prst="rect">
            <a:avLst/>
          </a:prstGeom>
          <a:noFill/>
          <a:extLst>
            <a:ext uri="{909E8E84-426E-40DD-AFC4-6F175D3DCCD1}">
              <a14:hiddenFill xmlns:a14="http://schemas.microsoft.com/office/drawing/2010/main">
                <a:solidFill>
                  <a:srgbClr val="FFFFFF"/>
                </a:solidFill>
              </a14:hiddenFill>
            </a:ext>
          </a:extLst>
        </p:spPr>
      </p:pic>
      <p:pic>
        <p:nvPicPr>
          <p:cNvPr id="39960" name="Picture 24" descr="medical_hexago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68" y="-381000"/>
            <a:ext cx="4677833" cy="4195763"/>
          </a:xfrm>
          <a:prstGeom prst="rect">
            <a:avLst/>
          </a:prstGeom>
          <a:noFill/>
          <a:extLst>
            <a:ext uri="{909E8E84-426E-40DD-AFC4-6F175D3DCCD1}">
              <a14:hiddenFill xmlns:a14="http://schemas.microsoft.com/office/drawing/2010/main">
                <a:solidFill>
                  <a:srgbClr val="FFFFFF"/>
                </a:solidFill>
              </a14:hiddenFill>
            </a:ext>
          </a:extLst>
        </p:spPr>
      </p:pic>
      <p:sp>
        <p:nvSpPr>
          <p:cNvPr id="39961" name="Rectangle 25"/>
          <p:cNvSpPr>
            <a:spLocks noGrp="1" noChangeArrowheads="1"/>
          </p:cNvSpPr>
          <p:nvPr>
            <p:ph type="ctrTitle"/>
          </p:nvPr>
        </p:nvSpPr>
        <p:spPr>
          <a:xfrm>
            <a:off x="1013884" y="1492251"/>
            <a:ext cx="10363200" cy="1865313"/>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eaLnBrk="1" hangingPunct="1">
              <a:defRPr sz="4400" smtClean="0">
                <a:solidFill>
                  <a:schemeClr val="tx2"/>
                </a:solidFill>
              </a:defRPr>
            </a:lvl1pPr>
          </a:lstStyle>
          <a:p>
            <a:pPr lvl="0"/>
            <a:r>
              <a:rPr lang="en-US" noProof="0" smtClean="0"/>
              <a:t>Click to edit Master title style</a:t>
            </a:r>
          </a:p>
        </p:txBody>
      </p:sp>
      <p:sp>
        <p:nvSpPr>
          <p:cNvPr id="39962" name="Rectangle 26"/>
          <p:cNvSpPr>
            <a:spLocks noGrp="1" noChangeArrowheads="1"/>
          </p:cNvSpPr>
          <p:nvPr>
            <p:ph type="subTitle" idx="1"/>
          </p:nvPr>
        </p:nvSpPr>
        <p:spPr bwMode="auto">
          <a:xfrm>
            <a:off x="2842684" y="3249614"/>
            <a:ext cx="8534400" cy="803275"/>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lgn="r" eaLnBrk="1" hangingPunct="1">
              <a:buFontTx/>
              <a:buNone/>
              <a:defRPr sz="2200" smtClean="0"/>
            </a:lvl1pPr>
          </a:lstStyle>
          <a:p>
            <a:pPr lvl="0"/>
            <a:r>
              <a:rPr lang="en-US" noProof="0" smtClean="0"/>
              <a:t>Click to edit Master subtitle style</a:t>
            </a:r>
          </a:p>
        </p:txBody>
      </p:sp>
      <p:sp>
        <p:nvSpPr>
          <p:cNvPr id="39963" name="Rectangle 27"/>
          <p:cNvSpPr>
            <a:spLocks noGrp="1" noChangeArrowheads="1"/>
          </p:cNvSpPr>
          <p:nvPr>
            <p:ph type="ftr" sz="quarter" idx="3"/>
          </p:nvPr>
        </p:nvSpPr>
        <p:spPr bwMode="auto">
          <a:xfrm>
            <a:off x="4165600" y="6245225"/>
            <a:ext cx="3860800" cy="476250"/>
          </a:xfrm>
        </p:spPr>
        <p:txBody>
          <a:bodyPr/>
          <a:lstStyle>
            <a:lvl1pPr>
              <a:defRPr sz="1400"/>
            </a:lvl1pPr>
          </a:lstStyle>
          <a:p>
            <a:endParaRPr lang="en-US">
              <a:solidFill>
                <a:srgbClr val="000000"/>
              </a:solidFill>
            </a:endParaRPr>
          </a:p>
        </p:txBody>
      </p:sp>
    </p:spTree>
    <p:extLst>
      <p:ext uri="{BB962C8B-B14F-4D97-AF65-F5344CB8AC3E}">
        <p14:creationId xmlns:p14="http://schemas.microsoft.com/office/powerpoint/2010/main" val="203274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descr="medicine-bg"/>
          <p:cNvPicPr>
            <a:picLocks noChangeAspect="1" noChangeArrowheads="1"/>
          </p:cNvPicPr>
          <p:nvPr/>
        </p:nvPicPr>
        <p:blipFill>
          <a:blip r:embed="rId2">
            <a:extLst>
              <a:ext uri="{28A0092B-C50C-407E-A947-70E740481C1C}">
                <a14:useLocalDpi xmlns:a14="http://schemas.microsoft.com/office/drawing/2010/main" val="0"/>
              </a:ext>
            </a:extLst>
          </a:blip>
          <a:srcRect r="9843"/>
          <a:stretch>
            <a:fillRect/>
          </a:stretch>
        </p:blipFill>
        <p:spPr bwMode="auto">
          <a:xfrm>
            <a:off x="1200152" y="1860550"/>
            <a:ext cx="10991849" cy="4997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circles"/>
          <p:cNvPicPr>
            <a:picLocks noChangeAspect="1" noChangeArrowheads="1"/>
          </p:cNvPicPr>
          <p:nvPr/>
        </p:nvPicPr>
        <p:blipFill>
          <a:blip r:embed="rId3">
            <a:lum bright="24000"/>
            <a:grayscl/>
            <a:extLst>
              <a:ext uri="{28A0092B-C50C-407E-A947-70E740481C1C}">
                <a14:useLocalDpi xmlns:a14="http://schemas.microsoft.com/office/drawing/2010/main" val="0"/>
              </a:ext>
            </a:extLst>
          </a:blip>
          <a:srcRect/>
          <a:stretch>
            <a:fillRect/>
          </a:stretch>
        </p:blipFill>
        <p:spPr bwMode="gray">
          <a:xfrm>
            <a:off x="3600451" y="1206500"/>
            <a:ext cx="8297333" cy="5651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ChangeArrowheads="1"/>
          </p:cNvSpPr>
          <p:nvPr/>
        </p:nvSpPr>
        <p:spPr bwMode="ltGray">
          <a:xfrm>
            <a:off x="0" y="0"/>
            <a:ext cx="12192000" cy="288925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smtClean="0">
              <a:solidFill>
                <a:srgbClr val="000000"/>
              </a:solidFill>
              <a:latin typeface="Arial" panose="020B0604020202020204" pitchFamily="34" charset="0"/>
            </a:endParaRPr>
          </a:p>
        </p:txBody>
      </p:sp>
      <p:pic>
        <p:nvPicPr>
          <p:cNvPr id="7" name="Picture 18" descr="taone_trans"/>
          <p:cNvPicPr>
            <a:picLocks noChangeAspect="1" noChangeArrowheads="1"/>
          </p:cNvPicPr>
          <p:nvPr/>
        </p:nvPicPr>
        <p:blipFill>
          <a:blip r:embed="rId4">
            <a:extLst>
              <a:ext uri="{28A0092B-C50C-407E-A947-70E740481C1C}">
                <a14:useLocalDpi xmlns:a14="http://schemas.microsoft.com/office/drawing/2010/main" val="0"/>
              </a:ext>
            </a:extLst>
          </a:blip>
          <a:srcRect t="6494" b="19672"/>
          <a:stretch>
            <a:fillRect/>
          </a:stretch>
        </p:blipFill>
        <p:spPr bwMode="gray">
          <a:xfrm>
            <a:off x="2544234" y="0"/>
            <a:ext cx="96477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irc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01600" y="-136525"/>
            <a:ext cx="3556000" cy="2422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medical_hexagon1"/>
          <p:cNvPicPr>
            <a:picLocks noChangeAspect="1" noChangeArrowheads="1"/>
          </p:cNvPicPr>
          <p:nvPr/>
        </p:nvPicPr>
        <p:blipFill>
          <a:blip r:embed="rId6">
            <a:extLst>
              <a:ext uri="{28A0092B-C50C-407E-A947-70E740481C1C}">
                <a14:useLocalDpi xmlns:a14="http://schemas.microsoft.com/office/drawing/2010/main" val="0"/>
              </a:ext>
            </a:extLst>
          </a:blip>
          <a:srcRect t="21719"/>
          <a:stretch>
            <a:fillRect/>
          </a:stretch>
        </p:blipFill>
        <p:spPr bwMode="gray">
          <a:xfrm>
            <a:off x="1344085" y="1"/>
            <a:ext cx="4895849" cy="2403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medical_hexagon1"/>
          <p:cNvPicPr>
            <a:picLocks noChangeAspect="1" noChangeArrowheads="1"/>
          </p:cNvPicPr>
          <p:nvPr/>
        </p:nvPicPr>
        <p:blipFill>
          <a:blip r:embed="rId7">
            <a:extLst>
              <a:ext uri="{28A0092B-C50C-407E-A947-70E740481C1C}">
                <a14:useLocalDpi xmlns:a14="http://schemas.microsoft.com/office/drawing/2010/main" val="0"/>
              </a:ext>
            </a:extLst>
          </a:blip>
          <a:srcRect t="14894"/>
          <a:stretch>
            <a:fillRect/>
          </a:stretch>
        </p:blipFill>
        <p:spPr bwMode="auto">
          <a:xfrm>
            <a:off x="8669867" y="-26988"/>
            <a:ext cx="3522133" cy="26892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medical_TGP_Photoseries_TP013"/>
          <p:cNvPicPr>
            <a:picLocks noChangeAspect="1" noChangeArrowheads="1"/>
          </p:cNvPicPr>
          <p:nvPr/>
        </p:nvPicPr>
        <p:blipFill>
          <a:blip r:embed="rId8">
            <a:extLst>
              <a:ext uri="{28A0092B-C50C-407E-A947-70E740481C1C}">
                <a14:useLocalDpi xmlns:a14="http://schemas.microsoft.com/office/drawing/2010/main" val="0"/>
              </a:ext>
            </a:extLst>
          </a:blip>
          <a:srcRect l="15916" t="23027"/>
          <a:stretch>
            <a:fillRect/>
          </a:stretch>
        </p:blipFill>
        <p:spPr bwMode="gray">
          <a:xfrm>
            <a:off x="1" y="0"/>
            <a:ext cx="4271433" cy="28654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light_shadow_m"/>
          <p:cNvPicPr>
            <a:picLocks noChangeAspect="1" noChangeArrowheads="1"/>
          </p:cNvPicPr>
          <p:nvPr/>
        </p:nvPicPr>
        <p:blipFill>
          <a:blip r:embed="rId9">
            <a:extLst>
              <a:ext uri="{28A0092B-C50C-407E-A947-70E740481C1C}">
                <a14:useLocalDpi xmlns:a14="http://schemas.microsoft.com/office/drawing/2010/main" val="0"/>
              </a:ext>
            </a:extLst>
          </a:blip>
          <a:srcRect l="20009"/>
          <a:stretch>
            <a:fillRect/>
          </a:stretch>
        </p:blipFill>
        <p:spPr bwMode="gray">
          <a:xfrm>
            <a:off x="1" y="800100"/>
            <a:ext cx="4559300" cy="19446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1013884" y="1492251"/>
            <a:ext cx="10363200" cy="1865313"/>
          </a:xfrm>
        </p:spPr>
        <p:txBody>
          <a:bodyPr/>
          <a:lstStyle>
            <a:lvl1pPr>
              <a:defRPr sz="4400">
                <a:solidFill>
                  <a:schemeClr val="tx2"/>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bwMode="auto">
          <a:xfrm>
            <a:off x="2842684" y="3249614"/>
            <a:ext cx="8534400" cy="803275"/>
          </a:xfrm>
          <a:ln algn="ctr"/>
        </p:spPr>
        <p:txBody>
          <a:bodyPr anchor="ctr"/>
          <a:lstStyle>
            <a:lvl1pPr marL="0" indent="0" algn="r">
              <a:buFontTx/>
              <a:buNone/>
              <a:defRPr sz="2200"/>
            </a:lvl1pPr>
          </a:lstStyle>
          <a:p>
            <a:r>
              <a:rPr lang="en-US" smtClean="0"/>
              <a:t>Click to edit Master subtitle style</a:t>
            </a:r>
            <a:endParaRPr lang="en-US"/>
          </a:p>
        </p:txBody>
      </p:sp>
      <p:sp>
        <p:nvSpPr>
          <p:cNvPr id="13" name="Rectangle 23"/>
          <p:cNvSpPr>
            <a:spLocks noGrp="1" noChangeArrowheads="1"/>
          </p:cNvSpPr>
          <p:nvPr>
            <p:ph type="dt" sz="half" idx="10"/>
          </p:nvPr>
        </p:nvSpPr>
        <p:spPr/>
        <p:txBody>
          <a:bodyPr/>
          <a:lstStyle>
            <a:lvl1pPr>
              <a:defRPr/>
            </a:lvl1pPr>
          </a:lstStyle>
          <a:p>
            <a:fld id="{F6BAB21D-ED18-49A2-977D-FC654AB7C793}" type="datetime1">
              <a:rPr lang="en-GB" smtClean="0">
                <a:solidFill>
                  <a:srgbClr val="000000"/>
                </a:solidFill>
              </a:rPr>
              <a:t>17/02/2025</a:t>
            </a:fld>
            <a:endParaRPr lang="en-US">
              <a:solidFill>
                <a:srgbClr val="000000"/>
              </a:solidFill>
            </a:endParaRPr>
          </a:p>
        </p:txBody>
      </p:sp>
      <p:sp>
        <p:nvSpPr>
          <p:cNvPr id="14" name="Rectangle 24"/>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15" name="Rectangle 25"/>
          <p:cNvSpPr>
            <a:spLocks noGrp="1" noChangeArrowheads="1"/>
          </p:cNvSpPr>
          <p:nvPr>
            <p:ph type="sldNum" sz="quarter" idx="12"/>
          </p:nvPr>
        </p:nvSpPr>
        <p:spPr/>
        <p:txBody>
          <a:bodyPr/>
          <a:lstStyle>
            <a:lvl1pPr>
              <a:defRPr/>
            </a:lvl1pPr>
          </a:lstStyle>
          <a:p>
            <a:fld id="{49A12C08-2C8F-434B-8ED3-B58C71B91F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533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816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1" name="Rectangle 23"/>
          <p:cNvSpPr>
            <a:spLocks noGrp="1" noChangeArrowheads="1"/>
          </p:cNvSpPr>
          <p:nvPr>
            <p:ph type="dt" sz="half" idx="2"/>
          </p:nvPr>
        </p:nvSpPr>
        <p:spPr bwMode="gray">
          <a:xfrm>
            <a:off x="609600" y="6453189"/>
            <a:ext cx="28448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fontAlgn="base">
              <a:spcBef>
                <a:spcPct val="0"/>
              </a:spcBef>
              <a:spcAft>
                <a:spcPct val="0"/>
              </a:spcAft>
            </a:pPr>
            <a:fld id="{3947BE7D-C414-4538-B7CD-745DB6CBCE52}" type="datetime1">
              <a:rPr lang="en-GB" smtClean="0">
                <a:solidFill>
                  <a:srgbClr val="000000"/>
                </a:solidFill>
                <a:latin typeface="Arial" panose="020B0604020202020204" pitchFamily="34" charset="0"/>
              </a:rPr>
              <a:t>17/02/2025</a:t>
            </a:fld>
            <a:endParaRPr lang="en-US" smtClean="0">
              <a:solidFill>
                <a:srgbClr val="000000"/>
              </a:solidFill>
              <a:latin typeface="Arial" panose="020B0604020202020204" pitchFamily="34" charset="0"/>
            </a:endParaRPr>
          </a:p>
        </p:txBody>
      </p:sp>
      <p:sp>
        <p:nvSpPr>
          <p:cNvPr id="7192" name="Rectangle 24"/>
          <p:cNvSpPr>
            <a:spLocks noGrp="1" noChangeArrowheads="1"/>
          </p:cNvSpPr>
          <p:nvPr>
            <p:ph type="ftr" sz="quarter" idx="3"/>
          </p:nvPr>
        </p:nvSpPr>
        <p:spPr bwMode="gray">
          <a:xfrm>
            <a:off x="4165600" y="6453189"/>
            <a:ext cx="38608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fontAlgn="base">
              <a:spcBef>
                <a:spcPct val="0"/>
              </a:spcBef>
              <a:spcAft>
                <a:spcPct val="0"/>
              </a:spcAft>
            </a:pPr>
            <a:endParaRPr lang="en-US" smtClean="0">
              <a:solidFill>
                <a:srgbClr val="000000"/>
              </a:solidFill>
              <a:latin typeface="Arial" panose="020B0604020202020204" pitchFamily="34" charset="0"/>
            </a:endParaRPr>
          </a:p>
        </p:txBody>
      </p:sp>
      <p:sp>
        <p:nvSpPr>
          <p:cNvPr id="7193" name="Rectangle 25"/>
          <p:cNvSpPr>
            <a:spLocks noGrp="1" noChangeArrowheads="1"/>
          </p:cNvSpPr>
          <p:nvPr>
            <p:ph type="sldNum" sz="quarter" idx="4"/>
          </p:nvPr>
        </p:nvSpPr>
        <p:spPr bwMode="gray">
          <a:xfrm>
            <a:off x="8737600" y="6453189"/>
            <a:ext cx="28448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C1A056EE-78E7-477F-B69B-F6B84FF896FE}" type="slidenum">
              <a:rPr lang="en-US" smtClean="0">
                <a:solidFill>
                  <a:srgbClr val="000000"/>
                </a:solidFill>
                <a:latin typeface="Arial" panose="020B0604020202020204" pitchFamily="34" charset="0"/>
              </a:rPr>
              <a:pPr fontAlgn="base">
                <a:spcBef>
                  <a:spcPct val="0"/>
                </a:spcBef>
                <a:spcAft>
                  <a:spcPct val="0"/>
                </a:spcAft>
              </a:pPr>
              <a:t>‹#›</a:t>
            </a:fld>
            <a:endParaRPr lang="en-US" smtClean="0">
              <a:solidFill>
                <a:srgbClr val="000000"/>
              </a:solidFill>
              <a:latin typeface="Arial" panose="020B0604020202020204" pitchFamily="34" charset="0"/>
            </a:endParaRPr>
          </a:p>
        </p:txBody>
      </p:sp>
      <p:sp>
        <p:nvSpPr>
          <p:cNvPr id="7194" name="Rectangle 26"/>
          <p:cNvSpPr>
            <a:spLocks noGrp="1" noChangeArrowheads="1"/>
          </p:cNvSpPr>
          <p:nvPr>
            <p:ph type="title"/>
          </p:nvPr>
        </p:nvSpPr>
        <p:spPr bwMode="auto">
          <a:xfrm>
            <a:off x="609600" y="8096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95" name="Rectangle 27"/>
          <p:cNvSpPr>
            <a:spLocks noGrp="1" noChangeArrowheads="1"/>
          </p:cNvSpPr>
          <p:nvPr>
            <p:ph type="body" idx="1"/>
          </p:nvPr>
        </p:nvSpPr>
        <p:spPr bwMode="gray">
          <a:xfrm>
            <a:off x="575733" y="1700214"/>
            <a:ext cx="10972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633649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10" r:id="rId3"/>
  </p:sldLayoutIdLst>
  <p:hf hdr="0" ftr="0" dt="0"/>
  <p:txStyles>
    <p:title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Century" pitchFamily="18" charset="0"/>
        </a:defRPr>
      </a:lvl2pPr>
      <a:lvl3pPr algn="r" rtl="0" eaLnBrk="1" fontAlgn="base" hangingPunct="1">
        <a:spcBef>
          <a:spcPct val="0"/>
        </a:spcBef>
        <a:spcAft>
          <a:spcPct val="0"/>
        </a:spcAft>
        <a:defRPr sz="3600" b="1">
          <a:solidFill>
            <a:schemeClr val="bg1"/>
          </a:solidFill>
          <a:latin typeface="Century" pitchFamily="18" charset="0"/>
        </a:defRPr>
      </a:lvl3pPr>
      <a:lvl4pPr algn="r" rtl="0" eaLnBrk="1" fontAlgn="base" hangingPunct="1">
        <a:spcBef>
          <a:spcPct val="0"/>
        </a:spcBef>
        <a:spcAft>
          <a:spcPct val="0"/>
        </a:spcAft>
        <a:defRPr sz="3600" b="1">
          <a:solidFill>
            <a:schemeClr val="bg1"/>
          </a:solidFill>
          <a:latin typeface="Century" pitchFamily="18" charset="0"/>
        </a:defRPr>
      </a:lvl4pPr>
      <a:lvl5pPr algn="r" rtl="0" eaLnBrk="1" fontAlgn="base" hangingPunct="1">
        <a:spcBef>
          <a:spcPct val="0"/>
        </a:spcBef>
        <a:spcAft>
          <a:spcPct val="0"/>
        </a:spcAft>
        <a:defRPr sz="3600" b="1">
          <a:solidFill>
            <a:schemeClr val="bg1"/>
          </a:solidFill>
          <a:latin typeface="Century" pitchFamily="18" charset="0"/>
        </a:defRPr>
      </a:lvl5pPr>
      <a:lvl6pPr marL="457200" algn="r" rtl="0" eaLnBrk="1" fontAlgn="base" hangingPunct="1">
        <a:spcBef>
          <a:spcPct val="0"/>
        </a:spcBef>
        <a:spcAft>
          <a:spcPct val="0"/>
        </a:spcAft>
        <a:defRPr sz="3600" b="1">
          <a:solidFill>
            <a:schemeClr val="bg1"/>
          </a:solidFill>
          <a:latin typeface="Century" pitchFamily="18" charset="0"/>
        </a:defRPr>
      </a:lvl6pPr>
      <a:lvl7pPr marL="914400" algn="r" rtl="0" eaLnBrk="1" fontAlgn="base" hangingPunct="1">
        <a:spcBef>
          <a:spcPct val="0"/>
        </a:spcBef>
        <a:spcAft>
          <a:spcPct val="0"/>
        </a:spcAft>
        <a:defRPr sz="3600" b="1">
          <a:solidFill>
            <a:schemeClr val="bg1"/>
          </a:solidFill>
          <a:latin typeface="Century" pitchFamily="18" charset="0"/>
        </a:defRPr>
      </a:lvl7pPr>
      <a:lvl8pPr marL="1371600" algn="r" rtl="0" eaLnBrk="1" fontAlgn="base" hangingPunct="1">
        <a:spcBef>
          <a:spcPct val="0"/>
        </a:spcBef>
        <a:spcAft>
          <a:spcPct val="0"/>
        </a:spcAft>
        <a:defRPr sz="3600" b="1">
          <a:solidFill>
            <a:schemeClr val="bg1"/>
          </a:solidFill>
          <a:latin typeface="Century" pitchFamily="18" charset="0"/>
        </a:defRPr>
      </a:lvl8pPr>
      <a:lvl9pPr marL="1828800" algn="r" rtl="0" eaLnBrk="1" fontAlgn="base" hangingPunct="1">
        <a:spcBef>
          <a:spcPct val="0"/>
        </a:spcBef>
        <a:spcAft>
          <a:spcPct val="0"/>
        </a:spcAft>
        <a:defRPr sz="3600" b="1">
          <a:solidFill>
            <a:schemeClr val="bg1"/>
          </a:solidFill>
          <a:latin typeface="Century"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25464" y="1425845"/>
            <a:ext cx="11685722" cy="1766806"/>
          </a:xfrm>
        </p:spPr>
        <p:txBody>
          <a:bodyPr/>
          <a:lstStyle/>
          <a:p>
            <a:pPr lvl="0" algn="ctr" fontAlgn="auto">
              <a:spcBef>
                <a:spcPts val="0"/>
              </a:spcBef>
              <a:spcAft>
                <a:spcPts val="0"/>
              </a:spcAft>
            </a:pPr>
            <a:r>
              <a:rPr lang="en-US" sz="3500" kern="1200" dirty="0">
                <a:solidFill>
                  <a:srgbClr val="FF0000"/>
                </a:solidFill>
                <a:latin typeface="Arial" panose="020B0604020202020204" pitchFamily="34" charset="0"/>
                <a:cs typeface="Arial" panose="020B0604020202020204" pitchFamily="34" charset="0"/>
              </a:rPr>
              <a:t>DỰ THẢO NGHỊ ĐỊNH QUY ĐỊNH CHI TIẾT </a:t>
            </a:r>
            <a:br>
              <a:rPr lang="en-US" sz="3500" kern="1200" dirty="0">
                <a:solidFill>
                  <a:srgbClr val="FF0000"/>
                </a:solidFill>
                <a:latin typeface="Arial" panose="020B0604020202020204" pitchFamily="34" charset="0"/>
                <a:cs typeface="Arial" panose="020B0604020202020204" pitchFamily="34" charset="0"/>
              </a:rPr>
            </a:br>
            <a:r>
              <a:rPr lang="en-US" sz="3500" kern="1200" dirty="0">
                <a:solidFill>
                  <a:srgbClr val="FF0000"/>
                </a:solidFill>
                <a:latin typeface="Arial" panose="020B0604020202020204" pitchFamily="34" charset="0"/>
                <a:cs typeface="Arial" panose="020B0604020202020204" pitchFamily="34" charset="0"/>
              </a:rPr>
              <a:t>MỘT SỐ ĐIỀU VÀ BIỆN PHÁP THI HÀNH LUẬT DƯỢC</a:t>
            </a:r>
          </a:p>
        </p:txBody>
      </p:sp>
      <p:sp>
        <p:nvSpPr>
          <p:cNvPr id="40963" name="Rectangle 3"/>
          <p:cNvSpPr>
            <a:spLocks noGrp="1" noChangeArrowheads="1"/>
          </p:cNvSpPr>
          <p:nvPr>
            <p:ph type="subTitle" idx="1"/>
          </p:nvPr>
        </p:nvSpPr>
        <p:spPr>
          <a:xfrm>
            <a:off x="5329237" y="3894378"/>
            <a:ext cx="6248239" cy="811480"/>
          </a:xfrm>
        </p:spPr>
        <p:txBody>
          <a:bodyPr/>
          <a:lstStyle/>
          <a:p>
            <a:pPr algn="l"/>
            <a:r>
              <a:rPr lang="en-US" sz="2400" b="1" i="1" dirty="0" err="1" smtClean="0">
                <a:solidFill>
                  <a:srgbClr val="002060"/>
                </a:solidFill>
                <a:latin typeface="Arial" panose="020B0604020202020204" pitchFamily="34" charset="0"/>
                <a:cs typeface="Arial" panose="020B0604020202020204" pitchFamily="34" charset="0"/>
              </a:rPr>
              <a:t>Th.S</a:t>
            </a:r>
            <a:r>
              <a:rPr lang="en-US" sz="2400" b="1" i="1" dirty="0" smtClean="0">
                <a:solidFill>
                  <a:srgbClr val="002060"/>
                </a:solidFill>
                <a:latin typeface="Arial" panose="020B0604020202020204" pitchFamily="34" charset="0"/>
                <a:cs typeface="Arial" panose="020B0604020202020204" pitchFamily="34" charset="0"/>
              </a:rPr>
              <a:t> Chu </a:t>
            </a:r>
            <a:r>
              <a:rPr lang="en-US" sz="2400" b="1" i="1" dirty="0" err="1" smtClean="0">
                <a:solidFill>
                  <a:srgbClr val="002060"/>
                </a:solidFill>
                <a:latin typeface="Arial" panose="020B0604020202020204" pitchFamily="34" charset="0"/>
                <a:cs typeface="Arial" panose="020B0604020202020204" pitchFamily="34" charset="0"/>
              </a:rPr>
              <a:t>Đăng</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Trung</a:t>
            </a:r>
            <a:r>
              <a:rPr lang="en-US" sz="2400" b="1" i="1" dirty="0" smtClean="0">
                <a:solidFill>
                  <a:srgbClr val="002060"/>
                </a:solidFill>
                <a:latin typeface="Arial" panose="020B0604020202020204" pitchFamily="34" charset="0"/>
                <a:cs typeface="Arial" panose="020B0604020202020204" pitchFamily="34" charset="0"/>
              </a:rPr>
              <a:t> </a:t>
            </a:r>
          </a:p>
          <a:p>
            <a:pPr algn="l"/>
            <a:r>
              <a:rPr lang="en-US" sz="2400" b="1" i="1" dirty="0" err="1" smtClean="0">
                <a:solidFill>
                  <a:srgbClr val="002060"/>
                </a:solidFill>
                <a:latin typeface="Arial" panose="020B0604020202020204" pitchFamily="34" charset="0"/>
                <a:cs typeface="Arial" panose="020B0604020202020204" pitchFamily="34" charset="0"/>
              </a:rPr>
              <a:t>Trưởng</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phòng</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Pháp</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chế</a:t>
            </a:r>
            <a:r>
              <a:rPr lang="en-US" sz="2400" b="1" i="1" dirty="0" smtClean="0">
                <a:solidFill>
                  <a:srgbClr val="002060"/>
                </a:solidFill>
                <a:latin typeface="Arial" panose="020B0604020202020204" pitchFamily="34" charset="0"/>
                <a:cs typeface="Arial" panose="020B0604020202020204" pitchFamily="34" charset="0"/>
              </a:rPr>
              <a:t> - </a:t>
            </a:r>
            <a:r>
              <a:rPr lang="en-US" sz="2400" b="1" i="1" dirty="0" err="1" smtClean="0">
                <a:solidFill>
                  <a:srgbClr val="002060"/>
                </a:solidFill>
                <a:latin typeface="Arial" panose="020B0604020202020204" pitchFamily="34" charset="0"/>
                <a:cs typeface="Arial" panose="020B0604020202020204" pitchFamily="34" charset="0"/>
              </a:rPr>
              <a:t>Hội</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nhập</a:t>
            </a:r>
            <a:r>
              <a:rPr lang="en-US" sz="2400" b="1" i="1" dirty="0" smtClean="0">
                <a:solidFill>
                  <a:srgbClr val="002060"/>
                </a:solidFill>
                <a:latin typeface="Arial" panose="020B0604020202020204" pitchFamily="34" charset="0"/>
                <a:cs typeface="Arial" panose="020B0604020202020204" pitchFamily="34" charset="0"/>
              </a:rPr>
              <a:t>, </a:t>
            </a:r>
          </a:p>
          <a:p>
            <a:pPr algn="l"/>
            <a:r>
              <a:rPr lang="en-US" sz="2400" b="1" i="1" dirty="0" err="1" smtClean="0">
                <a:solidFill>
                  <a:srgbClr val="002060"/>
                </a:solidFill>
                <a:latin typeface="Arial" panose="020B0604020202020204" pitchFamily="34" charset="0"/>
                <a:cs typeface="Arial" panose="020B0604020202020204" pitchFamily="34" charset="0"/>
              </a:rPr>
              <a:t>Cục</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Quản</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lý</a:t>
            </a:r>
            <a:r>
              <a:rPr lang="en-US" sz="2400" b="1" i="1" dirty="0" smtClean="0">
                <a:solidFill>
                  <a:srgbClr val="002060"/>
                </a:solidFill>
                <a:latin typeface="Arial" panose="020B0604020202020204" pitchFamily="34" charset="0"/>
                <a:cs typeface="Arial" panose="020B0604020202020204" pitchFamily="34" charset="0"/>
              </a:rPr>
              <a:t> </a:t>
            </a:r>
            <a:r>
              <a:rPr lang="en-US" sz="2400" b="1" i="1" dirty="0" err="1" smtClean="0">
                <a:solidFill>
                  <a:srgbClr val="002060"/>
                </a:solidFill>
                <a:latin typeface="Arial" panose="020B0604020202020204" pitchFamily="34" charset="0"/>
                <a:cs typeface="Arial" panose="020B0604020202020204" pitchFamily="34" charset="0"/>
              </a:rPr>
              <a:t>Dược</a:t>
            </a:r>
            <a:r>
              <a:rPr lang="en-US" sz="2400" b="1" i="1" dirty="0" smtClean="0">
                <a:solidFill>
                  <a:srgbClr val="002060"/>
                </a:solidFill>
                <a:latin typeface="Arial" panose="020B0604020202020204" pitchFamily="34" charset="0"/>
                <a:cs typeface="Arial" panose="020B0604020202020204" pitchFamily="34" charset="0"/>
              </a:rPr>
              <a:t> </a:t>
            </a:r>
          </a:p>
        </p:txBody>
      </p:sp>
      <p:sp>
        <p:nvSpPr>
          <p:cNvPr id="8" name="Rectangle 7"/>
          <p:cNvSpPr/>
          <p:nvPr/>
        </p:nvSpPr>
        <p:spPr>
          <a:xfrm>
            <a:off x="4856675" y="6219065"/>
            <a:ext cx="1838965" cy="369332"/>
          </a:xfrm>
          <a:prstGeom prst="rect">
            <a:avLst/>
          </a:prstGeom>
        </p:spPr>
        <p:txBody>
          <a:bodyPr wrap="none">
            <a:spAutoFit/>
          </a:bodyPr>
          <a:lstStyle/>
          <a:p>
            <a:r>
              <a:rPr lang="en-US" b="1" i="1" dirty="0" smtClean="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T</a:t>
            </a:r>
            <a:r>
              <a:rPr lang="en-US" b="1" i="1" dirty="0" err="1" smtClean="0">
                <a:solidFill>
                  <a:srgbClr val="002060"/>
                </a:solidFill>
                <a:latin typeface="Arial" panose="020B0604020202020204" pitchFamily="34" charset="0"/>
                <a:cs typeface="Arial" panose="020B0604020202020204" pitchFamily="34" charset="0"/>
              </a:rPr>
              <a:t>háng</a:t>
            </a:r>
            <a:r>
              <a:rPr lang="en-US" b="1" i="1" dirty="0" smtClean="0">
                <a:solidFill>
                  <a:srgbClr val="002060"/>
                </a:solidFill>
                <a:latin typeface="Arial" panose="020B0604020202020204" pitchFamily="34" charset="0"/>
                <a:cs typeface="Arial" panose="020B0604020202020204" pitchFamily="34" charset="0"/>
              </a:rPr>
              <a:t> 02/2025</a:t>
            </a:r>
            <a:endParaRPr lang="x-none"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65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10</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766800175"/>
              </p:ext>
            </p:extLst>
          </p:nvPr>
        </p:nvGraphicFramePr>
        <p:xfrm>
          <a:off x="273132" y="1230323"/>
          <a:ext cx="11720945" cy="5913120"/>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4110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050047">
                <a:tc>
                  <a:txBody>
                    <a:bodyPr/>
                    <a:lstStyle/>
                    <a:p>
                      <a:r>
                        <a:rPr lang="en-US" sz="2200" b="1" dirty="0" smtClean="0">
                          <a:solidFill>
                            <a:srgbClr val="002060"/>
                          </a:solidFill>
                          <a:latin typeface="Arial" panose="020B0604020202020204" pitchFamily="34" charset="0"/>
                          <a:cs typeface="Arial" panose="020B0604020202020204" pitchFamily="34" charset="0"/>
                        </a:rPr>
                        <a:t>1.2. </a:t>
                      </a:r>
                      <a:r>
                        <a:rPr lang="en-US" sz="2200" b="1" dirty="0" err="1" smtClean="0">
                          <a:solidFill>
                            <a:srgbClr val="002060"/>
                          </a:solidFill>
                          <a:latin typeface="Arial" panose="020B0604020202020204" pitchFamily="34" charset="0"/>
                          <a:cs typeface="Arial" panose="020B0604020202020204" pitchFamily="34" charset="0"/>
                        </a:rPr>
                        <a:t>Giải</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thích</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từ</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ngữ</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tiếp</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theo</a:t>
                      </a:r>
                      <a:r>
                        <a:rPr lang="en-US" sz="2200" b="1" baseline="0" dirty="0" smtClean="0">
                          <a:solidFill>
                            <a:srgbClr val="002060"/>
                          </a:solidFill>
                          <a:latin typeface="Arial" panose="020B0604020202020204" pitchFamily="34" charset="0"/>
                          <a:cs typeface="Arial" panose="020B0604020202020204" pitchFamily="34" charset="0"/>
                        </a:rPr>
                        <a:t>) </a:t>
                      </a:r>
                    </a:p>
                    <a:p>
                      <a:endParaRPr lang="en-US" sz="2200" b="1" baseline="0" dirty="0" smtClean="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Chưa</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có</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thuật</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ngữ</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Mức</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chênh</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lệch</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tối</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đa</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endParaRPr lang="en-US" sz="2200" b="0" i="1" strike="noStrike" baseline="0"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i="1"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i="1"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i="1"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i="1" dirty="0" smtClean="0">
                        <a:solidFill>
                          <a:srgbClr val="002060"/>
                        </a:solidFill>
                        <a:latin typeface="Arial" panose="020B0604020202020204" pitchFamily="34" charset="0"/>
                        <a:cs typeface="Arial" panose="020B0604020202020204" pitchFamily="34" charset="0"/>
                      </a:endParaRPr>
                    </a:p>
                    <a:p>
                      <a:pPr marL="0" indent="0" algn="just">
                        <a:buFontTx/>
                        <a:buNone/>
                      </a:pPr>
                      <a:r>
                        <a:rPr lang="en-US" sz="2200" b="0" i="1" dirty="0" smtClean="0">
                          <a:solidFill>
                            <a:srgbClr val="002060"/>
                          </a:solidFill>
                          <a:latin typeface="Arial" panose="020B0604020202020204" pitchFamily="34" charset="0"/>
                          <a:cs typeface="Arial" panose="020B0604020202020204" pitchFamily="34" charset="0"/>
                        </a:rPr>
                        <a:t>-</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Chưa</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có</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thuật</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ngữ</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Giữ</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giá</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thuốc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chuyển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giao</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công</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nghệ</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sản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xuất</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tại</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Việt</a:t>
                      </a:r>
                      <a:r>
                        <a:rPr lang="en-US" sz="2200" b="0" i="1" baseline="0" dirty="0" smtClean="0">
                          <a:solidFill>
                            <a:srgbClr val="002060"/>
                          </a:solidFill>
                          <a:latin typeface="Arial" panose="020B0604020202020204" pitchFamily="34" charset="0"/>
                          <a:cs typeface="Arial" panose="020B0604020202020204" pitchFamily="34" charset="0"/>
                        </a:rPr>
                        <a:t> Nam”, “</a:t>
                      </a:r>
                      <a:r>
                        <a:rPr lang="en-US" sz="2200" b="0" i="1" baseline="0" dirty="0" err="1" smtClean="0">
                          <a:solidFill>
                            <a:srgbClr val="002060"/>
                          </a:solidFill>
                          <a:latin typeface="Arial" panose="020B0604020202020204" pitchFamily="34" charset="0"/>
                          <a:cs typeface="Arial" panose="020B0604020202020204" pitchFamily="34" charset="0"/>
                        </a:rPr>
                        <a:t>Giảm</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giá</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thuốc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được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chuyển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giao</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công</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nghệ</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sản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xuất</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tại</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Việt</a:t>
                      </a:r>
                      <a:r>
                        <a:rPr lang="en-US" sz="2200" b="0" i="1" baseline="0" dirty="0" smtClean="0">
                          <a:solidFill>
                            <a:srgbClr val="002060"/>
                          </a:solidFill>
                          <a:latin typeface="Arial" panose="020B0604020202020204" pitchFamily="34" charset="0"/>
                          <a:cs typeface="Arial" panose="020B0604020202020204" pitchFamily="34" charset="0"/>
                        </a:rPr>
                        <a:t> Nam”, “</a:t>
                      </a:r>
                      <a:r>
                        <a:rPr lang="en-US" sz="2200" b="0" i="1" baseline="0" dirty="0" err="1" smtClean="0">
                          <a:solidFill>
                            <a:srgbClr val="002060"/>
                          </a:solidFill>
                          <a:latin typeface="Arial" panose="020B0604020202020204" pitchFamily="34" charset="0"/>
                          <a:cs typeface="Arial" panose="020B0604020202020204" pitchFamily="34" charset="0"/>
                        </a:rPr>
                        <a:t>Thuốc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trước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chuyển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giao</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công</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nghệ</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Thuốc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chuyển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giao</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công</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nghệ</a:t>
                      </a:r>
                      <a:r>
                        <a:rPr lang="en-US" sz="2200" b="0" i="1" baseline="0" dirty="0" smtClean="0">
                          <a:solidFill>
                            <a:srgbClr val="002060"/>
                          </a:solidFill>
                          <a:latin typeface="Arial" panose="020B0604020202020204" pitchFamily="34" charset="0"/>
                          <a:cs typeface="Arial" panose="020B0604020202020204" pitchFamily="34" charset="0"/>
                        </a:rPr>
                        <a:t>” .</a:t>
                      </a:r>
                      <a:endParaRPr lang="en-US" sz="2200" b="0" i="1" dirty="0" smtClean="0">
                        <a:solidFill>
                          <a:srgbClr val="00206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i="1" dirty="0" smtClean="0">
                        <a:solidFill>
                          <a:srgbClr val="00206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i="1"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baseline="0" dirty="0" smtClean="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1.2.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Giải</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thích</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từ</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ngữ</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tiếp</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theo</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0" strike="noStrike" kern="1200" baseline="0" dirty="0" err="1" smtClean="0">
                          <a:solidFill>
                            <a:srgbClr val="002060"/>
                          </a:solidFill>
                          <a:effectLst/>
                          <a:latin typeface="Arial" panose="020B0604020202020204" pitchFamily="34" charset="0"/>
                          <a:ea typeface="+mn-ea"/>
                          <a:cs typeface="Arial" panose="020B0604020202020204" pitchFamily="34" charset="0"/>
                        </a:rPr>
                        <a:t>Bổ</a:t>
                      </a:r>
                      <a:r>
                        <a:rPr lang="en-US" sz="2200" b="0" strike="noStrike" kern="1200" baseline="0" dirty="0" smtClean="0">
                          <a:solidFill>
                            <a:srgbClr val="002060"/>
                          </a:solidFill>
                          <a:effectLst/>
                          <a:latin typeface="Arial" panose="020B0604020202020204" pitchFamily="34" charset="0"/>
                          <a:ea typeface="+mn-ea"/>
                          <a:cs typeface="Arial" panose="020B0604020202020204" pitchFamily="34" charset="0"/>
                        </a:rPr>
                        <a:t> sung </a:t>
                      </a:r>
                      <a:r>
                        <a:rPr lang="en-US" sz="2200" b="0" strike="noStrike" kern="1200" baseline="0" dirty="0" err="1" smtClean="0">
                          <a:solidFill>
                            <a:srgbClr val="002060"/>
                          </a:solidFill>
                          <a:effectLst/>
                          <a:latin typeface="Arial" panose="020B0604020202020204" pitchFamily="34" charset="0"/>
                          <a:ea typeface="+mn-ea"/>
                          <a:cs typeface="Arial" panose="020B0604020202020204" pitchFamily="34" charset="0"/>
                        </a:rPr>
                        <a:t>thuật</a:t>
                      </a:r>
                      <a:r>
                        <a:rPr lang="en-US" sz="2200" b="0" strike="noStrike"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strike="noStrike" kern="1200" baseline="0" dirty="0" err="1" smtClean="0">
                          <a:solidFill>
                            <a:srgbClr val="002060"/>
                          </a:solidFill>
                          <a:effectLst/>
                          <a:latin typeface="Arial" panose="020B0604020202020204" pitchFamily="34" charset="0"/>
                          <a:ea typeface="+mn-ea"/>
                          <a:cs typeface="Arial" panose="020B0604020202020204" pitchFamily="34" charset="0"/>
                        </a:rPr>
                        <a:t>ngữ</a:t>
                      </a:r>
                      <a:r>
                        <a:rPr lang="en-US" sz="2200" b="0" strike="noStrike" kern="1200" baseline="0" dirty="0" smtClean="0">
                          <a:solidFill>
                            <a:srgbClr val="002060"/>
                          </a:solidFill>
                          <a:effectLst/>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Mức</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chênh</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lệch</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tối</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đa</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vi-VN"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là mức chênh lệch giữa giá bán buôn dự kiến đã công bố, công bố lại so với so với giá trúng thầu tại cơ sở y tế của chính mặt hàng đó. </a:t>
                      </a:r>
                      <a:endPar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b="0" kern="1200" dirty="0" err="1" smtClean="0">
                          <a:solidFill>
                            <a:srgbClr val="002060"/>
                          </a:solidFill>
                          <a:latin typeface="Arial" panose="020B0604020202020204" pitchFamily="34" charset="0"/>
                          <a:ea typeface="+mn-ea"/>
                          <a:cs typeface="Arial" panose="020B0604020202020204" pitchFamily="34" charset="0"/>
                        </a:rPr>
                        <a:t>Bổ</a:t>
                      </a:r>
                      <a:r>
                        <a:rPr lang="en-US" sz="2200" b="0" kern="1200" baseline="0" dirty="0" smtClean="0">
                          <a:solidFill>
                            <a:srgbClr val="002060"/>
                          </a:solidFill>
                          <a:latin typeface="Arial" panose="020B0604020202020204" pitchFamily="34" charset="0"/>
                          <a:ea typeface="+mn-ea"/>
                          <a:cs typeface="Arial" panose="020B0604020202020204" pitchFamily="34" charset="0"/>
                        </a:rPr>
                        <a:t> sung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thuật</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ngữ</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Giữ</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giá</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thuốc</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chuyển</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giao</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công</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nghệ</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sản</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xuất</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tại</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Việt</a:t>
                      </a:r>
                      <a:r>
                        <a:rPr lang="en-US" sz="2200" b="0" kern="1200" baseline="0" dirty="0" smtClean="0">
                          <a:solidFill>
                            <a:srgbClr val="002060"/>
                          </a:solidFill>
                          <a:latin typeface="Arial" panose="020B0604020202020204" pitchFamily="34" charset="0"/>
                          <a:ea typeface="+mn-ea"/>
                          <a:cs typeface="Arial" panose="020B0604020202020204" pitchFamily="34" charset="0"/>
                        </a:rPr>
                        <a:t> Nam”,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Giảm</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giá</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thuốc</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được</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chuyển</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giao</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công</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nghệ</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sản</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xuất</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tại</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việt</a:t>
                      </a:r>
                      <a:r>
                        <a:rPr lang="en-US" sz="2200" b="0" kern="1200" baseline="0" dirty="0" smtClean="0">
                          <a:solidFill>
                            <a:srgbClr val="002060"/>
                          </a:solidFill>
                          <a:latin typeface="Arial" panose="020B0604020202020204" pitchFamily="34" charset="0"/>
                          <a:ea typeface="+mn-ea"/>
                          <a:cs typeface="Arial" panose="020B0604020202020204" pitchFamily="34" charset="0"/>
                        </a:rPr>
                        <a:t> Nam”,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Thuốc</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trước</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chuyển</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giao</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công</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nghệ</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Thuốc</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chuyển</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giao</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công</a:t>
                      </a:r>
                      <a:r>
                        <a:rPr lang="en-US" sz="2200" b="0" kern="1200" baseline="0" dirty="0" smtClean="0">
                          <a:solidFill>
                            <a:srgbClr val="002060"/>
                          </a:solidFill>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latin typeface="Arial" panose="020B0604020202020204" pitchFamily="34" charset="0"/>
                          <a:ea typeface="+mn-ea"/>
                          <a:cs typeface="Arial" panose="020B0604020202020204" pitchFamily="34" charset="0"/>
                        </a:rPr>
                        <a:t>nghệ</a:t>
                      </a:r>
                      <a:r>
                        <a:rPr lang="en-US" sz="2200" b="0" kern="1200" baseline="0" dirty="0" smtClean="0">
                          <a:solidFill>
                            <a:srgbClr val="002060"/>
                          </a:solidFill>
                          <a:latin typeface="Arial" panose="020B0604020202020204" pitchFamily="34" charset="0"/>
                          <a:ea typeface="+mn-ea"/>
                          <a:cs typeface="Arial" panose="020B0604020202020204" pitchFamily="34" charset="0"/>
                        </a:rPr>
                        <a:t>”.</a:t>
                      </a:r>
                      <a:endParaRPr lang="en-US" sz="2200" b="0" kern="1200" dirty="0" smtClean="0">
                        <a:solidFill>
                          <a:srgbClr val="002060"/>
                        </a:solidFill>
                        <a:latin typeface="Arial" panose="020B0604020202020204" pitchFamily="34" charset="0"/>
                        <a:ea typeface="+mn-ea"/>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cxnSp>
        <p:nvCxnSpPr>
          <p:cNvPr id="11" name="Straight Connector 10"/>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sp>
        <p:nvSpPr>
          <p:cNvPr id="14" name="Rectangle 13"/>
          <p:cNvSpPr/>
          <p:nvPr/>
        </p:nvSpPr>
        <p:spPr>
          <a:xfrm>
            <a:off x="157654" y="683280"/>
            <a:ext cx="11259645"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Phạm</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vi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điều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chỉnh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&amp;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giải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thích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từ</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ngữ</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(tiếp theo)</a:t>
            </a:r>
            <a:endParaRPr lang="en-US" sz="2800" dirty="0">
              <a:solidFill>
                <a:srgbClr val="FF0000"/>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   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868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11</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508290" y="1029193"/>
            <a:ext cx="10441249" cy="523220"/>
          </a:xfrm>
          <a:prstGeom prst="rect">
            <a:avLst/>
          </a:prstGeom>
        </p:spPr>
        <p:txBody>
          <a:bodyPr wrap="square">
            <a:spAutoFit/>
          </a:bodyPr>
          <a:lstStyle/>
          <a:p>
            <a:r>
              <a:rPr lang="en-US" sz="28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2</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Chứng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chỉ</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hành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nghề</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dược</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979930" y="1511793"/>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716386314"/>
              </p:ext>
            </p:extLst>
          </p:nvPr>
        </p:nvGraphicFramePr>
        <p:xfrm>
          <a:off x="273132" y="1678066"/>
          <a:ext cx="11720945" cy="5179935"/>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45541">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2273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Thực</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hành</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chuyên</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môn</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dược</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400" b="0" kern="1200" dirty="0" smtClean="0">
                          <a:solidFill>
                            <a:srgbClr val="002060"/>
                          </a:solidFill>
                          <a:effectLst/>
                          <a:latin typeface="Arial" panose="020B0604020202020204" pitchFamily="34" charset="0"/>
                          <a:ea typeface="+mn-ea"/>
                          <a:cs typeface="Arial" panose="020B0604020202020204" pitchFamily="34" charset="0"/>
                        </a:rPr>
                        <a:t>(Điều 20) </a:t>
                      </a:r>
                      <a:endParaRPr lang="en-US" sz="2400" b="0" dirty="0" smtClean="0">
                        <a:solidFill>
                          <a:srgbClr val="002060"/>
                        </a:solidFill>
                        <a:latin typeface="Arial" panose="020B0604020202020204" pitchFamily="34" charset="0"/>
                        <a:cs typeface="Arial" panose="020B0604020202020204" pitchFamily="34" charset="0"/>
                      </a:endParaRPr>
                    </a:p>
                    <a:p>
                      <a:pPr marL="342900" indent="-342900" algn="just">
                        <a:buFontTx/>
                        <a:buChar char="-"/>
                      </a:pPr>
                      <a:r>
                        <a:rPr lang="en-US" sz="2400" b="0" baseline="0" dirty="0" err="1" smtClean="0">
                          <a:solidFill>
                            <a:srgbClr val="002060"/>
                          </a:solidFill>
                          <a:latin typeface="Arial" panose="020B0604020202020204" pitchFamily="34" charset="0"/>
                          <a:cs typeface="Arial" panose="020B0604020202020204" pitchFamily="34" charset="0"/>
                        </a:rPr>
                        <a:t>Chưa</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có</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nội</a:t>
                      </a:r>
                      <a:r>
                        <a:rPr lang="en-US" sz="2400" b="0" kern="1200" dirty="0" smtClean="0">
                          <a:solidFill>
                            <a:srgbClr val="002060"/>
                          </a:solidFill>
                          <a:effectLst/>
                          <a:latin typeface="Arial" panose="020B0604020202020204" pitchFamily="34" charset="0"/>
                          <a:ea typeface="+mn-ea"/>
                          <a:cs typeface="Arial" panose="020B0604020202020204" pitchFamily="34" charset="0"/>
                        </a:rPr>
                        <a:t> dung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thực</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hành</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chuyên</a:t>
                      </a:r>
                      <a:r>
                        <a:rPr lang="en-US" sz="24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môn</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smtClean="0">
                          <a:solidFill>
                            <a:srgbClr val="002060"/>
                          </a:solidFill>
                          <a:effectLst/>
                          <a:latin typeface="Arial" panose="020B0604020202020204" pitchFamily="34" charset="0"/>
                          <a:ea typeface="+mn-ea"/>
                          <a:cs typeface="Arial" panose="020B0604020202020204" pitchFamily="34" charset="0"/>
                        </a:rPr>
                        <a:t>“</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giảng</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dạy</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về</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lĩnh</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vực</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dược</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tại</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trường</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đào</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tạo</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chuyên</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ngành</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i="1" kern="1200" dirty="0" err="1" smtClean="0">
                          <a:solidFill>
                            <a:srgbClr val="002060"/>
                          </a:solidFill>
                          <a:effectLst/>
                          <a:latin typeface="Arial" panose="020B0604020202020204" pitchFamily="34" charset="0"/>
                          <a:ea typeface="+mn-ea"/>
                          <a:cs typeface="Arial" panose="020B0604020202020204" pitchFamily="34" charset="0"/>
                        </a:rPr>
                        <a:t>dược</a:t>
                      </a:r>
                      <a:r>
                        <a:rPr lang="en-US" sz="2400" b="0" i="1"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để</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xem</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xét</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cấp</a:t>
                      </a:r>
                      <a:r>
                        <a:rPr lang="en-US" sz="2400" b="0" kern="1200" dirty="0" smtClean="0">
                          <a:solidFill>
                            <a:srgbClr val="002060"/>
                          </a:solidFill>
                          <a:effectLst/>
                          <a:latin typeface="Arial" panose="020B0604020202020204" pitchFamily="34" charset="0"/>
                          <a:ea typeface="+mn-ea"/>
                          <a:cs typeface="Arial" panose="020B0604020202020204" pitchFamily="34" charset="0"/>
                        </a:rPr>
                        <a:t> CCHND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cho</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người</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chịu</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trách</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nhiệm</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chuyên</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môn</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về</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dược</a:t>
                      </a:r>
                      <a:endParaRPr lang="en-US" sz="2400" b="0" dirty="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Thực</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hành</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chuyên</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môn</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dược</a:t>
                      </a:r>
                      <a:r>
                        <a:rPr lang="en-US" sz="24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kumimoji="0" lang="vi-VN"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(Điều 15)</a:t>
                      </a:r>
                      <a:endParaRPr lang="en-US" sz="2400" b="0" baseline="0" dirty="0" smtClean="0">
                        <a:solidFill>
                          <a:srgbClr val="002060"/>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Bổ</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sung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nội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dung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thực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hành</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chuyên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môn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giảng</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dạy</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lĩnh</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vực</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dược</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tại</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trường</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đào</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tạo</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chuyên</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ngành</a:t>
                      </a:r>
                      <a:r>
                        <a:rPr kumimoji="0" lang="en-US" sz="24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dược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để</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xem</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xét</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cấp</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CCHND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người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chịu</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trách</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nhiệm</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chuyên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môn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dược</a:t>
                      </a: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09" y="129066"/>
            <a:ext cx="79656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   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84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12</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508290" y="1029193"/>
            <a:ext cx="10441249" cy="523220"/>
          </a:xfrm>
          <a:prstGeom prst="rect">
            <a:avLst/>
          </a:prstGeom>
        </p:spPr>
        <p:txBody>
          <a:bodyPr wrap="square">
            <a:spAutoFit/>
          </a:bodyPr>
          <a:lstStyle/>
          <a:p>
            <a:r>
              <a:rPr lang="en-US" sz="28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3.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Kinh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doanh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dược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phương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thức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TMĐT</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979930" y="1511793"/>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862950113"/>
              </p:ext>
            </p:extLst>
          </p:nvPr>
        </p:nvGraphicFramePr>
        <p:xfrm>
          <a:off x="273132" y="1678066"/>
          <a:ext cx="11720945" cy="5179935"/>
        </p:xfrm>
        <a:graphic>
          <a:graphicData uri="http://schemas.openxmlformats.org/drawingml/2006/table">
            <a:tbl>
              <a:tblPr firstRow="1" bandRow="1">
                <a:tableStyleId>{5C22544A-7EE6-4342-B048-85BDC9FD1C3A}</a:tableStyleId>
              </a:tblPr>
              <a:tblGrid>
                <a:gridCol w="5810807">
                  <a:extLst>
                    <a:ext uri="{9D8B030D-6E8A-4147-A177-3AD203B41FA5}">
                      <a16:colId xmlns="" xmlns:a16="http://schemas.microsoft.com/office/drawing/2014/main" val="20000"/>
                    </a:ext>
                  </a:extLst>
                </a:gridCol>
                <a:gridCol w="5910138">
                  <a:extLst>
                    <a:ext uri="{9D8B030D-6E8A-4147-A177-3AD203B41FA5}">
                      <a16:colId xmlns="" xmlns:a16="http://schemas.microsoft.com/office/drawing/2014/main" val="20001"/>
                    </a:ext>
                  </a:extLst>
                </a:gridCol>
              </a:tblGrid>
              <a:tr h="445541">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472273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Chưa</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có</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kinh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doanh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phương</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thức</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TMĐT</a:t>
                      </a:r>
                      <a:endParaRPr lang="en-US" sz="2400" b="1" dirty="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Bổ</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sung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kinh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doanh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phương</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thức</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TMĐT: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 Q</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uy</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định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về</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việc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đăng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tải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thông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tin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Điều</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45):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Giấy</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CN ĐĐKKD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dược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Tên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thuốc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được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đăng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tải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cùng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với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hình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ảnh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bao</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bì</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thương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phẩm</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thuốc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kèm</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theo</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đường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dẫn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tới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thông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tin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cấp</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phép</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HDSD,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nhãn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thuốc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đã</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phê</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duyệt</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Nội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dung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sàn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giao</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dịch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ứng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dụng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website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thương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mại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điện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tử</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phải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thể</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hiện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cho</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khách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hàng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p>
                  </a:txBody>
                  <a:tcPr>
                    <a:solidFill>
                      <a:schemeClr val="accent1">
                        <a:tint val="40000"/>
                        <a:alpha val="0"/>
                      </a:schemeClr>
                    </a:solidFill>
                  </a:tcPr>
                </a:tc>
                <a:extLst>
                  <a:ext uri="{0D108BD9-81ED-4DB2-BD59-A6C34878D82A}">
                    <a16:rowId xmlns="" xmlns:a16="http://schemas.microsoft.com/office/drawing/2014/main" val="10001"/>
                  </a:ext>
                </a:extLst>
              </a:tr>
            </a:tbl>
          </a:graphicData>
        </a:graphic>
      </p:graphicFrame>
      <p:sp>
        <p:nvSpPr>
          <p:cNvPr id="13" name="Rectangle 3"/>
          <p:cNvSpPr>
            <a:spLocks noChangeArrowheads="1"/>
          </p:cNvSpPr>
          <p:nvPr/>
        </p:nvSpPr>
        <p:spPr bwMode="auto">
          <a:xfrm>
            <a:off x="2144109" y="129066"/>
            <a:ext cx="79656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   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551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13</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508290" y="1029193"/>
            <a:ext cx="10441249" cy="523220"/>
          </a:xfrm>
          <a:prstGeom prst="rect">
            <a:avLst/>
          </a:prstGeom>
        </p:spPr>
        <p:txBody>
          <a:bodyPr wrap="square">
            <a:spAutoFit/>
          </a:bodyPr>
          <a:lstStyle/>
          <a:p>
            <a:r>
              <a:rPr lang="en-US" sz="28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3.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Kinh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doanh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dược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phương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thức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TMĐT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979930" y="1511793"/>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887782196"/>
              </p:ext>
            </p:extLst>
          </p:nvPr>
        </p:nvGraphicFramePr>
        <p:xfrm>
          <a:off x="273132" y="1678066"/>
          <a:ext cx="11720945" cy="5179935"/>
        </p:xfrm>
        <a:graphic>
          <a:graphicData uri="http://schemas.openxmlformats.org/drawingml/2006/table">
            <a:tbl>
              <a:tblPr firstRow="1" bandRow="1">
                <a:tableStyleId>{5C22544A-7EE6-4342-B048-85BDC9FD1C3A}</a:tableStyleId>
              </a:tblPr>
              <a:tblGrid>
                <a:gridCol w="5810807">
                  <a:extLst>
                    <a:ext uri="{9D8B030D-6E8A-4147-A177-3AD203B41FA5}">
                      <a16:colId xmlns="" xmlns:a16="http://schemas.microsoft.com/office/drawing/2014/main" val="20000"/>
                    </a:ext>
                  </a:extLst>
                </a:gridCol>
                <a:gridCol w="5910138">
                  <a:extLst>
                    <a:ext uri="{9D8B030D-6E8A-4147-A177-3AD203B41FA5}">
                      <a16:colId xmlns="" xmlns:a16="http://schemas.microsoft.com/office/drawing/2014/main" val="20001"/>
                    </a:ext>
                  </a:extLst>
                </a:gridCol>
              </a:tblGrid>
              <a:tr h="445541">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472273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kern="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Chưa</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có</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kinh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doanh</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phương</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baseline="0" dirty="0" err="1"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thức</a:t>
                      </a:r>
                      <a:r>
                        <a:rPr lang="en-US" sz="2400" b="1" kern="0" baseline="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TMĐT</a:t>
                      </a:r>
                      <a:endParaRPr lang="en-US" sz="2400" b="1" dirty="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2.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Bổ</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sung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quy</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định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về</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xác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minh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thông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tin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khách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hàng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Điều</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46):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Trách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nhiệm</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sàn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giao</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dịch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ứng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dụng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website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thương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mại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điện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tử</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Trách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nhiệm</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cơ</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sở</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bán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thuốc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NLLT.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Yêu</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cầu</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đối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với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đơn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hàng</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được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xác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nhận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khi</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thực</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hiện</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giao</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dịch</a:t>
                      </a:r>
                      <a:r>
                        <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 xmlns:a16="http://schemas.microsoft.com/office/drawing/2014/main" val="10001"/>
                  </a:ext>
                </a:extLst>
              </a:tr>
            </a:tbl>
          </a:graphicData>
        </a:graphic>
      </p:graphicFrame>
      <p:sp>
        <p:nvSpPr>
          <p:cNvPr id="13" name="Rectangle 3"/>
          <p:cNvSpPr>
            <a:spLocks noChangeArrowheads="1"/>
          </p:cNvSpPr>
          <p:nvPr/>
        </p:nvSpPr>
        <p:spPr bwMode="auto">
          <a:xfrm>
            <a:off x="2144109" y="129066"/>
            <a:ext cx="79656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   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509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14</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85750" y="959316"/>
            <a:ext cx="9762140"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4</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đối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với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KSĐB</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32175" y="1220926"/>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7219227"/>
              </p:ext>
            </p:extLst>
          </p:nvPr>
        </p:nvGraphicFramePr>
        <p:xfrm>
          <a:off x="273132" y="1550199"/>
          <a:ext cx="11720945" cy="5336635"/>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28366">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79435">
                <a:tc>
                  <a:txBody>
                    <a:bodyPr/>
                    <a:lstStyle/>
                    <a:p>
                      <a:pPr algn="just">
                        <a:lnSpc>
                          <a:spcPct val="100000"/>
                        </a:lnSpc>
                        <a:spcBef>
                          <a:spcPts val="0"/>
                        </a:spcBef>
                        <a:spcAft>
                          <a:spcPts val="600"/>
                        </a:spcAft>
                      </a:pPr>
                      <a:r>
                        <a:rPr lang="en-US" sz="2400" b="1" dirty="0" smtClean="0">
                          <a:solidFill>
                            <a:srgbClr val="002060"/>
                          </a:solidFill>
                          <a:effectLst/>
                          <a:latin typeface="Arial" panose="020B0604020202020204" pitchFamily="34" charset="0"/>
                          <a:cs typeface="Arial" panose="020B0604020202020204" pitchFamily="34" charset="0"/>
                        </a:rPr>
                        <a:t>4.1. </a:t>
                      </a:r>
                      <a:r>
                        <a:rPr lang="en-US" sz="2400" b="1" dirty="0" err="1" smtClean="0">
                          <a:solidFill>
                            <a:srgbClr val="002060"/>
                          </a:solidFill>
                          <a:effectLst/>
                          <a:latin typeface="Arial" panose="020B0604020202020204" pitchFamily="34" charset="0"/>
                          <a:cs typeface="Arial" panose="020B0604020202020204" pitchFamily="34" charset="0"/>
                        </a:rPr>
                        <a:t>Giao</a:t>
                      </a:r>
                      <a:r>
                        <a:rPr lang="en-US" sz="2400" b="1" dirty="0" smtClean="0">
                          <a:solidFill>
                            <a:srgbClr val="002060"/>
                          </a:solidFill>
                          <a:effectLst/>
                          <a:latin typeface="Arial" panose="020B0604020202020204" pitchFamily="34" charset="0"/>
                          <a:cs typeface="Arial" panose="020B0604020202020204" pitchFamily="34" charset="0"/>
                        </a:rPr>
                        <a:t> </a:t>
                      </a:r>
                      <a:r>
                        <a:rPr lang="en-US" sz="2400" b="1" dirty="0" err="1" smtClean="0">
                          <a:solidFill>
                            <a:srgbClr val="002060"/>
                          </a:solidFill>
                          <a:effectLst/>
                          <a:latin typeface="Arial" panose="020B0604020202020204" pitchFamily="34" charset="0"/>
                          <a:cs typeface="Arial" panose="020B0604020202020204" pitchFamily="34" charset="0"/>
                        </a:rPr>
                        <a:t>nhận</a:t>
                      </a:r>
                      <a:r>
                        <a:rPr lang="en-US" sz="2400" b="1" dirty="0" smtClean="0">
                          <a:solidFill>
                            <a:srgbClr val="002060"/>
                          </a:solidFill>
                          <a:effectLst/>
                          <a:latin typeface="Arial" panose="020B0604020202020204" pitchFamily="34" charset="0"/>
                          <a:cs typeface="Arial" panose="020B0604020202020204" pitchFamily="34" charset="0"/>
                        </a:rPr>
                        <a:t>,</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vận</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chuyển</a:t>
                      </a:r>
                      <a:r>
                        <a:rPr lang="en-US" sz="2400" b="1" baseline="0" dirty="0" smtClean="0">
                          <a:solidFill>
                            <a:srgbClr val="002060"/>
                          </a:solidFill>
                          <a:effectLst/>
                          <a:latin typeface="Arial" panose="020B0604020202020204" pitchFamily="34" charset="0"/>
                          <a:cs typeface="Arial" panose="020B0604020202020204" pitchFamily="34" charset="0"/>
                        </a:rPr>
                        <a:t>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4</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5</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0" baseline="0" dirty="0" smtClean="0">
                        <a:solidFill>
                          <a:srgbClr val="002060"/>
                        </a:solidFill>
                        <a:effectLst/>
                        <a:latin typeface="Arial" panose="020B0604020202020204" pitchFamily="34" charset="0"/>
                        <a:cs typeface="Arial" panose="020B0604020202020204" pitchFamily="34" charset="0"/>
                      </a:endParaRPr>
                    </a:p>
                    <a:p>
                      <a:pPr marL="0" indent="0" algn="just">
                        <a:lnSpc>
                          <a:spcPct val="100000"/>
                        </a:lnSpc>
                        <a:spcBef>
                          <a:spcPts val="0"/>
                        </a:spcBef>
                        <a:spcAft>
                          <a:spcPts val="600"/>
                        </a:spcAft>
                        <a:buFontTx/>
                        <a:buNone/>
                      </a:pPr>
                      <a:r>
                        <a:rPr lang="en-US" sz="2400" b="0" baseline="0" dirty="0" err="1" smtClean="0">
                          <a:solidFill>
                            <a:srgbClr val="002060"/>
                          </a:solidFill>
                          <a:effectLst/>
                          <a:latin typeface="Arial" panose="020B0604020202020204" pitchFamily="34" charset="0"/>
                          <a:cs typeface="Arial" panose="020B0604020202020204" pitchFamily="34" charset="0"/>
                        </a:rPr>
                        <a:t>Chưa</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có</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biện</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pháp</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theo</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dõi</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quá</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trình</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vận</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chuyển</a:t>
                      </a:r>
                      <a:r>
                        <a:rPr lang="en-US" sz="2400" b="0" baseline="0" dirty="0" smtClean="0">
                          <a:solidFill>
                            <a:srgbClr val="002060"/>
                          </a:solidFill>
                          <a:effectLst/>
                          <a:latin typeface="Arial" panose="020B0604020202020204" pitchFamily="34" charset="0"/>
                          <a:cs typeface="Arial" panose="020B0604020202020204" pitchFamily="34" charset="0"/>
                        </a:rPr>
                        <a:t>:</a:t>
                      </a:r>
                    </a:p>
                    <a:p>
                      <a:pPr marL="0" indent="0" algn="just">
                        <a:lnSpc>
                          <a:spcPct val="100000"/>
                        </a:lnSpc>
                        <a:spcBef>
                          <a:spcPts val="0"/>
                        </a:spcBef>
                        <a:spcAft>
                          <a:spcPts val="600"/>
                        </a:spcAft>
                        <a:buFontTx/>
                        <a:buNone/>
                      </a:pPr>
                      <a:endParaRPr lang="en-US" sz="2400" b="0" baseline="0" dirty="0" smtClean="0">
                        <a:solidFill>
                          <a:srgbClr val="002060"/>
                        </a:solidFill>
                        <a:effectLst/>
                        <a:latin typeface="Arial" panose="020B0604020202020204" pitchFamily="34" charset="0"/>
                        <a:cs typeface="Arial" panose="020B0604020202020204" pitchFamily="34" charset="0"/>
                      </a:endParaRP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NLLT</a:t>
                      </a:r>
                      <a:r>
                        <a:rPr lang="vi-VN" sz="2400" b="0" baseline="0" dirty="0" smtClean="0">
                          <a:solidFill>
                            <a:srgbClr val="002060"/>
                          </a:solidFill>
                          <a:effectLst/>
                          <a:latin typeface="Arial" panose="020B0604020202020204" pitchFamily="34" charset="0"/>
                          <a:cs typeface="Arial" panose="020B0604020202020204" pitchFamily="34" charset="0"/>
                        </a:rPr>
                        <a:t> làm thuốc là dược chất gây nghiện, dược chất hướng thần, tiền chất dùng làm thuốc</a:t>
                      </a:r>
                      <a:r>
                        <a:rPr lang="en-US" sz="2400" b="0" baseline="0" dirty="0" smtClean="0">
                          <a:solidFill>
                            <a:srgbClr val="002060"/>
                          </a:solidFill>
                          <a:effectLst/>
                          <a:latin typeface="Arial" panose="020B0604020202020204" pitchFamily="34" charset="0"/>
                          <a:cs typeface="Arial" panose="020B0604020202020204" pitchFamily="34" charset="0"/>
                        </a:rPr>
                        <a:t>.</a:t>
                      </a: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T</a:t>
                      </a:r>
                      <a:r>
                        <a:rPr lang="vi-VN" sz="2400" b="0" baseline="0" dirty="0" smtClean="0">
                          <a:solidFill>
                            <a:srgbClr val="002060"/>
                          </a:solidFill>
                          <a:effectLst/>
                          <a:latin typeface="Arial" panose="020B0604020202020204" pitchFamily="34" charset="0"/>
                          <a:cs typeface="Arial" panose="020B0604020202020204" pitchFamily="34" charset="0"/>
                        </a:rPr>
                        <a:t>huốc gây nghiện, thuốc hướng thần, thuốc tiền chất</a:t>
                      </a:r>
                      <a:r>
                        <a:rPr lang="en-US" sz="2400" b="0" baseline="0" dirty="0" smtClean="0">
                          <a:solidFill>
                            <a:srgbClr val="002060"/>
                          </a:solidFill>
                          <a:effectLst/>
                          <a:latin typeface="Arial" panose="020B0604020202020204" pitchFamily="34" charset="0"/>
                          <a:cs typeface="Arial" panose="020B0604020202020204" pitchFamily="34" charset="0"/>
                        </a:rPr>
                        <a:t>.</a:t>
                      </a: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2400" b="1" dirty="0" smtClean="0">
                          <a:solidFill>
                            <a:srgbClr val="002060"/>
                          </a:solidFill>
                          <a:effectLst/>
                          <a:latin typeface="Arial" panose="020B0604020202020204" pitchFamily="34" charset="0"/>
                          <a:cs typeface="Arial" panose="020B0604020202020204" pitchFamily="34" charset="0"/>
                        </a:rPr>
                        <a:t>4.1. </a:t>
                      </a:r>
                      <a:r>
                        <a:rPr lang="en-US" sz="2400" b="1" dirty="0" err="1" smtClean="0">
                          <a:solidFill>
                            <a:srgbClr val="002060"/>
                          </a:solidFill>
                          <a:effectLst/>
                          <a:latin typeface="Arial" panose="020B0604020202020204" pitchFamily="34" charset="0"/>
                          <a:cs typeface="Arial" panose="020B0604020202020204" pitchFamily="34" charset="0"/>
                        </a:rPr>
                        <a:t>Giao</a:t>
                      </a:r>
                      <a:r>
                        <a:rPr lang="en-US" sz="2400" b="1" dirty="0" smtClean="0">
                          <a:solidFill>
                            <a:srgbClr val="002060"/>
                          </a:solidFill>
                          <a:effectLst/>
                          <a:latin typeface="Arial" panose="020B0604020202020204" pitchFamily="34" charset="0"/>
                          <a:cs typeface="Arial" panose="020B0604020202020204" pitchFamily="34" charset="0"/>
                        </a:rPr>
                        <a:t> </a:t>
                      </a:r>
                      <a:r>
                        <a:rPr lang="en-US" sz="2400" b="1" dirty="0" err="1" smtClean="0">
                          <a:solidFill>
                            <a:srgbClr val="002060"/>
                          </a:solidFill>
                          <a:effectLst/>
                          <a:latin typeface="Arial" panose="020B0604020202020204" pitchFamily="34" charset="0"/>
                          <a:cs typeface="Arial" panose="020B0604020202020204" pitchFamily="34" charset="0"/>
                        </a:rPr>
                        <a:t>nhận</a:t>
                      </a:r>
                      <a:r>
                        <a:rPr lang="en-US" sz="2400" b="1" dirty="0" smtClean="0">
                          <a:solidFill>
                            <a:srgbClr val="002060"/>
                          </a:solidFill>
                          <a:effectLst/>
                          <a:latin typeface="Arial" panose="020B0604020202020204" pitchFamily="34" charset="0"/>
                          <a:cs typeface="Arial" panose="020B0604020202020204" pitchFamily="34" charset="0"/>
                        </a:rPr>
                        <a:t>,</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vận</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chuyển</a:t>
                      </a:r>
                      <a:r>
                        <a:rPr lang="en-US" sz="2400" b="1" baseline="0" dirty="0" smtClean="0">
                          <a:solidFill>
                            <a:srgbClr val="002060"/>
                          </a:solidFill>
                          <a:effectLst/>
                          <a:latin typeface="Arial" panose="020B0604020202020204" pitchFamily="34" charset="0"/>
                          <a:cs typeface="Arial" panose="020B0604020202020204" pitchFamily="34" charset="0"/>
                        </a:rPr>
                        <a:t>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36</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b="1" baseline="0" dirty="0" smtClean="0">
                          <a:solidFill>
                            <a:srgbClr val="002060"/>
                          </a:solidFill>
                          <a:effectLst/>
                          <a:latin typeface="Arial" panose="020B0604020202020204" pitchFamily="34" charset="0"/>
                          <a:cs typeface="Arial" panose="020B0604020202020204" pitchFamily="34" charset="0"/>
                        </a:rPr>
                        <a:t>:</a:t>
                      </a:r>
                      <a:r>
                        <a:rPr lang="en-US" sz="2400" b="0" baseline="0" dirty="0" smtClean="0">
                          <a:solidFill>
                            <a:srgbClr val="002060"/>
                          </a:solidFill>
                          <a:effectLst/>
                          <a:latin typeface="Arial" panose="020B0604020202020204" pitchFamily="34" charset="0"/>
                          <a:cs typeface="Arial" panose="020B0604020202020204" pitchFamily="34" charset="0"/>
                        </a:rPr>
                        <a:t> </a:t>
                      </a:r>
                    </a:p>
                    <a:p>
                      <a:pPr marL="0" indent="0" algn="just">
                        <a:lnSpc>
                          <a:spcPct val="100000"/>
                        </a:lnSpc>
                        <a:spcBef>
                          <a:spcPts val="0"/>
                        </a:spcBef>
                        <a:spcAft>
                          <a:spcPts val="600"/>
                        </a:spcAft>
                        <a:buFontTx/>
                        <a:buNone/>
                      </a:pPr>
                      <a:r>
                        <a:rPr lang="en-US" sz="2400" b="0" baseline="0" dirty="0" err="1" smtClean="0">
                          <a:solidFill>
                            <a:srgbClr val="002060"/>
                          </a:solidFill>
                          <a:effectLst/>
                          <a:latin typeface="Arial" panose="020B0604020202020204" pitchFamily="34" charset="0"/>
                          <a:cs typeface="Arial" panose="020B0604020202020204" pitchFamily="34" charset="0"/>
                        </a:rPr>
                        <a:t>Bổ</a:t>
                      </a:r>
                      <a:r>
                        <a:rPr lang="en-US" sz="2400" b="0" baseline="0" dirty="0" smtClean="0">
                          <a:solidFill>
                            <a:srgbClr val="002060"/>
                          </a:solidFill>
                          <a:effectLst/>
                          <a:latin typeface="Arial" panose="020B0604020202020204" pitchFamily="34" charset="0"/>
                          <a:cs typeface="Arial" panose="020B0604020202020204" pitchFamily="34" charset="0"/>
                        </a:rPr>
                        <a:t> sung </a:t>
                      </a:r>
                      <a:r>
                        <a:rPr lang="vi-VN" sz="2400" b="0" baseline="0" dirty="0" smtClean="0">
                          <a:solidFill>
                            <a:srgbClr val="002060"/>
                          </a:solidFill>
                          <a:effectLst/>
                          <a:latin typeface="Arial" panose="020B0604020202020204" pitchFamily="34" charset="0"/>
                          <a:cs typeface="Arial" panose="020B0604020202020204" pitchFamily="34" charset="0"/>
                        </a:rPr>
                        <a:t>camera theo dõi hành trình của xe vận chuyển </a:t>
                      </a:r>
                      <a:r>
                        <a:rPr lang="en-US" sz="2400" b="0" baseline="0" dirty="0" err="1" smtClean="0">
                          <a:solidFill>
                            <a:srgbClr val="002060"/>
                          </a:solidFill>
                          <a:effectLst/>
                          <a:latin typeface="Arial" panose="020B0604020202020204" pitchFamily="34" charset="0"/>
                          <a:cs typeface="Arial" panose="020B0604020202020204" pitchFamily="34" charset="0"/>
                        </a:rPr>
                        <a:t>để</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theo</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dõi</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quá</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trình</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vận</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chuyển</a:t>
                      </a:r>
                      <a:r>
                        <a:rPr lang="en-US" sz="2400" b="0" baseline="0" dirty="0" smtClean="0">
                          <a:solidFill>
                            <a:srgbClr val="002060"/>
                          </a:solidFill>
                          <a:effectLst/>
                          <a:latin typeface="Arial" panose="020B0604020202020204" pitchFamily="34" charset="0"/>
                          <a:cs typeface="Arial" panose="020B0604020202020204" pitchFamily="34" charset="0"/>
                        </a:rPr>
                        <a:t>:</a:t>
                      </a: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NLLT</a:t>
                      </a:r>
                      <a:r>
                        <a:rPr lang="vi-VN" sz="2400" b="0" baseline="0" dirty="0" smtClean="0">
                          <a:solidFill>
                            <a:srgbClr val="002060"/>
                          </a:solidFill>
                          <a:effectLst/>
                          <a:latin typeface="Arial" panose="020B0604020202020204" pitchFamily="34" charset="0"/>
                          <a:cs typeface="Arial" panose="020B0604020202020204" pitchFamily="34" charset="0"/>
                        </a:rPr>
                        <a:t> làm thuốc là dược chất gây nghiện, dược chất hướng thần, tiền chất dùng làm thuốc</a:t>
                      </a:r>
                      <a:r>
                        <a:rPr lang="en-US" sz="2400" b="0" baseline="0" dirty="0" smtClean="0">
                          <a:solidFill>
                            <a:srgbClr val="002060"/>
                          </a:solidFill>
                          <a:effectLst/>
                          <a:latin typeface="Arial" panose="020B0604020202020204" pitchFamily="34" charset="0"/>
                          <a:cs typeface="Arial" panose="020B0604020202020204" pitchFamily="34" charset="0"/>
                        </a:rPr>
                        <a:t>.</a:t>
                      </a: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T</a:t>
                      </a:r>
                      <a:r>
                        <a:rPr lang="vi-VN" sz="2400" b="0" baseline="0" dirty="0" smtClean="0">
                          <a:solidFill>
                            <a:srgbClr val="002060"/>
                          </a:solidFill>
                          <a:effectLst/>
                          <a:latin typeface="Arial" panose="020B0604020202020204" pitchFamily="34" charset="0"/>
                          <a:cs typeface="Arial" panose="020B0604020202020204" pitchFamily="34" charset="0"/>
                        </a:rPr>
                        <a:t>huốc gây nghiện, thuốc hướng thần, thuốc tiền chất</a:t>
                      </a:r>
                      <a:r>
                        <a:rPr lang="en-US" sz="2400" b="0" baseline="0" dirty="0" smtClean="0">
                          <a:solidFill>
                            <a:srgbClr val="002060"/>
                          </a:solidFill>
                          <a:effectLst/>
                          <a:latin typeface="Arial" panose="020B0604020202020204" pitchFamily="34" charset="0"/>
                          <a:cs typeface="Arial" panose="020B0604020202020204" pitchFamily="34" charset="0"/>
                        </a:rPr>
                        <a:t>.</a:t>
                      </a: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lang="en-US" sz="2400" b="0" baseline="0" dirty="0" smtClean="0">
                        <a:solidFill>
                          <a:srgbClr val="002060"/>
                        </a:solidFill>
                        <a:effectLst/>
                        <a:latin typeface="Arial" panose="020B060402020202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6"/>
            <a:ext cx="8017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558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15</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85750" y="959316"/>
            <a:ext cx="9762140"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4</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đối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với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KSĐB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32175" y="1220926"/>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109158313"/>
              </p:ext>
            </p:extLst>
          </p:nvPr>
        </p:nvGraphicFramePr>
        <p:xfrm>
          <a:off x="273132" y="1550199"/>
          <a:ext cx="11720945" cy="5336635"/>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28366">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79435">
                <a:tc>
                  <a:txBody>
                    <a:bodyPr/>
                    <a:lstStyle/>
                    <a:p>
                      <a:pPr algn="just">
                        <a:lnSpc>
                          <a:spcPct val="100000"/>
                        </a:lnSpc>
                        <a:spcBef>
                          <a:spcPts val="0"/>
                        </a:spcBef>
                        <a:spcAft>
                          <a:spcPts val="600"/>
                        </a:spcAft>
                      </a:pPr>
                      <a:r>
                        <a:rPr lang="en-US" sz="2400" b="1" dirty="0" smtClean="0">
                          <a:solidFill>
                            <a:srgbClr val="002060"/>
                          </a:solidFill>
                          <a:effectLst/>
                          <a:latin typeface="Arial" panose="020B0604020202020204" pitchFamily="34" charset="0"/>
                          <a:cs typeface="Arial" panose="020B0604020202020204" pitchFamily="34" charset="0"/>
                        </a:rPr>
                        <a:t>4.2. </a:t>
                      </a:r>
                      <a:r>
                        <a:rPr lang="en-US" sz="2400" b="1" dirty="0" err="1" smtClean="0">
                          <a:solidFill>
                            <a:srgbClr val="002060"/>
                          </a:solidFill>
                          <a:effectLst/>
                          <a:latin typeface="Arial" panose="020B0604020202020204" pitchFamily="34" charset="0"/>
                          <a:cs typeface="Arial" panose="020B0604020202020204" pitchFamily="34" charset="0"/>
                        </a:rPr>
                        <a:t>Chế</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độ</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b</a:t>
                      </a:r>
                      <a:r>
                        <a:rPr lang="en-US" sz="2400" b="1" dirty="0" err="1" smtClean="0">
                          <a:solidFill>
                            <a:srgbClr val="002060"/>
                          </a:solidFill>
                          <a:effectLst/>
                          <a:latin typeface="Arial" panose="020B0604020202020204" pitchFamily="34" charset="0"/>
                          <a:cs typeface="Arial" panose="020B0604020202020204" pitchFamily="34" charset="0"/>
                        </a:rPr>
                        <a:t>áo</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cáo</a:t>
                      </a:r>
                      <a:r>
                        <a:rPr lang="en-US" sz="2400" b="1" baseline="0" dirty="0" smtClean="0">
                          <a:solidFill>
                            <a:srgbClr val="002060"/>
                          </a:solidFill>
                          <a:effectLst/>
                          <a:latin typeface="Arial" panose="020B0604020202020204" pitchFamily="34" charset="0"/>
                          <a:cs typeface="Arial" panose="020B0604020202020204" pitchFamily="34" charset="0"/>
                        </a:rPr>
                        <a:t> XK, NK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47)</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0" baseline="0" dirty="0" smtClean="0">
                        <a:solidFill>
                          <a:srgbClr val="002060"/>
                        </a:solidFill>
                        <a:effectLst/>
                        <a:latin typeface="Arial" panose="020B0604020202020204" pitchFamily="34" charset="0"/>
                        <a:cs typeface="Arial" panose="020B0604020202020204" pitchFamily="34" charset="0"/>
                      </a:endParaRPr>
                    </a:p>
                    <a:p>
                      <a:pPr marL="342900" indent="-342900" algn="just">
                        <a:lnSpc>
                          <a:spcPct val="100000"/>
                        </a:lnSpc>
                        <a:spcBef>
                          <a:spcPts val="0"/>
                        </a:spcBef>
                        <a:spcAft>
                          <a:spcPts val="600"/>
                        </a:spcAft>
                        <a:buFontTx/>
                        <a:buChar char="-"/>
                      </a:pPr>
                      <a:r>
                        <a:rPr lang="en-US" sz="2400" b="0" baseline="0" dirty="0" err="1" smtClean="0">
                          <a:solidFill>
                            <a:srgbClr val="002060"/>
                          </a:solidFill>
                          <a:effectLst/>
                          <a:latin typeface="Arial" panose="020B0604020202020204" pitchFamily="34" charset="0"/>
                          <a:cs typeface="Arial" panose="020B0604020202020204" pitchFamily="34" charset="0"/>
                        </a:rPr>
                        <a:t>Q</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uy</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nộp</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XK,</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NK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phóng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xạ</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chuyến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kỳ</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06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tháng</a:t>
                      </a:r>
                      <a:endPar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600"/>
                        </a:spcAft>
                        <a:buFontTx/>
                        <a:buNone/>
                      </a:pP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0" indent="0" algn="just">
                        <a:lnSpc>
                          <a:spcPct val="100000"/>
                        </a:lnSpc>
                        <a:spcBef>
                          <a:spcPts val="0"/>
                        </a:spcBef>
                        <a:spcAft>
                          <a:spcPts val="600"/>
                        </a:spcAft>
                        <a:buFontTx/>
                        <a:buNone/>
                      </a:pPr>
                      <a:endParaRPr kumimoji="0" lang="vi-VN"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Chưa</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có</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quy</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định</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việc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xuất</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nhập</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tồn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kho</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đối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thuốc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độc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liệu</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độc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làm</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thuốc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2400" b="1" dirty="0" smtClean="0">
                          <a:solidFill>
                            <a:srgbClr val="002060"/>
                          </a:solidFill>
                          <a:effectLst/>
                          <a:latin typeface="Arial" panose="020B0604020202020204" pitchFamily="34" charset="0"/>
                          <a:cs typeface="Arial" panose="020B0604020202020204" pitchFamily="34" charset="0"/>
                        </a:rPr>
                        <a:t>4.2. </a:t>
                      </a:r>
                      <a:r>
                        <a:rPr lang="en-US" sz="2400" b="1" dirty="0" err="1" smtClean="0">
                          <a:solidFill>
                            <a:srgbClr val="002060"/>
                          </a:solidFill>
                          <a:effectLst/>
                          <a:latin typeface="Arial" panose="020B0604020202020204" pitchFamily="34" charset="0"/>
                          <a:cs typeface="Arial" panose="020B0604020202020204" pitchFamily="34" charset="0"/>
                        </a:rPr>
                        <a:t>Chế</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độ</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b</a:t>
                      </a:r>
                      <a:r>
                        <a:rPr lang="en-US" sz="2400" b="1" dirty="0" err="1" smtClean="0">
                          <a:solidFill>
                            <a:srgbClr val="002060"/>
                          </a:solidFill>
                          <a:effectLst/>
                          <a:latin typeface="Arial" panose="020B0604020202020204" pitchFamily="34" charset="0"/>
                          <a:cs typeface="Arial" panose="020B0604020202020204" pitchFamily="34" charset="0"/>
                        </a:rPr>
                        <a:t>áo</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cáo</a:t>
                      </a:r>
                      <a:r>
                        <a:rPr lang="en-US" sz="2400" b="1" baseline="0" dirty="0" smtClean="0">
                          <a:solidFill>
                            <a:srgbClr val="002060"/>
                          </a:solidFill>
                          <a:effectLst/>
                          <a:latin typeface="Arial" panose="020B0604020202020204" pitchFamily="34" charset="0"/>
                          <a:cs typeface="Arial" panose="020B0604020202020204" pitchFamily="34" charset="0"/>
                        </a:rPr>
                        <a:t> XK, NK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38</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b="1" baseline="0" dirty="0" smtClean="0">
                          <a:solidFill>
                            <a:srgbClr val="002060"/>
                          </a:solidFill>
                          <a:effectLst/>
                          <a:latin typeface="Arial" panose="020B0604020202020204" pitchFamily="34" charset="0"/>
                          <a:cs typeface="Arial" panose="020B0604020202020204" pitchFamily="34" charset="0"/>
                        </a:rPr>
                        <a:t>:</a:t>
                      </a:r>
                      <a:r>
                        <a:rPr lang="en-US" sz="2400" b="0" baseline="0" dirty="0" smtClean="0">
                          <a:solidFill>
                            <a:srgbClr val="002060"/>
                          </a:solidFill>
                          <a:effectLst/>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lang="en-US" sz="2400" b="0" baseline="0" dirty="0" err="1" smtClean="0">
                          <a:solidFill>
                            <a:srgbClr val="002060"/>
                          </a:solidFill>
                          <a:effectLst/>
                          <a:latin typeface="Arial" panose="020B0604020202020204" pitchFamily="34" charset="0"/>
                          <a:cs typeface="Arial" panose="020B0604020202020204" pitchFamily="34" charset="0"/>
                        </a:rPr>
                        <a:t>B</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ỏ</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nộp</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XK,</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NK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phóng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xạ</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chuyến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cáo</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kỳ</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06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tháng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chỉnh</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sửa</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lại</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mẫu</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hàng</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năm</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phóng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xạ</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vi-VN"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lang="vi-VN"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Bổ</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sung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quy</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định</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việc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xuất</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nhập</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tồn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kho</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đối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thuốc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độc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liệu</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độc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làm</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thuốc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01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lần</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năm</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t>
                      </a: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6"/>
            <a:ext cx="8017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61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16</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85750" y="959316"/>
            <a:ext cx="9762140"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4</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đối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với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KSĐB</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55981"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32175" y="1220926"/>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537696058"/>
              </p:ext>
            </p:extLst>
          </p:nvPr>
        </p:nvGraphicFramePr>
        <p:xfrm>
          <a:off x="273132" y="1550199"/>
          <a:ext cx="11720945" cy="5336635"/>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28366">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79435">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US" sz="2400" b="1" dirty="0" smtClean="0">
                          <a:solidFill>
                            <a:srgbClr val="002060"/>
                          </a:solidFill>
                          <a:effectLst/>
                          <a:latin typeface="Arial" panose="020B0604020202020204" pitchFamily="34" charset="0"/>
                          <a:cs typeface="Arial" panose="020B0604020202020204" pitchFamily="34" charset="0"/>
                        </a:rPr>
                        <a:t>4.2. </a:t>
                      </a:r>
                      <a:r>
                        <a:rPr lang="en-US" sz="2400" b="1" dirty="0" err="1" smtClean="0">
                          <a:solidFill>
                            <a:srgbClr val="002060"/>
                          </a:solidFill>
                          <a:effectLst/>
                          <a:latin typeface="Arial" panose="020B0604020202020204" pitchFamily="34" charset="0"/>
                          <a:cs typeface="Arial" panose="020B0604020202020204" pitchFamily="34" charset="0"/>
                        </a:rPr>
                        <a:t>Chế</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độ</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b</a:t>
                      </a:r>
                      <a:r>
                        <a:rPr lang="en-US" sz="2400" b="1" dirty="0" err="1" smtClean="0">
                          <a:solidFill>
                            <a:srgbClr val="002060"/>
                          </a:solidFill>
                          <a:effectLst/>
                          <a:latin typeface="Arial" panose="020B0604020202020204" pitchFamily="34" charset="0"/>
                          <a:cs typeface="Arial" panose="020B0604020202020204" pitchFamily="34" charset="0"/>
                        </a:rPr>
                        <a:t>áo</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cáo</a:t>
                      </a:r>
                      <a:r>
                        <a:rPr lang="en-US" sz="2400" b="1" baseline="0" dirty="0" smtClean="0">
                          <a:solidFill>
                            <a:srgbClr val="002060"/>
                          </a:solidFill>
                          <a:effectLst/>
                          <a:latin typeface="Arial" panose="020B0604020202020204" pitchFamily="34" charset="0"/>
                          <a:cs typeface="Arial" panose="020B0604020202020204" pitchFamily="34" charset="0"/>
                        </a:rPr>
                        <a:t> XK, NK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47)</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0" baseline="0" dirty="0" smtClean="0">
                        <a:solidFill>
                          <a:srgbClr val="002060"/>
                        </a:solidFill>
                        <a:effectLst/>
                        <a:latin typeface="Arial" panose="020B0604020202020204" pitchFamily="34" charset="0"/>
                        <a:cs typeface="Arial" panose="020B0604020202020204" pitchFamily="34" charset="0"/>
                      </a:endParaRPr>
                    </a:p>
                    <a:p>
                      <a:pPr algn="just">
                        <a:lnSpc>
                          <a:spcPct val="100000"/>
                        </a:lnSpc>
                        <a:spcBef>
                          <a:spcPts val="0"/>
                        </a:spcBef>
                        <a:spcAft>
                          <a:spcPts val="600"/>
                        </a:spcAft>
                      </a:pPr>
                      <a:r>
                        <a:rPr lang="vi-VN" sz="2400" b="1" i="1" baseline="0" dirty="0" smtClean="0">
                          <a:solidFill>
                            <a:srgbClr val="002060"/>
                          </a:solidFill>
                          <a:effectLst/>
                          <a:latin typeface="Arial" panose="020B0604020202020204" pitchFamily="34" charset="0"/>
                          <a:cs typeface="Arial" panose="020B0604020202020204" pitchFamily="34" charset="0"/>
                        </a:rPr>
                        <a:t>(</a:t>
                      </a:r>
                      <a:r>
                        <a:rPr lang="vi-VN" sz="2400" b="0" i="1" baseline="0" dirty="0" smtClean="0">
                          <a:solidFill>
                            <a:srgbClr val="002060"/>
                          </a:solidFill>
                          <a:effectLst/>
                          <a:latin typeface="Arial" panose="020B0604020202020204" pitchFamily="34" charset="0"/>
                          <a:cs typeface="Arial" panose="020B0604020202020204" pitchFamily="34" charset="0"/>
                        </a:rPr>
                        <a:t>tiếp theo)</a:t>
                      </a:r>
                      <a:r>
                        <a:rPr lang="en-US" sz="2400" b="0" i="1" baseline="0" dirty="0" smtClean="0">
                          <a:solidFill>
                            <a:srgbClr val="002060"/>
                          </a:solidFill>
                          <a:effectLst/>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Chưa</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cấp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Sở</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Y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tế</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tiếp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nhận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XK, NK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thuốc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KSĐB.</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endPar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Chưa</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quy</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định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thời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gian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gửi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XK, NK,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tồn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kho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đối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chuyến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định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kỳ</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6, 12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tháng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SYT</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Chưa quy định trách nhiệm Bộ Y tế, Bộ Tài chính xây dựng, triển khai hệ thống phần mềm</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QL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về xuất khẩu, nhập khẩu thuốc, NLLT trên toàn thuốc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US" sz="2400" b="1" dirty="0" smtClean="0">
                          <a:solidFill>
                            <a:srgbClr val="002060"/>
                          </a:solidFill>
                          <a:effectLst/>
                          <a:latin typeface="Arial" panose="020B0604020202020204" pitchFamily="34" charset="0"/>
                          <a:cs typeface="Arial" panose="020B0604020202020204" pitchFamily="34" charset="0"/>
                        </a:rPr>
                        <a:t>4.2. </a:t>
                      </a:r>
                      <a:r>
                        <a:rPr lang="en-US" sz="2400" b="1" dirty="0" err="1" smtClean="0">
                          <a:solidFill>
                            <a:srgbClr val="002060"/>
                          </a:solidFill>
                          <a:effectLst/>
                          <a:latin typeface="Arial" panose="020B0604020202020204" pitchFamily="34" charset="0"/>
                          <a:cs typeface="Arial" panose="020B0604020202020204" pitchFamily="34" charset="0"/>
                        </a:rPr>
                        <a:t>Chế</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độ</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b</a:t>
                      </a:r>
                      <a:r>
                        <a:rPr lang="en-US" sz="2400" b="1" dirty="0" err="1" smtClean="0">
                          <a:solidFill>
                            <a:srgbClr val="002060"/>
                          </a:solidFill>
                          <a:effectLst/>
                          <a:latin typeface="Arial" panose="020B0604020202020204" pitchFamily="34" charset="0"/>
                          <a:cs typeface="Arial" panose="020B0604020202020204" pitchFamily="34" charset="0"/>
                        </a:rPr>
                        <a:t>áo</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cáo</a:t>
                      </a:r>
                      <a:r>
                        <a:rPr lang="en-US" sz="2400" b="1" baseline="0" dirty="0" smtClean="0">
                          <a:solidFill>
                            <a:srgbClr val="002060"/>
                          </a:solidFill>
                          <a:effectLst/>
                          <a:latin typeface="Arial" panose="020B0604020202020204" pitchFamily="34" charset="0"/>
                          <a:cs typeface="Arial" panose="020B0604020202020204" pitchFamily="34" charset="0"/>
                        </a:rPr>
                        <a:t> XK, NK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38</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0" baseline="0" dirty="0" smtClean="0">
                        <a:solidFill>
                          <a:srgbClr val="002060"/>
                        </a:solidFill>
                        <a:effectLst/>
                        <a:latin typeface="Arial" panose="020B0604020202020204" pitchFamily="34" charset="0"/>
                        <a:cs typeface="Arial" panose="020B0604020202020204" pitchFamily="34" charset="0"/>
                      </a:endParaRPr>
                    </a:p>
                    <a:p>
                      <a:pPr algn="just">
                        <a:lnSpc>
                          <a:spcPct val="100000"/>
                        </a:lnSpc>
                        <a:spcBef>
                          <a:spcPts val="0"/>
                        </a:spcBef>
                        <a:spcAft>
                          <a:spcPts val="600"/>
                        </a:spcAft>
                      </a:pPr>
                      <a:r>
                        <a:rPr lang="vi-VN" sz="2400" b="1" i="1" baseline="0" dirty="0" smtClean="0">
                          <a:solidFill>
                            <a:srgbClr val="002060"/>
                          </a:solidFill>
                          <a:effectLst/>
                          <a:latin typeface="Arial" panose="020B0604020202020204" pitchFamily="34" charset="0"/>
                          <a:cs typeface="Arial" panose="020B0604020202020204" pitchFamily="34" charset="0"/>
                        </a:rPr>
                        <a:t>(</a:t>
                      </a:r>
                      <a:r>
                        <a:rPr lang="vi-VN" sz="2400" b="0" i="1" baseline="0" dirty="0" smtClean="0">
                          <a:solidFill>
                            <a:srgbClr val="002060"/>
                          </a:solidFill>
                          <a:effectLst/>
                          <a:latin typeface="Arial" panose="020B0604020202020204" pitchFamily="34" charset="0"/>
                          <a:cs typeface="Arial" panose="020B0604020202020204" pitchFamily="34" charset="0"/>
                        </a:rPr>
                        <a:t>tiếp theo)</a:t>
                      </a:r>
                      <a:r>
                        <a:rPr lang="en-US" sz="2400" b="0" i="1" baseline="0" dirty="0" smtClean="0">
                          <a:solidFill>
                            <a:srgbClr val="002060"/>
                          </a:solidFill>
                          <a:effectLst/>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cấp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Sở</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Y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tế</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tiếp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nhận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NK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thuốc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KSĐB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trường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hợp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cụ</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Bổ</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sung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quy</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định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thời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gian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gửi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XK, NK,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tồn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kho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đối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cáo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chuyến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định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kỳ</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6, 12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tháng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SYT, BYT</a:t>
                      </a:r>
                      <a:endPar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Bổ</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sung q</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uy định trách nhiệm Bộ Y tế, Bộ Tài chính xây dựng, triển khai hệ thống phần mềm</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QL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về xuất khẩu, nhập khẩu thuốc, NLLT trên toàn thuốc </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6"/>
            <a:ext cx="8017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27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17</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837476682"/>
              </p:ext>
            </p:extLst>
          </p:nvPr>
        </p:nvGraphicFramePr>
        <p:xfrm>
          <a:off x="273132" y="1614487"/>
          <a:ext cx="11720946" cy="5303520"/>
        </p:xfrm>
        <a:graphic>
          <a:graphicData uri="http://schemas.openxmlformats.org/drawingml/2006/table">
            <a:tbl>
              <a:tblPr firstRow="1" bandRow="1">
                <a:tableStyleId>{5C22544A-7EE6-4342-B048-85BDC9FD1C3A}</a:tableStyleId>
              </a:tblPr>
              <a:tblGrid>
                <a:gridCol w="5713331">
                  <a:extLst>
                    <a:ext uri="{9D8B030D-6E8A-4147-A177-3AD203B41FA5}">
                      <a16:colId xmlns:a16="http://schemas.microsoft.com/office/drawing/2014/main" xmlns="" val="20000"/>
                    </a:ext>
                  </a:extLst>
                </a:gridCol>
                <a:gridCol w="6007615">
                  <a:extLst>
                    <a:ext uri="{9D8B030D-6E8A-4147-A177-3AD203B41FA5}">
                      <a16:colId xmlns:a16="http://schemas.microsoft.com/office/drawing/2014/main" xmlns="" val="20001"/>
                    </a:ext>
                  </a:extLst>
                </a:gridCol>
              </a:tblGrid>
              <a:tr h="45202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91486">
                <a:tc>
                  <a:txBody>
                    <a:bodyPr/>
                    <a:lstStyle/>
                    <a:p>
                      <a:pPr algn="just"/>
                      <a:r>
                        <a:rPr lang="en-US" sz="2400" b="1" dirty="0" smtClean="0">
                          <a:solidFill>
                            <a:srgbClr val="002060"/>
                          </a:solidFill>
                          <a:effectLst/>
                          <a:latin typeface="Arial" panose="020B0604020202020204" pitchFamily="34" charset="0"/>
                          <a:cs typeface="Arial" panose="020B0604020202020204" pitchFamily="34" charset="0"/>
                        </a:rPr>
                        <a:t>4.3. </a:t>
                      </a:r>
                      <a:r>
                        <a:rPr lang="en-US" sz="2400" b="1" dirty="0" err="1" smtClean="0">
                          <a:solidFill>
                            <a:srgbClr val="002060"/>
                          </a:solidFill>
                          <a:effectLst/>
                          <a:latin typeface="Arial" panose="020B0604020202020204" pitchFamily="34" charset="0"/>
                          <a:cs typeface="Arial" panose="020B0604020202020204" pitchFamily="34" charset="0"/>
                        </a:rPr>
                        <a:t>Quy</a:t>
                      </a:r>
                      <a:r>
                        <a:rPr lang="en-US" sz="2400" b="1" dirty="0" smtClean="0">
                          <a:solidFill>
                            <a:srgbClr val="002060"/>
                          </a:solidFill>
                          <a:effectLst/>
                          <a:latin typeface="Arial" panose="020B0604020202020204" pitchFamily="34" charset="0"/>
                          <a:cs typeface="Arial" panose="020B0604020202020204" pitchFamily="34" charset="0"/>
                        </a:rPr>
                        <a:t> </a:t>
                      </a:r>
                      <a:r>
                        <a:rPr lang="en-US" sz="2400" b="1" dirty="0" err="1" smtClean="0">
                          <a:solidFill>
                            <a:srgbClr val="002060"/>
                          </a:solidFill>
                          <a:effectLst/>
                          <a:latin typeface="Arial" panose="020B0604020202020204" pitchFamily="34" charset="0"/>
                          <a:cs typeface="Arial" panose="020B0604020202020204" pitchFamily="34" charset="0"/>
                        </a:rPr>
                        <a:t>định</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về</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hủy</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thuốc</a:t>
                      </a:r>
                      <a:r>
                        <a:rPr lang="en-US" sz="2400" b="1" baseline="0" dirty="0" smtClean="0">
                          <a:solidFill>
                            <a:srgbClr val="002060"/>
                          </a:solidFill>
                          <a:effectLst/>
                          <a:latin typeface="Arial" panose="020B0604020202020204" pitchFamily="34" charset="0"/>
                          <a:cs typeface="Arial" panose="020B0604020202020204" pitchFamily="34" charset="0"/>
                        </a:rPr>
                        <a:t>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48)</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1" baseline="0" dirty="0" smtClean="0">
                        <a:solidFill>
                          <a:srgbClr val="002060"/>
                        </a:solidFill>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Thủ</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tục</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đề</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nghị</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thẩm</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phép</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ủy</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gây</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thần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gây</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thần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dùng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0" strike="noStrike" dirty="0" smtClean="0">
                        <a:solidFill>
                          <a:srgbClr val="002060"/>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Y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tế</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phép</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hủy</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0" kern="1200" dirty="0" err="1" smtClean="0">
                          <a:solidFill>
                            <a:srgbClr val="002060"/>
                          </a:solidFill>
                          <a:effectLst/>
                          <a:latin typeface="Arial" panose="020B0604020202020204" pitchFamily="34" charset="0"/>
                          <a:ea typeface="+mn-ea"/>
                          <a:cs typeface="Arial" panose="020B0604020202020204" pitchFamily="34" charset="0"/>
                        </a:rPr>
                        <a:t>Cục</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Quân</a:t>
                      </a:r>
                      <a:r>
                        <a:rPr lang="en-US" sz="2400" b="0" kern="1200" dirty="0" smtClean="0">
                          <a:solidFill>
                            <a:srgbClr val="002060"/>
                          </a:solidFill>
                          <a:effectLst/>
                          <a:latin typeface="Arial" panose="020B0604020202020204" pitchFamily="34" charset="0"/>
                          <a:ea typeface="+mn-ea"/>
                          <a:cs typeface="Arial" panose="020B0604020202020204" pitchFamily="34" charset="0"/>
                        </a:rPr>
                        <a:t> y -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Bộ</a:t>
                      </a:r>
                      <a:r>
                        <a:rPr lang="en-US" sz="2400" b="0" kern="1200" dirty="0" smtClean="0">
                          <a:solidFill>
                            <a:srgbClr val="002060"/>
                          </a:solidFill>
                          <a:effectLst/>
                          <a:latin typeface="Arial" panose="020B0604020202020204" pitchFamily="34" charset="0"/>
                          <a:ea typeface="+mn-ea"/>
                          <a:cs typeface="Arial" panose="020B0604020202020204" pitchFamily="34" charset="0"/>
                        </a:rPr>
                        <a:t> QP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phép</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hủy</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đối</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với</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cơ</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sở</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thuộc</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Bộ</a:t>
                      </a:r>
                      <a:r>
                        <a:rPr lang="en-US" sz="2400" b="0" kern="1200" dirty="0" smtClean="0">
                          <a:solidFill>
                            <a:srgbClr val="002060"/>
                          </a:solidFill>
                          <a:effectLst/>
                          <a:latin typeface="Arial" panose="020B0604020202020204" pitchFamily="34" charset="0"/>
                          <a:ea typeface="+mn-ea"/>
                          <a:cs typeface="Arial" panose="020B0604020202020204" pitchFamily="34" charset="0"/>
                        </a:rPr>
                        <a:t> QP.</a:t>
                      </a:r>
                      <a:endPar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Tx/>
                        <a:buChar char="-"/>
                      </a:pPr>
                      <a:endParaRPr lang="en-US" sz="2400" b="0" strike="noStrike" dirty="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4.3. </a:t>
                      </a:r>
                      <a:r>
                        <a:rPr kumimoji="0" lang="en-US" sz="24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Quy</a:t>
                      </a: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định</a:t>
                      </a: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về</a:t>
                      </a: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hủy</a:t>
                      </a: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thuốc</a:t>
                      </a: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39</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Thủ</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tục</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đề</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nghị</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thẩm</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phép</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ủy</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gây</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thần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gây</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thần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dùng</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0" strike="noStrike" dirty="0" err="1" smtClean="0">
                          <a:solidFill>
                            <a:srgbClr val="002060"/>
                          </a:solidFill>
                          <a:effectLst/>
                          <a:latin typeface="Arial" panose="020B0604020202020204" pitchFamily="34" charset="0"/>
                          <a:ea typeface="+mn-ea"/>
                          <a:cs typeface="Arial" panose="020B0604020202020204" pitchFamily="34" charset="0"/>
                        </a:rPr>
                        <a:t>Phân</a:t>
                      </a:r>
                      <a:r>
                        <a:rPr lang="en-US" sz="2400" b="0" strike="noStrike" baseline="0" dirty="0" smtClean="0">
                          <a:solidFill>
                            <a:srgbClr val="002060"/>
                          </a:solidFill>
                          <a:effectLst/>
                          <a:latin typeface="Arial" panose="020B0604020202020204" pitchFamily="34" charset="0"/>
                          <a:ea typeface="+mn-ea"/>
                          <a:cs typeface="Arial" panose="020B0604020202020204" pitchFamily="34" charset="0"/>
                        </a:rPr>
                        <a:t> </a:t>
                      </a:r>
                      <a:r>
                        <a:rPr lang="en-US" sz="2400" b="0" strike="noStrike" baseline="0" dirty="0" err="1" smtClean="0">
                          <a:solidFill>
                            <a:srgbClr val="002060"/>
                          </a:solidFill>
                          <a:effectLst/>
                          <a:latin typeface="Arial" panose="020B0604020202020204" pitchFamily="34" charset="0"/>
                          <a:ea typeface="+mn-ea"/>
                          <a:cs typeface="Arial" panose="020B0604020202020204" pitchFamily="34" charset="0"/>
                        </a:rPr>
                        <a:t>cấp</a:t>
                      </a:r>
                      <a:r>
                        <a:rPr lang="en-US" sz="2400" b="0" strike="noStrike" baseline="0" dirty="0" smtClean="0">
                          <a:solidFill>
                            <a:srgbClr val="002060"/>
                          </a:solidFill>
                          <a:effectLst/>
                          <a:latin typeface="Arial" panose="020B0604020202020204" pitchFamily="34" charset="0"/>
                          <a:ea typeface="+mn-ea"/>
                          <a:cs typeface="Arial" panose="020B0604020202020204" pitchFamily="34" charset="0"/>
                        </a:rPr>
                        <a:t> </a:t>
                      </a:r>
                      <a:r>
                        <a:rPr lang="en-US" sz="2400" b="0" strike="noStrike" baseline="0" dirty="0" err="1" smtClean="0">
                          <a:solidFill>
                            <a:srgbClr val="002060"/>
                          </a:solidFill>
                          <a:effectLst/>
                          <a:latin typeface="Arial" panose="020B0604020202020204" pitchFamily="34" charset="0"/>
                          <a:ea typeface="+mn-ea"/>
                          <a:cs typeface="Arial" panose="020B0604020202020204" pitchFamily="34" charset="0"/>
                        </a:rPr>
                        <a:t>cho</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Sở</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Y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tế</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tế</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nơi</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sở</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đặt</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kinh</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doanh</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phép</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hủy</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0" kern="1200" dirty="0" err="1" smtClean="0">
                          <a:solidFill>
                            <a:srgbClr val="002060"/>
                          </a:solidFill>
                          <a:effectLst/>
                          <a:latin typeface="Arial" panose="020B0604020202020204" pitchFamily="34" charset="0"/>
                          <a:ea typeface="+mn-ea"/>
                          <a:cs typeface="Arial" panose="020B0604020202020204" pitchFamily="34" charset="0"/>
                        </a:rPr>
                        <a:t>Cục</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Quân</a:t>
                      </a:r>
                      <a:r>
                        <a:rPr lang="en-US" sz="2400" b="0" kern="1200" dirty="0" smtClean="0">
                          <a:solidFill>
                            <a:srgbClr val="002060"/>
                          </a:solidFill>
                          <a:effectLst/>
                          <a:latin typeface="Arial" panose="020B0604020202020204" pitchFamily="34" charset="0"/>
                          <a:ea typeface="+mn-ea"/>
                          <a:cs typeface="Arial" panose="020B0604020202020204" pitchFamily="34" charset="0"/>
                        </a:rPr>
                        <a:t> y -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Bộ</a:t>
                      </a:r>
                      <a:r>
                        <a:rPr lang="en-US" sz="2400" b="0" kern="1200" dirty="0" smtClean="0">
                          <a:solidFill>
                            <a:srgbClr val="002060"/>
                          </a:solidFill>
                          <a:effectLst/>
                          <a:latin typeface="Arial" panose="020B0604020202020204" pitchFamily="34" charset="0"/>
                          <a:ea typeface="+mn-ea"/>
                          <a:cs typeface="Arial" panose="020B0604020202020204" pitchFamily="34" charset="0"/>
                        </a:rPr>
                        <a:t> QP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phép</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hủy</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đối</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với</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cơ</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sở</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thuộc</a:t>
                      </a:r>
                      <a:r>
                        <a:rPr lang="en-US" sz="2400" b="0" kern="1200" dirty="0" smtClean="0">
                          <a:solidFill>
                            <a:srgbClr val="002060"/>
                          </a:solidFill>
                          <a:effectLst/>
                          <a:latin typeface="Arial" panose="020B0604020202020204" pitchFamily="34" charset="0"/>
                          <a:ea typeface="+mn-ea"/>
                          <a:cs typeface="Arial" panose="020B0604020202020204" pitchFamily="34" charset="0"/>
                        </a:rPr>
                        <a:t> </a:t>
                      </a:r>
                      <a:r>
                        <a:rPr lang="en-US" sz="2400" b="0" kern="1200" dirty="0" err="1" smtClean="0">
                          <a:solidFill>
                            <a:srgbClr val="002060"/>
                          </a:solidFill>
                          <a:effectLst/>
                          <a:latin typeface="Arial" panose="020B0604020202020204" pitchFamily="34" charset="0"/>
                          <a:ea typeface="+mn-ea"/>
                          <a:cs typeface="Arial" panose="020B0604020202020204" pitchFamily="34" charset="0"/>
                        </a:rPr>
                        <a:t>Bộ</a:t>
                      </a:r>
                      <a:r>
                        <a:rPr lang="en-US" sz="2400" b="0" kern="1200" dirty="0" smtClean="0">
                          <a:solidFill>
                            <a:srgbClr val="002060"/>
                          </a:solidFill>
                          <a:effectLst/>
                          <a:latin typeface="Arial" panose="020B0604020202020204" pitchFamily="34" charset="0"/>
                          <a:ea typeface="+mn-ea"/>
                          <a:cs typeface="Arial" panose="020B0604020202020204" pitchFamily="34" charset="0"/>
                        </a:rPr>
                        <a:t> QP.</a:t>
                      </a:r>
                      <a:endParaRPr lang="en-US" sz="24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914400" marR="0" lvl="2" indent="0" algn="just" defTabSz="914400" rtl="0" eaLnBrk="1" fontAlgn="auto" latinLnBrk="0" hangingPunct="1">
                        <a:lnSpc>
                          <a:spcPct val="100000"/>
                        </a:lnSpc>
                        <a:spcBef>
                          <a:spcPts val="0"/>
                        </a:spcBef>
                        <a:spcAft>
                          <a:spcPts val="0"/>
                        </a:spcAft>
                        <a:buClrTx/>
                        <a:buSzTx/>
                        <a:buFontTx/>
                        <a:buNone/>
                        <a:tabLst/>
                        <a:defRPr/>
                      </a:pPr>
                      <a:endParaRPr lang="en-US" sz="2200" b="0" strike="noStrike"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12"/>
          <p:cNvSpPr/>
          <p:nvPr/>
        </p:nvSpPr>
        <p:spPr>
          <a:xfrm>
            <a:off x="285750" y="959316"/>
            <a:ext cx="9762140"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4</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đối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với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KSĐB</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 theo</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572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18</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32175" y="1220926"/>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130430602"/>
              </p:ext>
            </p:extLst>
          </p:nvPr>
        </p:nvGraphicFramePr>
        <p:xfrm>
          <a:off x="273132" y="1550199"/>
          <a:ext cx="11720945" cy="5336635"/>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28366">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79435">
                <a:tc>
                  <a:txBody>
                    <a:bodyPr/>
                    <a:lstStyle/>
                    <a:p>
                      <a:pPr algn="just">
                        <a:lnSpc>
                          <a:spcPct val="100000"/>
                        </a:lnSpc>
                        <a:spcBef>
                          <a:spcPts val="0"/>
                        </a:spcBef>
                        <a:spcAft>
                          <a:spcPts val="600"/>
                        </a:spcAft>
                      </a:pPr>
                      <a:r>
                        <a:rPr lang="en-US" sz="2400" b="1" dirty="0" smtClean="0">
                          <a:solidFill>
                            <a:srgbClr val="002060"/>
                          </a:solidFill>
                          <a:effectLst/>
                          <a:latin typeface="Arial" panose="020B0604020202020204" pitchFamily="34" charset="0"/>
                          <a:cs typeface="Arial" panose="020B0604020202020204" pitchFamily="34" charset="0"/>
                        </a:rPr>
                        <a:t>4.4. </a:t>
                      </a:r>
                      <a:r>
                        <a:rPr lang="en-US" sz="2400" b="1" dirty="0" err="1" smtClean="0">
                          <a:solidFill>
                            <a:srgbClr val="002060"/>
                          </a:solidFill>
                          <a:effectLst/>
                          <a:latin typeface="Arial" panose="020B0604020202020204" pitchFamily="34" charset="0"/>
                          <a:cs typeface="Arial" panose="020B0604020202020204" pitchFamily="34" charset="0"/>
                        </a:rPr>
                        <a:t>Hồ</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sơ</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đề</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nghị</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mua</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thuốc</a:t>
                      </a:r>
                      <a:r>
                        <a:rPr lang="en-US" sz="2400" b="1" baseline="0" dirty="0" smtClean="0">
                          <a:solidFill>
                            <a:srgbClr val="002060"/>
                          </a:solidFill>
                          <a:effectLst/>
                          <a:latin typeface="Arial" panose="020B0604020202020204" pitchFamily="34" charset="0"/>
                          <a:cs typeface="Arial" panose="020B0604020202020204" pitchFamily="34" charset="0"/>
                        </a:rPr>
                        <a:t>, NLLT; </a:t>
                      </a:r>
                      <a:r>
                        <a:rPr lang="en-US" sz="2400" b="1" baseline="0" dirty="0" err="1" smtClean="0">
                          <a:solidFill>
                            <a:srgbClr val="002060"/>
                          </a:solidFill>
                          <a:effectLst/>
                          <a:latin typeface="Arial" panose="020B0604020202020204" pitchFamily="34" charset="0"/>
                          <a:cs typeface="Arial" panose="020B0604020202020204" pitchFamily="34" charset="0"/>
                        </a:rPr>
                        <a:t>nhượng</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lại</a:t>
                      </a:r>
                      <a:r>
                        <a:rPr lang="en-US" sz="2400" b="1" baseline="0" dirty="0" smtClean="0">
                          <a:solidFill>
                            <a:srgbClr val="002060"/>
                          </a:solidFill>
                          <a:effectLst/>
                          <a:latin typeface="Arial" panose="020B0604020202020204" pitchFamily="34" charset="0"/>
                          <a:cs typeface="Arial" panose="020B0604020202020204" pitchFamily="34" charset="0"/>
                        </a:rPr>
                        <a:t> NNLT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53</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0" baseline="0" dirty="0" smtClean="0">
                        <a:solidFill>
                          <a:srgbClr val="002060"/>
                        </a:solidFill>
                        <a:effectLst/>
                        <a:latin typeface="Arial" panose="020B0604020202020204" pitchFamily="34" charset="0"/>
                        <a:cs typeface="Arial" panose="020B0604020202020204" pitchFamily="34" charset="0"/>
                      </a:endParaRPr>
                    </a:p>
                    <a:p>
                      <a:pPr marL="0" indent="0" algn="just">
                        <a:lnSpc>
                          <a:spcPct val="100000"/>
                        </a:lnSpc>
                        <a:spcBef>
                          <a:spcPts val="0"/>
                        </a:spcBef>
                        <a:spcAft>
                          <a:spcPts val="600"/>
                        </a:spcAft>
                        <a:buFontTx/>
                        <a:buNone/>
                      </a:pPr>
                      <a:r>
                        <a:rPr lang="vi-VN" sz="2400" b="0" baseline="0" dirty="0" smtClean="0">
                          <a:solidFill>
                            <a:srgbClr val="002060"/>
                          </a:solidFill>
                          <a:effectLst/>
                          <a:latin typeface="Arial" panose="020B0604020202020204" pitchFamily="34" charset="0"/>
                          <a:cs typeface="Arial" panose="020B0604020202020204" pitchFamily="34" charset="0"/>
                        </a:rPr>
                        <a:t>Văn bản giải thích rõ lý do khi số lượng </a:t>
                      </a:r>
                      <a:r>
                        <a:rPr lang="en-US" sz="2400" b="0" baseline="0" dirty="0" err="1" smtClean="0">
                          <a:solidFill>
                            <a:srgbClr val="002060"/>
                          </a:solidFill>
                          <a:effectLst/>
                          <a:latin typeface="Arial" panose="020B0604020202020204" pitchFamily="34" charset="0"/>
                          <a:cs typeface="Arial" panose="020B0604020202020204" pitchFamily="34" charset="0"/>
                        </a:rPr>
                        <a:t>thuốc</a:t>
                      </a:r>
                      <a:r>
                        <a:rPr lang="en-US" sz="2400" b="0" baseline="0" dirty="0" smtClean="0">
                          <a:solidFill>
                            <a:srgbClr val="002060"/>
                          </a:solidFill>
                          <a:effectLst/>
                          <a:latin typeface="Arial" panose="020B0604020202020204" pitchFamily="34" charset="0"/>
                          <a:cs typeface="Arial" panose="020B0604020202020204" pitchFamily="34" charset="0"/>
                        </a:rPr>
                        <a:t>/</a:t>
                      </a:r>
                      <a:r>
                        <a:rPr lang="vi-VN" sz="2400" b="0" baseline="0" dirty="0" smtClean="0">
                          <a:solidFill>
                            <a:srgbClr val="002060"/>
                          </a:solidFill>
                          <a:effectLst/>
                          <a:latin typeface="Arial" panose="020B0604020202020204" pitchFamily="34" charset="0"/>
                          <a:cs typeface="Arial" panose="020B0604020202020204" pitchFamily="34" charset="0"/>
                        </a:rPr>
                        <a:t>nguyên liệu làm thuốc đề nghị mua vượt quá 150% so với </a:t>
                      </a:r>
                      <a:r>
                        <a:rPr lang="vi-VN" sz="2400" b="0" u="none" baseline="0" dirty="0" smtClean="0">
                          <a:solidFill>
                            <a:srgbClr val="002060"/>
                          </a:solidFill>
                          <a:effectLst/>
                          <a:latin typeface="Arial" panose="020B0604020202020204" pitchFamily="34" charset="0"/>
                          <a:cs typeface="Arial" panose="020B0604020202020204" pitchFamily="34" charset="0"/>
                        </a:rPr>
                        <a:t>số lượng sử dụng </a:t>
                      </a:r>
                      <a:r>
                        <a:rPr lang="vi-VN" sz="2400" b="0" baseline="0" dirty="0" smtClean="0">
                          <a:solidFill>
                            <a:srgbClr val="002060"/>
                          </a:solidFill>
                          <a:effectLst/>
                          <a:latin typeface="Arial" panose="020B0604020202020204" pitchFamily="34" charset="0"/>
                          <a:cs typeface="Arial" panose="020B0604020202020204" pitchFamily="34" charset="0"/>
                        </a:rPr>
                        <a:t>lần trước</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đối</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với</a:t>
                      </a:r>
                      <a:r>
                        <a:rPr lang="en-US" sz="2400" b="0" baseline="0" dirty="0" smtClean="0">
                          <a:solidFill>
                            <a:srgbClr val="002060"/>
                          </a:solidFill>
                          <a:effectLst/>
                          <a:latin typeface="Arial" panose="020B0604020202020204" pitchFamily="34" charset="0"/>
                          <a:cs typeface="Arial" panose="020B0604020202020204" pitchFamily="34" charset="0"/>
                        </a:rPr>
                        <a:t>:</a:t>
                      </a: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NLLT</a:t>
                      </a:r>
                      <a:r>
                        <a:rPr lang="vi-VN" sz="2400" b="0" baseline="0" dirty="0" smtClean="0">
                          <a:solidFill>
                            <a:srgbClr val="002060"/>
                          </a:solidFill>
                          <a:effectLst/>
                          <a:latin typeface="Arial" panose="020B0604020202020204" pitchFamily="34" charset="0"/>
                          <a:cs typeface="Arial" panose="020B0604020202020204" pitchFamily="34" charset="0"/>
                        </a:rPr>
                        <a:t> làm thuốc là dược chất gây nghiện, dược chất hướng thần, tiền chất dùng làm thuốc</a:t>
                      </a:r>
                      <a:r>
                        <a:rPr lang="en-US" sz="2400" b="0" baseline="0" dirty="0" smtClean="0">
                          <a:solidFill>
                            <a:srgbClr val="002060"/>
                          </a:solidFill>
                          <a:effectLst/>
                          <a:latin typeface="Arial" panose="020B0604020202020204" pitchFamily="34" charset="0"/>
                          <a:cs typeface="Arial" panose="020B0604020202020204" pitchFamily="34" charset="0"/>
                        </a:rPr>
                        <a:t>.</a:t>
                      </a: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T</a:t>
                      </a:r>
                      <a:r>
                        <a:rPr lang="vi-VN" sz="2400" b="0" baseline="0" dirty="0" smtClean="0">
                          <a:solidFill>
                            <a:srgbClr val="002060"/>
                          </a:solidFill>
                          <a:effectLst/>
                          <a:latin typeface="Arial" panose="020B0604020202020204" pitchFamily="34" charset="0"/>
                          <a:cs typeface="Arial" panose="020B0604020202020204" pitchFamily="34" charset="0"/>
                        </a:rPr>
                        <a:t>huốc gây nghiện, thuốc hướng thần, thuốc tiền chất</a:t>
                      </a:r>
                      <a:r>
                        <a:rPr lang="en-US" sz="2400" b="0" baseline="0" dirty="0" smtClean="0">
                          <a:solidFill>
                            <a:srgbClr val="002060"/>
                          </a:solidFill>
                          <a:effectLst/>
                          <a:latin typeface="Arial" panose="020B0604020202020204" pitchFamily="34" charset="0"/>
                          <a:cs typeface="Arial" panose="020B0604020202020204" pitchFamily="34" charset="0"/>
                        </a:rPr>
                        <a:t>.</a:t>
                      </a: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2400" b="1" dirty="0" smtClean="0">
                          <a:solidFill>
                            <a:srgbClr val="002060"/>
                          </a:solidFill>
                          <a:effectLst/>
                          <a:latin typeface="Arial" panose="020B0604020202020204" pitchFamily="34" charset="0"/>
                          <a:cs typeface="Arial" panose="020B0604020202020204" pitchFamily="34" charset="0"/>
                        </a:rPr>
                        <a:t>4.4. </a:t>
                      </a:r>
                      <a:r>
                        <a:rPr lang="en-US" sz="2400" b="1" dirty="0" err="1" smtClean="0">
                          <a:solidFill>
                            <a:srgbClr val="002060"/>
                          </a:solidFill>
                          <a:effectLst/>
                          <a:latin typeface="Arial" panose="020B0604020202020204" pitchFamily="34" charset="0"/>
                          <a:cs typeface="Arial" panose="020B0604020202020204" pitchFamily="34" charset="0"/>
                        </a:rPr>
                        <a:t>Hồ</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sơ</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đề</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nghị</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mua</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thuốc</a:t>
                      </a:r>
                      <a:r>
                        <a:rPr lang="en-US" sz="2400" b="1" baseline="0" dirty="0" smtClean="0">
                          <a:solidFill>
                            <a:srgbClr val="002060"/>
                          </a:solidFill>
                          <a:effectLst/>
                          <a:latin typeface="Arial" panose="020B0604020202020204" pitchFamily="34" charset="0"/>
                          <a:cs typeface="Arial" panose="020B0604020202020204" pitchFamily="34" charset="0"/>
                        </a:rPr>
                        <a:t>, NLLT; </a:t>
                      </a:r>
                      <a:r>
                        <a:rPr lang="en-US" sz="2400" b="1" baseline="0" dirty="0" err="1" smtClean="0">
                          <a:solidFill>
                            <a:srgbClr val="002060"/>
                          </a:solidFill>
                          <a:effectLst/>
                          <a:latin typeface="Arial" panose="020B0604020202020204" pitchFamily="34" charset="0"/>
                          <a:cs typeface="Arial" panose="020B0604020202020204" pitchFamily="34" charset="0"/>
                        </a:rPr>
                        <a:t>nhượng</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lại</a:t>
                      </a:r>
                      <a:r>
                        <a:rPr lang="en-US" sz="2400" b="1" baseline="0" dirty="0" smtClean="0">
                          <a:solidFill>
                            <a:srgbClr val="002060"/>
                          </a:solidFill>
                          <a:effectLst/>
                          <a:latin typeface="Arial" panose="020B0604020202020204" pitchFamily="34" charset="0"/>
                          <a:cs typeface="Arial" panose="020B0604020202020204" pitchFamily="34" charset="0"/>
                        </a:rPr>
                        <a:t> NNLT  </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 </a:t>
                      </a:r>
                      <a:r>
                        <a:rPr lang="en-US"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42</a:t>
                      </a:r>
                      <a:r>
                        <a:rPr lang="vi-VN" sz="24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b="1" baseline="0" dirty="0" smtClean="0">
                          <a:solidFill>
                            <a:srgbClr val="002060"/>
                          </a:solidFill>
                          <a:effectLst/>
                          <a:latin typeface="Arial" panose="020B0604020202020204" pitchFamily="34" charset="0"/>
                          <a:cs typeface="Arial" panose="020B0604020202020204" pitchFamily="34" charset="0"/>
                        </a:rPr>
                        <a:t>:</a:t>
                      </a:r>
                      <a:r>
                        <a:rPr lang="en-US" sz="2400" b="0" baseline="0" dirty="0" smtClean="0">
                          <a:solidFill>
                            <a:srgbClr val="002060"/>
                          </a:solidFill>
                          <a:effectLst/>
                          <a:latin typeface="Arial" panose="020B0604020202020204" pitchFamily="34" charset="0"/>
                          <a:cs typeface="Arial" panose="020B0604020202020204" pitchFamily="34" charset="0"/>
                        </a:rPr>
                        <a:t> </a:t>
                      </a:r>
                    </a:p>
                    <a:p>
                      <a:pPr marL="0" indent="0" algn="just">
                        <a:lnSpc>
                          <a:spcPct val="100000"/>
                        </a:lnSpc>
                        <a:spcBef>
                          <a:spcPts val="0"/>
                        </a:spcBef>
                        <a:spcAft>
                          <a:spcPts val="600"/>
                        </a:spcAft>
                        <a:buFontTx/>
                        <a:buNone/>
                      </a:pPr>
                      <a:r>
                        <a:rPr lang="vi-VN" sz="2400" b="0" baseline="0" dirty="0" smtClean="0">
                          <a:solidFill>
                            <a:srgbClr val="002060"/>
                          </a:solidFill>
                          <a:effectLst/>
                          <a:latin typeface="Arial" panose="020B0604020202020204" pitchFamily="34" charset="0"/>
                          <a:cs typeface="Arial" panose="020B0604020202020204" pitchFamily="34" charset="0"/>
                        </a:rPr>
                        <a:t>Văn bản giải thích rõ lý do khi số lượng </a:t>
                      </a:r>
                      <a:r>
                        <a:rPr lang="en-US" sz="2400" b="0" baseline="0" dirty="0" err="1" smtClean="0">
                          <a:solidFill>
                            <a:srgbClr val="002060"/>
                          </a:solidFill>
                          <a:effectLst/>
                          <a:latin typeface="Arial" panose="020B0604020202020204" pitchFamily="34" charset="0"/>
                          <a:cs typeface="Arial" panose="020B0604020202020204" pitchFamily="34" charset="0"/>
                        </a:rPr>
                        <a:t>thuốc</a:t>
                      </a:r>
                      <a:r>
                        <a:rPr lang="en-US" sz="2400" b="0" baseline="0" dirty="0" smtClean="0">
                          <a:solidFill>
                            <a:srgbClr val="002060"/>
                          </a:solidFill>
                          <a:effectLst/>
                          <a:latin typeface="Arial" panose="020B0604020202020204" pitchFamily="34" charset="0"/>
                          <a:cs typeface="Arial" panose="020B0604020202020204" pitchFamily="34" charset="0"/>
                        </a:rPr>
                        <a:t>/</a:t>
                      </a:r>
                      <a:r>
                        <a:rPr lang="vi-VN" sz="2400" b="0" baseline="0" dirty="0" smtClean="0">
                          <a:solidFill>
                            <a:srgbClr val="002060"/>
                          </a:solidFill>
                          <a:effectLst/>
                          <a:latin typeface="Arial" panose="020B0604020202020204" pitchFamily="34" charset="0"/>
                          <a:cs typeface="Arial" panose="020B0604020202020204" pitchFamily="34" charset="0"/>
                        </a:rPr>
                        <a:t>nguyên liệu làm thuốc đề nghị mua</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số</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lượng</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tồn</a:t>
                      </a:r>
                      <a:r>
                        <a:rPr lang="en-US" sz="2400" b="1" baseline="0" dirty="0" smtClean="0">
                          <a:solidFill>
                            <a:srgbClr val="002060"/>
                          </a:solidFill>
                          <a:effectLst/>
                          <a:latin typeface="Arial" panose="020B0604020202020204" pitchFamily="34" charset="0"/>
                          <a:cs typeface="Arial" panose="020B0604020202020204" pitchFamily="34" charset="0"/>
                        </a:rPr>
                        <a:t> </a:t>
                      </a:r>
                      <a:r>
                        <a:rPr lang="en-US" sz="2400" b="1" baseline="0" dirty="0" err="1" smtClean="0">
                          <a:solidFill>
                            <a:srgbClr val="002060"/>
                          </a:solidFill>
                          <a:effectLst/>
                          <a:latin typeface="Arial" panose="020B0604020202020204" pitchFamily="34" charset="0"/>
                          <a:cs typeface="Arial" panose="020B0604020202020204" pitchFamily="34" charset="0"/>
                        </a:rPr>
                        <a:t>kho</a:t>
                      </a:r>
                      <a:r>
                        <a:rPr lang="vi-VN" sz="2400" b="1" baseline="0" dirty="0" smtClean="0">
                          <a:solidFill>
                            <a:srgbClr val="002060"/>
                          </a:solidFill>
                          <a:effectLst/>
                          <a:latin typeface="Arial" panose="020B0604020202020204" pitchFamily="34" charset="0"/>
                          <a:cs typeface="Arial" panose="020B0604020202020204" pitchFamily="34" charset="0"/>
                        </a:rPr>
                        <a:t> </a:t>
                      </a:r>
                      <a:r>
                        <a:rPr lang="vi-VN" sz="2400" b="0" baseline="0" dirty="0" smtClean="0">
                          <a:solidFill>
                            <a:srgbClr val="002060"/>
                          </a:solidFill>
                          <a:effectLst/>
                          <a:latin typeface="Arial" panose="020B0604020202020204" pitchFamily="34" charset="0"/>
                          <a:cs typeface="Arial" panose="020B0604020202020204" pitchFamily="34" charset="0"/>
                        </a:rPr>
                        <a:t>vượt quá 150% so với </a:t>
                      </a:r>
                      <a:r>
                        <a:rPr lang="vi-VN" sz="2400" b="0" u="none" baseline="0" dirty="0" smtClean="0">
                          <a:solidFill>
                            <a:srgbClr val="002060"/>
                          </a:solidFill>
                          <a:effectLst/>
                          <a:latin typeface="Arial" panose="020B0604020202020204" pitchFamily="34" charset="0"/>
                          <a:cs typeface="Arial" panose="020B0604020202020204" pitchFamily="34" charset="0"/>
                        </a:rPr>
                        <a:t>số lượng sử dụng </a:t>
                      </a:r>
                      <a:r>
                        <a:rPr lang="vi-VN" sz="2400" b="0" baseline="0" dirty="0" smtClean="0">
                          <a:solidFill>
                            <a:srgbClr val="002060"/>
                          </a:solidFill>
                          <a:effectLst/>
                          <a:latin typeface="Arial" panose="020B0604020202020204" pitchFamily="34" charset="0"/>
                          <a:cs typeface="Arial" panose="020B0604020202020204" pitchFamily="34" charset="0"/>
                        </a:rPr>
                        <a:t>lần trước</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đối</a:t>
                      </a:r>
                      <a:r>
                        <a:rPr lang="en-US" sz="2400" b="0" baseline="0" dirty="0" smtClean="0">
                          <a:solidFill>
                            <a:srgbClr val="002060"/>
                          </a:solidFill>
                          <a:effectLst/>
                          <a:latin typeface="Arial" panose="020B060402020202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cs typeface="Arial" panose="020B0604020202020204" pitchFamily="34" charset="0"/>
                        </a:rPr>
                        <a:t>với</a:t>
                      </a:r>
                      <a:r>
                        <a:rPr lang="en-US" sz="2400" b="0" baseline="0" dirty="0" smtClean="0">
                          <a:solidFill>
                            <a:srgbClr val="002060"/>
                          </a:solidFill>
                          <a:effectLst/>
                          <a:latin typeface="Arial" panose="020B0604020202020204" pitchFamily="34" charset="0"/>
                          <a:cs typeface="Arial" panose="020B0604020202020204" pitchFamily="34" charset="0"/>
                        </a:rPr>
                        <a:t>:</a:t>
                      </a: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NLLT</a:t>
                      </a:r>
                      <a:r>
                        <a:rPr lang="vi-VN" sz="2400" b="0" baseline="0" dirty="0" smtClean="0">
                          <a:solidFill>
                            <a:srgbClr val="002060"/>
                          </a:solidFill>
                          <a:effectLst/>
                          <a:latin typeface="Arial" panose="020B0604020202020204" pitchFamily="34" charset="0"/>
                          <a:cs typeface="Arial" panose="020B0604020202020204" pitchFamily="34" charset="0"/>
                        </a:rPr>
                        <a:t> làm thuốc là dược chất gây nghiện, dược chất hướng thần, tiền chất dùng làm thuốc</a:t>
                      </a:r>
                      <a:r>
                        <a:rPr lang="en-US" sz="2400" b="0" baseline="0" dirty="0" smtClean="0">
                          <a:solidFill>
                            <a:srgbClr val="002060"/>
                          </a:solidFill>
                          <a:effectLst/>
                          <a:latin typeface="Arial" panose="020B0604020202020204" pitchFamily="34" charset="0"/>
                          <a:cs typeface="Arial" panose="020B0604020202020204" pitchFamily="34" charset="0"/>
                        </a:rPr>
                        <a:t>.</a:t>
                      </a:r>
                    </a:p>
                    <a:p>
                      <a:pPr marL="342900" indent="-342900" algn="just">
                        <a:lnSpc>
                          <a:spcPct val="100000"/>
                        </a:lnSpc>
                        <a:spcBef>
                          <a:spcPts val="0"/>
                        </a:spcBef>
                        <a:spcAft>
                          <a:spcPts val="600"/>
                        </a:spcAft>
                        <a:buFontTx/>
                        <a:buChar char="-"/>
                      </a:pPr>
                      <a:r>
                        <a:rPr lang="en-US" sz="2400" b="0" baseline="0" dirty="0" smtClean="0">
                          <a:solidFill>
                            <a:srgbClr val="002060"/>
                          </a:solidFill>
                          <a:effectLst/>
                          <a:latin typeface="Arial" panose="020B0604020202020204" pitchFamily="34" charset="0"/>
                          <a:cs typeface="Arial" panose="020B0604020202020204" pitchFamily="34" charset="0"/>
                        </a:rPr>
                        <a:t>T</a:t>
                      </a:r>
                      <a:r>
                        <a:rPr lang="vi-VN" sz="2400" b="0" baseline="0" dirty="0" smtClean="0">
                          <a:solidFill>
                            <a:srgbClr val="002060"/>
                          </a:solidFill>
                          <a:effectLst/>
                          <a:latin typeface="Arial" panose="020B0604020202020204" pitchFamily="34" charset="0"/>
                          <a:cs typeface="Arial" panose="020B0604020202020204" pitchFamily="34" charset="0"/>
                        </a:rPr>
                        <a:t>huốc gây nghiện, thuốc hướng thần, thuốc tiền chất</a:t>
                      </a:r>
                      <a:r>
                        <a:rPr lang="en-US" sz="2400" b="0" baseline="0" dirty="0" smtClean="0">
                          <a:solidFill>
                            <a:srgbClr val="002060"/>
                          </a:solidFill>
                          <a:effectLst/>
                          <a:latin typeface="Arial" panose="020B0604020202020204" pitchFamily="34" charset="0"/>
                          <a:cs typeface="Arial" panose="020B0604020202020204" pitchFamily="34" charset="0"/>
                        </a:rPr>
                        <a:t>.</a:t>
                      </a: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lang="en-US" sz="2400" b="0" baseline="0" dirty="0" smtClean="0">
                        <a:solidFill>
                          <a:srgbClr val="002060"/>
                        </a:solidFill>
                        <a:effectLst/>
                        <a:latin typeface="Arial" panose="020B060402020202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6"/>
            <a:ext cx="8017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285750" y="959316"/>
            <a:ext cx="9762140"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4</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đối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với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KSĐB</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 theo</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152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19</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26751" y="805190"/>
            <a:ext cx="11862330"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5</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Xuất</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khẩu</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KSĐB</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20355"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617130625"/>
              </p:ext>
            </p:extLst>
          </p:nvPr>
        </p:nvGraphicFramePr>
        <p:xfrm>
          <a:off x="311232" y="1318269"/>
          <a:ext cx="11720945" cy="5303520"/>
        </p:xfrm>
        <a:graphic>
          <a:graphicData uri="http://schemas.openxmlformats.org/drawingml/2006/table">
            <a:tbl>
              <a:tblPr firstRow="1" bandRow="1">
                <a:tableStyleId>{5C22544A-7EE6-4342-B048-85BDC9FD1C3A}</a:tableStyleId>
              </a:tblPr>
              <a:tblGrid>
                <a:gridCol w="5795159">
                  <a:extLst>
                    <a:ext uri="{9D8B030D-6E8A-4147-A177-3AD203B41FA5}">
                      <a16:colId xmlns:a16="http://schemas.microsoft.com/office/drawing/2014/main" xmlns="" val="20000"/>
                    </a:ext>
                  </a:extLst>
                </a:gridCol>
                <a:gridCol w="5925786">
                  <a:extLst>
                    <a:ext uri="{9D8B030D-6E8A-4147-A177-3AD203B41FA5}">
                      <a16:colId xmlns:a16="http://schemas.microsoft.com/office/drawing/2014/main" xmlns="" val="20001"/>
                    </a:ext>
                  </a:extLst>
                </a:gridCol>
              </a:tblGrid>
              <a:tr h="414106">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20814">
                <a:tc>
                  <a:txBody>
                    <a:bodyPr/>
                    <a:lstStyle/>
                    <a:p>
                      <a:pPr marL="0" marR="0" indent="0" algn="just" defTabSz="914400" rtl="0" eaLnBrk="1" latinLnBrk="0" hangingPunct="1">
                        <a:lnSpc>
                          <a:spcPct val="100000"/>
                        </a:lnSpc>
                        <a:spcBef>
                          <a:spcPts val="0"/>
                        </a:spcBef>
                        <a:spcAft>
                          <a:spcPts val="0"/>
                        </a:spcAft>
                        <a:buFontTx/>
                        <a:buNone/>
                      </a:pP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xuất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defTabSz="914400" rtl="0" eaLnBrk="1" latinLnBrk="0" hangingPunct="1">
                        <a:lnSpc>
                          <a:spcPct val="100000"/>
                        </a:lnSpc>
                        <a:spcBef>
                          <a:spcPts val="0"/>
                        </a:spcBef>
                        <a:spcAft>
                          <a:spcPts val="0"/>
                        </a:spcAft>
                        <a:buFontTx/>
                        <a:buChar char="-"/>
                      </a:pP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a:t>
                      </a:r>
                      <a:r>
                        <a:rPr lang="vi-VN"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huốc phóng xạ, thuốc, dược chất trong danh mục thuốc, dược chất thuộc danh mục chất bị cấm sử dụng trong một số ngành, lĩnh vực, thuốc độc, nguyên liệu độc làm thuốc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58).</a:t>
                      </a:r>
                    </a:p>
                    <a:p>
                      <a:pPr marL="342900" marR="0" indent="-342900" algn="just" defTabSz="914400" rtl="0" eaLnBrk="1" latinLnBrk="0" hangingPunct="1">
                        <a:lnSpc>
                          <a:spcPct val="100000"/>
                        </a:lnSpc>
                        <a:spcBef>
                          <a:spcPts val="0"/>
                        </a:spcBef>
                        <a:spcAft>
                          <a:spcPts val="0"/>
                        </a:spcAft>
                        <a:buFontTx/>
                        <a:buChar char="-"/>
                      </a:pP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latinLnBrk="0" hangingPunct="1">
                        <a:lnSpc>
                          <a:spcPct val="100000"/>
                        </a:lnSpc>
                        <a:spcBef>
                          <a:spcPts val="0"/>
                        </a:spcBef>
                        <a:spcAft>
                          <a:spcPts val="0"/>
                        </a:spcAft>
                        <a:buFontTx/>
                        <a:buChar char="-"/>
                      </a:pP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kiểm</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soát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đặc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biệt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lưu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hành</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VN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để</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viện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trợ</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viện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trợ</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nhân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đạo</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Điểm</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b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khoản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60)</a:t>
                      </a:r>
                    </a:p>
                    <a:p>
                      <a:pPr marL="0" marR="0" indent="0" algn="just">
                        <a:lnSpc>
                          <a:spcPct val="100000"/>
                        </a:lnSpc>
                        <a:spcBef>
                          <a:spcPts val="0"/>
                        </a:spcBef>
                        <a:spcAft>
                          <a:spcPts val="0"/>
                        </a:spcAft>
                        <a:buFontTx/>
                        <a:buNone/>
                      </a:pPr>
                      <a:endPar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latinLnBrk="0" hangingPunct="1">
                        <a:lnSpc>
                          <a:spcPct val="100000"/>
                        </a:lnSpc>
                        <a:spcBef>
                          <a:spcPts val="0"/>
                        </a:spcBef>
                        <a:spcAft>
                          <a:spcPts val="0"/>
                        </a:spcAft>
                        <a:buFontTx/>
                        <a:buNone/>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Phân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xuất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defTabSz="914400" rtl="0" eaLnBrk="1" latinLnBrk="0" hangingPunct="1">
                        <a:lnSpc>
                          <a:spcPct val="100000"/>
                        </a:lnSpc>
                        <a:spcBef>
                          <a:spcPts val="0"/>
                        </a:spcBef>
                        <a:spcAft>
                          <a:spcPts val="0"/>
                        </a:spcAft>
                        <a:buFontTx/>
                        <a:buChar char="-"/>
                      </a:pP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a:t>
                      </a:r>
                      <a:r>
                        <a:rPr lang="vi-VN"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huốc phóng xạ, thuốc, dược chất trong danh mục thuốc, dược chất thuộc danh mục chất bị cấm sử dụng trong một số ngành, lĩnh vực, thuốc độc, nguyên liệu độc làm thuốc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Điểm</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khoản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53).</a:t>
                      </a:r>
                    </a:p>
                    <a:p>
                      <a:pPr marL="342900" marR="0" indent="-342900" algn="just" defTabSz="914400" rtl="0" eaLnBrk="1" latinLnBrk="0" hangingPunct="1">
                        <a:lnSpc>
                          <a:spcPct val="100000"/>
                        </a:lnSpc>
                        <a:spcBef>
                          <a:spcPts val="0"/>
                        </a:spcBef>
                        <a:spcAft>
                          <a:spcPts val="0"/>
                        </a:spcAft>
                        <a:buFontTx/>
                        <a:buChar char="-"/>
                      </a:pP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kiểm</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soát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đặc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biệt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lưu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hành</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VN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để</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viện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trợ</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viện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trợ</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nhân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đạo</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Điểm</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khoản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53).</a:t>
                      </a:r>
                    </a:p>
                    <a:p>
                      <a:pPr marL="0" marR="0" indent="0" algn="just" defTabSz="914400" rtl="0" eaLnBrk="1" latinLnBrk="0" hangingPunct="1">
                        <a:lnSpc>
                          <a:spcPct val="100000"/>
                        </a:lnSpc>
                        <a:spcBef>
                          <a:spcPts val="0"/>
                        </a:spcBef>
                        <a:spcAft>
                          <a:spcPts val="0"/>
                        </a:spcAft>
                        <a:buFontTx/>
                        <a:buNone/>
                      </a:pP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533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rPr>
              <a:pPr/>
              <a:t>2</a:t>
            </a:fld>
            <a:endParaRPr lang="en-US">
              <a:solidFill>
                <a:srgbClr val="000000"/>
              </a:solidFill>
            </a:endParaRPr>
          </a:p>
        </p:txBody>
      </p:sp>
      <p:sp>
        <p:nvSpPr>
          <p:cNvPr id="2" name="Rectangle 1"/>
          <p:cNvSpPr/>
          <p:nvPr/>
        </p:nvSpPr>
        <p:spPr>
          <a:xfrm>
            <a:off x="4289942" y="322590"/>
            <a:ext cx="3725700" cy="523220"/>
          </a:xfrm>
          <a:prstGeom prst="rect">
            <a:avLst/>
          </a:prstGeom>
        </p:spPr>
        <p:txBody>
          <a:bodyPr wrap="non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I. CƠ SỞ </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XÂY DỰNG</a:t>
            </a:r>
            <a:endParaRPr lang="en-US"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03761" y="950732"/>
            <a:ext cx="11381839" cy="5532477"/>
          </a:xfrm>
          <a:prstGeom prst="rect">
            <a:avLst/>
          </a:prstGeom>
        </p:spPr>
        <p:txBody>
          <a:bodyPr wrap="square">
            <a:spAutoFit/>
          </a:bodyPr>
          <a:lstStyle/>
          <a:p>
            <a:pPr marL="457200" lvl="0" indent="-457200" algn="just" fontAlgn="base">
              <a:lnSpc>
                <a:spcPct val="107000"/>
              </a:lnSpc>
              <a:spcBef>
                <a:spcPts val="1200"/>
              </a:spcBef>
              <a:spcAft>
                <a:spcPts val="600"/>
              </a:spcAft>
              <a:buAutoNum type="arabicPeriod"/>
            </a:pPr>
            <a:r>
              <a:rPr lang="en-US" sz="2300" kern="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Luật</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Dược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 1052/2016/QH13 2016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Quốc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hội</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khóa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XIII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thông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qua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ngày</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06/04/2016.</a:t>
            </a:r>
          </a:p>
          <a:p>
            <a:pPr marL="457200" indent="-457200" algn="just" fontAlgn="base">
              <a:lnSpc>
                <a:spcPct val="107000"/>
              </a:lnSpc>
              <a:spcBef>
                <a:spcPts val="1200"/>
              </a:spcBef>
              <a:spcAft>
                <a:spcPts val="600"/>
              </a:spcAft>
              <a:buAutoNum type="arabicPeriod"/>
            </a:pPr>
            <a:r>
              <a:rPr lang="en-US" sz="2300" kern="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Luật</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44/2024/QH15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sửa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đổi</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bổ</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sung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một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điều</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Luật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Dược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2016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được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Quốc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hội</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khóa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XV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thông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qua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ngày</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21/11/2024.</a:t>
            </a:r>
          </a:p>
          <a:p>
            <a:pPr marL="457200" indent="-457200" algn="just" fontAlgn="base">
              <a:lnSpc>
                <a:spcPct val="107000"/>
              </a:lnSpc>
              <a:spcBef>
                <a:spcPts val="1200"/>
              </a:spcBef>
              <a:spcAft>
                <a:spcPts val="600"/>
              </a:spcAft>
              <a:buAutoNum type="arabicPeriod"/>
            </a:pPr>
            <a:r>
              <a:rPr lang="en-US" sz="2300" kern="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Quyết</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định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1661/QĐ-</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TTg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ngày</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04/10/2021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phê</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duyệt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Phương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án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cắt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giảm</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đơn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giản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hóa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quy</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định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liên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quan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đến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kinh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doanh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thuộc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phạm</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vi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chức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năng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quản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lý</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Bộ</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Y </a:t>
            </a:r>
            <a:r>
              <a:rPr lang="en-US" sz="2300" kern="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tế</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457200" indent="-457200" algn="just" fontAlgn="base">
              <a:lnSpc>
                <a:spcPct val="107000"/>
              </a:lnSpc>
              <a:spcBef>
                <a:spcPts val="1200"/>
              </a:spcBef>
              <a:spcAft>
                <a:spcPts val="600"/>
              </a:spcAft>
              <a:buAutoNum type="arabicPeriod"/>
            </a:pPr>
            <a:r>
              <a:rPr lang="en-US" sz="2300" kern="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Quyết</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định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1015/QĐ-</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TTg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ngày</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30/8/2022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phê</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duyệt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Phương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án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phân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cấp</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giải</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quyết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TTHC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thuộc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phạm</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vi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quản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lý</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các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bộ</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cơ</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quan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ngang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Bộ</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457200" indent="-457200" algn="just" fontAlgn="base">
              <a:lnSpc>
                <a:spcPct val="107000"/>
              </a:lnSpc>
              <a:spcBef>
                <a:spcPts val="1200"/>
              </a:spcBef>
              <a:spcAft>
                <a:spcPts val="600"/>
              </a:spcAft>
              <a:buAutoNum type="arabicPeriod"/>
            </a:pPr>
            <a:r>
              <a:rPr lang="en-US" sz="2300" kern="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Giải</a:t>
            </a:r>
            <a:r>
              <a:rPr lang="en-US" sz="2300" kern="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quyết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bất</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cập</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vướng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mắc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quá</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trình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triển</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khai</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Nghị</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định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54/2017/NĐ-CP </a:t>
            </a:r>
            <a:r>
              <a:rPr lang="vi-VN" sz="2300" kern="0" dirty="0">
                <a:solidFill>
                  <a:srgbClr val="002060"/>
                </a:solidFill>
                <a:latin typeface="Arial" panose="020B0604020202020204" pitchFamily="34" charset="0"/>
                <a:ea typeface="Calibri" panose="020F0502020204030204" pitchFamily="34" charset="0"/>
                <a:cs typeface="Arial" panose="020B0604020202020204" pitchFamily="34" charset="0"/>
              </a:rPr>
              <a:t>ngày 08/5/2017 </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được</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sửa</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đổi</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bổ</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sung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bởi</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Nghị</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định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155/2018/NĐ-CP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ngày</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vi-VN" sz="2300" kern="0" dirty="0">
                <a:solidFill>
                  <a:srgbClr val="002060"/>
                </a:solidFill>
                <a:latin typeface="Arial" panose="020B0604020202020204" pitchFamily="34" charset="0"/>
                <a:ea typeface="Calibri" panose="020F0502020204030204" pitchFamily="34" charset="0"/>
                <a:cs typeface="Arial" panose="020B0604020202020204" pitchFamily="34" charset="0"/>
              </a:rPr>
              <a:t>12/11/2018</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và</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Nghị</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định</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300" kern="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88/2023/NĐ-CP </a:t>
            </a:r>
            <a:r>
              <a:rPr lang="vi-VN" sz="2300" kern="0" dirty="0">
                <a:solidFill>
                  <a:srgbClr val="002060"/>
                </a:solidFill>
                <a:latin typeface="Arial" panose="020B0604020202020204" pitchFamily="34" charset="0"/>
                <a:ea typeface="Calibri" panose="020F0502020204030204" pitchFamily="34" charset="0"/>
                <a:cs typeface="Arial" panose="020B0604020202020204" pitchFamily="34" charset="0"/>
              </a:rPr>
              <a:t>ngày 11/12/2023</a:t>
            </a:r>
            <a:r>
              <a:rPr lang="en-US" sz="2300" kern="0" dirty="0">
                <a:solidFill>
                  <a:srgbClr val="002060"/>
                </a:solidFill>
                <a:latin typeface="Arial" panose="020B0604020202020204" pitchFamily="34" charset="0"/>
                <a:ea typeface="Calibri" panose="020F0502020204030204" pitchFamily="34" charset="0"/>
                <a:cs typeface="Arial" panose="020B0604020202020204" pitchFamily="34" charset="0"/>
              </a:rPr>
              <a:t>). </a:t>
            </a: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flipV="1">
            <a:off x="3403600" y="427512"/>
            <a:ext cx="5882904" cy="418298"/>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950665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20</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30981" y="652287"/>
            <a:ext cx="11730037"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6</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Tiêu chí đề nghị cấp phép NK trong một số trường hợp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565648315"/>
              </p:ext>
            </p:extLst>
          </p:nvPr>
        </p:nvGraphicFramePr>
        <p:xfrm>
          <a:off x="240073" y="1227680"/>
          <a:ext cx="11720945" cy="5668421"/>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517301">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41877">
                <a:tc>
                  <a:txBody>
                    <a:bodyPr/>
                    <a:lstStyle/>
                    <a:p>
                      <a:pPr marL="0" marR="0" indent="0" algn="just">
                        <a:spcBef>
                          <a:spcPts val="0"/>
                        </a:spcBef>
                        <a:spcAft>
                          <a:spcPts val="0"/>
                        </a:spcAft>
                        <a:buFontTx/>
                        <a:buNone/>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6.1.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ứng</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cầu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bách</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cho</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QP, AN,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phòng</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chống</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dịch</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bệnh</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khắc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phục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hậu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quả</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thiên</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tai,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thảm</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họa</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a:t>
                      </a:r>
                      <a:r>
                        <a:rPr lang="vi-VN" sz="2200" b="0" i="0" kern="1200" dirty="0" smtClean="0">
                          <a:solidFill>
                            <a:srgbClr val="002060"/>
                          </a:solidFill>
                          <a:effectLst/>
                          <a:latin typeface="Arial" panose="020B0604020202020204" pitchFamily="34" charset="0"/>
                          <a:ea typeface="+mn-ea"/>
                          <a:cs typeface="Arial" panose="020B0604020202020204" pitchFamily="34" charset="0"/>
                        </a:rPr>
                        <a:t>hỉ được cấp phép </a:t>
                      </a:r>
                      <a:r>
                        <a:rPr lang="en-US" sz="2200" b="0" i="0" kern="1200" dirty="0" smtClean="0">
                          <a:solidFill>
                            <a:srgbClr val="002060"/>
                          </a:solidFill>
                          <a:effectLst/>
                          <a:latin typeface="Arial" panose="020B0604020202020204" pitchFamily="34" charset="0"/>
                          <a:ea typeface="+mn-ea"/>
                          <a:cs typeface="Arial" panose="020B0604020202020204" pitchFamily="34" charset="0"/>
                        </a:rPr>
                        <a:t>NK </a:t>
                      </a:r>
                      <a:r>
                        <a:rPr lang="vi-VN" sz="2200" b="0" i="0" kern="1200" dirty="0" smtClean="0">
                          <a:solidFill>
                            <a:srgbClr val="002060"/>
                          </a:solidFill>
                          <a:effectLst/>
                          <a:latin typeface="Arial" panose="020B0604020202020204" pitchFamily="34" charset="0"/>
                          <a:ea typeface="+mn-ea"/>
                          <a:cs typeface="Arial" panose="020B0604020202020204" pitchFamily="34" charset="0"/>
                        </a:rPr>
                        <a:t>khi đã được cấp phép </a:t>
                      </a:r>
                      <a:r>
                        <a:rPr lang="en-US" sz="2200" b="0" i="0" kern="1200" dirty="0" smtClean="0">
                          <a:solidFill>
                            <a:srgbClr val="002060"/>
                          </a:solidFill>
                          <a:effectLst/>
                          <a:latin typeface="Arial" panose="020B0604020202020204" pitchFamily="34" charset="0"/>
                          <a:ea typeface="+mn-ea"/>
                          <a:cs typeface="Arial" panose="020B0604020202020204" pitchFamily="34" charset="0"/>
                        </a:rPr>
                        <a:t>LH </a:t>
                      </a:r>
                      <a:r>
                        <a:rPr lang="vi-VN" sz="2200" b="0" i="0" kern="1200" dirty="0" smtClean="0">
                          <a:solidFill>
                            <a:srgbClr val="002060"/>
                          </a:solidFill>
                          <a:effectLst/>
                          <a:latin typeface="Arial" panose="020B0604020202020204" pitchFamily="34" charset="0"/>
                          <a:ea typeface="+mn-ea"/>
                          <a:cs typeface="Arial" panose="020B0604020202020204" pitchFamily="34" charset="0"/>
                        </a:rPr>
                        <a:t>tại ít nhất một nước trên thế giới và thuộc một trong các trường hợp sau</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Điều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67)</a:t>
                      </a:r>
                      <a:r>
                        <a:rPr lang="vi-VN" sz="2200" b="0" i="0" kern="1200" dirty="0" smtClean="0">
                          <a:solidFill>
                            <a:srgbClr val="002060"/>
                          </a:solidFill>
                          <a:effectLst/>
                          <a:latin typeface="Arial" panose="020B0604020202020204" pitchFamily="34" charset="0"/>
                          <a:ea typeface="+mn-ea"/>
                          <a:cs typeface="Arial" panose="020B0604020202020204" pitchFamily="34" charset="0"/>
                        </a:rPr>
                        <a:t>:</a:t>
                      </a:r>
                    </a:p>
                    <a:p>
                      <a:pPr marL="342900" indent="-342900" algn="jus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Bộ </a:t>
                      </a:r>
                      <a:r>
                        <a:rPr lang="en-US" sz="2000" b="0" i="0" kern="1200" dirty="0" smtClean="0">
                          <a:solidFill>
                            <a:srgbClr val="002060"/>
                          </a:solidFill>
                          <a:effectLst/>
                          <a:latin typeface="Arial" panose="020B0604020202020204" pitchFamily="34" charset="0"/>
                          <a:ea typeface="+mn-ea"/>
                          <a:cs typeface="Arial" panose="020B0604020202020204" pitchFamily="34" charset="0"/>
                        </a:rPr>
                        <a:t>QP </a:t>
                      </a:r>
                      <a:r>
                        <a:rPr lang="vi-VN" sz="2000" b="0" i="0" kern="1200" dirty="0" smtClean="0">
                          <a:solidFill>
                            <a:srgbClr val="002060"/>
                          </a:solidFill>
                          <a:effectLst/>
                          <a:latin typeface="Arial" panose="020B0604020202020204" pitchFamily="34" charset="0"/>
                          <a:ea typeface="+mn-ea"/>
                          <a:cs typeface="Arial" panose="020B0604020202020204" pitchFamily="34" charset="0"/>
                        </a:rPr>
                        <a:t>đề nghị nhập khẩu</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p>
                    <a:p>
                      <a:pPr marL="342900" indent="-342900" algn="just" defTabSz="914400" rtl="0" eaLnBrk="1" latinLnBrk="0" hangingPunct="1">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Bộ C</a:t>
                      </a:r>
                      <a:r>
                        <a:rPr lang="en-US" sz="2000" b="0" i="0" kern="1200" dirty="0" smtClean="0">
                          <a:solidFill>
                            <a:srgbClr val="002060"/>
                          </a:solidFill>
                          <a:effectLst/>
                          <a:latin typeface="Arial" panose="020B0604020202020204" pitchFamily="34" charset="0"/>
                          <a:ea typeface="+mn-ea"/>
                          <a:cs typeface="Arial" panose="020B0604020202020204" pitchFamily="34" charset="0"/>
                        </a:rPr>
                        <a:t>A</a:t>
                      </a:r>
                      <a:r>
                        <a:rPr lang="vi-VN" sz="2000" b="0" i="0" kern="1200" dirty="0" smtClean="0">
                          <a:solidFill>
                            <a:srgbClr val="002060"/>
                          </a:solidFill>
                          <a:effectLst/>
                          <a:latin typeface="Arial" panose="020B0604020202020204" pitchFamily="34" charset="0"/>
                          <a:ea typeface="+mn-ea"/>
                          <a:cs typeface="Arial" panose="020B0604020202020204" pitchFamily="34" charset="0"/>
                        </a:rPr>
                        <a:t> đề nghị nhập khẩu</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indent="-342900" algn="just" defTabSz="914400" rtl="0" eaLnBrk="1" latinLnBrk="0" hangingPunct="1">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Bộ Y tế phê duyệt cho nhu cầu cấp bách trong phòng chống dịch bệnh, khắc phục hậu quả thiên tai, thảm họa.</a:t>
                      </a:r>
                    </a:p>
                    <a:p>
                      <a:pPr marL="0" marR="0" indent="0" algn="just">
                        <a:spcBef>
                          <a:spcPts val="0"/>
                        </a:spcBef>
                        <a:spcAft>
                          <a:spcPts val="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a:spcBef>
                          <a:spcPts val="0"/>
                        </a:spcBef>
                        <a:spcAft>
                          <a:spcPts val="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latinLnBrk="0" hangingPunct="1">
                        <a:spcBef>
                          <a:spcPts val="0"/>
                        </a:spcBef>
                        <a:spcAft>
                          <a:spcPts val="0"/>
                        </a:spcAft>
                        <a:buFontTx/>
                        <a:buNone/>
                      </a:pPr>
                      <a:r>
                        <a:rPr lang="en-US" sz="2200" b="0" i="0" kern="1200" dirty="0" smtClean="0">
                          <a:solidFill>
                            <a:srgbClr val="002060"/>
                          </a:solidFill>
                          <a:effectLst/>
                          <a:latin typeface="Arial" panose="020B0604020202020204" pitchFamily="34" charset="0"/>
                          <a:ea typeface="+mn-ea"/>
                          <a:cs typeface="Arial" panose="020B0604020202020204" pitchFamily="34" charset="0"/>
                        </a:rPr>
                        <a:t>6.1.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Thuốc</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đáp</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ứng</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nhu</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cầu</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cấp</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bách</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cho</a:t>
                      </a:r>
                      <a:r>
                        <a:rPr lang="en-US" sz="2200" b="0" i="0" kern="1200" dirty="0" smtClean="0">
                          <a:solidFill>
                            <a:srgbClr val="002060"/>
                          </a:solidFill>
                          <a:effectLst/>
                          <a:latin typeface="Arial" panose="020B0604020202020204" pitchFamily="34" charset="0"/>
                          <a:ea typeface="+mn-ea"/>
                          <a:cs typeface="Arial" panose="020B0604020202020204" pitchFamily="34" charset="0"/>
                        </a:rPr>
                        <a:t> QP, AN,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phòng</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chống</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dịch</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bệnh</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khắc</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phục</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hậu</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quả</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thiên</a:t>
                      </a:r>
                      <a:r>
                        <a:rPr lang="en-US" sz="2200" b="0" i="0" kern="1200" dirty="0" smtClean="0">
                          <a:solidFill>
                            <a:srgbClr val="002060"/>
                          </a:solidFill>
                          <a:effectLst/>
                          <a:latin typeface="Arial" panose="020B0604020202020204" pitchFamily="34" charset="0"/>
                          <a:ea typeface="+mn-ea"/>
                          <a:cs typeface="Arial" panose="020B0604020202020204" pitchFamily="34" charset="0"/>
                        </a:rPr>
                        <a:t> tai,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thảm</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họa</a:t>
                      </a:r>
                      <a:r>
                        <a:rPr lang="en-US" sz="2200" b="0" i="0" kern="1200" dirty="0" smtClean="0">
                          <a:solidFill>
                            <a:srgbClr val="002060"/>
                          </a:solidFill>
                          <a:effectLst/>
                          <a:latin typeface="Arial" panose="020B0604020202020204" pitchFamily="34" charset="0"/>
                          <a:ea typeface="+mn-ea"/>
                          <a:cs typeface="Arial" panose="020B0604020202020204" pitchFamily="34" charset="0"/>
                        </a:rPr>
                        <a:t> c</a:t>
                      </a:r>
                      <a:r>
                        <a:rPr lang="vi-VN" sz="2200" b="0" i="0" kern="1200" dirty="0" smtClean="0">
                          <a:solidFill>
                            <a:srgbClr val="002060"/>
                          </a:solidFill>
                          <a:effectLst/>
                          <a:latin typeface="Arial" panose="020B0604020202020204" pitchFamily="34" charset="0"/>
                          <a:ea typeface="+mn-ea"/>
                          <a:cs typeface="Arial" panose="020B0604020202020204" pitchFamily="34" charset="0"/>
                        </a:rPr>
                        <a:t>hỉ được cấp phép </a:t>
                      </a:r>
                      <a:r>
                        <a:rPr lang="en-US" sz="2200" b="0" i="0" kern="1200" dirty="0" smtClean="0">
                          <a:solidFill>
                            <a:srgbClr val="002060"/>
                          </a:solidFill>
                          <a:effectLst/>
                          <a:latin typeface="Arial" panose="020B0604020202020204" pitchFamily="34" charset="0"/>
                          <a:ea typeface="+mn-ea"/>
                          <a:cs typeface="Arial" panose="020B0604020202020204" pitchFamily="34" charset="0"/>
                        </a:rPr>
                        <a:t>NK </a:t>
                      </a:r>
                      <a:r>
                        <a:rPr lang="vi-VN" sz="2200" b="0" i="0" kern="1200" dirty="0" smtClean="0">
                          <a:solidFill>
                            <a:srgbClr val="002060"/>
                          </a:solidFill>
                          <a:effectLst/>
                          <a:latin typeface="Arial" panose="020B0604020202020204" pitchFamily="34" charset="0"/>
                          <a:ea typeface="+mn-ea"/>
                          <a:cs typeface="Arial" panose="020B0604020202020204" pitchFamily="34" charset="0"/>
                        </a:rPr>
                        <a:t>khi đã được cấp phép </a:t>
                      </a:r>
                      <a:r>
                        <a:rPr lang="en-US" sz="2200" b="0" i="0" kern="1200" dirty="0" smtClean="0">
                          <a:solidFill>
                            <a:srgbClr val="002060"/>
                          </a:solidFill>
                          <a:effectLst/>
                          <a:latin typeface="Arial" panose="020B0604020202020204" pitchFamily="34" charset="0"/>
                          <a:ea typeface="+mn-ea"/>
                          <a:cs typeface="Arial" panose="020B0604020202020204" pitchFamily="34" charset="0"/>
                        </a:rPr>
                        <a:t>LH</a:t>
                      </a:r>
                      <a:r>
                        <a:rPr lang="vi-VN" sz="2200" b="0" i="0" kern="1200" dirty="0" smtClean="0">
                          <a:solidFill>
                            <a:srgbClr val="002060"/>
                          </a:solidFill>
                          <a:effectLst/>
                          <a:latin typeface="Arial" panose="020B0604020202020204" pitchFamily="34" charset="0"/>
                          <a:ea typeface="+mn-ea"/>
                          <a:cs typeface="Arial" panose="020B0604020202020204" pitchFamily="34" charset="0"/>
                        </a:rPr>
                        <a:t> tại ít nhất một nước trên thế giới và thuộc một trong các trường hợp sau</a:t>
                      </a:r>
                      <a:r>
                        <a:rPr lang="en-US" sz="2200" b="0" i="0" kern="120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Điều</a:t>
                      </a:r>
                      <a:r>
                        <a:rPr lang="en-US" sz="2200" b="0" i="0" kern="1200" dirty="0" smtClean="0">
                          <a:solidFill>
                            <a:srgbClr val="002060"/>
                          </a:solidFill>
                          <a:effectLst/>
                          <a:latin typeface="Arial" panose="020B0604020202020204" pitchFamily="34" charset="0"/>
                          <a:ea typeface="+mn-ea"/>
                          <a:cs typeface="Arial" panose="020B0604020202020204" pitchFamily="34" charset="0"/>
                        </a:rPr>
                        <a:t> 57)</a:t>
                      </a:r>
                      <a:r>
                        <a:rPr lang="vi-VN" sz="2200" b="0" i="0" kern="1200" dirty="0" smtClean="0">
                          <a:solidFill>
                            <a:srgbClr val="002060"/>
                          </a:solidFill>
                          <a:effectLst/>
                          <a:latin typeface="Arial" panose="020B0604020202020204" pitchFamily="34" charset="0"/>
                          <a:ea typeface="+mn-ea"/>
                          <a:cs typeface="Arial" panose="020B0604020202020204" pitchFamily="34" charset="0"/>
                        </a:rPr>
                        <a:t>:</a:t>
                      </a:r>
                    </a:p>
                    <a:p>
                      <a:pPr marL="342900" indent="-342900" algn="jus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Bộ </a:t>
                      </a:r>
                      <a:r>
                        <a:rPr lang="en-US" sz="2000" b="0" i="0" kern="1200" dirty="0" smtClean="0">
                          <a:solidFill>
                            <a:srgbClr val="002060"/>
                          </a:solidFill>
                          <a:effectLst/>
                          <a:latin typeface="Arial" panose="020B0604020202020204" pitchFamily="34" charset="0"/>
                          <a:ea typeface="+mn-ea"/>
                          <a:cs typeface="Arial" panose="020B0604020202020204" pitchFamily="34" charset="0"/>
                        </a:rPr>
                        <a:t>QP </a:t>
                      </a:r>
                      <a:r>
                        <a:rPr lang="vi-VN" sz="2000" b="0" i="0" kern="1200" dirty="0" smtClean="0">
                          <a:solidFill>
                            <a:srgbClr val="002060"/>
                          </a:solidFill>
                          <a:effectLst/>
                          <a:latin typeface="Arial" panose="020B0604020202020204" pitchFamily="34" charset="0"/>
                          <a:ea typeface="+mn-ea"/>
                          <a:cs typeface="Arial" panose="020B0604020202020204" pitchFamily="34" charset="0"/>
                        </a:rPr>
                        <a:t>đề nghị nhập khẩu</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p>
                    <a:p>
                      <a:pPr marL="342900" indent="-342900" algn="just" defTabSz="914400" rtl="0" eaLnBrk="1" latinLnBrk="0" hangingPunct="1">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Bộ C</a:t>
                      </a:r>
                      <a:r>
                        <a:rPr lang="en-US" sz="2000" b="0" i="0" kern="1200" dirty="0" smtClean="0">
                          <a:solidFill>
                            <a:srgbClr val="002060"/>
                          </a:solidFill>
                          <a:effectLst/>
                          <a:latin typeface="Arial" panose="020B0604020202020204" pitchFamily="34" charset="0"/>
                          <a:ea typeface="+mn-ea"/>
                          <a:cs typeface="Arial" panose="020B0604020202020204" pitchFamily="34" charset="0"/>
                        </a:rPr>
                        <a:t>A</a:t>
                      </a:r>
                      <a:r>
                        <a:rPr lang="vi-VN" sz="2000" b="0" i="0" kern="1200" dirty="0" smtClean="0">
                          <a:solidFill>
                            <a:srgbClr val="002060"/>
                          </a:solidFill>
                          <a:effectLst/>
                          <a:latin typeface="Arial" panose="020B0604020202020204" pitchFamily="34" charset="0"/>
                          <a:ea typeface="+mn-ea"/>
                          <a:cs typeface="Arial" panose="020B0604020202020204" pitchFamily="34" charset="0"/>
                        </a:rPr>
                        <a:t> đề nghị nhập khẩu</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indent="-342900" algn="just" defTabSz="914400" rtl="0" eaLnBrk="1" latinLnBrk="0" hangingPunct="1">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Bộ Y tế phê duyệt cho nhu cầu cấp bách trong phòng chống dịch bệnh, khắc phục hậu quả thiên tai, thảm họa.</a:t>
                      </a:r>
                    </a:p>
                    <a:p>
                      <a:pPr marL="342900" marR="0" indent="-342900" algn="just" defTabSz="914400" rtl="0" eaLnBrk="1" latinLnBrk="0" hangingPunct="1">
                        <a:lnSpc>
                          <a:spcPct val="100000"/>
                        </a:lnSpc>
                        <a:spcBef>
                          <a:spcPts val="0"/>
                        </a:spcBef>
                        <a:spcAft>
                          <a:spcPts val="0"/>
                        </a:spcAf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chưa</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vi-VN" sz="2000" b="0" i="0" kern="1200" dirty="0" smtClean="0">
                          <a:solidFill>
                            <a:srgbClr val="002060"/>
                          </a:solidFill>
                          <a:effectLst/>
                          <a:latin typeface="Arial" panose="020B0604020202020204" pitchFamily="34" charset="0"/>
                          <a:ea typeface="+mn-ea"/>
                          <a:cs typeface="Arial" panose="020B0604020202020204" pitchFamily="34" charset="0"/>
                        </a:rPr>
                        <a:t>được Bộ Y tế phê duyệt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nhưng</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cần</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thiết</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vi-VN" sz="2000" b="0" i="0" kern="1200" dirty="0" smtClean="0">
                          <a:solidFill>
                            <a:srgbClr val="002060"/>
                          </a:solidFill>
                          <a:effectLst/>
                          <a:latin typeface="Arial" panose="020B0604020202020204" pitchFamily="34" charset="0"/>
                          <a:ea typeface="+mn-ea"/>
                          <a:cs typeface="Arial" panose="020B0604020202020204" pitchFamily="34" charset="0"/>
                        </a:rPr>
                        <a:t>cho nhu cầu cấp bách trong phòng chống dịch bệnh, khắc phục hậu quả thiên tai, thảm họa.</a:t>
                      </a:r>
                      <a:endParaRPr lang="en-US"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defTabSz="914400" rtl="0" eaLnBrk="1" latinLnBrk="0" hangingPunct="1">
                        <a:lnSpc>
                          <a:spcPct val="100000"/>
                        </a:lnSpc>
                        <a:spcBef>
                          <a:spcPts val="0"/>
                        </a:spcBef>
                        <a:spcAft>
                          <a:spcPts val="0"/>
                        </a:spcAft>
                        <a:buFontTx/>
                        <a:buChar char="-"/>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732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21</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324949" y="652287"/>
            <a:ext cx="11867051"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6</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Tiêu chí đề nghị cấp phép NK trong một số trường hợp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vi-VN"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972468010"/>
              </p:ext>
            </p:extLst>
          </p:nvPr>
        </p:nvGraphicFramePr>
        <p:xfrm>
          <a:off x="235527" y="1289684"/>
          <a:ext cx="11720945" cy="5302661"/>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517301">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41877">
                <a:tc>
                  <a:txBody>
                    <a:bodyPr/>
                    <a:lstStyle/>
                    <a:p>
                      <a:pPr marL="0" marR="0" indent="0" algn="just">
                        <a:spcBef>
                          <a:spcPts val="0"/>
                        </a:spcBef>
                        <a:spcAft>
                          <a:spcPts val="0"/>
                        </a:spcAft>
                        <a:buFontTx/>
                        <a:buNone/>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6.2. </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 </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trừ</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vắc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xin</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 ứng nhu cầu điều trị đặc biệt</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i="0" kern="1200" dirty="0" smtClean="0">
                          <a:solidFill>
                            <a:srgbClr val="002060"/>
                          </a:solidFill>
                          <a:effectLst/>
                          <a:latin typeface="Arial" panose="020B0604020202020204" pitchFamily="34" charset="0"/>
                          <a:ea typeface="+mn-ea"/>
                          <a:cs typeface="Arial" panose="020B0604020202020204" pitchFamily="34" charset="0"/>
                        </a:rPr>
                        <a:t>(</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Điểm</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b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Khoản</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1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Điều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68),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bao</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gồm</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a:t>
                      </a:r>
                    </a:p>
                    <a:p>
                      <a:pPr marL="0" marR="0" indent="0" algn="just">
                        <a:spcBef>
                          <a:spcPts val="0"/>
                        </a:spcBef>
                        <a:spcAft>
                          <a:spcPts val="0"/>
                        </a:spcAft>
                        <a:buFontTx/>
                        <a:buNone/>
                      </a:pPr>
                      <a:endParaRPr lang="en-US" sz="2200" b="0" i="0" kern="1200" baseline="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spcBef>
                          <a:spcPts val="0"/>
                        </a:spcBef>
                        <a:spcAft>
                          <a:spcPts val="0"/>
                        </a:spcAf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Được sử dụng cho mục đích cấp cứu hoặc chống độc hoặc chống thải ghép hoặc thuốc thuộc Danh mục thuốc hiếm</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spcBef>
                          <a:spcPts val="0"/>
                        </a:spcBef>
                        <a:spcAft>
                          <a:spcPts val="0"/>
                        </a:spcAf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có trong hướng dẫn phòng và xử trí sốc phản vệ do Bộ Y tế ban hành, phê duyệt</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spcBef>
                          <a:spcPts val="0"/>
                        </a:spcBef>
                        <a:spcAft>
                          <a:spcPts val="0"/>
                        </a:spcAf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sử dụng cho người bệnh cụ thể đang điều trị tại cơ sở </a:t>
                      </a:r>
                      <a:r>
                        <a:rPr lang="en-US" sz="2000" b="0" i="0" kern="1200" dirty="0" smtClean="0">
                          <a:solidFill>
                            <a:srgbClr val="002060"/>
                          </a:solidFill>
                          <a:effectLst/>
                          <a:latin typeface="Arial" panose="020B0604020202020204" pitchFamily="34" charset="0"/>
                          <a:ea typeface="+mn-ea"/>
                          <a:cs typeface="Arial" panose="020B0604020202020204" pitchFamily="34" charset="0"/>
                        </a:rPr>
                        <a:t>KB</a:t>
                      </a:r>
                      <a:r>
                        <a:rPr lang="vi-VN"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smtClean="0">
                          <a:solidFill>
                            <a:srgbClr val="002060"/>
                          </a:solidFill>
                          <a:effectLst/>
                          <a:latin typeface="Arial" panose="020B0604020202020204" pitchFamily="34" charset="0"/>
                          <a:ea typeface="+mn-ea"/>
                          <a:cs typeface="Arial" panose="020B0604020202020204" pitchFamily="34" charset="0"/>
                        </a:rPr>
                        <a:t>CB</a:t>
                      </a:r>
                      <a:r>
                        <a:rPr lang="vi-VN" sz="2000" b="0" i="0" kern="1200" dirty="0" smtClean="0">
                          <a:solidFill>
                            <a:srgbClr val="002060"/>
                          </a:solidFill>
                          <a:effectLst/>
                          <a:latin typeface="Arial" panose="020B0604020202020204" pitchFamily="34" charset="0"/>
                          <a:ea typeface="+mn-ea"/>
                          <a:cs typeface="Arial" panose="020B0604020202020204" pitchFamily="34" charset="0"/>
                        </a:rPr>
                        <a:t> để chẩn đoán, dự phòng hoặc điều trị đối với: bệnh truyền nhiễm nhóm A; bệnh ung thư; HIV/AIDS; bệnh lao; bệnh sốt rét; các bệnh hiểm nghèo khác do Bộ trưởng BY</a:t>
                      </a:r>
                      <a:r>
                        <a:rPr lang="en-US" sz="2000" b="0" i="0" kern="1200" dirty="0" smtClean="0">
                          <a:solidFill>
                            <a:srgbClr val="002060"/>
                          </a:solidFill>
                          <a:effectLst/>
                          <a:latin typeface="Arial" panose="020B0604020202020204" pitchFamily="34" charset="0"/>
                          <a:ea typeface="+mn-ea"/>
                          <a:cs typeface="Arial" panose="020B0604020202020204" pitchFamily="34" charset="0"/>
                        </a:rPr>
                        <a:t>T</a:t>
                      </a:r>
                      <a:r>
                        <a:rPr lang="vi-VN" sz="2000" b="0" i="0" kern="1200" dirty="0" smtClean="0">
                          <a:solidFill>
                            <a:srgbClr val="002060"/>
                          </a:solidFill>
                          <a:effectLst/>
                          <a:latin typeface="Arial" panose="020B0604020202020204" pitchFamily="34" charset="0"/>
                          <a:ea typeface="+mn-ea"/>
                          <a:cs typeface="Arial" panose="020B0604020202020204" pitchFamily="34" charset="0"/>
                        </a:rPr>
                        <a:t> quyết định.</a:t>
                      </a:r>
                      <a:endParaRPr lang="en-US" sz="2000" b="0" i="0" kern="1200"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6.2.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tiêu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chí</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cụ</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thể</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huốc </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trừ</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vắc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xin</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 ứng nhu cầu điều trị đặc biệt</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Đáp</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ứng</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một</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trong</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các</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tiêu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chí</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sau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Khoản</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2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Điều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smtClean="0">
                          <a:solidFill>
                            <a:srgbClr val="002060"/>
                          </a:solidFill>
                          <a:effectLst/>
                          <a:latin typeface="Arial" panose="020B0604020202020204" pitchFamily="34" charset="0"/>
                          <a:ea typeface="+mn-ea"/>
                          <a:cs typeface="Arial" panose="020B0604020202020204" pitchFamily="34" charset="0"/>
                        </a:rPr>
                        <a:t>58)</a:t>
                      </a:r>
                      <a:r>
                        <a:rPr lang="vi-VN" sz="2200" b="0" i="0" kern="1200" dirty="0" smtClean="0">
                          <a:solidFill>
                            <a:srgbClr val="002060"/>
                          </a:solidFill>
                          <a:effectLst/>
                          <a:latin typeface="Arial" panose="020B0604020202020204" pitchFamily="34" charset="0"/>
                          <a:ea typeface="+mn-ea"/>
                          <a:cs typeface="Arial" panose="020B0604020202020204" pitchFamily="34" charset="0"/>
                        </a:rPr>
                        <a:t>:</a:t>
                      </a:r>
                    </a:p>
                    <a:p>
                      <a:pPr marL="342900" indent="-342900" algn="just">
                        <a:buFont typeface="Wingdings" panose="05000000000000000000" pitchFamily="2" charset="2"/>
                        <a:buChar char="Ø"/>
                      </a:pPr>
                      <a:r>
                        <a:rPr lang="vi-VN" sz="2000" b="0" i="0" kern="1200" dirty="0" smtClean="0">
                          <a:solidFill>
                            <a:srgbClr val="002060"/>
                          </a:solidFill>
                          <a:effectLst/>
                          <a:latin typeface="Arial" panose="020B0604020202020204" pitchFamily="34" charset="0"/>
                          <a:ea typeface="+mn-ea"/>
                          <a:cs typeface="Arial" panose="020B0604020202020204" pitchFamily="34" charset="0"/>
                        </a:rPr>
                        <a:t>Không có thuốc cùng hoạt chất và đường dùng có Giấy </a:t>
                      </a:r>
                      <a:r>
                        <a:rPr lang="en-US" sz="2000" b="0" i="0" kern="1200" dirty="0" smtClean="0">
                          <a:solidFill>
                            <a:srgbClr val="002060"/>
                          </a:solidFill>
                          <a:effectLst/>
                          <a:latin typeface="Arial" panose="020B0604020202020204" pitchFamily="34" charset="0"/>
                          <a:ea typeface="+mn-ea"/>
                          <a:cs typeface="Arial" panose="020B0604020202020204" pitchFamily="34" charset="0"/>
                        </a:rPr>
                        <a:t>ĐKLH</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vi-VN" sz="2000" b="0" i="0" kern="1200" dirty="0" smtClean="0">
                          <a:solidFill>
                            <a:srgbClr val="002060"/>
                          </a:solidFill>
                          <a:effectLst/>
                          <a:latin typeface="Arial" panose="020B0604020202020204" pitchFamily="34" charset="0"/>
                          <a:ea typeface="+mn-ea"/>
                          <a:cs typeface="Arial" panose="020B0604020202020204" pitchFamily="34" charset="0"/>
                        </a:rPr>
                        <a:t>còn hiệu lực tại Việt Nam với thuốc đề nghị nhập khẩu;  </a:t>
                      </a:r>
                    </a:p>
                    <a:p>
                      <a:pPr marL="342900" indent="-342900" algn="just">
                        <a:buFont typeface="Wingdings" panose="05000000000000000000" pitchFamily="2" charset="2"/>
                        <a:buChar char="Ø"/>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có cùng hoạt chất, đường dùng đã có Giấy </a:t>
                      </a:r>
                      <a:r>
                        <a:rPr lang="en-US" sz="2000" b="0" i="0" kern="1200" dirty="0" smtClean="0">
                          <a:solidFill>
                            <a:srgbClr val="002060"/>
                          </a:solidFill>
                          <a:effectLst/>
                          <a:latin typeface="Arial" panose="020B0604020202020204" pitchFamily="34" charset="0"/>
                          <a:ea typeface="+mn-ea"/>
                          <a:cs typeface="Arial" panose="020B0604020202020204" pitchFamily="34" charset="0"/>
                        </a:rPr>
                        <a:t>ĐKLH </a:t>
                      </a:r>
                      <a:r>
                        <a:rPr lang="vi-VN" sz="2000" b="0" i="0" kern="1200" dirty="0" smtClean="0">
                          <a:solidFill>
                            <a:srgbClr val="002060"/>
                          </a:solidFill>
                          <a:effectLst/>
                          <a:latin typeface="Arial" panose="020B0604020202020204" pitchFamily="34" charset="0"/>
                          <a:ea typeface="+mn-ea"/>
                          <a:cs typeface="Arial" panose="020B0604020202020204" pitchFamily="34" charset="0"/>
                        </a:rPr>
                        <a:t>nhưng không có nguồn cung hoặc cung cấp không đủ nhu cầu theo báo cáo của cơ sở sản xuất hoặc cơ sở đăng ký hoặc cơ quan quản lý về y tế (do không mua được, do không có đơn vị dự thầu…); </a:t>
                      </a: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337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22</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30981" y="709935"/>
            <a:ext cx="11961019"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6</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Tiêu chí đề nghị cấp phép NK trong một số trường hợp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15475"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97492149"/>
              </p:ext>
            </p:extLst>
          </p:nvPr>
        </p:nvGraphicFramePr>
        <p:xfrm>
          <a:off x="240073" y="1233155"/>
          <a:ext cx="11720945" cy="6247541"/>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517301">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41877">
                <a:tc>
                  <a:txBody>
                    <a:bodyPr/>
                    <a:lstStyle/>
                    <a:p>
                      <a:pPr marL="0" marR="0" indent="0" algn="just">
                        <a:spcBef>
                          <a:spcPts val="0"/>
                        </a:spcBef>
                        <a:spcAft>
                          <a:spcPts val="0"/>
                        </a:spcAft>
                        <a:buFontTx/>
                        <a:buNone/>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6.3. </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 </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trừ</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vắc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xin</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 ứng nhu cầu điều trị đặc biệt</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i="0" kern="1200" dirty="0" smtClean="0">
                          <a:solidFill>
                            <a:srgbClr val="002060"/>
                          </a:solidFill>
                          <a:effectLst/>
                          <a:latin typeface="Arial" panose="020B0604020202020204" pitchFamily="34" charset="0"/>
                          <a:ea typeface="+mn-ea"/>
                          <a:cs typeface="Arial" panose="020B0604020202020204" pitchFamily="34" charset="0"/>
                        </a:rPr>
                        <a:t>(</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Điểm</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b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Khoản</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1 </a:t>
                      </a:r>
                      <a:r>
                        <a:rPr lang="en-US" sz="2200" b="0" i="0" kern="1200" dirty="0" err="1" smtClean="0">
                          <a:solidFill>
                            <a:srgbClr val="002060"/>
                          </a:solidFill>
                          <a:effectLst/>
                          <a:latin typeface="Arial" panose="020B0604020202020204" pitchFamily="34" charset="0"/>
                          <a:ea typeface="+mn-ea"/>
                          <a:cs typeface="Arial" panose="020B0604020202020204" pitchFamily="34" charset="0"/>
                        </a:rPr>
                        <a:t>Điều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68),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bao</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gồm</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1" kern="1200" baseline="0" dirty="0" smtClean="0">
                          <a:solidFill>
                            <a:srgbClr val="002060"/>
                          </a:solidFill>
                          <a:effectLst/>
                          <a:latin typeface="Arial" panose="020B0604020202020204" pitchFamily="34" charset="0"/>
                          <a:ea typeface="+mn-ea"/>
                          <a:cs typeface="Arial" panose="020B0604020202020204" pitchFamily="34" charset="0"/>
                        </a:rPr>
                        <a:t>(</a:t>
                      </a:r>
                      <a:r>
                        <a:rPr lang="en-US" sz="2200" b="0" i="1" kern="1200" baseline="0" dirty="0" err="1" smtClean="0">
                          <a:solidFill>
                            <a:srgbClr val="002060"/>
                          </a:solidFill>
                          <a:effectLst/>
                          <a:latin typeface="Arial" panose="020B0604020202020204" pitchFamily="34" charset="0"/>
                          <a:ea typeface="+mn-ea"/>
                          <a:cs typeface="Arial" panose="020B0604020202020204" pitchFamily="34" charset="0"/>
                        </a:rPr>
                        <a:t>tiếp</a:t>
                      </a:r>
                      <a:r>
                        <a:rPr lang="en-US" sz="2200" b="0" i="1"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1" kern="1200" baseline="0" dirty="0" err="1" smtClean="0">
                          <a:solidFill>
                            <a:srgbClr val="002060"/>
                          </a:solidFill>
                          <a:effectLst/>
                          <a:latin typeface="Arial" panose="020B0604020202020204" pitchFamily="34" charset="0"/>
                          <a:ea typeface="+mn-ea"/>
                          <a:cs typeface="Arial" panose="020B0604020202020204" pitchFamily="34" charset="0"/>
                        </a:rPr>
                        <a:t>theo</a:t>
                      </a:r>
                      <a:r>
                        <a:rPr lang="en-US" sz="2200" b="0" i="1" kern="1200" baseline="0" dirty="0" smtClean="0">
                          <a:solidFill>
                            <a:srgbClr val="002060"/>
                          </a:solidFill>
                          <a:effectLst/>
                          <a:latin typeface="Arial" panose="020B0604020202020204" pitchFamily="34" charset="0"/>
                          <a:ea typeface="+mn-ea"/>
                          <a:cs typeface="Arial" panose="020B0604020202020204" pitchFamily="34" charset="0"/>
                        </a:rPr>
                        <a:t>):</a:t>
                      </a:r>
                    </a:p>
                    <a:p>
                      <a:pPr marL="0" marR="0" indent="0" algn="just">
                        <a:spcBef>
                          <a:spcPts val="0"/>
                        </a:spcBef>
                        <a:spcAft>
                          <a:spcPts val="0"/>
                        </a:spcAft>
                        <a:buFontTx/>
                        <a:buNone/>
                      </a:pPr>
                      <a:endParaRPr lang="en-US" sz="2200" b="0" i="1" kern="1200" baseline="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spcBef>
                          <a:spcPts val="0"/>
                        </a:spcBef>
                        <a:spcAft>
                          <a:spcPts val="0"/>
                        </a:spcAf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Được sử dụng cho mục đích cấp cứu hoặc chống độc hoặc chống thải ghép hoặc thuốc thuộc Danh mục thuốc hiếm</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spcBef>
                          <a:spcPts val="0"/>
                        </a:spcBef>
                        <a:spcAft>
                          <a:spcPts val="0"/>
                        </a:spcAf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có trong hướng dẫn phòng và xử trí sốc phản vệ do Bộ Y tế ban hành, phê duyệt</a:t>
                      </a:r>
                      <a:r>
                        <a:rPr lang="en-US" sz="2000" b="0" i="0" kern="1200" dirty="0" smtClean="0">
                          <a:solidFill>
                            <a:srgbClr val="002060"/>
                          </a:solidFill>
                          <a:effectLst/>
                          <a:latin typeface="Arial" panose="020B0604020202020204" pitchFamily="34" charset="0"/>
                          <a:ea typeface="+mn-ea"/>
                          <a:cs typeface="Arial" panose="020B0604020202020204" pitchFamily="34" charset="0"/>
                        </a:rPr>
                        <a:t>.</a:t>
                      </a: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spcBef>
                          <a:spcPts val="0"/>
                        </a:spcBef>
                        <a:spcAft>
                          <a:spcPts val="0"/>
                        </a:spcAft>
                        <a:buFontTx/>
                        <a:buChar char="-"/>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được sử dụng cho người bệnh cụ thể đang điều trị tại cơ sở </a:t>
                      </a:r>
                      <a:r>
                        <a:rPr lang="en-US" sz="2000" b="0" i="0" kern="1200" dirty="0" smtClean="0">
                          <a:solidFill>
                            <a:srgbClr val="002060"/>
                          </a:solidFill>
                          <a:effectLst/>
                          <a:latin typeface="Arial" panose="020B0604020202020204" pitchFamily="34" charset="0"/>
                          <a:ea typeface="+mn-ea"/>
                          <a:cs typeface="Arial" panose="020B0604020202020204" pitchFamily="34" charset="0"/>
                        </a:rPr>
                        <a:t>KB</a:t>
                      </a:r>
                      <a:r>
                        <a:rPr lang="vi-VN"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smtClean="0">
                          <a:solidFill>
                            <a:srgbClr val="002060"/>
                          </a:solidFill>
                          <a:effectLst/>
                          <a:latin typeface="Arial" panose="020B0604020202020204" pitchFamily="34" charset="0"/>
                          <a:ea typeface="+mn-ea"/>
                          <a:cs typeface="Arial" panose="020B0604020202020204" pitchFamily="34" charset="0"/>
                        </a:rPr>
                        <a:t>CB</a:t>
                      </a:r>
                      <a:r>
                        <a:rPr lang="vi-VN" sz="2000" b="0" i="0" kern="1200" dirty="0" smtClean="0">
                          <a:solidFill>
                            <a:srgbClr val="002060"/>
                          </a:solidFill>
                          <a:effectLst/>
                          <a:latin typeface="Arial" panose="020B0604020202020204" pitchFamily="34" charset="0"/>
                          <a:ea typeface="+mn-ea"/>
                          <a:cs typeface="Arial" panose="020B0604020202020204" pitchFamily="34" charset="0"/>
                        </a:rPr>
                        <a:t> để chẩn đoán, dự phòng hoặc điều trị đối với: bệnh truyền nhiễm nhóm A; bệnh ung thư; HIV/AIDS; bệnh lao; bệnh sốt rét; các bệnh hiểm nghèo khác do Bộ trưởng BY</a:t>
                      </a:r>
                      <a:r>
                        <a:rPr lang="en-US" sz="2000" b="0" i="0" kern="1200" dirty="0" smtClean="0">
                          <a:solidFill>
                            <a:srgbClr val="002060"/>
                          </a:solidFill>
                          <a:effectLst/>
                          <a:latin typeface="Arial" panose="020B0604020202020204" pitchFamily="34" charset="0"/>
                          <a:ea typeface="+mn-ea"/>
                          <a:cs typeface="Arial" panose="020B0604020202020204" pitchFamily="34" charset="0"/>
                        </a:rPr>
                        <a:t>T</a:t>
                      </a:r>
                      <a:r>
                        <a:rPr lang="vi-VN" sz="2000" b="0" i="0" kern="1200" dirty="0" smtClean="0">
                          <a:solidFill>
                            <a:srgbClr val="002060"/>
                          </a:solidFill>
                          <a:effectLst/>
                          <a:latin typeface="Arial" panose="020B0604020202020204" pitchFamily="34" charset="0"/>
                          <a:ea typeface="+mn-ea"/>
                          <a:cs typeface="Arial" panose="020B0604020202020204" pitchFamily="34" charset="0"/>
                        </a:rPr>
                        <a:t> quyết định.</a:t>
                      </a:r>
                      <a:endParaRPr lang="en-US" sz="20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a:spcBef>
                          <a:spcPts val="0"/>
                        </a:spcBef>
                        <a:spcAft>
                          <a:spcPts val="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a:spcBef>
                          <a:spcPts val="0"/>
                        </a:spcBef>
                        <a:spcAft>
                          <a:spcPts val="0"/>
                        </a:spcAft>
                        <a:buFontTx/>
                        <a:buNone/>
                      </a:pPr>
                      <a:endParaRPr lang="vi-VN" sz="22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a:spcBef>
                          <a:spcPts val="0"/>
                        </a:spcBef>
                        <a:spcAft>
                          <a:spcPts val="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6.3.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tiêu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chí</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cụ</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thể</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huốc </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trừ</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vắc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xin</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 ứng nhu cầu điều trị đặc biệt</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Đáp</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ứng</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một</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trong</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các</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tiêu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chí</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sau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Khoản</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2 </a:t>
                      </a:r>
                      <a:r>
                        <a:rPr lang="en-US" sz="2200" b="0" i="0" kern="1200" baseline="0" dirty="0" err="1" smtClean="0">
                          <a:solidFill>
                            <a:srgbClr val="002060"/>
                          </a:solidFill>
                          <a:effectLst/>
                          <a:latin typeface="Arial" panose="020B0604020202020204" pitchFamily="34" charset="0"/>
                          <a:ea typeface="+mn-ea"/>
                          <a:cs typeface="Arial" panose="020B0604020202020204" pitchFamily="34" charset="0"/>
                        </a:rPr>
                        <a:t>Điều</a:t>
                      </a:r>
                      <a:r>
                        <a:rPr lang="en-US" sz="22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0" kern="1200" dirty="0" smtClean="0">
                          <a:solidFill>
                            <a:srgbClr val="002060"/>
                          </a:solidFill>
                          <a:effectLst/>
                          <a:latin typeface="Arial" panose="020B0604020202020204" pitchFamily="34" charset="0"/>
                          <a:ea typeface="+mn-ea"/>
                          <a:cs typeface="Arial" panose="020B0604020202020204" pitchFamily="34" charset="0"/>
                        </a:rPr>
                        <a:t>58) </a:t>
                      </a:r>
                      <a:r>
                        <a:rPr lang="en-US" sz="2200" b="0" i="1" kern="1200" baseline="0" dirty="0" smtClean="0">
                          <a:solidFill>
                            <a:srgbClr val="002060"/>
                          </a:solidFill>
                          <a:effectLst/>
                          <a:latin typeface="Arial" panose="020B0604020202020204" pitchFamily="34" charset="0"/>
                          <a:ea typeface="+mn-ea"/>
                          <a:cs typeface="Arial" panose="020B0604020202020204" pitchFamily="34" charset="0"/>
                        </a:rPr>
                        <a:t>(</a:t>
                      </a:r>
                      <a:r>
                        <a:rPr lang="en-US" sz="2200" b="0" i="1" kern="1200" baseline="0" dirty="0" err="1" smtClean="0">
                          <a:solidFill>
                            <a:srgbClr val="002060"/>
                          </a:solidFill>
                          <a:effectLst/>
                          <a:latin typeface="Arial" panose="020B0604020202020204" pitchFamily="34" charset="0"/>
                          <a:ea typeface="+mn-ea"/>
                          <a:cs typeface="Arial" panose="020B0604020202020204" pitchFamily="34" charset="0"/>
                        </a:rPr>
                        <a:t>tiếp</a:t>
                      </a:r>
                      <a:r>
                        <a:rPr lang="en-US" sz="2200" b="0" i="1"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i="1" kern="1200" baseline="0" dirty="0" err="1" smtClean="0">
                          <a:solidFill>
                            <a:srgbClr val="002060"/>
                          </a:solidFill>
                          <a:effectLst/>
                          <a:latin typeface="Arial" panose="020B0604020202020204" pitchFamily="34" charset="0"/>
                          <a:ea typeface="+mn-ea"/>
                          <a:cs typeface="Arial" panose="020B0604020202020204" pitchFamily="34" charset="0"/>
                        </a:rPr>
                        <a:t>theo</a:t>
                      </a:r>
                      <a:r>
                        <a:rPr lang="en-US" sz="2200" b="0" i="1" kern="1200" baseline="0" dirty="0" smtClean="0">
                          <a:solidFill>
                            <a:srgbClr val="002060"/>
                          </a:solidFill>
                          <a:effectLst/>
                          <a:latin typeface="Arial" panose="020B0604020202020204" pitchFamily="34" charset="0"/>
                          <a:ea typeface="+mn-ea"/>
                          <a:cs typeface="Arial" panose="020B0604020202020204" pitchFamily="34" charset="0"/>
                        </a:rPr>
                        <a:t>):</a:t>
                      </a:r>
                      <a:r>
                        <a:rPr lang="vi-VN" sz="2200" b="0" i="0" kern="1200" dirty="0" smtClean="0">
                          <a:solidFill>
                            <a:srgbClr val="002060"/>
                          </a:solidFill>
                          <a:effectLst/>
                          <a:latin typeface="Arial" panose="020B0604020202020204" pitchFamily="34" charset="0"/>
                          <a:ea typeface="+mn-ea"/>
                          <a:cs typeface="Arial" panose="020B0604020202020204" pitchFamily="34" charset="0"/>
                        </a:rPr>
                        <a:t>:</a:t>
                      </a:r>
                    </a:p>
                    <a:p>
                      <a:pPr marL="342900" indent="-342900" algn="just">
                        <a:buFont typeface="Wingdings" panose="05000000000000000000" pitchFamily="2" charset="2"/>
                        <a:buChar char="Ø"/>
                      </a:pPr>
                      <a:r>
                        <a:rPr lang="vi-VN" sz="2000" b="0" i="0" kern="1200" dirty="0" smtClean="0">
                          <a:solidFill>
                            <a:srgbClr val="002060"/>
                          </a:solidFill>
                          <a:effectLst/>
                          <a:latin typeface="Arial" panose="020B0604020202020204" pitchFamily="34" charset="0"/>
                          <a:ea typeface="+mn-ea"/>
                          <a:cs typeface="Arial" panose="020B0604020202020204" pitchFamily="34" charset="0"/>
                        </a:rPr>
                        <a:t>Thuốc do cơ sở khám bệnh, chữa bệnh đề nghị nhập khẩu và cam kết có khác biệt về điều trị so với thuốc có cùng hoạt chất, đường dùng đã có Giấy đăng ký lưu hành và chịu trách nhiệm về cam kết này.</a:t>
                      </a:r>
                    </a:p>
                    <a:p>
                      <a:pPr marL="342900" marR="0" indent="-342900" algn="just" defTabSz="914400" rtl="0" eaLnBrk="1" latinLnBrk="0" hangingPunct="1">
                        <a:lnSpc>
                          <a:spcPct val="100000"/>
                        </a:lnSpc>
                        <a:spcBef>
                          <a:spcPts val="0"/>
                        </a:spcBef>
                        <a:spcAft>
                          <a:spcPts val="0"/>
                        </a:spcAft>
                        <a:buFontTx/>
                        <a:buChar char="-"/>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defTabSz="914400" rtl="0" eaLnBrk="1" latinLnBrk="0" hangingPunct="1">
                        <a:lnSpc>
                          <a:spcPct val="100000"/>
                        </a:lnSpc>
                        <a:spcBef>
                          <a:spcPts val="0"/>
                        </a:spcBef>
                        <a:spcAft>
                          <a:spcPts val="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736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23</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42887" y="1082040"/>
            <a:ext cx="11822443"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6</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Tiêu chí đề nghị cấp phép NK trong một số trường hợp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vi-VN"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004728658"/>
              </p:ext>
            </p:extLst>
          </p:nvPr>
        </p:nvGraphicFramePr>
        <p:xfrm>
          <a:off x="273132" y="1604515"/>
          <a:ext cx="11720945" cy="625567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447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652485">
                <a:tc>
                  <a:txBody>
                    <a:bodyPr/>
                    <a:lstStyle/>
                    <a:p>
                      <a:pPr marL="0" marR="0" indent="0" algn="just">
                        <a:spcBef>
                          <a:spcPts val="0"/>
                        </a:spcBef>
                        <a:spcAft>
                          <a:spcPts val="600"/>
                        </a:spcAft>
                        <a:buFontTx/>
                        <a:buNone/>
                      </a:pP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6.4.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dùng</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cho</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mục đích thử lâm s</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à</a:t>
                      </a:r>
                      <a:r>
                        <a:rPr lang="vi-VN"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Điểm</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khoản</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 </a:t>
                      </a:r>
                      <a:r>
                        <a:rPr lang="vi-VN"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 73</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vi-VN"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spcBef>
                          <a:spcPts val="0"/>
                        </a:spcBef>
                        <a:spcAft>
                          <a:spcPts val="600"/>
                        </a:spcAft>
                        <a:buFontTx/>
                        <a:buChar char="-"/>
                      </a:pPr>
                      <a:r>
                        <a:rPr lang="en-US" sz="2000" b="0" i="0" kern="1200" dirty="0" err="1" smtClean="0">
                          <a:solidFill>
                            <a:srgbClr val="002060"/>
                          </a:solidFill>
                          <a:effectLst/>
                          <a:latin typeface="Arial" panose="020B0604020202020204" pitchFamily="34" charset="0"/>
                          <a:ea typeface="+mn-ea"/>
                          <a:cs typeface="Arial" panose="020B0604020202020204" pitchFamily="34" charset="0"/>
                        </a:rPr>
                        <a:t>Các</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t</a:t>
                      </a:r>
                      <a:r>
                        <a:rPr lang="vi-VN" sz="2000" b="0" i="0" kern="1200" dirty="0" smtClean="0">
                          <a:solidFill>
                            <a:srgbClr val="002060"/>
                          </a:solidFill>
                          <a:effectLst/>
                          <a:latin typeface="Arial" panose="020B0604020202020204" pitchFamily="34" charset="0"/>
                          <a:ea typeface="+mn-ea"/>
                          <a:cs typeface="Arial" panose="020B0604020202020204" pitchFamily="34" charset="0"/>
                        </a:rPr>
                        <a:t>huốc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đều</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phải</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được</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vi-VN" sz="2000" b="0" i="0" kern="1200" dirty="0" smtClean="0">
                          <a:solidFill>
                            <a:srgbClr val="002060"/>
                          </a:solidFill>
                          <a:effectLst/>
                          <a:latin typeface="Arial" panose="020B0604020202020204" pitchFamily="34" charset="0"/>
                          <a:ea typeface="+mn-ea"/>
                          <a:cs typeface="Arial" panose="020B0604020202020204" pitchFamily="34" charset="0"/>
                        </a:rPr>
                        <a:t>cấp phép nhập khẩu</a:t>
                      </a:r>
                      <a:endParaRPr lang="en-US"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spcBef>
                          <a:spcPts val="0"/>
                        </a:spcBef>
                        <a:spcAft>
                          <a:spcPts val="600"/>
                        </a:spcAft>
                        <a:buFontTx/>
                        <a:buChar char="-"/>
                      </a:pPr>
                      <a:r>
                        <a:rPr lang="en-US" sz="2000" b="0" i="0" kern="1200" dirty="0" err="1" smtClean="0">
                          <a:solidFill>
                            <a:srgbClr val="002060"/>
                          </a:solidFill>
                          <a:effectLst/>
                          <a:latin typeface="Arial" panose="020B0604020202020204" pitchFamily="34" charset="0"/>
                          <a:ea typeface="+mn-ea"/>
                          <a:cs typeface="Arial" panose="020B0604020202020204" pitchFamily="34" charset="0"/>
                        </a:rPr>
                        <a:t>Để</a:t>
                      </a:r>
                      <a:r>
                        <a:rPr lang="en-US" sz="2000" b="0" i="0" kern="1200" dirty="0" smtClean="0">
                          <a:solidFill>
                            <a:srgbClr val="002060"/>
                          </a:solidFill>
                          <a:effectLst/>
                          <a:latin typeface="Arial" panose="020B0604020202020204" pitchFamily="34" charset="0"/>
                          <a:ea typeface="+mn-ea"/>
                          <a:cs typeface="Arial" panose="020B0604020202020204" pitchFamily="34" charset="0"/>
                        </a:rPr>
                        <a:t> s</a:t>
                      </a:r>
                      <a:r>
                        <a:rPr lang="vi-VN" sz="2000" b="0" i="0" kern="1200" dirty="0" smtClean="0">
                          <a:solidFill>
                            <a:srgbClr val="002060"/>
                          </a:solidFill>
                          <a:effectLst/>
                          <a:latin typeface="Arial" panose="020B0604020202020204" pitchFamily="34" charset="0"/>
                          <a:ea typeface="+mn-ea"/>
                          <a:cs typeface="Arial" panose="020B0604020202020204" pitchFamily="34" charset="0"/>
                        </a:rPr>
                        <a:t>ử dụng trong nghiên cứu thử thuốc trên lâm sàng với đề cương nghiên cứu đã được Bộ trưởng Bộ Y tế phê duyệt theo quy định tại khoản 1 Điều 94 của Luật Dược</a:t>
                      </a:r>
                    </a:p>
                    <a:p>
                      <a:pPr marL="0" marR="0" indent="0" algn="just">
                        <a:spcBef>
                          <a:spcPts val="0"/>
                        </a:spcBef>
                        <a:spcAft>
                          <a:spcPts val="60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a:spcBef>
                          <a:spcPts val="0"/>
                        </a:spcBef>
                        <a:spcAft>
                          <a:spcPts val="60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a:spcBef>
                          <a:spcPts val="0"/>
                        </a:spcBef>
                        <a:spcAft>
                          <a:spcPts val="600"/>
                        </a:spcAft>
                        <a:buFontTx/>
                        <a:buNone/>
                      </a:pPr>
                      <a:endParaRPr lang="vi-VN" sz="22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a:spcBef>
                          <a:spcPts val="0"/>
                        </a:spcBef>
                        <a:spcAft>
                          <a:spcPts val="60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a:t>
                      </a:r>
                      <a:r>
                        <a:rPr lang="vi-VN"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a:t>
                      </a:r>
                      <a:r>
                        <a:rPr lang="vi-VN"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Thuốc dùng cho mục đích thử lâm sàng (Điểm a khoản 1 Điều </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63</a:t>
                      </a:r>
                      <a:r>
                        <a:rPr lang="vi-VN"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342900" marR="0" indent="-342900" algn="just" defTabSz="914400" rtl="0" eaLnBrk="1" fontAlgn="auto" latinLnBrk="0" hangingPunct="1">
                        <a:lnSpc>
                          <a:spcPct val="100000"/>
                        </a:lnSpc>
                        <a:spcBef>
                          <a:spcPts val="0"/>
                        </a:spcBef>
                        <a:spcAft>
                          <a:spcPts val="600"/>
                        </a:spcAft>
                        <a:buClrTx/>
                        <a:buSzTx/>
                        <a:buFontTx/>
                        <a:buChar char="-"/>
                        <a:tabLst/>
                        <a:defRPr/>
                      </a:pPr>
                      <a:r>
                        <a:rPr lang="en-US" sz="2000" b="0" i="0" kern="1200" dirty="0" err="1" smtClean="0">
                          <a:solidFill>
                            <a:srgbClr val="002060"/>
                          </a:solidFill>
                          <a:effectLst/>
                          <a:latin typeface="Arial" panose="020B0604020202020204" pitchFamily="34" charset="0"/>
                          <a:ea typeface="+mn-ea"/>
                          <a:cs typeface="Arial" panose="020B0604020202020204" pitchFamily="34" charset="0"/>
                        </a:rPr>
                        <a:t>Chỉ</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áp</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dụng</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đối</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thuốc</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kiểm</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soát</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đặc</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biệt</a:t>
                      </a:r>
                      <a:r>
                        <a:rPr lang="en-US" sz="2000" b="0" i="0" kern="120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dirty="0" err="1" smtClean="0">
                          <a:solidFill>
                            <a:srgbClr val="002060"/>
                          </a:solidFill>
                          <a:effectLst/>
                          <a:latin typeface="Arial" panose="020B0604020202020204" pitchFamily="34" charset="0"/>
                          <a:ea typeface="+mn-ea"/>
                          <a:cs typeface="Arial" panose="020B0604020202020204" pitchFamily="34" charset="0"/>
                        </a:rPr>
                        <a:t>các</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thuốc</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không</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phải</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thuốc</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KSĐB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được</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NK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theo</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danh</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mục</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do BYT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công</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bố</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trên</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000" b="0" i="0" kern="1200" baseline="0" dirty="0" err="1" smtClean="0">
                          <a:solidFill>
                            <a:srgbClr val="002060"/>
                          </a:solidFill>
                          <a:effectLst/>
                          <a:latin typeface="Arial" panose="020B0604020202020204" pitchFamily="34" charset="0"/>
                          <a:ea typeface="+mn-ea"/>
                          <a:cs typeface="Arial" panose="020B0604020202020204" pitchFamily="34" charset="0"/>
                        </a:rPr>
                        <a:t>Cổng</a:t>
                      </a:r>
                      <a:r>
                        <a:rPr lang="en-US" sz="2000" b="0" i="0" kern="1200" baseline="0" dirty="0" smtClean="0">
                          <a:solidFill>
                            <a:srgbClr val="002060"/>
                          </a:solidFill>
                          <a:effectLst/>
                          <a:latin typeface="Arial" panose="020B0604020202020204" pitchFamily="34" charset="0"/>
                          <a:ea typeface="+mn-ea"/>
                          <a:cs typeface="Arial" panose="020B0604020202020204" pitchFamily="34" charset="0"/>
                        </a:rPr>
                        <a:t> TTĐT)</a:t>
                      </a:r>
                    </a:p>
                    <a:p>
                      <a:pPr marL="342900" marR="0" indent="-342900" algn="just" defTabSz="914400" rtl="0" eaLnBrk="1" fontAlgn="auto" latinLnBrk="0" hangingPunct="1">
                        <a:lnSpc>
                          <a:spcPct val="100000"/>
                        </a:lnSpc>
                        <a:spcBef>
                          <a:spcPts val="0"/>
                        </a:spcBef>
                        <a:spcAft>
                          <a:spcPts val="600"/>
                        </a:spcAft>
                        <a:buClrTx/>
                        <a:buSzTx/>
                        <a:buFontTx/>
                        <a:buChar char="-"/>
                        <a:tabLst/>
                        <a:defRPr/>
                      </a:pPr>
                      <a:r>
                        <a:rPr lang="en-US" sz="2000" b="0" i="0" kern="1200" dirty="0" err="1" smtClean="0">
                          <a:solidFill>
                            <a:srgbClr val="002060"/>
                          </a:solidFill>
                          <a:effectLst/>
                          <a:latin typeface="Arial" panose="020B0604020202020204" pitchFamily="34" charset="0"/>
                          <a:ea typeface="+mn-ea"/>
                          <a:cs typeface="Arial" panose="020B0604020202020204" pitchFamily="34" charset="0"/>
                        </a:rPr>
                        <a:t>Để</a:t>
                      </a:r>
                      <a:r>
                        <a:rPr lang="en-US" sz="2000" b="0" i="0" kern="1200" dirty="0" smtClean="0">
                          <a:solidFill>
                            <a:srgbClr val="002060"/>
                          </a:solidFill>
                          <a:effectLst/>
                          <a:latin typeface="Arial" panose="020B0604020202020204" pitchFamily="34" charset="0"/>
                          <a:ea typeface="+mn-ea"/>
                          <a:cs typeface="Arial" panose="020B0604020202020204" pitchFamily="34" charset="0"/>
                        </a:rPr>
                        <a:t> s</a:t>
                      </a:r>
                      <a:r>
                        <a:rPr lang="vi-VN" sz="2000" b="0" i="0" kern="1200" dirty="0" smtClean="0">
                          <a:solidFill>
                            <a:srgbClr val="002060"/>
                          </a:solidFill>
                          <a:effectLst/>
                          <a:latin typeface="Arial" panose="020B0604020202020204" pitchFamily="34" charset="0"/>
                          <a:ea typeface="+mn-ea"/>
                          <a:cs typeface="Arial" panose="020B0604020202020204" pitchFamily="34" charset="0"/>
                        </a:rPr>
                        <a:t>ử dụng trong nghiên cứu thử thuốc trên lâm sàng với đề cương nghiên cứu đã được Bộ trưởng Bộ Y tế phê duyệt theo quy định tại khoản 1 Điều 94 của Luật Dược</a:t>
                      </a:r>
                      <a:endParaRPr lang="en-US"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defTabSz="914400" rtl="0" eaLnBrk="1" latinLnBrk="0" hangingPunct="1">
                        <a:spcBef>
                          <a:spcPts val="0"/>
                        </a:spcBef>
                        <a:spcAft>
                          <a:spcPts val="600"/>
                        </a:spcAft>
                        <a:buFontTx/>
                        <a:buChar char="-"/>
                      </a:pPr>
                      <a:r>
                        <a:rPr lang="en-US" sz="2000" b="0" i="0" kern="1200" dirty="0" smtClean="0">
                          <a:solidFill>
                            <a:srgbClr val="002060"/>
                          </a:solidFill>
                          <a:effectLst/>
                          <a:latin typeface="Arial" panose="020B0604020202020204" pitchFamily="34" charset="0"/>
                          <a:ea typeface="+mn-ea"/>
                          <a:cs typeface="Arial" panose="020B0604020202020204" pitchFamily="34" charset="0"/>
                        </a:rPr>
                        <a:t>C</a:t>
                      </a:r>
                      <a:r>
                        <a:rPr lang="vi-VN" sz="2000" b="0" i="0" kern="1200" dirty="0" smtClean="0">
                          <a:solidFill>
                            <a:srgbClr val="002060"/>
                          </a:solidFill>
                          <a:effectLst/>
                          <a:latin typeface="Arial" panose="020B0604020202020204" pitchFamily="34" charset="0"/>
                          <a:ea typeface="+mn-ea"/>
                          <a:cs typeface="Arial" panose="020B0604020202020204" pitchFamily="34" charset="0"/>
                        </a:rPr>
                        <a:t>ó đầy đủ các thông tin về thuốc đề nghị nhập khẩu, bao gồm: tên thuốc, tên hoạt chất, hàm lượng, dạng bào chế, quy cách đóng gói, số lượng, hạn dùng, tiêu chuẩn chất lượng, chỉ định, tên cơ sở sản xuất - tên nước sản xuất.</a:t>
                      </a:r>
                      <a:endParaRPr lang="en-US"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defTabSz="914400" rtl="0" eaLnBrk="1" latinLnBrk="0" hangingPunct="1">
                        <a:spcBef>
                          <a:spcPts val="0"/>
                        </a:spcBef>
                        <a:spcAft>
                          <a:spcPts val="600"/>
                        </a:spcAft>
                        <a:buFontTx/>
                        <a:buChar char="-"/>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defTabSz="914400" rtl="0" eaLnBrk="1" latinLnBrk="0" hangingPunct="1">
                        <a:lnSpc>
                          <a:spcPct val="100000"/>
                        </a:lnSpc>
                        <a:spcBef>
                          <a:spcPts val="0"/>
                        </a:spcBef>
                        <a:spcAft>
                          <a:spcPts val="600"/>
                        </a:spcAft>
                        <a:buFontTx/>
                        <a:buChar char="-"/>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p>
                      <a:pPr marL="0" marR="0" indent="0" algn="just" defTabSz="914400" rtl="0" eaLnBrk="1" latinLnBrk="0" hangingPunct="1">
                        <a:lnSpc>
                          <a:spcPct val="100000"/>
                        </a:lnSpc>
                        <a:spcBef>
                          <a:spcPts val="0"/>
                        </a:spcBef>
                        <a:spcAft>
                          <a:spcPts val="600"/>
                        </a:spcAft>
                        <a:buFontTx/>
                        <a:buNone/>
                      </a:pPr>
                      <a:endParaRPr lang="vi-VN" sz="2000" b="0" i="0" kern="1200" dirty="0" smtClean="0">
                        <a:solidFill>
                          <a:srgbClr val="002060"/>
                        </a:solidFill>
                        <a:effectLst/>
                        <a:latin typeface="Arial" panose="020B0604020202020204" pitchFamily="34" charset="0"/>
                        <a:ea typeface="+mn-ea"/>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000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24</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26751" y="805190"/>
            <a:ext cx="10441249" cy="523220"/>
          </a:xfrm>
          <a:prstGeom prst="rect">
            <a:avLst/>
          </a:prstGeom>
        </p:spPr>
        <p:txBody>
          <a:bodyPr wrap="square">
            <a:spAutoFit/>
          </a:bodyPr>
          <a:lstStyle/>
          <a:p>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7</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Thẩm</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quyền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cấp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phép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chưa</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có</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giấy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ĐKLH</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659037316"/>
              </p:ext>
            </p:extLst>
          </p:nvPr>
        </p:nvGraphicFramePr>
        <p:xfrm>
          <a:off x="311232" y="1318269"/>
          <a:ext cx="11720945" cy="5539731"/>
        </p:xfrm>
        <a:graphic>
          <a:graphicData uri="http://schemas.openxmlformats.org/drawingml/2006/table">
            <a:tbl>
              <a:tblPr firstRow="1" bandRow="1">
                <a:tableStyleId>{5C22544A-7EE6-4342-B048-85BDC9FD1C3A}</a:tableStyleId>
              </a:tblPr>
              <a:tblGrid>
                <a:gridCol w="5795159">
                  <a:extLst>
                    <a:ext uri="{9D8B030D-6E8A-4147-A177-3AD203B41FA5}">
                      <a16:colId xmlns:a16="http://schemas.microsoft.com/office/drawing/2014/main" xmlns="" val="20000"/>
                    </a:ext>
                  </a:extLst>
                </a:gridCol>
                <a:gridCol w="5925786">
                  <a:extLst>
                    <a:ext uri="{9D8B030D-6E8A-4147-A177-3AD203B41FA5}">
                      <a16:colId xmlns:a16="http://schemas.microsoft.com/office/drawing/2014/main" xmlns="" val="20001"/>
                    </a:ext>
                  </a:extLst>
                </a:gridCol>
              </a:tblGrid>
              <a:tr h="477563">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062168">
                <a:tc>
                  <a:txBody>
                    <a:bodyPr/>
                    <a:lstStyle/>
                    <a:p>
                      <a:pPr marL="342900" marR="0" indent="-342900" algn="just">
                        <a:lnSpc>
                          <a:spcPct val="100000"/>
                        </a:lnSpc>
                        <a:spcBef>
                          <a:spcPts val="0"/>
                        </a:spcBef>
                        <a:spcAft>
                          <a:spcPts val="0"/>
                        </a:spcAft>
                        <a:buFontTx/>
                        <a:buChar cha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NK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cho</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tất</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cả</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loại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giấy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ĐKLH,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trừ</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 phép nhập khẩu thuốc không vì mục đích thương mại theo quy định tại điểm i khoản 2 Điều 60 của Luật Dược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77).</a:t>
                      </a:r>
                    </a:p>
                    <a:p>
                      <a:pPr marL="0" marR="0" indent="0" algn="just">
                        <a:lnSpc>
                          <a:spcPct val="100000"/>
                        </a:lnSpc>
                        <a:spcBef>
                          <a:spcPts val="0"/>
                        </a:spcBef>
                        <a:spcAft>
                          <a:spcPts val="0"/>
                        </a:spcAft>
                        <a:buFontTx/>
                        <a:buNone/>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Phân cấp cho SYT cấp phép NK thuốc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67)</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 viện trợ được các đoàn công tác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nhân đạo của nước ngoài mang theo để phục vụ công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nhân đạo;</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Thuốc được viện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trợ</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để sử dụng cho người bệnh cụ thể đang điều trị tại cơ sở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theo đề nghị của cơ sở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huốc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KSĐB </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dùng cho mục đích thử lâm s</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à</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thử tương đương sinh học, đánh giá sinh khả dụng, làm mẫu kiểm nghiệm, nghiên cứu khoa học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77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25</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26751" y="805190"/>
            <a:ext cx="11470444" cy="954107"/>
          </a:xfrm>
          <a:prstGeom prst="rect">
            <a:avLst/>
          </a:prstGeom>
        </p:spPr>
        <p:txBody>
          <a:bodyPr wrap="square">
            <a:spAutoFit/>
          </a:bodyPr>
          <a:lstStyle/>
          <a:p>
            <a:pPr algn="just"/>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cung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cấp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điều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chuyển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chưa</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có</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giấy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ĐKLH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đã</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được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cấp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phép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trong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một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số</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trường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hợp</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452653733"/>
              </p:ext>
            </p:extLst>
          </p:nvPr>
        </p:nvGraphicFramePr>
        <p:xfrm>
          <a:off x="235527" y="1759297"/>
          <a:ext cx="11720945" cy="5628683"/>
        </p:xfrm>
        <a:graphic>
          <a:graphicData uri="http://schemas.openxmlformats.org/drawingml/2006/table">
            <a:tbl>
              <a:tblPr firstRow="1" bandRow="1">
                <a:tableStyleId>{5C22544A-7EE6-4342-B048-85BDC9FD1C3A}</a:tableStyleId>
              </a:tblPr>
              <a:tblGrid>
                <a:gridCol w="5795159">
                  <a:extLst>
                    <a:ext uri="{9D8B030D-6E8A-4147-A177-3AD203B41FA5}">
                      <a16:colId xmlns:a16="http://schemas.microsoft.com/office/drawing/2014/main" xmlns="" val="20000"/>
                    </a:ext>
                  </a:extLst>
                </a:gridCol>
                <a:gridCol w="5925786">
                  <a:extLst>
                    <a:ext uri="{9D8B030D-6E8A-4147-A177-3AD203B41FA5}">
                      <a16:colId xmlns:a16="http://schemas.microsoft.com/office/drawing/2014/main" xmlns="" val="20001"/>
                    </a:ext>
                  </a:extLst>
                </a:gridCol>
              </a:tblGrid>
              <a:tr h="477563">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0621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8.1. T</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huốc đã được nhập khẩu đáp ứng nhu cầu cấp bách cho quốc phòng, an ninh, phòng, chống dịch bệnh, khắc phục hậu quả thiên tai, thảm họa</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chỉ</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chính</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đó</a:t>
                      </a:r>
                      <a:endPar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0"/>
                        </a:spcAft>
                        <a:buFontTx/>
                        <a:buNone/>
                      </a:pPr>
                      <a:endPar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0"/>
                        </a:spcAft>
                        <a:buFontTx/>
                        <a:buNone/>
                      </a:pPr>
                      <a:endPar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0"/>
                        </a:spcAft>
                        <a:buFontTx/>
                        <a:buNone/>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8.2. T</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huốc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ứng</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cầu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trị</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đặc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biệt</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do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KB, CB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hoặc</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mua</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chỉ</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chính</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đó</a:t>
                      </a:r>
                      <a:endPar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8.1. T</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huốc đã được nhập khẩu đáp ứng nhu cầu cấp bách cho quốc phòng, an ninh, phòng, chống dịch bệnh, khắc phục hậu quả thiên tai, thảm họa</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Cho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phép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ơ sở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 </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có thuốc đã được nhập khẩu mà chưa sử dụng hết được </a:t>
                      </a:r>
                      <a:r>
                        <a:rPr kumimoji="0" lang="vi-VN"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chuyển cho cơ sở </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 </a:t>
                      </a:r>
                      <a:r>
                        <a:rPr kumimoji="0" lang="vi-VN"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khác</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8</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 Thuốc nhập khẩu đáp ứng nhu cầu điều trị đặc biệt do cơ sở KB, CB nhập khẩu hoặc mua</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Cho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phép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ơ sở </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 </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có thuốc đã được nhập khẩu</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hoặc</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mà chưa sử dụng hết được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cung</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cấp</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cho cơ sở </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KB, CB </a:t>
                      </a:r>
                      <a:r>
                        <a:rPr kumimoji="0" lang="vi-VN"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khác</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368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26</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26751" y="805190"/>
            <a:ext cx="11695618" cy="1169551"/>
          </a:xfrm>
          <a:prstGeom prst="rect">
            <a:avLst/>
          </a:prstGeom>
        </p:spPr>
        <p:txBody>
          <a:bodyPr wrap="square">
            <a:spAutoFit/>
          </a:bodyPr>
          <a:lstStyle/>
          <a:p>
            <a:pPr algn="just">
              <a:lnSpc>
                <a:spcPts val="2800"/>
              </a:lnSpc>
            </a:pPr>
            <a:r>
              <a:rPr lang="en-US"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9</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việc </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NK</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thuốc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chuyển</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đổi</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mục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đích</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sử</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dụng</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NNLT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được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để</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đáp ứng nhu cầu phòng, điều trị bệnh truyền nhiễm thuộc nhóm A đã được công bố dịch theo quy định của </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PL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 </a:t>
            </a:r>
            <a:r>
              <a:rPr lang="vi-VN"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phòng, chống bệnh truyền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nhiễm</a:t>
            </a:r>
            <a:endParaRPr lang="en-US" sz="25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048330443"/>
              </p:ext>
            </p:extLst>
          </p:nvPr>
        </p:nvGraphicFramePr>
        <p:xfrm>
          <a:off x="320536" y="1998859"/>
          <a:ext cx="11720945" cy="4937760"/>
        </p:xfrm>
        <a:graphic>
          <a:graphicData uri="http://schemas.openxmlformats.org/drawingml/2006/table">
            <a:tbl>
              <a:tblPr firstRow="1" bandRow="1">
                <a:tableStyleId>{5C22544A-7EE6-4342-B048-85BDC9FD1C3A}</a:tableStyleId>
              </a:tblPr>
              <a:tblGrid>
                <a:gridCol w="5795159">
                  <a:extLst>
                    <a:ext uri="{9D8B030D-6E8A-4147-A177-3AD203B41FA5}">
                      <a16:colId xmlns:a16="http://schemas.microsoft.com/office/drawing/2014/main" xmlns="" val="20000"/>
                    </a:ext>
                  </a:extLst>
                </a:gridCol>
                <a:gridCol w="5925786">
                  <a:extLst>
                    <a:ext uri="{9D8B030D-6E8A-4147-A177-3AD203B41FA5}">
                      <a16:colId xmlns:a16="http://schemas.microsoft.com/office/drawing/2014/main" xmlns="" val="20001"/>
                    </a:ext>
                  </a:extLst>
                </a:gridCol>
              </a:tblGrid>
              <a:tr h="402398">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2654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9.1.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endPar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9.1.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 sở </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NK:</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a:t>
                      </a:r>
                      <a:r>
                        <a:rPr lang="vi-VN"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ược đăng ký tờ khai </a:t>
                      </a:r>
                      <a:r>
                        <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HQ </a:t>
                      </a:r>
                      <a:r>
                        <a:rPr lang="vi-VN"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và đưa hàng về bảo quản tại kho đạt GSP phù hợp với điều kiện bảo quản ghi trên </a:t>
                      </a:r>
                      <a:r>
                        <a:rPr lang="en-US" sz="20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nhãn</a:t>
                      </a:r>
                      <a:r>
                        <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Báo cáo Bộ Y tế về việc đã mở tờ khai </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HQ </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 vòng 02 ngày làm việc kể từ thời điểm đăng ký;</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Thực hiện thủ tục đề nghị cấp giấy phép </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NK</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Nộp giấy phép </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NK </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cho </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HQ</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trong thời hạn 30 ngày kể từ ngày đăng ký, trường hợp quá thời hạn nêu trên mà chưa </a:t>
                      </a:r>
                      <a:r>
                        <a:rPr lang="en-US" sz="20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cấp, báo cáo Bộ Y tế để có văn bản thông báo cho hải quan để thực hiện quản lý, giám sát; </a:t>
                      </a: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395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27</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09388981"/>
              </p:ext>
            </p:extLst>
          </p:nvPr>
        </p:nvGraphicFramePr>
        <p:xfrm>
          <a:off x="226751" y="1974741"/>
          <a:ext cx="11720945" cy="4939845"/>
        </p:xfrm>
        <a:graphic>
          <a:graphicData uri="http://schemas.openxmlformats.org/drawingml/2006/table">
            <a:tbl>
              <a:tblPr firstRow="1" bandRow="1">
                <a:tableStyleId>{5C22544A-7EE6-4342-B048-85BDC9FD1C3A}</a:tableStyleId>
              </a:tblPr>
              <a:tblGrid>
                <a:gridCol w="5795159">
                  <a:extLst>
                    <a:ext uri="{9D8B030D-6E8A-4147-A177-3AD203B41FA5}">
                      <a16:colId xmlns:a16="http://schemas.microsoft.com/office/drawing/2014/main" xmlns="" val="20000"/>
                    </a:ext>
                  </a:extLst>
                </a:gridCol>
                <a:gridCol w="5925786">
                  <a:extLst>
                    <a:ext uri="{9D8B030D-6E8A-4147-A177-3AD203B41FA5}">
                      <a16:colId xmlns:a16="http://schemas.microsoft.com/office/drawing/2014/main" xmlns="" val="20001"/>
                    </a:ext>
                  </a:extLst>
                </a:gridCol>
              </a:tblGrid>
              <a:tr h="47805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4617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9.1.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i="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tiếp</a:t>
                      </a:r>
                      <a:r>
                        <a:rPr lang="en-US" sz="2400" i="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i="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theo</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endPar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9.1.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i="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tiếp</a:t>
                      </a:r>
                      <a:r>
                        <a:rPr lang="en-US" sz="2400" i="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i="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theo</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NK</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Bảo quản nguyên trạng </a:t>
                      </a:r>
                      <a:endPar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hỉ được phép lưu hành sản phẩm sau khi được thông quan và cung cấp  giấy chứng nhận xuất xưởng vắc xin, sinh phẩm theo đúng quy định đối với trường hợp nhập khẩu vắc xin, sinh phẩm cần phải tiền kiểm theo quy định tại Điều 103 Luật Dược.</a:t>
                      </a:r>
                      <a:endPar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Cơ quan HQ</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hỉ cho phép thông quan khi cơ sở NK cung cấp đủ hồ sơ thông quan theo quy định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vi-VN" sz="22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226751" y="805190"/>
            <a:ext cx="11695618" cy="1169551"/>
          </a:xfrm>
          <a:prstGeom prst="rect">
            <a:avLst/>
          </a:prstGeom>
        </p:spPr>
        <p:txBody>
          <a:bodyPr wrap="square">
            <a:spAutoFit/>
          </a:bodyPr>
          <a:lstStyle/>
          <a:p>
            <a:pPr algn="just">
              <a:lnSpc>
                <a:spcPts val="2800"/>
              </a:lnSpc>
            </a:pPr>
            <a:r>
              <a:rPr lang="en-US"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9</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việc </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NK</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thuốc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chuyển</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đổi</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mục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đích</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sử</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dụng</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NNLT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được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để</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đáp ứng nhu cầu phòng, điều trị bệnh truyền nhiễm thuộc nhóm A đã được công bố dịch theo quy định của </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PL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 </a:t>
            </a:r>
            <a:r>
              <a:rPr lang="vi-VN"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phòng, chống bệnh truyền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nhiễm</a:t>
            </a:r>
            <a:endParaRPr lang="en-US" sz="2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644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28</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332796830"/>
              </p:ext>
            </p:extLst>
          </p:nvPr>
        </p:nvGraphicFramePr>
        <p:xfrm>
          <a:off x="226751" y="1923998"/>
          <a:ext cx="11720945" cy="4958610"/>
        </p:xfrm>
        <a:graphic>
          <a:graphicData uri="http://schemas.openxmlformats.org/drawingml/2006/table">
            <a:tbl>
              <a:tblPr firstRow="1" bandRow="1">
                <a:tableStyleId>{5C22544A-7EE6-4342-B048-85BDC9FD1C3A}</a:tableStyleId>
              </a:tblPr>
              <a:tblGrid>
                <a:gridCol w="5795159">
                  <a:extLst>
                    <a:ext uri="{9D8B030D-6E8A-4147-A177-3AD203B41FA5}">
                      <a16:colId xmlns:a16="http://schemas.microsoft.com/office/drawing/2014/main" xmlns="" val="20000"/>
                    </a:ext>
                  </a:extLst>
                </a:gridCol>
                <a:gridCol w="5925786">
                  <a:extLst>
                    <a:ext uri="{9D8B030D-6E8A-4147-A177-3AD203B41FA5}">
                      <a16:colId xmlns:a16="http://schemas.microsoft.com/office/drawing/2014/main" xmlns="" val="20001"/>
                    </a:ext>
                  </a:extLst>
                </a:gridCol>
              </a:tblGrid>
              <a:tr h="47805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4617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9.2.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Chuyển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đổi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mục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đích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NNLT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endPar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9.2.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Chuyển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đổi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mục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đích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NNLT: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iều kiện được chuyển đổi</a:t>
                      </a: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vi-VN"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 sử dụng để sản xuất thuốc có chỉ định phòng, điều trị bệnh truyền nhiễm thuộc nhóm A đã được công bố dịch theo quy định của </a:t>
                      </a:r>
                      <a:r>
                        <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PL </a:t>
                      </a:r>
                      <a:r>
                        <a:rPr lang="vi-VN"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 phòng, chống bệnh truyền nhiễm</a:t>
                      </a:r>
                      <a:r>
                        <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vi-VN"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 cùng tiêu chuẩn chất lượng và nhà sản xuất với dược chất trong hồ sơ </a:t>
                      </a:r>
                      <a:r>
                        <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ĐKLH </a:t>
                      </a:r>
                      <a:r>
                        <a:rPr lang="vi-VN"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 đã được phê duyệt. </a:t>
                      </a:r>
                      <a:endPar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 trưởng BY</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quyết định chuyển đổi</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Hồ sơ, thủ tục đề nghị chuyển đổi</a:t>
                      </a:r>
                      <a:r>
                        <a:rPr lang="en-US"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vi-VN" sz="20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Đơn đề nghị </a:t>
                      </a:r>
                      <a:endPar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ẫu nhãn</a:t>
                      </a:r>
                      <a:endPar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ờ </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HDSD </a:t>
                      </a:r>
                      <a:r>
                        <a:rPr lang="en-US" sz="20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 được phê duyệt;</a:t>
                      </a: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226751" y="805190"/>
            <a:ext cx="11695618" cy="1169551"/>
          </a:xfrm>
          <a:prstGeom prst="rect">
            <a:avLst/>
          </a:prstGeom>
        </p:spPr>
        <p:txBody>
          <a:bodyPr wrap="square">
            <a:spAutoFit/>
          </a:bodyPr>
          <a:lstStyle/>
          <a:p>
            <a:pPr algn="just">
              <a:lnSpc>
                <a:spcPts val="2800"/>
              </a:lnSpc>
            </a:pPr>
            <a:r>
              <a:rPr lang="en-US"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9</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việc </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NK</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thuốc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chuyển</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đổi</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mục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đích</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sử</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dụng</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NNLT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được</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5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để</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đáp ứng nhu cầu phòng, điều trị bệnh truyền nhiễm thuộc nhóm A đã được công bố dịch theo quy định của </a:t>
            </a:r>
            <a:r>
              <a:rPr lang="en-US"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PL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 </a:t>
            </a:r>
            <a:r>
              <a:rPr lang="vi-VN" sz="25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phòng, chống bệnh truyền </a:t>
            </a:r>
            <a:r>
              <a:rPr lang="vi-VN" sz="25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nhiễm</a:t>
            </a:r>
            <a:endParaRPr lang="en-US" sz="2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366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29</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299433754"/>
              </p:ext>
            </p:extLst>
          </p:nvPr>
        </p:nvGraphicFramePr>
        <p:xfrm>
          <a:off x="273132" y="1471613"/>
          <a:ext cx="11720945" cy="5386388"/>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4344">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922044">
                <a:tc>
                  <a:txBody>
                    <a:bodyPr/>
                    <a:lstStyle/>
                    <a:p>
                      <a:pPr marL="0" indent="0" algn="just">
                        <a:buFont typeface="Wingdings" panose="05000000000000000000" pitchFamily="2" charset="2"/>
                        <a:buNone/>
                      </a:pPr>
                      <a:r>
                        <a:rPr lang="en-US" sz="2400" b="0" dirty="0" smtClean="0">
                          <a:solidFill>
                            <a:srgbClr val="002060"/>
                          </a:solidFill>
                          <a:latin typeface="Arial" panose="020B0604020202020204" pitchFamily="34" charset="0"/>
                          <a:cs typeface="Arial" panose="020B0604020202020204" pitchFamily="34" charset="0"/>
                        </a:rPr>
                        <a:t>10.1.</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Hồ</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sơ</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cấp</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phép</a:t>
                      </a:r>
                      <a:r>
                        <a:rPr lang="en-US" sz="2400" b="0" baseline="0" dirty="0" smtClean="0">
                          <a:solidFill>
                            <a:srgbClr val="002060"/>
                          </a:solidFill>
                          <a:latin typeface="Arial" panose="020B0604020202020204" pitchFamily="34" charset="0"/>
                          <a:cs typeface="Arial" panose="020B0604020202020204" pitchFamily="34" charset="0"/>
                        </a:rPr>
                        <a:t> NK NLLT </a:t>
                      </a:r>
                      <a:r>
                        <a:rPr lang="en-US" sz="2400" b="0" baseline="0" dirty="0" err="1" smtClean="0">
                          <a:solidFill>
                            <a:srgbClr val="002060"/>
                          </a:solidFill>
                          <a:latin typeface="Arial" panose="020B0604020202020204" pitchFamily="34" charset="0"/>
                          <a:cs typeface="Arial" panose="020B0604020202020204" pitchFamily="34" charset="0"/>
                        </a:rPr>
                        <a:t>phải</a:t>
                      </a:r>
                      <a:r>
                        <a:rPr lang="en-US" sz="2400" b="0" baseline="0" dirty="0" smtClean="0">
                          <a:solidFill>
                            <a:srgbClr val="002060"/>
                          </a:solidFill>
                          <a:latin typeface="Arial" panose="020B0604020202020204" pitchFamily="34" charset="0"/>
                          <a:cs typeface="Arial" panose="020B0604020202020204" pitchFamily="34" charset="0"/>
                        </a:rPr>
                        <a:t> KSĐB (</a:t>
                      </a:r>
                      <a:r>
                        <a:rPr lang="en-US" sz="2400" b="0" baseline="0" dirty="0" err="1" smtClean="0">
                          <a:solidFill>
                            <a:srgbClr val="002060"/>
                          </a:solidFill>
                          <a:latin typeface="Arial" panose="020B0604020202020204" pitchFamily="34" charset="0"/>
                          <a:cs typeface="Arial" panose="020B0604020202020204" pitchFamily="34" charset="0"/>
                        </a:rPr>
                        <a:t>Điều</a:t>
                      </a:r>
                      <a:r>
                        <a:rPr lang="en-US" sz="2400" b="0" baseline="0" dirty="0" smtClean="0">
                          <a:solidFill>
                            <a:srgbClr val="002060"/>
                          </a:solidFill>
                          <a:latin typeface="Arial" panose="020B0604020202020204" pitchFamily="34" charset="0"/>
                          <a:cs typeface="Arial" panose="020B0604020202020204" pitchFamily="34" charset="0"/>
                        </a:rPr>
                        <a:t> 80)</a:t>
                      </a:r>
                    </a:p>
                    <a:p>
                      <a:pPr marL="0" indent="0" algn="just">
                        <a:buFontTx/>
                        <a:buNone/>
                      </a:pPr>
                      <a:r>
                        <a:rPr lang="en-US" sz="20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Yêu</a:t>
                      </a:r>
                      <a:r>
                        <a:rPr lang="en-US" sz="20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cầu</a:t>
                      </a:r>
                      <a:r>
                        <a:rPr lang="en-US" sz="20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tài</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hành</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hồ</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sơ</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NK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NLLT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Tx/>
                        <a:buChar char="-"/>
                      </a:pP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NLLT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nhập</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khẩu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KN,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nghiên</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cứu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Tx/>
                        <a:buChar char="-"/>
                      </a:pP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độc</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mục</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cấm</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ngành</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lĩnh</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vực</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nhập</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khẩu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xuất</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KSĐB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xuất</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khẩu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Tx/>
                        <a:buChar char="-"/>
                      </a:pP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NLLT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GĐKLH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mục</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tá</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bán</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xuất</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thuốc</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KSĐB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hồ</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sơ</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ĐKT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đã</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GĐKLH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kern="1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Nam.</a:t>
                      </a:r>
                    </a:p>
                    <a:p>
                      <a:pPr marL="0" indent="0" algn="just">
                        <a:buFontTx/>
                        <a:buNone/>
                      </a:pPr>
                      <a:endParaRPr lang="en-US" sz="2000" b="0" dirty="0" smtClean="0">
                        <a:solidFill>
                          <a:srgbClr val="002060"/>
                        </a:solidFill>
                        <a:effectLst/>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b="0" dirty="0" smtClean="0">
                          <a:solidFill>
                            <a:srgbClr val="002060"/>
                          </a:solidFill>
                          <a:latin typeface="Arial" panose="020B0604020202020204" pitchFamily="34" charset="0"/>
                          <a:cs typeface="Arial" panose="020B0604020202020204" pitchFamily="34" charset="0"/>
                        </a:rPr>
                        <a:t>10.1.</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Hồ</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sơ</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cấp</a:t>
                      </a:r>
                      <a:r>
                        <a:rPr lang="en-US" sz="2400" b="0" baseline="0" dirty="0" smtClean="0">
                          <a:solidFill>
                            <a:srgbClr val="002060"/>
                          </a:solidFill>
                          <a:latin typeface="Arial" panose="020B0604020202020204" pitchFamily="34" charset="0"/>
                          <a:cs typeface="Arial" panose="020B0604020202020204" pitchFamily="34" charset="0"/>
                        </a:rPr>
                        <a:t> </a:t>
                      </a:r>
                      <a:r>
                        <a:rPr lang="en-US" sz="2400" b="0" baseline="0" dirty="0" err="1" smtClean="0">
                          <a:solidFill>
                            <a:srgbClr val="002060"/>
                          </a:solidFill>
                          <a:latin typeface="Arial" panose="020B0604020202020204" pitchFamily="34" charset="0"/>
                          <a:cs typeface="Arial" panose="020B0604020202020204" pitchFamily="34" charset="0"/>
                        </a:rPr>
                        <a:t>phép</a:t>
                      </a:r>
                      <a:r>
                        <a:rPr lang="en-US" sz="2400" b="0" baseline="0" dirty="0" smtClean="0">
                          <a:solidFill>
                            <a:srgbClr val="002060"/>
                          </a:solidFill>
                          <a:latin typeface="Arial" panose="020B0604020202020204" pitchFamily="34" charset="0"/>
                          <a:cs typeface="Arial" panose="020B0604020202020204" pitchFamily="34" charset="0"/>
                        </a:rPr>
                        <a:t> NK NLLT </a:t>
                      </a:r>
                      <a:r>
                        <a:rPr lang="en-US" sz="2400" b="0" baseline="0" dirty="0" err="1" smtClean="0">
                          <a:solidFill>
                            <a:srgbClr val="002060"/>
                          </a:solidFill>
                          <a:latin typeface="Arial" panose="020B0604020202020204" pitchFamily="34" charset="0"/>
                          <a:cs typeface="Arial" panose="020B0604020202020204" pitchFamily="34" charset="0"/>
                        </a:rPr>
                        <a:t>phải</a:t>
                      </a:r>
                      <a:r>
                        <a:rPr lang="en-US" sz="2400" b="0" baseline="0" dirty="0" smtClean="0">
                          <a:solidFill>
                            <a:srgbClr val="002060"/>
                          </a:solidFill>
                          <a:latin typeface="Arial" panose="020B0604020202020204" pitchFamily="34" charset="0"/>
                          <a:cs typeface="Arial" panose="020B0604020202020204" pitchFamily="34" charset="0"/>
                        </a:rPr>
                        <a:t> KSĐB (</a:t>
                      </a:r>
                      <a:r>
                        <a:rPr lang="en-US" sz="2400" b="0" baseline="0" dirty="0" err="1" smtClean="0">
                          <a:solidFill>
                            <a:srgbClr val="002060"/>
                          </a:solidFill>
                          <a:latin typeface="Arial" panose="020B0604020202020204" pitchFamily="34" charset="0"/>
                          <a:cs typeface="Arial" panose="020B0604020202020204" pitchFamily="34" charset="0"/>
                        </a:rPr>
                        <a:t>Điều</a:t>
                      </a:r>
                      <a:r>
                        <a:rPr lang="en-US" sz="2400" b="0" baseline="0" dirty="0" smtClean="0">
                          <a:solidFill>
                            <a:srgbClr val="002060"/>
                          </a:solidFill>
                          <a:latin typeface="Arial" panose="020B0604020202020204" pitchFamily="34" charset="0"/>
                          <a:cs typeface="Arial" panose="020B0604020202020204" pitchFamily="34" charset="0"/>
                        </a:rPr>
                        <a:t> </a:t>
                      </a:r>
                      <a:r>
                        <a:rPr lang="vi-VN" sz="2400" b="0" baseline="0" dirty="0" smtClean="0">
                          <a:solidFill>
                            <a:srgbClr val="002060"/>
                          </a:solidFill>
                          <a:latin typeface="Arial" panose="020B0604020202020204" pitchFamily="34" charset="0"/>
                          <a:cs typeface="Arial" panose="020B0604020202020204" pitchFamily="34" charset="0"/>
                        </a:rPr>
                        <a:t>72</a:t>
                      </a:r>
                      <a:r>
                        <a:rPr lang="en-US" sz="2400" b="0" baseline="0" dirty="0" smtClean="0">
                          <a:solidFill>
                            <a:srgbClr val="002060"/>
                          </a:solidFill>
                          <a:latin typeface="Arial" panose="020B0604020202020204" pitchFamily="34" charset="0"/>
                          <a:cs typeface="Arial" panose="020B0604020202020204" pitchFamily="34" charset="0"/>
                        </a:rPr>
                        <a:t>)</a:t>
                      </a: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FontTx/>
                        <a:buNone/>
                      </a:pPr>
                      <a:r>
                        <a:rPr lang="en-US" sz="20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iễn</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tài</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hành</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sau</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loại</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NLLT,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gồm</a:t>
                      </a:r>
                      <a:r>
                        <a:rPr lang="en-US" sz="2000" b="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Wingdings" panose="05000000000000000000" pitchFamily="2" charset="2"/>
                        <a:buChar char="Ø"/>
                      </a:pPr>
                      <a:r>
                        <a:rPr lang="vi-VN"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Báo cáo kết quả kinh doanh</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Wingdings" panose="05000000000000000000" pitchFamily="2" charset="2"/>
                        <a:buChar char="Ø"/>
                      </a:pPr>
                      <a:r>
                        <a:rPr lang="vi-VN"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 hoạch kinh doanh dự kiến đối với thành phẩm sản xuất từ nguyên liệu đề nghị nhập khẩu</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Wingdings" panose="05000000000000000000" pitchFamily="2" charset="2"/>
                        <a:buChar char="Ø"/>
                      </a:pPr>
                      <a:r>
                        <a:rPr lang="vi-VN"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Giấy phép sản xuất của cơ sở sản xuất nguyên liệu, tiêu chuẩn chất lượng của NLLT của thuốc đã có GĐKLH</a:t>
                      </a: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0" indent="0" algn="just">
                        <a:buFontTx/>
                        <a:buNone/>
                      </a:pPr>
                      <a:endParaRPr lang="vi-VN"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buFontTx/>
                        <a:buNone/>
                      </a:pPr>
                      <a:endPar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buFontTx/>
                        <a:buNone/>
                      </a:pPr>
                      <a:r>
                        <a:rPr lang="en-US" sz="2000" b="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0" kern="1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12"/>
          <p:cNvSpPr/>
          <p:nvPr/>
        </p:nvSpPr>
        <p:spPr>
          <a:xfrm>
            <a:off x="138605" y="871230"/>
            <a:ext cx="9762140"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10.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nguyên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liệu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làm</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p:txBody>
      </p:sp>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760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rPr>
              <a:pPr/>
              <a:t>3</a:t>
            </a:fld>
            <a:endParaRPr lang="en-US">
              <a:solidFill>
                <a:srgbClr val="000000"/>
              </a:solidFill>
            </a:endParaRPr>
          </a:p>
        </p:txBody>
      </p:sp>
      <p:sp>
        <p:nvSpPr>
          <p:cNvPr id="2" name="Rectangle 1"/>
          <p:cNvSpPr/>
          <p:nvPr/>
        </p:nvSpPr>
        <p:spPr>
          <a:xfrm>
            <a:off x="2517168" y="322590"/>
            <a:ext cx="10413281"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II. MỤC ĐÍCH, QUAN ĐIỂM XÂY DỰNG NGHỊ ĐỊNH</a:t>
            </a:r>
            <a:endParaRPr lang="en-US"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558800" y="1587665"/>
            <a:ext cx="11257280" cy="3320204"/>
          </a:xfrm>
          <a:prstGeom prst="rect">
            <a:avLst/>
          </a:prstGeom>
        </p:spPr>
        <p:txBody>
          <a:bodyPr wrap="square">
            <a:spAutoFit/>
          </a:bodyPr>
          <a:lstStyle/>
          <a:p>
            <a:pPr marL="514350" marR="0" indent="-514350" algn="just">
              <a:lnSpc>
                <a:spcPct val="107000"/>
              </a:lnSpc>
              <a:spcBef>
                <a:spcPts val="600"/>
              </a:spcBef>
              <a:spcAft>
                <a:spcPts val="600"/>
              </a:spcAft>
              <a:buAutoNum type="arabicPeriod"/>
            </a:pP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MỤC ĐÍCH </a:t>
            </a:r>
          </a:p>
          <a:p>
            <a:pPr marL="342900" marR="0" indent="-342900" algn="just">
              <a:lnSpc>
                <a:spcPct val="107000"/>
              </a:lnSpc>
              <a:spcBef>
                <a:spcPts val="600"/>
              </a:spcBef>
              <a:spcAft>
                <a:spcPts val="600"/>
              </a:spcAft>
              <a:buFont typeface="Wingdings" panose="05000000000000000000" pitchFamily="2" charset="2"/>
              <a:buChar char="ü"/>
            </a:pPr>
            <a:r>
              <a:rPr lang="it-IT"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Quy </a:t>
            </a:r>
            <a:r>
              <a:rPr lang="it-IT"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định chi tiết một số điều và biện pháp thi hành Luật Dược. </a:t>
            </a:r>
          </a:p>
          <a:p>
            <a:pPr marL="342900" marR="0" indent="-342900" algn="just">
              <a:lnSpc>
                <a:spcPct val="107000"/>
              </a:lnSpc>
              <a:spcBef>
                <a:spcPts val="600"/>
              </a:spcBef>
              <a:spcAft>
                <a:spcPts val="600"/>
              </a:spcAft>
              <a:buFont typeface="Wingdings" panose="05000000000000000000" pitchFamily="2" charset="2"/>
              <a:buChar char="ü"/>
            </a:pPr>
            <a:r>
              <a:rPr lang="pt-BR"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Kịp </a:t>
            </a:r>
            <a:r>
              <a:rPr lang="pt-BR"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thời tháo gỡ các khó khăn, vướng mắc quy định tại Nghị định 54, 155, 8</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8.</a:t>
            </a:r>
          </a:p>
          <a:p>
            <a:pPr marL="342900" indent="-342900" algn="just">
              <a:lnSpc>
                <a:spcPct val="107000"/>
              </a:lnSpc>
              <a:spcBef>
                <a:spcPts val="600"/>
              </a:spcBef>
              <a:spcAft>
                <a:spcPts val="600"/>
              </a:spcAft>
              <a:buFont typeface="Wingdings" panose="05000000000000000000" pitchFamily="2" charset="2"/>
              <a:buChar char="ü"/>
            </a:pPr>
            <a:r>
              <a:rPr lang="it-IT"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Hướng dẫn chi tiết 11 nội dung của Luật số 44/2024/QH15, trừ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nội dung</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quy</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định</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t</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rách nhiệm của các Bộ,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C</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ơ quan ngang Bộ trong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QLNN</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về dược quy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định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tại các Nghị định quy định chức năng, nhiệm vụ,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quyền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hạn của từng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Bộ,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C</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ơ quan ngang Bộ</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06819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30</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30981" y="882953"/>
            <a:ext cx="11730037"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10. </a:t>
            </a:r>
            <a:r>
              <a:rPr lang="en-US" sz="2800" b="1" kern="0" dirty="0" err="1">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800" b="1" kern="0" dirty="0" err="1">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nguyên</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liệu</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làm</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590943887"/>
              </p:ext>
            </p:extLst>
          </p:nvPr>
        </p:nvGraphicFramePr>
        <p:xfrm>
          <a:off x="106877" y="1605260"/>
          <a:ext cx="11720945" cy="464815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0035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190957">
                <a:tc>
                  <a:txBody>
                    <a:bodyPr/>
                    <a:lstStyle/>
                    <a:p>
                      <a:pPr marL="0" marR="0" indent="0" algn="just">
                        <a:spcBef>
                          <a:spcPts val="0"/>
                        </a:spcBef>
                        <a:spcAft>
                          <a:spcPts val="0"/>
                        </a:spcAft>
                        <a:buFontTx/>
                        <a:buNone/>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10.2. </a:t>
                      </a:r>
                      <a:r>
                        <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NK tá dược, vỏ nang, bao bì tiếp xúc trực tiếp với thuốc, chất chuẩn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 86</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defTabSz="914400" rtl="0" eaLnBrk="1" fontAlgn="auto" latinLnBrk="0" hangingPunct="1">
                        <a:lnSpc>
                          <a:spcPct val="107000"/>
                        </a:lnSpc>
                        <a:spcBef>
                          <a:spcPts val="0"/>
                        </a:spcBef>
                        <a:spcAft>
                          <a:spcPts val="0"/>
                        </a:spcAft>
                        <a:buClrTx/>
                        <a:buSzTx/>
                        <a:buFontTx/>
                        <a:buChar char="-"/>
                        <a:tabLst/>
                        <a:defRPr/>
                      </a:pPr>
                      <a:r>
                        <a:rPr lang="vi-VN"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03 bản chính đơn hàng nhập khẩu theo Mẫu số 43 tại Phụ lục III ban hành kèm theo Nghị định này;</a:t>
                      </a:r>
                      <a:endParaRPr lang="en-US"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10.2. </a:t>
                      </a:r>
                      <a:r>
                        <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NK tá dược, vỏ nang, bao bì tiếp xúc trực tiếp với thuốc, chất chuẩn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marR="0" indent="0" algn="just" defTabSz="914400" rtl="0" eaLnBrk="1" fontAlgn="auto" latinLnBrk="0" hangingPunct="1">
                        <a:lnSpc>
                          <a:spcPct val="107000"/>
                        </a:lnSpc>
                        <a:spcBef>
                          <a:spcPts val="0"/>
                        </a:spcBef>
                        <a:spcAft>
                          <a:spcPts val="0"/>
                        </a:spcAft>
                        <a:buClrTx/>
                        <a:buSzTx/>
                        <a:buFontTx/>
                        <a:buNone/>
                        <a:tabLst/>
                        <a:defRP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07000"/>
                        </a:lnSpc>
                        <a:spcBef>
                          <a:spcPts val="0"/>
                        </a:spcBef>
                        <a:spcAft>
                          <a:spcPts val="0"/>
                        </a:spcAft>
                        <a:buClrTx/>
                        <a:buSzTx/>
                        <a:buFontTx/>
                        <a:buChar char="-"/>
                        <a:tabLst/>
                        <a:defRPr/>
                      </a:pPr>
                      <a:r>
                        <a:rPr lang="vi-VN"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Bãi bỏ thủ tục cấp phép nhập khẩu chất chuẩn, bao bì tiếp xúc trực tiếp với thuốc.</a:t>
                      </a:r>
                      <a:endParaRPr lang="en-US"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7000"/>
                        </a:lnSpc>
                        <a:spcBef>
                          <a:spcPts val="0"/>
                        </a:spcBef>
                        <a:spcAft>
                          <a:spcPts val="0"/>
                        </a:spcAft>
                        <a:buClrTx/>
                        <a:buSzTx/>
                        <a:buFontTx/>
                        <a:buNone/>
                        <a:tabLst/>
                        <a:defRPr/>
                      </a:pPr>
                      <a:endParaRPr lang="vi-VN"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Tx/>
                        <a:buChar char="-"/>
                      </a:pPr>
                      <a:r>
                        <a:rPr lang="vi-VN"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 sung </a:t>
                      </a:r>
                      <a:r>
                        <a:rPr lang="en-US" sz="20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0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t>
                      </a:r>
                      <a:r>
                        <a:rPr lang="vi-VN"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hương nhân được phép nhập khẩu bao bì tiếp xúc trực tiếp với thuốc mà không phải có giấy phép nhập khẩu của Bộ Y tế</a:t>
                      </a:r>
                      <a:r>
                        <a:rPr lang="en-US"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khoản 8 Điều 83</a:t>
                      </a:r>
                      <a:r>
                        <a:rPr lang="en-US"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vi-VN"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fr-FR"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455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31</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30981" y="882953"/>
            <a:ext cx="11730037"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11.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Kiểm</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soát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số</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lượng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GĐKLH </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710690" y="106680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144994587"/>
              </p:ext>
            </p:extLst>
          </p:nvPr>
        </p:nvGraphicFramePr>
        <p:xfrm>
          <a:off x="106877" y="1605260"/>
          <a:ext cx="11720945" cy="5417122"/>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0035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190957">
                <a:tc>
                  <a:txBody>
                    <a:bodyPr/>
                    <a:lstStyle/>
                    <a:p>
                      <a:pPr marL="0" marR="0" indent="0" algn="just">
                        <a:spcBef>
                          <a:spcPts val="0"/>
                        </a:spcBef>
                        <a:spcAft>
                          <a:spcPts val="0"/>
                        </a:spcAft>
                        <a:buFontTx/>
                        <a:buNone/>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kiểm</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soát</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lượng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GĐKLH</a:t>
                      </a:r>
                      <a:endParaRPr lang="en-US"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kiểm</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soát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lượng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GĐKLH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87): </a:t>
                      </a:r>
                    </a:p>
                    <a:p>
                      <a:pPr marL="342900" marR="0" indent="-342900" algn="just" defTabSz="914400" rtl="0" eaLnBrk="1" fontAlgn="auto" latinLnBrk="0" hangingPunct="1">
                        <a:lnSpc>
                          <a:spcPct val="107000"/>
                        </a:lnSpc>
                        <a:spcBef>
                          <a:spcPts val="0"/>
                        </a:spcBef>
                        <a:spcAft>
                          <a:spcPts val="0"/>
                        </a:spcAft>
                        <a:buClrTx/>
                        <a:buSzTx/>
                        <a:buFontTx/>
                        <a:buChar char="-"/>
                        <a:tabLst/>
                        <a:defRPr/>
                      </a:pP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địa</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sản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xuất</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cấp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tối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đa</a:t>
                      </a:r>
                      <a:r>
                        <a:rPr kumimoji="0" lang="it-IT"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02 giấy ĐKLH đối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thuốc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có</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cùng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dược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chất</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hoặc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thành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phần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dược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dạng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bào</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chế</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đường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dùng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hàm</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lượng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hoặc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nồng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độ</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đơn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vị</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phân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liều</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p>
                    <a:p>
                      <a:pPr marL="342900" marR="0" indent="-342900" algn="just" defTabSz="914400" rtl="0" eaLnBrk="1" fontAlgn="auto" latinLnBrk="0" hangingPunct="1">
                        <a:lnSpc>
                          <a:spcPct val="107000"/>
                        </a:lnSpc>
                        <a:spcBef>
                          <a:spcPts val="0"/>
                        </a:spcBef>
                        <a:spcAft>
                          <a:spcPts val="0"/>
                        </a:spcAft>
                        <a:buClrTx/>
                        <a:buSzTx/>
                        <a:buFontTx/>
                        <a:buChar char="-"/>
                        <a:tabLst/>
                        <a:defRPr/>
                      </a:pP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Không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áp</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dụng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thuốc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p>
                      <a:pPr marL="457200" marR="0" lvl="1"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Thuốc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sản</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xuất</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mục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đích</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XK.</a:t>
                      </a:r>
                    </a:p>
                    <a:p>
                      <a:pPr marL="457200" marR="0" lvl="1"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Thuốc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gia</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công</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sản</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xuất</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thuốc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biệt</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dược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gốc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vắc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xin</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hoặc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sinh</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phẩm</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p>
                      <a:pPr marL="457200" marR="0" lvl="1"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Thuốc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chuyển</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giao</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công</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nghệ</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p>
                      <a:pPr marL="457200" marR="0" lvl="1"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Thuốc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gia</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công</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có</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chuyển</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giao</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công</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nghệ</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p>
                    <a:p>
                      <a:pPr marL="0" marR="0" indent="0" algn="just" defTabSz="914400" rtl="0" eaLnBrk="1" fontAlgn="auto" latinLnBrk="0" hangingPunct="1">
                        <a:lnSpc>
                          <a:spcPct val="107000"/>
                        </a:lnSpc>
                        <a:spcBef>
                          <a:spcPts val="0"/>
                        </a:spcBef>
                        <a:spcAft>
                          <a:spcPts val="0"/>
                        </a:spcAft>
                        <a:buClrTx/>
                        <a:buSzTx/>
                        <a:buFontTx/>
                        <a:buNone/>
                        <a:tabLst/>
                        <a:defRPr/>
                      </a:pPr>
                      <a:endParaRPr lang="fr-FR" sz="20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069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32</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42887" y="1082040"/>
            <a:ext cx="11843605" cy="954107"/>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12.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Nhập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khẩu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của</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các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sở</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có</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quyền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NK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nhưng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không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được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thực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hiện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quyền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phân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phối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tại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Việt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Nam (FIE)</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267212049"/>
              </p:ext>
            </p:extLst>
          </p:nvPr>
        </p:nvGraphicFramePr>
        <p:xfrm>
          <a:off x="273132" y="2215534"/>
          <a:ext cx="11720945" cy="464815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0035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190957">
                <a:tc>
                  <a:txBody>
                    <a:bodyPr/>
                    <a:lstStyle/>
                    <a:p>
                      <a:pPr marL="342900" marR="0" indent="-342900" algn="just">
                        <a:spcBef>
                          <a:spcPts val="0"/>
                        </a:spcBef>
                        <a:spcAft>
                          <a:spcPts val="0"/>
                        </a:spcAft>
                        <a:buFontTx/>
                        <a:buChar char="-"/>
                      </a:pPr>
                      <a:r>
                        <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Khoản 10 Điều 91: q</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uy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doanh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nghiệp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FIE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quyền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nhưng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không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thực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hiện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quyền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phân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phối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nguyên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liệu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làm</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tc>
                  <a:txBody>
                    <a:bodyPr/>
                    <a:lstStyle/>
                    <a:p>
                      <a:pPr marL="342900" marR="0" indent="-342900" algn="just">
                        <a:lnSpc>
                          <a:spcPct val="107000"/>
                        </a:lnSpc>
                        <a:spcBef>
                          <a:spcPts val="0"/>
                        </a:spcBef>
                        <a:spcAft>
                          <a:spcPts val="0"/>
                        </a:spcAft>
                        <a:buFontTx/>
                        <a:buChar char="-"/>
                      </a:pP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Bãi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bỏ</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này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do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Luật</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44/2024/QH15. </a:t>
                      </a:r>
                      <a:endParaRPr lang="fr-FR"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974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33</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42887" y="1082040"/>
            <a:ext cx="11843605"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13.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Nhập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khẩu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đã</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có</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giấy</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ĐKLH,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trừ</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KSĐB</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559783108"/>
              </p:ext>
            </p:extLst>
          </p:nvPr>
        </p:nvGraphicFramePr>
        <p:xfrm>
          <a:off x="242887" y="1605260"/>
          <a:ext cx="11720945" cy="464815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0035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190957">
                <a:tc>
                  <a:txBody>
                    <a:bodyPr/>
                    <a:lstStyle/>
                    <a:p>
                      <a:pPr marL="0" marR="0" indent="0" algn="just">
                        <a:spcBef>
                          <a:spcPts val="0"/>
                        </a:spcBef>
                        <a:spcAft>
                          <a:spcPts val="0"/>
                        </a:spcAft>
                        <a:buFontTx/>
                        <a:buNone/>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giấy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ĐKLH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NK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không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yêu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cầu</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phải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giấy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NK,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trừ</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KSĐB</a:t>
                      </a:r>
                    </a:p>
                    <a:p>
                      <a:pPr marL="0" marR="0" indent="0" algn="just">
                        <a:spcBef>
                          <a:spcPts val="0"/>
                        </a:spcBef>
                        <a:spcAft>
                          <a:spcPts val="0"/>
                        </a:spcAft>
                        <a:buFontTx/>
                        <a:buNone/>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a:solidFill>
                      <a:schemeClr val="accent1">
                        <a:tint val="40000"/>
                        <a:alpha val="0"/>
                      </a:schemeClr>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giấy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ĐKLH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trừ</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KSĐB</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NK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phải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defTabSz="914400" rtl="0" eaLnBrk="1" fontAlgn="auto" latinLnBrk="0" hangingPunct="1">
                        <a:lnSpc>
                          <a:spcPct val="107000"/>
                        </a:lnSpc>
                        <a:spcBef>
                          <a:spcPts val="0"/>
                        </a:spcBef>
                        <a:spcAft>
                          <a:spcPts val="0"/>
                        </a:spcAft>
                        <a:buClrTx/>
                        <a:buSzTx/>
                        <a:buFontTx/>
                        <a:buChar char="-"/>
                        <a:tabLst/>
                        <a:defRPr/>
                      </a:pPr>
                      <a:r>
                        <a:rPr lang="fr-FR" sz="22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a:t>
                      </a:r>
                      <a:r>
                        <a:rPr lang="vi-VN" sz="22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áo cáo theo hình thức trực tuyến đến cơ quan có thẩm quyền thông tin về lô thuốc được nhập khẩu theo Mẫu số 52 Phụ lục III trong vòng 03 ngày từ thời điểm lô thuốc được thông quan.</a:t>
                      </a:r>
                      <a:endParaRPr lang="en-US" sz="22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07000"/>
                        </a:lnSpc>
                        <a:spcBef>
                          <a:spcPts val="0"/>
                        </a:spcBef>
                        <a:spcAft>
                          <a:spcPts val="0"/>
                        </a:spcAft>
                        <a:buClrTx/>
                        <a:buSzTx/>
                        <a:buFontTx/>
                        <a:buChar char="-"/>
                        <a:tabLst/>
                        <a:defRPr/>
                      </a:pPr>
                      <a:r>
                        <a:rPr lang="en-US" sz="22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Thực</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hiện</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từ</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01/01/2027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sau</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khi</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BYT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hoàn</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thành</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hệ</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thống</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báo</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cáo</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trực</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tuyến</a:t>
                      </a:r>
                      <a:r>
                        <a:rPr lang="en-US" sz="22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22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07000"/>
                        </a:lnSpc>
                        <a:spcBef>
                          <a:spcPts val="0"/>
                        </a:spcBef>
                        <a:spcAft>
                          <a:spcPts val="0"/>
                        </a:spcAft>
                        <a:buClrTx/>
                        <a:buSzTx/>
                        <a:buFontTx/>
                        <a:buChar char="-"/>
                        <a:tabLst/>
                        <a:defRPr/>
                      </a:pPr>
                      <a:endParaRPr lang="fr-FR" sz="22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393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34</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81425" y="717418"/>
            <a:ext cx="9903975"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14.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Đánh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sở</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sản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xuất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nước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ngoài</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885440" y="1279701"/>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517900" y="1199363"/>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7057251"/>
              </p:ext>
            </p:extLst>
          </p:nvPr>
        </p:nvGraphicFramePr>
        <p:xfrm>
          <a:off x="317500" y="1346200"/>
          <a:ext cx="11676577" cy="6522720"/>
        </p:xfrm>
        <a:graphic>
          <a:graphicData uri="http://schemas.openxmlformats.org/drawingml/2006/table">
            <a:tbl>
              <a:tblPr firstRow="1" bandRow="1">
                <a:tableStyleId>{5C22544A-7EE6-4342-B048-85BDC9FD1C3A}</a:tableStyleId>
              </a:tblPr>
              <a:tblGrid>
                <a:gridCol w="5788811">
                  <a:extLst>
                    <a:ext uri="{9D8B030D-6E8A-4147-A177-3AD203B41FA5}">
                      <a16:colId xmlns:a16="http://schemas.microsoft.com/office/drawing/2014/main" xmlns="" val="20000"/>
                    </a:ext>
                  </a:extLst>
                </a:gridCol>
                <a:gridCol w="5887766">
                  <a:extLst>
                    <a:ext uri="{9D8B030D-6E8A-4147-A177-3AD203B41FA5}">
                      <a16:colId xmlns:a16="http://schemas.microsoft.com/office/drawing/2014/main" xmlns="" val="20001"/>
                    </a:ext>
                  </a:extLst>
                </a:gridCol>
              </a:tblGrid>
              <a:tr h="419567">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1303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96</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Chỉ</a:t>
                      </a:r>
                      <a:r>
                        <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quy định công nhận, thừa nhận </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kết quả thanh tra, kiểm tra GMP mà chưa có quy định </a:t>
                      </a:r>
                      <a:r>
                        <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các nội dung khác liên quan đến GMP/điều kiện sản xuất thuốc, </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NLLT bao gồm cả phạm vi chứng nhận GMP.</a:t>
                      </a:r>
                      <a:endPar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Chỉ công nhận, thừa nhận kết quả thanh tra, kiểm tra đáp ứng </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GMP</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ơ sở </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SX:</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huộc các nước thành viên ICH, Australia</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ược một trong </a:t>
                      </a:r>
                      <a:r>
                        <a:rPr kumimoji="0" lang="en-US" sz="20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cơ</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quan</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USFDA, EMA, TGA, PMDA hoặc Health Canada kiểm tra, đánh giá đáp ứng thực hành tốt sản xuất</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pt-BR"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8</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9</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pt-BR" sz="2200" b="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pt-BR" sz="2200" b="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pt-BR" sz="2200" b="1"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a:t>
                      </a:r>
                      <a:r>
                        <a:rPr lang="pt-BR" sz="22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ông nhận, thừa nhận các nội dung</a:t>
                      </a:r>
                      <a:r>
                        <a:rPr lang="pt-BR"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pt-BR" sz="22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khác liên quan đến GMP</a:t>
                      </a:r>
                      <a:r>
                        <a:rPr lang="vi-VN"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pt-BR" sz="22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điều kiện sản xuất thuốc, NLLT</a:t>
                      </a:r>
                      <a:r>
                        <a:rPr lang="pt-BR"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pt-BR" sz="22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bao gồm cả phạm vi chứng nhận và nguyên tắc, tiêu chuẩn </a:t>
                      </a:r>
                      <a:r>
                        <a:rPr lang="vi-VN" sz="22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GMP.</a:t>
                      </a:r>
                      <a:endParaRPr lang="en-US" sz="22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a:t>
                      </a:r>
                      <a:r>
                        <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ông nhận, thừa nhận kết quả thanh tra, kiểm tra đáp ứng </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GMP</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ơ sở </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SX:</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lang="pt-BR"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Thuộc</a:t>
                      </a:r>
                      <a:r>
                        <a:rPr lang="pt-BR" sz="20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các nước có </a:t>
                      </a:r>
                      <a:r>
                        <a:rPr lang="pt-BR" sz="2000" kern="12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 quan quản lý dược chặt chẽ (SRA) hoặc cơ quan quản lý dược được Bộ Y tế công nhận trên cơ sở phân loại của Tổ chức Y tế thế giới</a:t>
                      </a:r>
                      <a:r>
                        <a:rPr lang="vi-VN"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spc="-2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0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một trong </a:t>
                      </a:r>
                      <a:r>
                        <a:rPr kumimoji="0" lang="en-US" sz="20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cơ</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quan</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kiểm tra, đánh giá đáp ứng thực hành tốt sản xuất,</a:t>
                      </a: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spcBef>
                          <a:spcPts val="0"/>
                        </a:spcBef>
                        <a:spcAft>
                          <a:spcPts val="0"/>
                        </a:spcAft>
                        <a:buFontTx/>
                        <a:buChar char="-"/>
                      </a:pPr>
                      <a:endParaRPr lang="vi-VN"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415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35</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81425" y="717418"/>
            <a:ext cx="9903975"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14.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Đánh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sở</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sản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xuất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nước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ngoài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sz="2800"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885440" y="1279701"/>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517900" y="1199363"/>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931867864"/>
              </p:ext>
            </p:extLst>
          </p:nvPr>
        </p:nvGraphicFramePr>
        <p:xfrm>
          <a:off x="317500" y="1346200"/>
          <a:ext cx="11676577" cy="5455920"/>
        </p:xfrm>
        <a:graphic>
          <a:graphicData uri="http://schemas.openxmlformats.org/drawingml/2006/table">
            <a:tbl>
              <a:tblPr firstRow="1" bandRow="1">
                <a:tableStyleId>{5C22544A-7EE6-4342-B048-85BDC9FD1C3A}</a:tableStyleId>
              </a:tblPr>
              <a:tblGrid>
                <a:gridCol w="5788811">
                  <a:extLst>
                    <a:ext uri="{9D8B030D-6E8A-4147-A177-3AD203B41FA5}">
                      <a16:colId xmlns:a16="http://schemas.microsoft.com/office/drawing/2014/main" xmlns="" val="20000"/>
                    </a:ext>
                  </a:extLst>
                </a:gridCol>
                <a:gridCol w="5887766">
                  <a:extLst>
                    <a:ext uri="{9D8B030D-6E8A-4147-A177-3AD203B41FA5}">
                      <a16:colId xmlns:a16="http://schemas.microsoft.com/office/drawing/2014/main" xmlns="" val="20001"/>
                    </a:ext>
                  </a:extLst>
                </a:gridCol>
              </a:tblGrid>
              <a:tr h="386083">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2090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96</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8</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9</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spc="-2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200" spc="-2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thêm</a:t>
                      </a: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02 </a:t>
                      </a:r>
                      <a:r>
                        <a:rPr lang="en-US" sz="2200" spc="-2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a:t>
                      </a: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spc="-2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hợp</a:t>
                      </a: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spc="-2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kiểm</a:t>
                      </a: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spc="-2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tra</a:t>
                      </a: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spc="-2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CSSX:</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a:t>
                      </a:r>
                      <a:r>
                        <a:rPr lang="en-US"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SSX</a:t>
                      </a:r>
                      <a:r>
                        <a:rPr lang="vi-VN"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của nước xuất khẩu áp dụng nguyên tắc, tiêu chuẩn </a:t>
                      </a:r>
                      <a:r>
                        <a:rPr lang="en-US"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GMP </a:t>
                      </a:r>
                      <a:r>
                        <a:rPr lang="vi-VN"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không phù hợp với nguyên tắc</a:t>
                      </a:r>
                      <a:r>
                        <a:rPr lang="en-US"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vi-VN"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tiêu chuẩn </a:t>
                      </a:r>
                      <a:r>
                        <a:rPr lang="en-US"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GMP </a:t>
                      </a:r>
                      <a:r>
                        <a:rPr lang="vi-VN"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do Bộ trưởng Bộ Y tế ban hành hoặc công bố áp dụng</a:t>
                      </a:r>
                      <a:r>
                        <a:rPr lang="en-US"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200" b="0" kern="1200" spc="-2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Tx/>
                        <a:buChar char="-"/>
                        <a:tabLst/>
                        <a:defRPr/>
                      </a:pPr>
                      <a:r>
                        <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CSSX lần đầu có thuốc, NLLT đăng ký lưu hành tại Việt Nam, trừ trường hợp CSSX thuộc trường hợp được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thừa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thanh</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kiểm</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cơ</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quan</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QLNN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về</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dược</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indent="-342900" algn="just"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indent="0" algn="just">
                        <a:spcBef>
                          <a:spcPts val="0"/>
                        </a:spcBef>
                        <a:spcAft>
                          <a:spcPts val="0"/>
                        </a:spcAft>
                        <a:buFontTx/>
                        <a:buNone/>
                      </a:pPr>
                      <a:endParaRPr lang="vi-VN"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833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36</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81425" y="717418"/>
            <a:ext cx="9903975"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14.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Đánh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sở</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sản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xuất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nước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ngoài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sz="2800"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885440" y="1279701"/>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517900" y="1199363"/>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545157584"/>
              </p:ext>
            </p:extLst>
          </p:nvPr>
        </p:nvGraphicFramePr>
        <p:xfrm>
          <a:off x="317500" y="1346200"/>
          <a:ext cx="11676577" cy="6182361"/>
        </p:xfrm>
        <a:graphic>
          <a:graphicData uri="http://schemas.openxmlformats.org/drawingml/2006/table">
            <a:tbl>
              <a:tblPr firstRow="1" bandRow="1">
                <a:tableStyleId>{5C22544A-7EE6-4342-B048-85BDC9FD1C3A}</a:tableStyleId>
              </a:tblPr>
              <a:tblGrid>
                <a:gridCol w="5788811">
                  <a:extLst>
                    <a:ext uri="{9D8B030D-6E8A-4147-A177-3AD203B41FA5}">
                      <a16:colId xmlns:a16="http://schemas.microsoft.com/office/drawing/2014/main" xmlns="" val="20000"/>
                    </a:ext>
                  </a:extLst>
                </a:gridCol>
                <a:gridCol w="5887766">
                  <a:extLst>
                    <a:ext uri="{9D8B030D-6E8A-4147-A177-3AD203B41FA5}">
                      <a16:colId xmlns:a16="http://schemas.microsoft.com/office/drawing/2014/main" xmlns="" val="20001"/>
                    </a:ext>
                  </a:extLst>
                </a:gridCol>
              </a:tblGrid>
              <a:tr h="4673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7149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dung,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phạm</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vi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9</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7) </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Chưa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quy</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thừa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thanh</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kiểm</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tra</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đáp</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ứng</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GMP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CSSX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đã</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được</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SRA </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hoặc cơ quan</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QLD</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được </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BYT </a:t>
                      </a:r>
                      <a:r>
                        <a:rPr kumimoji="0" lang="vi-VN"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 nhận trên cơ sở phân loại của </a:t>
                      </a: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WHO.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dung,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phạm</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vi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9</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0) </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thừa</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kết</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quả</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thanh</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tra</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kiểm</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tra</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ứng</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GMP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CSSX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SRA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hoặc</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QLD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BYT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trên</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phân</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loại</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kern="1200" spc="-2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2200" kern="1200" spc="-2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WHO.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200" kern="1200" spc="-2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947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37</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81425" y="717418"/>
            <a:ext cx="9903975"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15.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Đánh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sở</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sản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xuất</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nước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ngoài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sz="2800" i="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885440" y="1279701"/>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517900" y="1199363"/>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621377026"/>
              </p:ext>
            </p:extLst>
          </p:nvPr>
        </p:nvGraphicFramePr>
        <p:xfrm>
          <a:off x="317500" y="1346201"/>
          <a:ext cx="11676577" cy="5304561"/>
        </p:xfrm>
        <a:graphic>
          <a:graphicData uri="http://schemas.openxmlformats.org/drawingml/2006/table">
            <a:tbl>
              <a:tblPr firstRow="1" bandRow="1">
                <a:tableStyleId>{5C22544A-7EE6-4342-B048-85BDC9FD1C3A}</a:tableStyleId>
              </a:tblPr>
              <a:tblGrid>
                <a:gridCol w="5788811">
                  <a:extLst>
                    <a:ext uri="{9D8B030D-6E8A-4147-A177-3AD203B41FA5}">
                      <a16:colId xmlns:a16="http://schemas.microsoft.com/office/drawing/2014/main" xmlns="" val="20000"/>
                    </a:ext>
                  </a:extLst>
                </a:gridCol>
                <a:gridCol w="5887766">
                  <a:extLst>
                    <a:ext uri="{9D8B030D-6E8A-4147-A177-3AD203B41FA5}">
                      <a16:colId xmlns:a16="http://schemas.microsoft.com/office/drawing/2014/main" xmlns="" val="20001"/>
                    </a:ext>
                  </a:extLst>
                </a:gridCol>
              </a:tblGrid>
              <a:tr h="396425">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473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3.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Hồ</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đề</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nghị</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9</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8) </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Yêu cầu nộp Giấy GMP đối với hồ sơ đề nghị đánh giá cơ sở sản </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xuất.</a:t>
                      </a:r>
                      <a:endPar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4. Cập nhật tình trạng cập nhật tình trạng đáp ứng GMP, điều chỉnh thông tin của CSSX thuốc, NLLT đã được đánh giá đáp ứng GMP (Điều 99ª)</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Chưa có quy định về việc cập nhật tình trạng đáp ứng GMP, điều chỉnh thông tin của CSSX thuốc, NLLT đã được đánh giá đáp ứng GMP.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3.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Hồ</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đề</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nghị</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 9</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0) </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indent="-342900" algn="just">
                        <a:spcBef>
                          <a:spcPts val="0"/>
                        </a:spcBef>
                        <a:spcAft>
                          <a:spcPts val="0"/>
                        </a:spcAft>
                        <a:buFontTx/>
                        <a:buChar char="-"/>
                      </a:pPr>
                      <a:r>
                        <a:rPr kumimoji="0" lang="pt-BR"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Cho phép thay thế GMP bằng các tài liệu pháp lý khác chứng minh tình trạng đáp ứng GMP của cơ sở sản xuất thuốc, </a:t>
                      </a:r>
                      <a:r>
                        <a:rPr kumimoji="0" lang="vi-VN"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NLLT</a:t>
                      </a:r>
                      <a:r>
                        <a:rPr kumimoji="0" lang="en-US" sz="20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indent="0" algn="just">
                        <a:spcBef>
                          <a:spcPts val="0"/>
                        </a:spcBef>
                        <a:spcAft>
                          <a:spcPts val="0"/>
                        </a:spcAft>
                        <a:buFontTx/>
                        <a:buNone/>
                      </a:pPr>
                      <a:endParaRPr lang="en-US" sz="2000" spc="-2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4. Cập nhật tình trạng cập nhật tình trạng đáp ứng GMP, điều chỉnh thông tin của CSSX thuốc, NLLT đã được đánh giá đáp ứng GMP (Điều 93)</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Bổ</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sung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quy</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về</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việc</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cập</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nhật</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tình</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trạng</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đáp</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ứng</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GMP,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điều</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chỉnh</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thông</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CSSX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NLLT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đã</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được</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đánh</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đáp</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20" normalizeH="0" baseline="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ứng</a:t>
                      </a:r>
                      <a:r>
                        <a:rPr kumimoji="0" lang="en-US"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GMP.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20" normalizeH="0" baseline="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926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38</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42887" y="1097280"/>
            <a:ext cx="11572876" cy="830997"/>
          </a:xfrm>
          <a:prstGeom prst="rect">
            <a:avLst/>
          </a:prstGeom>
        </p:spPr>
        <p:txBody>
          <a:bodyPr wrap="square">
            <a:spAutoFit/>
          </a:bodyPr>
          <a:lstStyle/>
          <a:p>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16.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Biện</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pháp</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quản</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lý</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trong</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trường</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hợp</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vi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phạm</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các</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ĐKT, XNK, CL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NLLT</a:t>
            </a:r>
            <a:endParaRPr lang="en-US" sz="24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778476" y="1450238"/>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493402030"/>
              </p:ext>
            </p:extLst>
          </p:nvPr>
        </p:nvGraphicFramePr>
        <p:xfrm>
          <a:off x="214314" y="1928278"/>
          <a:ext cx="11758612" cy="4692410"/>
        </p:xfrm>
        <a:graphic>
          <a:graphicData uri="http://schemas.openxmlformats.org/drawingml/2006/table">
            <a:tbl>
              <a:tblPr firstRow="1" bandRow="1">
                <a:tableStyleId>{5C22544A-7EE6-4342-B048-85BDC9FD1C3A}</a:tableStyleId>
              </a:tblPr>
              <a:tblGrid>
                <a:gridCol w="5829480">
                  <a:extLst>
                    <a:ext uri="{9D8B030D-6E8A-4147-A177-3AD203B41FA5}">
                      <a16:colId xmlns:a16="http://schemas.microsoft.com/office/drawing/2014/main" xmlns="" val="20000"/>
                    </a:ext>
                  </a:extLst>
                </a:gridCol>
                <a:gridCol w="5929132">
                  <a:extLst>
                    <a:ext uri="{9D8B030D-6E8A-4147-A177-3AD203B41FA5}">
                      <a16:colId xmlns:a16="http://schemas.microsoft.com/office/drawing/2014/main" xmlns="" val="20001"/>
                    </a:ext>
                  </a:extLst>
                </a:gridCol>
              </a:tblGrid>
              <a:tr h="339169">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17860">
                <a:tc>
                  <a:txBody>
                    <a:bodyPr/>
                    <a:lstStyle/>
                    <a:p>
                      <a:pPr marL="0" marR="0" indent="0" algn="just">
                        <a:lnSpc>
                          <a:spcPct val="115000"/>
                        </a:lnSpc>
                        <a:spcBef>
                          <a:spcPts val="0"/>
                        </a:spcBef>
                        <a:spcAft>
                          <a:spcPts val="0"/>
                        </a:spcAft>
                        <a:buFontTx/>
                        <a:buNone/>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biện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pháp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QL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91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và</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100):</a:t>
                      </a:r>
                    </a:p>
                    <a:p>
                      <a:pPr marL="0" marR="0" indent="0" algn="just">
                        <a:lnSpc>
                          <a:spcPct val="115000"/>
                        </a:lnSpc>
                        <a:spcBef>
                          <a:spcPts val="0"/>
                        </a:spcBef>
                        <a:spcAft>
                          <a:spcPts val="0"/>
                        </a:spcAft>
                        <a:buFontTx/>
                        <a:buNone/>
                      </a:pP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hợp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vi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phạm</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bị</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342900" marR="0" indent="-342900" algn="just">
                        <a:lnSpc>
                          <a:spcPct val="115000"/>
                        </a:lnSpc>
                        <a:spcBef>
                          <a:spcPts val="0"/>
                        </a:spcBef>
                        <a:spcAft>
                          <a:spcPts val="0"/>
                        </a:spcAft>
                        <a:buFontTx/>
                        <a:buChar cha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gừng</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tiếp</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hồ</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sơ</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đề</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nghị</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NLLT.</a:t>
                      </a:r>
                    </a:p>
                    <a:p>
                      <a:pPr marL="342900" marR="0" indent="-342900" algn="just">
                        <a:lnSpc>
                          <a:spcPct val="115000"/>
                        </a:lnSpc>
                        <a:spcBef>
                          <a:spcPts val="0"/>
                        </a:spcBef>
                        <a:spcAft>
                          <a:spcPts val="0"/>
                        </a:spcAft>
                        <a:buFontTx/>
                        <a:buChar char="-"/>
                      </a:pP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Ngừng</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phép</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nhập</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khẩu</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NLLT </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342900" marR="0" indent="-342900" algn="just">
                        <a:lnSpc>
                          <a:spcPct val="115000"/>
                        </a:lnSpc>
                        <a:spcBef>
                          <a:spcPts val="0"/>
                        </a:spcBef>
                        <a:spcAft>
                          <a:spcPts val="0"/>
                        </a:spcAft>
                        <a:buFontTx/>
                        <a:buChar cha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Ngừng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giấy</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ĐKLH </a:t>
                      </a:r>
                    </a:p>
                    <a:p>
                      <a:pPr marL="342900" marR="0" indent="-342900" algn="just">
                        <a:lnSpc>
                          <a:spcPct val="115000"/>
                        </a:lnSpc>
                        <a:spcBef>
                          <a:spcPts val="0"/>
                        </a:spcBef>
                        <a:spcAft>
                          <a:spcPts val="0"/>
                        </a:spcAft>
                        <a:buFontTx/>
                        <a:buChar cha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hợp</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vi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phạm</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bị</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áp</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83 </a:t>
                      </a:r>
                      <a:r>
                        <a:rPr lang="en-US" sz="2400" b="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và</a:t>
                      </a:r>
                      <a:r>
                        <a:rPr lang="en-US" sz="24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94):</a:t>
                      </a:r>
                    </a:p>
                    <a:p>
                      <a:pPr marL="0" marR="0" indent="0" algn="just">
                        <a:spcBef>
                          <a:spcPts val="0"/>
                        </a:spcBef>
                        <a:spcAft>
                          <a:spcPts val="0"/>
                        </a:spcAft>
                        <a:buFontTx/>
                        <a:buNone/>
                      </a:pP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Sửa</a:t>
                      </a:r>
                      <a:r>
                        <a:rPr lang="en-US" sz="24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đổi</a:t>
                      </a:r>
                      <a:r>
                        <a:rPr lang="en-US" sz="24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a:t>
                      </a:r>
                      <a:r>
                        <a:rPr lang="en-US" sz="24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không</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bị</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áp</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biện</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pháp</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quản</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lý</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pt-BR"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 hợp nhập khẩu thuốc đ</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áp</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ứng</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nhu</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cầu</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bách</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vi-VN" sz="240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một số trường hợp như:</a:t>
                      </a:r>
                      <a:endParaRPr lang="en-US" sz="240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spcBef>
                          <a:spcPts val="0"/>
                        </a:spcBef>
                        <a:spcAft>
                          <a:spcPts val="0"/>
                        </a:spcAft>
                        <a:buFontTx/>
                        <a:buNone/>
                      </a:pP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Quốc</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phòng</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an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ninh</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just">
                        <a:spcBef>
                          <a:spcPts val="0"/>
                        </a:spcBef>
                        <a:spcAft>
                          <a:spcPts val="0"/>
                        </a:spcAft>
                        <a:buFontTx/>
                        <a:buNone/>
                      </a:pP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Phòng</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chống</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dịch</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bệnh</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just">
                        <a:spcBef>
                          <a:spcPts val="0"/>
                        </a:spcBef>
                        <a:spcAft>
                          <a:spcPts val="0"/>
                        </a:spcAft>
                        <a:buFontTx/>
                        <a:buNone/>
                      </a:pP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Khắc</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phục</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hậu</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quả</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thiên</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tai,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sự</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cố</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marR="0" indent="0" algn="just">
                        <a:spcBef>
                          <a:spcPts val="0"/>
                        </a:spcBef>
                        <a:spcAft>
                          <a:spcPts val="0"/>
                        </a:spcAft>
                        <a:buFontTx/>
                        <a:buNone/>
                      </a:pP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thảm</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họa</a:t>
                      </a:r>
                      <a:r>
                        <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r h="467882">
                <a:tc>
                  <a:txBody>
                    <a:bodyPr/>
                    <a:lstStyle/>
                    <a:p>
                      <a:pPr marL="457200" marR="0" lvl="1" indent="0" algn="just">
                        <a:lnSpc>
                          <a:spcPct val="115000"/>
                        </a:lnSpc>
                        <a:spcBef>
                          <a:spcPts val="0"/>
                        </a:spcBef>
                        <a:spcAft>
                          <a:spcPts val="1000"/>
                        </a:spcAft>
                        <a:buFontTx/>
                        <a:buNone/>
                      </a:pP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457200" marR="0" lvl="1" indent="0" algn="just" defTabSz="914400" rtl="0" eaLnBrk="1" latinLnBrk="0" hangingPunct="1">
                        <a:lnSpc>
                          <a:spcPct val="115000"/>
                        </a:lnSpc>
                        <a:spcBef>
                          <a:spcPts val="0"/>
                        </a:spcBef>
                        <a:spcAft>
                          <a:spcPts val="1000"/>
                        </a:spcAft>
                        <a:buFontTx/>
                        <a:buNone/>
                      </a:pPr>
                      <a:endPar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2"/>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013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39</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42887" y="1097280"/>
            <a:ext cx="11572876" cy="830997"/>
          </a:xfrm>
          <a:prstGeom prst="rect">
            <a:avLst/>
          </a:prstGeom>
        </p:spPr>
        <p:txBody>
          <a:bodyPr wrap="square">
            <a:spAutoFit/>
          </a:bodyPr>
          <a:lstStyle/>
          <a:p>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16.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Biện</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pháp</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quản</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lý</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trong</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trường</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hợp</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vi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phạm</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các</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quy</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định</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về</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ĐKT, XNK, CL </a:t>
            </a:r>
            <a:r>
              <a:rPr lang="en-US" sz="24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4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NLLT </a:t>
            </a:r>
            <a:r>
              <a:rPr lang="en-US" sz="24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4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4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4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4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sz="24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778476" y="1450238"/>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3323312091"/>
              </p:ext>
            </p:extLst>
          </p:nvPr>
        </p:nvGraphicFramePr>
        <p:xfrm>
          <a:off x="214314" y="1928276"/>
          <a:ext cx="11758612" cy="9443698"/>
        </p:xfrm>
        <a:graphic>
          <a:graphicData uri="http://schemas.openxmlformats.org/drawingml/2006/table">
            <a:tbl>
              <a:tblPr firstRow="1" bandRow="1">
                <a:tableStyleId>{5C22544A-7EE6-4342-B048-85BDC9FD1C3A}</a:tableStyleId>
              </a:tblPr>
              <a:tblGrid>
                <a:gridCol w="5829480">
                  <a:extLst>
                    <a:ext uri="{9D8B030D-6E8A-4147-A177-3AD203B41FA5}">
                      <a16:colId xmlns:a16="http://schemas.microsoft.com/office/drawing/2014/main" xmlns="" val="20000"/>
                    </a:ext>
                  </a:extLst>
                </a:gridCol>
                <a:gridCol w="5929132">
                  <a:extLst>
                    <a:ext uri="{9D8B030D-6E8A-4147-A177-3AD203B41FA5}">
                      <a16:colId xmlns:a16="http://schemas.microsoft.com/office/drawing/2014/main" xmlns="" val="20001"/>
                    </a:ext>
                  </a:extLst>
                </a:gridCol>
              </a:tblGrid>
              <a:tr h="436474">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493249">
                <a:tc>
                  <a:txBody>
                    <a:bodyPr/>
                    <a:lstStyle/>
                    <a:p>
                      <a:pPr marL="0" marR="0" indent="0" algn="just">
                        <a:lnSpc>
                          <a:spcPct val="115000"/>
                        </a:lnSpc>
                        <a:spcBef>
                          <a:spcPts val="0"/>
                        </a:spcBef>
                        <a:spcAft>
                          <a:spcPts val="0"/>
                        </a:spcAft>
                        <a:buFontTx/>
                        <a:buNone/>
                      </a:pP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200" b="1"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100: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biện</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pháp</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quản</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lý</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hợp</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hành</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vi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giả</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mạo</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hoặc</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tự</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ý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chữa</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hồ</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sơ</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tài</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liệu</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giấy</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tờ</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pháp</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lý</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457200" marR="0" lvl="1" indent="0" algn="just">
                        <a:lnSpc>
                          <a:spcPct val="115000"/>
                        </a:lnSpc>
                        <a:spcBef>
                          <a:spcPts val="0"/>
                        </a:spcBef>
                        <a:spcAft>
                          <a:spcPts val="0"/>
                        </a:spcAft>
                        <a:buFontTx/>
                        <a:buNone/>
                      </a:pPr>
                      <a:endParaRPr lang="en-US" sz="2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a:lnSpc>
                          <a:spcPct val="115000"/>
                        </a:lnSpc>
                        <a:spcBef>
                          <a:spcPts val="0"/>
                        </a:spcBef>
                        <a:spcAft>
                          <a:spcPts val="0"/>
                        </a:spcAft>
                        <a:buFontTx/>
                        <a:buNone/>
                      </a:pPr>
                      <a:endParaRPr lang="en-US" sz="2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indent="0" algn="just">
                        <a:spcBef>
                          <a:spcPts val="0"/>
                        </a:spcBef>
                        <a:spcAft>
                          <a:spcPts val="0"/>
                        </a:spcAft>
                        <a:buFontTx/>
                        <a:buNone/>
                      </a:pPr>
                      <a:r>
                        <a:rPr lang="en-US" sz="22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1" kern="12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200" b="1"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94: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ngừng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HS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gia</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hạn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GĐKLH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hợp</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just">
                        <a:spcBef>
                          <a:spcPts val="0"/>
                        </a:spcBef>
                        <a:spcAft>
                          <a:spcPts val="0"/>
                        </a:spcAft>
                        <a:buFontTx/>
                        <a:buNone/>
                      </a:pP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Không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báo</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cáo</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thời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hạn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15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ngày</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hợp</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không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ứng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GMP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SRA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hoặc</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QLD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trên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phân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loại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WHO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cấp</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này</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đánh</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just">
                        <a:spcBef>
                          <a:spcPts val="0"/>
                        </a:spcBef>
                        <a:spcAft>
                          <a:spcPts val="0"/>
                        </a:spcAft>
                        <a:buFontTx/>
                        <a:buNone/>
                      </a:pP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hành</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vi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giả</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mạo</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hoặc</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tự</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ý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chữa</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hồ</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sơ</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tài</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liệu</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giấy</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tờ</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pháp</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lý</a:t>
                      </a:r>
                      <a:r>
                        <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just">
                        <a:spcBef>
                          <a:spcPts val="0"/>
                        </a:spcBef>
                        <a:spcAft>
                          <a:spcPts val="0"/>
                        </a:spcAft>
                        <a:buFontTx/>
                        <a:buNone/>
                      </a:pPr>
                      <a:endParaRPr lang="en-US" sz="2200" b="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a:spcBef>
                          <a:spcPts val="0"/>
                        </a:spcBef>
                        <a:spcAft>
                          <a:spcPts val="0"/>
                        </a:spcAft>
                        <a:buFontTx/>
                        <a:buNone/>
                      </a:pPr>
                      <a:endParaRPr lang="en-US" sz="22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r h="4493249">
                <a:tc>
                  <a:txBody>
                    <a:bodyPr/>
                    <a:lstStyle/>
                    <a:p>
                      <a:pPr marL="457200" marR="0" lvl="1" indent="0" algn="just">
                        <a:lnSpc>
                          <a:spcPct val="115000"/>
                        </a:lnSpc>
                        <a:spcBef>
                          <a:spcPts val="0"/>
                        </a:spcBef>
                        <a:spcAft>
                          <a:spcPts val="1000"/>
                        </a:spcAft>
                        <a:buFontTx/>
                        <a:buNone/>
                      </a:pP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457200" marR="0" lvl="1" indent="0" algn="just" defTabSz="914400" rtl="0" eaLnBrk="1" latinLnBrk="0" hangingPunct="1">
                        <a:lnSpc>
                          <a:spcPct val="115000"/>
                        </a:lnSpc>
                        <a:spcBef>
                          <a:spcPts val="0"/>
                        </a:spcBef>
                        <a:spcAft>
                          <a:spcPts val="1000"/>
                        </a:spcAft>
                        <a:buFontTx/>
                        <a:buNone/>
                      </a:pPr>
                      <a:endParaRPr lang="en-US" sz="240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2"/>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81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rPr>
              <a:pPr/>
              <a:t>4</a:t>
            </a:fld>
            <a:endParaRPr lang="en-US">
              <a:solidFill>
                <a:srgbClr val="000000"/>
              </a:solidFill>
            </a:endParaRPr>
          </a:p>
        </p:txBody>
      </p:sp>
      <p:sp>
        <p:nvSpPr>
          <p:cNvPr id="2" name="Rectangle 1"/>
          <p:cNvSpPr/>
          <p:nvPr/>
        </p:nvSpPr>
        <p:spPr>
          <a:xfrm>
            <a:off x="2496620" y="322590"/>
            <a:ext cx="10433829"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II. MỤC ĐÍCH, QUAN ĐIỂM XÂY DỰNG NGHỊ ĐỊNH</a:t>
            </a:r>
            <a:endParaRPr lang="en-US"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579120" y="1587665"/>
            <a:ext cx="11236960" cy="3804118"/>
          </a:xfrm>
          <a:prstGeom prst="rect">
            <a:avLst/>
          </a:prstGeom>
        </p:spPr>
        <p:txBody>
          <a:bodyPr wrap="square">
            <a:spAutoFit/>
          </a:bodyPr>
          <a:lstStyle/>
          <a:p>
            <a:pPr lvl="0" algn="just" fontAlgn="base">
              <a:lnSpc>
                <a:spcPct val="110000"/>
              </a:lnSpc>
              <a:spcAft>
                <a:spcPts val="1200"/>
              </a:spcAft>
            </a:pPr>
            <a:r>
              <a:rPr lang="en-US" sz="2400" b="1" kern="0" dirty="0">
                <a:solidFill>
                  <a:srgbClr val="002060"/>
                </a:solidFill>
                <a:latin typeface="Arial" panose="020B0604020202020204" pitchFamily="34" charset="0"/>
                <a:ea typeface="Calibri" panose="020F0502020204030204" pitchFamily="34" charset="0"/>
                <a:cs typeface="Arial" panose="020B0604020202020204" pitchFamily="34" charset="0"/>
              </a:rPr>
              <a:t>2. QUAN ĐIỂM </a:t>
            </a:r>
          </a:p>
          <a:p>
            <a:pPr marL="342900" lvl="0" indent="-342900" algn="just" fontAlgn="base">
              <a:lnSpc>
                <a:spcPct val="110000"/>
              </a:lnSpc>
              <a:spcAft>
                <a:spcPts val="1200"/>
              </a:spcAft>
              <a:buFont typeface="Wingdings" panose="05000000000000000000" pitchFamily="2" charset="2"/>
              <a:buChar char="ü"/>
            </a:pPr>
            <a:r>
              <a:rPr lang="pt-BR"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Bảo đảm phù hợp với chủ trương, chính sách của Đảng và Nhà nước</a:t>
            </a:r>
            <a:r>
              <a:rPr lang="en-US"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t-BR" sz="2400" kern="0" spc="-30" dirty="0">
                <a:solidFill>
                  <a:srgbClr val="002060"/>
                </a:solidFill>
                <a:latin typeface="Arial" panose="020B0604020202020204" pitchFamily="34" charset="0"/>
                <a:ea typeface="Times New Roman" panose="02020603050405020304" pitchFamily="18" charset="0"/>
                <a:cs typeface="Arial" panose="020B0604020202020204" pitchFamily="34" charset="0"/>
              </a:rPr>
              <a:t>tuân thủ quy định của Luật Dược số 105/2016/QH13 và Luật số 44/2024/QH15</a:t>
            </a:r>
            <a:r>
              <a:rPr lang="it-IT"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base">
              <a:lnSpc>
                <a:spcPct val="110000"/>
              </a:lnSpc>
              <a:spcAft>
                <a:spcPts val="1200"/>
              </a:spcAft>
              <a:buFont typeface="Wingdings" panose="05000000000000000000" pitchFamily="2" charset="2"/>
              <a:buChar char="ü"/>
            </a:pPr>
            <a:r>
              <a:rPr lang="en-US"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Bảo đảm tính thống nhất, đồng bộ trong hệ thống pháp luật; tiếp cận tối đa các thông lệ quốc tế</a:t>
            </a:r>
            <a:r>
              <a:rPr lang="en-US"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phù hợp với các điều ước quốc tế mà Việt Nam là thành viên. </a:t>
            </a:r>
            <a:endParaRPr lang="en-US"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base">
              <a:lnSpc>
                <a:spcPct val="110000"/>
              </a:lnSpc>
              <a:spcAft>
                <a:spcPts val="1200"/>
              </a:spcAft>
              <a:buFont typeface="Wingdings" panose="05000000000000000000" pitchFamily="2" charset="2"/>
              <a:buChar char="ü"/>
            </a:pPr>
            <a:r>
              <a:rPr lang="vi-VN" sz="24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Đổi </a:t>
            </a:r>
            <a:r>
              <a:rPr lang="vi-VN"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mới quy trình, thủ tục hành chính theo hướng </a:t>
            </a:r>
            <a:r>
              <a:rPr lang="vi-VN" sz="24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cắt </a:t>
            </a:r>
            <a:r>
              <a:rPr lang="vi-VN"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giảm </a:t>
            </a:r>
            <a:r>
              <a:rPr lang="vi-VN" sz="2400" kern="0" spc="-20" dirty="0">
                <a:solidFill>
                  <a:srgbClr val="002060"/>
                </a:solidFill>
                <a:latin typeface="Arial" panose="020B0604020202020204" pitchFamily="34" charset="0"/>
                <a:ea typeface="Times New Roman" panose="02020603050405020304" pitchFamily="18" charset="0"/>
                <a:cs typeface="Arial" panose="020B0604020202020204" pitchFamily="34" charset="0"/>
              </a:rPr>
              <a:t>tối đa thủ tục hành chính; đẩy mạnh phân cấp, phân quyền gắn với tăng cường trách nhiệm của các cấp, các ngành, các đơn vị.</a:t>
            </a:r>
            <a:endParaRPr lang="en-US" sz="2400" kern="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894879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40</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67854" y="828665"/>
            <a:ext cx="9892146" cy="523220"/>
          </a:xfrm>
          <a:prstGeom prst="rect">
            <a:avLst/>
          </a:prstGeom>
        </p:spPr>
        <p:txBody>
          <a:bodyPr wrap="square">
            <a:spAutoFit/>
          </a:bodyPr>
          <a:lstStyle/>
          <a:p>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7</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Thông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tin,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quảng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cáo</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545914122"/>
              </p:ext>
            </p:extLst>
          </p:nvPr>
        </p:nvGraphicFramePr>
        <p:xfrm>
          <a:off x="273132" y="1361511"/>
          <a:ext cx="11720945" cy="5496490"/>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73836">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022654">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pt-BR"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 Thông tin thuốc: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Quy</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định</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pt-BR"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hồ sơ, trình tự thủ tục và thẩm quyền cấp giấy xác nhận nội dung thông tin </a:t>
                      </a:r>
                      <a:r>
                        <a:rPr kumimoji="0" lang="vi-VN"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thuốc (Điều 105 -117).</a:t>
                      </a: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pt-BR"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 Quảng cáo thuốc: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Chưa quy định trách nhiệm của các đối    tượng thực hiện, tham gia quảng cáo thuốc.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Bộ Y tế cấp giấy xác nhận nội dung quảng cáo thuốc thông qua phương tiện tổ chức hội thảo, hội nghị, sự kiện giới thiệu thuốc</a:t>
                      </a:r>
                      <a:r>
                        <a:rPr kumimoji="0" lang="vi-VN"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(Điều 128).</a:t>
                      </a:r>
                      <a:endParaRPr kumimoji="0" lang="en-US"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pt-BR"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 Thông tin thuốc: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Bãi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bỏ</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các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nội</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dung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về</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thông</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tin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thuốc</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4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Thiết kế lại các quy định quảng cáo thuốc sau khi đã bỏ các quy liên quan đến xác nhận nội dung thông tin thuốc.</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pt-BR" sz="2400" b="1" i="0" u="none" strike="noStrike" kern="1200" cap="none" spc="-2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 Quảng cáo thuốc: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300" b="0" i="0" u="none" strike="noStrike" kern="1200" cap="none" spc="-2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Bổ sung quy định trách nhiệm của các đối tượng thực hiện, tham gia quảng cáo thuốc (Điều 109).</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Phân cấp cho Sở Y tế cấp giấy xác nhận nội dung quảng cáo thuốc thông qua phương tiện tổ chức hội thảo, hội nghị, sự kiện giới thiệu thuốc</a:t>
                      </a:r>
                      <a:r>
                        <a:rPr kumimoji="0" lang="vi-VN"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(Điều 10</a:t>
                      </a:r>
                      <a:r>
                        <a:rPr kumimoji="0" lang="en-US"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6</a:t>
                      </a:r>
                      <a:r>
                        <a:rPr kumimoji="0" lang="vi-VN"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3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562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41</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267854" y="828665"/>
            <a:ext cx="9892146" cy="523220"/>
          </a:xfrm>
          <a:prstGeom prst="rect">
            <a:avLst/>
          </a:prstGeom>
        </p:spPr>
        <p:txBody>
          <a:bodyPr wrap="square">
            <a:spAutoFit/>
          </a:bodyPr>
          <a:lstStyle/>
          <a:p>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7</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Thông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tin,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quảng</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cáo</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i="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i="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557955784"/>
              </p:ext>
            </p:extLst>
          </p:nvPr>
        </p:nvGraphicFramePr>
        <p:xfrm>
          <a:off x="273132" y="1361511"/>
          <a:ext cx="11720945" cy="5496490"/>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73836">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0226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 Quảng cáo thuốc (tiếp theo):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Chưa quy định chi tiết các trường hợp được cấp, điều chỉnh, đính chính đối với Giấy xác nhận nội dung quảng cáo thuốc đã cấp.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2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 Quảng cáo thuốc (tiếp theo):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pt-BR" sz="2200" b="0" i="0" u="none" strike="noStrike" kern="1200" cap="none" spc="-2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Quy định chi tiết các trường hợp được cấp, điều chỉnh, đính chính đối với Giấy xác nhận nội dung quảng cáo thuốc đã cấp (Điều 100).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200" b="0" i="0" u="none" strike="noStrike" kern="1200" cap="none" spc="-2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 Quy định chi tiết các trường hợp thay đổi nội dung quảng cáo thuốc đã được xác nhận thuộc trường hợp được điều chỉnh chỉ cần thông báo để thực hiện, các trường hợp khác sẽ thuộc trường hợp cấp giấy xác nhận nội dung quảng cáo thuốc để thuận tiện cho đơn vị đề nghị điều chỉnh cũng như cơ quan quản lý trong việc xem xét điều chỉnh</a:t>
                      </a: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952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42</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499630" y="709935"/>
            <a:ext cx="9564255" cy="523220"/>
          </a:xfrm>
          <a:prstGeom prst="rect">
            <a:avLst/>
          </a:prstGeom>
        </p:spPr>
        <p:txBody>
          <a:bodyPr wrap="square">
            <a:spAutoFit/>
          </a:bodyPr>
          <a:lstStyle/>
          <a:p>
            <a:r>
              <a:rPr lang="en-US" sz="28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Quản</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lý</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giá</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thuốc</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133443547"/>
              </p:ext>
            </p:extLst>
          </p:nvPr>
        </p:nvGraphicFramePr>
        <p:xfrm>
          <a:off x="273132" y="1198880"/>
          <a:ext cx="11720945" cy="6035040"/>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56381">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202739">
                <a:tc>
                  <a:txBody>
                    <a:bodyPr/>
                    <a:lstStyle/>
                    <a:p>
                      <a:pPr marL="342900" marR="0" indent="-342900" algn="just">
                        <a:lnSpc>
                          <a:spcPct val="100000"/>
                        </a:lnSpc>
                        <a:spcBef>
                          <a:spcPts val="0"/>
                        </a:spcBef>
                        <a:spcAft>
                          <a:spcPts val="600"/>
                        </a:spcAft>
                        <a:buFontTx/>
                        <a:buChar char="-"/>
                      </a:pP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hồ</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sơ</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thay</a:t>
                      </a:r>
                      <a:r>
                        <a:rPr lang="en-US"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đổi</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thông</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tin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defTabSz="914400" rtl="0" eaLnBrk="1" fontAlgn="auto" latinLnBrk="0" hangingPunct="1">
                        <a:lnSpc>
                          <a:spcPct val="100000"/>
                        </a:lnSpc>
                        <a:spcBef>
                          <a:spcPts val="0"/>
                        </a:spcBef>
                        <a:spcAft>
                          <a:spcPts val="600"/>
                        </a:spcAft>
                        <a:buClrTx/>
                        <a:buSzTx/>
                        <a:buFontTx/>
                        <a:buChar char="-"/>
                        <a:tabLst/>
                        <a:defRPr/>
                      </a:pP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rà</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soát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00000"/>
                        </a:lnSpc>
                        <a:spcBef>
                          <a:spcPts val="0"/>
                        </a:spcBef>
                        <a:spcAft>
                          <a:spcPts val="600"/>
                        </a:spcAft>
                        <a:buClrTx/>
                        <a:buSzTx/>
                        <a:buFontTx/>
                        <a:buChar char="-"/>
                        <a:tabLst/>
                        <a:defRPr/>
                      </a:pP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0000"/>
                        </a:lnSpc>
                        <a:spcBef>
                          <a:spcPts val="0"/>
                        </a:spcBef>
                        <a:spcAft>
                          <a:spcPts val="600"/>
                        </a:spcAft>
                        <a:buFontTx/>
                        <a:buChar cha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QLNN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tiếp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hồ</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sơ</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KK, KKL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457200" marR="0" lvl="1" indent="0" algn="just">
                        <a:lnSpc>
                          <a:spcPct val="100000"/>
                        </a:lnSpc>
                        <a:spcBef>
                          <a:spcPts val="0"/>
                        </a:spcBef>
                        <a:spcAft>
                          <a:spcPts val="600"/>
                        </a:spcAft>
                        <a:buFontTx/>
                        <a:buNone/>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nước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ngoài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nước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lần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đầu</a:t>
                      </a: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600"/>
                        </a:spcAft>
                        <a:buClrTx/>
                        <a:buSzTx/>
                        <a:buFontTx/>
                        <a:buNone/>
                        <a:tabLst/>
                        <a:defRPr/>
                      </a:pP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nước</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600"/>
                        </a:spcAft>
                        <a:buClrTx/>
                        <a:buSzTx/>
                        <a:buFontTx/>
                        <a:buNone/>
                        <a:tabLst/>
                        <a:defRPr/>
                      </a:pPr>
                      <a:endParaRPr lang="vi-VN"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Quy</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Bảng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bố</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bố</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lại</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bán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buôn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dự</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kiến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kiến</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nghị</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mức</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bán</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buôn</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dự</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kiến</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bố</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bố</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với</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3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trường</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hợp</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Luật</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44/2024/QH15</a:t>
                      </a:r>
                    </a:p>
                    <a:p>
                      <a:pPr marL="342900" marR="0" indent="-342900" algn="just" defTabSz="914400" rtl="0" eaLnBrk="1" fontAlgn="auto" latinLnBrk="0" hangingPunct="1">
                        <a:lnSpc>
                          <a:spcPct val="100000"/>
                        </a:lnSpc>
                        <a:spcBef>
                          <a:spcPts val="0"/>
                        </a:spcBef>
                        <a:spcAft>
                          <a:spcPts val="600"/>
                        </a:spcAft>
                        <a:buClrTx/>
                        <a:buSzTx/>
                        <a:buFontTx/>
                        <a:buChar char="-"/>
                        <a:tabLst/>
                        <a:defRPr/>
                      </a:pP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QLNN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tiếp</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nhận</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hồ</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sơ</a:t>
                      </a:r>
                      <a:r>
                        <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bố</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bố</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lại</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Bộ</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tế</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latinLnBrk="0" hangingPunct="1">
                        <a:lnSpc>
                          <a:spcPct val="100000"/>
                        </a:lnSpc>
                        <a:spcBef>
                          <a:spcPts val="0"/>
                        </a:spcBef>
                        <a:spcAft>
                          <a:spcPts val="600"/>
                        </a:spcAft>
                        <a:buFontTx/>
                        <a:buChar char="-"/>
                      </a:pP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165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nvPr>
        </p:nvGraphicFramePr>
        <p:xfrm>
          <a:off x="273132" y="1608315"/>
          <a:ext cx="11720945" cy="5249686"/>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52122">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92486">
                <a:tc>
                  <a:txBody>
                    <a:bodyPr/>
                    <a:lstStyle/>
                    <a:p>
                      <a:pPr marL="342900" marR="0" indent="-342900" algn="just" defTabSz="914400" rtl="0" eaLnBrk="1" fontAlgn="auto" latinLnBrk="0" hangingPunct="1">
                        <a:lnSpc>
                          <a:spcPct val="100000"/>
                        </a:lnSpc>
                        <a:spcBef>
                          <a:spcPts val="0"/>
                        </a:spcBef>
                        <a:spcAft>
                          <a:spcPts val="0"/>
                        </a:spcAft>
                        <a:buClrTx/>
                        <a:buSzTx/>
                        <a:buFontTx/>
                        <a:buChar char="-"/>
                        <a:tabLst/>
                        <a:defRPr/>
                      </a:pP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tượng</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bán</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buôn</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dự</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noProof="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kiến</a:t>
                      </a:r>
                      <a:r>
                        <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Tất</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cả</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just">
                        <a:lnSpc>
                          <a:spcPct val="100000"/>
                        </a:lnSpc>
                        <a:spcBef>
                          <a:spcPts val="0"/>
                        </a:spcBef>
                        <a:spcAft>
                          <a:spcPts val="0"/>
                        </a:spcAft>
                        <a:buFontTx/>
                        <a:buNone/>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latinLnBrk="0" hangingPunct="1">
                        <a:lnSpc>
                          <a:spcPct val="100000"/>
                        </a:lnSpc>
                        <a:spcBef>
                          <a:spcPts val="0"/>
                        </a:spcBef>
                        <a:spcAft>
                          <a:spcPts val="0"/>
                        </a:spcAft>
                        <a:buFontTx/>
                        <a:buChar char="-"/>
                      </a:pP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0000"/>
                        </a:lnSpc>
                        <a:spcBef>
                          <a:spcPts val="0"/>
                        </a:spcBef>
                        <a:spcAft>
                          <a:spcPts val="0"/>
                        </a:spcAft>
                        <a:buFontTx/>
                        <a:buChar cha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0000"/>
                        </a:lnSpc>
                        <a:spcBef>
                          <a:spcPts val="0"/>
                        </a:spcBef>
                        <a:spcAft>
                          <a:spcPts val="0"/>
                        </a:spcAft>
                        <a:buFontTx/>
                        <a:buChar char="-"/>
                      </a:pPr>
                      <a:endParaRPr lang="en-US" sz="24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endPar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endParaRPr lang="vi-VN"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endParaRPr lang="en-US" sz="2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vi-VN"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NN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bố</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bán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buôn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dự</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kiến</a:t>
                      </a:r>
                      <a:endPar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tượng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bố</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công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bố</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lại</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bán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buôn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dự</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kiến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kê</a:t>
                      </a:r>
                      <a:r>
                        <a:rPr kumimoji="0" lang="en-US" sz="2400" b="1"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đơn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trừ</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vắc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xin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miễn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phí</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QP, AN,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khắc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phục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hậu</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thiên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tai,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dịch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bệnh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sự</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cố</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thảm</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họạ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phục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vụ</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CT YT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Nhà</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nước</a:t>
                      </a:r>
                      <a:endPar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viện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trợ</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viện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trợ</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nhân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đạo</a:t>
                      </a:r>
                      <a:endPar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vi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mục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đích</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thương</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mại</a:t>
                      </a:r>
                      <a:endParaRPr kumimoji="0" lang="vi-VN"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1" indent="-342900" algn="just" defTabSz="914400" rtl="0" eaLnBrk="1" fontAlgn="auto" latinLnBrk="0" hangingPunct="1">
                        <a:lnSpc>
                          <a:spcPct val="100000"/>
                        </a:lnSpc>
                        <a:spcBef>
                          <a:spcPts val="0"/>
                        </a:spcBef>
                        <a:spcAft>
                          <a:spcPts val="0"/>
                        </a:spcAft>
                        <a:buClrTx/>
                        <a:buSzTx/>
                        <a:buFontTx/>
                        <a:buChar char="-"/>
                        <a:tabLst/>
                        <a:defRPr/>
                      </a:pP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NN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khai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bố</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bố</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kern="120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2400"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giá</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bán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buôn</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thuốc</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dự</a:t>
                      </a:r>
                      <a:r>
                        <a:rPr kumimoji="0" lang="en-US" sz="2400" b="0" i="0" u="none" strike="noStrike" kern="1200" cap="none" spc="-20" normalizeH="0" baseline="0" noProof="0" dirty="0"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20" normalizeH="0" baseline="0" noProof="0" dirty="0" err="1" smtClean="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kiến</a:t>
                      </a:r>
                      <a:endParaRPr lang="en-US" sz="2400" kern="1200" baseline="0" noProof="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961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342900" marR="0" indent="-342900" algn="just">
                        <a:lnSpc>
                          <a:spcPct val="100000"/>
                        </a:lnSpc>
                        <a:spcBef>
                          <a:spcPts val="0"/>
                        </a:spcBef>
                        <a:spcAft>
                          <a:spcPts val="0"/>
                        </a:spcAft>
                        <a:buFontTx/>
                        <a:buChar char="-"/>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fr-FR" sz="2400" b="0" kern="1200" baseline="0" dirty="0" err="1" smtClean="0">
                          <a:solidFill>
                            <a:srgbClr val="002060"/>
                          </a:solidFill>
                          <a:effectLst/>
                          <a:latin typeface="Arial" panose="020B0604020202020204" pitchFamily="34" charset="0"/>
                          <a:ea typeface="+mn-ea"/>
                          <a:cs typeface="Arial" panose="020B0604020202020204" pitchFamily="34" charset="0"/>
                        </a:rPr>
                        <a:t>q</a:t>
                      </a:r>
                      <a:r>
                        <a:rPr lang="fr-FR" sz="2400" b="0" kern="1200" dirty="0" err="1" smtClean="0">
                          <a:solidFill>
                            <a:srgbClr val="002060"/>
                          </a:solidFill>
                          <a:effectLst/>
                          <a:latin typeface="Arial" panose="020B0604020202020204" pitchFamily="34" charset="0"/>
                          <a:ea typeface="+mn-ea"/>
                          <a:cs typeface="Arial" panose="020B0604020202020204" pitchFamily="34" charset="0"/>
                        </a:rPr>
                        <a:t>uyền</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hạn</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trách</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nhiệm</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của</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cơ</a:t>
                      </a:r>
                      <a:r>
                        <a:rPr lang="fr-FR" sz="2400" b="0" kern="1200" dirty="0" smtClean="0">
                          <a:solidFill>
                            <a:srgbClr val="002060"/>
                          </a:solidFill>
                          <a:effectLst/>
                          <a:latin typeface="Arial" panose="020B0604020202020204" pitchFamily="34" charset="0"/>
                          <a:ea typeface="+mn-ea"/>
                          <a:cs typeface="Arial" panose="020B0604020202020204" pitchFamily="34" charset="0"/>
                        </a:rPr>
                        <a:t> s</a:t>
                      </a:r>
                      <a:r>
                        <a:rPr lang="en-US" sz="2400" b="0" kern="1200" dirty="0" smtClean="0">
                          <a:solidFill>
                            <a:srgbClr val="002060"/>
                          </a:solidFill>
                          <a:effectLst/>
                          <a:latin typeface="Arial" panose="020B0604020202020204" pitchFamily="34" charset="0"/>
                          <a:ea typeface="+mn-ea"/>
                          <a:cs typeface="Arial" panose="020B0604020202020204" pitchFamily="34" charset="0"/>
                        </a:rPr>
                        <a:t>ở</a:t>
                      </a:r>
                      <a:r>
                        <a:rPr lang="ar-SA"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kinh</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doanh</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trong</a:t>
                      </a:r>
                      <a:r>
                        <a:rPr lang="fr-FR" sz="2400" b="0" kern="1200" dirty="0" smtClean="0">
                          <a:solidFill>
                            <a:srgbClr val="002060"/>
                          </a:solidFill>
                          <a:effectLst/>
                          <a:latin typeface="Arial" panose="020B0604020202020204" pitchFamily="34" charset="0"/>
                          <a:ea typeface="+mn-ea"/>
                          <a:cs typeface="Arial" panose="020B0604020202020204" pitchFamily="34" charset="0"/>
                        </a:rPr>
                        <a:t> vi</a:t>
                      </a:r>
                      <a:r>
                        <a:rPr lang="ar-SA" sz="2400" b="0" kern="1200" dirty="0" smtClean="0">
                          <a:solidFill>
                            <a:srgbClr val="002060"/>
                          </a:solidFill>
                          <a:effectLst/>
                          <a:latin typeface="Arial" panose="020B0604020202020204" pitchFamily="34" charset="0"/>
                          <a:ea typeface="+mn-ea"/>
                          <a:cs typeface="Arial" panose="020B0604020202020204" pitchFamily="34" charset="0"/>
                        </a:rPr>
                        <a:t>ệ</a:t>
                      </a:r>
                      <a:r>
                        <a:rPr lang="fr-FR" sz="2400" b="0" kern="1200" dirty="0" smtClean="0">
                          <a:solidFill>
                            <a:srgbClr val="002060"/>
                          </a:solidFill>
                          <a:effectLst/>
                          <a:latin typeface="Arial" panose="020B0604020202020204" pitchFamily="34" charset="0"/>
                          <a:ea typeface="+mn-ea"/>
                          <a:cs typeface="Arial" panose="020B0604020202020204" pitchFamily="34" charset="0"/>
                        </a:rPr>
                        <a:t>c th</a:t>
                      </a:r>
                      <a:r>
                        <a:rPr lang="ar-SA" sz="2400" b="0" kern="1200" dirty="0" smtClean="0">
                          <a:solidFill>
                            <a:srgbClr val="002060"/>
                          </a:solidFill>
                          <a:effectLst/>
                          <a:latin typeface="Arial" panose="020B0604020202020204" pitchFamily="34" charset="0"/>
                          <a:ea typeface="+mn-ea"/>
                          <a:cs typeface="Arial" panose="020B0604020202020204" pitchFamily="34" charset="0"/>
                        </a:rPr>
                        <a:t>ự</a:t>
                      </a:r>
                      <a:r>
                        <a:rPr lang="fr-FR" sz="2400" b="0" kern="1200" dirty="0" smtClean="0">
                          <a:solidFill>
                            <a:srgbClr val="002060"/>
                          </a:solidFill>
                          <a:effectLst/>
                          <a:latin typeface="Arial" panose="020B0604020202020204" pitchFamily="34" charset="0"/>
                          <a:ea typeface="+mn-ea"/>
                          <a:cs typeface="Arial" panose="020B0604020202020204" pitchFamily="34" charset="0"/>
                        </a:rPr>
                        <a:t>c hi</a:t>
                      </a:r>
                      <a:r>
                        <a:rPr lang="ar-SA" sz="2400" b="0" kern="1200" dirty="0" smtClean="0">
                          <a:solidFill>
                            <a:srgbClr val="002060"/>
                          </a:solidFill>
                          <a:effectLst/>
                          <a:latin typeface="Arial" panose="020B0604020202020204" pitchFamily="34" charset="0"/>
                          <a:ea typeface="+mn-ea"/>
                          <a:cs typeface="Arial" panose="020B0604020202020204" pitchFamily="34" charset="0"/>
                        </a:rPr>
                        <a:t>ệ</a:t>
                      </a:r>
                      <a:r>
                        <a:rPr lang="fr-FR" sz="2400" b="0" kern="1200" dirty="0" smtClean="0">
                          <a:solidFill>
                            <a:srgbClr val="002060"/>
                          </a:solidFill>
                          <a:effectLst/>
                          <a:latin typeface="Arial" panose="020B0604020202020204" pitchFamily="34" charset="0"/>
                          <a:ea typeface="+mn-ea"/>
                          <a:cs typeface="Arial" panose="020B0604020202020204" pitchFamily="34" charset="0"/>
                        </a:rPr>
                        <a:t>n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quy</a:t>
                      </a:r>
                      <a:r>
                        <a:rPr lang="fr-FR" sz="2400" b="0" kern="1200" dirty="0" smtClean="0">
                          <a:solidFill>
                            <a:srgbClr val="002060"/>
                          </a:solidFill>
                          <a:effectLst/>
                          <a:latin typeface="Arial" panose="020B0604020202020204" pitchFamily="34" charset="0"/>
                          <a:ea typeface="+mn-ea"/>
                          <a:cs typeface="Arial" panose="020B0604020202020204" pitchFamily="34" charset="0"/>
                        </a:rPr>
                        <a:t> đ</a:t>
                      </a:r>
                      <a:r>
                        <a:rPr lang="ar-SA" sz="2400" b="0" kern="1200" dirty="0" smtClean="0">
                          <a:solidFill>
                            <a:srgbClr val="002060"/>
                          </a:solidFill>
                          <a:effectLst/>
                          <a:latin typeface="Arial" panose="020B0604020202020204" pitchFamily="34" charset="0"/>
                          <a:ea typeface="+mn-ea"/>
                          <a:cs typeface="Arial" panose="020B0604020202020204" pitchFamily="34" charset="0"/>
                        </a:rPr>
                        <a:t>ị</a:t>
                      </a:r>
                      <a:r>
                        <a:rPr lang="fr-FR" sz="2400" b="0" kern="1200" dirty="0" err="1" smtClean="0">
                          <a:solidFill>
                            <a:srgbClr val="002060"/>
                          </a:solidFill>
                          <a:effectLst/>
                          <a:latin typeface="Arial" panose="020B0604020202020204" pitchFamily="34" charset="0"/>
                          <a:ea typeface="+mn-ea"/>
                          <a:cs typeface="Arial" panose="020B0604020202020204" pitchFamily="34" charset="0"/>
                        </a:rPr>
                        <a:t>nh</a:t>
                      </a:r>
                      <a:r>
                        <a:rPr lang="fr-FR" sz="2400" b="0" kern="1200" dirty="0" smtClean="0">
                          <a:solidFill>
                            <a:srgbClr val="002060"/>
                          </a:solidFill>
                          <a:effectLst/>
                          <a:latin typeface="Arial" panose="020B0604020202020204" pitchFamily="34" charset="0"/>
                          <a:ea typeface="+mn-ea"/>
                          <a:cs typeface="Arial" panose="020B0604020202020204" pitchFamily="34" charset="0"/>
                        </a:rPr>
                        <a:t> v</a:t>
                      </a:r>
                      <a:r>
                        <a:rPr lang="en-US" sz="2400" b="0" kern="1200" dirty="0" smtClean="0">
                          <a:solidFill>
                            <a:srgbClr val="002060"/>
                          </a:solidFill>
                          <a:effectLst/>
                          <a:latin typeface="Arial" panose="020B0604020202020204" pitchFamily="34" charset="0"/>
                          <a:ea typeface="+mn-ea"/>
                          <a:cs typeface="Arial" panose="020B0604020202020204" pitchFamily="34" charset="0"/>
                        </a:rPr>
                        <a:t>ề</a:t>
                      </a:r>
                      <a:r>
                        <a:rPr lang="ar-SA"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kê</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khai</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kê</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khai</a:t>
                      </a:r>
                      <a:r>
                        <a:rPr lang="fr-FR" sz="2400" b="0" kern="1200" dirty="0" smtClean="0">
                          <a:solidFill>
                            <a:srgbClr val="002060"/>
                          </a:solidFill>
                          <a:effectLst/>
                          <a:latin typeface="Arial" panose="020B0604020202020204" pitchFamily="34" charset="0"/>
                          <a:ea typeface="+mn-ea"/>
                          <a:cs typeface="Arial" panose="020B0604020202020204" pitchFamily="34" charset="0"/>
                        </a:rPr>
                        <a:t> l</a:t>
                      </a:r>
                      <a:r>
                        <a:rPr lang="ar-SA" sz="2400" b="0" kern="1200" dirty="0" smtClean="0">
                          <a:solidFill>
                            <a:srgbClr val="002060"/>
                          </a:solidFill>
                          <a:effectLst/>
                          <a:latin typeface="Arial" panose="020B0604020202020204" pitchFamily="34" charset="0"/>
                          <a:ea typeface="+mn-ea"/>
                          <a:cs typeface="Arial" panose="020B0604020202020204" pitchFamily="34" charset="0"/>
                        </a:rPr>
                        <a:t>ạ</a:t>
                      </a:r>
                      <a:r>
                        <a:rPr lang="fr-FR" sz="2400" b="0" kern="1200" dirty="0" smtClean="0">
                          <a:solidFill>
                            <a:srgbClr val="002060"/>
                          </a:solidFill>
                          <a:effectLst/>
                          <a:latin typeface="Arial" panose="020B0604020202020204" pitchFamily="34" charset="0"/>
                          <a:ea typeface="+mn-ea"/>
                          <a:cs typeface="Arial" panose="020B0604020202020204" pitchFamily="34" charset="0"/>
                        </a:rPr>
                        <a:t>i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giá</a:t>
                      </a:r>
                      <a:r>
                        <a:rPr lang="fr-FR" sz="2400" b="0" kern="1200" dirty="0" smtClean="0">
                          <a:solidFill>
                            <a:srgbClr val="002060"/>
                          </a:solidFill>
                          <a:effectLst/>
                          <a:latin typeface="Arial" panose="020B0604020202020204" pitchFamily="34" charset="0"/>
                          <a:ea typeface="+mn-ea"/>
                          <a:cs typeface="Arial" panose="020B0604020202020204" pitchFamily="34" charset="0"/>
                        </a:rPr>
                        <a:t> </a:t>
                      </a:r>
                      <a:r>
                        <a:rPr lang="fr-FR" sz="2400" b="0" kern="1200" dirty="0" err="1" smtClean="0">
                          <a:solidFill>
                            <a:srgbClr val="002060"/>
                          </a:solidFill>
                          <a:effectLst/>
                          <a:latin typeface="Arial" panose="020B0604020202020204" pitchFamily="34" charset="0"/>
                          <a:ea typeface="+mn-ea"/>
                          <a:cs typeface="Arial" panose="020B0604020202020204" pitchFamily="34" charset="0"/>
                        </a:rPr>
                        <a:t>thu</a:t>
                      </a:r>
                      <a:r>
                        <a:rPr lang="ar-SA" sz="2400" b="0" kern="1200" dirty="0" smtClean="0">
                          <a:solidFill>
                            <a:srgbClr val="002060"/>
                          </a:solidFill>
                          <a:effectLst/>
                          <a:latin typeface="Arial" panose="020B0604020202020204" pitchFamily="34" charset="0"/>
                          <a:ea typeface="+mn-ea"/>
                          <a:cs typeface="Arial" panose="020B0604020202020204" pitchFamily="34" charset="0"/>
                        </a:rPr>
                        <a:t>ố</a:t>
                      </a:r>
                      <a:r>
                        <a:rPr lang="fr-FR" sz="2400" b="0" kern="1200" dirty="0" smtClean="0">
                          <a:solidFill>
                            <a:srgbClr val="002060"/>
                          </a:solidFill>
                          <a:effectLst/>
                          <a:latin typeface="Arial" panose="020B0604020202020204" pitchFamily="34" charset="0"/>
                          <a:ea typeface="+mn-ea"/>
                          <a:cs typeface="Arial" panose="020B0604020202020204" pitchFamily="34" charset="0"/>
                        </a:rPr>
                        <a:t>c; </a:t>
                      </a:r>
                    </a:p>
                    <a:p>
                      <a:pPr marL="0" marR="0" algn="just">
                        <a:lnSpc>
                          <a:spcPct val="100000"/>
                        </a:lnSpc>
                        <a:spcBef>
                          <a:spcPts val="0"/>
                        </a:spcBef>
                        <a:spcAft>
                          <a:spcPts val="0"/>
                        </a:spcAft>
                      </a:pPr>
                      <a:endParaRPr lang="fr-FR" sz="2400" b="0" kern="1200" dirty="0" smtClean="0">
                        <a:solidFill>
                          <a:srgbClr val="002060"/>
                        </a:solidFill>
                        <a:effectLst/>
                        <a:latin typeface="Arial" panose="020B0604020202020204" pitchFamily="34" charset="0"/>
                        <a:ea typeface="+mn-ea"/>
                        <a:cs typeface="Arial" panose="020B0604020202020204" pitchFamily="34" charset="0"/>
                      </a:endParaRPr>
                    </a:p>
                    <a:p>
                      <a:pPr marL="342900" marR="0" indent="-342900" algn="just">
                        <a:lnSpc>
                          <a:spcPct val="100000"/>
                        </a:lnSpc>
                        <a:spcBef>
                          <a:spcPts val="0"/>
                        </a:spcBef>
                        <a:spcAft>
                          <a:spcPts val="0"/>
                        </a:spcAft>
                        <a:buFontTx/>
                        <a:buChar char="-"/>
                      </a:pP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Quyền hạn, trách nhi</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ệ</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 c</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ủ</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 các cơ quan qu</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ả</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 lý nhà nư</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ớ</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 v</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ề</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 thu</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ố</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 trong vi</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ệ</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 th</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ự</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 hi</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ệ</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 quy đ</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ị</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 v</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ề</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kê khai, kê khai l</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ạ</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i giá thu</a:t>
                      </a:r>
                      <a:r>
                        <a:rPr lang="ar-SA"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ố</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457200" marR="0" lvl="1" algn="just">
                        <a:lnSpc>
                          <a:spcPct val="100000"/>
                        </a:lnSpc>
                        <a:spcBef>
                          <a:spcPts val="0"/>
                        </a:spcBef>
                        <a:spcAft>
                          <a:spcPts val="0"/>
                        </a:spcAft>
                      </a:pP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endPar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algn="just">
                        <a:lnSpc>
                          <a:spcPct val="100000"/>
                        </a:lnSpc>
                        <a:spcBef>
                          <a:spcPts val="0"/>
                        </a:spcBef>
                        <a:spcAft>
                          <a:spcPts val="0"/>
                        </a:spcAft>
                      </a:pP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nl-NL"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 định</a:t>
                      </a:r>
                      <a:r>
                        <a:rPr lang="nl-NL"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a:t>
                      </a:r>
                      <a:r>
                        <a:rPr lang="nl-NL"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uyền và trách nhiệm của cơ sở</a:t>
                      </a:r>
                      <a:r>
                        <a:rPr lang="nl-NL"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nl-NL"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kinh doanh trong việc thực hiện kiến nghị mức giá bán buôn thuốc dự kiến đã công bố, công bố lại;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l-NL"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nl-NL" sz="2400" b="0" kern="1200" dirty="0" smtClean="0">
                          <a:solidFill>
                            <a:srgbClr val="002060"/>
                          </a:solidFill>
                          <a:effectLst/>
                          <a:latin typeface="Arial" panose="020B0604020202020204" pitchFamily="34" charset="0"/>
                          <a:ea typeface="+mn-ea"/>
                          <a:cs typeface="Arial" panose="020B0604020202020204" pitchFamily="34" charset="0"/>
                        </a:rPr>
                        <a:t>Quyền</a:t>
                      </a:r>
                      <a:r>
                        <a:rPr lang="nl-NL"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và trách nhiệm của Bộ Y tế trong việc thực hiện kiến nghị mức giá bán buôn thuốc dự kiến đã công bố, công bố lại.</a:t>
                      </a:r>
                      <a:r>
                        <a:rPr lang="nl-NL"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BỔ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1764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576766228"/>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k</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iến nghị về mức giá bán buôn thuốc dự kiến đã công bố, công bố lại</a:t>
                      </a:r>
                    </a:p>
                    <a:p>
                      <a:pPr marL="0" marR="0" algn="just">
                        <a:lnSpc>
                          <a:spcPct val="100000"/>
                        </a:lnSpc>
                        <a:spcBef>
                          <a:spcPts val="0"/>
                        </a:spcBef>
                        <a:spcAft>
                          <a:spcPts val="0"/>
                        </a:spcAft>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Kiến nghị về mức giá bán buôn thuốc dự kiến đã công bố, công bố lại: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 trường hợp kiến nghị về mức giá bán buôn thuốc dự kiến đã công bố, công bố lại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Quyền và trách nhiệm của Bộ Y tế trong việc thực hiện kiến nghị mức giá bán buôn thuốc dự kiến đã công bố, công bố lại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Quyền và trách nhiệm của cơ sở kinh doanh trong việc thực hiện kiến nghị mức giá bán buôn thuốc dự kiến đã công bố, công bố lại</a:t>
                      </a: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2720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445761063"/>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 giá, giảm giá đối với thuốc mới, thuốc biệt dược gốc, thuốc công nghệ cao, vắc xin, thuốc hiếm được chuyển giao công nghệ sản xuất tại Việt Nam </a:t>
                      </a: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kiện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chính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sách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giảm</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 120):</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Đáp ứng đồng thời các quy định sau</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Là thuốc trước chuyển giao công nghệ hoặc là thuốc chuyển giao công nghệ có cùng: </a:t>
                      </a:r>
                      <a:endPar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ông thức bào chế thuốc;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Q</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uy trình sản xuất;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iêu chuẩn chất lượng nguyên liệu; tiêu chuẩn chất lượng thuốc thành phẩm;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20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ên thương mại với thuốc trước chuyển giao công nghệ.</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1926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2549935058"/>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 giá, giảm giá đối với thuốc mới, thuốc biệt dược gốc, thuốc công nghệ cao, vắc xin, thuốc hiếm được chuyển giao công nghệ sản xuất tại Việt Nam </a:t>
                      </a: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kiện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thuốc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dụng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chính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sách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giảm</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 120):</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 </a:t>
                      </a:r>
                      <a:r>
                        <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BYT </a:t>
                      </a: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 bố trong danh mục thuốc chuyển giao công nghệ theo quy định về </a:t>
                      </a:r>
                      <a:r>
                        <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ĐKLH</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đối với thuốc chuyển giao công nghệ tại V</a:t>
                      </a:r>
                      <a:r>
                        <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a:t>
                      </a: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Thuộc danh mục thuốc được áp dụng hình thức đàm phán giá do Bộ trưởng </a:t>
                      </a:r>
                      <a:r>
                        <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BYT </a:t>
                      </a: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ban hành.</a:t>
                      </a:r>
                      <a:endPar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4656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702155644"/>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 giá, giảm giá đối với thuốc mới, thuốc biệt dược gốc, thuốc công nghệ cao, vắc xin, thuốc hiếm được chuyển giao công nghệ sản xuất tại Việt Nam </a:t>
                      </a: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ây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dựng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tiêu chí ưu đãi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quá</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trình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àm phán giá các thuốc chuyển giao công nghệ sản xuất tại Việt Nam</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 12</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 nguyên giá bán </a:t>
                      </a:r>
                      <a:r>
                        <a:rPr lang="vi-VN" sz="22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buôn của thuốc trước chuyển giao công nghệ hoặc thuốc chuyển giao công nghệ trong chu kỳ đàm phán giá kế tiếp</a:t>
                      </a:r>
                      <a:r>
                        <a:rPr lang="en-US" sz="22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đang </a:t>
                      </a: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cung cấp cho cơ sở khám bệnh, chữa </a:t>
                      </a:r>
                      <a:r>
                        <a:rPr lang="vi-VN" sz="22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bệnh theo</a:t>
                      </a:r>
                      <a:r>
                        <a:rPr lang="en-US" sz="22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vi-VN"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a:t>
                      </a:r>
                      <a:r>
                        <a:rPr lang="vi-VN"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ết </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quả đàm phán </a:t>
                      </a:r>
                      <a:r>
                        <a:rPr lang="vi-VN"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hoặc </a:t>
                      </a:r>
                      <a:endParaRPr lang="en-US"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G</a:t>
                      </a:r>
                      <a:r>
                        <a:rPr lang="vi-VN"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iá </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trúng thầu thấp nhất đang có hiệu lực (trong trường hợp chưa có kết quả đàm phán </a:t>
                      </a:r>
                      <a:r>
                        <a:rPr lang="vi-VN" sz="2000" b="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giá)</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8315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528913494"/>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 giá, giảm giá đối với thuốc mới, thuốc biệt dược gốc, thuốc công nghệ cao, vắc xin, thuốc hiếm được chuyển giao công nghệ sản xuất tại Việt Nam </a:t>
                      </a: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x</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ây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dựng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tiêu chí ưu đãi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quá</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trình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đ</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àm phán giá các thuốc chuyển giao công nghệ sản xuất tại Việt Nam</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 12</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Tỷ lệ giảm trừ giá so với giá bán buôn đang cung cấp cho cơ sở khám bệnh, chữa bệnh theo</a:t>
                      </a: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ết quả đàm phán hoặc</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T</a:t>
                      </a:r>
                      <a:r>
                        <a:rPr lang="vi-VN" sz="20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heo giá trúng thầu thấp nhất đang có hiệu </a:t>
                      </a:r>
                      <a:r>
                        <a:rPr lang="en-US" sz="20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000" b="0"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lực (trong trường hợp chưa có kết quả đàm phán giá) trong chu kỳ đàm phán giá kế tiếp.</a:t>
                      </a: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7571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5</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sp>
        <p:nvSpPr>
          <p:cNvPr id="9" name="Rectangle 8"/>
          <p:cNvSpPr/>
          <p:nvPr/>
        </p:nvSpPr>
        <p:spPr>
          <a:xfrm>
            <a:off x="467360" y="1859340"/>
            <a:ext cx="11247120" cy="3416320"/>
          </a:xfrm>
          <a:prstGeom prst="rect">
            <a:avLst/>
          </a:prstGeom>
        </p:spPr>
        <p:txBody>
          <a:bodyPr wrap="square">
            <a:spAutoFit/>
          </a:bodyPr>
          <a:lstStyle/>
          <a:p>
            <a:pPr algn="just"/>
            <a:r>
              <a:rPr lang="vi-VN" sz="2400" dirty="0">
                <a:solidFill>
                  <a:srgbClr val="002060"/>
                </a:solidFill>
                <a:latin typeface="Arial" panose="020B0604020202020204" pitchFamily="34" charset="0"/>
                <a:cs typeface="Arial" panose="020B0604020202020204" pitchFamily="34" charset="0"/>
              </a:rPr>
              <a:t>1. Hướng dẫn chi tiết </a:t>
            </a:r>
            <a:r>
              <a:rPr lang="en-US" sz="2400" dirty="0" smtClean="0">
                <a:solidFill>
                  <a:srgbClr val="002060"/>
                </a:solidFill>
                <a:latin typeface="Arial" panose="020B0604020202020204" pitchFamily="34" charset="0"/>
                <a:cs typeface="Arial" panose="020B0604020202020204" pitchFamily="34" charset="0"/>
              </a:rPr>
              <a:t>10</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latin typeface="Arial" panose="020B0604020202020204" pitchFamily="34" charset="0"/>
                <a:cs typeface="Arial" panose="020B0604020202020204" pitchFamily="34" charset="0"/>
              </a:rPr>
              <a:t>nội dung của Luật số 44/2024/QH15. </a:t>
            </a:r>
          </a:p>
          <a:p>
            <a:pPr algn="just"/>
            <a:endParaRPr lang="vi-VN" sz="2400" dirty="0">
              <a:solidFill>
                <a:srgbClr val="002060"/>
              </a:solidFill>
              <a:latin typeface="Arial" panose="020B0604020202020204" pitchFamily="34" charset="0"/>
              <a:cs typeface="Arial" panose="020B0604020202020204" pitchFamily="34" charset="0"/>
            </a:endParaRPr>
          </a:p>
          <a:p>
            <a:pPr algn="just"/>
            <a:r>
              <a:rPr lang="vi-VN" sz="2400" dirty="0">
                <a:solidFill>
                  <a:srgbClr val="002060"/>
                </a:solidFill>
                <a:latin typeface="Arial" panose="020B0604020202020204" pitchFamily="34" charset="0"/>
                <a:cs typeface="Arial" panose="020B0604020202020204" pitchFamily="34" charset="0"/>
              </a:rPr>
              <a:t>2. Sửa đổi, bổ sung </a:t>
            </a:r>
            <a:r>
              <a:rPr lang="en-US" sz="2400" dirty="0" smtClean="0">
                <a:solidFill>
                  <a:srgbClr val="002060"/>
                </a:solidFill>
                <a:latin typeface="Arial" panose="020B0604020202020204" pitchFamily="34" charset="0"/>
                <a:cs typeface="Arial" panose="020B0604020202020204" pitchFamily="34" charset="0"/>
              </a:rPr>
              <a:t>70</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latin typeface="Arial" panose="020B0604020202020204" pitchFamily="34" charset="0"/>
                <a:cs typeface="Arial" panose="020B0604020202020204" pitchFamily="34" charset="0"/>
              </a:rPr>
              <a:t>Điều của Nghị định 54 đã được sửa đổi, bổ sung một số điều theo Nghị định 155 (phần liên quan đến lĩnh vực dược) và Nghị định 88.</a:t>
            </a:r>
          </a:p>
          <a:p>
            <a:pPr algn="just"/>
            <a:endParaRPr lang="vi-VN" sz="2400" dirty="0">
              <a:solidFill>
                <a:srgbClr val="002060"/>
              </a:solidFill>
              <a:latin typeface="Arial" panose="020B0604020202020204" pitchFamily="34" charset="0"/>
              <a:cs typeface="Arial" panose="020B0604020202020204" pitchFamily="34" charset="0"/>
            </a:endParaRPr>
          </a:p>
          <a:p>
            <a:pPr algn="just"/>
            <a:r>
              <a:rPr lang="vi-VN" sz="2400" dirty="0">
                <a:solidFill>
                  <a:srgbClr val="002060"/>
                </a:solidFill>
                <a:latin typeface="Arial" panose="020B0604020202020204" pitchFamily="34" charset="0"/>
                <a:cs typeface="Arial" panose="020B0604020202020204" pitchFamily="34" charset="0"/>
              </a:rPr>
              <a:t>3. Tích hợp các nội dung khác tại các Nghị định 54 đã được sửa đổi, bổ sung một số điều theo Nghị định 155 (phần liên quan đến lĩnh vực dược) và Nghị định 88 không trái với Luật số 44/2024/QH15 và không có vấn đề gì vướng mắc trong quá trình triển khai.</a:t>
            </a:r>
          </a:p>
        </p:txBody>
      </p:sp>
      <p:sp>
        <p:nvSpPr>
          <p:cNvPr id="11" name="Rectangle 10"/>
          <p:cNvSpPr/>
          <p:nvPr/>
        </p:nvSpPr>
        <p:spPr>
          <a:xfrm>
            <a:off x="2081749" y="528340"/>
            <a:ext cx="9882449" cy="523220"/>
          </a:xfrm>
          <a:prstGeom prst="rect">
            <a:avLst/>
          </a:prstGeom>
        </p:spPr>
        <p:txBody>
          <a:bodyPr wrap="square">
            <a:spAutoFit/>
          </a:bodyPr>
          <a:lstStyle/>
          <a:p>
            <a:r>
              <a:rPr lang="en-US" sz="28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III. BỐ CỤC DỰ THẢO NGHỊ ĐỊNH</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14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638918021"/>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 giá, giảm giá đối với thuốc mới, thuốc biệt dược gốc, thuốc công nghệ cao, vắc xin, thuốc hiếm được chuyển giao công nghệ sản xuất tại Việt Nam </a:t>
                      </a:r>
                      <a:endPar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 </a:t>
                      </a:r>
                      <a:r>
                        <a:rPr lang="en-US" sz="20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Bộ</a:t>
                      </a:r>
                      <a:r>
                        <a:rPr lang="en-US" sz="20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Y </a:t>
                      </a:r>
                      <a:r>
                        <a:rPr lang="en-US" sz="20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tế</a:t>
                      </a:r>
                      <a:r>
                        <a:rPr lang="en-US" sz="20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x</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ây dựng các tiêu chí phụ trong phương án đàm phán giá các thuốc chuyển giao công nghệ sản xuất tại Việt Nam để phù hợp: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ộ trình chuyển giao;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ông đoạn sản xuất tại Việt Nam;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oại công nghệ hoặc sản phẩm mà Việt Nam chưa có hoặc chưa sản xuất được;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hời gian thực hiện chuyển giao;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hi phí đầu tư và yêu cầu thực tế của việc chuyển giao công nghệ.</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3366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3042978"/>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về</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giữ giá, giảm giá đối với thuốc mới, thuốc biệt dược gốc, thuốc công nghệ cao, vắc xin, thuốc hiếm được chuyển giao công nghệ sản xuất tại Việt Nam </a:t>
                      </a:r>
                      <a:endPar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 </a:t>
                      </a:r>
                      <a:r>
                        <a:rPr lang="en-US" sz="22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trách</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nhiệm</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22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c</a:t>
                      </a:r>
                      <a:r>
                        <a:rPr lang="vi-VN"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ơ sở chuyển giao công nghệ sản xuất thuốc, cơ sở nhận chuyển giao công nghệ sản xuất thuốc</a:t>
                      </a:r>
                      <a:r>
                        <a:rPr lang="en-US" sz="22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uân thủ các quy định về chuyển giao công nghệ sản xuất thuốc </a:t>
                      </a:r>
                      <a:endPar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a:t>
                      </a: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am kết thực hiện việc chuyển giao công nghệ sản xuất thuốc tại Việt Nam theo đúng tiến độ trong hợp đồng chuyển giao công nghệ khi được hưởng chính sách giữ giá, giảm giá</a:t>
                      </a:r>
                      <a:r>
                        <a:rPr lang="en-US"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600"/>
                        </a:spcAft>
                        <a:buClrTx/>
                        <a:buSzTx/>
                        <a:buFontTx/>
                        <a:buChar char="-"/>
                        <a:tabLst/>
                        <a:defRPr/>
                      </a:pPr>
                      <a:r>
                        <a:rPr lang="vi-VN" sz="20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Cung cấp tài liệu liên quan và chịu trách nhiệm trước pháp luật về hồ sơ, tài liệu cung cấp để được hưởng chính sách giữ giá, giảm giá.</a:t>
                      </a: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8</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Quản</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lý</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giá</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thuốc</a:t>
            </a:r>
            <a:r>
              <a:rPr kumimoji="0" lang="vi-VN"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r>
              <a:rPr kumimoji="0" lang="vi-VN" sz="2800" i="1"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tiếp theo</a:t>
            </a:r>
            <a:r>
              <a:rPr kumimoji="0" lang="vi-VN" sz="2800"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05445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12C08-2C8F-434B-8ED3-B58C71B91F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543944883"/>
              </p:ext>
            </p:extLst>
          </p:nvPr>
        </p:nvGraphicFramePr>
        <p:xfrm>
          <a:off x="273132" y="1511793"/>
          <a:ext cx="11720945" cy="534620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60880">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885327">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Chưa</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dự</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đầu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tư</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mới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phát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triển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nghiệp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dược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Hiện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Phụ</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lục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Nghị</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31/2021/NĐ-CP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hướng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dẫn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Luật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Đầu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tư</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trên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cơ</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sở</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hướng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dẫn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8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Luật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Dược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105/2016/QH13</a:t>
                      </a:r>
                    </a:p>
                  </a:txBody>
                  <a:tcPr marL="114300" marR="114300" marT="0" marB="0">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đổi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Phụ</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lục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II.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Ngành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nghề</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đặc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biệt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ưu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đãi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đầu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tư</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ban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hành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kèm</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theo</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Nghị</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31/2021/NĐ-CP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theo</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hướng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bổ</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sung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dự</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án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đầu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tư</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mới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trong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phát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triển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công</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nghiệp</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dược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quy</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định</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tại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khoản</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5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Luật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44/2024/QH15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sửa</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đổi</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Điều</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8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Luật</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Dước</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baseline="0" dirty="0" err="1" smtClean="0">
                          <a:solidFill>
                            <a:srgbClr val="002060"/>
                          </a:solidFill>
                          <a:effectLst/>
                          <a:latin typeface="Arial" panose="020B0604020202020204" pitchFamily="34" charset="0"/>
                          <a:ea typeface="Calibri" panose="020F0502020204030204" pitchFamily="34" charset="0"/>
                          <a:cs typeface="Arial" panose="020B0604020202020204" pitchFamily="34" charset="0"/>
                        </a:rPr>
                        <a:t>số</a:t>
                      </a:r>
                      <a:r>
                        <a:rPr lang="en-US" sz="2400" b="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105/2016/QH13)</a:t>
                      </a:r>
                      <a:endParaRPr lang="vi-VN" sz="2400" b="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4"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IV. NỘI DUNG ĐỀ XUẤT SỬA ĐỔI, BỔ</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SUNG</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99630" y="1029193"/>
            <a:ext cx="956425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9</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Chính</a:t>
            </a:r>
            <a:r>
              <a:rPr kumimoji="0" lang="en-US" sz="2800" b="1" i="0" u="none" strike="noStrike" kern="0" cap="none" spc="0" normalizeH="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noProof="0" dirty="0" err="1"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sách</a:t>
            </a:r>
            <a:r>
              <a:rPr lang="en-US" sz="2800" b="1" kern="0" dirty="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ưu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đãi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đầu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tư</a:t>
            </a:r>
            <a:r>
              <a:rPr kumimoji="0" lang="en-US" sz="2800" b="1" i="0" u="none" strike="noStrike" kern="0" cap="none" spc="0" normalizeH="0" baseline="0" noProof="0" dirty="0" smtClean="0">
                <a:ln>
                  <a:noFill/>
                </a:ln>
                <a:solidFill>
                  <a:srgbClr val="FF0000"/>
                </a:solidFill>
                <a:effectLst>
                  <a:innerShdw blurRad="63500" dist="50800" dir="18900000">
                    <a:prstClr val="black">
                      <a:alpha val="50000"/>
                    </a:prstClr>
                  </a:innerShdw>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1693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53</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330200" y="322590"/>
            <a:ext cx="10441249" cy="523220"/>
          </a:xfrm>
          <a:prstGeom prst="rect">
            <a:avLst/>
          </a:prstGeom>
        </p:spPr>
        <p:txBody>
          <a:bodyPr wrap="square">
            <a:spAutoFit/>
          </a:bodyPr>
          <a:lstStyle/>
          <a:p>
            <a:pPr algn="ct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 ĐIỀU KHOẢN THI HÀNH</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6838950" y="640705"/>
            <a:ext cx="1898650" cy="3048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365500" y="815330"/>
            <a:ext cx="5984240" cy="251470"/>
          </a:xfrm>
          <a:prstGeom prst="line">
            <a:avLst/>
          </a:prstGeom>
          <a:noFill/>
          <a:ln w="9525" cap="flat" cmpd="sng" algn="ctr">
            <a:noFill/>
            <a:prstDash val="solid"/>
            <a:round/>
            <a:headEnd type="none" w="med" len="med"/>
            <a:tailEnd type="none" w="med" len="med"/>
          </a:ln>
          <a:effectLst/>
        </p:spPr>
      </p:cxnSp>
      <p:sp>
        <p:nvSpPr>
          <p:cNvPr id="4" name="Rectangle 3"/>
          <p:cNvSpPr/>
          <p:nvPr/>
        </p:nvSpPr>
        <p:spPr>
          <a:xfrm>
            <a:off x="330200" y="1559540"/>
            <a:ext cx="11415332" cy="3859518"/>
          </a:xfrm>
          <a:prstGeom prst="rect">
            <a:avLst/>
          </a:prstGeom>
        </p:spPr>
        <p:txBody>
          <a:bodyPr wrap="square">
            <a:spAutoFit/>
          </a:bodyPr>
          <a:lstStyle/>
          <a:p>
            <a:pPr lvl="1" algn="just">
              <a:lnSpc>
                <a:spcPct val="120000"/>
              </a:lnSpc>
            </a:pP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Lộ</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trình</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thực</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hiện</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thủ</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tục</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cấp</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phép</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NK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thuốc</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KSĐB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có</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GĐKLH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thuốc</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tại</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Việt</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Nam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còn</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hiệu</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lực</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Điều</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123):</a:t>
            </a:r>
          </a:p>
          <a:p>
            <a:pPr marL="914400" lvl="1" indent="-457200" algn="just">
              <a:lnSpc>
                <a:spcPct val="120000"/>
              </a:lnSpc>
              <a:buFont typeface="Wingdings" panose="05000000000000000000" pitchFamily="2" charset="2"/>
              <a:buChar char="Ø"/>
            </a:pP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Kể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từ ngày Nghị định này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có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hiệu lực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(01/07/2025)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cho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đến ngày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01</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07</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2026</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Bộ Y tế thực hiện cấp phép </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NK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thuốc </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KSĐB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có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Giấy </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ĐKLH</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tại Việt Nam còn hiệu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lực.</a:t>
            </a:r>
            <a:endPar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914400" lvl="1" indent="-457200" algn="just">
              <a:lnSpc>
                <a:spcPct val="120000"/>
              </a:lnSpc>
              <a:buFont typeface="Wingdings" panose="05000000000000000000" pitchFamily="2" charset="2"/>
              <a:buChar char="Ø"/>
            </a:pP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Kể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từ ngày 01 tháng 07 năm 2026, Sở Y tế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cấp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phép </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NK </a:t>
            </a:r>
            <a:r>
              <a:rPr lang="en-US" sz="24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thuốc</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KSĐB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có Giấy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ĐKLH</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tại Việt Nam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còn </a:t>
            </a:r>
            <a:r>
              <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hiệu </a:t>
            </a:r>
            <a:r>
              <a:rPr lang="vi-VN"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lực</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1" algn="just">
              <a:lnSpc>
                <a:spcPct val="120000"/>
              </a:lnSpc>
            </a:pPr>
            <a:endParaRPr lang="en-US" sz="28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4082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54</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6838950" y="640705"/>
            <a:ext cx="1898650" cy="3048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365500" y="815330"/>
            <a:ext cx="5984240" cy="251470"/>
          </a:xfrm>
          <a:prstGeom prst="line">
            <a:avLst/>
          </a:prstGeom>
          <a:noFill/>
          <a:ln w="9525" cap="flat" cmpd="sng" algn="ctr">
            <a:noFill/>
            <a:prstDash val="solid"/>
            <a:round/>
            <a:headEnd type="none" w="med" len="med"/>
            <a:tailEnd type="none" w="med" len="med"/>
          </a:ln>
          <a:effectLst/>
        </p:spPr>
      </p:cxnSp>
      <p:sp>
        <p:nvSpPr>
          <p:cNvPr id="4" name="Rectangle 3"/>
          <p:cNvSpPr/>
          <p:nvPr/>
        </p:nvSpPr>
        <p:spPr>
          <a:xfrm>
            <a:off x="128788" y="981304"/>
            <a:ext cx="12063211" cy="5890843"/>
          </a:xfrm>
          <a:prstGeom prst="rect">
            <a:avLst/>
          </a:prstGeom>
        </p:spPr>
        <p:txBody>
          <a:bodyPr wrap="square">
            <a:spAutoFit/>
          </a:bodyPr>
          <a:lstStyle/>
          <a:p>
            <a:pPr lvl="1" algn="just">
              <a:lnSpc>
                <a:spcPct val="120000"/>
              </a:lnSpc>
            </a:pP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Điều</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khoản</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chuyển</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tiếp</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Điều</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124)</a:t>
            </a:r>
          </a:p>
          <a:p>
            <a:pPr marL="800100" lvl="1" indent="-342900" algn="just">
              <a:lnSpc>
                <a:spcPct val="120000"/>
              </a:lnSpc>
              <a:buFont typeface="Wingdings" panose="05000000000000000000" pitchFamily="2" charset="2"/>
              <a:buChar char="Ø"/>
            </a:pP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1. Các hồ sơ thực hiện </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TTHC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theo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quy định tại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Nghị</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định</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54, 155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và</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88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nộp</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trước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ngày Nghị định này có hiệu lực thì thực hiện theo quy định </a:t>
            </a:r>
            <a:r>
              <a:rPr lang="en-US"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Nghị</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định</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54, 155 </a:t>
            </a:r>
            <a:r>
              <a:rPr lang="en-US"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88</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trừ trường hợp cơ sở đề nghị thực hiện theo quy định tại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Nghị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định này.</a:t>
            </a:r>
          </a:p>
          <a:p>
            <a:pPr marL="800100" lvl="1" indent="-342900" algn="just">
              <a:lnSpc>
                <a:spcPct val="120000"/>
              </a:lnSpc>
              <a:buFont typeface="Wingdings" panose="05000000000000000000" pitchFamily="2" charset="2"/>
              <a:buChar char="Ø"/>
            </a:pP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2. Giấy phép </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XN, NK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thuốc, nguyên liệu làm thuốc</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Đ</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ơn hàng xuất khẩu, nhập khẩu thuốc, nguyên liệu làm thuốc và các thủ tục hành chính có liên quan được thực hiện theo quy định của </a:t>
            </a:r>
            <a:r>
              <a:rPr lang="en-US"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Nghị</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định</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54, 155 </a:t>
            </a:r>
            <a:r>
              <a:rPr lang="en-US"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88</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được thực hiện đến hết thời hạn hiệu lực của Giấy phép.</a:t>
            </a:r>
          </a:p>
          <a:p>
            <a:pPr marL="800100" lvl="1" indent="-342900" algn="just">
              <a:lnSpc>
                <a:spcPct val="120000"/>
              </a:lnSpc>
              <a:buFont typeface="Wingdings" panose="05000000000000000000" pitchFamily="2" charset="2"/>
              <a:buChar char="Ø"/>
            </a:pP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Thuốc, </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NLLT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có</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cấp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giấy </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ĐKLH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hoặc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được</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công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bố trước ngày Nghị định này có hiệu lực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đã</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NK</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vào Việt Nam </a:t>
            </a:r>
            <a:r>
              <a:rPr lang="en-US" sz="22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hoặc</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thông quan trước ngày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01</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01</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2026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thì hồ sơ thông quan thực hiện theo quy định của Nghị định </a:t>
            </a: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54</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155 </a:t>
            </a:r>
            <a:r>
              <a:rPr lang="en-US"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88</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hoặc Nghị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định </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này.</a:t>
            </a:r>
            <a:endPar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20000"/>
              </a:lnSpc>
              <a:buFont typeface="Wingdings" panose="05000000000000000000" pitchFamily="2" charset="2"/>
              <a:buChar char="Ø"/>
            </a:pPr>
            <a:r>
              <a:rPr lang="en-US"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Giấy tiếp nhận nội dung thông tin thuốc, Giấy xác nhận nội dung quảng cáo thuốc được cấp trước ngày Nghị định này có hiệu lực thì được tiếp tục sử dụng đến hết thời hạn hiệu lực</a:t>
            </a:r>
            <a:r>
              <a:rPr lang="vi-VN" sz="2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vi-VN"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330200" y="322590"/>
            <a:ext cx="10441249" cy="523220"/>
          </a:xfrm>
          <a:prstGeom prst="rect">
            <a:avLst/>
          </a:prstGeom>
        </p:spPr>
        <p:txBody>
          <a:bodyPr wrap="square">
            <a:spAutoFit/>
          </a:bodyPr>
          <a:lstStyle/>
          <a:p>
            <a:pPr algn="ct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 ĐIỀU KHOẢN THI HÀNH</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323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55</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6838950" y="640705"/>
            <a:ext cx="1898650" cy="3048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365500" y="815330"/>
            <a:ext cx="5984240" cy="251470"/>
          </a:xfrm>
          <a:prstGeom prst="line">
            <a:avLst/>
          </a:prstGeom>
          <a:noFill/>
          <a:ln w="9525" cap="flat" cmpd="sng" algn="ctr">
            <a:noFill/>
            <a:prstDash val="solid"/>
            <a:round/>
            <a:headEnd type="none" w="med" len="med"/>
            <a:tailEnd type="none" w="med" len="med"/>
          </a:ln>
          <a:effectLst/>
        </p:spPr>
      </p:cxnSp>
      <p:sp>
        <p:nvSpPr>
          <p:cNvPr id="4" name="Rectangle 3"/>
          <p:cNvSpPr/>
          <p:nvPr/>
        </p:nvSpPr>
        <p:spPr>
          <a:xfrm>
            <a:off x="330200" y="1559540"/>
            <a:ext cx="11252200" cy="3868751"/>
          </a:xfrm>
          <a:prstGeom prst="rect">
            <a:avLst/>
          </a:prstGeom>
        </p:spPr>
        <p:txBody>
          <a:bodyPr wrap="square">
            <a:spAutoFit/>
          </a:bodyPr>
          <a:lstStyle/>
          <a:p>
            <a:pPr lvl="1" algn="just">
              <a:lnSpc>
                <a:spcPct val="120000"/>
              </a:lnSpc>
            </a:pPr>
            <a:r>
              <a:rPr lang="en-US" sz="28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sz="28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Hiệu</a:t>
            </a:r>
            <a:r>
              <a:rPr lang="en-US" sz="28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lực</a:t>
            </a:r>
            <a:r>
              <a:rPr lang="en-US" sz="28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thi</a:t>
            </a:r>
            <a:r>
              <a:rPr lang="en-US" sz="28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hành</a:t>
            </a:r>
            <a:r>
              <a:rPr lang="en-US" sz="28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marL="914400" lvl="1" indent="-457200" algn="just">
              <a:lnSpc>
                <a:spcPct val="120000"/>
              </a:lnSpc>
              <a:buFont typeface="Wingdings" panose="05000000000000000000" pitchFamily="2" charset="2"/>
              <a:buChar char="Ø"/>
            </a:pP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Nghị</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định</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có</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hiệu</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lực</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từ</a:t>
            </a:r>
            <a:r>
              <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01/07/2025</a:t>
            </a:r>
          </a:p>
          <a:p>
            <a:pPr lvl="1" algn="just">
              <a:lnSpc>
                <a:spcPct val="120000"/>
              </a:lnSpc>
            </a:pPr>
            <a:endParaRPr lang="en-US"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20000"/>
              </a:lnSpc>
              <a:buFont typeface="Wingdings" panose="05000000000000000000" pitchFamily="2" charset="2"/>
              <a:buChar char="Ø"/>
            </a:pPr>
            <a:r>
              <a:rPr lang="vi-VN" sz="2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Bãi </a:t>
            </a:r>
            <a:r>
              <a:rPr lang="vi-VN"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bỏ các văn bản</a:t>
            </a:r>
            <a:r>
              <a:rPr lang="vi-VN"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200150" lvl="2" indent="-285750" algn="just">
              <a:spcBef>
                <a:spcPts val="600"/>
              </a:spcBef>
              <a:spcAft>
                <a:spcPts val="600"/>
              </a:spcAft>
              <a:buFont typeface="Wingdings" panose="05000000000000000000" pitchFamily="2" charset="2"/>
              <a:buChar char="ü"/>
            </a:pP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K</a:t>
            </a: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hoản 10 Điều 27 Nghị định số 85/2024/NĐ-CP ngày 10</a:t>
            </a: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7</a:t>
            </a: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2024 của Chính phủ quy định chi tiết một số điều của Luật Giá.</a:t>
            </a:r>
            <a:endParaRPr lang="en-US"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200150" lvl="2" indent="-285750" algn="just">
              <a:spcBef>
                <a:spcPts val="600"/>
              </a:spcBef>
              <a:spcAft>
                <a:spcPts val="600"/>
              </a:spcAft>
              <a:buFont typeface="Wingdings" panose="05000000000000000000" pitchFamily="2" charset="2"/>
              <a:buChar char="ü"/>
            </a:pP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Nghị định số </a:t>
            </a:r>
            <a:r>
              <a:rPr lang="vi-VN"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54/2017/NĐ-CP; </a:t>
            </a: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Bãi bỏ  Điều 5 Nghị định số 155/2018/NĐ-CP ngày </a:t>
            </a:r>
            <a:r>
              <a:rPr lang="vi-VN"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12/11/2018; </a:t>
            </a: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Bãi bỏ Nghị định số </a:t>
            </a:r>
            <a:r>
              <a:rPr lang="vi-VN"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88/2023/NĐ-CP.</a:t>
            </a:r>
            <a:endParaRPr lang="en-US"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330200" y="322590"/>
            <a:ext cx="10441249" cy="523220"/>
          </a:xfrm>
          <a:prstGeom prst="rect">
            <a:avLst/>
          </a:prstGeom>
        </p:spPr>
        <p:txBody>
          <a:bodyPr wrap="square">
            <a:spAutoFit/>
          </a:bodyPr>
          <a:lstStyle/>
          <a:p>
            <a:pPr algn="ct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 ĐIỀU KHOẢN THI HÀNH</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680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ctor holding a tablet&#10;&#10;Description automatically generated with low confidence">
            <a:extLst>
              <a:ext uri="{FF2B5EF4-FFF2-40B4-BE49-F238E27FC236}">
                <a16:creationId xmlns:a16="http://schemas.microsoft.com/office/drawing/2014/main" xmlns="" id="{3A0F497A-78E6-097E-C90C-48F5B82CA0C3}"/>
              </a:ext>
            </a:extLst>
          </p:cNvPr>
          <p:cNvPicPr>
            <a:picLocks noChangeAspect="1"/>
          </p:cNvPicPr>
          <p:nvPr/>
        </p:nvPicPr>
        <p:blipFill rotWithShape="1">
          <a:blip r:embed="rId3">
            <a:extLst>
              <a:ext uri="{28A0092B-C50C-407E-A947-70E740481C1C}">
                <a14:useLocalDpi xmlns:a14="http://schemas.microsoft.com/office/drawing/2010/main" val="0"/>
              </a:ext>
            </a:extLst>
          </a:blip>
          <a:srcRect l="18173" t="492" r="35311" b="-490"/>
          <a:stretch/>
        </p:blipFill>
        <p:spPr>
          <a:xfrm>
            <a:off x="622616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itle 6">
            <a:extLst>
              <a:ext uri="{FF2B5EF4-FFF2-40B4-BE49-F238E27FC236}">
                <a16:creationId xmlns:a16="http://schemas.microsoft.com/office/drawing/2014/main" xmlns="" id="{3E3ED693-C078-4231-96FC-B509CB9C43B2}"/>
              </a:ext>
            </a:extLst>
          </p:cNvPr>
          <p:cNvSpPr>
            <a:spLocks noGrp="1"/>
          </p:cNvSpPr>
          <p:nvPr>
            <p:ph type="ctrTitle"/>
          </p:nvPr>
        </p:nvSpPr>
        <p:spPr>
          <a:xfrm>
            <a:off x="239999" y="1971235"/>
            <a:ext cx="11708954" cy="2065188"/>
          </a:xfrm>
        </p:spPr>
        <p:txBody>
          <a:bodyPr>
            <a:normAutofit/>
          </a:bodyPr>
          <a:lstStyle/>
          <a:p>
            <a:pPr>
              <a:lnSpc>
                <a:spcPct val="130000"/>
              </a:lnSpc>
              <a:spcBef>
                <a:spcPts val="2400"/>
              </a:spcBef>
              <a:spcAft>
                <a:spcPts val="1800"/>
              </a:spcAft>
            </a:pPr>
            <a:r>
              <a:rPr lang="en-US" sz="4400" i="1" dirty="0" smtClean="0">
                <a:solidFill>
                  <a:srgbClr val="FF0000"/>
                </a:solidFill>
                <a:latin typeface="Arial" panose="020B0604020202020204" pitchFamily="34" charset="0"/>
                <a:cs typeface="Arial" panose="020B0604020202020204" pitchFamily="34" charset="0"/>
              </a:rPr>
              <a:t>XIN TRÂN TRỌNG CẢM ƠN!</a:t>
            </a:r>
            <a:endParaRPr lang="x-none" sz="4400" i="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rPr>
              <a:pPr/>
              <a:t>56</a:t>
            </a:fld>
            <a:endParaRPr lang="en-US">
              <a:solidFill>
                <a:srgbClr val="000000"/>
              </a:solidFill>
            </a:endParaRPr>
          </a:p>
        </p:txBody>
      </p:sp>
      <p:sp>
        <p:nvSpPr>
          <p:cNvPr id="4" name="Subtitle 7">
            <a:extLst>
              <a:ext uri="{FF2B5EF4-FFF2-40B4-BE49-F238E27FC236}">
                <a16:creationId xmlns:a16="http://schemas.microsoft.com/office/drawing/2014/main" xmlns="" id="{8436C0BF-9AA0-A2C8-5DCD-3323ECAFBDF6}"/>
              </a:ext>
            </a:extLst>
          </p:cNvPr>
          <p:cNvSpPr txBox="1">
            <a:spLocks/>
          </p:cNvSpPr>
          <p:nvPr/>
        </p:nvSpPr>
        <p:spPr>
          <a:xfrm>
            <a:off x="4107467" y="6037349"/>
            <a:ext cx="4620584" cy="43593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x-none" b="1" i="1" dirty="0">
              <a:solidFill>
                <a:srgbClr val="0070C0"/>
              </a:solidFill>
            </a:endParaRPr>
          </a:p>
        </p:txBody>
      </p:sp>
    </p:spTree>
    <p:extLst>
      <p:ext uri="{BB962C8B-B14F-4D97-AF65-F5344CB8AC3E}">
        <p14:creationId xmlns:p14="http://schemas.microsoft.com/office/powerpoint/2010/main" val="44673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6</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1808480" y="284489"/>
            <a:ext cx="9882449" cy="523220"/>
          </a:xfrm>
          <a:prstGeom prst="rect">
            <a:avLst/>
          </a:prstGeom>
        </p:spPr>
        <p:txBody>
          <a:bodyPr wrap="square">
            <a:spAutoFit/>
          </a:bodyPr>
          <a:lstStyle/>
          <a:p>
            <a:r>
              <a:rPr lang="en-US" sz="2800" b="1" kern="0" dirty="0" smtClean="0">
                <a:solidFill>
                  <a:srgbClr val="00206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III. BỐ CỤC DỰ THẢO NGHỊ ĐỊNH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sp>
        <p:nvSpPr>
          <p:cNvPr id="13" name="Rectangle 12"/>
          <p:cNvSpPr/>
          <p:nvPr/>
        </p:nvSpPr>
        <p:spPr>
          <a:xfrm>
            <a:off x="391886" y="845810"/>
            <a:ext cx="11519065" cy="5955476"/>
          </a:xfrm>
          <a:prstGeom prst="rect">
            <a:avLst/>
          </a:prstGeom>
        </p:spPr>
        <p:txBody>
          <a:bodyPr wrap="square">
            <a:spAutoFit/>
          </a:bodyPr>
          <a:lstStyle/>
          <a:p>
            <a:pPr algn="just"/>
            <a:r>
              <a:rPr lang="en-US" sz="2400" dirty="0" err="1" smtClean="0">
                <a:solidFill>
                  <a:srgbClr val="002060"/>
                </a:solidFill>
                <a:latin typeface="Arial" panose="020B0604020202020204" pitchFamily="34" charset="0"/>
                <a:cs typeface="Arial" panose="020B0604020202020204" pitchFamily="34" charset="0"/>
              </a:rPr>
              <a:t>Dự</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thảo</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Nghị</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định</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gồm</a:t>
            </a:r>
            <a:r>
              <a:rPr lang="en-US" sz="2400"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9 </a:t>
            </a:r>
            <a:r>
              <a:rPr lang="en-US" sz="2400" b="1" dirty="0" err="1" smtClean="0">
                <a:solidFill>
                  <a:srgbClr val="002060"/>
                </a:solidFill>
                <a:latin typeface="Arial" panose="020B0604020202020204" pitchFamily="34" charset="0"/>
                <a:cs typeface="Arial" panose="020B0604020202020204" pitchFamily="34" charset="0"/>
              </a:rPr>
              <a:t>Chương</a:t>
            </a:r>
            <a:r>
              <a:rPr lang="en-US" sz="2400" dirty="0" smtClean="0">
                <a:solidFill>
                  <a:srgbClr val="002060"/>
                </a:solidFill>
                <a:latin typeface="Arial" panose="020B0604020202020204" pitchFamily="34" charset="0"/>
                <a:cs typeface="Arial" panose="020B0604020202020204" pitchFamily="34" charset="0"/>
              </a:rPr>
              <a:t>:</a:t>
            </a:r>
          </a:p>
          <a:p>
            <a:pPr marL="914400" lvl="1" indent="-457200" algn="just">
              <a:spcBef>
                <a:spcPts val="600"/>
              </a:spcBef>
              <a:buAutoNum type="arabicPeriod"/>
            </a:pPr>
            <a:r>
              <a:rPr lang="en-US" sz="2300" b="1" dirty="0" err="1" smtClean="0">
                <a:solidFill>
                  <a:srgbClr val="002060"/>
                </a:solidFill>
                <a:latin typeface="Arial" panose="020B0604020202020204" pitchFamily="34" charset="0"/>
                <a:cs typeface="Arial" panose="020B0604020202020204" pitchFamily="34" charset="0"/>
              </a:rPr>
              <a:t>Chương</a:t>
            </a:r>
            <a:r>
              <a:rPr lang="en-US" sz="2300" b="1" dirty="0" smtClean="0">
                <a:solidFill>
                  <a:srgbClr val="002060"/>
                </a:solidFill>
                <a:latin typeface="Arial" panose="020B0604020202020204" pitchFamily="34" charset="0"/>
                <a:cs typeface="Arial" panose="020B0604020202020204" pitchFamily="34" charset="0"/>
              </a:rPr>
              <a:t> </a:t>
            </a:r>
            <a:r>
              <a:rPr lang="en-US" sz="2300" b="1" dirty="0">
                <a:solidFill>
                  <a:srgbClr val="002060"/>
                </a:solidFill>
                <a:latin typeface="Arial" panose="020B0604020202020204" pitchFamily="34" charset="0"/>
                <a:cs typeface="Arial" panose="020B0604020202020204" pitchFamily="34" charset="0"/>
              </a:rPr>
              <a:t>I: </a:t>
            </a:r>
            <a:r>
              <a:rPr lang="en-US" sz="2300" dirty="0">
                <a:solidFill>
                  <a:srgbClr val="002060"/>
                </a:solidFill>
                <a:latin typeface="Arial" panose="020B0604020202020204" pitchFamily="34" charset="0"/>
                <a:cs typeface="Arial" panose="020B0604020202020204" pitchFamily="34" charset="0"/>
              </a:rPr>
              <a:t>02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Những</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quy</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định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chung</a:t>
            </a:r>
            <a:r>
              <a:rPr lang="en-US" sz="2300" dirty="0">
                <a:solidFill>
                  <a:srgbClr val="002060"/>
                </a:solidFill>
                <a:latin typeface="Arial" panose="020B0604020202020204" pitchFamily="34" charset="0"/>
                <a:cs typeface="Arial" panose="020B0604020202020204" pitchFamily="34" charset="0"/>
              </a:rPr>
              <a:t>) </a:t>
            </a:r>
            <a:endParaRPr lang="en-US" sz="2300" dirty="0" smtClean="0">
              <a:solidFill>
                <a:srgbClr val="002060"/>
              </a:solidFill>
              <a:latin typeface="Arial" panose="020B0604020202020204" pitchFamily="34" charset="0"/>
              <a:cs typeface="Arial" panose="020B0604020202020204" pitchFamily="34" charset="0"/>
            </a:endParaRPr>
          </a:p>
          <a:p>
            <a:pPr marL="914400" lvl="1" indent="-457200" algn="just">
              <a:spcBef>
                <a:spcPts val="600"/>
              </a:spcBef>
              <a:buFontTx/>
              <a:buAutoNum type="arabicPeriod"/>
            </a:pPr>
            <a:r>
              <a:rPr lang="en-US" sz="2300" b="1" dirty="0" err="1">
                <a:solidFill>
                  <a:srgbClr val="002060"/>
                </a:solidFill>
                <a:latin typeface="Arial" panose="020B0604020202020204" pitchFamily="34" charset="0"/>
                <a:cs typeface="Arial" panose="020B0604020202020204" pitchFamily="34" charset="0"/>
              </a:rPr>
              <a:t>Chương</a:t>
            </a:r>
            <a:r>
              <a:rPr lang="en-US" sz="2300" b="1" dirty="0">
                <a:solidFill>
                  <a:srgbClr val="002060"/>
                </a:solidFill>
                <a:latin typeface="Arial" panose="020B0604020202020204" pitchFamily="34" charset="0"/>
                <a:cs typeface="Arial" panose="020B0604020202020204" pitchFamily="34" charset="0"/>
              </a:rPr>
              <a:t> II: </a:t>
            </a:r>
            <a:r>
              <a:rPr lang="en-US" sz="2300" dirty="0">
                <a:solidFill>
                  <a:srgbClr val="002060"/>
                </a:solidFill>
                <a:latin typeface="Arial" panose="020B0604020202020204" pitchFamily="34" charset="0"/>
                <a:cs typeface="Arial" panose="020B0604020202020204" pitchFamily="34" charset="0"/>
              </a:rPr>
              <a:t>05 </a:t>
            </a:r>
            <a:r>
              <a:rPr lang="en-US" sz="2300" dirty="0" err="1">
                <a:solidFill>
                  <a:srgbClr val="002060"/>
                </a:solidFill>
                <a:latin typeface="Arial" panose="020B0604020202020204" pitchFamily="34" charset="0"/>
                <a:cs typeface="Arial" panose="020B0604020202020204" pitchFamily="34" charset="0"/>
              </a:rPr>
              <a:t>Mục</a:t>
            </a:r>
            <a:r>
              <a:rPr lang="en-US" sz="2300" dirty="0">
                <a:solidFill>
                  <a:srgbClr val="002060"/>
                </a:solidFill>
                <a:latin typeface="Arial" panose="020B0604020202020204" pitchFamily="34" charset="0"/>
                <a:cs typeface="Arial" panose="020B0604020202020204" pitchFamily="34" charset="0"/>
              </a:rPr>
              <a:t>, 19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Chứng</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chỉ</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hành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nghề</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dược</a:t>
            </a:r>
            <a:r>
              <a:rPr lang="en-US" sz="2300" dirty="0">
                <a:solidFill>
                  <a:srgbClr val="002060"/>
                </a:solidFill>
                <a:latin typeface="Arial" panose="020B0604020202020204" pitchFamily="34" charset="0"/>
                <a:cs typeface="Arial" panose="020B0604020202020204" pitchFamily="34" charset="0"/>
              </a:rPr>
              <a:t>) </a:t>
            </a:r>
            <a:endParaRPr lang="en-US" sz="2300" dirty="0" smtClean="0">
              <a:solidFill>
                <a:srgbClr val="002060"/>
              </a:solidFill>
              <a:latin typeface="Arial" panose="020B0604020202020204" pitchFamily="34" charset="0"/>
              <a:cs typeface="Arial" panose="020B0604020202020204" pitchFamily="34" charset="0"/>
            </a:endParaRPr>
          </a:p>
          <a:p>
            <a:pPr marL="914400" lvl="1" indent="-457200" algn="just">
              <a:spcBef>
                <a:spcPts val="600"/>
              </a:spcBef>
              <a:buFontTx/>
              <a:buAutoNum type="arabicPeriod"/>
            </a:pPr>
            <a:r>
              <a:rPr lang="en-US" sz="2300" b="1" dirty="0" err="1">
                <a:solidFill>
                  <a:srgbClr val="002060"/>
                </a:solidFill>
                <a:latin typeface="Arial" panose="020B0604020202020204" pitchFamily="34" charset="0"/>
                <a:cs typeface="Arial" panose="020B0604020202020204" pitchFamily="34" charset="0"/>
              </a:rPr>
              <a:t>Chương</a:t>
            </a:r>
            <a:r>
              <a:rPr lang="en-US" sz="2300" b="1" dirty="0">
                <a:solidFill>
                  <a:srgbClr val="002060"/>
                </a:solidFill>
                <a:latin typeface="Arial" panose="020B0604020202020204" pitchFamily="34" charset="0"/>
                <a:cs typeface="Arial" panose="020B0604020202020204" pitchFamily="34" charset="0"/>
              </a:rPr>
              <a:t> III: </a:t>
            </a:r>
            <a:r>
              <a:rPr lang="en-US" sz="2300" dirty="0">
                <a:solidFill>
                  <a:srgbClr val="002060"/>
                </a:solidFill>
                <a:latin typeface="Arial" panose="020B0604020202020204" pitchFamily="34" charset="0"/>
                <a:cs typeface="Arial" panose="020B0604020202020204" pitchFamily="34" charset="0"/>
              </a:rPr>
              <a:t>05 </a:t>
            </a:r>
            <a:r>
              <a:rPr lang="en-US" sz="2300" dirty="0" err="1">
                <a:solidFill>
                  <a:srgbClr val="002060"/>
                </a:solidFill>
                <a:latin typeface="Arial" panose="020B0604020202020204" pitchFamily="34" charset="0"/>
                <a:cs typeface="Arial" panose="020B0604020202020204" pitchFamily="34" charset="0"/>
              </a:rPr>
              <a:t>Mục</a:t>
            </a:r>
            <a:r>
              <a:rPr lang="en-US" sz="2300" dirty="0">
                <a:solidFill>
                  <a:srgbClr val="002060"/>
                </a:solidFill>
                <a:latin typeface="Arial" panose="020B0604020202020204" pitchFamily="34" charset="0"/>
                <a:cs typeface="Arial" panose="020B0604020202020204" pitchFamily="34" charset="0"/>
              </a:rPr>
              <a:t>, 25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Kinh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doanh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dược</a:t>
            </a:r>
            <a:r>
              <a:rPr lang="en-US" sz="2300" dirty="0" smtClean="0">
                <a:solidFill>
                  <a:srgbClr val="002060"/>
                </a:solidFill>
                <a:latin typeface="Arial" panose="020B0604020202020204" pitchFamily="34" charset="0"/>
                <a:cs typeface="Arial" panose="020B0604020202020204" pitchFamily="34" charset="0"/>
              </a:rPr>
              <a:t>)</a:t>
            </a:r>
          </a:p>
          <a:p>
            <a:pPr marL="914400" lvl="1" indent="-457200" algn="just">
              <a:spcBef>
                <a:spcPts val="600"/>
              </a:spcBef>
              <a:buFontTx/>
              <a:buAutoNum type="arabicPeriod"/>
            </a:pPr>
            <a:r>
              <a:rPr lang="en-US" sz="2300" b="1" dirty="0" err="1">
                <a:solidFill>
                  <a:srgbClr val="002060"/>
                </a:solidFill>
                <a:latin typeface="Arial" panose="020B0604020202020204" pitchFamily="34" charset="0"/>
                <a:cs typeface="Arial" panose="020B0604020202020204" pitchFamily="34" charset="0"/>
              </a:rPr>
              <a:t>Chương</a:t>
            </a:r>
            <a:r>
              <a:rPr lang="en-US" sz="2300" b="1" dirty="0">
                <a:solidFill>
                  <a:srgbClr val="002060"/>
                </a:solidFill>
                <a:latin typeface="Arial" panose="020B0604020202020204" pitchFamily="34" charset="0"/>
                <a:cs typeface="Arial" panose="020B0604020202020204" pitchFamily="34" charset="0"/>
              </a:rPr>
              <a:t> IV: </a:t>
            </a:r>
            <a:r>
              <a:rPr lang="en-US" sz="2300" dirty="0">
                <a:solidFill>
                  <a:srgbClr val="002060"/>
                </a:solidFill>
                <a:latin typeface="Arial" panose="020B0604020202020204" pitchFamily="34" charset="0"/>
                <a:cs typeface="Arial" panose="020B0604020202020204" pitchFamily="34" charset="0"/>
              </a:rPr>
              <a:t>05 </a:t>
            </a:r>
            <a:r>
              <a:rPr lang="en-US" sz="2300" dirty="0" err="1">
                <a:solidFill>
                  <a:srgbClr val="002060"/>
                </a:solidFill>
                <a:latin typeface="Arial" panose="020B0604020202020204" pitchFamily="34" charset="0"/>
                <a:cs typeface="Arial" panose="020B0604020202020204" pitchFamily="34" charset="0"/>
              </a:rPr>
              <a:t>Mục</a:t>
            </a:r>
            <a:r>
              <a:rPr lang="en-US" sz="2300" dirty="0">
                <a:solidFill>
                  <a:srgbClr val="002060"/>
                </a:solidFill>
                <a:latin typeface="Arial" panose="020B0604020202020204" pitchFamily="34" charset="0"/>
                <a:cs typeface="Arial" panose="020B0604020202020204" pitchFamily="34" charset="0"/>
              </a:rPr>
              <a:t>, 38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Xuất</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khẩu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nhập</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khẩu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thuốc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nguyên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liệu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làm</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thuốc</a:t>
            </a:r>
            <a:r>
              <a:rPr lang="en-US" sz="2300" dirty="0">
                <a:solidFill>
                  <a:srgbClr val="002060"/>
                </a:solidFill>
                <a:latin typeface="Arial" panose="020B0604020202020204" pitchFamily="34" charset="0"/>
                <a:cs typeface="Arial" panose="020B0604020202020204" pitchFamily="34" charset="0"/>
              </a:rPr>
              <a:t>) </a:t>
            </a:r>
            <a:endParaRPr lang="en-US" sz="2300" dirty="0" smtClean="0">
              <a:solidFill>
                <a:srgbClr val="002060"/>
              </a:solidFill>
              <a:latin typeface="Arial" panose="020B0604020202020204" pitchFamily="34" charset="0"/>
              <a:cs typeface="Arial" panose="020B0604020202020204" pitchFamily="34" charset="0"/>
            </a:endParaRPr>
          </a:p>
          <a:p>
            <a:pPr marL="914400" lvl="1" indent="-457200" algn="just">
              <a:spcBef>
                <a:spcPts val="600"/>
              </a:spcBef>
              <a:buFontTx/>
              <a:buAutoNum type="arabicPeriod"/>
            </a:pPr>
            <a:r>
              <a:rPr lang="en-US" sz="2300" b="1" dirty="0" err="1">
                <a:solidFill>
                  <a:srgbClr val="002060"/>
                </a:solidFill>
                <a:latin typeface="Arial" panose="020B0604020202020204" pitchFamily="34" charset="0"/>
                <a:cs typeface="Arial" panose="020B0604020202020204" pitchFamily="34" charset="0"/>
              </a:rPr>
              <a:t>Chương</a:t>
            </a:r>
            <a:r>
              <a:rPr lang="en-US" sz="2300" b="1" dirty="0">
                <a:solidFill>
                  <a:srgbClr val="002060"/>
                </a:solidFill>
                <a:latin typeface="Arial" panose="020B0604020202020204" pitchFamily="34" charset="0"/>
                <a:cs typeface="Arial" panose="020B0604020202020204" pitchFamily="34" charset="0"/>
              </a:rPr>
              <a:t> V: </a:t>
            </a:r>
            <a:r>
              <a:rPr lang="en-US" sz="2300" dirty="0">
                <a:solidFill>
                  <a:srgbClr val="002060"/>
                </a:solidFill>
                <a:latin typeface="Arial" panose="020B0604020202020204" pitchFamily="34" charset="0"/>
                <a:cs typeface="Arial" panose="020B0604020202020204" pitchFamily="34" charset="0"/>
              </a:rPr>
              <a:t>02 </a:t>
            </a:r>
            <a:r>
              <a:rPr lang="en-US" sz="2300" dirty="0" err="1">
                <a:solidFill>
                  <a:srgbClr val="002060"/>
                </a:solidFill>
                <a:latin typeface="Arial" panose="020B0604020202020204" pitchFamily="34" charset="0"/>
                <a:cs typeface="Arial" panose="020B0604020202020204" pitchFamily="34" charset="0"/>
              </a:rPr>
              <a:t>Mục</a:t>
            </a:r>
            <a:r>
              <a:rPr lang="en-US" sz="2300" dirty="0">
                <a:solidFill>
                  <a:srgbClr val="002060"/>
                </a:solidFill>
                <a:latin typeface="Arial" panose="020B0604020202020204" pitchFamily="34" charset="0"/>
                <a:cs typeface="Arial" panose="020B0604020202020204" pitchFamily="34" charset="0"/>
              </a:rPr>
              <a:t>, 10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Đăng</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ký</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lưu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hành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dược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liệu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tá</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dược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vỏ</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nang</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và</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đánh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giá</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cơ</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sở</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sản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xuất</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tại</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nước</a:t>
            </a:r>
            <a:r>
              <a:rPr lang="en-US" sz="2300" dirty="0">
                <a:solidFill>
                  <a:srgbClr val="002060"/>
                </a:solidFill>
                <a:latin typeface="Arial" panose="020B0604020202020204" pitchFamily="34" charset="0"/>
                <a:cs typeface="Arial" panose="020B0604020202020204" pitchFamily="34" charset="0"/>
              </a:rPr>
              <a:t> </a:t>
            </a:r>
            <a:r>
              <a:rPr lang="en-US" sz="2300" dirty="0" err="1" smtClean="0">
                <a:solidFill>
                  <a:srgbClr val="002060"/>
                </a:solidFill>
                <a:latin typeface="Arial" panose="020B0604020202020204" pitchFamily="34" charset="0"/>
                <a:cs typeface="Arial" panose="020B0604020202020204" pitchFamily="34" charset="0"/>
              </a:rPr>
              <a:t>ngoài</a:t>
            </a:r>
            <a:r>
              <a:rPr lang="en-US" sz="2300" dirty="0" smtClean="0">
                <a:solidFill>
                  <a:srgbClr val="002060"/>
                </a:solidFill>
                <a:latin typeface="Arial" panose="020B0604020202020204" pitchFamily="34" charset="0"/>
                <a:cs typeface="Arial" panose="020B0604020202020204" pitchFamily="34" charset="0"/>
              </a:rPr>
              <a:t>)</a:t>
            </a:r>
          </a:p>
          <a:p>
            <a:pPr marL="914400" lvl="1" indent="-457200" algn="just">
              <a:spcBef>
                <a:spcPts val="600"/>
              </a:spcBef>
              <a:buFontTx/>
              <a:buAutoNum type="arabicPeriod"/>
            </a:pPr>
            <a:r>
              <a:rPr lang="en-US" sz="2300" b="1" dirty="0" err="1" smtClean="0">
                <a:solidFill>
                  <a:srgbClr val="002060"/>
                </a:solidFill>
                <a:latin typeface="Arial" panose="020B0604020202020204" pitchFamily="34" charset="0"/>
                <a:cs typeface="Arial" panose="020B0604020202020204" pitchFamily="34" charset="0"/>
              </a:rPr>
              <a:t>Chương</a:t>
            </a:r>
            <a:r>
              <a:rPr lang="en-US" sz="2300" b="1" dirty="0" smtClean="0">
                <a:solidFill>
                  <a:srgbClr val="002060"/>
                </a:solidFill>
                <a:latin typeface="Arial" panose="020B0604020202020204" pitchFamily="34" charset="0"/>
                <a:cs typeface="Arial" panose="020B0604020202020204" pitchFamily="34" charset="0"/>
              </a:rPr>
              <a:t> VI: </a:t>
            </a:r>
            <a:r>
              <a:rPr lang="en-US" sz="2300" dirty="0" smtClean="0">
                <a:solidFill>
                  <a:srgbClr val="002060"/>
                </a:solidFill>
                <a:latin typeface="Arial" panose="020B0604020202020204" pitchFamily="34" charset="0"/>
                <a:cs typeface="Arial" panose="020B0604020202020204" pitchFamily="34" charset="0"/>
              </a:rPr>
              <a:t>04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Thẩm</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quyền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hình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thức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thủ</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tục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hồi</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nguyên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liệu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làm</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thuốc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biện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pháp</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xử</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lý</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nguyên</a:t>
            </a:r>
            <a:r>
              <a:rPr lang="en-US" sz="2300" dirty="0">
                <a:solidFill>
                  <a:srgbClr val="002060"/>
                </a:solidFill>
                <a:latin typeface="Arial" panose="020B0604020202020204" pitchFamily="34" charset="0"/>
                <a:cs typeface="Arial" panose="020B0604020202020204" pitchFamily="34" charset="0"/>
              </a:rPr>
              <a:t> </a:t>
            </a:r>
            <a:r>
              <a:rPr lang="en-US" sz="2300" dirty="0" err="1" smtClean="0">
                <a:solidFill>
                  <a:srgbClr val="002060"/>
                </a:solidFill>
                <a:latin typeface="Arial" panose="020B0604020202020204" pitchFamily="34" charset="0"/>
                <a:cs typeface="Arial" panose="020B0604020202020204" pitchFamily="34" charset="0"/>
              </a:rPr>
              <a:t>liệu</a:t>
            </a:r>
            <a:r>
              <a:rPr lang="en-US" sz="2300" dirty="0" smtClean="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làm</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thuốc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bị</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hồi</a:t>
            </a:r>
            <a:r>
              <a:rPr lang="en-US" sz="2300" dirty="0" smtClean="0">
                <a:solidFill>
                  <a:srgbClr val="002060"/>
                </a:solidFill>
                <a:latin typeface="Arial" panose="020B0604020202020204" pitchFamily="34" charset="0"/>
                <a:cs typeface="Arial" panose="020B0604020202020204" pitchFamily="34" charset="0"/>
              </a:rPr>
              <a:t>).</a:t>
            </a:r>
          </a:p>
          <a:p>
            <a:pPr marL="914400" lvl="1" indent="-457200" algn="just">
              <a:spcBef>
                <a:spcPts val="600"/>
              </a:spcBef>
              <a:buFontTx/>
              <a:buAutoNum type="arabicPeriod"/>
            </a:pPr>
            <a:r>
              <a:rPr lang="en-US" sz="2300" b="1" dirty="0" err="1">
                <a:solidFill>
                  <a:srgbClr val="002060"/>
                </a:solidFill>
                <a:latin typeface="Arial" panose="020B0604020202020204" pitchFamily="34" charset="0"/>
                <a:cs typeface="Arial" panose="020B0604020202020204" pitchFamily="34" charset="0"/>
              </a:rPr>
              <a:t>Chương</a:t>
            </a:r>
            <a:r>
              <a:rPr lang="en-US" sz="2300" b="1" dirty="0">
                <a:solidFill>
                  <a:srgbClr val="002060"/>
                </a:solidFill>
                <a:latin typeface="Arial" panose="020B0604020202020204" pitchFamily="34" charset="0"/>
                <a:cs typeface="Arial" panose="020B0604020202020204" pitchFamily="34" charset="0"/>
              </a:rPr>
              <a:t> VII: </a:t>
            </a:r>
            <a:r>
              <a:rPr lang="en-US" sz="2300" dirty="0">
                <a:solidFill>
                  <a:srgbClr val="002060"/>
                </a:solidFill>
                <a:latin typeface="Arial" panose="020B0604020202020204" pitchFamily="34" charset="0"/>
                <a:cs typeface="Arial" panose="020B0604020202020204" pitchFamily="34" charset="0"/>
              </a:rPr>
              <a:t>11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Hồ</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sơ</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trình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tự</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thủ</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tục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và</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thẩm</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quyền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xác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nhận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nội</a:t>
            </a:r>
            <a:r>
              <a:rPr lang="en-US" sz="2300" dirty="0">
                <a:solidFill>
                  <a:srgbClr val="002060"/>
                </a:solidFill>
                <a:latin typeface="Arial" panose="020B0604020202020204" pitchFamily="34" charset="0"/>
                <a:cs typeface="Arial" panose="020B0604020202020204" pitchFamily="34" charset="0"/>
              </a:rPr>
              <a:t> dung </a:t>
            </a:r>
            <a:r>
              <a:rPr lang="en-US" sz="2300" dirty="0" err="1">
                <a:solidFill>
                  <a:srgbClr val="002060"/>
                </a:solidFill>
                <a:latin typeface="Arial" panose="020B0604020202020204" pitchFamily="34" charset="0"/>
                <a:cs typeface="Arial" panose="020B0604020202020204" pitchFamily="34" charset="0"/>
              </a:rPr>
              <a:t>quảng</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cáo</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thuốc</a:t>
            </a:r>
            <a:r>
              <a:rPr lang="en-US" sz="2300" dirty="0">
                <a:solidFill>
                  <a:srgbClr val="002060"/>
                </a:solidFill>
                <a:latin typeface="Arial" panose="020B0604020202020204" pitchFamily="34" charset="0"/>
                <a:cs typeface="Arial" panose="020B0604020202020204" pitchFamily="34" charset="0"/>
              </a:rPr>
              <a:t>)</a:t>
            </a:r>
          </a:p>
          <a:p>
            <a:pPr marL="914400" lvl="1" indent="-457200" algn="just">
              <a:spcBef>
                <a:spcPts val="600"/>
              </a:spcBef>
              <a:buFontTx/>
              <a:buAutoNum type="arabicPeriod"/>
            </a:pPr>
            <a:r>
              <a:rPr lang="en-US" sz="2300" b="1" dirty="0" err="1">
                <a:solidFill>
                  <a:srgbClr val="002060"/>
                </a:solidFill>
                <a:latin typeface="Arial" panose="020B0604020202020204" pitchFamily="34" charset="0"/>
                <a:cs typeface="Arial" panose="020B0604020202020204" pitchFamily="34" charset="0"/>
              </a:rPr>
              <a:t>Chương</a:t>
            </a:r>
            <a:r>
              <a:rPr lang="en-US" sz="2300" b="1" dirty="0">
                <a:solidFill>
                  <a:srgbClr val="002060"/>
                </a:solidFill>
                <a:latin typeface="Arial" panose="020B0604020202020204" pitchFamily="34" charset="0"/>
                <a:cs typeface="Arial" panose="020B0604020202020204" pitchFamily="34" charset="0"/>
              </a:rPr>
              <a:t> VIII: </a:t>
            </a:r>
            <a:r>
              <a:rPr lang="en-US" sz="2300" dirty="0">
                <a:solidFill>
                  <a:srgbClr val="002060"/>
                </a:solidFill>
                <a:latin typeface="Arial" panose="020B0604020202020204" pitchFamily="34" charset="0"/>
                <a:cs typeface="Arial" panose="020B0604020202020204" pitchFamily="34" charset="0"/>
              </a:rPr>
              <a:t>03 </a:t>
            </a:r>
            <a:r>
              <a:rPr lang="en-US" sz="2300" dirty="0" err="1">
                <a:solidFill>
                  <a:srgbClr val="002060"/>
                </a:solidFill>
                <a:latin typeface="Arial" panose="020B0604020202020204" pitchFamily="34" charset="0"/>
                <a:cs typeface="Arial" panose="020B0604020202020204" pitchFamily="34" charset="0"/>
              </a:rPr>
              <a:t>Mục</a:t>
            </a:r>
            <a:r>
              <a:rPr lang="en-US" sz="2300" dirty="0">
                <a:solidFill>
                  <a:srgbClr val="002060"/>
                </a:solidFill>
                <a:latin typeface="Arial" panose="020B0604020202020204" pitchFamily="34" charset="0"/>
                <a:cs typeface="Arial" panose="020B0604020202020204" pitchFamily="34" charset="0"/>
              </a:rPr>
              <a:t>, 12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Các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biện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pháp</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quản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lý</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giá</a:t>
            </a:r>
            <a:r>
              <a:rPr lang="en-US" sz="2300" dirty="0">
                <a:solidFill>
                  <a:srgbClr val="002060"/>
                </a:solidFill>
                <a:latin typeface="Arial" panose="020B0604020202020204" pitchFamily="34" charset="0"/>
                <a:cs typeface="Arial" panose="020B0604020202020204" pitchFamily="34" charset="0"/>
              </a:rPr>
              <a:t> </a:t>
            </a:r>
            <a:r>
              <a:rPr lang="en-US" sz="2300" dirty="0" err="1" smtClean="0">
                <a:solidFill>
                  <a:srgbClr val="002060"/>
                </a:solidFill>
                <a:latin typeface="Arial" panose="020B0604020202020204" pitchFamily="34" charset="0"/>
                <a:cs typeface="Arial" panose="020B0604020202020204" pitchFamily="34" charset="0"/>
              </a:rPr>
              <a:t>thuốc</a:t>
            </a:r>
            <a:r>
              <a:rPr lang="en-US" sz="2300" dirty="0" smtClean="0">
                <a:solidFill>
                  <a:srgbClr val="002060"/>
                </a:solidFill>
                <a:latin typeface="Arial" panose="020B0604020202020204" pitchFamily="34" charset="0"/>
                <a:cs typeface="Arial" panose="020B0604020202020204" pitchFamily="34" charset="0"/>
              </a:rPr>
              <a:t>)</a:t>
            </a:r>
          </a:p>
          <a:p>
            <a:pPr marL="914400" lvl="1" indent="-457200" algn="just">
              <a:spcBef>
                <a:spcPts val="600"/>
              </a:spcBef>
              <a:buFontTx/>
              <a:buAutoNum type="arabicPeriod"/>
            </a:pPr>
            <a:r>
              <a:rPr lang="en-US" sz="2300" b="1" dirty="0" err="1">
                <a:solidFill>
                  <a:srgbClr val="002060"/>
                </a:solidFill>
                <a:latin typeface="Arial" panose="020B0604020202020204" pitchFamily="34" charset="0"/>
                <a:cs typeface="Arial" panose="020B0604020202020204" pitchFamily="34" charset="0"/>
              </a:rPr>
              <a:t>Chương</a:t>
            </a:r>
            <a:r>
              <a:rPr lang="en-US" sz="2300" b="1" dirty="0">
                <a:solidFill>
                  <a:srgbClr val="002060"/>
                </a:solidFill>
                <a:latin typeface="Arial" panose="020B0604020202020204" pitchFamily="34" charset="0"/>
                <a:cs typeface="Arial" panose="020B0604020202020204" pitchFamily="34" charset="0"/>
              </a:rPr>
              <a:t> IX: </a:t>
            </a:r>
            <a:r>
              <a:rPr lang="en-US" sz="2300" dirty="0" smtClean="0">
                <a:solidFill>
                  <a:srgbClr val="002060"/>
                </a:solidFill>
                <a:latin typeface="Arial" panose="020B0604020202020204" pitchFamily="34" charset="0"/>
                <a:cs typeface="Arial" panose="020B0604020202020204" pitchFamily="34" charset="0"/>
              </a:rPr>
              <a:t>06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Điều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khoản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thi</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hành</a:t>
            </a:r>
            <a:r>
              <a:rPr lang="en-US" sz="2300" dirty="0">
                <a:solidFill>
                  <a:srgbClr val="002060"/>
                </a:solidFill>
                <a:latin typeface="Arial" panose="020B0604020202020204" pitchFamily="34" charset="0"/>
                <a:cs typeface="Arial" panose="020B0604020202020204" pitchFamily="34" charset="0"/>
              </a:rPr>
              <a:t>) </a:t>
            </a:r>
            <a:endParaRPr lang="vi-VN" sz="23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511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7</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157656" y="929137"/>
            <a:ext cx="8124496"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Phạm</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vi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điều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chỉnh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&amp;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giải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thích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từ</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ngữ</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797969" y="1222658"/>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480193460"/>
              </p:ext>
            </p:extLst>
          </p:nvPr>
        </p:nvGraphicFramePr>
        <p:xfrm>
          <a:off x="210070" y="1504801"/>
          <a:ext cx="11720945" cy="524245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51439">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85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2060"/>
                          </a:solidFill>
                          <a:latin typeface="Arial" panose="020B0604020202020204" pitchFamily="34" charset="0"/>
                          <a:cs typeface="Arial" panose="020B0604020202020204" pitchFamily="34" charset="0"/>
                        </a:rPr>
                        <a:t>1.1. </a:t>
                      </a:r>
                      <a:r>
                        <a:rPr lang="en-US" sz="2400" b="1" dirty="0" err="1" smtClean="0">
                          <a:solidFill>
                            <a:srgbClr val="002060"/>
                          </a:solidFill>
                          <a:latin typeface="Arial" panose="020B0604020202020204" pitchFamily="34" charset="0"/>
                          <a:cs typeface="Arial" panose="020B0604020202020204" pitchFamily="34" charset="0"/>
                        </a:rPr>
                        <a:t>Phạm</a:t>
                      </a:r>
                      <a:r>
                        <a:rPr lang="en-US" sz="2400" b="1" baseline="0" dirty="0" smtClean="0">
                          <a:solidFill>
                            <a:srgbClr val="002060"/>
                          </a:solidFill>
                          <a:latin typeface="Arial" panose="020B0604020202020204" pitchFamily="34" charset="0"/>
                          <a:cs typeface="Arial" panose="020B0604020202020204" pitchFamily="34" charset="0"/>
                        </a:rPr>
                        <a:t> vi </a:t>
                      </a:r>
                      <a:r>
                        <a:rPr lang="en-US" sz="2400" b="1" baseline="0" dirty="0" err="1" smtClean="0">
                          <a:solidFill>
                            <a:srgbClr val="002060"/>
                          </a:solidFill>
                          <a:latin typeface="Arial" panose="020B0604020202020204" pitchFamily="34" charset="0"/>
                          <a:cs typeface="Arial" panose="020B0604020202020204" pitchFamily="34" charset="0"/>
                        </a:rPr>
                        <a:t>điều</a:t>
                      </a:r>
                      <a:r>
                        <a:rPr lang="en-US" sz="2400" b="1" baseline="0" dirty="0" smtClean="0">
                          <a:solidFill>
                            <a:srgbClr val="002060"/>
                          </a:solidFill>
                          <a:latin typeface="Arial" panose="020B0604020202020204" pitchFamily="34" charset="0"/>
                          <a:cs typeface="Arial" panose="020B0604020202020204" pitchFamily="34" charset="0"/>
                        </a:rPr>
                        <a:t> </a:t>
                      </a:r>
                      <a:r>
                        <a:rPr lang="en-US" sz="2400" b="1" baseline="0" dirty="0" err="1" smtClean="0">
                          <a:solidFill>
                            <a:srgbClr val="002060"/>
                          </a:solidFill>
                          <a:latin typeface="Arial" panose="020B0604020202020204" pitchFamily="34" charset="0"/>
                          <a:cs typeface="Arial" panose="020B0604020202020204" pitchFamily="34" charset="0"/>
                        </a:rPr>
                        <a:t>chỉnh</a:t>
                      </a:r>
                      <a:r>
                        <a:rPr lang="en-US" sz="2400" b="1" baseline="0" dirty="0" smtClean="0">
                          <a:solidFill>
                            <a:srgbClr val="002060"/>
                          </a:solidFill>
                          <a:latin typeface="Arial" panose="020B0604020202020204" pitchFamily="34" charset="0"/>
                          <a:cs typeface="Arial" panose="020B0604020202020204" pitchFamily="34" charset="0"/>
                        </a:rPr>
                        <a:t> </a:t>
                      </a:r>
                      <a:r>
                        <a:rPr lang="vi-VN" sz="2400" b="1" baseline="0" dirty="0" smtClean="0">
                          <a:solidFill>
                            <a:srgbClr val="002060"/>
                          </a:solidFill>
                          <a:latin typeface="Arial" panose="020B0604020202020204" pitchFamily="34" charset="0"/>
                          <a:cs typeface="Arial" panose="020B0604020202020204" pitchFamily="34" charset="0"/>
                        </a:rPr>
                        <a:t>(Điều 1)</a:t>
                      </a:r>
                      <a:r>
                        <a:rPr lang="en-US" sz="2400" b="1" baseline="0" dirty="0" smtClean="0">
                          <a:solidFill>
                            <a:srgbClr val="00206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dirty="0" err="1" smtClean="0">
                          <a:solidFill>
                            <a:srgbClr val="002060"/>
                          </a:solidFill>
                          <a:latin typeface="Arial" panose="020B0604020202020204" pitchFamily="34" charset="0"/>
                          <a:cs typeface="Arial" panose="020B0604020202020204" pitchFamily="34" charset="0"/>
                        </a:rPr>
                        <a:t>Chứng</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chỉ</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hành</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nghề</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dược</a:t>
                      </a:r>
                      <a:r>
                        <a:rPr lang="en-US" sz="2200" dirty="0" smtClean="0">
                          <a:solidFill>
                            <a:srgbClr val="00206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dirty="0" err="1" smtClean="0">
                          <a:solidFill>
                            <a:srgbClr val="002060"/>
                          </a:solidFill>
                          <a:latin typeface="Arial" panose="020B0604020202020204" pitchFamily="34" charset="0"/>
                          <a:cs typeface="Arial" panose="020B0604020202020204" pitchFamily="34" charset="0"/>
                        </a:rPr>
                        <a:t>Kinh</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doanh</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dược</a:t>
                      </a:r>
                      <a:r>
                        <a:rPr lang="en-US" sz="2200" dirty="0" smtClean="0">
                          <a:solidFill>
                            <a:srgbClr val="00206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dirty="0" err="1" smtClean="0">
                          <a:solidFill>
                            <a:srgbClr val="002060"/>
                          </a:solidFill>
                          <a:latin typeface="Arial" panose="020B0604020202020204" pitchFamily="34" charset="0"/>
                          <a:cs typeface="Arial" panose="020B0604020202020204" pitchFamily="34" charset="0"/>
                        </a:rPr>
                        <a:t>Xuất</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khẩu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nhập</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khẩu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thuốc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nguyên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liệu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làm</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thuốc</a:t>
                      </a:r>
                      <a:r>
                        <a:rPr lang="en-US" sz="2200" dirty="0" smtClean="0">
                          <a:solidFill>
                            <a:srgbClr val="00206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dirty="0" err="1" smtClean="0">
                          <a:solidFill>
                            <a:srgbClr val="002060"/>
                          </a:solidFill>
                          <a:latin typeface="Arial" panose="020B0604020202020204" pitchFamily="34" charset="0"/>
                          <a:cs typeface="Arial" panose="020B0604020202020204" pitchFamily="34" charset="0"/>
                        </a:rPr>
                        <a:t>Đăng</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ký</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lưu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hành</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dược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liệu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tá</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dược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vỏ</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nang</a:t>
                      </a:r>
                      <a:r>
                        <a:rPr lang="en-US" sz="2200" baseline="0" dirty="0" smtClean="0">
                          <a:solidFill>
                            <a:srgbClr val="002060"/>
                          </a:solidFill>
                          <a:latin typeface="Arial" panose="020B0604020202020204" pitchFamily="34" charset="0"/>
                          <a:cs typeface="Arial" panose="020B0604020202020204" pitchFamily="34" charset="0"/>
                        </a:rPr>
                        <a:t> </a:t>
                      </a:r>
                      <a:r>
                        <a:rPr lang="en-US" sz="2200" baseline="0" dirty="0" err="1" smtClean="0">
                          <a:solidFill>
                            <a:srgbClr val="002060"/>
                          </a:solidFill>
                          <a:latin typeface="Arial" panose="020B0604020202020204" pitchFamily="34" charset="0"/>
                          <a:cs typeface="Arial" panose="020B0604020202020204" pitchFamily="34" charset="0"/>
                        </a:rPr>
                        <a:t>và</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đánh</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giá</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cơ</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sở</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sản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xuất</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tại</a:t>
                      </a:r>
                      <a:r>
                        <a:rPr lang="en-US" sz="2200" dirty="0" smtClean="0">
                          <a:solidFill>
                            <a:srgbClr val="002060"/>
                          </a:solidFill>
                          <a:latin typeface="Arial" panose="020B0604020202020204" pitchFamily="34" charset="0"/>
                          <a:cs typeface="Arial" panose="020B0604020202020204" pitchFamily="34" charset="0"/>
                        </a:rPr>
                        <a:t> NN.</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dirty="0" err="1" smtClean="0">
                          <a:solidFill>
                            <a:srgbClr val="002060"/>
                          </a:solidFill>
                          <a:latin typeface="Arial" panose="020B0604020202020204" pitchFamily="34" charset="0"/>
                          <a:cs typeface="Arial" panose="020B0604020202020204" pitchFamily="34" charset="0"/>
                        </a:rPr>
                        <a:t>Thẩm</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quyền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hình</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thức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thủ</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tục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hồi</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nguyên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liệu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làm</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thuốc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biện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pháp</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xử</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lý</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nguyên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liệu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làm</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thuốc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bị</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hồi</a:t>
                      </a:r>
                      <a:r>
                        <a:rPr lang="en-US" sz="2200" dirty="0" smtClean="0">
                          <a:solidFill>
                            <a:srgbClr val="00206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dirty="0" err="1" smtClean="0">
                          <a:solidFill>
                            <a:srgbClr val="002060"/>
                          </a:solidFill>
                          <a:latin typeface="Arial" panose="020B0604020202020204" pitchFamily="34" charset="0"/>
                          <a:cs typeface="Arial" panose="020B0604020202020204" pitchFamily="34" charset="0"/>
                        </a:rPr>
                        <a:t>Hồ</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sơ</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trình</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tự</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thủ</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tục</a:t>
                      </a:r>
                      <a:r>
                        <a:rPr lang="en-US" sz="2200" dirty="0" smtClean="0">
                          <a:solidFill>
                            <a:srgbClr val="002060"/>
                          </a:solidFill>
                          <a:latin typeface="Arial" panose="020B0604020202020204" pitchFamily="34" charset="0"/>
                          <a:cs typeface="Arial" panose="020B0604020202020204" pitchFamily="34" charset="0"/>
                        </a:rPr>
                        <a:t>,</a:t>
                      </a:r>
                      <a:r>
                        <a:rPr lang="en-US" sz="2200" baseline="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thẩm</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quyền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xác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nhận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nội</a:t>
                      </a:r>
                      <a:r>
                        <a:rPr lang="en-US" sz="2200" dirty="0" smtClean="0">
                          <a:solidFill>
                            <a:srgbClr val="002060"/>
                          </a:solidFill>
                          <a:latin typeface="Arial" panose="020B0604020202020204" pitchFamily="34" charset="0"/>
                          <a:cs typeface="Arial" panose="020B0604020202020204" pitchFamily="34" charset="0"/>
                        </a:rPr>
                        <a:t> dung </a:t>
                      </a:r>
                      <a:r>
                        <a:rPr lang="en-US" sz="2200" dirty="0" err="1" smtClean="0">
                          <a:solidFill>
                            <a:srgbClr val="002060"/>
                          </a:solidFill>
                          <a:latin typeface="Arial" panose="020B0604020202020204" pitchFamily="34" charset="0"/>
                          <a:cs typeface="Arial" panose="020B0604020202020204" pitchFamily="34" charset="0"/>
                        </a:rPr>
                        <a:t>thông</a:t>
                      </a:r>
                      <a:r>
                        <a:rPr lang="en-US" sz="2200" baseline="0" dirty="0" smtClean="0">
                          <a:solidFill>
                            <a:srgbClr val="002060"/>
                          </a:solidFill>
                          <a:latin typeface="Arial" panose="020B0604020202020204" pitchFamily="34" charset="0"/>
                          <a:cs typeface="Arial" panose="020B0604020202020204" pitchFamily="34" charset="0"/>
                        </a:rPr>
                        <a:t> tin,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quảng</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cáo</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thuốc</a:t>
                      </a:r>
                      <a:r>
                        <a:rPr lang="en-US" sz="2200" dirty="0" smtClean="0">
                          <a:solidFill>
                            <a:srgbClr val="00206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dirty="0" err="1" smtClean="0">
                          <a:solidFill>
                            <a:srgbClr val="002060"/>
                          </a:solidFill>
                          <a:latin typeface="Arial" panose="020B0604020202020204" pitchFamily="34" charset="0"/>
                          <a:cs typeface="Arial" panose="020B0604020202020204" pitchFamily="34" charset="0"/>
                        </a:rPr>
                        <a:t>Các</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biện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pháp</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quản</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lý</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giá</a:t>
                      </a:r>
                      <a:r>
                        <a:rPr lang="en-US" sz="2200" dirty="0" smtClean="0">
                          <a:solidFill>
                            <a:srgbClr val="002060"/>
                          </a:solidFill>
                          <a:latin typeface="Arial" panose="020B0604020202020204" pitchFamily="34" charset="0"/>
                          <a:cs typeface="Arial" panose="020B0604020202020204" pitchFamily="34" charset="0"/>
                        </a:rPr>
                        <a:t> </a:t>
                      </a:r>
                      <a:r>
                        <a:rPr lang="en-US" sz="2200" dirty="0" err="1" smtClean="0">
                          <a:solidFill>
                            <a:srgbClr val="002060"/>
                          </a:solidFill>
                          <a:latin typeface="Arial" panose="020B0604020202020204" pitchFamily="34" charset="0"/>
                          <a:cs typeface="Arial" panose="020B0604020202020204" pitchFamily="34" charset="0"/>
                        </a:rPr>
                        <a:t>thuốc</a:t>
                      </a:r>
                      <a:r>
                        <a:rPr lang="en-US" sz="2200" dirty="0" smtClean="0">
                          <a:solidFill>
                            <a:srgbClr val="002060"/>
                          </a:solidFill>
                          <a:latin typeface="Arial" panose="020B0604020202020204" pitchFamily="34" charset="0"/>
                          <a:cs typeface="Arial" panose="020B0604020202020204" pitchFamily="34" charset="0"/>
                        </a:rPr>
                        <a:t>.</a:t>
                      </a:r>
                      <a:endParaRPr lang="en-US" sz="2400" b="0" strike="noStrike" dirty="0" smtClean="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1.1. </a:t>
                      </a:r>
                      <a:r>
                        <a:rPr kumimoji="0" lang="en-US" sz="24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Phạm</a:t>
                      </a: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vi </a:t>
                      </a:r>
                      <a:r>
                        <a:rPr kumimoji="0" lang="en-US" sz="24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điều</a:t>
                      </a: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vi-VN"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chỉnh (Điều 1)</a:t>
                      </a:r>
                      <a:endPar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200" b="0" kern="1200" dirty="0" err="1" smtClean="0">
                          <a:solidFill>
                            <a:srgbClr val="002060"/>
                          </a:solidFill>
                          <a:effectLst/>
                          <a:latin typeface="Arial" panose="020B0604020202020204" pitchFamily="34" charset="0"/>
                          <a:ea typeface="+mn-ea"/>
                          <a:cs typeface="Arial" panose="020B0604020202020204" pitchFamily="34" charset="0"/>
                        </a:rPr>
                        <a:t>Bỏ</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phạm</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vi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điều</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chỉnh</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đối</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với</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hồ</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sơ</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trình</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tự</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thủ</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tục</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và</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thẩm</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quyền</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cấp</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giấy</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xác</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nhận</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nội</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dung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thông</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tin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thuốc</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b="1" kern="1200" baseline="0" dirty="0" smtClean="0">
                        <a:solidFill>
                          <a:srgbClr val="002060"/>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200" b="0" strike="noStrike" baseline="0" dirty="0" smtClean="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8523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      IV. NỘI DUNG </a:t>
            </a:r>
            <a:r>
              <a:rPr lang="en-US" sz="2800" b="1" dirty="0">
                <a:solidFill>
                  <a:srgbClr val="FF0000"/>
                </a:solidFill>
                <a:latin typeface="Arial" panose="020B0604020202020204" pitchFamily="34" charset="0"/>
                <a:cs typeface="Arial" panose="020B0604020202020204" pitchFamily="34" charset="0"/>
              </a:rPr>
              <a:t>ĐỀ XUẤT SỬA </a:t>
            </a:r>
            <a:r>
              <a:rPr lang="en-US" sz="2800" b="1" dirty="0" smtClean="0">
                <a:solidFill>
                  <a:srgbClr val="FF0000"/>
                </a:solidFill>
                <a:latin typeface="Arial" panose="020B0604020202020204" pitchFamily="34" charset="0"/>
                <a:cs typeface="Arial" panose="020B0604020202020204" pitchFamily="34" charset="0"/>
              </a:rPr>
              <a:t>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9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8</a:t>
            </a:fld>
            <a:endParaRPr lang="en-US">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157656" y="929137"/>
            <a:ext cx="9520734"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Phạm</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vi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điều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chỉnh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&amp;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giải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thích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từ</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ngữ</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tiếp</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theo</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797969" y="1222658"/>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864314113"/>
              </p:ext>
            </p:extLst>
          </p:nvPr>
        </p:nvGraphicFramePr>
        <p:xfrm>
          <a:off x="210070" y="1504801"/>
          <a:ext cx="11720945" cy="5242457"/>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51439">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852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strike="noStrike" dirty="0" smtClean="0">
                          <a:solidFill>
                            <a:srgbClr val="002060"/>
                          </a:solidFill>
                          <a:latin typeface="Arial" panose="020B0604020202020204" pitchFamily="34" charset="0"/>
                          <a:cs typeface="Arial" panose="020B0604020202020204" pitchFamily="34" charset="0"/>
                        </a:rPr>
                        <a:t>1.2. </a:t>
                      </a:r>
                      <a:r>
                        <a:rPr lang="en-US" sz="2400" b="1" strike="noStrike" dirty="0" err="1" smtClean="0">
                          <a:solidFill>
                            <a:srgbClr val="002060"/>
                          </a:solidFill>
                          <a:latin typeface="Arial" panose="020B0604020202020204" pitchFamily="34" charset="0"/>
                          <a:cs typeface="Arial" panose="020B0604020202020204" pitchFamily="34" charset="0"/>
                        </a:rPr>
                        <a:t>Giải</a:t>
                      </a:r>
                      <a:r>
                        <a:rPr lang="en-US" sz="2400" b="1" strike="noStrike" baseline="0" dirty="0" smtClean="0">
                          <a:solidFill>
                            <a:srgbClr val="002060"/>
                          </a:solidFill>
                          <a:latin typeface="Arial" panose="020B0604020202020204" pitchFamily="34" charset="0"/>
                          <a:cs typeface="Arial" panose="020B0604020202020204" pitchFamily="34" charset="0"/>
                        </a:rPr>
                        <a:t> </a:t>
                      </a:r>
                      <a:r>
                        <a:rPr lang="en-US" sz="2400" b="1" strike="noStrike" baseline="0" dirty="0" err="1" smtClean="0">
                          <a:solidFill>
                            <a:srgbClr val="002060"/>
                          </a:solidFill>
                          <a:latin typeface="Arial" panose="020B0604020202020204" pitchFamily="34" charset="0"/>
                          <a:cs typeface="Arial" panose="020B0604020202020204" pitchFamily="34" charset="0"/>
                        </a:rPr>
                        <a:t>thích</a:t>
                      </a:r>
                      <a:r>
                        <a:rPr lang="en-US" sz="2400" b="1" strike="noStrike" baseline="0" dirty="0" smtClean="0">
                          <a:solidFill>
                            <a:srgbClr val="002060"/>
                          </a:solidFill>
                          <a:latin typeface="Arial" panose="020B0604020202020204" pitchFamily="34" charset="0"/>
                          <a:cs typeface="Arial" panose="020B0604020202020204" pitchFamily="34" charset="0"/>
                        </a:rPr>
                        <a:t> </a:t>
                      </a:r>
                      <a:r>
                        <a:rPr lang="en-US" sz="2400" b="1" strike="noStrike" baseline="0" dirty="0" err="1" smtClean="0">
                          <a:solidFill>
                            <a:srgbClr val="002060"/>
                          </a:solidFill>
                          <a:latin typeface="Arial" panose="020B0604020202020204" pitchFamily="34" charset="0"/>
                          <a:cs typeface="Arial" panose="020B0604020202020204" pitchFamily="34" charset="0"/>
                        </a:rPr>
                        <a:t>từ</a:t>
                      </a:r>
                      <a:r>
                        <a:rPr lang="en-US" sz="2400" b="1" strike="noStrike" baseline="0" dirty="0" smtClean="0">
                          <a:solidFill>
                            <a:srgbClr val="002060"/>
                          </a:solidFill>
                          <a:latin typeface="Arial" panose="020B0604020202020204" pitchFamily="34" charset="0"/>
                          <a:cs typeface="Arial" panose="020B0604020202020204" pitchFamily="34" charset="0"/>
                        </a:rPr>
                        <a:t> </a:t>
                      </a:r>
                      <a:r>
                        <a:rPr lang="en-US" sz="2400" b="1" strike="noStrike" baseline="0" dirty="0" err="1" smtClean="0">
                          <a:solidFill>
                            <a:srgbClr val="002060"/>
                          </a:solidFill>
                          <a:latin typeface="Arial" panose="020B0604020202020204" pitchFamily="34" charset="0"/>
                          <a:cs typeface="Arial" panose="020B0604020202020204" pitchFamily="34" charset="0"/>
                        </a:rPr>
                        <a:t>ngữ</a:t>
                      </a:r>
                      <a:r>
                        <a:rPr lang="vi-VN" sz="2400" b="1" strike="noStrike" baseline="0" dirty="0" smtClean="0">
                          <a:solidFill>
                            <a:srgbClr val="002060"/>
                          </a:solidFill>
                          <a:latin typeface="Arial" panose="020B0604020202020204" pitchFamily="34" charset="0"/>
                          <a:cs typeface="Arial" panose="020B0604020202020204" pitchFamily="34" charset="0"/>
                        </a:rPr>
                        <a:t> (Điều 2)</a:t>
                      </a:r>
                      <a:r>
                        <a:rPr lang="en-US" sz="2400" b="1" strike="noStrike" baseline="0" dirty="0" smtClean="0">
                          <a:solidFill>
                            <a:srgbClr val="002060"/>
                          </a:solidFill>
                          <a:latin typeface="Arial" panose="020B0604020202020204" pitchFamily="34" charset="0"/>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1" strike="noStrike" baseline="0" dirty="0" smtClean="0">
                        <a:solidFill>
                          <a:srgbClr val="002060"/>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Thông</a:t>
                      </a:r>
                      <a:r>
                        <a:rPr lang="en-US" sz="2200" b="0" i="1" strike="noStrike" baseline="0" dirty="0" smtClean="0">
                          <a:solidFill>
                            <a:srgbClr val="002060"/>
                          </a:solidFill>
                          <a:latin typeface="Arial" panose="020B0604020202020204" pitchFamily="34" charset="0"/>
                          <a:cs typeface="Arial" panose="020B0604020202020204" pitchFamily="34" charset="0"/>
                        </a:rPr>
                        <a:t> tin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Hội</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thảo</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giới</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thiệu</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Bán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thành</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phẩm</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nhập</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khẩu</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của</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thành</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toàn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bộ</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của</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bán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buôn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bán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buôn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dự</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kiến</a:t>
                      </a: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strike="noStrike" baseline="0" dirty="0" smtClean="0">
                          <a:solidFill>
                            <a:srgbClr val="002060"/>
                          </a:solidFill>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lang="en-US" sz="2200" b="0" strike="noStrike" baseline="0" dirty="0" smtClean="0">
                        <a:solidFill>
                          <a:srgbClr val="002060"/>
                        </a:solidFill>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1" strike="noStrike" baseline="0" dirty="0" smtClean="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rgbClr val="002060"/>
                          </a:solidFill>
                          <a:effectLst/>
                          <a:latin typeface="Arial" panose="020B0604020202020204" pitchFamily="34" charset="0"/>
                          <a:ea typeface="+mn-ea"/>
                          <a:cs typeface="Arial" panose="020B0604020202020204" pitchFamily="34" charset="0"/>
                        </a:rPr>
                        <a:t>1.2. </a:t>
                      </a:r>
                      <a:r>
                        <a:rPr lang="en-US" sz="2400" b="1" kern="1200" baseline="0" dirty="0" err="1" smtClean="0">
                          <a:solidFill>
                            <a:srgbClr val="002060"/>
                          </a:solidFill>
                          <a:effectLst/>
                          <a:latin typeface="Arial" panose="020B0604020202020204" pitchFamily="34" charset="0"/>
                          <a:ea typeface="+mn-ea"/>
                          <a:cs typeface="Arial" panose="020B0604020202020204" pitchFamily="34" charset="0"/>
                        </a:rPr>
                        <a:t>Giải</a:t>
                      </a:r>
                      <a:r>
                        <a:rPr lang="en-US" sz="2400" b="1" kern="1200" baseline="0" dirty="0" smtClean="0">
                          <a:solidFill>
                            <a:srgbClr val="002060"/>
                          </a:solidFill>
                          <a:effectLst/>
                          <a:latin typeface="Arial" panose="020B0604020202020204" pitchFamily="34" charset="0"/>
                          <a:ea typeface="+mn-ea"/>
                          <a:cs typeface="Arial" panose="020B0604020202020204" pitchFamily="34" charset="0"/>
                        </a:rPr>
                        <a:t> </a:t>
                      </a:r>
                      <a:r>
                        <a:rPr lang="en-US" sz="2400" b="1" kern="1200" baseline="0" dirty="0" err="1" smtClean="0">
                          <a:solidFill>
                            <a:srgbClr val="002060"/>
                          </a:solidFill>
                          <a:effectLst/>
                          <a:latin typeface="Arial" panose="020B0604020202020204" pitchFamily="34" charset="0"/>
                          <a:ea typeface="+mn-ea"/>
                          <a:cs typeface="Arial" panose="020B0604020202020204" pitchFamily="34" charset="0"/>
                        </a:rPr>
                        <a:t>thích</a:t>
                      </a:r>
                      <a:r>
                        <a:rPr lang="en-US" sz="2400" b="1" kern="1200" baseline="0" dirty="0" smtClean="0">
                          <a:solidFill>
                            <a:srgbClr val="002060"/>
                          </a:solidFill>
                          <a:effectLst/>
                          <a:latin typeface="Arial" panose="020B0604020202020204" pitchFamily="34" charset="0"/>
                          <a:ea typeface="+mn-ea"/>
                          <a:cs typeface="Arial" panose="020B0604020202020204" pitchFamily="34" charset="0"/>
                        </a:rPr>
                        <a:t> </a:t>
                      </a:r>
                      <a:r>
                        <a:rPr lang="en-US" sz="2400" b="1" kern="1200" baseline="0" dirty="0" err="1" smtClean="0">
                          <a:solidFill>
                            <a:srgbClr val="002060"/>
                          </a:solidFill>
                          <a:effectLst/>
                          <a:latin typeface="Arial" panose="020B0604020202020204" pitchFamily="34" charset="0"/>
                          <a:ea typeface="+mn-ea"/>
                          <a:cs typeface="Arial" panose="020B0604020202020204" pitchFamily="34" charset="0"/>
                        </a:rPr>
                        <a:t>từ</a:t>
                      </a:r>
                      <a:r>
                        <a:rPr lang="en-US" sz="2400" b="1" kern="1200" baseline="0" dirty="0" smtClean="0">
                          <a:solidFill>
                            <a:srgbClr val="002060"/>
                          </a:solidFill>
                          <a:effectLst/>
                          <a:latin typeface="Arial" panose="020B0604020202020204" pitchFamily="34" charset="0"/>
                          <a:ea typeface="+mn-ea"/>
                          <a:cs typeface="Arial" panose="020B0604020202020204" pitchFamily="34" charset="0"/>
                        </a:rPr>
                        <a:t> </a:t>
                      </a:r>
                      <a:r>
                        <a:rPr lang="en-US" sz="2400" b="1" kern="1200" baseline="0" dirty="0" err="1" smtClean="0">
                          <a:solidFill>
                            <a:srgbClr val="002060"/>
                          </a:solidFill>
                          <a:effectLst/>
                          <a:latin typeface="Arial" panose="020B0604020202020204" pitchFamily="34" charset="0"/>
                          <a:ea typeface="+mn-ea"/>
                          <a:cs typeface="Arial" panose="020B0604020202020204" pitchFamily="34" charset="0"/>
                        </a:rPr>
                        <a:t>ngữ</a:t>
                      </a:r>
                      <a:r>
                        <a:rPr lang="en-US" sz="2400" b="1" kern="1200" baseline="0" dirty="0" smtClean="0">
                          <a:solidFill>
                            <a:srgbClr val="002060"/>
                          </a:solidFill>
                          <a:effectLst/>
                          <a:latin typeface="Arial" panose="020B0604020202020204" pitchFamily="34" charset="0"/>
                          <a:ea typeface="+mn-ea"/>
                          <a:cs typeface="Arial" panose="020B0604020202020204" pitchFamily="34" charset="0"/>
                        </a:rPr>
                        <a:t> </a:t>
                      </a:r>
                      <a:r>
                        <a:rPr lang="vi-VN" sz="2400" b="1" kern="1200" baseline="0" dirty="0" smtClean="0">
                          <a:solidFill>
                            <a:srgbClr val="002060"/>
                          </a:solidFill>
                          <a:effectLst/>
                          <a:latin typeface="Arial" panose="020B0604020202020204" pitchFamily="34" charset="0"/>
                          <a:ea typeface="+mn-ea"/>
                          <a:cs typeface="Arial" panose="020B0604020202020204" pitchFamily="34" charset="0"/>
                        </a:rPr>
                        <a:t>(Điều 2)</a:t>
                      </a:r>
                      <a:endParaRPr lang="en-US" sz="2400" b="1" kern="1200" baseline="0" dirty="0" smtClean="0">
                        <a:solidFill>
                          <a:srgbClr val="002060"/>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Bỏ</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các</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thuật</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kern="1200" baseline="0" dirty="0" err="1" smtClean="0">
                          <a:solidFill>
                            <a:srgbClr val="002060"/>
                          </a:solidFill>
                          <a:effectLst/>
                          <a:latin typeface="Arial" panose="020B0604020202020204" pitchFamily="34" charset="0"/>
                          <a:ea typeface="+mn-ea"/>
                          <a:cs typeface="Arial" panose="020B0604020202020204" pitchFamily="34" charset="0"/>
                        </a:rPr>
                        <a:t>ngữ</a:t>
                      </a:r>
                      <a:r>
                        <a:rPr lang="en-US" sz="2200" b="0" kern="1200" baseline="0" dirty="0" smtClean="0">
                          <a:solidFill>
                            <a:srgbClr val="002060"/>
                          </a:solidFill>
                          <a:effectLst/>
                          <a:latin typeface="Arial" panose="020B0604020202020204" pitchFamily="34" charset="0"/>
                          <a:ea typeface="+mn-ea"/>
                          <a:cs typeface="Arial" panose="020B0604020202020204" pitchFamily="34" charset="0"/>
                        </a:rPr>
                        <a:t>: </a:t>
                      </a:r>
                    </a:p>
                    <a:p>
                      <a:pPr marL="800100" marR="0" lvl="1" indent="-342900" algn="just" defTabSz="914400" rtl="0" eaLnBrk="1" fontAlgn="auto" latinLnBrk="0" hangingPunct="1">
                        <a:lnSpc>
                          <a:spcPct val="100000"/>
                        </a:lnSpc>
                        <a:spcBef>
                          <a:spcPts val="600"/>
                        </a:spcBef>
                        <a:spcAft>
                          <a:spcPts val="0"/>
                        </a:spcAft>
                        <a:buClrTx/>
                        <a:buSzTx/>
                        <a:buFontTx/>
                        <a:buChar char="-"/>
                        <a:tabLst/>
                        <a:defRPr/>
                      </a:pPr>
                      <a:r>
                        <a:rPr lang="en-US" sz="2200" b="0"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Thông</a:t>
                      </a:r>
                      <a:r>
                        <a:rPr lang="en-US" sz="2200" b="0" i="1" strike="noStrike" baseline="0" dirty="0" smtClean="0">
                          <a:solidFill>
                            <a:srgbClr val="002060"/>
                          </a:solidFill>
                          <a:latin typeface="Arial" panose="020B0604020202020204" pitchFamily="34" charset="0"/>
                          <a:cs typeface="Arial" panose="020B0604020202020204" pitchFamily="34" charset="0"/>
                        </a:rPr>
                        <a:t> tin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800100" marR="0" lvl="1"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Hội</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thảo</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giới</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thiệu</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800100" marR="0" lvl="1"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Bán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thành</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phẩm</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a:t>
                      </a:r>
                    </a:p>
                    <a:p>
                      <a:pPr marL="800100" marR="0" lvl="1"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nhập</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khẩu</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của</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800100" marR="0" lvl="1"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thành</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toàn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bộ</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của</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800100" marR="0" lvl="1"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bán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buôn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p>
                    <a:p>
                      <a:pPr marL="800100" marR="0" lvl="1" indent="-342900" algn="just" defTabSz="914400" rtl="0" eaLnBrk="1" fontAlgn="auto" latinLnBrk="0" hangingPunct="1">
                        <a:lnSpc>
                          <a:spcPct val="100000"/>
                        </a:lnSpc>
                        <a:spcBef>
                          <a:spcPts val="600"/>
                        </a:spcBef>
                        <a:spcAft>
                          <a:spcPts val="0"/>
                        </a:spcAft>
                        <a:buClrTx/>
                        <a:buSzTx/>
                        <a:buFontTx/>
                        <a:buChar char="-"/>
                        <a:tabLst/>
                        <a:defRPr/>
                      </a:pPr>
                      <a:r>
                        <a:rPr lang="en-US" sz="2200" b="0" i="1" strike="noStrike" baseline="0" dirty="0" smtClean="0">
                          <a:solidFill>
                            <a:srgbClr val="002060"/>
                          </a:solidFill>
                          <a:latin typeface="Arial" panose="020B0604020202020204" pitchFamily="34" charset="0"/>
                          <a:cs typeface="Arial" panose="020B0604020202020204" pitchFamily="34" charset="0"/>
                        </a:rPr>
                        <a:t>“</a:t>
                      </a:r>
                      <a:r>
                        <a:rPr lang="en-US" sz="2200" b="0" i="1" strike="noStrike" baseline="0" dirty="0" err="1" smtClean="0">
                          <a:solidFill>
                            <a:srgbClr val="002060"/>
                          </a:solidFill>
                          <a:latin typeface="Arial" panose="020B0604020202020204" pitchFamily="34" charset="0"/>
                          <a:cs typeface="Arial" panose="020B0604020202020204" pitchFamily="34" charset="0"/>
                        </a:rPr>
                        <a:t>Giá</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bán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buôn</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thuốc</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dự</a:t>
                      </a:r>
                      <a:r>
                        <a:rPr lang="en-US" sz="2200" b="0" i="1" strike="noStrike" baseline="0" dirty="0" smtClean="0">
                          <a:solidFill>
                            <a:srgbClr val="002060"/>
                          </a:solidFill>
                          <a:latin typeface="Arial" panose="020B0604020202020204" pitchFamily="34" charset="0"/>
                          <a:cs typeface="Arial" panose="020B0604020202020204" pitchFamily="34" charset="0"/>
                        </a:rPr>
                        <a:t> </a:t>
                      </a:r>
                      <a:r>
                        <a:rPr lang="en-US" sz="2200" b="0" i="1" strike="noStrike" baseline="0" dirty="0" err="1" smtClean="0">
                          <a:solidFill>
                            <a:srgbClr val="002060"/>
                          </a:solidFill>
                          <a:latin typeface="Arial" panose="020B0604020202020204" pitchFamily="34" charset="0"/>
                          <a:cs typeface="Arial" panose="020B0604020202020204" pitchFamily="34" charset="0"/>
                        </a:rPr>
                        <a:t>kiến</a:t>
                      </a:r>
                      <a:r>
                        <a:rPr lang="en-US" sz="2200" b="0" i="1" strike="noStrike" baseline="0" dirty="0" smtClean="0">
                          <a:solidFill>
                            <a:srgbClr val="002060"/>
                          </a:solidFill>
                          <a:latin typeface="Arial" panose="020B0604020202020204" pitchFamily="34" charset="0"/>
                          <a:cs typeface="Arial" panose="020B0604020202020204" pitchFamily="34" charset="0"/>
                        </a:rPr>
                        <a:t>”. </a:t>
                      </a:r>
                      <a:endParaRPr lang="en-US" sz="2200" b="0" i="1" strike="noStrike" kern="1200" baseline="0" dirty="0" smtClean="0">
                        <a:solidFill>
                          <a:srgbClr val="002060"/>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sp>
        <p:nvSpPr>
          <p:cNvPr id="13" name="Rectangle 3"/>
          <p:cNvSpPr>
            <a:spLocks noChangeArrowheads="1"/>
          </p:cNvSpPr>
          <p:nvPr/>
        </p:nvSpPr>
        <p:spPr bwMode="auto">
          <a:xfrm>
            <a:off x="2144110" y="129067"/>
            <a:ext cx="8377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      IV. NỘI DUNG </a:t>
            </a:r>
            <a:r>
              <a:rPr lang="en-US" sz="2800" b="1" dirty="0">
                <a:solidFill>
                  <a:srgbClr val="FF0000"/>
                </a:solidFill>
                <a:latin typeface="Arial" panose="020B0604020202020204" pitchFamily="34" charset="0"/>
                <a:cs typeface="Arial" panose="020B0604020202020204" pitchFamily="34" charset="0"/>
              </a:rPr>
              <a:t>ĐỀ XUẤT SỬA </a:t>
            </a:r>
            <a:r>
              <a:rPr lang="en-US" sz="2800" b="1" dirty="0" smtClean="0">
                <a:solidFill>
                  <a:srgbClr val="FF0000"/>
                </a:solidFill>
                <a:latin typeface="Arial" panose="020B0604020202020204" pitchFamily="34" charset="0"/>
                <a:cs typeface="Arial" panose="020B0604020202020204" pitchFamily="34" charset="0"/>
              </a:rPr>
              <a:t>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5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gray">
          <a:xfrm>
            <a:off x="3200400" y="3168651"/>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eaLnBrk="0" fontAlgn="base" hangingPunct="0">
              <a:spcBef>
                <a:spcPct val="0"/>
              </a:spcBef>
              <a:spcAft>
                <a:spcPct val="0"/>
              </a:spcAft>
              <a:buFont typeface="Wingdings" panose="05000000000000000000" pitchFamily="2" charset="2"/>
              <a:buNone/>
            </a:pPr>
            <a:r>
              <a:rPr lang="en-US" b="1" dirty="0">
                <a:solidFill>
                  <a:srgbClr val="000000"/>
                </a:solidFill>
                <a:latin typeface="Arial" panose="020B0604020202020204" pitchFamily="34" charset="0"/>
                <a:cs typeface="Arial" panose="020B0604020202020204" pitchFamily="34" charset="0"/>
              </a:rPr>
              <a:t> </a:t>
            </a:r>
          </a:p>
        </p:txBody>
      </p:sp>
      <p:pic>
        <p:nvPicPr>
          <p:cNvPr id="42008" name="Picture 24" descr="medical2_TGP_Photoseries_TP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573464"/>
            <a:ext cx="3206750" cy="33226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9A12C08-2C8F-434B-8ED3-B58C71B91F7F}" type="slidenum">
              <a:rPr lang="en-US" smtClean="0">
                <a:solidFill>
                  <a:srgbClr val="000000"/>
                </a:solidFill>
                <a:latin typeface="Arial" panose="020B0604020202020204" pitchFamily="34" charset="0"/>
                <a:cs typeface="Arial" panose="020B0604020202020204" pitchFamily="34" charset="0"/>
              </a:rPr>
              <a:pPr/>
              <a:t>9</a:t>
            </a:fld>
            <a:endParaRPr lang="en-US">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1808480" y="1097280"/>
            <a:ext cx="5750560" cy="71120"/>
          </a:xfrm>
          <a:prstGeom prst="line">
            <a:avLst/>
          </a:prstGeom>
          <a:noFill/>
          <a:ln w="9525" cap="flat" cmpd="sng" algn="ctr">
            <a:noFill/>
            <a:prstDash val="solid"/>
            <a:round/>
            <a:headEnd type="none" w="med" len="med"/>
            <a:tailEnd type="none" w="med" len="med"/>
          </a:ln>
          <a:effectLst/>
        </p:spPr>
      </p:cxnSp>
      <p:cxnSp>
        <p:nvCxnSpPr>
          <p:cNvPr id="12" name="Straight Connector 11"/>
          <p:cNvCxnSpPr/>
          <p:nvPr/>
        </p:nvCxnSpPr>
        <p:spPr bwMode="auto">
          <a:xfrm>
            <a:off x="3403600" y="845810"/>
            <a:ext cx="5984240" cy="251470"/>
          </a:xfrm>
          <a:prstGeom prst="line">
            <a:avLst/>
          </a:prstGeom>
          <a:noFill/>
          <a:ln w="9525" cap="flat" cmpd="sng" algn="ctr">
            <a:noFill/>
            <a:prstDash val="solid"/>
            <a:round/>
            <a:headEnd type="none" w="med" len="med"/>
            <a:tailEnd type="none" w="med" len="med"/>
          </a:ln>
          <a:effectLst/>
        </p:spPr>
      </p:cxnSp>
      <p:graphicFrame>
        <p:nvGraphicFramePr>
          <p:cNvPr id="15" name="Table 14"/>
          <p:cNvGraphicFramePr>
            <a:graphicFrameLocks noGrp="1"/>
          </p:cNvGraphicFramePr>
          <p:nvPr>
            <p:extLst>
              <p:ext uri="{D42A27DB-BD31-4B8C-83A1-F6EECF244321}">
                <p14:modId xmlns:p14="http://schemas.microsoft.com/office/powerpoint/2010/main" val="1884011436"/>
              </p:ext>
            </p:extLst>
          </p:nvPr>
        </p:nvGraphicFramePr>
        <p:xfrm>
          <a:off x="273132" y="1230322"/>
          <a:ext cx="11720945" cy="5597199"/>
        </p:xfrm>
        <a:graphic>
          <a:graphicData uri="http://schemas.openxmlformats.org/drawingml/2006/table">
            <a:tbl>
              <a:tblPr firstRow="1" bandRow="1">
                <a:tableStyleId>{5C22544A-7EE6-4342-B048-85BDC9FD1C3A}</a:tableStyleId>
              </a:tblPr>
              <a:tblGrid>
                <a:gridCol w="5810807">
                  <a:extLst>
                    <a:ext uri="{9D8B030D-6E8A-4147-A177-3AD203B41FA5}">
                      <a16:colId xmlns:a16="http://schemas.microsoft.com/office/drawing/2014/main" xmlns="" val="20000"/>
                    </a:ext>
                  </a:extLst>
                </a:gridCol>
                <a:gridCol w="5910138">
                  <a:extLst>
                    <a:ext uri="{9D8B030D-6E8A-4147-A177-3AD203B41FA5}">
                      <a16:colId xmlns:a16="http://schemas.microsoft.com/office/drawing/2014/main" xmlns="" val="20001"/>
                    </a:ext>
                  </a:extLst>
                </a:gridCol>
              </a:tblGrid>
              <a:tr h="476559">
                <a:tc>
                  <a:txBody>
                    <a:bodyPr/>
                    <a:lstStyle/>
                    <a:p>
                      <a:pPr algn="ctr"/>
                      <a:r>
                        <a:rPr lang="en-US" sz="2400" dirty="0" smtClean="0">
                          <a:latin typeface="Arial" panose="020B0604020202020204" pitchFamily="34" charset="0"/>
                          <a:cs typeface="Arial" panose="020B0604020202020204" pitchFamily="34" charset="0"/>
                        </a:rPr>
                        <a:t>NGHỊ</a:t>
                      </a:r>
                      <a:r>
                        <a:rPr lang="en-US" sz="2400" baseline="0" dirty="0" smtClean="0">
                          <a:latin typeface="Arial" panose="020B0604020202020204" pitchFamily="34" charset="0"/>
                          <a:cs typeface="Arial" panose="020B0604020202020204" pitchFamily="34" charset="0"/>
                        </a:rPr>
                        <a:t> ĐỊNH 54</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DỰ</a:t>
                      </a:r>
                      <a:r>
                        <a:rPr lang="en-US" sz="2400" baseline="0" dirty="0" smtClean="0">
                          <a:latin typeface="Arial" panose="020B0604020202020204" pitchFamily="34" charset="0"/>
                          <a:cs typeface="Arial" panose="020B0604020202020204" pitchFamily="34" charset="0"/>
                        </a:rPr>
                        <a:t> THẢO NGHỊ ĐỊNH THAY THẾ</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051525">
                <a:tc>
                  <a:txBody>
                    <a:bodyPr/>
                    <a:lstStyle/>
                    <a:p>
                      <a:r>
                        <a:rPr lang="en-US" sz="2200" b="1" dirty="0" smtClean="0">
                          <a:solidFill>
                            <a:srgbClr val="002060"/>
                          </a:solidFill>
                          <a:latin typeface="Arial" panose="020B0604020202020204" pitchFamily="34" charset="0"/>
                          <a:cs typeface="Arial" panose="020B0604020202020204" pitchFamily="34" charset="0"/>
                        </a:rPr>
                        <a:t>1.2. </a:t>
                      </a:r>
                      <a:r>
                        <a:rPr lang="en-US" sz="2200" b="1" dirty="0" err="1" smtClean="0">
                          <a:solidFill>
                            <a:srgbClr val="002060"/>
                          </a:solidFill>
                          <a:latin typeface="Arial" panose="020B0604020202020204" pitchFamily="34" charset="0"/>
                          <a:cs typeface="Arial" panose="020B0604020202020204" pitchFamily="34" charset="0"/>
                        </a:rPr>
                        <a:t>Giải</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thích</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từ</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ngữ</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tiếp</a:t>
                      </a:r>
                      <a:r>
                        <a:rPr lang="en-US" sz="2200" b="1" baseline="0" dirty="0" smtClean="0">
                          <a:solidFill>
                            <a:srgbClr val="002060"/>
                          </a:solidFill>
                          <a:latin typeface="Arial" panose="020B0604020202020204" pitchFamily="34" charset="0"/>
                          <a:cs typeface="Arial" panose="020B0604020202020204" pitchFamily="34" charset="0"/>
                        </a:rPr>
                        <a:t> </a:t>
                      </a:r>
                      <a:r>
                        <a:rPr lang="en-US" sz="2200" b="1" baseline="0" dirty="0" err="1" smtClean="0">
                          <a:solidFill>
                            <a:srgbClr val="002060"/>
                          </a:solidFill>
                          <a:latin typeface="Arial" panose="020B0604020202020204" pitchFamily="34" charset="0"/>
                          <a:cs typeface="Arial" panose="020B0604020202020204" pitchFamily="34" charset="0"/>
                        </a:rPr>
                        <a:t>theo</a:t>
                      </a:r>
                      <a:r>
                        <a:rPr lang="en-US" sz="2200" b="1" baseline="0" dirty="0" smtClean="0">
                          <a:solidFill>
                            <a:srgbClr val="002060"/>
                          </a:solidFill>
                          <a:latin typeface="Arial" panose="020B0604020202020204" pitchFamily="34" charset="0"/>
                          <a:cs typeface="Arial" panose="020B0604020202020204" pitchFamily="34" charset="0"/>
                        </a:rPr>
                        <a:t>) </a:t>
                      </a:r>
                    </a:p>
                    <a:p>
                      <a:endParaRPr lang="en-US" sz="2200" b="1" baseline="0" dirty="0" smtClean="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Thặng</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số</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bán</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lẻ</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endParaRPr lang="en-US" sz="2200" b="0" i="1" strike="noStrike" baseline="0"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i="1"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i="1" dirty="0" smtClean="0">
                        <a:solidFill>
                          <a:srgbClr val="002060"/>
                        </a:solidFill>
                        <a:latin typeface="Arial" panose="020B0604020202020204" pitchFamily="34" charset="0"/>
                        <a:cs typeface="Arial" panose="020B0604020202020204" pitchFamily="34" charset="0"/>
                      </a:endParaRPr>
                    </a:p>
                    <a:p>
                      <a:pPr marL="0" indent="0">
                        <a:buFontTx/>
                        <a:buNone/>
                      </a:pPr>
                      <a:endParaRPr lang="en-US" sz="2200" b="0" i="1" dirty="0" smtClean="0">
                        <a:solidFill>
                          <a:srgbClr val="002060"/>
                        </a:solidFill>
                        <a:latin typeface="Arial" panose="020B0604020202020204" pitchFamily="34" charset="0"/>
                        <a:cs typeface="Arial" panose="020B0604020202020204" pitchFamily="34" charset="0"/>
                      </a:endParaRPr>
                    </a:p>
                    <a:p>
                      <a:pPr marL="0" indent="0">
                        <a:buFontTx/>
                        <a:buNone/>
                      </a:pPr>
                      <a:r>
                        <a:rPr lang="en-US" sz="2200" b="0" i="1" dirty="0" smtClean="0">
                          <a:solidFill>
                            <a:srgbClr val="002060"/>
                          </a:solidFill>
                          <a:latin typeface="Arial" panose="020B0604020202020204" pitchFamily="34" charset="0"/>
                          <a:cs typeface="Arial" panose="020B0604020202020204" pitchFamily="34" charset="0"/>
                        </a:rPr>
                        <a:t>- </a:t>
                      </a:r>
                      <a:r>
                        <a:rPr lang="en-US" sz="2200" b="0" i="1" baseline="0" dirty="0" smtClean="0">
                          <a:solidFill>
                            <a:srgbClr val="002060"/>
                          </a:solidFill>
                          <a:latin typeface="Arial" panose="020B0604020202020204" pitchFamily="34" charset="0"/>
                          <a:cs typeface="Arial" panose="020B0604020202020204" pitchFamily="34" charset="0"/>
                        </a:rPr>
                        <a:t>“</a:t>
                      </a:r>
                      <a:r>
                        <a:rPr lang="en-US" sz="2200" b="0" i="1" baseline="0" dirty="0" err="1" smtClean="0">
                          <a:solidFill>
                            <a:srgbClr val="002060"/>
                          </a:solidFill>
                          <a:latin typeface="Arial" panose="020B0604020202020204" pitchFamily="34" charset="0"/>
                          <a:cs typeface="Arial" panose="020B0604020202020204" pitchFamily="34" charset="0"/>
                        </a:rPr>
                        <a:t>Mức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thặng</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số</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bán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lẻ</a:t>
                      </a:r>
                      <a:r>
                        <a:rPr lang="en-US" sz="2200" b="0" i="1" baseline="0" dirty="0" smtClean="0">
                          <a:solidFill>
                            <a:srgbClr val="002060"/>
                          </a:solidFill>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i="1" dirty="0" smtClean="0">
                        <a:solidFill>
                          <a:srgbClr val="00206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i="1" dirty="0" smtClean="0">
                        <a:solidFill>
                          <a:srgbClr val="00206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i="1" dirty="0" smtClean="0">
                        <a:solidFill>
                          <a:srgbClr val="00206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i="1" dirty="0" smtClean="0">
                          <a:solidFill>
                            <a:srgbClr val="002060"/>
                          </a:solidFill>
                          <a:latin typeface="Arial" panose="020B0604020202020204" pitchFamily="34" charset="0"/>
                          <a:cs typeface="Arial" panose="020B0604020202020204" pitchFamily="34" charset="0"/>
                        </a:rPr>
                        <a:t>- </a:t>
                      </a:r>
                      <a:r>
                        <a:rPr lang="en-US" sz="2200" b="0" i="1" baseline="0" dirty="0" smtClean="0">
                          <a:solidFill>
                            <a:srgbClr val="002060"/>
                          </a:solidFill>
                          <a:latin typeface="Arial" panose="020B0604020202020204" pitchFamily="34" charset="0"/>
                          <a:cs typeface="Arial" panose="020B0604020202020204" pitchFamily="34" charset="0"/>
                        </a:rPr>
                        <a:t>“</a:t>
                      </a:r>
                      <a:r>
                        <a:rPr lang="en-US" sz="2200" b="0" i="1" baseline="0" dirty="0" err="1" smtClean="0">
                          <a:solidFill>
                            <a:srgbClr val="002060"/>
                          </a:solidFill>
                          <a:latin typeface="Arial" panose="020B0604020202020204" pitchFamily="34" charset="0"/>
                          <a:cs typeface="Arial" panose="020B0604020202020204" pitchFamily="34" charset="0"/>
                        </a:rPr>
                        <a:t>Giá</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bán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lẻ</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thuốc</a:t>
                      </a:r>
                      <a:r>
                        <a:rPr lang="en-US" sz="2200" b="0" i="1" baseline="0" dirty="0" smtClean="0">
                          <a:solidFill>
                            <a:srgbClr val="002060"/>
                          </a:solidFill>
                          <a:latin typeface="Arial" panose="020B0604020202020204" pitchFamily="34" charset="0"/>
                          <a:cs typeface="Arial" panose="020B0604020202020204" pitchFamily="34" charset="0"/>
                        </a:rPr>
                        <a:t>”.</a:t>
                      </a:r>
                    </a:p>
                    <a:p>
                      <a:pPr marL="0" indent="0">
                        <a:buFontTx/>
                        <a:buNone/>
                      </a:pPr>
                      <a:endParaRPr lang="en-US" sz="2200" b="0" baseline="0" dirty="0" smtClean="0">
                        <a:solidFill>
                          <a:srgbClr val="002060"/>
                        </a:solidFill>
                        <a:latin typeface="Arial" panose="020B0604020202020204" pitchFamily="34" charset="0"/>
                        <a:cs typeface="Arial" panose="020B0604020202020204" pitchFamily="34" charset="0"/>
                      </a:endParaRPr>
                    </a:p>
                  </a:txBody>
                  <a:tcPr>
                    <a:solidFill>
                      <a:schemeClr val="accent1">
                        <a:tint val="4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1.2.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Giải</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thích</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từ</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ngữ</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tiếp</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theo</a:t>
                      </a:r>
                      <a:r>
                        <a:rPr kumimoji="0" lang="en-US" sz="2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0" strike="noStrike" kern="1200" baseline="0" dirty="0" err="1" smtClean="0">
                          <a:solidFill>
                            <a:srgbClr val="002060"/>
                          </a:solidFill>
                          <a:effectLst/>
                          <a:latin typeface="Arial" panose="020B0604020202020204" pitchFamily="34" charset="0"/>
                          <a:ea typeface="+mn-ea"/>
                          <a:cs typeface="Arial" panose="020B0604020202020204" pitchFamily="34" charset="0"/>
                        </a:rPr>
                        <a:t>Sửa</a:t>
                      </a:r>
                      <a:r>
                        <a:rPr lang="en-US" sz="2200" b="0" strike="noStrike"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strike="noStrike" kern="1200" baseline="0" dirty="0" err="1" smtClean="0">
                          <a:solidFill>
                            <a:srgbClr val="002060"/>
                          </a:solidFill>
                          <a:effectLst/>
                          <a:latin typeface="Arial" panose="020B0604020202020204" pitchFamily="34" charset="0"/>
                          <a:ea typeface="+mn-ea"/>
                          <a:cs typeface="Arial" panose="020B0604020202020204" pitchFamily="34" charset="0"/>
                        </a:rPr>
                        <a:t>đổi</a:t>
                      </a:r>
                      <a:r>
                        <a:rPr lang="en-US" sz="2200" b="0" strike="noStrike"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strike="noStrike" kern="1200" baseline="0" dirty="0" err="1" smtClean="0">
                          <a:solidFill>
                            <a:srgbClr val="002060"/>
                          </a:solidFill>
                          <a:effectLst/>
                          <a:latin typeface="Arial" panose="020B0604020202020204" pitchFamily="34" charset="0"/>
                          <a:ea typeface="+mn-ea"/>
                          <a:cs typeface="Arial" panose="020B0604020202020204" pitchFamily="34" charset="0"/>
                        </a:rPr>
                        <a:t>thuật</a:t>
                      </a:r>
                      <a:r>
                        <a:rPr lang="en-US" sz="2200" b="0" strike="noStrike" kern="1200" baseline="0" dirty="0" smtClean="0">
                          <a:solidFill>
                            <a:srgbClr val="002060"/>
                          </a:solidFill>
                          <a:effectLst/>
                          <a:latin typeface="Arial" panose="020B0604020202020204" pitchFamily="34" charset="0"/>
                          <a:ea typeface="+mn-ea"/>
                          <a:cs typeface="Arial" panose="020B0604020202020204" pitchFamily="34" charset="0"/>
                        </a:rPr>
                        <a:t> </a:t>
                      </a:r>
                      <a:r>
                        <a:rPr lang="en-US" sz="2200" b="0" strike="noStrike" kern="1200" baseline="0" dirty="0" err="1" smtClean="0">
                          <a:solidFill>
                            <a:srgbClr val="002060"/>
                          </a:solidFill>
                          <a:effectLst/>
                          <a:latin typeface="Arial" panose="020B0604020202020204" pitchFamily="34" charset="0"/>
                          <a:ea typeface="+mn-ea"/>
                          <a:cs typeface="Arial" panose="020B0604020202020204" pitchFamily="34" charset="0"/>
                        </a:rPr>
                        <a:t>ngữ</a:t>
                      </a:r>
                      <a:r>
                        <a:rPr lang="en-US" sz="2200" b="0" strike="noStrike" kern="1200" baseline="0" dirty="0" smtClean="0">
                          <a:solidFill>
                            <a:srgbClr val="002060"/>
                          </a:solidFill>
                          <a:effectLst/>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Thặng</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số</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bán</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lẻ</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Bổ</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sung </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trong</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khuôn</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viên</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cơ</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sở</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khám</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bệnh</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chữa</a:t>
                      </a:r>
                      <a:r>
                        <a:rPr kumimoji="0" lang="en-US" sz="2200" b="0"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bệnh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và</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bổ</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sung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công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thức</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tính</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thặng</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số</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bán</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lẻ</a:t>
                      </a:r>
                      <a:r>
                        <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200" b="0" baseline="0" dirty="0" smtClean="0">
                          <a:solidFill>
                            <a:srgbClr val="002060"/>
                          </a:solidFill>
                          <a:latin typeface="Arial" panose="020B0604020202020204" pitchFamily="34" charset="0"/>
                          <a:cs typeface="Arial" panose="020B0604020202020204" pitchFamily="34" charset="0"/>
                        </a:rPr>
                        <a:t>“</a:t>
                      </a:r>
                      <a:r>
                        <a:rPr lang="en-US" sz="2200" b="0" i="1" baseline="0" dirty="0" err="1" smtClean="0">
                          <a:solidFill>
                            <a:srgbClr val="002060"/>
                          </a:solidFill>
                          <a:latin typeface="Arial" panose="020B0604020202020204" pitchFamily="34" charset="0"/>
                          <a:cs typeface="Arial" panose="020B0604020202020204" pitchFamily="34" charset="0"/>
                        </a:rPr>
                        <a:t>Mức</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thặng</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số</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bán</a:t>
                      </a:r>
                      <a:r>
                        <a:rPr lang="en-US" sz="2200" b="0" i="1" baseline="0" dirty="0" smtClean="0">
                          <a:solidFill>
                            <a:srgbClr val="002060"/>
                          </a:solidFill>
                          <a:latin typeface="Arial" panose="020B0604020202020204" pitchFamily="34" charset="0"/>
                          <a:cs typeface="Arial" panose="020B0604020202020204" pitchFamily="34" charset="0"/>
                        </a:rPr>
                        <a:t> </a:t>
                      </a:r>
                      <a:r>
                        <a:rPr lang="en-US" sz="2200" b="0" i="1" baseline="0" dirty="0" err="1" smtClean="0">
                          <a:solidFill>
                            <a:srgbClr val="002060"/>
                          </a:solidFill>
                          <a:latin typeface="Arial" panose="020B0604020202020204" pitchFamily="34" charset="0"/>
                          <a:cs typeface="Arial" panose="020B0604020202020204" pitchFamily="34" charset="0"/>
                        </a:rPr>
                        <a:t>lẻ</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dirty="0" err="1" smtClean="0">
                          <a:solidFill>
                            <a:srgbClr val="002060"/>
                          </a:solidFill>
                          <a:latin typeface="Arial" panose="020B0604020202020204" pitchFamily="34" charset="0"/>
                          <a:cs typeface="Arial" panose="020B0604020202020204" pitchFamily="34" charset="0"/>
                        </a:rPr>
                        <a:t>Bổ</a:t>
                      </a:r>
                      <a:r>
                        <a:rPr lang="en-US" sz="2200" b="0" baseline="0" dirty="0" smtClean="0">
                          <a:solidFill>
                            <a:srgbClr val="002060"/>
                          </a:solidFill>
                          <a:latin typeface="Arial" panose="020B0604020202020204" pitchFamily="34" charset="0"/>
                          <a:cs typeface="Arial" panose="020B0604020202020204" pitchFamily="34" charset="0"/>
                        </a:rPr>
                        <a:t> sung </a:t>
                      </a:r>
                      <a:r>
                        <a:rPr lang="en-US" sz="2200" b="0" baseline="0" dirty="0" err="1" smtClean="0">
                          <a:solidFill>
                            <a:srgbClr val="002060"/>
                          </a:solidFill>
                          <a:latin typeface="Arial" panose="020B0604020202020204" pitchFamily="34" charset="0"/>
                          <a:cs typeface="Arial" panose="020B0604020202020204" pitchFamily="34" charset="0"/>
                        </a:rPr>
                        <a:t>công</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thức</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tính</a:t>
                      </a:r>
                      <a:endParaRPr lang="en-US" sz="2200" b="0" baseline="0" dirty="0" smtClean="0">
                        <a:solidFill>
                          <a:srgbClr val="002060"/>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lang="en-US" sz="2200" b="0" baseline="0" dirty="0" smtClean="0">
                        <a:solidFill>
                          <a:srgbClr val="00206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200" b="0" baseline="0" dirty="0" smtClean="0">
                        <a:solidFill>
                          <a:srgbClr val="002060"/>
                        </a:solidFill>
                        <a:latin typeface="Arial" panose="020B0604020202020204" pitchFamily="34" charset="0"/>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en-US" sz="2200" b="0" i="1" kern="1200" dirty="0" smtClean="0">
                          <a:solidFill>
                            <a:srgbClr val="002060"/>
                          </a:solidFill>
                          <a:latin typeface="Arial" panose="020B0604020202020204" pitchFamily="34" charset="0"/>
                          <a:ea typeface="+mn-ea"/>
                          <a:cs typeface="Arial" panose="020B0604020202020204" pitchFamily="34" charset="0"/>
                        </a:rPr>
                        <a:t>“</a:t>
                      </a:r>
                      <a:r>
                        <a:rPr lang="en-US" sz="2200" b="0" i="1" kern="1200" dirty="0" err="1" smtClean="0">
                          <a:solidFill>
                            <a:srgbClr val="002060"/>
                          </a:solidFill>
                          <a:latin typeface="Arial" panose="020B0604020202020204" pitchFamily="34" charset="0"/>
                          <a:ea typeface="+mn-ea"/>
                          <a:cs typeface="Arial" panose="020B0604020202020204" pitchFamily="34" charset="0"/>
                        </a:rPr>
                        <a:t>Giá</a:t>
                      </a:r>
                      <a:r>
                        <a:rPr lang="en-US" sz="2200" b="0" i="1" kern="1200" dirty="0" smtClean="0">
                          <a:solidFill>
                            <a:srgbClr val="002060"/>
                          </a:solidFill>
                          <a:latin typeface="Arial" panose="020B0604020202020204" pitchFamily="34" charset="0"/>
                          <a:ea typeface="+mn-ea"/>
                          <a:cs typeface="Arial" panose="020B0604020202020204" pitchFamily="34" charset="0"/>
                        </a:rPr>
                        <a:t> </a:t>
                      </a:r>
                      <a:r>
                        <a:rPr lang="en-US" sz="2200" b="0" i="1" kern="1200" dirty="0" err="1" smtClean="0">
                          <a:solidFill>
                            <a:srgbClr val="002060"/>
                          </a:solidFill>
                          <a:latin typeface="Arial" panose="020B0604020202020204" pitchFamily="34" charset="0"/>
                          <a:ea typeface="+mn-ea"/>
                          <a:cs typeface="Arial" panose="020B0604020202020204" pitchFamily="34" charset="0"/>
                        </a:rPr>
                        <a:t>bán</a:t>
                      </a:r>
                      <a:r>
                        <a:rPr lang="en-US" sz="2200" b="0" i="1" kern="1200" dirty="0" smtClean="0">
                          <a:solidFill>
                            <a:srgbClr val="002060"/>
                          </a:solidFill>
                          <a:latin typeface="Arial" panose="020B0604020202020204" pitchFamily="34" charset="0"/>
                          <a:ea typeface="+mn-ea"/>
                          <a:cs typeface="Arial" panose="020B0604020202020204" pitchFamily="34" charset="0"/>
                        </a:rPr>
                        <a:t> </a:t>
                      </a:r>
                      <a:r>
                        <a:rPr lang="en-US" sz="2200" b="0" i="1" kern="1200" dirty="0" err="1" smtClean="0">
                          <a:solidFill>
                            <a:srgbClr val="002060"/>
                          </a:solidFill>
                          <a:latin typeface="Arial" panose="020B0604020202020204" pitchFamily="34" charset="0"/>
                          <a:ea typeface="+mn-ea"/>
                          <a:cs typeface="Arial" panose="020B0604020202020204" pitchFamily="34" charset="0"/>
                        </a:rPr>
                        <a:t>lẻ</a:t>
                      </a:r>
                      <a:r>
                        <a:rPr lang="en-US" sz="2200" b="0" i="1" kern="1200" dirty="0" smtClean="0">
                          <a:solidFill>
                            <a:srgbClr val="002060"/>
                          </a:solidFill>
                          <a:latin typeface="Arial" panose="020B0604020202020204" pitchFamily="34" charset="0"/>
                          <a:ea typeface="+mn-ea"/>
                          <a:cs typeface="Arial" panose="020B0604020202020204" pitchFamily="34" charset="0"/>
                        </a:rPr>
                        <a:t> </a:t>
                      </a:r>
                      <a:r>
                        <a:rPr lang="en-US" sz="2200" b="0" i="1" kern="1200" dirty="0" err="1" smtClean="0">
                          <a:solidFill>
                            <a:srgbClr val="002060"/>
                          </a:solidFill>
                          <a:latin typeface="Arial" panose="020B0604020202020204" pitchFamily="34" charset="0"/>
                          <a:ea typeface="+mn-ea"/>
                          <a:cs typeface="Arial" panose="020B0604020202020204" pitchFamily="34" charset="0"/>
                        </a:rPr>
                        <a:t>thuốc</a:t>
                      </a:r>
                      <a:r>
                        <a:rPr lang="en-US" sz="2200" b="0" kern="1200" dirty="0" smtClean="0">
                          <a:solidFill>
                            <a:srgbClr val="002060"/>
                          </a:solidFill>
                          <a:latin typeface="Arial" panose="020B0604020202020204" pitchFamily="34" charset="0"/>
                          <a:ea typeface="+mn-ea"/>
                          <a:cs typeface="Arial" panose="020B0604020202020204" pitchFamily="34" charset="0"/>
                        </a:rPr>
                        <a:t>” </a:t>
                      </a:r>
                      <a:r>
                        <a:rPr lang="en-US" sz="2200" b="0" kern="1200" dirty="0" err="1" smtClean="0">
                          <a:solidFill>
                            <a:srgbClr val="002060"/>
                          </a:solidFill>
                          <a:latin typeface="Arial" panose="020B0604020202020204" pitchFamily="34" charset="0"/>
                          <a:ea typeface="+mn-ea"/>
                          <a:cs typeface="Arial" panose="020B0604020202020204" pitchFamily="34" charset="0"/>
                        </a:rPr>
                        <a:t>chỉ</a:t>
                      </a:r>
                      <a:r>
                        <a:rPr lang="en-US" sz="2200" b="0" kern="1200" dirty="0" smtClean="0">
                          <a:solidFill>
                            <a:srgbClr val="002060"/>
                          </a:solidFill>
                          <a:latin typeface="Arial" panose="020B0604020202020204" pitchFamily="34" charset="0"/>
                          <a:ea typeface="+mn-ea"/>
                          <a:cs typeface="Arial" panose="020B0604020202020204" pitchFamily="34" charset="0"/>
                        </a:rPr>
                        <a:t> </a:t>
                      </a:r>
                      <a:r>
                        <a:rPr lang="en-US" sz="2200" b="0" kern="1200" dirty="0" err="1" smtClean="0">
                          <a:solidFill>
                            <a:srgbClr val="002060"/>
                          </a:solidFill>
                          <a:latin typeface="Arial" panose="020B0604020202020204" pitchFamily="34" charset="0"/>
                          <a:ea typeface="+mn-ea"/>
                          <a:cs typeface="Arial" panose="020B0604020202020204" pitchFamily="34" charset="0"/>
                        </a:rPr>
                        <a:t>áp</a:t>
                      </a:r>
                      <a:r>
                        <a:rPr lang="en-US" sz="2200" b="0" kern="1200" dirty="0" smtClean="0">
                          <a:solidFill>
                            <a:srgbClr val="002060"/>
                          </a:solidFill>
                          <a:latin typeface="Arial" panose="020B0604020202020204" pitchFamily="34" charset="0"/>
                          <a:ea typeface="+mn-ea"/>
                          <a:cs typeface="Arial" panose="020B0604020202020204" pitchFamily="34" charset="0"/>
                        </a:rPr>
                        <a:t> </a:t>
                      </a:r>
                      <a:r>
                        <a:rPr lang="en-US" sz="2200" b="0" kern="1200" dirty="0" err="1" smtClean="0">
                          <a:solidFill>
                            <a:srgbClr val="002060"/>
                          </a:solidFill>
                          <a:latin typeface="Arial" panose="020B0604020202020204" pitchFamily="34" charset="0"/>
                          <a:ea typeface="+mn-ea"/>
                          <a:cs typeface="Arial" panose="020B0604020202020204" pitchFamily="34" charset="0"/>
                        </a:rPr>
                        <a:t>dụng</a:t>
                      </a:r>
                      <a:r>
                        <a:rPr lang="en-US" sz="2200" b="0" kern="1200" dirty="0" smtClean="0">
                          <a:solidFill>
                            <a:srgbClr val="002060"/>
                          </a:solidFill>
                          <a:latin typeface="Arial" panose="020B0604020202020204" pitchFamily="34" charset="0"/>
                          <a:ea typeface="+mn-ea"/>
                          <a:cs typeface="Arial" panose="020B0604020202020204" pitchFamily="34" charset="0"/>
                        </a:rPr>
                        <a:t> </a:t>
                      </a:r>
                      <a:r>
                        <a:rPr lang="en-US" sz="2200" b="0" kern="1200" dirty="0" err="1" smtClean="0">
                          <a:solidFill>
                            <a:srgbClr val="002060"/>
                          </a:solidFill>
                          <a:latin typeface="Arial" panose="020B0604020202020204" pitchFamily="34" charset="0"/>
                          <a:ea typeface="+mn-ea"/>
                          <a:cs typeface="Arial" panose="020B0604020202020204" pitchFamily="34" charset="0"/>
                        </a:rPr>
                        <a:t>cho</a:t>
                      </a:r>
                      <a:r>
                        <a:rPr lang="en-US" sz="2200" b="0" kern="1200" dirty="0" smtClean="0">
                          <a:solidFill>
                            <a:srgbClr val="002060"/>
                          </a:solidFill>
                          <a:latin typeface="Arial" panose="020B0604020202020204" pitchFamily="34" charset="0"/>
                          <a:ea typeface="+mn-ea"/>
                          <a:cs typeface="Arial" panose="020B0604020202020204" pitchFamily="34" charset="0"/>
                        </a:rPr>
                        <a:t> </a:t>
                      </a:r>
                      <a:r>
                        <a:rPr lang="en-US" sz="2200" b="0" i="1" kern="1200" dirty="0" smtClean="0">
                          <a:solidFill>
                            <a:srgbClr val="002060"/>
                          </a:solidFill>
                          <a:latin typeface="Arial" panose="020B0604020202020204" pitchFamily="34" charset="0"/>
                          <a:ea typeface="+mn-ea"/>
                          <a:cs typeface="Arial" panose="020B0604020202020204" pitchFamily="34" charset="0"/>
                        </a:rPr>
                        <a:t>“</a:t>
                      </a:r>
                      <a:r>
                        <a:rPr lang="en-US" sz="2200" b="0" i="1" kern="1200" dirty="0" err="1" smtClean="0">
                          <a:solidFill>
                            <a:srgbClr val="002060"/>
                          </a:solidFill>
                          <a:latin typeface="Arial" panose="020B0604020202020204" pitchFamily="34" charset="0"/>
                          <a:ea typeface="+mn-ea"/>
                          <a:cs typeface="Arial" panose="020B0604020202020204" pitchFamily="34" charset="0"/>
                        </a:rPr>
                        <a:t>cơ</a:t>
                      </a:r>
                      <a:r>
                        <a:rPr lang="en-US" sz="2200" b="0" i="1" kern="1200" dirty="0" smtClean="0">
                          <a:solidFill>
                            <a:srgbClr val="002060"/>
                          </a:solidFill>
                          <a:latin typeface="Arial" panose="020B0604020202020204" pitchFamily="34" charset="0"/>
                          <a:ea typeface="+mn-ea"/>
                          <a:cs typeface="Arial" panose="020B0604020202020204" pitchFamily="34" charset="0"/>
                        </a:rPr>
                        <a:t> </a:t>
                      </a:r>
                      <a:r>
                        <a:rPr lang="en-US" sz="2200" b="0" i="1" kern="1200" dirty="0" err="1" smtClean="0">
                          <a:solidFill>
                            <a:srgbClr val="002060"/>
                          </a:solidFill>
                          <a:latin typeface="Arial" panose="020B0604020202020204" pitchFamily="34" charset="0"/>
                          <a:ea typeface="+mn-ea"/>
                          <a:cs typeface="Arial" panose="020B0604020202020204" pitchFamily="34" charset="0"/>
                        </a:rPr>
                        <a:t>sở</a:t>
                      </a:r>
                      <a:r>
                        <a:rPr lang="en-US" sz="2200" b="0" i="1" kern="1200" dirty="0" smtClean="0">
                          <a:solidFill>
                            <a:srgbClr val="002060"/>
                          </a:solidFill>
                          <a:latin typeface="Arial" panose="020B0604020202020204" pitchFamily="34" charset="0"/>
                          <a:ea typeface="+mn-ea"/>
                          <a:cs typeface="Arial" panose="020B0604020202020204" pitchFamily="34" charset="0"/>
                        </a:rPr>
                        <a:t> </a:t>
                      </a:r>
                      <a:r>
                        <a:rPr lang="en-US" sz="2200" b="0" i="1" kern="1200" dirty="0" err="1" smtClean="0">
                          <a:solidFill>
                            <a:srgbClr val="002060"/>
                          </a:solidFill>
                          <a:latin typeface="Arial" panose="020B0604020202020204" pitchFamily="34" charset="0"/>
                          <a:ea typeface="+mn-ea"/>
                          <a:cs typeface="Arial" panose="020B0604020202020204" pitchFamily="34" charset="0"/>
                        </a:rPr>
                        <a:t>bán</a:t>
                      </a:r>
                      <a:r>
                        <a:rPr lang="en-US" sz="2200" b="0" i="1" kern="1200" dirty="0" smtClean="0">
                          <a:solidFill>
                            <a:srgbClr val="002060"/>
                          </a:solidFill>
                          <a:latin typeface="Arial" panose="020B0604020202020204" pitchFamily="34" charset="0"/>
                          <a:ea typeface="+mn-ea"/>
                          <a:cs typeface="Arial" panose="020B0604020202020204" pitchFamily="34" charset="0"/>
                        </a:rPr>
                        <a:t> </a:t>
                      </a:r>
                      <a:r>
                        <a:rPr lang="en-US" sz="2200" b="0" i="1" kern="1200" dirty="0" err="1" smtClean="0">
                          <a:solidFill>
                            <a:srgbClr val="002060"/>
                          </a:solidFill>
                          <a:latin typeface="Arial" panose="020B0604020202020204" pitchFamily="34" charset="0"/>
                          <a:ea typeface="+mn-ea"/>
                          <a:cs typeface="Arial" panose="020B0604020202020204" pitchFamily="34" charset="0"/>
                        </a:rPr>
                        <a:t>lẻ</a:t>
                      </a:r>
                      <a:r>
                        <a:rPr lang="en-US" sz="2200" b="0" i="1" kern="1200" dirty="0" smtClean="0">
                          <a:solidFill>
                            <a:srgbClr val="002060"/>
                          </a:solidFill>
                          <a:latin typeface="Arial" panose="020B0604020202020204" pitchFamily="34" charset="0"/>
                          <a:ea typeface="+mn-ea"/>
                          <a:cs typeface="Arial" panose="020B0604020202020204" pitchFamily="34" charset="0"/>
                        </a:rPr>
                        <a:t> </a:t>
                      </a:r>
                      <a:r>
                        <a:rPr lang="en-US" sz="2200" b="0" i="1" kern="1200" noProof="0" dirty="0" smtClean="0">
                          <a:solidFill>
                            <a:srgbClr val="002060"/>
                          </a:solidFill>
                          <a:latin typeface="Arial" panose="020B0604020202020204" pitchFamily="34" charset="0"/>
                          <a:ea typeface="+mn-ea"/>
                          <a:cs typeface="Arial" panose="020B0604020202020204" pitchFamily="34" charset="0"/>
                        </a:rPr>
                        <a:t>“</a:t>
                      </a:r>
                      <a:r>
                        <a:rPr lang="en-US" sz="2200" b="0" i="1" kern="1200" noProof="0" dirty="0" err="1" smtClean="0">
                          <a:solidFill>
                            <a:srgbClr val="002060"/>
                          </a:solidFill>
                          <a:latin typeface="Arial" panose="020B0604020202020204" pitchFamily="34" charset="0"/>
                          <a:ea typeface="+mn-ea"/>
                          <a:cs typeface="Arial" panose="020B0604020202020204" pitchFamily="34" charset="0"/>
                        </a:rPr>
                        <a:t>trong</a:t>
                      </a:r>
                      <a:r>
                        <a:rPr lang="en-US" sz="2200" b="0" i="1" kern="1200" noProof="0" dirty="0" smtClean="0">
                          <a:solidFill>
                            <a:srgbClr val="002060"/>
                          </a:solidFill>
                          <a:latin typeface="Arial" panose="020B0604020202020204" pitchFamily="34" charset="0"/>
                          <a:ea typeface="+mn-ea"/>
                          <a:cs typeface="Arial" panose="020B0604020202020204" pitchFamily="34" charset="0"/>
                        </a:rPr>
                        <a:t> </a:t>
                      </a:r>
                      <a:r>
                        <a:rPr lang="en-US" sz="2200" b="0" i="1" kern="1200" noProof="0" dirty="0" err="1" smtClean="0">
                          <a:solidFill>
                            <a:srgbClr val="002060"/>
                          </a:solidFill>
                          <a:latin typeface="Arial" panose="020B0604020202020204" pitchFamily="34" charset="0"/>
                          <a:ea typeface="+mn-ea"/>
                          <a:cs typeface="Arial" panose="020B0604020202020204" pitchFamily="34" charset="0"/>
                        </a:rPr>
                        <a:t>khuôn</a:t>
                      </a:r>
                      <a:r>
                        <a:rPr lang="en-US" sz="2200" b="0" i="1" kern="1200" noProof="0" dirty="0" smtClean="0">
                          <a:solidFill>
                            <a:srgbClr val="002060"/>
                          </a:solidFill>
                          <a:latin typeface="Arial" panose="020B0604020202020204" pitchFamily="34" charset="0"/>
                          <a:ea typeface="+mn-ea"/>
                          <a:cs typeface="Arial" panose="020B0604020202020204" pitchFamily="34" charset="0"/>
                        </a:rPr>
                        <a:t> </a:t>
                      </a:r>
                      <a:r>
                        <a:rPr lang="en-US" sz="2200" b="0" i="1" kern="1200" noProof="0" dirty="0" err="1" smtClean="0">
                          <a:solidFill>
                            <a:srgbClr val="002060"/>
                          </a:solidFill>
                          <a:latin typeface="Arial" panose="020B0604020202020204" pitchFamily="34" charset="0"/>
                          <a:ea typeface="+mn-ea"/>
                          <a:cs typeface="Arial" panose="020B0604020202020204" pitchFamily="34" charset="0"/>
                        </a:rPr>
                        <a:t>viên</a:t>
                      </a:r>
                      <a:r>
                        <a:rPr lang="en-US" sz="2200" b="0" i="1" kern="1200" noProof="0" dirty="0" smtClean="0">
                          <a:solidFill>
                            <a:srgbClr val="002060"/>
                          </a:solidFill>
                          <a:latin typeface="Arial" panose="020B0604020202020204" pitchFamily="34" charset="0"/>
                          <a:ea typeface="+mn-ea"/>
                          <a:cs typeface="Arial" panose="020B0604020202020204" pitchFamily="34" charset="0"/>
                        </a:rPr>
                        <a:t> </a:t>
                      </a:r>
                      <a:r>
                        <a:rPr lang="en-US" sz="2200" b="0" i="1" kern="1200" noProof="0" dirty="0" err="1" smtClean="0">
                          <a:solidFill>
                            <a:srgbClr val="002060"/>
                          </a:solidFill>
                          <a:latin typeface="Arial" panose="020B0604020202020204" pitchFamily="34" charset="0"/>
                          <a:ea typeface="+mn-ea"/>
                          <a:cs typeface="Arial" panose="020B0604020202020204" pitchFamily="34" charset="0"/>
                        </a:rPr>
                        <a:t>cơ</a:t>
                      </a:r>
                      <a:r>
                        <a:rPr lang="en-US" sz="2200" b="0" i="1" kern="1200" noProof="0" dirty="0" smtClean="0">
                          <a:solidFill>
                            <a:srgbClr val="002060"/>
                          </a:solidFill>
                          <a:latin typeface="Arial" panose="020B0604020202020204" pitchFamily="34" charset="0"/>
                          <a:ea typeface="+mn-ea"/>
                          <a:cs typeface="Arial" panose="020B0604020202020204" pitchFamily="34" charset="0"/>
                        </a:rPr>
                        <a:t> </a:t>
                      </a:r>
                      <a:r>
                        <a:rPr lang="en-US" sz="2200" b="0" i="1" kern="1200" noProof="0" dirty="0" err="1" smtClean="0">
                          <a:solidFill>
                            <a:srgbClr val="002060"/>
                          </a:solidFill>
                          <a:latin typeface="Arial" panose="020B0604020202020204" pitchFamily="34" charset="0"/>
                          <a:ea typeface="+mn-ea"/>
                          <a:cs typeface="Arial" panose="020B0604020202020204" pitchFamily="34" charset="0"/>
                        </a:rPr>
                        <a:t>sở</a:t>
                      </a:r>
                      <a:r>
                        <a:rPr lang="en-US" sz="2200" b="0" i="1" kern="1200" noProof="0" dirty="0" smtClean="0">
                          <a:solidFill>
                            <a:srgbClr val="002060"/>
                          </a:solidFill>
                          <a:latin typeface="Arial" panose="020B0604020202020204" pitchFamily="34" charset="0"/>
                          <a:ea typeface="+mn-ea"/>
                          <a:cs typeface="Arial" panose="020B0604020202020204" pitchFamily="34" charset="0"/>
                        </a:rPr>
                        <a:t> </a:t>
                      </a:r>
                      <a:r>
                        <a:rPr lang="en-US" sz="2200" b="0" i="1" kern="1200" noProof="0" dirty="0" err="1" smtClean="0">
                          <a:solidFill>
                            <a:srgbClr val="002060"/>
                          </a:solidFill>
                          <a:latin typeface="Arial" panose="020B0604020202020204" pitchFamily="34" charset="0"/>
                          <a:ea typeface="+mn-ea"/>
                          <a:cs typeface="Arial" panose="020B0604020202020204" pitchFamily="34" charset="0"/>
                        </a:rPr>
                        <a:t>khám</a:t>
                      </a:r>
                      <a:r>
                        <a:rPr lang="en-US" sz="2200" b="0" i="1" kern="1200" noProof="0" dirty="0" smtClean="0">
                          <a:solidFill>
                            <a:srgbClr val="002060"/>
                          </a:solidFill>
                          <a:latin typeface="Arial" panose="020B0604020202020204" pitchFamily="34" charset="0"/>
                          <a:ea typeface="+mn-ea"/>
                          <a:cs typeface="Arial" panose="020B0604020202020204" pitchFamily="34" charset="0"/>
                        </a:rPr>
                        <a:t> </a:t>
                      </a:r>
                      <a:r>
                        <a:rPr lang="en-US" sz="2200" b="0" i="1" kern="1200" noProof="0" dirty="0" err="1" smtClean="0">
                          <a:solidFill>
                            <a:srgbClr val="002060"/>
                          </a:solidFill>
                          <a:latin typeface="Arial" panose="020B0604020202020204" pitchFamily="34" charset="0"/>
                          <a:ea typeface="+mn-ea"/>
                          <a:cs typeface="Arial" panose="020B0604020202020204" pitchFamily="34" charset="0"/>
                        </a:rPr>
                        <a:t>bệnh</a:t>
                      </a:r>
                      <a:r>
                        <a:rPr lang="en-US" sz="2200" b="0" kern="1200" noProof="0" dirty="0" smtClean="0">
                          <a:solidFill>
                            <a:srgbClr val="002060"/>
                          </a:solidFill>
                          <a:latin typeface="Arial" panose="020B0604020202020204" pitchFamily="34" charset="0"/>
                          <a:ea typeface="+mn-ea"/>
                          <a:cs typeface="Arial" panose="020B0604020202020204" pitchFamily="34" charset="0"/>
                        </a:rPr>
                        <a:t>”, </a:t>
                      </a:r>
                      <a:r>
                        <a:rPr lang="en-US" sz="2200" b="0" kern="1200" noProof="0" dirty="0" err="1" smtClean="0">
                          <a:solidFill>
                            <a:srgbClr val="002060"/>
                          </a:solidFill>
                          <a:latin typeface="Arial" panose="020B0604020202020204" pitchFamily="34" charset="0"/>
                          <a:ea typeface="+mn-ea"/>
                          <a:cs typeface="Arial" panose="020B0604020202020204" pitchFamily="34" charset="0"/>
                        </a:rPr>
                        <a:t>chữa</a:t>
                      </a:r>
                      <a:r>
                        <a:rPr lang="en-US" sz="2200" b="0" kern="1200" noProof="0" dirty="0" smtClean="0">
                          <a:solidFill>
                            <a:srgbClr val="002060"/>
                          </a:solidFill>
                          <a:latin typeface="Arial" panose="020B0604020202020204" pitchFamily="34" charset="0"/>
                          <a:ea typeface="+mn-ea"/>
                          <a:cs typeface="Arial" panose="020B0604020202020204" pitchFamily="34" charset="0"/>
                        </a:rPr>
                        <a:t> </a:t>
                      </a:r>
                      <a:r>
                        <a:rPr lang="en-US" sz="2200" b="0" kern="1200" noProof="0" dirty="0" err="1" smtClean="0">
                          <a:solidFill>
                            <a:srgbClr val="002060"/>
                          </a:solidFill>
                          <a:latin typeface="Arial" panose="020B0604020202020204" pitchFamily="34" charset="0"/>
                          <a:ea typeface="+mn-ea"/>
                          <a:cs typeface="Arial" panose="020B0604020202020204" pitchFamily="34" charset="0"/>
                        </a:rPr>
                        <a:t>bệnh</a:t>
                      </a:r>
                      <a:r>
                        <a:rPr lang="en-US" sz="2200" b="0" kern="1200" baseline="0" noProof="0" dirty="0" smtClean="0">
                          <a:solidFill>
                            <a:srgbClr val="002060"/>
                          </a:solidFill>
                          <a:latin typeface="Arial" panose="020B0604020202020204" pitchFamily="34" charset="0"/>
                          <a:ea typeface="+mn-ea"/>
                          <a:cs typeface="Arial" panose="020B0604020202020204" pitchFamily="34" charset="0"/>
                        </a:rPr>
                        <a:t> </a:t>
                      </a:r>
                      <a:r>
                        <a:rPr lang="en-US" sz="2200" b="0" kern="1200" baseline="0" noProof="0" dirty="0" err="1" smtClean="0">
                          <a:solidFill>
                            <a:srgbClr val="002060"/>
                          </a:solidFill>
                          <a:latin typeface="Arial" panose="020B0604020202020204" pitchFamily="34" charset="0"/>
                          <a:ea typeface="+mn-ea"/>
                          <a:cs typeface="Arial" panose="020B0604020202020204" pitchFamily="34" charset="0"/>
                        </a:rPr>
                        <a:t>và</a:t>
                      </a:r>
                      <a:r>
                        <a:rPr lang="en-US" sz="2200" b="0" kern="1200" baseline="0" noProof="0" dirty="0" smtClean="0">
                          <a:solidFill>
                            <a:srgbClr val="002060"/>
                          </a:solidFill>
                          <a:latin typeface="Arial" panose="020B0604020202020204" pitchFamily="34" charset="0"/>
                          <a:ea typeface="+mn-ea"/>
                          <a:cs typeface="Arial" panose="020B0604020202020204" pitchFamily="34" charset="0"/>
                        </a:rPr>
                        <a:t> </a:t>
                      </a:r>
                      <a:r>
                        <a:rPr lang="en-US" sz="2200" b="0" kern="1200" baseline="0" noProof="0" dirty="0" err="1" smtClean="0">
                          <a:solidFill>
                            <a:srgbClr val="002060"/>
                          </a:solidFill>
                          <a:latin typeface="Arial" panose="020B0604020202020204" pitchFamily="34" charset="0"/>
                          <a:ea typeface="+mn-ea"/>
                          <a:cs typeface="Arial" panose="020B0604020202020204" pitchFamily="34" charset="0"/>
                        </a:rPr>
                        <a:t>bổ</a:t>
                      </a:r>
                      <a:r>
                        <a:rPr lang="en-US" sz="2200" b="0" kern="1200" baseline="0" noProof="0" dirty="0" smtClean="0">
                          <a:solidFill>
                            <a:srgbClr val="002060"/>
                          </a:solidFill>
                          <a:latin typeface="Arial" panose="020B0604020202020204" pitchFamily="34" charset="0"/>
                          <a:ea typeface="+mn-ea"/>
                          <a:cs typeface="Arial" panose="020B0604020202020204" pitchFamily="34" charset="0"/>
                        </a:rPr>
                        <a:t> sung </a:t>
                      </a:r>
                      <a:r>
                        <a:rPr lang="en-US" sz="2200" b="0" baseline="0" dirty="0" err="1" smtClean="0">
                          <a:solidFill>
                            <a:srgbClr val="002060"/>
                          </a:solidFill>
                          <a:latin typeface="Arial" panose="020B0604020202020204" pitchFamily="34" charset="0"/>
                          <a:cs typeface="Arial" panose="020B0604020202020204" pitchFamily="34" charset="0"/>
                        </a:rPr>
                        <a:t>công</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thức</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tính</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giá</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bán</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lẻ</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thuốc</a:t>
                      </a:r>
                      <a:r>
                        <a:rPr lang="en-US" sz="2200" b="0" baseline="0" dirty="0" smtClean="0">
                          <a:solidFill>
                            <a:srgbClr val="002060"/>
                          </a:solidFill>
                          <a:latin typeface="Arial" panose="020B0604020202020204" pitchFamily="34" charset="0"/>
                          <a:cs typeface="Arial" panose="020B0604020202020204" pitchFamily="34" charset="0"/>
                        </a:rPr>
                        <a:t> </a:t>
                      </a:r>
                      <a:r>
                        <a:rPr lang="en-US" sz="2200" b="0" baseline="0" dirty="0" err="1" smtClean="0">
                          <a:solidFill>
                            <a:srgbClr val="002060"/>
                          </a:solidFill>
                          <a:latin typeface="Arial" panose="020B0604020202020204" pitchFamily="34" charset="0"/>
                          <a:cs typeface="Arial" panose="020B0604020202020204" pitchFamily="34" charset="0"/>
                        </a:rPr>
                        <a:t>này</a:t>
                      </a:r>
                      <a:r>
                        <a:rPr lang="en-US" sz="2200" b="0" baseline="0" dirty="0" smtClean="0">
                          <a:solidFill>
                            <a:srgbClr val="002060"/>
                          </a:solidFill>
                          <a:latin typeface="Arial" panose="020B0604020202020204" pitchFamily="34" charset="0"/>
                          <a:cs typeface="Arial" panose="020B0604020202020204" pitchFamily="34" charset="0"/>
                        </a:rPr>
                        <a:t>.</a:t>
                      </a:r>
                    </a:p>
                    <a:p>
                      <a:pPr marL="342900" marR="0" indent="-342900" algn="just" defTabSz="914400" rtl="0" eaLnBrk="1" fontAlgn="auto" latinLnBrk="0" hangingPunct="1">
                        <a:lnSpc>
                          <a:spcPct val="100000"/>
                        </a:lnSpc>
                        <a:spcBef>
                          <a:spcPts val="0"/>
                        </a:spcBef>
                        <a:spcAft>
                          <a:spcPts val="0"/>
                        </a:spcAft>
                        <a:buClrTx/>
                        <a:buSzTx/>
                        <a:buFontTx/>
                        <a:buChar char="-"/>
                        <a:tabLst/>
                        <a:defRPr/>
                      </a:pPr>
                      <a:endParaRPr lang="en-US" sz="2200" b="0" kern="1200" dirty="0" smtClean="0">
                        <a:solidFill>
                          <a:srgbClr val="002060"/>
                        </a:solidFill>
                        <a:latin typeface="Arial" panose="020B0604020202020204" pitchFamily="34" charset="0"/>
                        <a:ea typeface="+mn-ea"/>
                        <a:cs typeface="Arial" panose="020B0604020202020204" pitchFamily="34" charset="0"/>
                      </a:endParaRPr>
                    </a:p>
                  </a:txBody>
                  <a:tcPr>
                    <a:solidFill>
                      <a:schemeClr val="accent1">
                        <a:tint val="40000"/>
                        <a:alpha val="0"/>
                      </a:schemeClr>
                    </a:solidFill>
                  </a:tcPr>
                </a:tc>
                <a:extLst>
                  <a:ext uri="{0D108BD9-81ED-4DB2-BD59-A6C34878D82A}">
                    <a16:rowId xmlns:a16="http://schemas.microsoft.com/office/drawing/2014/main" xmlns="" val="10001"/>
                  </a:ext>
                </a:extLst>
              </a:tr>
            </a:tbl>
          </a:graphicData>
        </a:graphic>
      </p:graphicFrame>
      <p:cxnSp>
        <p:nvCxnSpPr>
          <p:cNvPr id="11" name="Straight Connector 10"/>
          <p:cNvCxnSpPr/>
          <p:nvPr/>
        </p:nvCxnSpPr>
        <p:spPr bwMode="auto">
          <a:xfrm>
            <a:off x="2712720" y="1066800"/>
            <a:ext cx="5852160" cy="30480"/>
          </a:xfrm>
          <a:prstGeom prst="line">
            <a:avLst/>
          </a:prstGeom>
          <a:noFill/>
          <a:ln w="9525" cap="flat" cmpd="sng" algn="ctr">
            <a:noFill/>
            <a:prstDash val="solid"/>
            <a:round/>
            <a:headEnd type="none" w="med" len="med"/>
            <a:tailEnd type="none" w="med" len="med"/>
          </a:ln>
          <a:effectLst/>
        </p:spPr>
      </p:cxnSp>
      <p:sp>
        <p:nvSpPr>
          <p:cNvPr id="14" name="Rectangle 13"/>
          <p:cNvSpPr/>
          <p:nvPr/>
        </p:nvSpPr>
        <p:spPr>
          <a:xfrm>
            <a:off x="157654" y="683280"/>
            <a:ext cx="11259645" cy="523220"/>
          </a:xfrm>
          <a:prstGeom prst="rect">
            <a:avLst/>
          </a:prstGeom>
        </p:spPr>
        <p:txBody>
          <a:bodyPr wrap="square">
            <a:spAutoFit/>
          </a:bodyPr>
          <a:lstStyle/>
          <a:p>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1.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Phạm</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vi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điều</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chỉnh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&amp;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giải</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thích</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từ</a:t>
            </a:r>
            <a:r>
              <a:rPr lang="en-US"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a:t>
            </a:r>
            <a:r>
              <a:rPr lang="en-US" sz="2800" b="1" kern="0" dirty="0" err="1"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ngữ</a:t>
            </a:r>
            <a:r>
              <a:rPr lang="vi-VN" sz="2800" b="1" kern="0" dirty="0" smtClean="0">
                <a:solidFill>
                  <a:srgbClr val="FF00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 (tiếp theo)</a:t>
            </a:r>
            <a:endParaRPr lang="en-US" sz="2800" dirty="0">
              <a:solidFill>
                <a:srgbClr val="FF0000"/>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2144110" y="129067"/>
            <a:ext cx="7903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dirty="0" smtClean="0">
                <a:solidFill>
                  <a:srgbClr val="FF0000"/>
                </a:solidFill>
                <a:latin typeface="Arial" panose="020B0604020202020204" pitchFamily="34" charset="0"/>
                <a:cs typeface="Arial" panose="020B0604020202020204" pitchFamily="34" charset="0"/>
              </a:rPr>
              <a:t>   IV. NỘI DUNG ĐỀ XUẤT SỬA ĐỔI, BỔ SUNG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58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ustom 184">
      <a:dk1>
        <a:srgbClr val="000000"/>
      </a:dk1>
      <a:lt1>
        <a:srgbClr val="FFFFFF"/>
      </a:lt1>
      <a:dk2>
        <a:srgbClr val="9A3700"/>
      </a:dk2>
      <a:lt2>
        <a:srgbClr val="B2B2B2"/>
      </a:lt2>
      <a:accent1>
        <a:srgbClr val="31A6BD"/>
      </a:accent1>
      <a:accent2>
        <a:srgbClr val="E09E56"/>
      </a:accent2>
      <a:accent3>
        <a:srgbClr val="A5C531"/>
      </a:accent3>
      <a:accent4>
        <a:srgbClr val="4ABEA2"/>
      </a:accent4>
      <a:accent5>
        <a:srgbClr val="3382D9"/>
      </a:accent5>
      <a:accent6>
        <a:srgbClr val="947EAA"/>
      </a:accent6>
      <a:hlink>
        <a:srgbClr val="AEAB3F"/>
      </a:hlink>
      <a:folHlink>
        <a:srgbClr val="7078C6"/>
      </a:folHlink>
    </a:clrScheme>
    <a:fontScheme name="Office Theme">
      <a:majorFont>
        <a:latin typeface="Century"/>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02A9E"/>
        </a:dk2>
        <a:lt2>
          <a:srgbClr val="C0C0C0"/>
        </a:lt2>
        <a:accent1>
          <a:srgbClr val="4C99D8"/>
        </a:accent1>
        <a:accent2>
          <a:srgbClr val="A6A931"/>
        </a:accent2>
        <a:accent3>
          <a:srgbClr val="FFFFFF"/>
        </a:accent3>
        <a:accent4>
          <a:srgbClr val="000000"/>
        </a:accent4>
        <a:accent5>
          <a:srgbClr val="B2CAE9"/>
        </a:accent5>
        <a:accent6>
          <a:srgbClr val="96992B"/>
        </a:accent6>
        <a:hlink>
          <a:srgbClr val="C58F47"/>
        </a:hlink>
        <a:folHlink>
          <a:srgbClr val="62BEB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60033"/>
        </a:dk2>
        <a:lt2>
          <a:srgbClr val="C0C0C0"/>
        </a:lt2>
        <a:accent1>
          <a:srgbClr val="D17369"/>
        </a:accent1>
        <a:accent2>
          <a:srgbClr val="8C9B57"/>
        </a:accent2>
        <a:accent3>
          <a:srgbClr val="FFFFFF"/>
        </a:accent3>
        <a:accent4>
          <a:srgbClr val="000000"/>
        </a:accent4>
        <a:accent5>
          <a:srgbClr val="E5BCB9"/>
        </a:accent5>
        <a:accent6>
          <a:srgbClr val="7E8C4E"/>
        </a:accent6>
        <a:hlink>
          <a:srgbClr val="5DB793"/>
        </a:hlink>
        <a:folHlink>
          <a:srgbClr val="7393A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A3700"/>
        </a:dk2>
        <a:lt2>
          <a:srgbClr val="B2B2B2"/>
        </a:lt2>
        <a:accent1>
          <a:srgbClr val="31A6BD"/>
        </a:accent1>
        <a:accent2>
          <a:srgbClr val="E09E56"/>
        </a:accent2>
        <a:accent3>
          <a:srgbClr val="FFFFFF"/>
        </a:accent3>
        <a:accent4>
          <a:srgbClr val="000000"/>
        </a:accent4>
        <a:accent5>
          <a:srgbClr val="ADD0DB"/>
        </a:accent5>
        <a:accent6>
          <a:srgbClr val="CB8F4D"/>
        </a:accent6>
        <a:hlink>
          <a:srgbClr val="AEAB3F"/>
        </a:hlink>
        <a:folHlink>
          <a:srgbClr val="7078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5727</TotalTime>
  <Words>15043</Words>
  <Application>Microsoft Office PowerPoint</Application>
  <PresentationFormat>Widescreen</PresentationFormat>
  <Paragraphs>954</Paragraphs>
  <Slides>56</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.VnTime</vt:lpstr>
      <vt:lpstr>Arial</vt:lpstr>
      <vt:lpstr>Calibri</vt:lpstr>
      <vt:lpstr>Candara</vt:lpstr>
      <vt:lpstr>Century</vt:lpstr>
      <vt:lpstr>Times New Roman</vt:lpstr>
      <vt:lpstr>Wingdings</vt:lpstr>
      <vt:lpstr>3_Office Theme</vt:lpstr>
      <vt:lpstr>DỰ THẢO NGHỊ ĐỊNH QUY ĐỊNH CHI TIẾT  MỘT SỐ ĐIỀU VÀ BIỆN PHÁP THI HÀNH LUẬT DƯỢC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TRÂN TRỌNG 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ĐỀ XUẤT SỬA ĐỔI, BỔ SUNG LUẬT DƯỢC 2016</dc:title>
  <dc:creator>Mr Duc</dc:creator>
  <cp:lastModifiedBy>THANG GIONG</cp:lastModifiedBy>
  <cp:revision>399</cp:revision>
  <dcterms:created xsi:type="dcterms:W3CDTF">2023-10-23T01:02:12Z</dcterms:created>
  <dcterms:modified xsi:type="dcterms:W3CDTF">2025-02-17T12:02:47Z</dcterms:modified>
</cp:coreProperties>
</file>