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16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BA2C2E-CF00-4410-B931-1244E344454E}"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294550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A2C2E-CF00-4410-B931-1244E344454E}"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393395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A2C2E-CF00-4410-B931-1244E344454E}"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275125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A2C2E-CF00-4410-B931-1244E344454E}"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210770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BA2C2E-CF00-4410-B931-1244E344454E}"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143737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BA2C2E-CF00-4410-B931-1244E344454E}" type="datetimeFigureOut">
              <a:rPr lang="en-US" smtClean="0"/>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208684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BA2C2E-CF00-4410-B931-1244E344454E}" type="datetimeFigureOut">
              <a:rPr lang="en-US" smtClean="0"/>
              <a:t>3/13/2025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144386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BA2C2E-CF00-4410-B931-1244E344454E}" type="datetimeFigureOut">
              <a:rPr lang="en-US" smtClean="0"/>
              <a:t>3/13/2025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365519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A2C2E-CF00-4410-B931-1244E344454E}" type="datetimeFigureOut">
              <a:rPr lang="en-US" smtClean="0"/>
              <a:t>3/13/2025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189795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BA2C2E-CF00-4410-B931-1244E344454E}" type="datetimeFigureOut">
              <a:rPr lang="en-US" smtClean="0"/>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1143624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BA2C2E-CF00-4410-B931-1244E344454E}" type="datetimeFigureOut">
              <a:rPr lang="en-US" smtClean="0"/>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67AD7-9A2E-42AD-AFF9-9E4C2FB96820}" type="slidenum">
              <a:rPr lang="en-US" smtClean="0"/>
              <a:t>‹#›</a:t>
            </a:fld>
            <a:endParaRPr lang="en-US"/>
          </a:p>
        </p:txBody>
      </p:sp>
    </p:spTree>
    <p:extLst>
      <p:ext uri="{BB962C8B-B14F-4D97-AF65-F5344CB8AC3E}">
        <p14:creationId xmlns:p14="http://schemas.microsoft.com/office/powerpoint/2010/main" val="41614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A2C2E-CF00-4410-B931-1244E344454E}" type="datetimeFigureOut">
              <a:rPr lang="en-US" smtClean="0"/>
              <a:t>3/13/2025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67AD7-9A2E-42AD-AFF9-9E4C2FB96820}" type="slidenum">
              <a:rPr lang="en-US" smtClean="0"/>
              <a:t>‹#›</a:t>
            </a:fld>
            <a:endParaRPr lang="en-US"/>
          </a:p>
        </p:txBody>
      </p:sp>
    </p:spTree>
    <p:extLst>
      <p:ext uri="{BB962C8B-B14F-4D97-AF65-F5344CB8AC3E}">
        <p14:creationId xmlns:p14="http://schemas.microsoft.com/office/powerpoint/2010/main" val="3703677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E6663F-E236-4893-B094-259BC738332A}"/>
              </a:ext>
            </a:extLst>
          </p:cNvPr>
          <p:cNvSpPr txBox="1"/>
          <p:nvPr/>
        </p:nvSpPr>
        <p:spPr>
          <a:xfrm>
            <a:off x="0" y="856349"/>
            <a:ext cx="9144000" cy="584775"/>
          </a:xfrm>
          <a:prstGeom prst="rect">
            <a:avLst/>
          </a:prstGeom>
          <a:solidFill>
            <a:schemeClr val="accent4">
              <a:lumMod val="20000"/>
              <a:lumOff val="80000"/>
            </a:schemeClr>
          </a:solidFill>
        </p:spPr>
        <p:txBody>
          <a:bodyPr wrap="square" rtlCol="0">
            <a:spAutoFit/>
          </a:bodyPr>
          <a:lstStyle/>
          <a:p>
            <a:pPr marL="285750" indent="-285750">
              <a:buFont typeface="Wingdings" panose="05000000000000000000" pitchFamily="2" charset="2"/>
              <a:buChar char="q"/>
            </a:pPr>
            <a:r>
              <a:rPr lang="en-US" sz="1600" b="1" dirty="0" err="1">
                <a:latin typeface="Arial" panose="020B0604020202020204" pitchFamily="34" charset="0"/>
                <a:cs typeface="Arial" panose="020B0604020202020204" pitchFamily="34" charset="0"/>
              </a:rPr>
              <a:t>Vấn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1: </a:t>
            </a:r>
            <a:r>
              <a:rPr lang="en-US" sz="1600" b="1" dirty="0" err="1">
                <a:latin typeface="Arial" panose="020B0604020202020204" pitchFamily="34" charset="0"/>
                <a:cs typeface="Arial" panose="020B0604020202020204" pitchFamily="34" charset="0"/>
              </a:rPr>
              <a:t>Áp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dụng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nguyên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tắc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phân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loại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Bộ</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thương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thay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vì</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Hệ</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thống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hài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hòa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cầu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phân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loại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ghi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nhãn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Liên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hợp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quốc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Điều</a:t>
            </a:r>
            <a:r>
              <a:rPr lang="en-US" sz="1600" b="1" dirty="0">
                <a:latin typeface="Arial" panose="020B0604020202020204" pitchFamily="34" charset="0"/>
                <a:cs typeface="Arial" panose="020B0604020202020204" pitchFamily="34" charset="0"/>
              </a:rPr>
              <a:t> 2]</a:t>
            </a:r>
          </a:p>
        </p:txBody>
      </p:sp>
      <p:sp>
        <p:nvSpPr>
          <p:cNvPr id="6" name="Arrow: Right 5">
            <a:extLst>
              <a:ext uri="{FF2B5EF4-FFF2-40B4-BE49-F238E27FC236}">
                <a16:creationId xmlns:a16="http://schemas.microsoft.com/office/drawing/2014/main" id="{70A52092-5C42-46E3-B6C9-18851019B9E4}"/>
              </a:ext>
            </a:extLst>
          </p:cNvPr>
          <p:cNvSpPr/>
          <p:nvPr/>
        </p:nvSpPr>
        <p:spPr>
          <a:xfrm>
            <a:off x="43463" y="1622814"/>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E3A6BF4-4597-46F3-82E2-6C3AF93B3F7C}"/>
              </a:ext>
            </a:extLst>
          </p:cNvPr>
          <p:cNvSpPr txBox="1"/>
          <p:nvPr/>
        </p:nvSpPr>
        <p:spPr>
          <a:xfrm>
            <a:off x="399063" y="1549908"/>
            <a:ext cx="1119217"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b="1" dirty="0">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5D8B3CF-AD86-41B5-A63C-7BB73713B6E3}"/>
              </a:ext>
            </a:extLst>
          </p:cNvPr>
          <p:cNvSpPr txBox="1"/>
          <p:nvPr/>
        </p:nvSpPr>
        <p:spPr>
          <a:xfrm>
            <a:off x="399062" y="1919240"/>
            <a:ext cx="8633177" cy="3046988"/>
          </a:xfrm>
          <a:prstGeom prst="rect">
            <a:avLst/>
          </a:prstGeom>
          <a:noFill/>
        </p:spPr>
        <p:txBody>
          <a:bodyPr wrap="square">
            <a:spAutoFit/>
          </a:bodyPr>
          <a:lstStyle/>
          <a:p>
            <a:pPr marL="285750" indent="-285750" algn="just">
              <a:buFontTx/>
              <a:buChar char="-"/>
            </a:pPr>
            <a:r>
              <a:rPr lang="vi-VN" sz="1600" dirty="0">
                <a:latin typeface="Arial (Body)"/>
                <a:cs typeface="Arial" panose="020B0604020202020204" pitchFamily="34" charset="0"/>
              </a:rPr>
              <a:t>Hệ thống của Liên hợp quốc đang được </a:t>
            </a:r>
            <a:r>
              <a:rPr lang="en-US" sz="1600" dirty="0" err="1" smtClean="0">
                <a:latin typeface="Arial (Body)"/>
                <a:cs typeface="Arial" panose="020B0604020202020204" pitchFamily="34" charset="0"/>
              </a:rPr>
              <a:t>hầu</a:t>
            </a:r>
            <a:r>
              <a:rPr lang="en-US" sz="1600" dirty="0" smtClean="0">
                <a:latin typeface="Arial (Body)"/>
                <a:cs typeface="Arial" panose="020B0604020202020204" pitchFamily="34" charset="0"/>
              </a:rPr>
              <a:t> </a:t>
            </a:r>
            <a:r>
              <a:rPr lang="en-US" sz="1600" dirty="0" err="1">
                <a:latin typeface="Arial (Body)"/>
                <a:cs typeface="Arial" panose="020B0604020202020204" pitchFamily="34" charset="0"/>
              </a:rPr>
              <a:t>hết</a:t>
            </a:r>
            <a:r>
              <a:rPr lang="vi-VN" sz="1600" dirty="0">
                <a:latin typeface="Arial (Body)"/>
                <a:cs typeface="Arial" panose="020B0604020202020204" pitchFamily="34" charset="0"/>
              </a:rPr>
              <a:t> quốc gia áp dụng cũng như cập nhật thường </a:t>
            </a:r>
            <a:r>
              <a:rPr lang="vi-VN" sz="1600" dirty="0" smtClean="0">
                <a:latin typeface="Arial (Body)"/>
                <a:cs typeface="Arial" panose="020B0604020202020204" pitchFamily="34" charset="0"/>
              </a:rPr>
              <a:t>xuyên</a:t>
            </a:r>
            <a:r>
              <a:rPr lang="en-US" sz="1600" dirty="0" smtClean="0">
                <a:latin typeface="Arial (Body)"/>
                <a:cs typeface="Arial" panose="020B0604020202020204" pitchFamily="34" charset="0"/>
              </a:rPr>
              <a:t>.</a:t>
            </a:r>
            <a:r>
              <a:rPr lang="vi-VN" sz="1600" dirty="0" smtClean="0">
                <a:latin typeface="Arial (Body)"/>
                <a:cs typeface="Arial" panose="020B0604020202020204" pitchFamily="34" charset="0"/>
              </a:rPr>
              <a:t> </a:t>
            </a:r>
            <a:r>
              <a:rPr lang="en-US" sz="1600" dirty="0" smtClean="0">
                <a:latin typeface="Arial (Body)"/>
                <a:cs typeface="Arial" panose="020B0604020202020204" pitchFamily="34" charset="0"/>
              </a:rPr>
              <a:t>K</a:t>
            </a:r>
            <a:r>
              <a:rPr lang="vi-VN" sz="1600" dirty="0" smtClean="0">
                <a:latin typeface="Arial (Body)"/>
                <a:cs typeface="Arial" panose="020B0604020202020204" pitchFamily="34" charset="0"/>
              </a:rPr>
              <a:t>hi </a:t>
            </a:r>
            <a:r>
              <a:rPr lang="vi-VN" sz="1600" dirty="0">
                <a:latin typeface="Arial (Body)"/>
                <a:cs typeface="Arial" panose="020B0604020202020204" pitchFamily="34" charset="0"/>
              </a:rPr>
              <a:t>áp dụng hệ </a:t>
            </a:r>
            <a:r>
              <a:rPr lang="vi-VN" sz="1600" dirty="0" smtClean="0">
                <a:latin typeface="Arial (Body)"/>
                <a:cs typeface="Arial" panose="020B0604020202020204" pitchFamily="34" charset="0"/>
              </a:rPr>
              <a:t>thống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phân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loại</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ghi</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nhãn</a:t>
            </a:r>
            <a:r>
              <a:rPr lang="vi-VN" sz="1600" dirty="0" smtClean="0">
                <a:latin typeface="Arial (Body)"/>
                <a:cs typeface="Arial" panose="020B0604020202020204" pitchFamily="34" charset="0"/>
              </a:rPr>
              <a:t> </a:t>
            </a:r>
            <a:r>
              <a:rPr lang="vi-VN" sz="1600" dirty="0">
                <a:latin typeface="Arial (Body)"/>
                <a:cs typeface="Arial" panose="020B0604020202020204" pitchFamily="34" charset="0"/>
              </a:rPr>
              <a:t>mang tính chất quốc tế thì hàng hóa </a:t>
            </a:r>
            <a:r>
              <a:rPr lang="vi-VN" sz="1600" dirty="0" smtClean="0">
                <a:latin typeface="Arial (Body)"/>
                <a:cs typeface="Arial" panose="020B0604020202020204" pitchFamily="34" charset="0"/>
              </a:rPr>
              <a:t>sẽ </a:t>
            </a:r>
            <a:r>
              <a:rPr lang="vi-VN" sz="1600" dirty="0">
                <a:latin typeface="Arial (Body)"/>
                <a:cs typeface="Arial" panose="020B0604020202020204" pitchFamily="34" charset="0"/>
              </a:rPr>
              <a:t>dễ dàng được tiếp nhận bởi quốc gia nhập khẩu </a:t>
            </a:r>
            <a:r>
              <a:rPr lang="vi-VN" sz="1600" dirty="0" smtClean="0">
                <a:latin typeface="Arial (Body)"/>
                <a:cs typeface="Arial" panose="020B0604020202020204" pitchFamily="34" charset="0"/>
              </a:rPr>
              <a:t>hơn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vì</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phần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lớn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các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sản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phẩm</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xuất</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khẩu</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đều</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phải</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đáp</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ứng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yêu</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cầu</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của</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nước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nhập</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khẩu</a:t>
            </a:r>
            <a:r>
              <a:rPr lang="en-US" sz="1600" dirty="0" smtClean="0">
                <a:latin typeface="Arial (Body)"/>
                <a:cs typeface="Arial" panose="020B0604020202020204" pitchFamily="34" charset="0"/>
              </a:rPr>
              <a:t>.</a:t>
            </a:r>
          </a:p>
          <a:p>
            <a:pPr algn="just"/>
            <a:endParaRPr lang="en-US" sz="1600" dirty="0">
              <a:latin typeface="Arial (Body)"/>
              <a:cs typeface="Arial" panose="020B0604020202020204" pitchFamily="34" charset="0"/>
            </a:endParaRPr>
          </a:p>
          <a:p>
            <a:pPr marL="285750" indent="-285750" algn="just">
              <a:buFontTx/>
              <a:buChar char="-"/>
            </a:pPr>
            <a:r>
              <a:rPr lang="en-US" sz="1600" dirty="0" err="1" smtClean="0">
                <a:latin typeface="Arial (Body)"/>
                <a:cs typeface="Arial" panose="020B0604020202020204" pitchFamily="34" charset="0"/>
              </a:rPr>
              <a:t>Việc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áp</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dụng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hệ</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thống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quốc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tế</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đang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sẵn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có</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giúp</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Việt</a:t>
            </a:r>
            <a:r>
              <a:rPr lang="en-US" sz="1600" dirty="0" smtClean="0">
                <a:latin typeface="Arial (Body)"/>
                <a:cs typeface="Arial" panose="020B0604020202020204" pitchFamily="34" charset="0"/>
              </a:rPr>
              <a:t> Nam </a:t>
            </a:r>
            <a:r>
              <a:rPr lang="en-US" sz="1600" dirty="0" err="1" smtClean="0">
                <a:latin typeface="Arial (Body)"/>
                <a:cs typeface="Arial" panose="020B0604020202020204" pitchFamily="34" charset="0"/>
              </a:rPr>
              <a:t>có</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thể</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tận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dụng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được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các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nguyên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tắc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tiên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tiến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cập</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nhật</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mà</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không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cần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phải</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mất</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thời</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gian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và</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công</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sức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để</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biên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soạn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lại</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các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nguyên</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tắc</a:t>
            </a:r>
            <a:r>
              <a:rPr lang="en-US" sz="1600" dirty="0" smtClean="0">
                <a:latin typeface="Arial (Body)"/>
                <a:cs typeface="Arial" panose="020B0604020202020204" pitchFamily="34" charset="0"/>
              </a:rPr>
              <a:t> </a:t>
            </a:r>
            <a:r>
              <a:rPr lang="en-US" sz="1600" dirty="0" err="1" smtClean="0">
                <a:latin typeface="Arial (Body)"/>
                <a:cs typeface="Arial" panose="020B0604020202020204" pitchFamily="34" charset="0"/>
              </a:rPr>
              <a:t>mới</a:t>
            </a:r>
            <a:r>
              <a:rPr lang="en-US" sz="1600" dirty="0" smtClean="0">
                <a:latin typeface="Arial (Body)"/>
                <a:cs typeface="Arial" panose="020B0604020202020204" pitchFamily="34" charset="0"/>
              </a:rPr>
              <a:t>.</a:t>
            </a:r>
          </a:p>
          <a:p>
            <a:pPr marL="285750" indent="-285750" algn="just">
              <a:buFontTx/>
              <a:buChar char="-"/>
            </a:pPr>
            <a:endParaRPr lang="en-US" sz="1600" dirty="0" smtClean="0">
              <a:latin typeface="Arial (Body)"/>
              <a:cs typeface="Arial" panose="020B0604020202020204" pitchFamily="34" charset="0"/>
            </a:endParaRPr>
          </a:p>
          <a:p>
            <a:pPr marL="285750" indent="-285750" algn="just">
              <a:buFontTx/>
              <a:buChar char="-"/>
            </a:pPr>
            <a:r>
              <a:rPr lang="en-US" sz="1600" dirty="0" err="1" smtClean="0">
                <a:latin typeface="Arial (Body)"/>
                <a:cs typeface="Arial" panose="020B0604020202020204" pitchFamily="34" charset="0"/>
              </a:rPr>
              <a:t>Từ</a:t>
            </a:r>
            <a:r>
              <a:rPr lang="en-US" sz="1600" dirty="0" smtClean="0">
                <a:latin typeface="Arial (Body)"/>
                <a:cs typeface="Arial" panose="020B0604020202020204" pitchFamily="34" charset="0"/>
              </a:rPr>
              <a:t> </a:t>
            </a:r>
            <a:r>
              <a:rPr lang="en-US" sz="1600" dirty="0" err="1">
                <a:latin typeface="Arial (Body)"/>
                <a:cs typeface="Arial" panose="020B0604020202020204" pitchFamily="34" charset="0"/>
              </a:rPr>
              <a:t>trước</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đến</a:t>
            </a:r>
            <a:r>
              <a:rPr lang="en-US" sz="1600" dirty="0">
                <a:latin typeface="Arial (Body)"/>
                <a:cs typeface="Arial" panose="020B0604020202020204" pitchFamily="34" charset="0"/>
              </a:rPr>
              <a:t> nay </a:t>
            </a:r>
            <a:r>
              <a:rPr lang="en-US" sz="1600" dirty="0" err="1">
                <a:latin typeface="Arial (Body)"/>
                <a:cs typeface="Arial" panose="020B0604020202020204" pitchFamily="34" charset="0"/>
              </a:rPr>
              <a:t>Việt</a:t>
            </a:r>
            <a:r>
              <a:rPr lang="en-US" sz="1600" dirty="0">
                <a:latin typeface="Arial (Body)"/>
                <a:cs typeface="Arial" panose="020B0604020202020204" pitchFamily="34" charset="0"/>
              </a:rPr>
              <a:t> Nam </a:t>
            </a:r>
            <a:r>
              <a:rPr lang="en-US" sz="1600" dirty="0" err="1">
                <a:latin typeface="Arial (Body)"/>
                <a:cs typeface="Arial" panose="020B0604020202020204" pitchFamily="34" charset="0"/>
              </a:rPr>
              <a:t>vẫn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đang</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áp</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dụng</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theo</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nguyên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tắc</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phân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loại</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của</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hệ</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thống</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hài</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hòa</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toàn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cầu</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về</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phân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loại</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và</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ghi</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nhãn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hóa</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chất</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của</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Liên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hợp</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quốc</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mà</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không</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có</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vấn</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đề</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gì</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việc</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quy</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định</a:t>
            </a:r>
            <a:r>
              <a:rPr lang="en-US" sz="1600" dirty="0">
                <a:latin typeface="Arial (Body)"/>
                <a:cs typeface="Arial" panose="020B0604020202020204" pitchFamily="34" charset="0"/>
              </a:rPr>
              <a:t> ra 1 </a:t>
            </a:r>
            <a:r>
              <a:rPr lang="en-US" sz="1600" dirty="0" err="1">
                <a:latin typeface="Arial (Body)"/>
                <a:cs typeface="Arial" panose="020B0604020202020204" pitchFamily="34" charset="0"/>
              </a:rPr>
              <a:t>quy</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định</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riêng</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như</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đang</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đi</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ngược</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lại</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với</a:t>
            </a:r>
            <a:r>
              <a:rPr lang="en-US" sz="1600" dirty="0">
                <a:latin typeface="Arial (Body)"/>
                <a:cs typeface="Arial" panose="020B0604020202020204" pitchFamily="34" charset="0"/>
              </a:rPr>
              <a:t> xu </a:t>
            </a:r>
            <a:r>
              <a:rPr lang="en-US" sz="1600" dirty="0" err="1">
                <a:latin typeface="Arial (Body)"/>
                <a:cs typeface="Arial" panose="020B0604020202020204" pitchFamily="34" charset="0"/>
              </a:rPr>
              <a:t>hướng</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của</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thế</a:t>
            </a:r>
            <a:r>
              <a:rPr lang="en-US" sz="1600" dirty="0">
                <a:latin typeface="Arial (Body)"/>
                <a:cs typeface="Arial" panose="020B0604020202020204" pitchFamily="34" charset="0"/>
              </a:rPr>
              <a:t> </a:t>
            </a:r>
            <a:r>
              <a:rPr lang="en-US" sz="1600" dirty="0" err="1">
                <a:latin typeface="Arial (Body)"/>
                <a:cs typeface="Arial" panose="020B0604020202020204" pitchFamily="34" charset="0"/>
              </a:rPr>
              <a:t>giới</a:t>
            </a:r>
            <a:r>
              <a:rPr lang="en-US" sz="1600" dirty="0" smtClean="0">
                <a:latin typeface="Arial (Body)"/>
                <a:cs typeface="Arial" panose="020B0604020202020204" pitchFamily="34" charset="0"/>
              </a:rPr>
              <a:t>.</a:t>
            </a:r>
          </a:p>
        </p:txBody>
      </p:sp>
      <p:sp>
        <p:nvSpPr>
          <p:cNvPr id="10" name="Arrow: Right 9">
            <a:extLst>
              <a:ext uri="{FF2B5EF4-FFF2-40B4-BE49-F238E27FC236}">
                <a16:creationId xmlns:a16="http://schemas.microsoft.com/office/drawing/2014/main" id="{F58D30F3-A7D4-437F-8ABB-00709B6B439B}"/>
              </a:ext>
            </a:extLst>
          </p:cNvPr>
          <p:cNvSpPr/>
          <p:nvPr/>
        </p:nvSpPr>
        <p:spPr>
          <a:xfrm>
            <a:off x="43462" y="5178696"/>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00CC"/>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AE45900-EF48-4D8D-B969-EC687BAA777F}"/>
              </a:ext>
            </a:extLst>
          </p:cNvPr>
          <p:cNvSpPr txBox="1"/>
          <p:nvPr/>
        </p:nvSpPr>
        <p:spPr>
          <a:xfrm>
            <a:off x="399062" y="5105790"/>
            <a:ext cx="4564070" cy="338554"/>
          </a:xfrm>
          <a:prstGeom prst="rect">
            <a:avLst/>
          </a:prstGeom>
          <a:noFill/>
        </p:spPr>
        <p:txBody>
          <a:bodyPr wrap="none" rtlCol="0">
            <a:spAutoFit/>
          </a:bodyPr>
          <a:lstStyle/>
          <a:p>
            <a:r>
              <a:rPr lang="en-US" sz="1600" b="1" dirty="0" err="1">
                <a:solidFill>
                  <a:srgbClr val="0000CC"/>
                </a:solidFill>
                <a:latin typeface="Arial" panose="020B0604020202020204" pitchFamily="34" charset="0"/>
                <a:cs typeface="Arial" panose="020B0604020202020204" pitchFamily="34" charset="0"/>
              </a:rPr>
              <a:t>Đề</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xuất</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giữ</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nguyên</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như</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quy</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định</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hiện</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hành</a:t>
            </a:r>
            <a:endParaRPr lang="en-US" sz="1600" b="1" dirty="0">
              <a:solidFill>
                <a:srgbClr val="0000CC"/>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B1DB25B-B927-4DA4-A26F-52A59499F5D0}"/>
              </a:ext>
            </a:extLst>
          </p:cNvPr>
          <p:cNvSpPr txBox="1"/>
          <p:nvPr/>
        </p:nvSpPr>
        <p:spPr>
          <a:xfrm>
            <a:off x="693950" y="70457"/>
            <a:ext cx="7756099" cy="677108"/>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[CÁC DN NHẬT BẢN ]</a:t>
            </a:r>
          </a:p>
          <a:p>
            <a:pPr algn="ctr"/>
            <a:r>
              <a:rPr lang="en-US" sz="2000" b="1" dirty="0" smtClean="0">
                <a:solidFill>
                  <a:srgbClr val="0000CC"/>
                </a:solidFill>
                <a:latin typeface="Arial" panose="020B0604020202020204" pitchFamily="34" charset="0"/>
                <a:cs typeface="Arial" panose="020B0604020202020204" pitchFamily="34" charset="0"/>
              </a:rPr>
              <a:t>ĐÓNG </a:t>
            </a:r>
            <a:r>
              <a:rPr lang="en-US" sz="2000" b="1" dirty="0">
                <a:solidFill>
                  <a:srgbClr val="0000CC"/>
                </a:solidFill>
                <a:latin typeface="Arial" panose="020B0604020202020204" pitchFamily="34" charset="0"/>
                <a:cs typeface="Arial" panose="020B0604020202020204" pitchFamily="34" charset="0"/>
              </a:rPr>
              <a:t>GÓP Ý KIẾN CHO DỰ THẢO LUẬT HÓA CHẤT SỬA ĐỔI</a:t>
            </a:r>
          </a:p>
        </p:txBody>
      </p:sp>
    </p:spTree>
    <p:extLst>
      <p:ext uri="{BB962C8B-B14F-4D97-AF65-F5344CB8AC3E}">
        <p14:creationId xmlns:p14="http://schemas.microsoft.com/office/powerpoint/2010/main" val="117674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F1A0FC9-FE48-4447-89FB-63912C798261}"/>
              </a:ext>
            </a:extLst>
          </p:cNvPr>
          <p:cNvSpPr txBox="1"/>
          <p:nvPr/>
        </p:nvSpPr>
        <p:spPr>
          <a:xfrm>
            <a:off x="0" y="804093"/>
            <a:ext cx="9144000" cy="584775"/>
          </a:xfrm>
          <a:prstGeom prst="rect">
            <a:avLst/>
          </a:prstGeom>
          <a:solidFill>
            <a:schemeClr val="accent4">
              <a:lumMod val="20000"/>
              <a:lumOff val="80000"/>
            </a:schemeClr>
          </a:solidFill>
        </p:spPr>
        <p:txBody>
          <a:bodyPr wrap="square" rtlCol="0">
            <a:spAutoFit/>
          </a:bodyPr>
          <a:lstStyle/>
          <a:p>
            <a:pPr marL="285750" indent="-285750">
              <a:buFont typeface="Wingdings" panose="05000000000000000000" pitchFamily="2" charset="2"/>
              <a:buChar char="q"/>
            </a:pPr>
            <a:r>
              <a:rPr lang="en-US" sz="1600" b="1" dirty="0" err="1">
                <a:latin typeface="Arial" panose="020B0604020202020204" pitchFamily="34" charset="0"/>
                <a:cs typeface="Arial" panose="020B0604020202020204" pitchFamily="34" charset="0"/>
              </a:rPr>
              <a:t>Vấn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2: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nhân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nhập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khẩu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hóa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chất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phải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thực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khai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báo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nhập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khẩu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Khoản</a:t>
            </a:r>
            <a:r>
              <a:rPr lang="en-US" sz="1600" b="1" dirty="0">
                <a:latin typeface="Arial" panose="020B0604020202020204" pitchFamily="34" charset="0"/>
                <a:cs typeface="Arial" panose="020B0604020202020204" pitchFamily="34" charset="0"/>
              </a:rPr>
              <a:t> 5, </a:t>
            </a:r>
            <a:r>
              <a:rPr lang="en-US" sz="1600" b="1" dirty="0" err="1">
                <a:latin typeface="Arial" panose="020B0604020202020204" pitchFamily="34" charset="0"/>
                <a:cs typeface="Arial" panose="020B0604020202020204" pitchFamily="34" charset="0"/>
              </a:rPr>
              <a:t>Điều</a:t>
            </a:r>
            <a:r>
              <a:rPr lang="en-US" sz="1600" b="1" dirty="0">
                <a:latin typeface="Arial" panose="020B0604020202020204" pitchFamily="34" charset="0"/>
                <a:cs typeface="Arial" panose="020B0604020202020204" pitchFamily="34" charset="0"/>
              </a:rPr>
              <a:t> 13]</a:t>
            </a:r>
          </a:p>
        </p:txBody>
      </p:sp>
      <p:sp>
        <p:nvSpPr>
          <p:cNvPr id="8" name="Arrow: Right 7">
            <a:extLst>
              <a:ext uri="{FF2B5EF4-FFF2-40B4-BE49-F238E27FC236}">
                <a16:creationId xmlns:a16="http://schemas.microsoft.com/office/drawing/2014/main" id="{274D97EB-6270-4BB8-BF5F-75AFB1F2F56C}"/>
              </a:ext>
            </a:extLst>
          </p:cNvPr>
          <p:cNvSpPr/>
          <p:nvPr/>
        </p:nvSpPr>
        <p:spPr>
          <a:xfrm>
            <a:off x="43463" y="1445396"/>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DCF63C9-64EB-4DAE-AE8E-B9CB71505C55}"/>
              </a:ext>
            </a:extLst>
          </p:cNvPr>
          <p:cNvSpPr txBox="1"/>
          <p:nvPr/>
        </p:nvSpPr>
        <p:spPr>
          <a:xfrm>
            <a:off x="399063" y="1310489"/>
            <a:ext cx="8744937" cy="5955989"/>
          </a:xfrm>
          <a:prstGeom prst="rect">
            <a:avLst/>
          </a:prstGeom>
          <a:noFill/>
        </p:spPr>
        <p:txBody>
          <a:bodyPr wrap="square" rtlCol="0">
            <a:spAutoFit/>
          </a:bodyPr>
          <a:lstStyle/>
          <a:p>
            <a:pPr>
              <a:lnSpc>
                <a:spcPct val="150000"/>
              </a:lnSpc>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b="1" dirty="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pPr marL="285750" indent="-285750">
              <a:lnSpc>
                <a:spcPct val="150000"/>
              </a:lnSpc>
              <a:buFontTx/>
              <a:buChar char="-"/>
            </a:pPr>
            <a:r>
              <a:rPr lang="en-US" sz="1600" b="1" dirty="0" err="1" smtClean="0">
                <a:latin typeface="Arial" panose="020B0604020202020204" pitchFamily="34" charset="0"/>
                <a:cs typeface="Arial" panose="020B0604020202020204" pitchFamily="34" charset="0"/>
              </a:rPr>
              <a:t>Hiện</a:t>
            </a:r>
            <a:r>
              <a:rPr lang="en-US" sz="1600" b="1" dirty="0" smtClean="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nay </a:t>
            </a:r>
            <a:r>
              <a:rPr lang="en-US" sz="1600" b="1" dirty="0" err="1">
                <a:latin typeface="Arial" panose="020B0604020202020204" pitchFamily="34" charset="0"/>
                <a:cs typeface="Arial" panose="020B0604020202020204" pitchFamily="34" charset="0"/>
              </a:rPr>
              <a:t>tất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chỉ</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yêu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cầu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phải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kiểm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soát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có</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điều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cần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kiểm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soát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đặc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biệt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Đồng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quốc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gia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thế</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giới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cũng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chỉ</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quản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lý</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cần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kiểm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soát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hoặc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cần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kiểm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soát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đặc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biệt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hại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Việc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phải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kiểm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soát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cả</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thuộc</a:t>
            </a:r>
            <a:r>
              <a:rPr lang="en-US" sz="1600" b="1" dirty="0">
                <a:latin typeface="Arial" panose="020B0604020202020204" pitchFamily="34" charset="0"/>
                <a:cs typeface="Arial" panose="020B0604020202020204" pitchFamily="34" charset="0"/>
              </a:rPr>
              <a:t> 2 </a:t>
            </a:r>
            <a:r>
              <a:rPr lang="en-US" sz="1600" b="1" dirty="0" err="1">
                <a:latin typeface="Arial" panose="020B0604020202020204" pitchFamily="34" charset="0"/>
                <a:cs typeface="Arial" panose="020B0604020202020204" pitchFamily="34" charset="0"/>
              </a:rPr>
              <a:t>loại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có</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căn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cứ</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đúng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với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nguyên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tắc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lệ</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quốc</a:t>
            </a:r>
            <a:r>
              <a:rPr lang="en-US" sz="1600" b="1" dirty="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tế</a:t>
            </a:r>
            <a:r>
              <a:rPr lang="en-US" sz="1600" b="1" dirty="0" smtClean="0">
                <a:latin typeface="Arial" panose="020B0604020202020204" pitchFamily="34" charset="0"/>
                <a:cs typeface="Arial" panose="020B0604020202020204" pitchFamily="34" charset="0"/>
              </a:rPr>
              <a:t>. </a:t>
            </a:r>
          </a:p>
          <a:p>
            <a:pPr marL="339725" indent="-339725">
              <a:lnSpc>
                <a:spcPct val="150000"/>
              </a:lnSpc>
            </a:pP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Thông</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lệ</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quốc</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tế</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Hiện</a:t>
            </a:r>
            <a:r>
              <a:rPr lang="en-US" sz="1600" dirty="0">
                <a:latin typeface="Arial" panose="020B0604020202020204" pitchFamily="34" charset="0"/>
                <a:cs typeface="Arial" panose="020B0604020202020204" pitchFamily="34" charset="0"/>
              </a:rPr>
              <a:t> nay ở </a:t>
            </a:r>
            <a:r>
              <a:rPr lang="en-US" sz="1600" dirty="0" err="1">
                <a:latin typeface="Arial" panose="020B0604020202020204" pitchFamily="34" charset="0"/>
                <a:cs typeface="Arial" panose="020B0604020202020204" pitchFamily="34" charset="0"/>
              </a:rPr>
              <a:t>một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số</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quốc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như</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Thái</a:t>
            </a:r>
            <a:r>
              <a:rPr lang="en-US" sz="1600" dirty="0">
                <a:latin typeface="Arial" panose="020B0604020202020204" pitchFamily="34" charset="0"/>
                <a:cs typeface="Arial" panose="020B0604020202020204" pitchFamily="34" charset="0"/>
              </a:rPr>
              <a:t> Lan, </a:t>
            </a:r>
            <a:r>
              <a:rPr lang="en-US" sz="1600" dirty="0" err="1">
                <a:latin typeface="Arial" panose="020B0604020202020204" pitchFamily="34" charset="0"/>
                <a:cs typeface="Arial" panose="020B0604020202020204" pitchFamily="34" charset="0"/>
              </a:rPr>
              <a:t>chỉ</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nằm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trong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mục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cần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kiểm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soát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cần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kiểm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soát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đặc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biệt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thì</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khẩu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mới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Hay </a:t>
            </a:r>
            <a:r>
              <a:rPr lang="en-US" sz="1600" dirty="0" err="1">
                <a:latin typeface="Arial" panose="020B0604020202020204" pitchFamily="34" charset="0"/>
                <a:cs typeface="Arial" panose="020B0604020202020204" pitchFamily="34" charset="0"/>
              </a:rPr>
              <a:t>tại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Bản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các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nằm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trong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mục</a:t>
            </a:r>
            <a:r>
              <a:rPr lang="en-US" sz="1600" dirty="0">
                <a:latin typeface="Arial" panose="020B0604020202020204" pitchFamily="34" charset="0"/>
                <a:cs typeface="Arial" panose="020B0604020202020204" pitchFamily="34" charset="0"/>
              </a:rPr>
              <a:t> MEIT (Manufactured Chemical Substances in Japan) </a:t>
            </a:r>
            <a:r>
              <a:rPr lang="en-US" sz="1600" dirty="0" err="1">
                <a:latin typeface="Arial" panose="020B0604020202020204" pitchFamily="34" charset="0"/>
                <a:cs typeface="Arial" panose="020B0604020202020204" pitchFamily="34" charset="0"/>
              </a:rPr>
              <a:t>đã</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được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thương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mại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mã</a:t>
            </a:r>
            <a:r>
              <a:rPr lang="en-US" sz="1600" dirty="0">
                <a:latin typeface="Arial" panose="020B0604020202020204" pitchFamily="34" charset="0"/>
                <a:cs typeface="Arial" panose="020B0604020202020204" pitchFamily="34" charset="0"/>
              </a:rPr>
              <a:t> MEIT </a:t>
            </a:r>
            <a:r>
              <a:rPr lang="en-US" sz="1600" dirty="0" err="1">
                <a:latin typeface="Arial" panose="020B0604020202020204" pitchFamily="34" charset="0"/>
                <a:cs typeface="Arial" panose="020B0604020202020204" pitchFamily="34" charset="0"/>
              </a:rPr>
              <a:t>thì</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không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cần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khẩu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Các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mới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nằm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ngoài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mục</a:t>
            </a:r>
            <a:r>
              <a:rPr lang="en-US" sz="1600" dirty="0">
                <a:latin typeface="Arial" panose="020B0604020202020204" pitchFamily="34" charset="0"/>
                <a:cs typeface="Arial" panose="020B0604020202020204" pitchFamily="34" charset="0"/>
              </a:rPr>
              <a:t> MEIT </a:t>
            </a:r>
            <a:r>
              <a:rPr lang="en-US" sz="1600" dirty="0" err="1">
                <a:latin typeface="Arial" panose="020B0604020202020204" pitchFamily="34" charset="0"/>
                <a:cs typeface="Arial" panose="020B0604020202020204" pitchFamily="34" charset="0"/>
              </a:rPr>
              <a:t>sẽ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thông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trước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sản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xuất</a:t>
            </a:r>
            <a:r>
              <a:rPr lang="en-US" sz="1600" dirty="0">
                <a:latin typeface="Arial" panose="020B0604020202020204" pitchFamily="34" charset="0"/>
                <a:cs typeface="Arial" panose="020B0604020202020204" pitchFamily="34" charset="0"/>
              </a:rPr>
              <a:t> hay </a:t>
            </a:r>
            <a:r>
              <a:rPr lang="en-US" sz="1600" dirty="0" err="1">
                <a:latin typeface="Arial" panose="020B0604020202020204" pitchFamily="34" charset="0"/>
                <a:cs typeface="Arial" panose="020B0604020202020204" pitchFamily="34" charset="0"/>
              </a:rPr>
              <a:t>nhập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khẩu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Tại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Hàn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Quốc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doanh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nghiệp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cũng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chỉ</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độc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hại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thuộc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mục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khẩu</a:t>
            </a:r>
            <a:r>
              <a:rPr lang="en-US" sz="1600" dirty="0" smtClean="0">
                <a:latin typeface="Arial" panose="020B0604020202020204" pitchFamily="34" charset="0"/>
                <a:cs typeface="Arial" panose="020B0604020202020204" pitchFamily="34" charset="0"/>
              </a:rPr>
              <a:t>.</a:t>
            </a:r>
          </a:p>
          <a:p>
            <a:pPr marL="339725" indent="-339725">
              <a:lnSpc>
                <a:spcPct val="150000"/>
              </a:lnSpc>
            </a:pP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Trong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các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quy</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định</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của</a:t>
            </a:r>
            <a:r>
              <a:rPr lang="en-US" sz="1600" dirty="0" smtClean="0">
                <a:latin typeface="Arial" panose="020B0604020202020204" pitchFamily="34" charset="0"/>
                <a:cs typeface="Arial" panose="020B0604020202020204" pitchFamily="34" charset="0"/>
              </a:rPr>
              <a:t> VN </a:t>
            </a:r>
            <a:r>
              <a:rPr lang="en-US" sz="1600" dirty="0" err="1" smtClean="0">
                <a:latin typeface="Arial" panose="020B0604020202020204" pitchFamily="34" charset="0"/>
                <a:cs typeface="Arial" panose="020B0604020202020204" pitchFamily="34" charset="0"/>
              </a:rPr>
              <a:t>cũng</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đã</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quy</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định</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rất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chặt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chẽ</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trong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quản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lý</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hóa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tại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từng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công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đoạn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như</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vận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chuyển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lưu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giữ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sử</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dụng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xử</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lý</a:t>
            </a:r>
            <a:endParaRPr lang="en-US" sz="1600" dirty="0">
              <a:latin typeface="Arial" panose="020B0604020202020204" pitchFamily="34" charset="0"/>
              <a:cs typeface="Arial" panose="020B0604020202020204" pitchFamily="34" charset="0"/>
            </a:endParaRPr>
          </a:p>
          <a:p>
            <a:pPr>
              <a:lnSpc>
                <a:spcPct val="150000"/>
              </a:lnSpc>
            </a:pPr>
            <a:endParaRPr lang="en-US" sz="1600" b="1" dirty="0" smtClean="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B1DB25B-B927-4DA4-A26F-52A59499F5D0}"/>
              </a:ext>
            </a:extLst>
          </p:cNvPr>
          <p:cNvSpPr txBox="1"/>
          <p:nvPr/>
        </p:nvSpPr>
        <p:spPr>
          <a:xfrm>
            <a:off x="693950" y="70457"/>
            <a:ext cx="7756099" cy="677108"/>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[CÁC DN NHẬT BẢN ]</a:t>
            </a:r>
          </a:p>
          <a:p>
            <a:pPr algn="ctr"/>
            <a:r>
              <a:rPr lang="en-US" sz="2000" b="1" dirty="0" smtClean="0">
                <a:solidFill>
                  <a:srgbClr val="0000CC"/>
                </a:solidFill>
                <a:latin typeface="Arial" panose="020B0604020202020204" pitchFamily="34" charset="0"/>
                <a:cs typeface="Arial" panose="020B0604020202020204" pitchFamily="34" charset="0"/>
              </a:rPr>
              <a:t>ĐÓNG </a:t>
            </a:r>
            <a:r>
              <a:rPr lang="en-US" sz="2000" b="1" dirty="0">
                <a:solidFill>
                  <a:srgbClr val="0000CC"/>
                </a:solidFill>
                <a:latin typeface="Arial" panose="020B0604020202020204" pitchFamily="34" charset="0"/>
                <a:cs typeface="Arial" panose="020B0604020202020204" pitchFamily="34" charset="0"/>
              </a:rPr>
              <a:t>GÓP Ý KIẾN CHO DỰ THẢO LUẬT HÓA CHẤT SỬA ĐỔI</a:t>
            </a:r>
          </a:p>
        </p:txBody>
      </p:sp>
    </p:spTree>
    <p:extLst>
      <p:ext uri="{BB962C8B-B14F-4D97-AF65-F5344CB8AC3E}">
        <p14:creationId xmlns:p14="http://schemas.microsoft.com/office/powerpoint/2010/main" val="292610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1A0FC9-FE48-4447-89FB-63912C798261}"/>
              </a:ext>
            </a:extLst>
          </p:cNvPr>
          <p:cNvSpPr txBox="1"/>
          <p:nvPr/>
        </p:nvSpPr>
        <p:spPr>
          <a:xfrm>
            <a:off x="0" y="908595"/>
            <a:ext cx="9144000" cy="584775"/>
          </a:xfrm>
          <a:prstGeom prst="rect">
            <a:avLst/>
          </a:prstGeom>
          <a:solidFill>
            <a:schemeClr val="accent4">
              <a:lumMod val="20000"/>
              <a:lumOff val="80000"/>
            </a:schemeClr>
          </a:solidFill>
        </p:spPr>
        <p:txBody>
          <a:bodyPr wrap="square" rtlCol="0">
            <a:spAutoFit/>
          </a:bodyPr>
          <a:lstStyle/>
          <a:p>
            <a:pPr marL="285750" indent="-285750">
              <a:buFont typeface="Wingdings" panose="05000000000000000000" pitchFamily="2" charset="2"/>
              <a:buChar char="q"/>
            </a:pPr>
            <a:r>
              <a:rPr lang="en-US" sz="1600" b="1" dirty="0" err="1">
                <a:latin typeface="Arial" panose="020B0604020202020204" pitchFamily="34" charset="0"/>
                <a:cs typeface="Arial" panose="020B0604020202020204" pitchFamily="34" charset="0"/>
              </a:rPr>
              <a:t>Vấn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2: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nhân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nhập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khẩu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hóa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chất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phải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thực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khai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báo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nhập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khẩu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Khoản</a:t>
            </a:r>
            <a:r>
              <a:rPr lang="en-US" sz="1600" b="1" dirty="0">
                <a:latin typeface="Arial" panose="020B0604020202020204" pitchFamily="34" charset="0"/>
                <a:cs typeface="Arial" panose="020B0604020202020204" pitchFamily="34" charset="0"/>
              </a:rPr>
              <a:t> 5, </a:t>
            </a:r>
            <a:r>
              <a:rPr lang="en-US" sz="1600" b="1" dirty="0" err="1">
                <a:latin typeface="Arial" panose="020B0604020202020204" pitchFamily="34" charset="0"/>
                <a:cs typeface="Arial" panose="020B0604020202020204" pitchFamily="34" charset="0"/>
              </a:rPr>
              <a:t>Điều</a:t>
            </a:r>
            <a:r>
              <a:rPr lang="en-US" sz="1600" b="1" dirty="0">
                <a:latin typeface="Arial" panose="020B0604020202020204" pitchFamily="34" charset="0"/>
                <a:cs typeface="Arial" panose="020B0604020202020204" pitchFamily="34" charset="0"/>
              </a:rPr>
              <a:t> 13]</a:t>
            </a:r>
          </a:p>
        </p:txBody>
      </p:sp>
      <p:sp>
        <p:nvSpPr>
          <p:cNvPr id="6" name="Arrow: Right 11">
            <a:extLst>
              <a:ext uri="{FF2B5EF4-FFF2-40B4-BE49-F238E27FC236}">
                <a16:creationId xmlns:a16="http://schemas.microsoft.com/office/drawing/2014/main" id="{AC217F4A-92C7-4D6C-85C8-CFE5C84800E6}"/>
              </a:ext>
            </a:extLst>
          </p:cNvPr>
          <p:cNvSpPr/>
          <p:nvPr/>
        </p:nvSpPr>
        <p:spPr>
          <a:xfrm>
            <a:off x="21731" y="5388770"/>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A154099-84B7-409E-8F92-B251CFC13D15}"/>
              </a:ext>
            </a:extLst>
          </p:cNvPr>
          <p:cNvSpPr txBox="1"/>
          <p:nvPr/>
        </p:nvSpPr>
        <p:spPr>
          <a:xfrm>
            <a:off x="377331" y="5319902"/>
            <a:ext cx="8744937" cy="830997"/>
          </a:xfrm>
          <a:prstGeom prst="rect">
            <a:avLst/>
          </a:prstGeom>
          <a:noFill/>
        </p:spPr>
        <p:txBody>
          <a:bodyPr wrap="square" rtlCol="0">
            <a:spAutoFit/>
          </a:bodyPr>
          <a:lstStyle/>
          <a:p>
            <a:pPr>
              <a:lnSpc>
                <a:spcPct val="150000"/>
              </a:lnSpc>
            </a:pP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xuất</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Giữ</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nguyên</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như</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quy</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định</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hiện</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hành</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chỉ</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áp</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dụng</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khai</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báo</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trước</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khi</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nhập</a:t>
            </a:r>
            <a:r>
              <a:rPr lang="en-US" sz="1600" b="1" dirty="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khẩu</a:t>
            </a:r>
            <a:r>
              <a:rPr lang="en-US" sz="1600" b="1" dirty="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đối</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với</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a:solidFill>
                  <a:srgbClr val="0000CC"/>
                </a:solidFill>
                <a:latin typeface="Arial" panose="020B0604020202020204" pitchFamily="34" charset="0"/>
                <a:cs typeface="Arial" panose="020B0604020202020204" pitchFamily="34" charset="0"/>
              </a:rPr>
              <a:t>hóa</a:t>
            </a:r>
            <a:r>
              <a:rPr lang="en-US" sz="1600" b="1" dirty="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chất</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có</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điều</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kiện</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hóa</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chất</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cần</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kiểm</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soát</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đặc</a:t>
            </a:r>
            <a:r>
              <a:rPr lang="en-US" sz="1600" b="1" dirty="0" smtClean="0">
                <a:solidFill>
                  <a:srgbClr val="0000CC"/>
                </a:solidFill>
                <a:latin typeface="Arial" panose="020B0604020202020204" pitchFamily="34" charset="0"/>
                <a:cs typeface="Arial" panose="020B0604020202020204" pitchFamily="34" charset="0"/>
              </a:rPr>
              <a:t> </a:t>
            </a:r>
            <a:r>
              <a:rPr lang="en-US" sz="1600" b="1" dirty="0" err="1" smtClean="0">
                <a:solidFill>
                  <a:srgbClr val="0000CC"/>
                </a:solidFill>
                <a:latin typeface="Arial" panose="020B0604020202020204" pitchFamily="34" charset="0"/>
                <a:cs typeface="Arial" panose="020B0604020202020204" pitchFamily="34" charset="0"/>
              </a:rPr>
              <a:t>biệt</a:t>
            </a:r>
            <a:endParaRPr lang="en-US" sz="1600" b="1" dirty="0">
              <a:solidFill>
                <a:srgbClr val="0000CC"/>
              </a:solidFill>
              <a:latin typeface="Arial" panose="020B0604020202020204" pitchFamily="34" charset="0"/>
              <a:cs typeface="Arial" panose="020B0604020202020204" pitchFamily="34" charset="0"/>
            </a:endParaRPr>
          </a:p>
        </p:txBody>
      </p:sp>
      <p:sp>
        <p:nvSpPr>
          <p:cNvPr id="8" name="Rectangle 7"/>
          <p:cNvSpPr/>
          <p:nvPr/>
        </p:nvSpPr>
        <p:spPr>
          <a:xfrm>
            <a:off x="399062" y="1574688"/>
            <a:ext cx="8744937" cy="1154675"/>
          </a:xfrm>
          <a:prstGeom prst="rect">
            <a:avLst/>
          </a:prstGeom>
        </p:spPr>
        <p:txBody>
          <a:bodyPr wrap="square">
            <a:spAutoFit/>
          </a:bodyPr>
          <a:lstStyle/>
          <a:p>
            <a:pPr>
              <a:lnSpc>
                <a:spcPct val="150000"/>
              </a:lnSpc>
            </a:pPr>
            <a:r>
              <a:rPr lang="en-US" sz="1600" b="1" dirty="0" err="1" smtClean="0">
                <a:latin typeface="Arial" panose="020B0604020202020204" pitchFamily="34" charset="0"/>
                <a:cs typeface="Arial" panose="020B0604020202020204" pitchFamily="34" charset="0"/>
              </a:rPr>
              <a:t>Nhận</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xét</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Nếu</a:t>
            </a:r>
            <a:r>
              <a:rPr lang="en-US" sz="1600" b="1" dirty="0" smtClean="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bắt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buộc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khai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báo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cả</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thì</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chỉ</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mang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tính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thủ</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tục</a:t>
            </a:r>
            <a:r>
              <a:rPr lang="en-US" sz="1600" b="1" dirty="0">
                <a:latin typeface="Arial" panose="020B0604020202020204" pitchFamily="34" charset="0"/>
                <a:cs typeface="Arial" panose="020B0604020202020204" pitchFamily="34" charset="0"/>
              </a:rPr>
              <a:t>. Do </a:t>
            </a:r>
            <a:r>
              <a:rPr lang="en-US" sz="1600" b="1" dirty="0" err="1">
                <a:latin typeface="Arial" panose="020B0604020202020204" pitchFamily="34" charset="0"/>
                <a:cs typeface="Arial" panose="020B0604020202020204" pitchFamily="34" charset="0"/>
              </a:rPr>
              <a:t>đó</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cần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thiết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phải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khai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báo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cả</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vì</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gây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mất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gian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lãng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phí</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nhân</a:t>
            </a:r>
            <a:r>
              <a:rPr lang="en-US" sz="1600" b="1" dirty="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lực</a:t>
            </a:r>
            <a:endParaRPr lang="en-US" sz="1600" b="1" dirty="0" smtClean="0">
              <a:latin typeface="Arial" panose="020B0604020202020204" pitchFamily="34" charset="0"/>
              <a:cs typeface="Arial" panose="020B0604020202020204" pitchFamily="34" charset="0"/>
            </a:endParaRPr>
          </a:p>
        </p:txBody>
      </p:sp>
      <p:sp>
        <p:nvSpPr>
          <p:cNvPr id="9" name="Rectangle 8"/>
          <p:cNvSpPr/>
          <p:nvPr/>
        </p:nvSpPr>
        <p:spPr>
          <a:xfrm>
            <a:off x="399062" y="2640822"/>
            <a:ext cx="8744938" cy="2677656"/>
          </a:xfrm>
          <a:prstGeom prst="rect">
            <a:avLst/>
          </a:prstGeom>
        </p:spPr>
        <p:txBody>
          <a:bodyPr wrap="square">
            <a:spAutoFit/>
          </a:bodyPr>
          <a:lstStyle/>
          <a:p>
            <a:pPr>
              <a:lnSpc>
                <a:spcPct val="150000"/>
              </a:lnSpc>
            </a:pPr>
            <a:r>
              <a:rPr lang="en-US" sz="1600"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Thực</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tế</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tại</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doanh</a:t>
            </a:r>
            <a:r>
              <a:rPr lang="en-US" sz="1600" i="1" dirty="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nghiệp</a:t>
            </a:r>
            <a:r>
              <a:rPr lang="en-US" sz="1600" dirty="0">
                <a:latin typeface="Arial" panose="020B0604020202020204" pitchFamily="34" charset="0"/>
                <a:cs typeface="Arial" panose="020B0604020202020204" pitchFamily="34" charset="0"/>
              </a:rPr>
              <a:t>:</a:t>
            </a:r>
          </a:p>
          <a:p>
            <a:pPr>
              <a:lnSpc>
                <a:spcPct val="150000"/>
              </a:lnSpc>
            </a:pPr>
            <a:r>
              <a:rPr lang="en-US" sz="1600" dirty="0">
                <a:latin typeface="Arial" panose="020B0604020202020204" pitchFamily="34" charset="0"/>
                <a:cs typeface="Arial" panose="020B0604020202020204" pitchFamily="34" charset="0"/>
              </a:rPr>
              <a:t>CVN </a:t>
            </a:r>
            <a:r>
              <a:rPr lang="en-US" sz="1600" dirty="0" err="1">
                <a:latin typeface="Arial" panose="020B0604020202020204" pitchFamily="34" charset="0"/>
                <a:cs typeface="Arial" panose="020B0604020202020204" pitchFamily="34" charset="0"/>
              </a:rPr>
              <a:t>là</a:t>
            </a:r>
            <a:r>
              <a:rPr lang="en-US" sz="1600" dirty="0">
                <a:latin typeface="Arial" panose="020B0604020202020204" pitchFamily="34" charset="0"/>
                <a:cs typeface="Arial" panose="020B0604020202020204" pitchFamily="34" charset="0"/>
              </a:rPr>
              <a:t> DN </a:t>
            </a:r>
            <a:r>
              <a:rPr lang="en-US" sz="1600" dirty="0" err="1">
                <a:latin typeface="Arial" panose="020B0604020202020204" pitchFamily="34" charset="0"/>
                <a:cs typeface="Arial" panose="020B0604020202020204" pitchFamily="34" charset="0"/>
              </a:rPr>
              <a:t>sản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xuất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không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là</a:t>
            </a:r>
            <a:r>
              <a:rPr lang="en-US" sz="1600" dirty="0">
                <a:latin typeface="Arial" panose="020B0604020202020204" pitchFamily="34" charset="0"/>
                <a:cs typeface="Arial" panose="020B0604020202020204" pitchFamily="34" charset="0"/>
              </a:rPr>
              <a:t> DN </a:t>
            </a:r>
            <a:r>
              <a:rPr lang="en-US" sz="1600" dirty="0" err="1">
                <a:latin typeface="Arial" panose="020B0604020202020204" pitchFamily="34" charset="0"/>
                <a:cs typeface="Arial" panose="020B0604020202020204" pitchFamily="34" charset="0"/>
              </a:rPr>
              <a:t>sản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xuất</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kinh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doanh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đã</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khẩu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hơn</a:t>
            </a:r>
            <a:r>
              <a:rPr lang="en-US" sz="1600" dirty="0">
                <a:latin typeface="Arial" panose="020B0604020202020204" pitchFamily="34" charset="0"/>
                <a:cs typeface="Arial" panose="020B0604020202020204" pitchFamily="34" charset="0"/>
              </a:rPr>
              <a:t> 400 </a:t>
            </a:r>
            <a:r>
              <a:rPr lang="en-US" sz="1600" dirty="0" err="1">
                <a:latin typeface="Arial" panose="020B0604020202020204" pitchFamily="34" charset="0"/>
                <a:cs typeface="Arial" panose="020B0604020202020204" pitchFamily="34" charset="0"/>
              </a:rPr>
              <a:t>loại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trong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hơn</a:t>
            </a:r>
            <a:r>
              <a:rPr lang="en-US" sz="1600" dirty="0">
                <a:latin typeface="Arial" panose="020B0604020202020204" pitchFamily="34" charset="0"/>
                <a:cs typeface="Arial" panose="020B0604020202020204" pitchFamily="34" charset="0"/>
              </a:rPr>
              <a:t> 100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thuộc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mục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Hiện</a:t>
            </a:r>
            <a:r>
              <a:rPr lang="en-US" sz="1600" dirty="0">
                <a:latin typeface="Arial" panose="020B0604020202020204" pitchFamily="34" charset="0"/>
                <a:cs typeface="Arial" panose="020B0604020202020204" pitchFamily="34" charset="0"/>
              </a:rPr>
              <a:t> nay, </a:t>
            </a:r>
            <a:r>
              <a:rPr lang="en-US" sz="1600" dirty="0" err="1">
                <a:latin typeface="Arial" panose="020B0604020202020204" pitchFamily="34" charset="0"/>
                <a:cs typeface="Arial" panose="020B0604020202020204" pitchFamily="34" charset="0"/>
              </a:rPr>
              <a:t>chúng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tôi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1-2 </a:t>
            </a:r>
            <a:r>
              <a:rPr lang="en-US" sz="1600" dirty="0" err="1">
                <a:latin typeface="Arial" panose="020B0604020202020204" pitchFamily="34" charset="0"/>
                <a:cs typeface="Arial" panose="020B0604020202020204" pitchFamily="34" charset="0"/>
              </a:rPr>
              <a:t>lần</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tuần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chỉ</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cần</a:t>
            </a:r>
            <a:r>
              <a:rPr lang="en-US" sz="1600" dirty="0">
                <a:latin typeface="Arial" panose="020B0604020202020204" pitchFamily="34" charset="0"/>
                <a:cs typeface="Arial" panose="020B0604020202020204" pitchFamily="34" charset="0"/>
              </a:rPr>
              <a:t> 1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phụ</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trách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Nếu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chúng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tôi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toàn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bộ</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hóa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khẩu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thì</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chúng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tôi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thực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hiện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tới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hơn</a:t>
            </a:r>
            <a:r>
              <a:rPr lang="en-US" sz="1600" dirty="0">
                <a:latin typeface="Arial" panose="020B0604020202020204" pitchFamily="34" charset="0"/>
                <a:cs typeface="Arial" panose="020B0604020202020204" pitchFamily="34" charset="0"/>
              </a:rPr>
              <a:t> 400 </a:t>
            </a:r>
            <a:r>
              <a:rPr lang="en-US" sz="1600" dirty="0" err="1">
                <a:latin typeface="Arial" panose="020B0604020202020204" pitchFamily="34" charset="0"/>
                <a:cs typeface="Arial" panose="020B0604020202020204" pitchFamily="34" charset="0"/>
              </a:rPr>
              <a:t>lần</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tuần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theo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cần</a:t>
            </a:r>
            <a:r>
              <a:rPr lang="en-US" sz="1600" dirty="0">
                <a:latin typeface="Arial" panose="020B0604020202020204" pitchFamily="34" charset="0"/>
                <a:cs typeface="Arial" panose="020B0604020202020204" pitchFamily="34" charset="0"/>
              </a:rPr>
              <a:t> 4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chỉ</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để</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thực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hiện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a:lnSpc>
                <a:spcPct val="150000"/>
              </a:lnSpc>
            </a:pPr>
            <a:r>
              <a:rPr lang="en-US" sz="1600" dirty="0" err="1" smtClean="0">
                <a:latin typeface="Arial" panose="020B0604020202020204" pitchFamily="34" charset="0"/>
                <a:cs typeface="Arial" panose="020B0604020202020204" pitchFamily="34" charset="0"/>
              </a:rPr>
              <a:t>Như</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vậy</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việc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khai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báo</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cả</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các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loại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hóa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tăng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thủ</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tục</a:t>
            </a:r>
            <a:r>
              <a:rPr lang="en-US" sz="1600" dirty="0" smtClean="0">
                <a:latin typeface="Arial" panose="020B0604020202020204" pitchFamily="34" charset="0"/>
                <a:cs typeface="Arial" panose="020B0604020202020204" pitchFamily="34" charset="0"/>
              </a:rPr>
              <a:t>, chi </a:t>
            </a:r>
            <a:r>
              <a:rPr lang="en-US" sz="1600" dirty="0" err="1" smtClean="0">
                <a:latin typeface="Arial" panose="020B0604020202020204" pitchFamily="34" charset="0"/>
                <a:cs typeface="Arial" panose="020B0604020202020204" pitchFamily="34" charset="0"/>
              </a:rPr>
              <a:t>phí</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nhân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lực</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gấp</a:t>
            </a:r>
            <a:r>
              <a:rPr lang="en-US" sz="1600" dirty="0" smtClean="0">
                <a:latin typeface="Arial" panose="020B0604020202020204" pitchFamily="34" charset="0"/>
                <a:cs typeface="Arial" panose="020B0604020202020204" pitchFamily="34" charset="0"/>
              </a:rPr>
              <a:t> 4 </a:t>
            </a:r>
            <a:r>
              <a:rPr lang="en-US" sz="1600" dirty="0" err="1" smtClean="0">
                <a:latin typeface="Arial" panose="020B0604020202020204" pitchFamily="34" charset="0"/>
                <a:cs typeface="Arial" panose="020B0604020202020204" pitchFamily="34" charset="0"/>
              </a:rPr>
              <a:t>lần</a:t>
            </a:r>
            <a:endParaRPr lang="en-US" sz="1600" dirty="0">
              <a:latin typeface="Arial" panose="020B0604020202020204" pitchFamily="34" charset="0"/>
              <a:cs typeface="Arial" panose="020B0604020202020204" pitchFamily="34" charset="0"/>
            </a:endParaRPr>
          </a:p>
        </p:txBody>
      </p:sp>
      <p:sp>
        <p:nvSpPr>
          <p:cNvPr id="10" name="Arrow: Right 7">
            <a:extLst>
              <a:ext uri="{FF2B5EF4-FFF2-40B4-BE49-F238E27FC236}">
                <a16:creationId xmlns:a16="http://schemas.microsoft.com/office/drawing/2014/main" id="{274D97EB-6270-4BB8-BF5F-75AFB1F2F56C}"/>
              </a:ext>
            </a:extLst>
          </p:cNvPr>
          <p:cNvSpPr/>
          <p:nvPr/>
        </p:nvSpPr>
        <p:spPr>
          <a:xfrm>
            <a:off x="43463" y="1640224"/>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B1DB25B-B927-4DA4-A26F-52A59499F5D0}"/>
              </a:ext>
            </a:extLst>
          </p:cNvPr>
          <p:cNvSpPr txBox="1"/>
          <p:nvPr/>
        </p:nvSpPr>
        <p:spPr>
          <a:xfrm>
            <a:off x="693950" y="70457"/>
            <a:ext cx="7756099" cy="677108"/>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[CÁC DN NHẬT BẢN ]</a:t>
            </a:r>
          </a:p>
          <a:p>
            <a:pPr algn="ctr"/>
            <a:r>
              <a:rPr lang="en-US" sz="2000" b="1" dirty="0" smtClean="0">
                <a:solidFill>
                  <a:srgbClr val="0000CC"/>
                </a:solidFill>
                <a:latin typeface="Arial" panose="020B0604020202020204" pitchFamily="34" charset="0"/>
                <a:cs typeface="Arial" panose="020B0604020202020204" pitchFamily="34" charset="0"/>
              </a:rPr>
              <a:t>ĐÓNG </a:t>
            </a:r>
            <a:r>
              <a:rPr lang="en-US" sz="2000" b="1" dirty="0">
                <a:solidFill>
                  <a:srgbClr val="0000CC"/>
                </a:solidFill>
                <a:latin typeface="Arial" panose="020B0604020202020204" pitchFamily="34" charset="0"/>
                <a:cs typeface="Arial" panose="020B0604020202020204" pitchFamily="34" charset="0"/>
              </a:rPr>
              <a:t>GÓP Ý KIẾN CHO DỰ THẢO LUẬT HÓA CHẤT SỬA ĐỔI</a:t>
            </a:r>
          </a:p>
        </p:txBody>
      </p:sp>
    </p:spTree>
    <p:extLst>
      <p:ext uri="{BB962C8B-B14F-4D97-AF65-F5344CB8AC3E}">
        <p14:creationId xmlns:p14="http://schemas.microsoft.com/office/powerpoint/2010/main" val="225577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E86738-6771-4216-AFF2-CA8EB1960898}"/>
              </a:ext>
            </a:extLst>
          </p:cNvPr>
          <p:cNvSpPr txBox="1"/>
          <p:nvPr/>
        </p:nvSpPr>
        <p:spPr>
          <a:xfrm>
            <a:off x="0" y="699595"/>
            <a:ext cx="9144000" cy="1815882"/>
          </a:xfrm>
          <a:prstGeom prst="rect">
            <a:avLst/>
          </a:prstGeom>
          <a:solidFill>
            <a:schemeClr val="accent4">
              <a:lumMod val="20000"/>
              <a:lumOff val="80000"/>
            </a:schemeClr>
          </a:solidFill>
        </p:spPr>
        <p:txBody>
          <a:bodyPr wrap="square" rtlCol="0">
            <a:spAutoFit/>
          </a:bodyPr>
          <a:lstStyle/>
          <a:p>
            <a:pPr marL="285750" indent="-285750">
              <a:buFont typeface="Wingdings" panose="05000000000000000000" pitchFamily="2" charset="2"/>
              <a:buChar char="q"/>
            </a:pPr>
            <a:r>
              <a:rPr lang="en-US" sz="1600" b="1" dirty="0" err="1">
                <a:latin typeface="Arial" panose="020B0604020202020204" pitchFamily="34" charset="0"/>
                <a:cs typeface="Arial" panose="020B0604020202020204" pitchFamily="34" charset="0"/>
              </a:rPr>
              <a:t>Vấn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4: </a:t>
            </a:r>
            <a:endParaRPr lang="en-US" sz="1600" b="1" dirty="0" smtClean="0">
              <a:latin typeface="Arial" panose="020B0604020202020204" pitchFamily="34" charset="0"/>
              <a:cs typeface="Arial" panose="020B0604020202020204" pitchFamily="34" charset="0"/>
            </a:endParaRPr>
          </a:p>
          <a:p>
            <a:pPr marL="514350" indent="-287338"/>
            <a:r>
              <a:rPr lang="en-US" sz="160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Bổ</a:t>
            </a:r>
            <a:r>
              <a:rPr lang="en-US" sz="1600" b="1" dirty="0" smtClean="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sung </a:t>
            </a:r>
            <a:r>
              <a:rPr lang="en-US" sz="1600" b="1" dirty="0" err="1">
                <a:latin typeface="Arial" panose="020B0604020202020204" pitchFamily="34" charset="0"/>
                <a:cs typeface="Arial" panose="020B0604020202020204" pitchFamily="34" charset="0"/>
              </a:rPr>
              <a:t>trách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nhiệm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nhân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xảy</a:t>
            </a:r>
            <a:r>
              <a:rPr lang="en-US" sz="1600" b="1" dirty="0">
                <a:latin typeface="Arial" panose="020B0604020202020204" pitchFamily="34" charset="0"/>
                <a:cs typeface="Arial" panose="020B0604020202020204" pitchFamily="34" charset="0"/>
              </a:rPr>
              <a:t> ra </a:t>
            </a:r>
            <a:r>
              <a:rPr lang="en-US" sz="1600" b="1" dirty="0" err="1">
                <a:latin typeface="Arial" panose="020B0604020202020204" pitchFamily="34" charset="0"/>
                <a:cs typeface="Arial" panose="020B0604020202020204" pitchFamily="34" charset="0"/>
              </a:rPr>
              <a:t>sự</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cố</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làm báo cáo về nguyên nhân, biện pháp ứng phó, khối lượng hóa chất bị thất thoát, hậu quả, phương hướng khắc phục sự cố gửi cho cơ quan quản lý ngành tại địa </a:t>
            </a:r>
            <a:r>
              <a:rPr lang="vi-VN" sz="1600" b="1" dirty="0" smtClean="0">
                <a:latin typeface="Arial" panose="020B0604020202020204" pitchFamily="34" charset="0"/>
                <a:cs typeface="Arial" panose="020B0604020202020204" pitchFamily="34" charset="0"/>
              </a:rPr>
              <a:t>phương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Điều</a:t>
            </a:r>
            <a:r>
              <a:rPr lang="en-US" sz="1600" b="1" dirty="0">
                <a:latin typeface="Arial" panose="020B0604020202020204" pitchFamily="34" charset="0"/>
                <a:cs typeface="Arial" panose="020B0604020202020204" pitchFamily="34" charset="0"/>
              </a:rPr>
              <a:t> 40</a:t>
            </a:r>
            <a:r>
              <a:rPr lang="en-US" sz="1600" b="1" dirty="0" smtClean="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a:p>
            <a:pPr marL="549275" indent="-285750">
              <a:buFontTx/>
              <a:buChar char="-"/>
            </a:pPr>
            <a:r>
              <a:rPr lang="en-US" sz="1600" b="1" dirty="0" err="1">
                <a:latin typeface="Arial" panose="020B0604020202020204" pitchFamily="34" charset="0"/>
                <a:cs typeface="Arial" panose="020B0604020202020204" pitchFamily="34" charset="0"/>
              </a:rPr>
              <a:t>Bổ</a:t>
            </a:r>
            <a:r>
              <a:rPr lang="en-US" sz="1600" b="1" dirty="0">
                <a:latin typeface="Arial" panose="020B0604020202020204" pitchFamily="34" charset="0"/>
                <a:cs typeface="Arial" panose="020B0604020202020204" pitchFamily="34" charset="0"/>
              </a:rPr>
              <a:t> sung </a:t>
            </a:r>
            <a:r>
              <a:rPr lang="en-US" sz="1600" b="1" dirty="0" err="1">
                <a:latin typeface="Arial" panose="020B0604020202020204" pitchFamily="34" charset="0"/>
                <a:cs typeface="Arial" panose="020B0604020202020204" pitchFamily="34" charset="0"/>
              </a:rPr>
              <a:t>trách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nhiệm</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cơ quan quản lý ngành tại địa phương</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tổng hợp thông tin, diễn biến sự cố, hiện trạng và kiến nghị về ảnh hưởng của sự cố đến con người và môi trường đến Bộ quản lý </a:t>
            </a:r>
            <a:r>
              <a:rPr lang="vi-VN" sz="1600" b="1" dirty="0" smtClean="0">
                <a:latin typeface="Arial" panose="020B0604020202020204" pitchFamily="34" charset="0"/>
                <a:cs typeface="Arial" panose="020B0604020202020204" pitchFamily="34" charset="0"/>
              </a:rPr>
              <a:t>ngành</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Điều</a:t>
            </a:r>
            <a:r>
              <a:rPr lang="en-US" sz="1600" b="1" dirty="0" smtClean="0">
                <a:latin typeface="Arial" panose="020B0604020202020204" pitchFamily="34" charset="0"/>
                <a:cs typeface="Arial" panose="020B0604020202020204" pitchFamily="34" charset="0"/>
              </a:rPr>
              <a:t> 40]</a:t>
            </a:r>
            <a:endParaRPr lang="en-US" sz="1600" b="1" dirty="0">
              <a:latin typeface="Arial" panose="020B0604020202020204" pitchFamily="34" charset="0"/>
              <a:cs typeface="Arial" panose="020B0604020202020204" pitchFamily="34" charset="0"/>
            </a:endParaRPr>
          </a:p>
        </p:txBody>
      </p:sp>
      <p:sp>
        <p:nvSpPr>
          <p:cNvPr id="6" name="Arrow: Right 5">
            <a:extLst>
              <a:ext uri="{FF2B5EF4-FFF2-40B4-BE49-F238E27FC236}">
                <a16:creationId xmlns:a16="http://schemas.microsoft.com/office/drawing/2014/main" id="{6EBC2049-A141-4444-8A11-2B8692498D90}"/>
              </a:ext>
            </a:extLst>
          </p:cNvPr>
          <p:cNvSpPr/>
          <p:nvPr/>
        </p:nvSpPr>
        <p:spPr>
          <a:xfrm>
            <a:off x="84809" y="2564093"/>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BFEF60A-5199-434B-9FF0-D8A6B8D2D41E}"/>
              </a:ext>
            </a:extLst>
          </p:cNvPr>
          <p:cNvSpPr txBox="1"/>
          <p:nvPr/>
        </p:nvSpPr>
        <p:spPr>
          <a:xfrm>
            <a:off x="399063" y="6208382"/>
            <a:ext cx="8744937" cy="584775"/>
          </a:xfrm>
          <a:prstGeom prst="rect">
            <a:avLst/>
          </a:prstGeom>
          <a:noFill/>
        </p:spPr>
        <p:txBody>
          <a:bodyPr wrap="square" rtlCol="0">
            <a:spAutoFit/>
          </a:bodyPr>
          <a:lstStyle/>
          <a:p>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xuất</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Sửa quy định thành:</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"d) Khi xảy ra sự cố </a:t>
            </a:r>
            <a:r>
              <a:rPr lang="vi-VN" sz="1600" b="1" dirty="0">
                <a:solidFill>
                  <a:srgbClr val="FF0000"/>
                </a:solidFill>
                <a:latin typeface="Arial" panose="020B0604020202020204" pitchFamily="34" charset="0"/>
                <a:cs typeface="Arial" panose="020B0604020202020204" pitchFamily="34" charset="0"/>
              </a:rPr>
              <a:t>gây ảnh hưởng lớn tới con người và môi </a:t>
            </a:r>
            <a:r>
              <a:rPr lang="vi-VN" sz="1600" b="1" dirty="0" smtClean="0">
                <a:solidFill>
                  <a:srgbClr val="FF0000"/>
                </a:solidFill>
                <a:latin typeface="Arial" panose="020B0604020202020204" pitchFamily="34" charset="0"/>
                <a:cs typeface="Arial" panose="020B0604020202020204" pitchFamily="34" charset="0"/>
              </a:rPr>
              <a:t>trường</a:t>
            </a:r>
            <a:r>
              <a:rPr lang="en-US" sz="1600" b="1" dirty="0" smtClean="0">
                <a:solidFill>
                  <a:srgbClr val="FF0000"/>
                </a:solidFill>
                <a:latin typeface="Arial" panose="020B0604020202020204" pitchFamily="34" charset="0"/>
                <a:cs typeface="Arial" panose="020B0604020202020204" pitchFamily="34" charset="0"/>
              </a:rPr>
              <a:t> </a:t>
            </a:r>
            <a:r>
              <a:rPr lang="en-US" sz="1600" b="1" dirty="0" err="1" smtClean="0">
                <a:solidFill>
                  <a:srgbClr val="FF0000"/>
                </a:solidFill>
                <a:latin typeface="Arial" panose="020B0604020202020204" pitchFamily="34" charset="0"/>
                <a:cs typeface="Arial" panose="020B0604020202020204" pitchFamily="34" charset="0"/>
              </a:rPr>
              <a:t>trong</a:t>
            </a:r>
            <a:r>
              <a:rPr lang="en-US" sz="1600" b="1" dirty="0" smtClean="0">
                <a:solidFill>
                  <a:srgbClr val="FF0000"/>
                </a:solidFill>
                <a:latin typeface="Arial" panose="020B0604020202020204" pitchFamily="34" charset="0"/>
                <a:cs typeface="Arial" panose="020B0604020202020204" pitchFamily="34" charset="0"/>
              </a:rPr>
              <a:t> </a:t>
            </a:r>
            <a:r>
              <a:rPr lang="en-US" sz="1600" b="1" dirty="0" err="1" smtClean="0">
                <a:solidFill>
                  <a:srgbClr val="FF0000"/>
                </a:solidFill>
                <a:latin typeface="Arial" panose="020B0604020202020204" pitchFamily="34" charset="0"/>
                <a:cs typeface="Arial" panose="020B0604020202020204" pitchFamily="34" charset="0"/>
              </a:rPr>
              <a:t>hoặc</a:t>
            </a:r>
            <a:r>
              <a:rPr lang="en-US" sz="1600" b="1" dirty="0" smtClean="0">
                <a:solidFill>
                  <a:srgbClr val="FF0000"/>
                </a:solidFill>
                <a:latin typeface="Arial" panose="020B0604020202020204" pitchFamily="34" charset="0"/>
                <a:cs typeface="Arial" panose="020B0604020202020204" pitchFamily="34" charset="0"/>
              </a:rPr>
              <a:t> </a:t>
            </a:r>
            <a:r>
              <a:rPr lang="vi-VN" sz="1600" b="1" dirty="0" smtClean="0">
                <a:solidFill>
                  <a:srgbClr val="FF0000"/>
                </a:solidFill>
                <a:latin typeface="Arial" panose="020B0604020202020204" pitchFamily="34" charset="0"/>
                <a:cs typeface="Arial" panose="020B0604020202020204" pitchFamily="34" charset="0"/>
              </a:rPr>
              <a:t>ngoài </a:t>
            </a:r>
            <a:r>
              <a:rPr lang="vi-VN" sz="1600" b="1" dirty="0">
                <a:solidFill>
                  <a:srgbClr val="FF0000"/>
                </a:solidFill>
                <a:latin typeface="Arial" panose="020B0604020202020204" pitchFamily="34" charset="0"/>
                <a:cs typeface="Arial" panose="020B0604020202020204" pitchFamily="34" charset="0"/>
              </a:rPr>
              <a:t>khu </a:t>
            </a:r>
            <a:r>
              <a:rPr lang="vi-VN" sz="1600" b="1" dirty="0">
                <a:solidFill>
                  <a:srgbClr val="FF0000"/>
                </a:solidFill>
                <a:latin typeface="Arial" panose="020B0604020202020204" pitchFamily="34" charset="0"/>
                <a:cs typeface="Arial" panose="020B0604020202020204" pitchFamily="34" charset="0"/>
              </a:rPr>
              <a:t>vực của cơ sở hoạt động hóa chất</a:t>
            </a:r>
            <a:r>
              <a:rPr lang="en-US" sz="1600" b="1" dirty="0">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2B0C51F7-8D59-4540-825B-EE153A590002}"/>
              </a:ext>
            </a:extLst>
          </p:cNvPr>
          <p:cNvSpPr txBox="1"/>
          <p:nvPr/>
        </p:nvSpPr>
        <p:spPr>
          <a:xfrm>
            <a:off x="262609" y="2826616"/>
            <a:ext cx="8758627" cy="3323987"/>
          </a:xfrm>
          <a:prstGeom prst="rect">
            <a:avLst/>
          </a:prstGeom>
          <a:noFill/>
        </p:spPr>
        <p:txBody>
          <a:bodyPr wrap="square">
            <a:spAutoFit/>
          </a:bodyPr>
          <a:lstStyle/>
          <a:p>
            <a:pPr marL="287338" indent="-287338"/>
            <a:r>
              <a:rPr lang="en-US" sz="1500" dirty="0">
                <a:latin typeface="Arial" panose="020B0604020202020204" pitchFamily="34" charset="0"/>
                <a:cs typeface="Arial" panose="020B0604020202020204" pitchFamily="34" charset="0"/>
              </a:rPr>
              <a:t>- </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Luật</a:t>
            </a:r>
            <a:r>
              <a:rPr lang="en-US" sz="1500" dirty="0" smtClean="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BVMT 2020 </a:t>
            </a:r>
            <a:r>
              <a:rPr lang="en-US" sz="1500" dirty="0" err="1">
                <a:latin typeface="Arial" panose="020B0604020202020204" pitchFamily="34" charset="0"/>
                <a:cs typeface="Arial" panose="020B0604020202020204" pitchFamily="34" charset="0"/>
              </a:rPr>
              <a:t>đã</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định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tại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Chương</a:t>
            </a:r>
            <a:r>
              <a:rPr lang="en-US" sz="1500" dirty="0">
                <a:latin typeface="Arial" panose="020B0604020202020204" pitchFamily="34" charset="0"/>
                <a:cs typeface="Arial" panose="020B0604020202020204" pitchFamily="34" charset="0"/>
              </a:rPr>
              <a:t> V </a:t>
            </a:r>
            <a:r>
              <a:rPr lang="en-US" sz="1500" dirty="0" err="1">
                <a:latin typeface="Arial" panose="020B0604020202020204" pitchFamily="34" charset="0"/>
                <a:cs typeface="Arial" panose="020B0604020202020204" pitchFamily="34" charset="0"/>
              </a:rPr>
              <a:t>về</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bảo</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vệ</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trong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hoạt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động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sản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xuất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kinh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doanh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trong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chủ</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đầu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tư</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của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vực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như</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công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nghiệp</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cơ</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sở</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kế</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hoạch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đảm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bảo</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nguồn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lực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trang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thiết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bị</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để</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phòng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ngừa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ứng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cố</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Mục</a:t>
            </a:r>
            <a:r>
              <a:rPr lang="en-US" sz="1500" dirty="0">
                <a:latin typeface="Arial" panose="020B0604020202020204" pitchFamily="34" charset="0"/>
                <a:cs typeface="Arial" panose="020B0604020202020204" pitchFamily="34" charset="0"/>
              </a:rPr>
              <a:t> 4 </a:t>
            </a:r>
            <a:r>
              <a:rPr lang="en-US" sz="1500" dirty="0" err="1">
                <a:latin typeface="Arial" panose="020B0604020202020204" pitchFamily="34" charset="0"/>
                <a:cs typeface="Arial" panose="020B0604020202020204" pitchFamily="34" charset="0"/>
              </a:rPr>
              <a:t>quy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định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về</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giấy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phép</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thì</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đối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tượng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phải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giấy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phép</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sẽ</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phải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đảm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bảo</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yêu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cầu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kế</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hoạch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quản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lý</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giám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sát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kế</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hoạch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phòng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ngừa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ứng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cố</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trang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thiết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bị</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công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trình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phòng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ngừa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ứng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cố</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trắc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Như</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vậy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chủ</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đầu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tư</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đã</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phải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đảm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bảo</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định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rất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chặt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chẽ</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để</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không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làm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ảnh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hưởng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tới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a:t>
            </a:r>
          </a:p>
          <a:p>
            <a:pPr marL="285750" indent="-285750">
              <a:buFontTx/>
              <a:buChar char="-"/>
            </a:pPr>
            <a:r>
              <a:rPr lang="en-US" sz="1500" dirty="0" err="1" smtClean="0">
                <a:latin typeface="Arial" panose="020B0604020202020204" pitchFamily="34" charset="0"/>
                <a:cs typeface="Arial" panose="020B0604020202020204" pitchFamily="34" charset="0"/>
              </a:rPr>
              <a:t>Sự</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cố</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hóa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chất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nhiều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mức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độ</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nhau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ảnh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hưởng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nhau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tới</a:t>
            </a:r>
            <a:r>
              <a:rPr lang="en-US" sz="1500" dirty="0">
                <a:latin typeface="Arial" panose="020B0604020202020204" pitchFamily="34" charset="0"/>
                <a:cs typeface="Arial" panose="020B0604020202020204" pitchFamily="34" charset="0"/>
              </a:rPr>
              <a:t> con </a:t>
            </a:r>
            <a:r>
              <a:rPr lang="en-US" sz="1500" dirty="0" err="1">
                <a:latin typeface="Arial" panose="020B0604020202020204" pitchFamily="34" charset="0"/>
                <a:cs typeface="Arial" panose="020B0604020202020204" pitchFamily="34" charset="0"/>
              </a:rPr>
              <a:t>người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Nếu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cố</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hóa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chất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rất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nhỏ</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tại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cơ</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sở</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hoạt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động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hóa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chất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không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gây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ảnh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hưởng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tới</a:t>
            </a:r>
            <a:r>
              <a:rPr lang="en-US" sz="1500" dirty="0">
                <a:latin typeface="Arial" panose="020B0604020202020204" pitchFamily="34" charset="0"/>
                <a:cs typeface="Arial" panose="020B0604020202020204" pitchFamily="34" charset="0"/>
              </a:rPr>
              <a:t> con </a:t>
            </a:r>
            <a:r>
              <a:rPr lang="en-US" sz="1500" dirty="0" err="1">
                <a:latin typeface="Arial" panose="020B0604020202020204" pitchFamily="34" charset="0"/>
                <a:cs typeface="Arial" panose="020B0604020202020204" pitchFamily="34" charset="0"/>
              </a:rPr>
              <a:t>người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môi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trường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bên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ngoài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vực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của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cơ</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sở</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cơ</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sở</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xử</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lý</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khắc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phục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được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thì</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việc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báo</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cáo</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theo</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như</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định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gây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mất</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thời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gian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của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cả</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cơ</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sở</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lẫn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cơ</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nước</a:t>
            </a:r>
            <a:r>
              <a:rPr lang="en-US" sz="1500" dirty="0">
                <a:latin typeface="Arial" panose="020B0604020202020204" pitchFamily="34" charset="0"/>
                <a:cs typeface="Arial" panose="020B0604020202020204" pitchFamily="34" charset="0"/>
              </a:rPr>
              <a:t> </a:t>
            </a:r>
            <a:endParaRPr lang="en-US" sz="1500" dirty="0" smtClean="0">
              <a:latin typeface="Arial" panose="020B0604020202020204" pitchFamily="34" charset="0"/>
              <a:cs typeface="Arial" panose="020B0604020202020204" pitchFamily="34" charset="0"/>
            </a:endParaRPr>
          </a:p>
          <a:p>
            <a:pPr marL="285750" indent="-285750">
              <a:buFontTx/>
              <a:buChar char="-"/>
            </a:pPr>
            <a:r>
              <a:rPr lang="en-US" sz="1500" dirty="0" err="1" smtClean="0">
                <a:latin typeface="Arial" panose="020B0604020202020204" pitchFamily="34" charset="0"/>
                <a:cs typeface="Arial" panose="020B0604020202020204" pitchFamily="34" charset="0"/>
              </a:rPr>
              <a:t>Khi</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có</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cố</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xảy</a:t>
            </a:r>
            <a:r>
              <a:rPr lang="en-US" sz="1500" dirty="0">
                <a:latin typeface="Arial" panose="020B0604020202020204" pitchFamily="34" charset="0"/>
                <a:cs typeface="Arial" panose="020B0604020202020204" pitchFamily="34" charset="0"/>
              </a:rPr>
              <a:t> ra, </a:t>
            </a:r>
            <a:r>
              <a:rPr lang="en-US" sz="1500" dirty="0" err="1">
                <a:latin typeface="Arial" panose="020B0604020202020204" pitchFamily="34" charset="0"/>
                <a:cs typeface="Arial" panose="020B0604020202020204" pitchFamily="34" charset="0"/>
              </a:rPr>
              <a:t>việc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xử</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lý</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sự</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cố</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để</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tránh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lây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lan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gây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hiệu</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quả</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nghiêm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trọng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việc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làm</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quan</a:t>
            </a:r>
            <a:r>
              <a:rPr lang="en-US" sz="1500" dirty="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trọng</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Đồng</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thời</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kh</a:t>
            </a:r>
            <a:r>
              <a:rPr lang="en-US" sz="1500" dirty="0" err="1" smtClean="0">
                <a:latin typeface="Arial" panose="020B0604020202020204" pitchFamily="34" charset="0"/>
                <a:cs typeface="Arial" panose="020B0604020202020204" pitchFamily="34" charset="0"/>
              </a:rPr>
              <a:t>i</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xảy</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cố</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xảy</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ra</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đã</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có</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quy</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trình</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xử</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lý</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sự</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cố</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vì</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vậy</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mà</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đối</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với</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sự</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cố</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nhỏ</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không</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cần</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thiết</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phải</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thực</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hiện</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báo</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cáo</a:t>
            </a:r>
            <a:endParaRPr lang="en-US" sz="1500" dirty="0">
              <a:latin typeface="Arial" panose="020B0604020202020204" pitchFamily="34" charset="0"/>
              <a:cs typeface="Arial" panose="020B0604020202020204" pitchFamily="34" charset="0"/>
            </a:endParaRPr>
          </a:p>
        </p:txBody>
      </p:sp>
      <p:sp>
        <p:nvSpPr>
          <p:cNvPr id="11" name="Arrow: Right 10">
            <a:extLst>
              <a:ext uri="{FF2B5EF4-FFF2-40B4-BE49-F238E27FC236}">
                <a16:creationId xmlns:a16="http://schemas.microsoft.com/office/drawing/2014/main" id="{164775B3-435A-4724-9603-BB4A2EE25FB2}"/>
              </a:ext>
            </a:extLst>
          </p:cNvPr>
          <p:cNvSpPr/>
          <p:nvPr/>
        </p:nvSpPr>
        <p:spPr>
          <a:xfrm>
            <a:off x="43463" y="6290068"/>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7C630D4-CCFC-4E89-8DEC-76595B9BAB60}"/>
              </a:ext>
            </a:extLst>
          </p:cNvPr>
          <p:cNvSpPr txBox="1"/>
          <p:nvPr/>
        </p:nvSpPr>
        <p:spPr>
          <a:xfrm>
            <a:off x="440409" y="2522917"/>
            <a:ext cx="8744937" cy="338554"/>
          </a:xfrm>
          <a:prstGeom prst="rect">
            <a:avLst/>
          </a:prstGeom>
          <a:noFill/>
        </p:spPr>
        <p:txBody>
          <a:bodyPr wrap="square" rtlCol="0">
            <a:spAutoFit/>
          </a:bodyPr>
          <a:lstStyle/>
          <a:p>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b="1" dirty="0">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0B1DB25B-B927-4DA4-A26F-52A59499F5D0}"/>
              </a:ext>
            </a:extLst>
          </p:cNvPr>
          <p:cNvSpPr txBox="1"/>
          <p:nvPr/>
        </p:nvSpPr>
        <p:spPr>
          <a:xfrm>
            <a:off x="693950" y="9494"/>
            <a:ext cx="7756099" cy="677108"/>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[CÁC DN NHẬT BẢN ]</a:t>
            </a:r>
          </a:p>
          <a:p>
            <a:pPr algn="ctr"/>
            <a:r>
              <a:rPr lang="en-US" sz="2000" b="1" dirty="0" smtClean="0">
                <a:solidFill>
                  <a:srgbClr val="0000CC"/>
                </a:solidFill>
                <a:latin typeface="Arial" panose="020B0604020202020204" pitchFamily="34" charset="0"/>
                <a:cs typeface="Arial" panose="020B0604020202020204" pitchFamily="34" charset="0"/>
              </a:rPr>
              <a:t>ĐÓNG </a:t>
            </a:r>
            <a:r>
              <a:rPr lang="en-US" sz="2000" b="1" dirty="0">
                <a:solidFill>
                  <a:srgbClr val="0000CC"/>
                </a:solidFill>
                <a:latin typeface="Arial" panose="020B0604020202020204" pitchFamily="34" charset="0"/>
                <a:cs typeface="Arial" panose="020B0604020202020204" pitchFamily="34" charset="0"/>
              </a:rPr>
              <a:t>GÓP Ý KIẾN CHO DỰ THẢO LUẬT HÓA CHẤT SỬA ĐỔI</a:t>
            </a:r>
          </a:p>
        </p:txBody>
      </p:sp>
    </p:spTree>
    <p:extLst>
      <p:ext uri="{BB962C8B-B14F-4D97-AF65-F5344CB8AC3E}">
        <p14:creationId xmlns:p14="http://schemas.microsoft.com/office/powerpoint/2010/main" val="386131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E86738-6771-4216-AFF2-CA8EB1960898}"/>
              </a:ext>
            </a:extLst>
          </p:cNvPr>
          <p:cNvSpPr txBox="1"/>
          <p:nvPr/>
        </p:nvSpPr>
        <p:spPr>
          <a:xfrm>
            <a:off x="0" y="890176"/>
            <a:ext cx="9144000" cy="584775"/>
          </a:xfrm>
          <a:prstGeom prst="rect">
            <a:avLst/>
          </a:prstGeom>
          <a:solidFill>
            <a:schemeClr val="accent4">
              <a:lumMod val="20000"/>
              <a:lumOff val="80000"/>
            </a:schemeClr>
          </a:solidFill>
        </p:spPr>
        <p:txBody>
          <a:bodyPr wrap="square" rtlCol="0">
            <a:spAutoFit/>
          </a:bodyPr>
          <a:lstStyle/>
          <a:p>
            <a:pPr marL="285750" indent="-285750">
              <a:buFont typeface="Wingdings" panose="05000000000000000000" pitchFamily="2" charset="2"/>
              <a:buChar char="q"/>
            </a:pPr>
            <a:r>
              <a:rPr lang="en-US" sz="1600" b="1" dirty="0" err="1">
                <a:latin typeface="Arial" panose="020B0604020202020204" pitchFamily="34" charset="0"/>
                <a:cs typeface="Arial" panose="020B0604020202020204" pitchFamily="34" charset="0"/>
              </a:rPr>
              <a:t>Vấn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5: </a:t>
            </a:r>
            <a:r>
              <a:rPr lang="vi-VN" sz="1600" b="1" dirty="0" smtClean="0">
                <a:latin typeface="Arial" panose="020B0604020202020204" pitchFamily="34" charset="0"/>
                <a:cs typeface="Arial" panose="020B0604020202020204" pitchFamily="34" charset="0"/>
              </a:rPr>
              <a:t>Chưa</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có</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định</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nghĩa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thuật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ngữ</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tạp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sản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phẩm</a:t>
            </a:r>
            <a:r>
              <a:rPr lang="en-US" sz="1600" b="1" dirty="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phụ</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và</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quy</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định</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đăng</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ký</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khai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báo</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đối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với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tạp</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chất</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và</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sản</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phẩm</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phụ</a:t>
            </a:r>
            <a:endParaRPr lang="en-US" sz="1600" b="1" dirty="0">
              <a:latin typeface="Arial" panose="020B0604020202020204" pitchFamily="34" charset="0"/>
              <a:cs typeface="Arial" panose="020B0604020202020204" pitchFamily="34" charset="0"/>
            </a:endParaRPr>
          </a:p>
        </p:txBody>
      </p:sp>
      <p:sp>
        <p:nvSpPr>
          <p:cNvPr id="6" name="Arrow: Right 5">
            <a:extLst>
              <a:ext uri="{FF2B5EF4-FFF2-40B4-BE49-F238E27FC236}">
                <a16:creationId xmlns:a16="http://schemas.microsoft.com/office/drawing/2014/main" id="{70A52092-5C42-46E3-B6C9-18851019B9E4}"/>
              </a:ext>
            </a:extLst>
          </p:cNvPr>
          <p:cNvSpPr/>
          <p:nvPr/>
        </p:nvSpPr>
        <p:spPr>
          <a:xfrm>
            <a:off x="0" y="1694721"/>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E3A6BF4-4597-46F3-82E2-6C3AF93B3F7C}"/>
              </a:ext>
            </a:extLst>
          </p:cNvPr>
          <p:cNvSpPr txBox="1"/>
          <p:nvPr/>
        </p:nvSpPr>
        <p:spPr>
          <a:xfrm>
            <a:off x="355600" y="1621815"/>
            <a:ext cx="1108893" cy="369332"/>
          </a:xfrm>
          <a:prstGeom prst="rect">
            <a:avLst/>
          </a:prstGeom>
          <a:noFill/>
        </p:spPr>
        <p:txBody>
          <a:bodyPr wrap="none" rtlCol="0">
            <a:spAutoFit/>
          </a:bodyPr>
          <a:lstStyle/>
          <a:p>
            <a:r>
              <a:rPr lang="en-US" b="1" dirty="0" err="1"/>
              <a:t>Nhận</a:t>
            </a:r>
            <a:r>
              <a:rPr lang="en-US" b="1" dirty="0"/>
              <a:t> </a:t>
            </a:r>
            <a:r>
              <a:rPr lang="en-US" b="1" dirty="0" err="1"/>
              <a:t>xét</a:t>
            </a:r>
            <a:r>
              <a:rPr lang="en-US" b="1" dirty="0"/>
              <a:t>:</a:t>
            </a:r>
          </a:p>
        </p:txBody>
      </p:sp>
      <p:sp>
        <p:nvSpPr>
          <p:cNvPr id="8" name="TextBox 7">
            <a:extLst>
              <a:ext uri="{FF2B5EF4-FFF2-40B4-BE49-F238E27FC236}">
                <a16:creationId xmlns:a16="http://schemas.microsoft.com/office/drawing/2014/main" id="{2B0C51F7-8D59-4540-825B-EE153A590002}"/>
              </a:ext>
            </a:extLst>
          </p:cNvPr>
          <p:cNvSpPr txBox="1"/>
          <p:nvPr/>
        </p:nvSpPr>
        <p:spPr>
          <a:xfrm>
            <a:off x="355600" y="1991147"/>
            <a:ext cx="8758627" cy="1815882"/>
          </a:xfrm>
          <a:prstGeom prst="rect">
            <a:avLst/>
          </a:prstGeom>
          <a:noFill/>
        </p:spPr>
        <p:txBody>
          <a:bodyPr wrap="square">
            <a:spAutoFit/>
          </a:bodyPr>
          <a:lstStyle/>
          <a:p>
            <a:pPr marL="285750" indent="-285750">
              <a:buFontTx/>
              <a:buChar char="-"/>
            </a:pPr>
            <a:r>
              <a:rPr lang="en-US" sz="1600" dirty="0" err="1" smtClean="0">
                <a:latin typeface="Arial" panose="020B0604020202020204" pitchFamily="34" charset="0"/>
                <a:cs typeface="Arial" panose="020B0604020202020204" pitchFamily="34" charset="0"/>
              </a:rPr>
              <a:t>Hiện</a:t>
            </a:r>
            <a:r>
              <a:rPr lang="en-US" sz="1600" dirty="0" smtClean="0">
                <a:latin typeface="Arial" panose="020B0604020202020204" pitchFamily="34" charset="0"/>
                <a:cs typeface="Arial" panose="020B0604020202020204" pitchFamily="34" charset="0"/>
              </a:rPr>
              <a:t> nay, </a:t>
            </a:r>
            <a:r>
              <a:rPr lang="en-US" sz="1600" dirty="0" err="1" smtClean="0">
                <a:latin typeface="Arial" panose="020B0604020202020204" pitchFamily="34" charset="0"/>
                <a:cs typeface="Arial" panose="020B0604020202020204" pitchFamily="34" charset="0"/>
              </a:rPr>
              <a:t>trong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các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văn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bản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pháp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luật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của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Việt</a:t>
            </a:r>
            <a:r>
              <a:rPr lang="en-US" sz="1600" dirty="0">
                <a:latin typeface="Arial" panose="020B0604020202020204" pitchFamily="34" charset="0"/>
                <a:cs typeface="Arial" panose="020B0604020202020204" pitchFamily="34" charset="0"/>
              </a:rPr>
              <a:t> Nam </a:t>
            </a:r>
            <a:r>
              <a:rPr lang="vi-VN" sz="1600" dirty="0">
                <a:latin typeface="Arial" panose="020B0604020202020204" pitchFamily="34" charset="0"/>
                <a:cs typeface="Arial" panose="020B0604020202020204" pitchFamily="34" charset="0"/>
              </a:rPr>
              <a:t>không có một định nghĩa chung </a:t>
            </a:r>
            <a:r>
              <a:rPr lang="vi-VN" sz="1600" dirty="0" smtClean="0">
                <a:latin typeface="Arial" panose="020B0604020202020204" pitchFamily="34" charset="0"/>
                <a:cs typeface="Arial" panose="020B0604020202020204" pitchFamily="34" charset="0"/>
              </a:rPr>
              <a:t>về </a:t>
            </a:r>
            <a:r>
              <a:rPr lang="vi-VN" sz="1600" dirty="0">
                <a:latin typeface="Arial" panose="020B0604020202020204" pitchFamily="34" charset="0"/>
                <a:cs typeface="Arial" panose="020B0604020202020204" pitchFamily="34" charset="0"/>
              </a:rPr>
              <a:t>"tạp </a:t>
            </a:r>
            <a:r>
              <a:rPr lang="vi-VN" sz="1600" dirty="0"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sản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phẩm</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phụ</a:t>
            </a:r>
            <a:r>
              <a:rPr lang="en-US" sz="1600" dirty="0" smtClean="0">
                <a:latin typeface="Arial" panose="020B0604020202020204" pitchFamily="34" charset="0"/>
                <a:cs typeface="Arial" panose="020B0604020202020204" pitchFamily="34" charset="0"/>
              </a:rPr>
              <a:t>”. Theo </a:t>
            </a:r>
            <a:r>
              <a:rPr lang="en-US" sz="1600" dirty="0" err="1" smtClean="0">
                <a:latin typeface="Arial" panose="020B0604020202020204" pitchFamily="34" charset="0"/>
                <a:cs typeface="Arial" panose="020B0604020202020204" pitchFamily="34" charset="0"/>
              </a:rPr>
              <a:t>đó</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nếu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không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có</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quy</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định</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thì</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tạp</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sản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phẩm</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phụ</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được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hiểu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hóa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mới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phải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thực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hiện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đăng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ký</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hóa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mới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đều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phải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thực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hiện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khai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báo</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đối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với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mọi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loại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tạp</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sản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phẩm</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phụ</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Điều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này</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làm</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tăng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thời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gian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thủ</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tục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cho</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doanh</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nghiệp</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tương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tự</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như</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khai</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báo</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hóa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không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thuộc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hóa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có</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điều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kiện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hóa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chất</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cần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kiểm</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soát</a:t>
            </a:r>
            <a:endParaRPr lang="en-US" sz="1600" dirty="0" smtClean="0">
              <a:latin typeface="Arial" panose="020B0604020202020204" pitchFamily="34" charset="0"/>
              <a:cs typeface="Arial" panose="020B0604020202020204" pitchFamily="34" charset="0"/>
            </a:endParaRPr>
          </a:p>
          <a:p>
            <a:pPr marL="285750" indent="-285750">
              <a:buFontTx/>
              <a:buChar char="-"/>
            </a:pPr>
            <a:endParaRPr lang="en-US" sz="1600" dirty="0">
              <a:latin typeface="Arial" panose="020B0604020202020204" pitchFamily="34" charset="0"/>
              <a:cs typeface="Arial" panose="020B0604020202020204" pitchFamily="34" charset="0"/>
            </a:endParaRPr>
          </a:p>
        </p:txBody>
      </p:sp>
      <p:sp>
        <p:nvSpPr>
          <p:cNvPr id="9" name="Arrow: Right 5">
            <a:extLst>
              <a:ext uri="{FF2B5EF4-FFF2-40B4-BE49-F238E27FC236}">
                <a16:creationId xmlns:a16="http://schemas.microsoft.com/office/drawing/2014/main" id="{70A52092-5C42-46E3-B6C9-18851019B9E4}"/>
              </a:ext>
            </a:extLst>
          </p:cNvPr>
          <p:cNvSpPr/>
          <p:nvPr/>
        </p:nvSpPr>
        <p:spPr>
          <a:xfrm>
            <a:off x="0" y="3695269"/>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E3A6BF4-4597-46F3-82E2-6C3AF93B3F7C}"/>
              </a:ext>
            </a:extLst>
          </p:cNvPr>
          <p:cNvSpPr txBox="1"/>
          <p:nvPr/>
        </p:nvSpPr>
        <p:spPr>
          <a:xfrm>
            <a:off x="355600" y="3637752"/>
            <a:ext cx="8788400" cy="1077218"/>
          </a:xfrm>
          <a:prstGeom prst="rect">
            <a:avLst/>
          </a:prstGeom>
          <a:noFill/>
        </p:spPr>
        <p:txBody>
          <a:bodyPr wrap="square" rtlCol="0">
            <a:spAutoFit/>
          </a:bodyPr>
          <a:lstStyle/>
          <a:p>
            <a:r>
              <a:rPr lang="en-US" sz="1600" b="1" dirty="0" err="1" smtClean="0">
                <a:latin typeface="Arial (Body)"/>
              </a:rPr>
              <a:t>Đề</a:t>
            </a:r>
            <a:r>
              <a:rPr lang="en-US" sz="1600" b="1" dirty="0" smtClean="0">
                <a:latin typeface="Arial (Body)"/>
              </a:rPr>
              <a:t> </a:t>
            </a:r>
            <a:r>
              <a:rPr lang="en-US" sz="1600" b="1" dirty="0" err="1" smtClean="0">
                <a:latin typeface="Arial (Body)"/>
              </a:rPr>
              <a:t>xuất</a:t>
            </a:r>
            <a:r>
              <a:rPr lang="en-US" sz="1600" b="1" dirty="0" smtClean="0">
                <a:latin typeface="Arial (Body)"/>
              </a:rPr>
              <a:t>:</a:t>
            </a:r>
          </a:p>
          <a:p>
            <a:pPr marL="285750" indent="-285750">
              <a:buFontTx/>
              <a:buChar char="-"/>
            </a:pPr>
            <a:r>
              <a:rPr lang="en-US" sz="1600" b="1" dirty="0" err="1" smtClean="0">
                <a:latin typeface="Arial (Body)"/>
              </a:rPr>
              <a:t>Bổ</a:t>
            </a:r>
            <a:r>
              <a:rPr lang="en-US" sz="1600" b="1" dirty="0" smtClean="0">
                <a:latin typeface="Arial (Body)"/>
              </a:rPr>
              <a:t> sung </a:t>
            </a:r>
            <a:r>
              <a:rPr lang="en-US" sz="1600" b="1" dirty="0" err="1" smtClean="0">
                <a:latin typeface="Arial (Body)"/>
              </a:rPr>
              <a:t>định</a:t>
            </a:r>
            <a:r>
              <a:rPr lang="en-US" sz="1600" b="1" dirty="0" smtClean="0">
                <a:latin typeface="Arial (Body)"/>
              </a:rPr>
              <a:t> </a:t>
            </a:r>
            <a:r>
              <a:rPr lang="en-US" sz="1600" b="1" dirty="0" err="1" smtClean="0">
                <a:latin typeface="Arial (Body)"/>
              </a:rPr>
              <a:t>nghĩa</a:t>
            </a:r>
            <a:r>
              <a:rPr lang="en-US" sz="1600" b="1" dirty="0" smtClean="0">
                <a:latin typeface="Arial (Body)"/>
              </a:rPr>
              <a:t> </a:t>
            </a:r>
            <a:r>
              <a:rPr lang="en-US" sz="1600" b="1" dirty="0" err="1" smtClean="0">
                <a:latin typeface="Arial (Body)"/>
              </a:rPr>
              <a:t>về</a:t>
            </a:r>
            <a:r>
              <a:rPr lang="en-US" sz="1600" b="1" dirty="0" smtClean="0">
                <a:latin typeface="Arial (Body)"/>
              </a:rPr>
              <a:t> “</a:t>
            </a:r>
            <a:r>
              <a:rPr lang="en-US" sz="1600" b="1" dirty="0" err="1" smtClean="0">
                <a:latin typeface="Arial (Body)"/>
              </a:rPr>
              <a:t>Tạp</a:t>
            </a:r>
            <a:r>
              <a:rPr lang="en-US" sz="1600" b="1" dirty="0" smtClean="0">
                <a:latin typeface="Arial (Body)"/>
              </a:rPr>
              <a:t> </a:t>
            </a:r>
            <a:r>
              <a:rPr lang="en-US" sz="1600" b="1" dirty="0" err="1" smtClean="0">
                <a:latin typeface="Arial (Body)"/>
              </a:rPr>
              <a:t>chất</a:t>
            </a:r>
            <a:r>
              <a:rPr lang="en-US" sz="1600" b="1" dirty="0" smtClean="0">
                <a:latin typeface="Arial (Body)"/>
              </a:rPr>
              <a:t>” </a:t>
            </a:r>
            <a:r>
              <a:rPr lang="en-US" sz="1600" b="1" dirty="0" err="1" smtClean="0">
                <a:latin typeface="Arial (Body)"/>
              </a:rPr>
              <a:t>và</a:t>
            </a:r>
            <a:r>
              <a:rPr lang="en-US" sz="1600" b="1" dirty="0" smtClean="0">
                <a:latin typeface="Arial (Body)"/>
              </a:rPr>
              <a:t> “</a:t>
            </a:r>
            <a:r>
              <a:rPr lang="en-US" sz="1600" b="1" dirty="0" err="1" smtClean="0">
                <a:latin typeface="Arial (Body)"/>
              </a:rPr>
              <a:t>Sản</a:t>
            </a:r>
            <a:r>
              <a:rPr lang="en-US" sz="1600" b="1" dirty="0" smtClean="0">
                <a:latin typeface="Arial (Body)"/>
              </a:rPr>
              <a:t> </a:t>
            </a:r>
            <a:r>
              <a:rPr lang="en-US" sz="1600" b="1" dirty="0" err="1" smtClean="0">
                <a:latin typeface="Arial (Body)"/>
              </a:rPr>
              <a:t>phẩm</a:t>
            </a:r>
            <a:r>
              <a:rPr lang="en-US" sz="1600" b="1" dirty="0" smtClean="0">
                <a:latin typeface="Arial (Body)"/>
              </a:rPr>
              <a:t> </a:t>
            </a:r>
            <a:r>
              <a:rPr lang="en-US" sz="1600" b="1" dirty="0" err="1" smtClean="0">
                <a:latin typeface="Arial (Body)"/>
              </a:rPr>
              <a:t>phụ</a:t>
            </a:r>
            <a:r>
              <a:rPr lang="en-US" sz="1600" b="1" dirty="0" smtClean="0">
                <a:latin typeface="Arial (Body)"/>
              </a:rPr>
              <a:t>”</a:t>
            </a:r>
          </a:p>
          <a:p>
            <a:pPr marL="285750" indent="-285750">
              <a:buFontTx/>
              <a:buChar char="-"/>
            </a:pPr>
            <a:r>
              <a:rPr lang="en-US" sz="1600" b="1" dirty="0" err="1" smtClean="0">
                <a:latin typeface="Arial (Body)"/>
              </a:rPr>
              <a:t>Quy</a:t>
            </a:r>
            <a:r>
              <a:rPr lang="en-US" sz="1600" b="1" dirty="0" smtClean="0">
                <a:latin typeface="Arial (Body)"/>
              </a:rPr>
              <a:t> </a:t>
            </a:r>
            <a:r>
              <a:rPr lang="en-US" sz="1600" b="1" dirty="0" err="1" smtClean="0">
                <a:latin typeface="Arial (Body)"/>
              </a:rPr>
              <a:t>định</a:t>
            </a:r>
            <a:r>
              <a:rPr lang="en-US" sz="1600" b="1" dirty="0" smtClean="0">
                <a:latin typeface="Arial (Body)"/>
              </a:rPr>
              <a:t> </a:t>
            </a:r>
            <a:r>
              <a:rPr lang="en-US" sz="1600" b="1" dirty="0" err="1" smtClean="0">
                <a:latin typeface="Arial (Body)"/>
              </a:rPr>
              <a:t>rõ</a:t>
            </a:r>
            <a:r>
              <a:rPr lang="en-US" sz="1600" b="1" dirty="0" smtClean="0">
                <a:latin typeface="Arial (Body)"/>
              </a:rPr>
              <a:t> </a:t>
            </a:r>
            <a:r>
              <a:rPr lang="en-US" sz="1600" b="1" dirty="0" err="1" smtClean="0">
                <a:latin typeface="Arial (Body)"/>
              </a:rPr>
              <a:t>chỉ</a:t>
            </a:r>
            <a:r>
              <a:rPr lang="en-US" sz="1600" b="1" dirty="0" smtClean="0">
                <a:latin typeface="Arial (Body)"/>
              </a:rPr>
              <a:t> </a:t>
            </a:r>
            <a:r>
              <a:rPr lang="en-US" sz="1600" b="1" dirty="0" err="1" smtClean="0">
                <a:latin typeface="Arial (Body)"/>
              </a:rPr>
              <a:t>tạp</a:t>
            </a:r>
            <a:r>
              <a:rPr lang="en-US" sz="1600" b="1" dirty="0" smtClean="0">
                <a:latin typeface="Arial (Body)"/>
              </a:rPr>
              <a:t> </a:t>
            </a:r>
            <a:r>
              <a:rPr lang="en-US" sz="1600" b="1" dirty="0" err="1" smtClean="0">
                <a:latin typeface="Arial (Body)"/>
              </a:rPr>
              <a:t>chất</a:t>
            </a:r>
            <a:r>
              <a:rPr lang="en-US" sz="1600" b="1" dirty="0" smtClean="0">
                <a:latin typeface="Arial (Body)"/>
              </a:rPr>
              <a:t> </a:t>
            </a:r>
            <a:r>
              <a:rPr lang="en-US" sz="1600" b="1" dirty="0" err="1" smtClean="0">
                <a:latin typeface="Arial (Body)"/>
              </a:rPr>
              <a:t>và</a:t>
            </a:r>
            <a:r>
              <a:rPr lang="en-US" sz="1600" b="1" dirty="0" smtClean="0">
                <a:latin typeface="Arial (Body)"/>
              </a:rPr>
              <a:t> </a:t>
            </a:r>
            <a:r>
              <a:rPr lang="en-US" sz="1600" b="1" dirty="0" err="1" smtClean="0">
                <a:latin typeface="Arial (Body)"/>
              </a:rPr>
              <a:t>sản</a:t>
            </a:r>
            <a:r>
              <a:rPr lang="en-US" sz="1600" b="1" dirty="0" smtClean="0">
                <a:latin typeface="Arial (Body)"/>
              </a:rPr>
              <a:t> </a:t>
            </a:r>
            <a:r>
              <a:rPr lang="en-US" sz="1600" b="1" dirty="0" err="1" smtClean="0">
                <a:latin typeface="Arial (Body)"/>
              </a:rPr>
              <a:t>phẩm</a:t>
            </a:r>
            <a:r>
              <a:rPr lang="en-US" sz="1600" b="1" dirty="0" smtClean="0">
                <a:latin typeface="Arial (Body)"/>
              </a:rPr>
              <a:t> </a:t>
            </a:r>
            <a:r>
              <a:rPr lang="en-US" sz="1600" b="1" dirty="0" err="1" smtClean="0">
                <a:latin typeface="Arial (Body)"/>
              </a:rPr>
              <a:t>phụ</a:t>
            </a:r>
            <a:r>
              <a:rPr lang="en-US" sz="1600" b="1" dirty="0" smtClean="0">
                <a:latin typeface="Arial (Body)"/>
              </a:rPr>
              <a:t> </a:t>
            </a:r>
            <a:r>
              <a:rPr lang="en-US" sz="1600" b="1" dirty="0" err="1" smtClean="0">
                <a:latin typeface="Arial (Body)"/>
              </a:rPr>
              <a:t>có</a:t>
            </a:r>
            <a:r>
              <a:rPr lang="en-US" sz="1600" b="1" dirty="0" smtClean="0">
                <a:latin typeface="Arial (Body)"/>
              </a:rPr>
              <a:t> </a:t>
            </a:r>
            <a:r>
              <a:rPr lang="en-US" sz="1600" b="1" dirty="0" err="1" smtClean="0">
                <a:latin typeface="Arial (Body)"/>
              </a:rPr>
              <a:t>tính</a:t>
            </a:r>
            <a:r>
              <a:rPr lang="en-US" sz="1600" b="1" dirty="0" smtClean="0">
                <a:latin typeface="Arial (Body)"/>
              </a:rPr>
              <a:t> </a:t>
            </a:r>
            <a:r>
              <a:rPr lang="en-US" sz="1600" b="1" dirty="0" err="1" smtClean="0">
                <a:latin typeface="Arial (Body)"/>
              </a:rPr>
              <a:t>chất</a:t>
            </a:r>
            <a:r>
              <a:rPr lang="en-US" sz="1600" b="1" dirty="0" smtClean="0">
                <a:latin typeface="Arial (Body)"/>
              </a:rPr>
              <a:t> </a:t>
            </a:r>
            <a:r>
              <a:rPr lang="en-US" sz="1600" b="1" dirty="0" err="1" smtClean="0">
                <a:latin typeface="Arial (Body)"/>
              </a:rPr>
              <a:t>nguy</a:t>
            </a:r>
            <a:r>
              <a:rPr lang="en-US" sz="1600" b="1" dirty="0" smtClean="0">
                <a:latin typeface="Arial (Body)"/>
              </a:rPr>
              <a:t> </a:t>
            </a:r>
            <a:r>
              <a:rPr lang="en-US" sz="1600" b="1" dirty="0" err="1" smtClean="0">
                <a:latin typeface="Arial (Body)"/>
              </a:rPr>
              <a:t>hiểm</a:t>
            </a:r>
            <a:r>
              <a:rPr lang="en-US" sz="1600" b="1" dirty="0" smtClean="0">
                <a:latin typeface="Arial (Body)"/>
              </a:rPr>
              <a:t>, </a:t>
            </a:r>
            <a:r>
              <a:rPr lang="en-US" sz="1600" b="1" dirty="0" err="1" smtClean="0">
                <a:latin typeface="Arial (Body)"/>
              </a:rPr>
              <a:t>cần</a:t>
            </a:r>
            <a:r>
              <a:rPr lang="en-US" sz="1600" b="1" dirty="0" smtClean="0">
                <a:latin typeface="Arial (Body)"/>
              </a:rPr>
              <a:t> </a:t>
            </a:r>
            <a:r>
              <a:rPr lang="en-US" sz="1600" b="1" dirty="0" err="1" smtClean="0">
                <a:latin typeface="Arial (Body)"/>
              </a:rPr>
              <a:t>kiểm</a:t>
            </a:r>
            <a:r>
              <a:rPr lang="en-US" sz="1600" b="1" dirty="0" smtClean="0">
                <a:latin typeface="Arial (Body)"/>
              </a:rPr>
              <a:t> </a:t>
            </a:r>
            <a:r>
              <a:rPr lang="en-US" sz="1600" b="1" dirty="0" err="1" smtClean="0">
                <a:latin typeface="Arial (Body)"/>
              </a:rPr>
              <a:t>soát</a:t>
            </a:r>
            <a:r>
              <a:rPr lang="en-US" sz="1600" b="1" dirty="0" smtClean="0">
                <a:latin typeface="Arial (Body)"/>
              </a:rPr>
              <a:t> </a:t>
            </a:r>
            <a:r>
              <a:rPr lang="en-US" sz="1600" b="1" dirty="0" err="1" smtClean="0">
                <a:latin typeface="Arial (Body)"/>
              </a:rPr>
              <a:t>đặc</a:t>
            </a:r>
            <a:r>
              <a:rPr lang="en-US" sz="1600" b="1" dirty="0" smtClean="0">
                <a:latin typeface="Arial (Body)"/>
              </a:rPr>
              <a:t> </a:t>
            </a:r>
            <a:r>
              <a:rPr lang="en-US" sz="1600" b="1" dirty="0" err="1" smtClean="0">
                <a:latin typeface="Arial (Body)"/>
              </a:rPr>
              <a:t>biệt</a:t>
            </a:r>
            <a:r>
              <a:rPr lang="en-US" sz="1600" b="1" dirty="0" smtClean="0">
                <a:latin typeface="Arial (Body)"/>
              </a:rPr>
              <a:t> </a:t>
            </a:r>
            <a:r>
              <a:rPr lang="en-US" sz="1600" b="1" dirty="0" err="1" smtClean="0">
                <a:latin typeface="Arial (Body)"/>
              </a:rPr>
              <a:t>thì</a:t>
            </a:r>
            <a:r>
              <a:rPr lang="en-US" sz="1600" b="1" dirty="0" smtClean="0">
                <a:latin typeface="Arial (Body)"/>
              </a:rPr>
              <a:t> </a:t>
            </a:r>
            <a:r>
              <a:rPr lang="en-US" sz="1600" b="1" dirty="0" err="1" smtClean="0">
                <a:latin typeface="Arial (Body)"/>
              </a:rPr>
              <a:t>mới</a:t>
            </a:r>
            <a:r>
              <a:rPr lang="en-US" sz="1600" b="1" dirty="0" smtClean="0">
                <a:latin typeface="Arial (Body)"/>
              </a:rPr>
              <a:t> </a:t>
            </a:r>
            <a:r>
              <a:rPr lang="en-US" sz="1600" b="1" dirty="0" err="1" smtClean="0">
                <a:latin typeface="Arial (Body)"/>
              </a:rPr>
              <a:t>phải</a:t>
            </a:r>
            <a:r>
              <a:rPr lang="en-US" sz="1600" b="1" dirty="0" smtClean="0">
                <a:latin typeface="Arial (Body)"/>
              </a:rPr>
              <a:t> </a:t>
            </a:r>
            <a:r>
              <a:rPr lang="en-US" sz="1600" b="1" dirty="0" err="1" smtClean="0">
                <a:latin typeface="Arial (Body)"/>
              </a:rPr>
              <a:t>khai</a:t>
            </a:r>
            <a:r>
              <a:rPr lang="en-US" sz="1600" b="1" dirty="0" smtClean="0">
                <a:latin typeface="Arial (Body)"/>
              </a:rPr>
              <a:t> </a:t>
            </a:r>
            <a:r>
              <a:rPr lang="en-US" sz="1600" b="1" dirty="0" err="1" smtClean="0">
                <a:latin typeface="Arial (Body)"/>
              </a:rPr>
              <a:t>báo</a:t>
            </a:r>
            <a:endParaRPr lang="en-US" sz="1600" b="1" dirty="0">
              <a:latin typeface="Arial (Body)"/>
            </a:endParaRPr>
          </a:p>
        </p:txBody>
      </p:sp>
      <p:sp>
        <p:nvSpPr>
          <p:cNvPr id="12" name="TextBox 11">
            <a:extLst>
              <a:ext uri="{FF2B5EF4-FFF2-40B4-BE49-F238E27FC236}">
                <a16:creationId xmlns:a16="http://schemas.microsoft.com/office/drawing/2014/main" id="{0B1DB25B-B927-4DA4-A26F-52A59499F5D0}"/>
              </a:ext>
            </a:extLst>
          </p:cNvPr>
          <p:cNvSpPr txBox="1"/>
          <p:nvPr/>
        </p:nvSpPr>
        <p:spPr>
          <a:xfrm>
            <a:off x="693950" y="70457"/>
            <a:ext cx="7756099" cy="677108"/>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[CÁC DN NHẬT BẢN ]</a:t>
            </a:r>
          </a:p>
          <a:p>
            <a:pPr algn="ctr"/>
            <a:r>
              <a:rPr lang="en-US" sz="2000" b="1" dirty="0" smtClean="0">
                <a:solidFill>
                  <a:srgbClr val="0000CC"/>
                </a:solidFill>
                <a:latin typeface="Arial" panose="020B0604020202020204" pitchFamily="34" charset="0"/>
                <a:cs typeface="Arial" panose="020B0604020202020204" pitchFamily="34" charset="0"/>
              </a:rPr>
              <a:t>ĐÓNG </a:t>
            </a:r>
            <a:r>
              <a:rPr lang="en-US" sz="2000" b="1" dirty="0">
                <a:solidFill>
                  <a:srgbClr val="0000CC"/>
                </a:solidFill>
                <a:latin typeface="Arial" panose="020B0604020202020204" pitchFamily="34" charset="0"/>
                <a:cs typeface="Arial" panose="020B0604020202020204" pitchFamily="34" charset="0"/>
              </a:rPr>
              <a:t>GÓP Ý KIẾN CHO DỰ THẢO LUẬT HÓA CHẤT SỬA ĐỔI</a:t>
            </a:r>
          </a:p>
        </p:txBody>
      </p:sp>
    </p:spTree>
    <p:extLst>
      <p:ext uri="{BB962C8B-B14F-4D97-AF65-F5344CB8AC3E}">
        <p14:creationId xmlns:p14="http://schemas.microsoft.com/office/powerpoint/2010/main" val="4224632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E86738-6771-4216-AFF2-CA8EB1960898}"/>
              </a:ext>
            </a:extLst>
          </p:cNvPr>
          <p:cNvSpPr txBox="1"/>
          <p:nvPr/>
        </p:nvSpPr>
        <p:spPr>
          <a:xfrm>
            <a:off x="0" y="890176"/>
            <a:ext cx="9144000" cy="584775"/>
          </a:xfrm>
          <a:prstGeom prst="rect">
            <a:avLst/>
          </a:prstGeom>
          <a:solidFill>
            <a:schemeClr val="accent4">
              <a:lumMod val="20000"/>
              <a:lumOff val="80000"/>
            </a:schemeClr>
          </a:solidFill>
        </p:spPr>
        <p:txBody>
          <a:bodyPr wrap="square" rtlCol="0">
            <a:spAutoFit/>
          </a:bodyPr>
          <a:lstStyle/>
          <a:p>
            <a:pPr marL="285750" indent="-285750">
              <a:buFont typeface="Wingdings" panose="05000000000000000000" pitchFamily="2" charset="2"/>
              <a:buChar char="q"/>
            </a:pPr>
            <a:r>
              <a:rPr lang="en-US" sz="1600" b="1" dirty="0" err="1">
                <a:latin typeface="Arial" panose="020B0604020202020204" pitchFamily="34" charset="0"/>
                <a:cs typeface="Arial" panose="020B0604020202020204" pitchFamily="34" charset="0"/>
              </a:rPr>
              <a:t>Vấn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6: </a:t>
            </a:r>
            <a:r>
              <a:rPr lang="vi-VN" sz="1600" b="1" dirty="0" smtClean="0">
                <a:latin typeface="Arial" panose="020B0604020202020204" pitchFamily="34" charset="0"/>
                <a:cs typeface="Arial" panose="020B0604020202020204" pitchFamily="34" charset="0"/>
              </a:rPr>
              <a:t>Chưa</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có</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quy</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định</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bắt</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buộc</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đại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lý</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pháp</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nhân</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Việt</a:t>
            </a:r>
            <a:r>
              <a:rPr lang="en-US" sz="1600" b="1"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N</a:t>
            </a:r>
            <a:r>
              <a:rPr lang="en-US" sz="1600" b="1" dirty="0" smtClean="0">
                <a:latin typeface="Arial" panose="020B0604020202020204" pitchFamily="34" charset="0"/>
                <a:cs typeface="Arial" panose="020B0604020202020204" pitchFamily="34" charset="0"/>
              </a:rPr>
              <a:t>am do </a:t>
            </a:r>
            <a:r>
              <a:rPr lang="en-US" sz="1600" b="1" dirty="0" err="1" smtClean="0">
                <a:latin typeface="Arial" panose="020B0604020202020204" pitchFamily="34" charset="0"/>
                <a:cs typeface="Arial" panose="020B0604020202020204" pitchFamily="34" charset="0"/>
              </a:rPr>
              <a:t>các</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nhà</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sả</a:t>
            </a:r>
            <a:r>
              <a:rPr lang="en-US" sz="1600" b="1" dirty="0" err="1" smtClean="0">
                <a:latin typeface="Arial" panose="020B0604020202020204" pitchFamily="34" charset="0"/>
                <a:cs typeface="Arial" panose="020B0604020202020204" pitchFamily="34" charset="0"/>
              </a:rPr>
              <a:t>n</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xuất</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nước</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ngoài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chỉ</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định</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phải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thực</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hiện</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đăng</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ký</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hóa</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chất</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mới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Điều</a:t>
            </a:r>
            <a:r>
              <a:rPr lang="en-US" sz="1600" b="1" dirty="0" smtClean="0">
                <a:latin typeface="Arial" panose="020B0604020202020204" pitchFamily="34" charset="0"/>
                <a:cs typeface="Arial" panose="020B0604020202020204" pitchFamily="34" charset="0"/>
              </a:rPr>
              <a:t> 19]</a:t>
            </a:r>
            <a:endParaRPr lang="en-US" sz="1600" b="1" dirty="0">
              <a:latin typeface="Arial" panose="020B0604020202020204" pitchFamily="34" charset="0"/>
              <a:cs typeface="Arial" panose="020B0604020202020204" pitchFamily="34" charset="0"/>
            </a:endParaRPr>
          </a:p>
        </p:txBody>
      </p:sp>
      <p:sp>
        <p:nvSpPr>
          <p:cNvPr id="6" name="Arrow: Right 5">
            <a:extLst>
              <a:ext uri="{FF2B5EF4-FFF2-40B4-BE49-F238E27FC236}">
                <a16:creationId xmlns:a16="http://schemas.microsoft.com/office/drawing/2014/main" id="{70A52092-5C42-46E3-B6C9-18851019B9E4}"/>
              </a:ext>
            </a:extLst>
          </p:cNvPr>
          <p:cNvSpPr/>
          <p:nvPr/>
        </p:nvSpPr>
        <p:spPr>
          <a:xfrm>
            <a:off x="0" y="1694721"/>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E3A6BF4-4597-46F3-82E2-6C3AF93B3F7C}"/>
              </a:ext>
            </a:extLst>
          </p:cNvPr>
          <p:cNvSpPr txBox="1"/>
          <p:nvPr/>
        </p:nvSpPr>
        <p:spPr>
          <a:xfrm>
            <a:off x="355600" y="1621815"/>
            <a:ext cx="1119217"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b="1" dirty="0">
                <a:latin typeface="Arial" panose="020B0604020202020204" pitchFamily="34" charset="0"/>
                <a:cs typeface="Arial" panose="020B0604020202020204" pitchFamily="34" charset="0"/>
              </a:rPr>
              <a:t>:</a:t>
            </a:r>
          </a:p>
        </p:txBody>
      </p:sp>
      <p:sp>
        <p:nvSpPr>
          <p:cNvPr id="10" name="Arrow: Right 5">
            <a:extLst>
              <a:ext uri="{FF2B5EF4-FFF2-40B4-BE49-F238E27FC236}">
                <a16:creationId xmlns:a16="http://schemas.microsoft.com/office/drawing/2014/main" id="{70A52092-5C42-46E3-B6C9-18851019B9E4}"/>
              </a:ext>
            </a:extLst>
          </p:cNvPr>
          <p:cNvSpPr/>
          <p:nvPr/>
        </p:nvSpPr>
        <p:spPr>
          <a:xfrm>
            <a:off x="62516" y="4161092"/>
            <a:ext cx="35560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EE3A6BF4-4597-46F3-82E2-6C3AF93B3F7C}"/>
              </a:ext>
            </a:extLst>
          </p:cNvPr>
          <p:cNvSpPr txBox="1"/>
          <p:nvPr/>
        </p:nvSpPr>
        <p:spPr>
          <a:xfrm>
            <a:off x="418116" y="4088186"/>
            <a:ext cx="994183" cy="338554"/>
          </a:xfrm>
          <a:prstGeom prst="rect">
            <a:avLst/>
          </a:prstGeom>
          <a:noFill/>
        </p:spPr>
        <p:txBody>
          <a:bodyPr wrap="none" rtlCol="0">
            <a:spAutoFit/>
          </a:bodyPr>
          <a:lstStyle/>
          <a:p>
            <a:r>
              <a:rPr lang="en-US" sz="1600" b="1" dirty="0" err="1" smtClean="0">
                <a:latin typeface="Arial" panose="020B0604020202020204" pitchFamily="34" charset="0"/>
                <a:cs typeface="Arial" panose="020B0604020202020204" pitchFamily="34" charset="0"/>
              </a:rPr>
              <a:t>Đề</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xuất</a:t>
            </a:r>
            <a:r>
              <a:rPr lang="en-US" sz="1600" b="1" dirty="0" smtClean="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p:txBody>
      </p:sp>
      <p:sp>
        <p:nvSpPr>
          <p:cNvPr id="12" name="TextBox 11"/>
          <p:cNvSpPr txBox="1"/>
          <p:nvPr/>
        </p:nvSpPr>
        <p:spPr>
          <a:xfrm>
            <a:off x="365438" y="4379678"/>
            <a:ext cx="8788400" cy="584775"/>
          </a:xfrm>
          <a:prstGeom prst="rect">
            <a:avLst/>
          </a:prstGeom>
          <a:noFill/>
        </p:spPr>
        <p:txBody>
          <a:bodyPr wrap="square" rtlCol="0">
            <a:spAutoFit/>
          </a:bodyPr>
          <a:lstStyle/>
          <a:p>
            <a:pPr marL="112713" indent="-112713"/>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Bổ</a:t>
            </a:r>
            <a:r>
              <a:rPr lang="en-US" sz="1600" dirty="0" smtClean="0">
                <a:latin typeface="Arial" panose="020B0604020202020204" pitchFamily="34" charset="0"/>
                <a:cs typeface="Arial" panose="020B0604020202020204" pitchFamily="34" charset="0"/>
              </a:rPr>
              <a:t> sung </a:t>
            </a:r>
            <a:r>
              <a:rPr lang="en-US" sz="1600" dirty="0" err="1" smtClean="0">
                <a:latin typeface="Arial" panose="020B0604020202020204" pitchFamily="34" charset="0"/>
                <a:cs typeface="Arial" panose="020B0604020202020204" pitchFamily="34" charset="0"/>
              </a:rPr>
              <a:t>quy</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định</a:t>
            </a:r>
            <a:r>
              <a:rPr lang="en-US" sz="1600"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bắt</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buộc</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các</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đại</a:t>
            </a:r>
            <a:r>
              <a:rPr lang="en-US" sz="1600" b="1" dirty="0" smtClean="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lý</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pháp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nhân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Việt</a:t>
            </a:r>
            <a:r>
              <a:rPr lang="en-US" sz="1600" b="1" dirty="0">
                <a:latin typeface="Arial" panose="020B0604020202020204" pitchFamily="34" charset="0"/>
                <a:cs typeface="Arial" panose="020B0604020202020204" pitchFamily="34" charset="0"/>
              </a:rPr>
              <a:t> Nam do </a:t>
            </a:r>
            <a:r>
              <a:rPr lang="en-US" sz="1600" b="1" dirty="0" err="1">
                <a:latin typeface="Arial" panose="020B0604020202020204" pitchFamily="34" charset="0"/>
                <a:cs typeface="Arial" panose="020B0604020202020204" pitchFamily="34" charset="0"/>
              </a:rPr>
              <a:t>các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sản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xuất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nước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ngoài</a:t>
            </a:r>
            <a:r>
              <a:rPr lang="en-US" sz="1600" b="1" dirty="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phải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được</a:t>
            </a:r>
            <a:r>
              <a:rPr lang="en-US" sz="1600" b="1" dirty="0" smtClean="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thực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đăng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ký</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hóa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mới</a:t>
            </a:r>
            <a:r>
              <a:rPr lang="en-US" sz="1600" b="1"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cxnSp>
        <p:nvCxnSpPr>
          <p:cNvPr id="18" name="Straight Connector 17"/>
          <p:cNvCxnSpPr/>
          <p:nvPr/>
        </p:nvCxnSpPr>
        <p:spPr>
          <a:xfrm flipV="1">
            <a:off x="2006489" y="2182963"/>
            <a:ext cx="6148252" cy="463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14216" y="1973314"/>
            <a:ext cx="878767" cy="261610"/>
          </a:xfrm>
          <a:prstGeom prst="rect">
            <a:avLst/>
          </a:prstGeom>
          <a:noFill/>
        </p:spPr>
        <p:txBody>
          <a:bodyPr wrap="none" rtlCol="0">
            <a:spAutoFit/>
          </a:bodyPr>
          <a:lstStyle/>
          <a:p>
            <a:r>
              <a:rPr lang="en-US" sz="1100" dirty="0" err="1" smtClean="0"/>
              <a:t>Nước</a:t>
            </a:r>
            <a:r>
              <a:rPr lang="en-US" sz="1100" dirty="0" smtClean="0"/>
              <a:t> </a:t>
            </a:r>
            <a:r>
              <a:rPr lang="en-US" sz="1100" dirty="0" err="1" smtClean="0"/>
              <a:t>ngoài</a:t>
            </a:r>
            <a:r>
              <a:rPr lang="en-US" sz="1100" dirty="0" smtClean="0"/>
              <a:t> </a:t>
            </a:r>
            <a:endParaRPr lang="en-US" sz="1100" dirty="0"/>
          </a:p>
        </p:txBody>
      </p:sp>
      <p:sp>
        <p:nvSpPr>
          <p:cNvPr id="20" name="TextBox 19"/>
          <p:cNvSpPr txBox="1"/>
          <p:nvPr/>
        </p:nvSpPr>
        <p:spPr>
          <a:xfrm>
            <a:off x="7589580" y="2160718"/>
            <a:ext cx="356188" cy="261610"/>
          </a:xfrm>
          <a:prstGeom prst="rect">
            <a:avLst/>
          </a:prstGeom>
          <a:noFill/>
        </p:spPr>
        <p:txBody>
          <a:bodyPr wrap="none" rtlCol="0">
            <a:spAutoFit/>
          </a:bodyPr>
          <a:lstStyle/>
          <a:p>
            <a:r>
              <a:rPr lang="en-US" sz="1100" dirty="0" smtClean="0"/>
              <a:t>VN</a:t>
            </a:r>
            <a:endParaRPr lang="en-US" sz="1100" dirty="0"/>
          </a:p>
        </p:txBody>
      </p:sp>
      <p:sp>
        <p:nvSpPr>
          <p:cNvPr id="21" name="Rectangle 20"/>
          <p:cNvSpPr/>
          <p:nvPr/>
        </p:nvSpPr>
        <p:spPr>
          <a:xfrm>
            <a:off x="4231889" y="1785492"/>
            <a:ext cx="913592" cy="253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t>Công</a:t>
            </a:r>
            <a:r>
              <a:rPr lang="en-US" sz="1400" b="1" dirty="0" smtClean="0"/>
              <a:t> ty A</a:t>
            </a:r>
            <a:endParaRPr lang="en-US" sz="1400" b="1" dirty="0"/>
          </a:p>
        </p:txBody>
      </p:sp>
      <p:cxnSp>
        <p:nvCxnSpPr>
          <p:cNvPr id="23" name="Straight Arrow Connector 22"/>
          <p:cNvCxnSpPr/>
          <p:nvPr/>
        </p:nvCxnSpPr>
        <p:spPr>
          <a:xfrm>
            <a:off x="4677980" y="2052190"/>
            <a:ext cx="1404115" cy="604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614594" y="2648115"/>
            <a:ext cx="913592" cy="25373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ysClr val="windowText" lastClr="000000"/>
                </a:solidFill>
              </a:rPr>
              <a:t>Công</a:t>
            </a:r>
            <a:r>
              <a:rPr lang="en-US" sz="1400" b="1" dirty="0" smtClean="0">
                <a:solidFill>
                  <a:sysClr val="windowText" lastClr="000000"/>
                </a:solidFill>
              </a:rPr>
              <a:t> ty C</a:t>
            </a:r>
            <a:endParaRPr lang="en-US" sz="1400" b="1" dirty="0">
              <a:solidFill>
                <a:sysClr val="windowText" lastClr="000000"/>
              </a:solidFill>
            </a:endParaRPr>
          </a:p>
        </p:txBody>
      </p:sp>
      <p:cxnSp>
        <p:nvCxnSpPr>
          <p:cNvPr id="25" name="Straight Arrow Connector 24"/>
          <p:cNvCxnSpPr/>
          <p:nvPr/>
        </p:nvCxnSpPr>
        <p:spPr>
          <a:xfrm>
            <a:off x="4667275" y="2054901"/>
            <a:ext cx="0" cy="5252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321371" y="2648115"/>
            <a:ext cx="913592" cy="25373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ysClr val="windowText" lastClr="000000"/>
                </a:solidFill>
              </a:rPr>
              <a:t>Công</a:t>
            </a:r>
            <a:r>
              <a:rPr lang="en-US" sz="1400" b="1" dirty="0" smtClean="0">
                <a:solidFill>
                  <a:sysClr val="windowText" lastClr="000000"/>
                </a:solidFill>
              </a:rPr>
              <a:t> ty B</a:t>
            </a:r>
            <a:endParaRPr lang="en-US" sz="1400" b="1" dirty="0">
              <a:solidFill>
                <a:sysClr val="windowText" lastClr="000000"/>
              </a:solidFill>
            </a:endParaRPr>
          </a:p>
        </p:txBody>
      </p:sp>
      <p:sp>
        <p:nvSpPr>
          <p:cNvPr id="32" name="Rectangle 31"/>
          <p:cNvSpPr/>
          <p:nvPr/>
        </p:nvSpPr>
        <p:spPr>
          <a:xfrm>
            <a:off x="3028148" y="2648115"/>
            <a:ext cx="913592" cy="25373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ysClr val="windowText" lastClr="000000"/>
                </a:solidFill>
              </a:rPr>
              <a:t>Công</a:t>
            </a:r>
            <a:r>
              <a:rPr lang="en-US" sz="1400" b="1" dirty="0" smtClean="0">
                <a:solidFill>
                  <a:sysClr val="windowText" lastClr="000000"/>
                </a:solidFill>
              </a:rPr>
              <a:t> ty E</a:t>
            </a:r>
            <a:endParaRPr lang="en-US" sz="1400" b="1" dirty="0">
              <a:solidFill>
                <a:sysClr val="windowText" lastClr="000000"/>
              </a:solidFill>
            </a:endParaRPr>
          </a:p>
        </p:txBody>
      </p:sp>
      <p:cxnSp>
        <p:nvCxnSpPr>
          <p:cNvPr id="33" name="Straight Arrow Connector 32"/>
          <p:cNvCxnSpPr/>
          <p:nvPr/>
        </p:nvCxnSpPr>
        <p:spPr>
          <a:xfrm flipH="1">
            <a:off x="3474636" y="2043119"/>
            <a:ext cx="1192639" cy="587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570493" y="2650580"/>
            <a:ext cx="913592" cy="25373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ysClr val="windowText" lastClr="000000"/>
                </a:solidFill>
              </a:rPr>
              <a:t>Công</a:t>
            </a:r>
            <a:r>
              <a:rPr lang="en-US" sz="1400" b="1" dirty="0" smtClean="0">
                <a:solidFill>
                  <a:sysClr val="windowText" lastClr="000000"/>
                </a:solidFill>
              </a:rPr>
              <a:t> ty D</a:t>
            </a:r>
            <a:endParaRPr lang="en-US" sz="1400" b="1" dirty="0">
              <a:solidFill>
                <a:sysClr val="windowText" lastClr="000000"/>
              </a:solidFill>
            </a:endParaRPr>
          </a:p>
        </p:txBody>
      </p:sp>
      <p:cxnSp>
        <p:nvCxnSpPr>
          <p:cNvPr id="36" name="Straight Arrow Connector 35"/>
          <p:cNvCxnSpPr/>
          <p:nvPr/>
        </p:nvCxnSpPr>
        <p:spPr>
          <a:xfrm flipH="1">
            <a:off x="2281998" y="2043119"/>
            <a:ext cx="2385277" cy="583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715823" y="2338407"/>
            <a:ext cx="745717" cy="246221"/>
          </a:xfrm>
          <a:prstGeom prst="rect">
            <a:avLst/>
          </a:prstGeom>
          <a:noFill/>
        </p:spPr>
        <p:txBody>
          <a:bodyPr wrap="none" rtlCol="0">
            <a:spAutoFit/>
          </a:bodyPr>
          <a:lstStyle/>
          <a:p>
            <a:r>
              <a:rPr lang="en-US" sz="1000" dirty="0" err="1" smtClean="0"/>
              <a:t>Nhập</a:t>
            </a:r>
            <a:r>
              <a:rPr lang="en-US" sz="1000" dirty="0" smtClean="0"/>
              <a:t> </a:t>
            </a:r>
            <a:r>
              <a:rPr lang="en-US" sz="1000" dirty="0" err="1" smtClean="0"/>
              <a:t>khẩu</a:t>
            </a:r>
            <a:endParaRPr lang="en-US" sz="1000" dirty="0"/>
          </a:p>
        </p:txBody>
      </p:sp>
      <p:sp>
        <p:nvSpPr>
          <p:cNvPr id="39" name="TextBox 38"/>
          <p:cNvSpPr txBox="1"/>
          <p:nvPr/>
        </p:nvSpPr>
        <p:spPr>
          <a:xfrm>
            <a:off x="4702111" y="2404789"/>
            <a:ext cx="745717" cy="246221"/>
          </a:xfrm>
          <a:prstGeom prst="rect">
            <a:avLst/>
          </a:prstGeom>
          <a:noFill/>
        </p:spPr>
        <p:txBody>
          <a:bodyPr wrap="none" rtlCol="0">
            <a:spAutoFit/>
          </a:bodyPr>
          <a:lstStyle/>
          <a:p>
            <a:r>
              <a:rPr lang="en-US" sz="1000" dirty="0" err="1" smtClean="0"/>
              <a:t>Nhập</a:t>
            </a:r>
            <a:r>
              <a:rPr lang="en-US" sz="1000" dirty="0" smtClean="0"/>
              <a:t> </a:t>
            </a:r>
            <a:r>
              <a:rPr lang="en-US" sz="1000" dirty="0" err="1" smtClean="0"/>
              <a:t>khẩu</a:t>
            </a:r>
            <a:endParaRPr lang="en-US" sz="1000" dirty="0"/>
          </a:p>
        </p:txBody>
      </p:sp>
      <p:sp>
        <p:nvSpPr>
          <p:cNvPr id="40" name="TextBox 39"/>
          <p:cNvSpPr txBox="1"/>
          <p:nvPr/>
        </p:nvSpPr>
        <p:spPr>
          <a:xfrm>
            <a:off x="3729778" y="2388417"/>
            <a:ext cx="745717" cy="246221"/>
          </a:xfrm>
          <a:prstGeom prst="rect">
            <a:avLst/>
          </a:prstGeom>
          <a:noFill/>
        </p:spPr>
        <p:txBody>
          <a:bodyPr wrap="none" rtlCol="0">
            <a:spAutoFit/>
          </a:bodyPr>
          <a:lstStyle/>
          <a:p>
            <a:r>
              <a:rPr lang="en-US" sz="1000" dirty="0" err="1" smtClean="0"/>
              <a:t>Nhập</a:t>
            </a:r>
            <a:r>
              <a:rPr lang="en-US" sz="1000" dirty="0" smtClean="0"/>
              <a:t> </a:t>
            </a:r>
            <a:r>
              <a:rPr lang="en-US" sz="1000" dirty="0" err="1" smtClean="0"/>
              <a:t>khẩu</a:t>
            </a:r>
            <a:endParaRPr lang="en-US" sz="1000" dirty="0"/>
          </a:p>
        </p:txBody>
      </p:sp>
      <p:sp>
        <p:nvSpPr>
          <p:cNvPr id="41" name="TextBox 40"/>
          <p:cNvSpPr txBox="1"/>
          <p:nvPr/>
        </p:nvSpPr>
        <p:spPr>
          <a:xfrm>
            <a:off x="2519946" y="2395071"/>
            <a:ext cx="745717" cy="246221"/>
          </a:xfrm>
          <a:prstGeom prst="rect">
            <a:avLst/>
          </a:prstGeom>
          <a:noFill/>
        </p:spPr>
        <p:txBody>
          <a:bodyPr wrap="none" rtlCol="0">
            <a:spAutoFit/>
          </a:bodyPr>
          <a:lstStyle/>
          <a:p>
            <a:r>
              <a:rPr lang="en-US" sz="1000" dirty="0" err="1" smtClean="0"/>
              <a:t>Nhập</a:t>
            </a:r>
            <a:r>
              <a:rPr lang="en-US" sz="1000" dirty="0" smtClean="0"/>
              <a:t> </a:t>
            </a:r>
            <a:r>
              <a:rPr lang="en-US" sz="1000" dirty="0" err="1" smtClean="0"/>
              <a:t>khẩu</a:t>
            </a:r>
            <a:endParaRPr lang="en-US" sz="1000" dirty="0"/>
          </a:p>
        </p:txBody>
      </p:sp>
      <p:sp>
        <p:nvSpPr>
          <p:cNvPr id="42" name="TextBox 41"/>
          <p:cNvSpPr txBox="1"/>
          <p:nvPr/>
        </p:nvSpPr>
        <p:spPr>
          <a:xfrm>
            <a:off x="398222" y="3264548"/>
            <a:ext cx="8188460" cy="584775"/>
          </a:xfrm>
          <a:prstGeom prst="rect">
            <a:avLst/>
          </a:prstGeom>
          <a:noFill/>
        </p:spPr>
        <p:txBody>
          <a:bodyPr wrap="none" rtlCol="0">
            <a:spAutoFit/>
          </a:bodyPr>
          <a:lstStyle/>
          <a:p>
            <a:r>
              <a:rPr lang="en-US" sz="1600" b="1" dirty="0" err="1" smtClean="0">
                <a:latin typeface="Arial (Body)"/>
              </a:rPr>
              <a:t>Tất</a:t>
            </a:r>
            <a:r>
              <a:rPr lang="en-US" sz="1600" b="1" dirty="0" smtClean="0">
                <a:latin typeface="Arial (Body)"/>
              </a:rPr>
              <a:t> </a:t>
            </a:r>
            <a:r>
              <a:rPr lang="en-US" sz="1600" b="1" dirty="0" err="1" smtClean="0">
                <a:latin typeface="Arial (Body)"/>
              </a:rPr>
              <a:t>cả</a:t>
            </a:r>
            <a:r>
              <a:rPr lang="en-US" sz="1600" b="1" dirty="0" smtClean="0">
                <a:latin typeface="Arial (Body)"/>
              </a:rPr>
              <a:t> </a:t>
            </a:r>
            <a:r>
              <a:rPr lang="en-US" sz="1600" b="1" dirty="0" err="1" smtClean="0">
                <a:latin typeface="Arial (Body)"/>
              </a:rPr>
              <a:t>các</a:t>
            </a:r>
            <a:r>
              <a:rPr lang="en-US" sz="1600" b="1" dirty="0" smtClean="0">
                <a:latin typeface="Arial (Body)"/>
              </a:rPr>
              <a:t> </a:t>
            </a:r>
            <a:r>
              <a:rPr lang="en-US" sz="1600" b="1" dirty="0" err="1" smtClean="0">
                <a:latin typeface="Arial (Body)"/>
              </a:rPr>
              <a:t>công</a:t>
            </a:r>
            <a:r>
              <a:rPr lang="en-US" sz="1600" b="1" dirty="0" smtClean="0">
                <a:latin typeface="Arial (Body)"/>
              </a:rPr>
              <a:t> ty </a:t>
            </a:r>
            <a:r>
              <a:rPr lang="en-US" sz="1600" b="1" dirty="0" err="1" smtClean="0">
                <a:latin typeface="Arial (Body)"/>
              </a:rPr>
              <a:t>đều</a:t>
            </a:r>
            <a:r>
              <a:rPr lang="en-US" sz="1600" b="1" dirty="0" smtClean="0">
                <a:latin typeface="Arial (Body)"/>
              </a:rPr>
              <a:t> </a:t>
            </a:r>
            <a:r>
              <a:rPr lang="en-US" sz="1600" b="1" dirty="0" err="1" smtClean="0">
                <a:latin typeface="Arial (Body)"/>
              </a:rPr>
              <a:t>phải</a:t>
            </a:r>
            <a:r>
              <a:rPr lang="en-US" sz="1600" b="1" dirty="0" smtClean="0">
                <a:latin typeface="Arial (Body)"/>
              </a:rPr>
              <a:t> </a:t>
            </a:r>
            <a:r>
              <a:rPr lang="en-US" sz="1600" b="1" dirty="0" err="1" smtClean="0">
                <a:latin typeface="Arial (Body)"/>
              </a:rPr>
              <a:t>đăng</a:t>
            </a:r>
            <a:r>
              <a:rPr lang="en-US" sz="1600" b="1" dirty="0" smtClean="0">
                <a:latin typeface="Arial (Body)"/>
              </a:rPr>
              <a:t> </a:t>
            </a:r>
            <a:r>
              <a:rPr lang="en-US" sz="1600" b="1" dirty="0" err="1" smtClean="0">
                <a:latin typeface="Arial (Body)"/>
              </a:rPr>
              <a:t>ký</a:t>
            </a:r>
            <a:r>
              <a:rPr lang="en-US" sz="1600" b="1" dirty="0" smtClean="0">
                <a:latin typeface="Arial (Body)"/>
              </a:rPr>
              <a:t> </a:t>
            </a:r>
            <a:r>
              <a:rPr lang="en-US" sz="1600" b="1" dirty="0" err="1" smtClean="0">
                <a:latin typeface="Arial (Body)"/>
              </a:rPr>
              <a:t>hóa</a:t>
            </a:r>
            <a:r>
              <a:rPr lang="en-US" sz="1600" b="1" dirty="0" smtClean="0">
                <a:latin typeface="Arial (Body)"/>
              </a:rPr>
              <a:t> </a:t>
            </a:r>
            <a:r>
              <a:rPr lang="en-US" sz="1600" b="1" dirty="0" err="1" smtClean="0">
                <a:latin typeface="Arial (Body)"/>
              </a:rPr>
              <a:t>chất</a:t>
            </a:r>
            <a:r>
              <a:rPr lang="en-US" sz="1600" b="1" dirty="0" smtClean="0">
                <a:latin typeface="Arial (Body)"/>
              </a:rPr>
              <a:t> </a:t>
            </a:r>
            <a:r>
              <a:rPr lang="en-US" sz="1600" b="1" dirty="0" err="1" smtClean="0">
                <a:latin typeface="Arial (Body)"/>
              </a:rPr>
              <a:t>mới</a:t>
            </a:r>
            <a:r>
              <a:rPr lang="en-US" sz="1600" b="1" dirty="0" smtClean="0">
                <a:latin typeface="Arial (Body)"/>
              </a:rPr>
              <a:t> &amp; </a:t>
            </a:r>
            <a:r>
              <a:rPr lang="en-US" sz="1600" b="1" dirty="0" err="1" smtClean="0">
                <a:latin typeface="Arial (Body)"/>
              </a:rPr>
              <a:t>khai</a:t>
            </a:r>
            <a:r>
              <a:rPr lang="en-US" sz="1600" b="1" dirty="0" smtClean="0">
                <a:latin typeface="Arial (Body)"/>
              </a:rPr>
              <a:t> </a:t>
            </a:r>
            <a:r>
              <a:rPr lang="en-US" sz="1600" b="1" dirty="0" err="1" smtClean="0">
                <a:latin typeface="Arial (Body)"/>
              </a:rPr>
              <a:t>báo</a:t>
            </a:r>
            <a:r>
              <a:rPr lang="en-US" sz="1600" b="1" dirty="0" smtClean="0">
                <a:latin typeface="Arial (Body)"/>
              </a:rPr>
              <a:t> </a:t>
            </a:r>
            <a:r>
              <a:rPr lang="en-US" sz="1600" b="1" dirty="0" err="1" smtClean="0">
                <a:latin typeface="Arial (Body)"/>
              </a:rPr>
              <a:t>trước</a:t>
            </a:r>
            <a:r>
              <a:rPr lang="en-US" sz="1600" b="1" dirty="0" smtClean="0">
                <a:latin typeface="Arial (Body)"/>
              </a:rPr>
              <a:t> </a:t>
            </a:r>
            <a:r>
              <a:rPr lang="en-US" sz="1600" b="1" dirty="0" err="1" smtClean="0">
                <a:latin typeface="Arial (Body)"/>
              </a:rPr>
              <a:t>khi</a:t>
            </a:r>
            <a:r>
              <a:rPr lang="en-US" sz="1600" b="1" dirty="0" smtClean="0">
                <a:latin typeface="Arial (Body)"/>
              </a:rPr>
              <a:t> </a:t>
            </a:r>
            <a:r>
              <a:rPr lang="en-US" sz="1600" b="1" dirty="0" err="1" smtClean="0">
                <a:latin typeface="Arial (Body)"/>
              </a:rPr>
              <a:t>nhập</a:t>
            </a:r>
            <a:r>
              <a:rPr lang="en-US" sz="1600" b="1" dirty="0" smtClean="0">
                <a:latin typeface="Arial (Body)"/>
              </a:rPr>
              <a:t> </a:t>
            </a:r>
            <a:r>
              <a:rPr lang="en-US" sz="1600" b="1" dirty="0" err="1" smtClean="0">
                <a:latin typeface="Arial (Body)"/>
              </a:rPr>
              <a:t>khẩu</a:t>
            </a:r>
            <a:endParaRPr lang="en-US" sz="1600" b="1" dirty="0" smtClean="0">
              <a:latin typeface="Arial (Body)"/>
            </a:endParaRPr>
          </a:p>
          <a:p>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Gây</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mất</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thời</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gian</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thủ</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tục</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của</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các</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doanh</a:t>
            </a:r>
            <a:r>
              <a:rPr lang="en-US" sz="1600" b="1" dirty="0" smtClean="0">
                <a:latin typeface="Arial (Body)"/>
                <a:sym typeface="Wingdings" panose="05000000000000000000" pitchFamily="2" charset="2"/>
              </a:rPr>
              <a:t> </a:t>
            </a:r>
            <a:r>
              <a:rPr lang="en-US" sz="1600" b="1" dirty="0" err="1" smtClean="0">
                <a:latin typeface="Arial (Body)"/>
                <a:sym typeface="Wingdings" panose="05000000000000000000" pitchFamily="2" charset="2"/>
              </a:rPr>
              <a:t>nghiệp</a:t>
            </a:r>
            <a:endParaRPr lang="en-US" sz="1600" b="1" dirty="0">
              <a:latin typeface="Arial (Body)"/>
            </a:endParaRPr>
          </a:p>
        </p:txBody>
      </p:sp>
      <p:cxnSp>
        <p:nvCxnSpPr>
          <p:cNvPr id="45" name="Straight Connector 44"/>
          <p:cNvCxnSpPr/>
          <p:nvPr/>
        </p:nvCxnSpPr>
        <p:spPr>
          <a:xfrm flipV="1">
            <a:off x="1811383" y="5511232"/>
            <a:ext cx="5077108" cy="204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982800" y="5271034"/>
            <a:ext cx="878767" cy="261610"/>
          </a:xfrm>
          <a:prstGeom prst="rect">
            <a:avLst/>
          </a:prstGeom>
          <a:noFill/>
        </p:spPr>
        <p:txBody>
          <a:bodyPr wrap="none" rtlCol="0">
            <a:spAutoFit/>
          </a:bodyPr>
          <a:lstStyle/>
          <a:p>
            <a:r>
              <a:rPr lang="en-US" sz="1100" dirty="0" err="1" smtClean="0"/>
              <a:t>Nước</a:t>
            </a:r>
            <a:r>
              <a:rPr lang="en-US" sz="1100" dirty="0" smtClean="0"/>
              <a:t> </a:t>
            </a:r>
            <a:r>
              <a:rPr lang="en-US" sz="1100" dirty="0" err="1" smtClean="0"/>
              <a:t>ngoài</a:t>
            </a:r>
            <a:r>
              <a:rPr lang="en-US" sz="1100" dirty="0" smtClean="0"/>
              <a:t> </a:t>
            </a:r>
            <a:endParaRPr lang="en-US" sz="1100" dirty="0"/>
          </a:p>
        </p:txBody>
      </p:sp>
      <p:sp>
        <p:nvSpPr>
          <p:cNvPr id="48" name="Rectangle 47"/>
          <p:cNvSpPr/>
          <p:nvPr/>
        </p:nvSpPr>
        <p:spPr>
          <a:xfrm>
            <a:off x="3963219" y="5038708"/>
            <a:ext cx="913592" cy="253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t>Công</a:t>
            </a:r>
            <a:r>
              <a:rPr lang="en-US" sz="1400" b="1" dirty="0" smtClean="0"/>
              <a:t> ty A</a:t>
            </a:r>
            <a:endParaRPr lang="en-US" sz="1400" b="1" dirty="0"/>
          </a:p>
        </p:txBody>
      </p:sp>
      <p:cxnSp>
        <p:nvCxnSpPr>
          <p:cNvPr id="49" name="Straight Arrow Connector 48"/>
          <p:cNvCxnSpPr>
            <a:stCxn id="48" idx="2"/>
          </p:cNvCxnSpPr>
          <p:nvPr/>
        </p:nvCxnSpPr>
        <p:spPr>
          <a:xfrm>
            <a:off x="4420015" y="5292447"/>
            <a:ext cx="1589587" cy="469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5753934" y="5784229"/>
            <a:ext cx="913592" cy="2537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err="1" smtClean="0">
                <a:solidFill>
                  <a:sysClr val="windowText" lastClr="000000"/>
                </a:solidFill>
              </a:rPr>
              <a:t>Đại</a:t>
            </a:r>
            <a:r>
              <a:rPr lang="en-US" sz="1400" b="1" dirty="0" smtClean="0">
                <a:solidFill>
                  <a:sysClr val="windowText" lastClr="000000"/>
                </a:solidFill>
              </a:rPr>
              <a:t> </a:t>
            </a:r>
            <a:r>
              <a:rPr lang="en-US" sz="1400" b="1" dirty="0" err="1" smtClean="0">
                <a:solidFill>
                  <a:sysClr val="windowText" lastClr="000000"/>
                </a:solidFill>
              </a:rPr>
              <a:t>lý</a:t>
            </a:r>
            <a:endParaRPr lang="en-US" sz="1400" b="1" dirty="0">
              <a:solidFill>
                <a:sysClr val="windowText" lastClr="000000"/>
              </a:solidFill>
            </a:endParaRPr>
          </a:p>
        </p:txBody>
      </p:sp>
      <p:sp>
        <p:nvSpPr>
          <p:cNvPr id="52" name="Rectangle 51"/>
          <p:cNvSpPr/>
          <p:nvPr/>
        </p:nvSpPr>
        <p:spPr>
          <a:xfrm>
            <a:off x="2203270" y="5793317"/>
            <a:ext cx="913592" cy="25373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solidFill>
                  <a:sysClr val="windowText" lastClr="000000"/>
                </a:solidFill>
              </a:rPr>
              <a:t>Công</a:t>
            </a:r>
            <a:r>
              <a:rPr lang="en-US" sz="1400" b="1" dirty="0" smtClean="0">
                <a:solidFill>
                  <a:sysClr val="windowText" lastClr="000000"/>
                </a:solidFill>
              </a:rPr>
              <a:t> ty B</a:t>
            </a:r>
            <a:endParaRPr lang="en-US" sz="1400" b="1" dirty="0">
              <a:solidFill>
                <a:sysClr val="windowText" lastClr="000000"/>
              </a:solidFill>
            </a:endParaRPr>
          </a:p>
        </p:txBody>
      </p:sp>
      <p:sp>
        <p:nvSpPr>
          <p:cNvPr id="64" name="TextBox 63"/>
          <p:cNvSpPr txBox="1"/>
          <p:nvPr/>
        </p:nvSpPr>
        <p:spPr>
          <a:xfrm>
            <a:off x="3957793" y="5270097"/>
            <a:ext cx="1712328" cy="261610"/>
          </a:xfrm>
          <a:prstGeom prst="rect">
            <a:avLst/>
          </a:prstGeom>
          <a:noFill/>
        </p:spPr>
        <p:txBody>
          <a:bodyPr wrap="none" rtlCol="0">
            <a:spAutoFit/>
          </a:bodyPr>
          <a:lstStyle/>
          <a:p>
            <a:r>
              <a:rPr lang="en-US" sz="1100" dirty="0" err="1" smtClean="0">
                <a:solidFill>
                  <a:srgbClr val="FF0000"/>
                </a:solidFill>
              </a:rPr>
              <a:t>Chỉ</a:t>
            </a:r>
            <a:r>
              <a:rPr lang="en-US" sz="1100" dirty="0" smtClean="0">
                <a:solidFill>
                  <a:srgbClr val="FF0000"/>
                </a:solidFill>
              </a:rPr>
              <a:t> </a:t>
            </a:r>
            <a:r>
              <a:rPr lang="en-US" sz="1100" dirty="0" err="1" smtClean="0">
                <a:solidFill>
                  <a:srgbClr val="FF0000"/>
                </a:solidFill>
              </a:rPr>
              <a:t>định</a:t>
            </a:r>
            <a:r>
              <a:rPr lang="en-US" sz="1100" dirty="0">
                <a:solidFill>
                  <a:srgbClr val="FF0000"/>
                </a:solidFill>
              </a:rPr>
              <a:t> </a:t>
            </a:r>
            <a:r>
              <a:rPr lang="en-US" sz="1100" dirty="0" err="1" smtClean="0">
                <a:solidFill>
                  <a:srgbClr val="FF0000"/>
                </a:solidFill>
              </a:rPr>
              <a:t>thực</a:t>
            </a:r>
            <a:r>
              <a:rPr lang="en-US" sz="1100" dirty="0" smtClean="0">
                <a:solidFill>
                  <a:srgbClr val="FF0000"/>
                </a:solidFill>
              </a:rPr>
              <a:t> </a:t>
            </a:r>
            <a:r>
              <a:rPr lang="en-US" sz="1100" dirty="0" err="1" smtClean="0">
                <a:solidFill>
                  <a:srgbClr val="FF0000"/>
                </a:solidFill>
              </a:rPr>
              <a:t>hiện</a:t>
            </a:r>
            <a:r>
              <a:rPr lang="en-US" sz="1100" dirty="0" smtClean="0">
                <a:solidFill>
                  <a:srgbClr val="FF0000"/>
                </a:solidFill>
              </a:rPr>
              <a:t> </a:t>
            </a:r>
            <a:r>
              <a:rPr lang="en-US" sz="1100" dirty="0" err="1" smtClean="0">
                <a:solidFill>
                  <a:srgbClr val="FF0000"/>
                </a:solidFill>
              </a:rPr>
              <a:t>đăng</a:t>
            </a:r>
            <a:r>
              <a:rPr lang="en-US" sz="1100" dirty="0" smtClean="0">
                <a:solidFill>
                  <a:srgbClr val="FF0000"/>
                </a:solidFill>
              </a:rPr>
              <a:t> </a:t>
            </a:r>
            <a:r>
              <a:rPr lang="en-US" sz="1100" dirty="0" err="1" smtClean="0">
                <a:solidFill>
                  <a:srgbClr val="FF0000"/>
                </a:solidFill>
              </a:rPr>
              <a:t>ký</a:t>
            </a:r>
            <a:endParaRPr lang="en-US" sz="1100" dirty="0">
              <a:solidFill>
                <a:srgbClr val="FF0000"/>
              </a:solidFill>
            </a:endParaRPr>
          </a:p>
        </p:txBody>
      </p:sp>
      <p:cxnSp>
        <p:nvCxnSpPr>
          <p:cNvPr id="65" name="Straight Arrow Connector 64"/>
          <p:cNvCxnSpPr>
            <a:endCxn id="52" idx="3"/>
          </p:cNvCxnSpPr>
          <p:nvPr/>
        </p:nvCxnSpPr>
        <p:spPr>
          <a:xfrm flipH="1">
            <a:off x="3116862" y="5885349"/>
            <a:ext cx="2647777" cy="34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126917" y="6007467"/>
            <a:ext cx="3017083" cy="430887"/>
          </a:xfrm>
          <a:prstGeom prst="rect">
            <a:avLst/>
          </a:prstGeom>
          <a:noFill/>
        </p:spPr>
        <p:txBody>
          <a:bodyPr wrap="square" rtlCol="0">
            <a:spAutoFit/>
          </a:bodyPr>
          <a:lstStyle/>
          <a:p>
            <a:pPr marL="60325" indent="-60325"/>
            <a:r>
              <a:rPr lang="en-US" sz="1100" dirty="0" smtClean="0">
                <a:solidFill>
                  <a:srgbClr val="FF0000"/>
                </a:solidFill>
              </a:rPr>
              <a:t>- </a:t>
            </a:r>
            <a:r>
              <a:rPr lang="en-US" sz="1100" dirty="0" err="1" smtClean="0">
                <a:solidFill>
                  <a:srgbClr val="FF0000"/>
                </a:solidFill>
              </a:rPr>
              <a:t>Có</a:t>
            </a:r>
            <a:r>
              <a:rPr lang="en-US" sz="1100" dirty="0" smtClean="0">
                <a:solidFill>
                  <a:srgbClr val="FF0000"/>
                </a:solidFill>
              </a:rPr>
              <a:t> </a:t>
            </a:r>
            <a:r>
              <a:rPr lang="en-US" sz="1100" dirty="0" err="1" smtClean="0">
                <a:solidFill>
                  <a:srgbClr val="FF0000"/>
                </a:solidFill>
              </a:rPr>
              <a:t>trách</a:t>
            </a:r>
            <a:r>
              <a:rPr lang="en-US" sz="1100" dirty="0" smtClean="0">
                <a:solidFill>
                  <a:srgbClr val="FF0000"/>
                </a:solidFill>
              </a:rPr>
              <a:t> </a:t>
            </a:r>
            <a:r>
              <a:rPr lang="en-US" sz="1100" dirty="0" err="1" smtClean="0">
                <a:solidFill>
                  <a:srgbClr val="FF0000"/>
                </a:solidFill>
              </a:rPr>
              <a:t>nhiệm</a:t>
            </a:r>
            <a:r>
              <a:rPr lang="en-US" sz="1100" dirty="0" smtClean="0">
                <a:solidFill>
                  <a:srgbClr val="FF0000"/>
                </a:solidFill>
              </a:rPr>
              <a:t> </a:t>
            </a:r>
            <a:r>
              <a:rPr lang="en-US" sz="1100" dirty="0" err="1" smtClean="0">
                <a:solidFill>
                  <a:srgbClr val="FF0000"/>
                </a:solidFill>
              </a:rPr>
              <a:t>đăng</a:t>
            </a:r>
            <a:r>
              <a:rPr lang="en-US" sz="1100" dirty="0" smtClean="0">
                <a:solidFill>
                  <a:srgbClr val="FF0000"/>
                </a:solidFill>
              </a:rPr>
              <a:t> </a:t>
            </a:r>
            <a:r>
              <a:rPr lang="en-US" sz="1100" dirty="0" err="1" smtClean="0">
                <a:solidFill>
                  <a:srgbClr val="FF0000"/>
                </a:solidFill>
              </a:rPr>
              <a:t>ký</a:t>
            </a:r>
            <a:r>
              <a:rPr lang="en-US" sz="1100" dirty="0" smtClean="0">
                <a:solidFill>
                  <a:srgbClr val="FF0000"/>
                </a:solidFill>
              </a:rPr>
              <a:t> </a:t>
            </a:r>
            <a:r>
              <a:rPr lang="en-US" sz="1100" dirty="0" err="1" smtClean="0">
                <a:solidFill>
                  <a:srgbClr val="FF0000"/>
                </a:solidFill>
              </a:rPr>
              <a:t>hóa</a:t>
            </a:r>
            <a:r>
              <a:rPr lang="en-US" sz="1100" dirty="0" smtClean="0">
                <a:solidFill>
                  <a:srgbClr val="FF0000"/>
                </a:solidFill>
              </a:rPr>
              <a:t> </a:t>
            </a:r>
            <a:r>
              <a:rPr lang="en-US" sz="1100" dirty="0" err="1" smtClean="0">
                <a:solidFill>
                  <a:srgbClr val="FF0000"/>
                </a:solidFill>
              </a:rPr>
              <a:t>chất</a:t>
            </a:r>
            <a:r>
              <a:rPr lang="en-US" sz="1100" dirty="0" smtClean="0">
                <a:solidFill>
                  <a:srgbClr val="FF0000"/>
                </a:solidFill>
              </a:rPr>
              <a:t> </a:t>
            </a:r>
            <a:r>
              <a:rPr lang="en-US" sz="1100" dirty="0" err="1" smtClean="0">
                <a:solidFill>
                  <a:srgbClr val="FF0000"/>
                </a:solidFill>
              </a:rPr>
              <a:t>mới</a:t>
            </a:r>
            <a:r>
              <a:rPr lang="en-US" sz="1100" dirty="0" smtClean="0">
                <a:solidFill>
                  <a:srgbClr val="FF0000"/>
                </a:solidFill>
              </a:rPr>
              <a:t> </a:t>
            </a:r>
            <a:r>
              <a:rPr lang="en-US" sz="1100" dirty="0" err="1" smtClean="0">
                <a:solidFill>
                  <a:srgbClr val="FF0000"/>
                </a:solidFill>
              </a:rPr>
              <a:t>và</a:t>
            </a:r>
            <a:r>
              <a:rPr lang="en-US" sz="1100" dirty="0" smtClean="0">
                <a:solidFill>
                  <a:srgbClr val="FF0000"/>
                </a:solidFill>
              </a:rPr>
              <a:t> </a:t>
            </a:r>
            <a:r>
              <a:rPr lang="en-US" sz="1100" dirty="0" err="1" smtClean="0">
                <a:solidFill>
                  <a:srgbClr val="FF0000"/>
                </a:solidFill>
              </a:rPr>
              <a:t>khai</a:t>
            </a:r>
            <a:r>
              <a:rPr lang="en-US" sz="1100" dirty="0" smtClean="0">
                <a:solidFill>
                  <a:srgbClr val="FF0000"/>
                </a:solidFill>
              </a:rPr>
              <a:t> </a:t>
            </a:r>
            <a:r>
              <a:rPr lang="en-US" sz="1100" dirty="0" err="1" smtClean="0">
                <a:solidFill>
                  <a:srgbClr val="FF0000"/>
                </a:solidFill>
              </a:rPr>
              <a:t>báo</a:t>
            </a:r>
            <a:r>
              <a:rPr lang="en-US" sz="1100" dirty="0" smtClean="0">
                <a:solidFill>
                  <a:srgbClr val="FF0000"/>
                </a:solidFill>
              </a:rPr>
              <a:t> </a:t>
            </a:r>
            <a:r>
              <a:rPr lang="en-US" sz="1100" dirty="0" err="1" smtClean="0">
                <a:solidFill>
                  <a:srgbClr val="FF0000"/>
                </a:solidFill>
              </a:rPr>
              <a:t>trước</a:t>
            </a:r>
            <a:r>
              <a:rPr lang="en-US" sz="1100" dirty="0" smtClean="0">
                <a:solidFill>
                  <a:srgbClr val="FF0000"/>
                </a:solidFill>
              </a:rPr>
              <a:t> </a:t>
            </a:r>
            <a:r>
              <a:rPr lang="en-US" sz="1100" dirty="0" err="1" smtClean="0">
                <a:solidFill>
                  <a:srgbClr val="FF0000"/>
                </a:solidFill>
              </a:rPr>
              <a:t>khi</a:t>
            </a:r>
            <a:r>
              <a:rPr lang="en-US" sz="1100" dirty="0" smtClean="0">
                <a:solidFill>
                  <a:srgbClr val="FF0000"/>
                </a:solidFill>
              </a:rPr>
              <a:t> </a:t>
            </a:r>
            <a:r>
              <a:rPr lang="en-US" sz="1100" dirty="0" err="1" smtClean="0">
                <a:solidFill>
                  <a:srgbClr val="FF0000"/>
                </a:solidFill>
              </a:rPr>
              <a:t>nhập</a:t>
            </a:r>
            <a:r>
              <a:rPr lang="en-US" sz="1100" dirty="0" smtClean="0">
                <a:solidFill>
                  <a:srgbClr val="FF0000"/>
                </a:solidFill>
              </a:rPr>
              <a:t> </a:t>
            </a:r>
            <a:r>
              <a:rPr lang="en-US" sz="1100" dirty="0" err="1" smtClean="0">
                <a:solidFill>
                  <a:srgbClr val="FF0000"/>
                </a:solidFill>
              </a:rPr>
              <a:t>khẩu</a:t>
            </a:r>
            <a:endParaRPr lang="en-US" sz="1100" dirty="0">
              <a:solidFill>
                <a:srgbClr val="FF0000"/>
              </a:solidFill>
            </a:endParaRPr>
          </a:p>
        </p:txBody>
      </p:sp>
      <p:cxnSp>
        <p:nvCxnSpPr>
          <p:cNvPr id="68" name="Straight Arrow Connector 67"/>
          <p:cNvCxnSpPr>
            <a:stCxn id="50" idx="1"/>
            <a:endCxn id="70" idx="3"/>
          </p:cNvCxnSpPr>
          <p:nvPr/>
        </p:nvCxnSpPr>
        <p:spPr>
          <a:xfrm flipH="1">
            <a:off x="3116862" y="5911099"/>
            <a:ext cx="2637072" cy="354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2203270" y="6139088"/>
            <a:ext cx="913592" cy="25373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solidFill>
                  <a:sysClr val="windowText" lastClr="000000"/>
                </a:solidFill>
              </a:rPr>
              <a:t>Công</a:t>
            </a:r>
            <a:r>
              <a:rPr lang="en-US" sz="1400" b="1" dirty="0" smtClean="0">
                <a:solidFill>
                  <a:sysClr val="windowText" lastClr="000000"/>
                </a:solidFill>
              </a:rPr>
              <a:t> ty C</a:t>
            </a:r>
            <a:endParaRPr lang="en-US" sz="1400" b="1" dirty="0">
              <a:solidFill>
                <a:sysClr val="windowText" lastClr="000000"/>
              </a:solidFill>
            </a:endParaRPr>
          </a:p>
        </p:txBody>
      </p:sp>
      <p:cxnSp>
        <p:nvCxnSpPr>
          <p:cNvPr id="72" name="Straight Arrow Connector 71"/>
          <p:cNvCxnSpPr>
            <a:stCxn id="50" idx="1"/>
          </p:cNvCxnSpPr>
          <p:nvPr/>
        </p:nvCxnSpPr>
        <p:spPr>
          <a:xfrm flipH="1">
            <a:off x="3116862" y="5911099"/>
            <a:ext cx="2637072" cy="646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2203270" y="6476150"/>
            <a:ext cx="913592" cy="25373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solidFill>
                  <a:sysClr val="windowText" lastClr="000000"/>
                </a:solidFill>
              </a:rPr>
              <a:t>Công</a:t>
            </a:r>
            <a:r>
              <a:rPr lang="en-US" sz="1400" b="1" dirty="0" smtClean="0">
                <a:solidFill>
                  <a:sysClr val="windowText" lastClr="000000"/>
                </a:solidFill>
              </a:rPr>
              <a:t> ty D</a:t>
            </a:r>
            <a:endParaRPr lang="en-US" sz="1400" b="1" dirty="0">
              <a:solidFill>
                <a:sysClr val="windowText" lastClr="000000"/>
              </a:solidFill>
            </a:endParaRPr>
          </a:p>
        </p:txBody>
      </p:sp>
      <p:sp>
        <p:nvSpPr>
          <p:cNvPr id="76" name="TextBox 75"/>
          <p:cNvSpPr txBox="1"/>
          <p:nvPr/>
        </p:nvSpPr>
        <p:spPr>
          <a:xfrm>
            <a:off x="601028" y="6135152"/>
            <a:ext cx="1377300" cy="261610"/>
          </a:xfrm>
          <a:prstGeom prst="rect">
            <a:avLst/>
          </a:prstGeom>
          <a:noFill/>
        </p:spPr>
        <p:txBody>
          <a:bodyPr wrap="none" rtlCol="0">
            <a:spAutoFit/>
          </a:bodyPr>
          <a:lstStyle/>
          <a:p>
            <a:r>
              <a:rPr lang="en-US" sz="1100" dirty="0" err="1" smtClean="0">
                <a:solidFill>
                  <a:srgbClr val="FF0000"/>
                </a:solidFill>
              </a:rPr>
              <a:t>Sử</a:t>
            </a:r>
            <a:r>
              <a:rPr lang="en-US" sz="1100" dirty="0" smtClean="0">
                <a:solidFill>
                  <a:srgbClr val="FF0000"/>
                </a:solidFill>
              </a:rPr>
              <a:t> </a:t>
            </a:r>
            <a:r>
              <a:rPr lang="en-US" sz="1100" dirty="0" err="1" smtClean="0">
                <a:solidFill>
                  <a:srgbClr val="FF0000"/>
                </a:solidFill>
              </a:rPr>
              <a:t>dụng</a:t>
            </a:r>
            <a:r>
              <a:rPr lang="en-US" sz="1100" dirty="0" smtClean="0">
                <a:solidFill>
                  <a:srgbClr val="FF0000"/>
                </a:solidFill>
              </a:rPr>
              <a:t>/ </a:t>
            </a:r>
            <a:r>
              <a:rPr lang="en-US" sz="1100" dirty="0" err="1" smtClean="0">
                <a:solidFill>
                  <a:srgbClr val="FF0000"/>
                </a:solidFill>
              </a:rPr>
              <a:t>kinh</a:t>
            </a:r>
            <a:r>
              <a:rPr lang="en-US" sz="1100" dirty="0" smtClean="0">
                <a:solidFill>
                  <a:srgbClr val="FF0000"/>
                </a:solidFill>
              </a:rPr>
              <a:t> </a:t>
            </a:r>
            <a:r>
              <a:rPr lang="en-US" sz="1100" dirty="0" err="1" smtClean="0">
                <a:solidFill>
                  <a:srgbClr val="FF0000"/>
                </a:solidFill>
              </a:rPr>
              <a:t>doanh</a:t>
            </a:r>
            <a:endParaRPr lang="en-US" sz="1100" dirty="0">
              <a:solidFill>
                <a:srgbClr val="FF0000"/>
              </a:solidFill>
            </a:endParaRPr>
          </a:p>
        </p:txBody>
      </p:sp>
      <p:sp>
        <p:nvSpPr>
          <p:cNvPr id="78" name="Left Brace 77"/>
          <p:cNvSpPr/>
          <p:nvPr/>
        </p:nvSpPr>
        <p:spPr>
          <a:xfrm>
            <a:off x="1974186" y="5843687"/>
            <a:ext cx="150705" cy="8445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TextBox 81"/>
          <p:cNvSpPr txBox="1"/>
          <p:nvPr/>
        </p:nvSpPr>
        <p:spPr>
          <a:xfrm>
            <a:off x="3563007" y="5664825"/>
            <a:ext cx="973343" cy="261610"/>
          </a:xfrm>
          <a:prstGeom prst="rect">
            <a:avLst/>
          </a:prstGeom>
          <a:noFill/>
        </p:spPr>
        <p:txBody>
          <a:bodyPr wrap="none" rtlCol="0">
            <a:spAutoFit/>
          </a:bodyPr>
          <a:lstStyle/>
          <a:p>
            <a:r>
              <a:rPr lang="en-US" sz="1100" dirty="0" err="1" smtClean="0">
                <a:solidFill>
                  <a:srgbClr val="FF0000"/>
                </a:solidFill>
              </a:rPr>
              <a:t>Giao</a:t>
            </a:r>
            <a:r>
              <a:rPr lang="en-US" sz="1100" dirty="0" smtClean="0">
                <a:solidFill>
                  <a:srgbClr val="FF0000"/>
                </a:solidFill>
              </a:rPr>
              <a:t> </a:t>
            </a:r>
            <a:r>
              <a:rPr lang="en-US" sz="1100" dirty="0" err="1" smtClean="0">
                <a:solidFill>
                  <a:srgbClr val="FF0000"/>
                </a:solidFill>
              </a:rPr>
              <a:t>hóa</a:t>
            </a:r>
            <a:r>
              <a:rPr lang="en-US" sz="1100" dirty="0" smtClean="0">
                <a:solidFill>
                  <a:srgbClr val="FF0000"/>
                </a:solidFill>
              </a:rPr>
              <a:t> </a:t>
            </a:r>
            <a:r>
              <a:rPr lang="en-US" sz="1100" dirty="0" err="1" smtClean="0">
                <a:solidFill>
                  <a:srgbClr val="FF0000"/>
                </a:solidFill>
              </a:rPr>
              <a:t>chất</a:t>
            </a:r>
            <a:endParaRPr lang="en-US" sz="1100" dirty="0">
              <a:solidFill>
                <a:srgbClr val="FF0000"/>
              </a:solidFill>
            </a:endParaRPr>
          </a:p>
        </p:txBody>
      </p:sp>
      <p:sp>
        <p:nvSpPr>
          <p:cNvPr id="83" name="TextBox 82">
            <a:extLst>
              <a:ext uri="{FF2B5EF4-FFF2-40B4-BE49-F238E27FC236}">
                <a16:creationId xmlns:a16="http://schemas.microsoft.com/office/drawing/2014/main" id="{0B1DB25B-B927-4DA4-A26F-52A59499F5D0}"/>
              </a:ext>
            </a:extLst>
          </p:cNvPr>
          <p:cNvSpPr txBox="1"/>
          <p:nvPr/>
        </p:nvSpPr>
        <p:spPr>
          <a:xfrm>
            <a:off x="693950" y="70457"/>
            <a:ext cx="7756099" cy="677108"/>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[CÁC DN NHẬT BẢN ]</a:t>
            </a:r>
          </a:p>
          <a:p>
            <a:pPr algn="ctr"/>
            <a:r>
              <a:rPr lang="en-US" sz="2000" b="1" dirty="0" smtClean="0">
                <a:solidFill>
                  <a:srgbClr val="0000CC"/>
                </a:solidFill>
                <a:latin typeface="Arial" panose="020B0604020202020204" pitchFamily="34" charset="0"/>
                <a:cs typeface="Arial" panose="020B0604020202020204" pitchFamily="34" charset="0"/>
              </a:rPr>
              <a:t>ĐÓNG </a:t>
            </a:r>
            <a:r>
              <a:rPr lang="en-US" sz="2000" b="1" dirty="0">
                <a:solidFill>
                  <a:srgbClr val="0000CC"/>
                </a:solidFill>
                <a:latin typeface="Arial" panose="020B0604020202020204" pitchFamily="34" charset="0"/>
                <a:cs typeface="Arial" panose="020B0604020202020204" pitchFamily="34" charset="0"/>
              </a:rPr>
              <a:t>GÓP Ý KIẾN CHO DỰ THẢO LUẬT HÓA CHẤT SỬA ĐỔI</a:t>
            </a:r>
          </a:p>
        </p:txBody>
      </p:sp>
      <p:cxnSp>
        <p:nvCxnSpPr>
          <p:cNvPr id="87" name="Straight Arrow Connector 86"/>
          <p:cNvCxnSpPr/>
          <p:nvPr/>
        </p:nvCxnSpPr>
        <p:spPr>
          <a:xfrm>
            <a:off x="4688685" y="2049449"/>
            <a:ext cx="2894308" cy="522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7290161" y="2600944"/>
            <a:ext cx="913592" cy="2537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err="1" smtClean="0">
                <a:solidFill>
                  <a:sysClr val="windowText" lastClr="000000"/>
                </a:solidFill>
              </a:rPr>
              <a:t>Đại</a:t>
            </a:r>
            <a:r>
              <a:rPr lang="en-US" sz="1400" b="1" dirty="0" smtClean="0">
                <a:solidFill>
                  <a:sysClr val="windowText" lastClr="000000"/>
                </a:solidFill>
              </a:rPr>
              <a:t> </a:t>
            </a:r>
            <a:r>
              <a:rPr lang="en-US" sz="1400" b="1" dirty="0" err="1" smtClean="0">
                <a:solidFill>
                  <a:sysClr val="windowText" lastClr="000000"/>
                </a:solidFill>
              </a:rPr>
              <a:t>lý</a:t>
            </a:r>
            <a:endParaRPr lang="en-US" sz="1400" b="1" dirty="0">
              <a:solidFill>
                <a:sysClr val="windowText" lastClr="000000"/>
              </a:solidFill>
            </a:endParaRPr>
          </a:p>
        </p:txBody>
      </p:sp>
      <p:sp>
        <p:nvSpPr>
          <p:cNvPr id="90" name="TextBox 89"/>
          <p:cNvSpPr txBox="1"/>
          <p:nvPr/>
        </p:nvSpPr>
        <p:spPr>
          <a:xfrm>
            <a:off x="5238515" y="1967381"/>
            <a:ext cx="859531" cy="246221"/>
          </a:xfrm>
          <a:prstGeom prst="rect">
            <a:avLst/>
          </a:prstGeom>
          <a:noFill/>
        </p:spPr>
        <p:txBody>
          <a:bodyPr wrap="none" rtlCol="0">
            <a:spAutoFit/>
          </a:bodyPr>
          <a:lstStyle/>
          <a:p>
            <a:r>
              <a:rPr lang="en-US" sz="1000" dirty="0" err="1" smtClean="0">
                <a:solidFill>
                  <a:srgbClr val="FF0000"/>
                </a:solidFill>
              </a:rPr>
              <a:t>Chỉ</a:t>
            </a:r>
            <a:r>
              <a:rPr lang="en-US" sz="1000" dirty="0" smtClean="0">
                <a:solidFill>
                  <a:srgbClr val="FF0000"/>
                </a:solidFill>
              </a:rPr>
              <a:t> </a:t>
            </a:r>
            <a:r>
              <a:rPr lang="en-US" sz="1000" dirty="0" err="1" smtClean="0">
                <a:solidFill>
                  <a:srgbClr val="FF0000"/>
                </a:solidFill>
              </a:rPr>
              <a:t>định</a:t>
            </a:r>
            <a:r>
              <a:rPr lang="en-US" sz="1000" dirty="0" smtClean="0">
                <a:solidFill>
                  <a:srgbClr val="FF0000"/>
                </a:solidFill>
              </a:rPr>
              <a:t> </a:t>
            </a:r>
            <a:r>
              <a:rPr lang="en-US" sz="1000" dirty="0" err="1" smtClean="0">
                <a:solidFill>
                  <a:srgbClr val="FF0000"/>
                </a:solidFill>
              </a:rPr>
              <a:t>giao</a:t>
            </a:r>
            <a:endParaRPr lang="en-US" sz="1000" dirty="0">
              <a:solidFill>
                <a:srgbClr val="FF0000"/>
              </a:solidFill>
            </a:endParaRPr>
          </a:p>
        </p:txBody>
      </p:sp>
      <p:sp>
        <p:nvSpPr>
          <p:cNvPr id="94" name="Curved Left Arrow 93"/>
          <p:cNvSpPr/>
          <p:nvPr/>
        </p:nvSpPr>
        <p:spPr>
          <a:xfrm rot="5400000">
            <a:off x="6842619" y="2035492"/>
            <a:ext cx="140050" cy="18501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Curved Left Arrow 94"/>
          <p:cNvSpPr/>
          <p:nvPr/>
        </p:nvSpPr>
        <p:spPr>
          <a:xfrm rot="5400000">
            <a:off x="6141074" y="1473350"/>
            <a:ext cx="214656" cy="302186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6" name="Curved Left Arrow 95"/>
          <p:cNvSpPr/>
          <p:nvPr/>
        </p:nvSpPr>
        <p:spPr>
          <a:xfrm rot="5400000">
            <a:off x="5478237" y="849750"/>
            <a:ext cx="226526" cy="433566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7" name="Curved Left Arrow 96"/>
          <p:cNvSpPr/>
          <p:nvPr/>
        </p:nvSpPr>
        <p:spPr>
          <a:xfrm rot="5400000">
            <a:off x="4852290" y="236330"/>
            <a:ext cx="226526" cy="55875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8" name="TextBox 97"/>
          <p:cNvSpPr txBox="1"/>
          <p:nvPr/>
        </p:nvSpPr>
        <p:spPr>
          <a:xfrm>
            <a:off x="7536493" y="2909721"/>
            <a:ext cx="901209" cy="246221"/>
          </a:xfrm>
          <a:prstGeom prst="rect">
            <a:avLst/>
          </a:prstGeom>
          <a:noFill/>
        </p:spPr>
        <p:txBody>
          <a:bodyPr wrap="none" rtlCol="0">
            <a:spAutoFit/>
          </a:bodyPr>
          <a:lstStyle/>
          <a:p>
            <a:r>
              <a:rPr lang="en-US" sz="1000" dirty="0" err="1" smtClean="0">
                <a:solidFill>
                  <a:srgbClr val="FF0000"/>
                </a:solidFill>
              </a:rPr>
              <a:t>Giao</a:t>
            </a:r>
            <a:r>
              <a:rPr lang="en-US" sz="1000" dirty="0" smtClean="0">
                <a:solidFill>
                  <a:srgbClr val="FF0000"/>
                </a:solidFill>
              </a:rPr>
              <a:t> </a:t>
            </a:r>
            <a:r>
              <a:rPr lang="en-US" sz="1000" dirty="0" err="1" smtClean="0">
                <a:solidFill>
                  <a:srgbClr val="FF0000"/>
                </a:solidFill>
              </a:rPr>
              <a:t>hóa</a:t>
            </a:r>
            <a:r>
              <a:rPr lang="en-US" sz="1000" dirty="0" smtClean="0">
                <a:solidFill>
                  <a:srgbClr val="FF0000"/>
                </a:solidFill>
              </a:rPr>
              <a:t> </a:t>
            </a:r>
            <a:r>
              <a:rPr lang="en-US" sz="1000" dirty="0" err="1" smtClean="0">
                <a:solidFill>
                  <a:srgbClr val="FF0000"/>
                </a:solidFill>
              </a:rPr>
              <a:t>chất</a:t>
            </a:r>
            <a:endParaRPr lang="en-US" sz="1000" dirty="0">
              <a:solidFill>
                <a:srgbClr val="FF0000"/>
              </a:solidFill>
            </a:endParaRPr>
          </a:p>
        </p:txBody>
      </p:sp>
    </p:spTree>
    <p:extLst>
      <p:ext uri="{BB962C8B-B14F-4D97-AF65-F5344CB8AC3E}">
        <p14:creationId xmlns:p14="http://schemas.microsoft.com/office/powerpoint/2010/main" val="1849398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1697</Words>
  <Application>Microsoft Office PowerPoint</Application>
  <PresentationFormat>On-screen Show (4:3)</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(Body)</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Nguyen Thi Hai Dang</cp:lastModifiedBy>
  <cp:revision>40</cp:revision>
  <dcterms:created xsi:type="dcterms:W3CDTF">2025-03-12T14:03:50Z</dcterms:created>
  <dcterms:modified xsi:type="dcterms:W3CDTF">2025-03-13T04:58:48Z</dcterms:modified>
</cp:coreProperties>
</file>