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1"/>
  </p:notesMasterIdLst>
  <p:handoutMasterIdLst>
    <p:handoutMasterId r:id="rId22"/>
  </p:handoutMasterIdLst>
  <p:sldIdLst>
    <p:sldId id="410" r:id="rId5"/>
    <p:sldId id="383" r:id="rId6"/>
    <p:sldId id="405" r:id="rId7"/>
    <p:sldId id="411" r:id="rId8"/>
    <p:sldId id="416" r:id="rId9"/>
    <p:sldId id="415" r:id="rId10"/>
    <p:sldId id="419" r:id="rId11"/>
    <p:sldId id="418" r:id="rId12"/>
    <p:sldId id="417" r:id="rId13"/>
    <p:sldId id="424" r:id="rId14"/>
    <p:sldId id="420" r:id="rId15"/>
    <p:sldId id="421" r:id="rId16"/>
    <p:sldId id="414" r:id="rId17"/>
    <p:sldId id="422" r:id="rId18"/>
    <p:sldId id="423" r:id="rId19"/>
    <p:sldId id="398"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6327" autoAdjust="0"/>
  </p:normalViewPr>
  <p:slideViewPr>
    <p:cSldViewPr snapToGrid="0">
      <p:cViewPr>
        <p:scale>
          <a:sx n="131" d="100"/>
          <a:sy n="131" d="100"/>
        </p:scale>
        <p:origin x="-416" y="-7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EBEDD12-BCD5-485B-BCBC-34BB01D7923C}" type="datetimeFigureOut">
              <a:rPr lang="en-US" smtClean="0"/>
              <a:t>8/8/24</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EE7A52F-9D89-7442-A8E9-48D1527B5F6B}" type="datetimeFigureOut">
              <a:rPr lang="en-US" smtClean="0"/>
              <a:t>8/8/24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2646002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2273359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146397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4286629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2538498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3233281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176592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4050233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3815159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8923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3406409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1059491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158328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170026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hyperlink" Target="https://www.gov.uk/government/news/tax-saving-for-38000-pubs-as-alcohol-duty-freeze-takes-effect" TargetMode="External"/><Relationship Id="rId3" Type="http://schemas.openxmlformats.org/officeDocument/2006/relationships/image" Target="../media/image33.png"/><Relationship Id="rId7" Type="http://schemas.openxmlformats.org/officeDocument/2006/relationships/hyperlink" Target="https://harpers.co.uk/news/fullstory.php/aid/32112/Spirits_sales_down_20_25_after_August_hikes.html"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www.bloomberg.com/news/articles/2023-09-20/hunt-added-to-uk-inflation-with-increase-in-alcohol-duties" TargetMode="External"/><Relationship Id="rId11" Type="http://schemas.openxmlformats.org/officeDocument/2006/relationships/hyperlink" Target="https://data.worldbank.org/indicator/GC.TAX.TOTL.GD.ZS?end=2021&amp;locations=MY&amp;start=2010" TargetMode="External"/><Relationship Id="rId5" Type="http://schemas.openxmlformats.org/officeDocument/2006/relationships/image" Target="../media/image35.png"/><Relationship Id="rId10" Type="http://schemas.openxmlformats.org/officeDocument/2006/relationships/hyperlink" Target="https://www.thespiritsbusiness.com/2023/12/spirits-tax-hike-brings-au170m-shortfall/" TargetMode="External"/><Relationship Id="rId4" Type="http://schemas.openxmlformats.org/officeDocument/2006/relationships/image" Target="../media/image34.png"/><Relationship Id="rId9" Type="http://schemas.openxmlformats.org/officeDocument/2006/relationships/hyperlink" Target="https://news.stv.tv/scotland/rise-in-spirits-excise-duty-has-cost-treasury-more-than-100m-whisky-body"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daibieunhandan.vn/viet-nam-va-the-gioi/thai-lan-giam-thue-do-uong-co-con-nham-thuc-day-du-lich--i356100/" TargetMode="External"/><Relationship Id="rId3" Type="http://schemas.openxmlformats.org/officeDocument/2006/relationships/image" Target="../media/image36.png"/><Relationship Id="rId7" Type="http://schemas.openxmlformats.org/officeDocument/2006/relationships/hyperlink" Target="https://belaws.com/thailand/reduce-alcohol-taxes/"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hyperlink" Target="http://www.cnwinenews.com/html/2023/English_0323/126719.html" TargetMode="External"/><Relationship Id="rId5" Type="http://schemas.openxmlformats.org/officeDocument/2006/relationships/hyperlink" Target="https://www.china-tax.net/turnover-tax-china/consumption-tax.html" TargetMode="Externa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hyperlink" Target="https://mof.gov.vn/webcenter/portal/vclvcstc/pages_r/l/chi-tiet-tin?dDocName=MOFUCM197200" TargetMode="External"/><Relationship Id="rId13" Type="http://schemas.openxmlformats.org/officeDocument/2006/relationships/hyperlink" Target="https://www.tracit.org/uploads/1/0/2/2/102238034/apiswa_illicit_alcohol_in_asean_report_2023_final.pdf" TargetMode="External"/><Relationship Id="rId18" Type="http://schemas.openxmlformats.org/officeDocument/2006/relationships/hyperlink" Target="https://belaws.com/thailand/reduce-alcohol-taxes/" TargetMode="External"/><Relationship Id="rId3" Type="http://schemas.openxmlformats.org/officeDocument/2006/relationships/hyperlink" Target="https://iris.who.int/bitstream/handle/10665/377960/9789240096745-eng.pdf?sequence=1" TargetMode="External"/><Relationship Id="rId21" Type="http://schemas.openxmlformats.org/officeDocument/2006/relationships/hyperlink" Target="https://www.bgloballaw.com/2024/06/16/tax-reduction-on-spirits-and-wines-in-2024/#:~:text=It%20is%20planning%20to%20reduce,900%20Baht%20per%20one%20liter" TargetMode="External"/><Relationship Id="rId7" Type="http://schemas.openxmlformats.org/officeDocument/2006/relationships/hyperlink" Target="https://prosperitydata360.worldbank.org/en/indicator/IMF+GFSR+GRTGSE_G14_GDP_PT" TargetMode="External"/><Relationship Id="rId12" Type="http://schemas.openxmlformats.org/officeDocument/2006/relationships/hyperlink" Target="https://agriculture.canada.ca/en/international-trade/market-intelligence/reports/wine-beer-and-spirits-vietnam" TargetMode="External"/><Relationship Id="rId17" Type="http://schemas.openxmlformats.org/officeDocument/2006/relationships/hyperlink" Target="https://news.stv.tv/scotland/rise-in-spirits-excise-duty-has-cost-treasury-more-than-100m-whisky-body" TargetMode="External"/><Relationship Id="rId2" Type="http://schemas.openxmlformats.org/officeDocument/2006/relationships/notesSlide" Target="../notesSlides/notesSlide15.xml"/><Relationship Id="rId16" Type="http://schemas.openxmlformats.org/officeDocument/2006/relationships/hyperlink" Target="https://www.thespiritsbusiness.com/2023/12/spirits-tax-hike-brings-au170m-shortfall/" TargetMode="External"/><Relationship Id="rId20" Type="http://schemas.openxmlformats.org/officeDocument/2006/relationships/hyperlink" Target="https://www.lexology.com/library/detail.aspx?g=71907f8f-afd9-4f78-b0cc-610a7e4ded98" TargetMode="External"/><Relationship Id="rId1" Type="http://schemas.openxmlformats.org/officeDocument/2006/relationships/slideLayout" Target="../slideLayouts/slideLayout10.xml"/><Relationship Id="rId6" Type="http://schemas.openxmlformats.org/officeDocument/2006/relationships/hyperlink" Target="https://webdev.excise.go.th/aec-law/en/compare-en-alcohol.php" TargetMode="External"/><Relationship Id="rId11" Type="http://schemas.openxmlformats.org/officeDocument/2006/relationships/hyperlink" Target="https://worldpopulationreview.com/country-rankings/alcohol-consumption-by-country" TargetMode="External"/><Relationship Id="rId5" Type="http://schemas.openxmlformats.org/officeDocument/2006/relationships/hyperlink" Target="https://iris.who.int/bitstream/handle/10665/WHO%20Report%202018" TargetMode="External"/><Relationship Id="rId15" Type="http://schemas.openxmlformats.org/officeDocument/2006/relationships/hyperlink" Target="https://www.oecd.org/en/publications/illicit-trade-in-high-risk-sectors_1334c634-en.html" TargetMode="External"/><Relationship Id="rId10" Type="http://schemas.openxmlformats.org/officeDocument/2006/relationships/hyperlink" Target="https://en.wikipedia.org/wiki/List_of_countries_by_alcohol_consumption_per_capita" TargetMode="External"/><Relationship Id="rId19" Type="http://schemas.openxmlformats.org/officeDocument/2006/relationships/hyperlink" Target="https://data.worldbank.org/indicator/GC.TAX.TOTL.GD.ZS?end=2021&amp;locations=MY&amp;start=2010" TargetMode="External"/><Relationship Id="rId4" Type="http://schemas.openxmlformats.org/officeDocument/2006/relationships/hyperlink" Target="https://iris.who.int/bitstream/handle/10665/374614/9789240086104-eng.pdf?sequence=1" TargetMode="External"/><Relationship Id="rId9" Type="http://schemas.openxmlformats.org/officeDocument/2006/relationships/hyperlink" Target="https://actionaid.org/sites/default/files/publications/excise_taxes.pdf" TargetMode="External"/><Relationship Id="rId14" Type="http://schemas.openxmlformats.org/officeDocument/2006/relationships/hyperlink" Target="https://www.tracit.org/uploads/1/0/2/2/102238034/illicit_trade_in_alcohol_in_india-challenges_and_solutions-2023_update_1.pdf" TargetMode="External"/><Relationship Id="rId22" Type="http://schemas.openxmlformats.org/officeDocument/2006/relationships/hyperlink" Target="http://www.cnwinenews.com/html/2023/English_0323/126719.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prosperitydata360.worldbank.org/en/indicator/IMF+GFSR+GRTGSE_G14_GDP_PT"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https://actionaid.org/sites/default/files/publications/excise" TargetMode="External"/><Relationship Id="rId5" Type="http://schemas.openxmlformats.org/officeDocument/2006/relationships/hyperlink" Target="https://mof.gov.vn/webcenter/portal/vclvcstc/pages_r/l/chi-tiet-tin?dDocName=MOFUCM197200"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iris.who.int/bitstream/handle/10665/377960/9789240096745-eng.pdf" TargetMode="External"/><Relationship Id="rId7" Type="http://schemas.openxmlformats.org/officeDocument/2006/relationships/hyperlink" Target="https://www.euronews.com/health/2024/05/04/dry-january-where-in-europe-is-drinking-alcohol-getting-worse-and-which-countries-have-cut#:~:text=There%20is%20a%20gradual%20decrease,a%2023%20per%20cent%20decrease"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hyperlink" Target="https://worldpopulationreview.com/country-rankings/alcohol-consumption-by-country" TargetMode="Externa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who.int/data/gho/data/themes/topics/taxes-on-alcoholic-beverages"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oecd.org/en/publications/consumption-tax-trends-2022_6525a942-en.html"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www.tracit.org/alcohol.html" TargetMode="Externa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2261780" y="2419936"/>
            <a:ext cx="9666060" cy="1778198"/>
          </a:xfrm>
        </p:spPr>
        <p:txBody>
          <a:bodyPr/>
          <a:lstStyle/>
          <a:p>
            <a:pPr algn="ctr">
              <a:lnSpc>
                <a:spcPct val="114000"/>
              </a:lnSpc>
            </a:pPr>
            <a:r>
              <a:rPr lang="en-US" sz="3200" dirty="0">
                <a:latin typeface="Arial" panose="020B0604020202020204" pitchFamily="34" charset="0"/>
                <a:cs typeface="Arial" panose="020B0604020202020204" pitchFamily="34" charset="0"/>
              </a:rPr>
              <a:t>THUẾ TIÊU THỤ ĐẶC BIỆT NGÀNH ĐỒ UỐNG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KINH NGHIỆM QUỐC TẾ </a:t>
            </a:r>
            <a:br>
              <a:rPr lang="en-US" sz="32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3460FAB5-1E97-4DE8-8EFF-DAC2A161CD5A}"/>
              </a:ext>
            </a:extLst>
          </p:cNvPr>
          <p:cNvSpPr txBox="1"/>
          <p:nvPr/>
        </p:nvSpPr>
        <p:spPr>
          <a:xfrm>
            <a:off x="4922179" y="4526281"/>
            <a:ext cx="6297558" cy="646331"/>
          </a:xfrm>
          <a:prstGeom prst="rect">
            <a:avLst/>
          </a:prstGeom>
          <a:noFill/>
        </p:spPr>
        <p:txBody>
          <a:bodyPr wrap="none" rtlCol="0">
            <a:spAutoFit/>
          </a:bodyPr>
          <a:lstStyle/>
          <a:p>
            <a:r>
              <a:rPr lang="en-US" b="1" i="0" dirty="0" err="1">
                <a:solidFill>
                  <a:srgbClr val="222222"/>
                </a:solidFill>
                <a:effectLst/>
                <a:latin typeface="arial" panose="020B0604020202020204" pitchFamily="34" charset="0"/>
              </a:rPr>
              <a:t>Bà</a:t>
            </a:r>
            <a:r>
              <a:rPr lang="en-US" b="1" i="0" dirty="0">
                <a:solidFill>
                  <a:srgbClr val="222222"/>
                </a:solidFill>
                <a:effectLst/>
                <a:latin typeface="arial" panose="020B0604020202020204" pitchFamily="34" charset="0"/>
              </a:rPr>
              <a:t> </a:t>
            </a:r>
            <a:r>
              <a:rPr lang="en-US" b="1" i="0" dirty="0" err="1">
                <a:solidFill>
                  <a:srgbClr val="222222"/>
                </a:solidFill>
                <a:effectLst/>
                <a:latin typeface="arial" panose="020B0604020202020204" pitchFamily="34" charset="0"/>
              </a:rPr>
              <a:t>Bùi</a:t>
            </a:r>
            <a:r>
              <a:rPr lang="en-US" b="1" i="0" dirty="0">
                <a:solidFill>
                  <a:srgbClr val="222222"/>
                </a:solidFill>
                <a:effectLst/>
                <a:latin typeface="arial" panose="020B0604020202020204" pitchFamily="34" charset="0"/>
              </a:rPr>
              <a:t> Thị Việt </a:t>
            </a:r>
            <a:r>
              <a:rPr lang="en-US" b="1" i="0" dirty="0" err="1">
                <a:solidFill>
                  <a:srgbClr val="222222"/>
                </a:solidFill>
                <a:effectLst/>
                <a:latin typeface="arial" panose="020B0604020202020204" pitchFamily="34" charset="0"/>
              </a:rPr>
              <a:t>Lâm</a:t>
            </a:r>
            <a:endParaRPr lang="en-US" b="1" i="0" dirty="0">
              <a:solidFill>
                <a:srgbClr val="222222"/>
              </a:solidFill>
              <a:effectLst/>
              <a:latin typeface="arial" panose="020B0604020202020204" pitchFamily="34" charset="0"/>
            </a:endParaRPr>
          </a:p>
          <a:p>
            <a:r>
              <a:rPr lang="en-US" i="0" dirty="0" err="1">
                <a:solidFill>
                  <a:srgbClr val="222222"/>
                </a:solidFill>
                <a:effectLst/>
                <a:latin typeface="arial" panose="020B0604020202020204" pitchFamily="34" charset="0"/>
              </a:rPr>
              <a:t>Đại</a:t>
            </a:r>
            <a:r>
              <a:rPr lang="en-US" i="0" dirty="0">
                <a:solidFill>
                  <a:srgbClr val="222222"/>
                </a:solidFill>
                <a:effectLst/>
                <a:latin typeface="arial" panose="020B0604020202020204" pitchFamily="34" charset="0"/>
              </a:rPr>
              <a:t> </a:t>
            </a:r>
            <a:r>
              <a:rPr lang="en-US" i="0" dirty="0" err="1">
                <a:solidFill>
                  <a:srgbClr val="222222"/>
                </a:solidFill>
                <a:effectLst/>
                <a:latin typeface="arial" panose="020B0604020202020204" pitchFamily="34" charset="0"/>
              </a:rPr>
              <a:t>diện</a:t>
            </a:r>
            <a:r>
              <a:rPr lang="en-US" i="0" dirty="0">
                <a:solidFill>
                  <a:srgbClr val="222222"/>
                </a:solidFill>
                <a:effectLst/>
                <a:latin typeface="arial" panose="020B0604020202020204" pitchFamily="34" charset="0"/>
              </a:rPr>
              <a:t> Quốc gia</a:t>
            </a:r>
            <a:r>
              <a:rPr lang="en-US" dirty="0">
                <a:solidFill>
                  <a:srgbClr val="222222"/>
                </a:solidFill>
                <a:latin typeface="arial" panose="020B0604020202020204" pitchFamily="34" charset="0"/>
              </a:rPr>
              <a:t>,</a:t>
            </a:r>
            <a:r>
              <a:rPr lang="en-US" i="0" dirty="0">
                <a:solidFill>
                  <a:srgbClr val="222222"/>
                </a:solidFill>
                <a:effectLst/>
                <a:latin typeface="arial" panose="020B0604020202020204" pitchFamily="34" charset="0"/>
              </a:rPr>
              <a:t> </a:t>
            </a:r>
            <a:r>
              <a:rPr lang="en-US" b="0" i="0" dirty="0" err="1">
                <a:solidFill>
                  <a:srgbClr val="222222"/>
                </a:solidFill>
                <a:effectLst/>
                <a:latin typeface="arial" panose="020B0604020202020204" pitchFamily="34" charset="0"/>
              </a:rPr>
              <a:t>Hội</a:t>
            </a:r>
            <a:r>
              <a:rPr lang="en-US" b="0" i="0" dirty="0">
                <a:solidFill>
                  <a:srgbClr val="222222"/>
                </a:solidFill>
                <a:effectLst/>
                <a:latin typeface="arial" panose="020B0604020202020204" pitchFamily="34" charset="0"/>
              </a:rPr>
              <a:t> </a:t>
            </a:r>
            <a:r>
              <a:rPr lang="en-US" b="0" i="0" dirty="0" err="1">
                <a:solidFill>
                  <a:srgbClr val="222222"/>
                </a:solidFill>
                <a:effectLst/>
                <a:latin typeface="arial" panose="020B0604020202020204" pitchFamily="34" charset="0"/>
              </a:rPr>
              <a:t>đồng</a:t>
            </a:r>
            <a:r>
              <a:rPr lang="en-US" b="0" i="0" dirty="0">
                <a:solidFill>
                  <a:srgbClr val="222222"/>
                </a:solidFill>
                <a:effectLst/>
                <a:latin typeface="arial" panose="020B0604020202020204" pitchFamily="34" charset="0"/>
              </a:rPr>
              <a:t> </a:t>
            </a:r>
            <a:r>
              <a:rPr lang="en-US" b="0" i="0" dirty="0" err="1">
                <a:solidFill>
                  <a:srgbClr val="222222"/>
                </a:solidFill>
                <a:effectLst/>
                <a:latin typeface="arial" panose="020B0604020202020204" pitchFamily="34" charset="0"/>
              </a:rPr>
              <a:t>kinh</a:t>
            </a:r>
            <a:r>
              <a:rPr lang="en-US" b="0" i="0" dirty="0">
                <a:solidFill>
                  <a:srgbClr val="222222"/>
                </a:solidFill>
                <a:effectLst/>
                <a:latin typeface="arial" panose="020B0604020202020204" pitchFamily="34" charset="0"/>
              </a:rPr>
              <a:t> doanh </a:t>
            </a:r>
            <a:r>
              <a:rPr lang="en-US" b="0" i="0" dirty="0" err="1">
                <a:solidFill>
                  <a:srgbClr val="222222"/>
                </a:solidFill>
                <a:effectLst/>
                <a:latin typeface="arial" panose="020B0604020202020204" pitchFamily="34" charset="0"/>
              </a:rPr>
              <a:t>Hoa</a:t>
            </a:r>
            <a:r>
              <a:rPr lang="en-US" b="0" i="0" dirty="0">
                <a:solidFill>
                  <a:srgbClr val="222222"/>
                </a:solidFill>
                <a:effectLst/>
                <a:latin typeface="arial" panose="020B0604020202020204" pitchFamily="34" charset="0"/>
              </a:rPr>
              <a:t> Kỳ - Việt Nam </a:t>
            </a:r>
            <a:endParaRPr lang="en-US" dirty="0"/>
          </a:p>
        </p:txBody>
      </p:sp>
      <p:pic>
        <p:nvPicPr>
          <p:cNvPr id="4" name="Picture 3">
            <a:extLst>
              <a:ext uri="{FF2B5EF4-FFF2-40B4-BE49-F238E27FC236}">
                <a16:creationId xmlns:a16="http://schemas.microsoft.com/office/drawing/2014/main" id="{14C35639-C60A-426E-B263-FB2CFD68AC45}"/>
              </a:ext>
            </a:extLst>
          </p:cNvPr>
          <p:cNvPicPr>
            <a:picLocks noChangeAspect="1"/>
          </p:cNvPicPr>
          <p:nvPr/>
        </p:nvPicPr>
        <p:blipFill>
          <a:blip r:embed="rId3"/>
          <a:stretch>
            <a:fillRect/>
          </a:stretch>
        </p:blipFill>
        <p:spPr>
          <a:xfrm>
            <a:off x="7331620" y="5377651"/>
            <a:ext cx="1535929" cy="1279941"/>
          </a:xfrm>
          <a:prstGeom prst="rect">
            <a:avLst/>
          </a:prstGeom>
        </p:spPr>
      </p:pic>
      <p:pic>
        <p:nvPicPr>
          <p:cNvPr id="5" name="Picture 4">
            <a:extLst>
              <a:ext uri="{FF2B5EF4-FFF2-40B4-BE49-F238E27FC236}">
                <a16:creationId xmlns:a16="http://schemas.microsoft.com/office/drawing/2014/main" id="{4404FB5D-3F9D-410E-8A4E-0C5B3874ABA4}"/>
              </a:ext>
            </a:extLst>
          </p:cNvPr>
          <p:cNvPicPr>
            <a:picLocks noChangeAspect="1"/>
          </p:cNvPicPr>
          <p:nvPr/>
        </p:nvPicPr>
        <p:blipFill>
          <a:blip r:embed="rId4"/>
          <a:stretch>
            <a:fillRect/>
          </a:stretch>
        </p:blipFill>
        <p:spPr>
          <a:xfrm>
            <a:off x="4207534" y="599440"/>
            <a:ext cx="2664908" cy="1492349"/>
          </a:xfrm>
          <a:prstGeom prst="rect">
            <a:avLst/>
          </a:prstGeom>
        </p:spPr>
      </p:pic>
      <p:pic>
        <p:nvPicPr>
          <p:cNvPr id="6" name="Picture 5">
            <a:extLst>
              <a:ext uri="{FF2B5EF4-FFF2-40B4-BE49-F238E27FC236}">
                <a16:creationId xmlns:a16="http://schemas.microsoft.com/office/drawing/2014/main" id="{46285DC2-1B0C-4660-AC9C-B32AC80C5FB4}"/>
              </a:ext>
            </a:extLst>
          </p:cNvPr>
          <p:cNvPicPr>
            <a:picLocks noChangeAspect="1"/>
          </p:cNvPicPr>
          <p:nvPr/>
        </p:nvPicPr>
        <p:blipFill>
          <a:blip r:embed="rId5"/>
          <a:stretch>
            <a:fillRect/>
          </a:stretch>
        </p:blipFill>
        <p:spPr>
          <a:xfrm>
            <a:off x="7995920" y="630608"/>
            <a:ext cx="2391536" cy="1339260"/>
          </a:xfrm>
          <a:prstGeom prst="rect">
            <a:avLst/>
          </a:prstGeom>
        </p:spPr>
      </p:pic>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4107ED-6898-40C1-A40C-A9419391F44C}"/>
              </a:ext>
            </a:extLst>
          </p:cNvPr>
          <p:cNvSpPr txBox="1"/>
          <p:nvPr/>
        </p:nvSpPr>
        <p:spPr>
          <a:xfrm>
            <a:off x="248283" y="152342"/>
            <a:ext cx="10678159" cy="458780"/>
          </a:xfrm>
          <a:prstGeom prst="rect">
            <a:avLst/>
          </a:prstGeom>
          <a:noFill/>
        </p:spPr>
        <p:txBody>
          <a:bodyPr wrap="square">
            <a:spAutoFit/>
          </a:bodyPr>
          <a:lstStyle/>
          <a:p>
            <a:pPr>
              <a:lnSpc>
                <a:spcPct val="107000"/>
              </a:lnSpc>
              <a:spcAft>
                <a:spcPts val="800"/>
              </a:spcAf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TÌNH TRẠNG RƯỢU BIA PHI CHÍNH THỨC –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Hậu</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quả</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A7D23FD-A9FB-438D-A788-1F54BACDC6CF}"/>
              </a:ext>
            </a:extLst>
          </p:cNvPr>
          <p:cNvPicPr>
            <a:picLocks noChangeAspect="1"/>
          </p:cNvPicPr>
          <p:nvPr/>
        </p:nvPicPr>
        <p:blipFill>
          <a:blip r:embed="rId3"/>
          <a:stretch>
            <a:fillRect/>
          </a:stretch>
        </p:blipFill>
        <p:spPr>
          <a:xfrm>
            <a:off x="1319128" y="812634"/>
            <a:ext cx="8942472" cy="5534877"/>
          </a:xfrm>
          <a:prstGeom prst="rect">
            <a:avLst/>
          </a:prstGeom>
        </p:spPr>
      </p:pic>
    </p:spTree>
    <p:extLst>
      <p:ext uri="{BB962C8B-B14F-4D97-AF65-F5344CB8AC3E}">
        <p14:creationId xmlns:p14="http://schemas.microsoft.com/office/powerpoint/2010/main" val="3064873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C4255C-A7A1-459F-B6F0-70B62DA2A1D4}"/>
              </a:ext>
            </a:extLst>
          </p:cNvPr>
          <p:cNvSpPr txBox="1"/>
          <p:nvPr/>
        </p:nvSpPr>
        <p:spPr>
          <a:xfrm>
            <a:off x="248283" y="152342"/>
            <a:ext cx="10678159" cy="458780"/>
          </a:xfrm>
          <a:prstGeom prst="rect">
            <a:avLst/>
          </a:prstGeom>
          <a:noFill/>
        </p:spPr>
        <p:txBody>
          <a:bodyPr wrap="square">
            <a:spAutoFit/>
          </a:bodyPr>
          <a:lstStyle/>
          <a:p>
            <a:pPr>
              <a:lnSpc>
                <a:spcPct val="107000"/>
              </a:lnSpc>
              <a:spcAft>
                <a:spcPts val="800"/>
              </a:spcAf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TÌNH TRẠNG RƯỢU BIA PHI CHÍNH THỨC – Nguyên nhân</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34246A8-82A8-4C84-A606-A1ABA8261477}"/>
              </a:ext>
            </a:extLst>
          </p:cNvPr>
          <p:cNvPicPr>
            <a:picLocks noChangeAspect="1"/>
          </p:cNvPicPr>
          <p:nvPr/>
        </p:nvPicPr>
        <p:blipFill>
          <a:blip r:embed="rId3"/>
          <a:stretch>
            <a:fillRect/>
          </a:stretch>
        </p:blipFill>
        <p:spPr>
          <a:xfrm>
            <a:off x="708208" y="917171"/>
            <a:ext cx="1791787" cy="2373832"/>
          </a:xfrm>
          <a:prstGeom prst="rect">
            <a:avLst/>
          </a:prstGeom>
        </p:spPr>
      </p:pic>
      <p:pic>
        <p:nvPicPr>
          <p:cNvPr id="6" name="Picture 5">
            <a:extLst>
              <a:ext uri="{FF2B5EF4-FFF2-40B4-BE49-F238E27FC236}">
                <a16:creationId xmlns:a16="http://schemas.microsoft.com/office/drawing/2014/main" id="{859E4261-8355-4D74-A218-83CB5736DA6F}"/>
              </a:ext>
            </a:extLst>
          </p:cNvPr>
          <p:cNvPicPr>
            <a:picLocks noChangeAspect="1"/>
          </p:cNvPicPr>
          <p:nvPr/>
        </p:nvPicPr>
        <p:blipFill>
          <a:blip r:embed="rId4"/>
          <a:stretch>
            <a:fillRect/>
          </a:stretch>
        </p:blipFill>
        <p:spPr>
          <a:xfrm>
            <a:off x="7847170" y="948634"/>
            <a:ext cx="2326872" cy="3127196"/>
          </a:xfrm>
          <a:prstGeom prst="rect">
            <a:avLst/>
          </a:prstGeom>
        </p:spPr>
      </p:pic>
      <p:pic>
        <p:nvPicPr>
          <p:cNvPr id="8" name="Picture 7">
            <a:extLst>
              <a:ext uri="{FF2B5EF4-FFF2-40B4-BE49-F238E27FC236}">
                <a16:creationId xmlns:a16="http://schemas.microsoft.com/office/drawing/2014/main" id="{2F0A1DA2-FB32-4E5F-82FC-FC93E65390D6}"/>
              </a:ext>
            </a:extLst>
          </p:cNvPr>
          <p:cNvPicPr>
            <a:picLocks noChangeAspect="1"/>
          </p:cNvPicPr>
          <p:nvPr/>
        </p:nvPicPr>
        <p:blipFill>
          <a:blip r:embed="rId5"/>
          <a:stretch>
            <a:fillRect/>
          </a:stretch>
        </p:blipFill>
        <p:spPr>
          <a:xfrm>
            <a:off x="4108745" y="917170"/>
            <a:ext cx="2213354" cy="3127196"/>
          </a:xfrm>
          <a:prstGeom prst="rect">
            <a:avLst/>
          </a:prstGeom>
        </p:spPr>
      </p:pic>
      <p:pic>
        <p:nvPicPr>
          <p:cNvPr id="10" name="Picture 9">
            <a:extLst>
              <a:ext uri="{FF2B5EF4-FFF2-40B4-BE49-F238E27FC236}">
                <a16:creationId xmlns:a16="http://schemas.microsoft.com/office/drawing/2014/main" id="{0BD428DE-AFE3-42BC-905F-DCC291E2C6A7}"/>
              </a:ext>
            </a:extLst>
          </p:cNvPr>
          <p:cNvPicPr>
            <a:picLocks noChangeAspect="1"/>
          </p:cNvPicPr>
          <p:nvPr/>
        </p:nvPicPr>
        <p:blipFill>
          <a:blip r:embed="rId6"/>
          <a:stretch>
            <a:fillRect/>
          </a:stretch>
        </p:blipFill>
        <p:spPr>
          <a:xfrm>
            <a:off x="708208" y="3811203"/>
            <a:ext cx="1858755" cy="2373832"/>
          </a:xfrm>
          <a:prstGeom prst="rect">
            <a:avLst/>
          </a:prstGeom>
        </p:spPr>
      </p:pic>
      <p:sp>
        <p:nvSpPr>
          <p:cNvPr id="3" name="TextBox 2">
            <a:extLst>
              <a:ext uri="{FF2B5EF4-FFF2-40B4-BE49-F238E27FC236}">
                <a16:creationId xmlns:a16="http://schemas.microsoft.com/office/drawing/2014/main" id="{6EFC50CB-DB41-4906-8702-A582F90F8410}"/>
              </a:ext>
            </a:extLst>
          </p:cNvPr>
          <p:cNvSpPr txBox="1"/>
          <p:nvPr/>
        </p:nvSpPr>
        <p:spPr>
          <a:xfrm>
            <a:off x="7612831" y="4413343"/>
            <a:ext cx="3870961" cy="1169551"/>
          </a:xfrm>
          <a:prstGeom prst="rect">
            <a:avLst/>
          </a:prstGeom>
          <a:noFill/>
          <a:ln>
            <a:solidFill>
              <a:srgbClr val="0070C0"/>
            </a:solidFill>
          </a:ln>
        </p:spPr>
        <p:txBody>
          <a:bodyPr wrap="square" rtlCol="0">
            <a:spAutoFit/>
          </a:bodyPr>
          <a:lstStyle/>
          <a:p>
            <a:r>
              <a:rPr lang="en-US" sz="1400" dirty="0">
                <a:solidFill>
                  <a:srgbClr val="00B050"/>
                </a:solidFill>
                <a:latin typeface="Arial" panose="020B0604020202020204" pitchFamily="34" charset="0"/>
                <a:cs typeface="Arial" panose="020B0604020202020204" pitchFamily="34" charset="0"/>
              </a:rPr>
              <a:t>Ví dụ: Thuế nhập khẩu, thuế TTĐB, thuế VAT, thuế thu nhập doanh nghiệp, dán tem thuế, các chi phí tuân thủ đầy đủ pháp luật của nhà nước, chi phí quảng cáo, tiếp thị của doanh nghiệp hợp pháp v.v</a:t>
            </a:r>
          </a:p>
        </p:txBody>
      </p:sp>
      <p:sp>
        <p:nvSpPr>
          <p:cNvPr id="9" name="TextBox 8">
            <a:extLst>
              <a:ext uri="{FF2B5EF4-FFF2-40B4-BE49-F238E27FC236}">
                <a16:creationId xmlns:a16="http://schemas.microsoft.com/office/drawing/2014/main" id="{78AEEDB8-901A-4407-B684-134054E5DB07}"/>
              </a:ext>
            </a:extLst>
          </p:cNvPr>
          <p:cNvSpPr txBox="1"/>
          <p:nvPr/>
        </p:nvSpPr>
        <p:spPr>
          <a:xfrm>
            <a:off x="3137702" y="4413343"/>
            <a:ext cx="4155440" cy="1169551"/>
          </a:xfrm>
          <a:prstGeom prst="rect">
            <a:avLst/>
          </a:prstGeom>
          <a:noFill/>
          <a:ln>
            <a:solidFill>
              <a:srgbClr val="0070C0"/>
            </a:solidFill>
          </a:ln>
        </p:spPr>
        <p:txBody>
          <a:bodyPr wrap="square" rtlCol="0">
            <a:spAutoFit/>
          </a:bodyPr>
          <a:lstStyle/>
          <a:p>
            <a:r>
              <a:rPr lang="en-US" sz="1400" dirty="0">
                <a:solidFill>
                  <a:srgbClr val="0070C0"/>
                </a:solidFill>
                <a:latin typeface="Arial" panose="020B0604020202020204" pitchFamily="34" charset="0"/>
                <a:cs typeface="Arial" panose="020B0604020202020204" pitchFamily="34" charset="0"/>
              </a:rPr>
              <a:t>Ví dụ: Cấm/hạn chế quảng cáo, tiếp thị; hạn chế các điểm bán, giờ bán, giấy phép sản xuất, phân phối, dán tem thuế, ghi nhãn hàng hóa, tuân thủ tiêu chuẩn chất lượng sản phẩm, chi phí bảo vệ môi trường, thực hiện EPR v.v</a:t>
            </a:r>
          </a:p>
        </p:txBody>
      </p:sp>
      <p:sp>
        <p:nvSpPr>
          <p:cNvPr id="11" name="TextBox 10">
            <a:extLst>
              <a:ext uri="{FF2B5EF4-FFF2-40B4-BE49-F238E27FC236}">
                <a16:creationId xmlns:a16="http://schemas.microsoft.com/office/drawing/2014/main" id="{4413DF28-3D81-4A48-960E-EB331B2523F6}"/>
              </a:ext>
            </a:extLst>
          </p:cNvPr>
          <p:cNvSpPr txBox="1"/>
          <p:nvPr/>
        </p:nvSpPr>
        <p:spPr>
          <a:xfrm>
            <a:off x="3398772" y="5848801"/>
            <a:ext cx="7788740" cy="830997"/>
          </a:xfrm>
          <a:prstGeom prst="rect">
            <a:avLst/>
          </a:prstGeom>
          <a:solidFill>
            <a:schemeClr val="accent3">
              <a:lumMod val="20000"/>
              <a:lumOff val="80000"/>
            </a:schemeClr>
          </a:solidFill>
          <a:ln>
            <a:solidFill>
              <a:srgbClr val="0070C0"/>
            </a:solidFill>
          </a:ln>
        </p:spPr>
        <p:txBody>
          <a:bodyPr wrap="square">
            <a:spAutoFit/>
          </a:bodyPr>
          <a:lstStyle/>
          <a:p>
            <a:endParaRPr lang="en-US" sz="1600" b="1" dirty="0">
              <a:solidFill>
                <a:schemeClr val="bg1"/>
              </a:solidFill>
              <a:latin typeface="Arial" panose="020B0604020202020204" pitchFamily="34" charset="0"/>
              <a:cs typeface="Arial" panose="020B0604020202020204" pitchFamily="34" charset="0"/>
            </a:endParaRPr>
          </a:p>
          <a:p>
            <a:r>
              <a:rPr lang="en-US" sz="1600" b="1" dirty="0" err="1">
                <a:solidFill>
                  <a:schemeClr val="bg1"/>
                </a:solidFill>
                <a:latin typeface="Arial" panose="020B0604020202020204" pitchFamily="34" charset="0"/>
                <a:cs typeface="Arial" panose="020B0604020202020204" pitchFamily="34" charset="0"/>
              </a:rPr>
              <a:t>Tăng</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thuế</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sẽ</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làm</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tăng</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lợi</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ích</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và</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thúc</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đẩy</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buôn</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bán</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rượu</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bia</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bất</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hợp</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pháp</a:t>
            </a:r>
            <a:endParaRPr lang="en-US" sz="1600" b="1"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 </a:t>
            </a:r>
          </a:p>
        </p:txBody>
      </p:sp>
      <p:sp>
        <p:nvSpPr>
          <p:cNvPr id="5" name="Star: 5 Points 4">
            <a:extLst>
              <a:ext uri="{FF2B5EF4-FFF2-40B4-BE49-F238E27FC236}">
                <a16:creationId xmlns:a16="http://schemas.microsoft.com/office/drawing/2014/main" id="{4B993021-C77F-4D0C-9761-147F13EFA053}"/>
              </a:ext>
            </a:extLst>
          </p:cNvPr>
          <p:cNvSpPr/>
          <p:nvPr/>
        </p:nvSpPr>
        <p:spPr>
          <a:xfrm>
            <a:off x="9300009" y="242655"/>
            <a:ext cx="1473200" cy="1259005"/>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38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4107ED-6898-40C1-A40C-A9419391F44C}"/>
              </a:ext>
            </a:extLst>
          </p:cNvPr>
          <p:cNvSpPr txBox="1"/>
          <p:nvPr/>
        </p:nvSpPr>
        <p:spPr>
          <a:xfrm>
            <a:off x="152400" y="81704"/>
            <a:ext cx="10678159" cy="458780"/>
          </a:xfrm>
          <a:prstGeom prst="rect">
            <a:avLst/>
          </a:prstGeom>
          <a:noFill/>
        </p:spPr>
        <p:txBody>
          <a:bodyPr wrap="square">
            <a:spAutoFit/>
          </a:bodyPr>
          <a:lstStyle/>
          <a:p>
            <a:pPr>
              <a:lnSpc>
                <a:spcPct val="107000"/>
              </a:lnSpc>
              <a:spcAft>
                <a:spcPts val="800"/>
              </a:spcAf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KINH NGHIỆM QUỐC TẾ</a:t>
            </a:r>
            <a:endParaRPr lang="en-US" sz="2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56F1654C-50F3-45CC-A1C4-19BA5638C752}"/>
              </a:ext>
            </a:extLst>
          </p:cNvPr>
          <p:cNvPicPr>
            <a:picLocks noChangeAspect="1"/>
          </p:cNvPicPr>
          <p:nvPr/>
        </p:nvPicPr>
        <p:blipFill>
          <a:blip r:embed="rId3"/>
          <a:stretch>
            <a:fillRect/>
          </a:stretch>
        </p:blipFill>
        <p:spPr>
          <a:xfrm>
            <a:off x="5817015" y="479828"/>
            <a:ext cx="1290002" cy="1290002"/>
          </a:xfrm>
          <a:prstGeom prst="rect">
            <a:avLst/>
          </a:prstGeom>
        </p:spPr>
      </p:pic>
      <p:pic>
        <p:nvPicPr>
          <p:cNvPr id="11" name="Picture 10">
            <a:extLst>
              <a:ext uri="{FF2B5EF4-FFF2-40B4-BE49-F238E27FC236}">
                <a16:creationId xmlns:a16="http://schemas.microsoft.com/office/drawing/2014/main" id="{B4801C5D-F467-4AAE-A1EE-1DFC38BFF0A9}"/>
              </a:ext>
            </a:extLst>
          </p:cNvPr>
          <p:cNvPicPr>
            <a:picLocks noChangeAspect="1"/>
          </p:cNvPicPr>
          <p:nvPr/>
        </p:nvPicPr>
        <p:blipFill>
          <a:blip r:embed="rId4"/>
          <a:stretch>
            <a:fillRect/>
          </a:stretch>
        </p:blipFill>
        <p:spPr>
          <a:xfrm>
            <a:off x="9981944" y="540484"/>
            <a:ext cx="964882" cy="964882"/>
          </a:xfrm>
          <a:prstGeom prst="rect">
            <a:avLst/>
          </a:prstGeom>
        </p:spPr>
      </p:pic>
      <p:pic>
        <p:nvPicPr>
          <p:cNvPr id="12" name="Picture 11">
            <a:extLst>
              <a:ext uri="{FF2B5EF4-FFF2-40B4-BE49-F238E27FC236}">
                <a16:creationId xmlns:a16="http://schemas.microsoft.com/office/drawing/2014/main" id="{D70C2D1E-0EDF-44D4-BA5B-B44B525DC120}"/>
              </a:ext>
            </a:extLst>
          </p:cNvPr>
          <p:cNvPicPr>
            <a:picLocks noChangeAspect="1"/>
          </p:cNvPicPr>
          <p:nvPr/>
        </p:nvPicPr>
        <p:blipFill>
          <a:blip r:embed="rId5"/>
          <a:stretch>
            <a:fillRect/>
          </a:stretch>
        </p:blipFill>
        <p:spPr>
          <a:xfrm>
            <a:off x="1724633" y="496609"/>
            <a:ext cx="1290001" cy="1290001"/>
          </a:xfrm>
          <a:prstGeom prst="rect">
            <a:avLst/>
          </a:prstGeom>
        </p:spPr>
      </p:pic>
      <p:sp>
        <p:nvSpPr>
          <p:cNvPr id="2" name="TextBox 1">
            <a:extLst>
              <a:ext uri="{FF2B5EF4-FFF2-40B4-BE49-F238E27FC236}">
                <a16:creationId xmlns:a16="http://schemas.microsoft.com/office/drawing/2014/main" id="{F9722803-FFC1-482D-98DB-48D311876F18}"/>
              </a:ext>
            </a:extLst>
          </p:cNvPr>
          <p:cNvSpPr txBox="1"/>
          <p:nvPr/>
        </p:nvSpPr>
        <p:spPr>
          <a:xfrm>
            <a:off x="327886" y="1679867"/>
            <a:ext cx="3728720" cy="4025589"/>
          </a:xfrm>
          <a:prstGeom prst="rect">
            <a:avLst/>
          </a:prstGeom>
          <a:noFill/>
        </p:spPr>
        <p:txBody>
          <a:bodyPr wrap="square" rtlCol="0">
            <a:spAutoFit/>
          </a:bodyPr>
          <a:lstStyle/>
          <a:p>
            <a:pPr marL="0" marR="0" algn="just">
              <a:lnSpc>
                <a:spcPct val="107000"/>
              </a:lnSpc>
              <a:spcBef>
                <a:spcPts val="0"/>
              </a:spcBef>
              <a:spcAft>
                <a:spcPts val="800"/>
              </a:spcAft>
            </a:pPr>
            <a:r>
              <a:rPr lang="en-US" sz="16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UK:</a:t>
            </a:r>
            <a:r>
              <a:rPr lang="en-US" sz="16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Khi chính phủ Anh </a:t>
            </a:r>
            <a:r>
              <a:rPr lang="en-US"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bắt đầu tăng thuế vào đầu năm 2023</a:t>
            </a:r>
            <a:r>
              <a:rPr lang="en-U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tăng 10,1%, thấp hơn nhiều so với mức mà dự thảo luật thuế TTĐB ở Việt Nam hiện đề xuất – nước này đã chứng kiến </a:t>
            </a:r>
            <a:r>
              <a:rPr lang="en-US" sz="16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6"/>
              </a:rPr>
              <a:t>lạm phát gia tăng </a:t>
            </a:r>
            <a:r>
              <a:rPr lang="en-US" sz="16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và </a:t>
            </a:r>
            <a:r>
              <a:rPr lang="en-US"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doanh số bán rượu mạnh </a:t>
            </a:r>
            <a:r>
              <a:rPr lang="en-US" sz="1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giảm 20%</a:t>
            </a:r>
            <a:r>
              <a:rPr lang="en-US" sz="16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 Tương ứng, doanh thu thuế từ việc bán rượu mạnh đã </a:t>
            </a:r>
            <a:r>
              <a:rPr lang="en-US" sz="16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giảm 108 triệu bảng Anh </a:t>
            </a:r>
            <a:r>
              <a:rPr lang="en-US" sz="16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từ tháng 8 năm 2023 đến tháng 3 </a:t>
            </a:r>
            <a:r>
              <a:rPr lang="en-US" sz="1600" dirty="0" err="1">
                <a:solidFill>
                  <a:srgbClr val="222222"/>
                </a:solidFill>
                <a:effectLst/>
                <a:latin typeface="Arial" panose="020B0604020202020204" pitchFamily="34" charset="0"/>
                <a:ea typeface="Times New Roman" panose="02020603050405020304" pitchFamily="18" charset="0"/>
                <a:cs typeface="Arial" panose="020B0604020202020204" pitchFamily="34" charset="0"/>
              </a:rPr>
              <a:t>năm</a:t>
            </a:r>
            <a:r>
              <a:rPr lang="en-US" sz="16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2024</a:t>
            </a:r>
            <a:r>
              <a:rPr lang="en-US" sz="1600"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Sau cùng, chính phủ </a:t>
            </a:r>
            <a:r>
              <a:rPr lang="en-US"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đã đình chỉ tăng thuế</a:t>
            </a:r>
            <a:r>
              <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vào </a:t>
            </a:r>
            <a:r>
              <a:rPr lang="en-US" sz="16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8"/>
              </a:rPr>
              <a:t>cuối năm 2023 </a:t>
            </a:r>
            <a:r>
              <a:rPr lang="en-US" sz="16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để đối phó với việc giảm doanh thu từ thuế đồ uống có cồn và áp lực chi phí sinh hoạt. </a:t>
            </a:r>
            <a:r>
              <a:rPr lang="en-US" sz="1600" dirty="0">
                <a:solidFill>
                  <a:schemeClr val="bg1"/>
                </a:solidFill>
                <a:hlinkClick r:id="rId9">
                  <a:extLst>
                    <a:ext uri="{A12FA001-AC4F-418D-AE19-62706E023703}">
                      <ahyp:hlinkClr xmlns:ahyp="http://schemas.microsoft.com/office/drawing/2018/hyperlinkcolor" val="tx"/>
                    </a:ext>
                  </a:extLst>
                </a:hlinkClick>
              </a:rPr>
              <a:t>Link</a:t>
            </a:r>
            <a:r>
              <a:rPr lang="en-US" sz="1600" dirty="0">
                <a:solidFill>
                  <a:schemeClr val="bg1"/>
                </a:solidFill>
              </a:rPr>
              <a:t>;  </a:t>
            </a:r>
            <a:r>
              <a:rPr lang="en-US" sz="1600" dirty="0">
                <a:solidFill>
                  <a:schemeClr val="bg1"/>
                </a:solidFill>
                <a:hlinkClick r:id="rId7">
                  <a:extLst>
                    <a:ext uri="{A12FA001-AC4F-418D-AE19-62706E023703}">
                      <ahyp:hlinkClr xmlns:ahyp="http://schemas.microsoft.com/office/drawing/2018/hyperlinkcolor" val="tx"/>
                    </a:ext>
                  </a:extLst>
                </a:hlinkClick>
              </a:rPr>
              <a:t>Link</a:t>
            </a:r>
            <a:r>
              <a:rPr lang="en-US" sz="1600" dirty="0">
                <a:solidFill>
                  <a:schemeClr val="bg1"/>
                </a:solidFill>
              </a:rPr>
              <a:t>; </a:t>
            </a:r>
            <a:r>
              <a:rPr lang="en-US" sz="1600" dirty="0">
                <a:solidFill>
                  <a:schemeClr val="bg1"/>
                </a:solidFill>
                <a:hlinkClick r:id="rId6">
                  <a:extLst>
                    <a:ext uri="{A12FA001-AC4F-418D-AE19-62706E023703}">
                      <ahyp:hlinkClr xmlns:ahyp="http://schemas.microsoft.com/office/drawing/2018/hyperlinkcolor" val="tx"/>
                    </a:ext>
                  </a:extLst>
                </a:hlinkClick>
              </a:rPr>
              <a:t>Link</a:t>
            </a:r>
            <a:endParaRPr lang="en-US" sz="1600" dirty="0">
              <a:solidFill>
                <a:schemeClr val="bg1"/>
              </a:solidFill>
            </a:endParaRPr>
          </a:p>
        </p:txBody>
      </p:sp>
      <p:sp>
        <p:nvSpPr>
          <p:cNvPr id="13" name="TextBox 12">
            <a:extLst>
              <a:ext uri="{FF2B5EF4-FFF2-40B4-BE49-F238E27FC236}">
                <a16:creationId xmlns:a16="http://schemas.microsoft.com/office/drawing/2014/main" id="{3E1B3948-6DDA-4C8B-B49D-6C9B7837E917}"/>
              </a:ext>
            </a:extLst>
          </p:cNvPr>
          <p:cNvSpPr txBox="1"/>
          <p:nvPr/>
        </p:nvSpPr>
        <p:spPr>
          <a:xfrm>
            <a:off x="9115457" y="1793617"/>
            <a:ext cx="2748657" cy="3234796"/>
          </a:xfrm>
          <a:prstGeom prst="rect">
            <a:avLst/>
          </a:prstGeom>
          <a:noFill/>
        </p:spPr>
        <p:txBody>
          <a:bodyPr wrap="square">
            <a:spAutoFit/>
          </a:bodyPr>
          <a:lstStyle/>
          <a:p>
            <a:pPr marL="0" marR="0" algn="just">
              <a:lnSpc>
                <a:spcPct val="107000"/>
              </a:lnSpc>
              <a:spcBef>
                <a:spcPts val="0"/>
              </a:spcBef>
              <a:spcAft>
                <a:spcPts val="800"/>
              </a:spcAft>
            </a:pPr>
            <a:r>
              <a:rPr lang="en-US" sz="1600" b="1" dirty="0">
                <a:solidFill>
                  <a:srgbClr val="222222"/>
                </a:solidFill>
                <a:latin typeface="Arial" panose="020B0604020202020204" pitchFamily="34" charset="0"/>
                <a:ea typeface="Times New Roman" panose="02020603050405020304" pitchFamily="18" charset="0"/>
                <a:cs typeface="Arial" panose="020B0604020202020204" pitchFamily="34" charset="0"/>
              </a:rPr>
              <a:t>Úc:</a:t>
            </a:r>
            <a:r>
              <a:rPr lang="en-US" sz="1600"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Năm 2023, Chính phủ Úc đưa ra dự toán rằng họ phải đối mặt với khoản thâm hụt 170 triệu đô la Úc (tương đương 114 triệu đô la Mỹ) do thuế rượu tăng. Thuế TTĐB đối với rượu ở Úc </a:t>
            </a:r>
            <a:r>
              <a:rPr lang="en-US"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không chỉ làm thất thu ngân sách </a:t>
            </a:r>
            <a:r>
              <a:rPr lang="en-US" sz="16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mà còn góp phần </a:t>
            </a:r>
            <a:r>
              <a:rPr lang="en-US" sz="16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gia tăng lạm phát </a:t>
            </a:r>
            <a:r>
              <a:rPr lang="en-US" sz="16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và áp lực từ chi phí sinh hoạt. </a:t>
            </a:r>
            <a:r>
              <a:rPr lang="en-US" sz="16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10"/>
              </a:rPr>
              <a:t>Link</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9D800F4-EA9B-4607-BD84-BD7C513353BA}"/>
              </a:ext>
            </a:extLst>
          </p:cNvPr>
          <p:cNvSpPr txBox="1"/>
          <p:nvPr/>
        </p:nvSpPr>
        <p:spPr>
          <a:xfrm>
            <a:off x="4448081" y="1786610"/>
            <a:ext cx="4275901" cy="3217547"/>
          </a:xfrm>
          <a:prstGeom prst="rect">
            <a:avLst/>
          </a:prstGeom>
          <a:noFill/>
        </p:spPr>
        <p:txBody>
          <a:bodyPr wrap="square">
            <a:spAutoFit/>
          </a:bodyPr>
          <a:lstStyle/>
          <a:p>
            <a:pPr marL="0" marR="0" algn="just">
              <a:lnSpc>
                <a:spcPct val="107000"/>
              </a:lnSpc>
              <a:spcBef>
                <a:spcPts val="600"/>
              </a:spcBef>
              <a:spcAft>
                <a:spcPts val="0"/>
              </a:spcAft>
            </a:pPr>
            <a:r>
              <a:rPr lang="en-US" sz="1600" b="1" dirty="0">
                <a:solidFill>
                  <a:srgbClr val="222222"/>
                </a:solidFill>
                <a:latin typeface="Arial" panose="020B0604020202020204" pitchFamily="34" charset="0"/>
                <a:ea typeface="Times New Roman" panose="02020603050405020304" pitchFamily="18" charset="0"/>
                <a:cs typeface="Arial" panose="020B0604020202020204" pitchFamily="34" charset="0"/>
              </a:rPr>
              <a:t>Malaysia: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Malaysia đã từng trải </a:t>
            </a:r>
            <a:r>
              <a:rPr lang="en-US"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qua cú sốc thuế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 giai đoạn năm 2014 - 2015 khi quốc gia này liên tiếp tăng thuế tiêu thụ đặc biệt. Việc tăng thuế cao và đột ngột như ở Malaysia </a:t>
            </a: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đã </a:t>
            </a:r>
            <a:r>
              <a:rPr lang="en-US"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không hỗ trợ</a:t>
            </a: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chính phủ Malaysia </a:t>
            </a:r>
            <a:r>
              <a:rPr lang="en-US"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đạt được mục tiêu </a:t>
            </a: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của họ, thay vào đó, đã </a:t>
            </a:r>
            <a:r>
              <a:rPr lang="en-US"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tạo ra các hiệu ứng domino </a:t>
            </a: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tiêu cực trên thị trường, làm mất nguồn thu của chính phủ, nhiều nhà máy phải đóng cửa, nhiều người bị mất việc làm.</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GB"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1"/>
              </a:rPr>
              <a:t>Link</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3843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4107ED-6898-40C1-A40C-A9419391F44C}"/>
              </a:ext>
            </a:extLst>
          </p:cNvPr>
          <p:cNvSpPr txBox="1"/>
          <p:nvPr/>
        </p:nvSpPr>
        <p:spPr>
          <a:xfrm>
            <a:off x="294640" y="159357"/>
            <a:ext cx="10678159" cy="458780"/>
          </a:xfrm>
          <a:prstGeom prst="rect">
            <a:avLst/>
          </a:prstGeom>
          <a:noFill/>
        </p:spPr>
        <p:txBody>
          <a:bodyPr wrap="square">
            <a:spAutoFit/>
          </a:bodyPr>
          <a:lstStyle/>
          <a:p>
            <a:pPr>
              <a:lnSpc>
                <a:spcPct val="107000"/>
              </a:lnSpc>
              <a:spcAft>
                <a:spcPts val="800"/>
              </a:spcAf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KINH NGHIỆM QUỐC TẾ</a:t>
            </a:r>
            <a:endParaRPr lang="en-US" sz="2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37F3536-EC3F-41FD-AA6C-74B249E17486}"/>
              </a:ext>
            </a:extLst>
          </p:cNvPr>
          <p:cNvPicPr>
            <a:picLocks noChangeAspect="1"/>
          </p:cNvPicPr>
          <p:nvPr/>
        </p:nvPicPr>
        <p:blipFill>
          <a:blip r:embed="rId3"/>
          <a:stretch>
            <a:fillRect/>
          </a:stretch>
        </p:blipFill>
        <p:spPr>
          <a:xfrm>
            <a:off x="8903724" y="321822"/>
            <a:ext cx="1083556" cy="1083556"/>
          </a:xfrm>
          <a:prstGeom prst="rect">
            <a:avLst/>
          </a:prstGeom>
        </p:spPr>
      </p:pic>
      <p:pic>
        <p:nvPicPr>
          <p:cNvPr id="8" name="Picture 7">
            <a:extLst>
              <a:ext uri="{FF2B5EF4-FFF2-40B4-BE49-F238E27FC236}">
                <a16:creationId xmlns:a16="http://schemas.microsoft.com/office/drawing/2014/main" id="{1243C4B1-900F-4ABB-83E4-BD994F1A80F7}"/>
              </a:ext>
            </a:extLst>
          </p:cNvPr>
          <p:cNvPicPr>
            <a:picLocks noChangeAspect="1"/>
          </p:cNvPicPr>
          <p:nvPr/>
        </p:nvPicPr>
        <p:blipFill>
          <a:blip r:embed="rId4"/>
          <a:stretch>
            <a:fillRect/>
          </a:stretch>
        </p:blipFill>
        <p:spPr>
          <a:xfrm>
            <a:off x="2914888" y="4922838"/>
            <a:ext cx="1071562" cy="1071562"/>
          </a:xfrm>
          <a:prstGeom prst="rect">
            <a:avLst/>
          </a:prstGeom>
        </p:spPr>
      </p:pic>
      <p:sp>
        <p:nvSpPr>
          <p:cNvPr id="14" name="TextBox 13">
            <a:extLst>
              <a:ext uri="{FF2B5EF4-FFF2-40B4-BE49-F238E27FC236}">
                <a16:creationId xmlns:a16="http://schemas.microsoft.com/office/drawing/2014/main" id="{F24BFE99-5983-43C3-8E0C-6E791B596116}"/>
              </a:ext>
            </a:extLst>
          </p:cNvPr>
          <p:cNvSpPr txBox="1"/>
          <p:nvPr/>
        </p:nvSpPr>
        <p:spPr>
          <a:xfrm>
            <a:off x="294640" y="863600"/>
            <a:ext cx="6643037" cy="4378763"/>
          </a:xfrm>
          <a:prstGeom prst="rect">
            <a:avLst/>
          </a:prstGeom>
          <a:noFill/>
        </p:spPr>
        <p:txBody>
          <a:bodyPr wrap="square">
            <a:spAutoFit/>
          </a:bodyPr>
          <a:lstStyle/>
          <a:p>
            <a:pPr marL="0" marR="0" algn="just">
              <a:lnSpc>
                <a:spcPct val="107000"/>
              </a:lnSpc>
              <a:spcBef>
                <a:spcPts val="0"/>
              </a:spcBef>
              <a:spcAft>
                <a:spcPts val="80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Trung Quốc</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Thuế nhập khẩu đồ uống có cồn đã dần được cắt giảm tiến tới xóa bỏ theo các FTAs. Hiện tại, Trung Quốc áp dụng </a:t>
            </a: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Thuế tiêu thụ đặc biệt ở mức thấp</a:t>
            </a:r>
            <a:r>
              <a:rPr lang="en-US" sz="16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từ 10%-25% tùy loại. Bia đang chịu thuế RMB 220/tấn . </a:t>
            </a: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Việc tiêu thụ rượu bất hợp pháp </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(rượu Bai jiu) chiếm khoảng </a:t>
            </a: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25%</a:t>
            </a:r>
            <a:r>
              <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Thực tế này cho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thấy</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chính sách thuế hợp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lý</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vừa</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giúp ổn định nguồn thu ngân sách,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vừa</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giảm đồ uống có cồn bất hợp pháp. </a:t>
            </a:r>
            <a:r>
              <a:rPr lang="en-GB"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Link</a:t>
            </a:r>
            <a:endParaRPr lang="en-GB"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Trung Quốc đã có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sự</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thay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đổi</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đáng kể trong chính sách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kiểm</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soát</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đồ uống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cồn</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giai</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đoạn 1990-2019. </a:t>
            </a:r>
            <a:r>
              <a:rPr lang="en-US"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Thuế</a:t>
            </a: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đồ uống có cồn từ </a:t>
            </a:r>
            <a:r>
              <a:rPr lang="en-US"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lâu</a:t>
            </a: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đã là nguồn thu quan trọng của chính phủ Trung Quốc. Năm 2017</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khoảng 30 tỷ Nhân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dân</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tệ</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Trung Quốc (khoảng 4,5 tỷ USD) thuế tiêu thụ đã được thu từ ngành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công</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nghiệp rượu,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khiến</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ngành này trở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thành</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ngành đóng góp lớn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tư</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vào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tổng</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doanh thu thuế tiêu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dùng</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năm đó.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E3C7671C-48AA-486C-8167-2265FAAFE405}"/>
              </a:ext>
            </a:extLst>
          </p:cNvPr>
          <p:cNvSpPr txBox="1"/>
          <p:nvPr/>
        </p:nvSpPr>
        <p:spPr>
          <a:xfrm>
            <a:off x="7113266" y="1567843"/>
            <a:ext cx="4664472" cy="3311740"/>
          </a:xfrm>
          <a:prstGeom prst="rect">
            <a:avLst/>
          </a:prstGeom>
          <a:noFill/>
        </p:spPr>
        <p:txBody>
          <a:bodyPr wrap="square">
            <a:spAutoFit/>
          </a:bodyPr>
          <a:lstStyle/>
          <a:p>
            <a:pPr marL="0" marR="0" algn="just">
              <a:lnSpc>
                <a:spcPct val="107000"/>
              </a:lnSpc>
              <a:spcBef>
                <a:spcPts val="600"/>
              </a:spcBef>
              <a:spcAft>
                <a:spcPts val="0"/>
              </a:spcAft>
            </a:pPr>
            <a:r>
              <a:rPr lang="en-US" sz="1600" b="1" i="0" dirty="0">
                <a:solidFill>
                  <a:srgbClr val="333333"/>
                </a:solidFill>
                <a:effectLst/>
                <a:latin typeface="Helvetica" panose="020B0604020202020204" pitchFamily="34" charset="0"/>
              </a:rPr>
              <a:t>Thái Lan </a:t>
            </a:r>
            <a:r>
              <a:rPr lang="en-US" sz="1600" i="0" dirty="0" err="1">
                <a:solidFill>
                  <a:srgbClr val="333333"/>
                </a:solidFill>
                <a:effectLst/>
                <a:latin typeface="Helvetica" panose="020B0604020202020204" pitchFamily="34" charset="0"/>
              </a:rPr>
              <a:t>thông</a:t>
            </a:r>
            <a:r>
              <a:rPr lang="en-US" sz="1600" i="0" dirty="0">
                <a:solidFill>
                  <a:srgbClr val="333333"/>
                </a:solidFill>
                <a:effectLst/>
                <a:latin typeface="Helvetica" panose="020B0604020202020204" pitchFamily="34" charset="0"/>
              </a:rPr>
              <a:t> </a:t>
            </a:r>
            <a:r>
              <a:rPr lang="en-US" sz="1600" i="0" dirty="0" err="1">
                <a:solidFill>
                  <a:srgbClr val="333333"/>
                </a:solidFill>
                <a:effectLst/>
                <a:latin typeface="Helvetica" panose="020B0604020202020204" pitchFamily="34" charset="0"/>
              </a:rPr>
              <a:t>báo</a:t>
            </a:r>
            <a:r>
              <a:rPr lang="en-US" sz="1600" i="0" dirty="0">
                <a:solidFill>
                  <a:srgbClr val="333333"/>
                </a:solidFill>
                <a:effectLst/>
                <a:latin typeface="Helvetica" panose="020B0604020202020204" pitchFamily="34" charset="0"/>
              </a:rPr>
              <a:t> </a:t>
            </a:r>
            <a:r>
              <a:rPr lang="en-US" sz="1600" b="1" i="0" dirty="0">
                <a:solidFill>
                  <a:srgbClr val="333333"/>
                </a:solidFill>
                <a:effectLst/>
                <a:latin typeface="Helvetica" panose="020B0604020202020204" pitchFamily="34" charset="0"/>
              </a:rPr>
              <a:t>cắt giảm thuế </a:t>
            </a:r>
            <a:r>
              <a:rPr lang="en-US" sz="1600" i="0" dirty="0">
                <a:solidFill>
                  <a:srgbClr val="333333"/>
                </a:solidFill>
                <a:effectLst/>
                <a:latin typeface="Helvetica" panose="020B0604020202020204" pitchFamily="34" charset="0"/>
              </a:rPr>
              <a:t>đối với các mặt hàng đồ uống có cồn cùng địa điểm </a:t>
            </a:r>
            <a:r>
              <a:rPr lang="en-US" sz="1600" i="0" dirty="0" err="1">
                <a:solidFill>
                  <a:srgbClr val="333333"/>
                </a:solidFill>
                <a:effectLst/>
                <a:latin typeface="Helvetica" panose="020B0604020202020204" pitchFamily="34" charset="0"/>
              </a:rPr>
              <a:t>giải</a:t>
            </a:r>
            <a:r>
              <a:rPr lang="en-US" sz="1600" i="0" dirty="0">
                <a:solidFill>
                  <a:srgbClr val="333333"/>
                </a:solidFill>
                <a:effectLst/>
                <a:latin typeface="Helvetica" panose="020B0604020202020204" pitchFamily="34" charset="0"/>
              </a:rPr>
              <a:t> </a:t>
            </a:r>
            <a:r>
              <a:rPr lang="en-US" sz="1600" i="0" dirty="0" err="1">
                <a:solidFill>
                  <a:srgbClr val="333333"/>
                </a:solidFill>
                <a:effectLst/>
                <a:latin typeface="Helvetica" panose="020B0604020202020204" pitchFamily="34" charset="0"/>
              </a:rPr>
              <a:t>trí</a:t>
            </a:r>
            <a:r>
              <a:rPr lang="en-US" sz="1600" i="0" dirty="0">
                <a:solidFill>
                  <a:srgbClr val="333333"/>
                </a:solidFill>
                <a:effectLst/>
                <a:latin typeface="Helvetica" panose="020B0604020202020204" pitchFamily="34" charset="0"/>
              </a:rPr>
              <a:t> </a:t>
            </a:r>
            <a:r>
              <a:rPr lang="en-US" sz="1600" b="1" i="0" dirty="0" err="1">
                <a:solidFill>
                  <a:srgbClr val="333333"/>
                </a:solidFill>
                <a:effectLst/>
                <a:latin typeface="Helvetica" panose="020B0604020202020204" pitchFamily="34" charset="0"/>
              </a:rPr>
              <a:t>nhằm</a:t>
            </a:r>
            <a:r>
              <a:rPr lang="en-US" sz="1600" b="1" i="0" dirty="0">
                <a:solidFill>
                  <a:srgbClr val="333333"/>
                </a:solidFill>
                <a:effectLst/>
                <a:latin typeface="Helvetica" panose="020B0604020202020204" pitchFamily="34" charset="0"/>
              </a:rPr>
              <a:t> </a:t>
            </a:r>
            <a:r>
              <a:rPr lang="en-US" sz="1600" b="1" i="0" dirty="0" err="1">
                <a:solidFill>
                  <a:srgbClr val="333333"/>
                </a:solidFill>
                <a:effectLst/>
                <a:latin typeface="Helvetica" panose="020B0604020202020204" pitchFamily="34" charset="0"/>
              </a:rPr>
              <a:t>thúc</a:t>
            </a:r>
            <a:r>
              <a:rPr lang="en-US" sz="1600" b="1" i="0" dirty="0">
                <a:solidFill>
                  <a:srgbClr val="333333"/>
                </a:solidFill>
                <a:effectLst/>
                <a:latin typeface="Helvetica" panose="020B0604020202020204" pitchFamily="34" charset="0"/>
              </a:rPr>
              <a:t> </a:t>
            </a:r>
            <a:r>
              <a:rPr lang="en-US" sz="1600" b="1" i="0" dirty="0" err="1">
                <a:solidFill>
                  <a:srgbClr val="333333"/>
                </a:solidFill>
                <a:effectLst/>
                <a:latin typeface="Helvetica" panose="020B0604020202020204" pitchFamily="34" charset="0"/>
              </a:rPr>
              <a:t>đẩy</a:t>
            </a:r>
            <a:r>
              <a:rPr lang="en-US" sz="1600" b="1" i="0" dirty="0">
                <a:solidFill>
                  <a:srgbClr val="333333"/>
                </a:solidFill>
                <a:effectLst/>
                <a:latin typeface="Helvetica" panose="020B0604020202020204" pitchFamily="34" charset="0"/>
              </a:rPr>
              <a:t> ngành du lịch</a:t>
            </a:r>
            <a:r>
              <a:rPr lang="en-US" sz="1600" i="0" dirty="0">
                <a:solidFill>
                  <a:srgbClr val="333333"/>
                </a:solidFill>
                <a:effectLst/>
                <a:latin typeface="Helvetica" panose="020B0604020202020204" pitchFamily="34" charset="0"/>
              </a:rPr>
              <a:t>.</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Cụ</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thể, Nội các Thái Lan đưa ra một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loạt</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biện</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pháp tăng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cường</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tiêu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dùng</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liên quan đến du lịch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thông</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qua các chính sách liên quan đến rượu, bao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gồm</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sửa</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đổi</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thuế tiêu thụ đặc biệt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cũng</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như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giản</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hóa thuế đối với rượu vang (dự kiến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sang thuế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tuyệt</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đối); b)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sửa</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đổi</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thuế nhập khẩu theo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hướng</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giảm thuế rượu vang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xuống</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 và c) giảm một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nửa</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thuế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trí</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7"/>
              </a:rPr>
              <a:t>Link</a:t>
            </a:r>
            <a:r>
              <a:rPr lang="en-US" sz="16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rPr>
              <a:t>;</a:t>
            </a:r>
            <a:r>
              <a:rPr lang="en-US" sz="1600" dirty="0">
                <a:solidFill>
                  <a:srgbClr val="0563C1"/>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effectLst/>
                <a:latin typeface="Arial" panose="020B0604020202020204" pitchFamily="34" charset="0"/>
                <a:ea typeface="Calibri" panose="020F0502020204030204" pitchFamily="34" charset="0"/>
                <a:cs typeface="Arial" panose="020B0604020202020204" pitchFamily="34" charset="0"/>
                <a:hlinkClick r:id="rId8"/>
              </a:rPr>
              <a:t>Link</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600"/>
              </a:spcBef>
              <a:spcAft>
                <a:spcPts val="0"/>
              </a:spcAft>
            </a:pP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363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4107ED-6898-40C1-A40C-A9419391F44C}"/>
              </a:ext>
            </a:extLst>
          </p:cNvPr>
          <p:cNvSpPr txBox="1"/>
          <p:nvPr/>
        </p:nvSpPr>
        <p:spPr>
          <a:xfrm>
            <a:off x="294640" y="123759"/>
            <a:ext cx="10678159" cy="458780"/>
          </a:xfrm>
          <a:prstGeom prst="rect">
            <a:avLst/>
          </a:prstGeom>
          <a:noFill/>
        </p:spPr>
        <p:txBody>
          <a:bodyPr wrap="square">
            <a:spAutoFit/>
          </a:bodyPr>
          <a:lstStyle/>
          <a:p>
            <a:pPr>
              <a:lnSpc>
                <a:spcPct val="107000"/>
              </a:lnSpc>
              <a:spcAft>
                <a:spcPts val="800"/>
              </a:spcAft>
            </a:pPr>
            <a:r>
              <a:rPr lang="en-US" sz="2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KẾT LUẬN VÀ GÓP Ý</a:t>
            </a:r>
          </a:p>
        </p:txBody>
      </p:sp>
      <p:sp>
        <p:nvSpPr>
          <p:cNvPr id="14" name="TextBox 13">
            <a:extLst>
              <a:ext uri="{FF2B5EF4-FFF2-40B4-BE49-F238E27FC236}">
                <a16:creationId xmlns:a16="http://schemas.microsoft.com/office/drawing/2014/main" id="{F24BFE99-5983-43C3-8E0C-6E791B596116}"/>
              </a:ext>
            </a:extLst>
          </p:cNvPr>
          <p:cNvSpPr txBox="1"/>
          <p:nvPr/>
        </p:nvSpPr>
        <p:spPr>
          <a:xfrm>
            <a:off x="386079" y="1094046"/>
            <a:ext cx="5344161" cy="4377289"/>
          </a:xfrm>
          <a:prstGeom prst="rect">
            <a:avLst/>
          </a:prstGeom>
          <a:solidFill>
            <a:schemeClr val="tx2">
              <a:lumMod val="40000"/>
              <a:lumOff val="60000"/>
            </a:schemeClr>
          </a:solidFill>
        </p:spPr>
        <p:txBody>
          <a:bodyPr wrap="square">
            <a:spAutoFit/>
          </a:bodyPr>
          <a:lstStyle/>
          <a:p>
            <a:pPr marL="0" marR="0" algn="just">
              <a:lnSpc>
                <a:spcPct val="107000"/>
              </a:lnSpc>
              <a:spcBef>
                <a:spcPts val="0"/>
              </a:spcBef>
              <a:spcAft>
                <a:spcPts val="80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KẾT LUẬN</a:t>
            </a:r>
          </a:p>
          <a:p>
            <a:pPr marL="285750" indent="-285750" algn="just">
              <a:lnSpc>
                <a:spcPct val="107000"/>
              </a:lnSpc>
              <a:spcAft>
                <a:spcPts val="800"/>
              </a:spcAft>
              <a:buFont typeface="Wingdings" panose="05000000000000000000" pitchFamily="2" charset="2"/>
              <a:buChar char="§"/>
            </a:pP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thế</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giới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TTĐB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giúp</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rgbClr val="000000"/>
                </a:solidFill>
                <a:latin typeface="Arial" panose="020B0604020202020204" pitchFamily="34" charset="0"/>
                <a:ea typeface="Calibri" panose="020F0502020204030204" pitchFamily="34" charset="0"/>
                <a:cs typeface="Arial" panose="020B0604020202020204" pitchFamily="34" charset="0"/>
              </a:rPr>
              <a:t>tăng</a:t>
            </a: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 ngân sách</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1600" b="1" i="0" dirty="0">
                <a:solidFill>
                  <a:schemeClr val="bg1"/>
                </a:solidFill>
                <a:effectLst/>
                <a:latin typeface="Arial" panose="020B0604020202020204" pitchFamily="34" charset="0"/>
              </a:rPr>
              <a:t>định hướng sản xuất và tiêu dùng</a:t>
            </a:r>
            <a:r>
              <a:rPr lang="en-US" sz="1600" b="1" dirty="0">
                <a:solidFill>
                  <a:schemeClr val="bg1"/>
                </a:solidFill>
                <a:latin typeface="Arial" panose="020B0604020202020204" pitchFamily="34" charset="0"/>
              </a:rPr>
              <a:t>, bảo vệ </a:t>
            </a:r>
            <a:r>
              <a:rPr lang="en-US" sz="1600" b="1" dirty="0" err="1">
                <a:solidFill>
                  <a:schemeClr val="bg1"/>
                </a:solidFill>
                <a:latin typeface="Arial" panose="020B0604020202020204" pitchFamily="34" charset="0"/>
              </a:rPr>
              <a:t>sức</a:t>
            </a:r>
            <a:r>
              <a:rPr lang="en-US" sz="1600" b="1" dirty="0">
                <a:solidFill>
                  <a:schemeClr val="bg1"/>
                </a:solidFill>
                <a:latin typeface="Arial" panose="020B0604020202020204" pitchFamily="34" charset="0"/>
              </a:rPr>
              <a:t> </a:t>
            </a:r>
            <a:r>
              <a:rPr lang="en-US" sz="1600" b="1" dirty="0" err="1">
                <a:solidFill>
                  <a:schemeClr val="bg1"/>
                </a:solidFill>
                <a:latin typeface="Arial" panose="020B0604020202020204" pitchFamily="34" charset="0"/>
              </a:rPr>
              <a:t>khỏe</a:t>
            </a:r>
            <a:r>
              <a:rPr lang="en-US" sz="1600" b="1" dirty="0">
                <a:solidFill>
                  <a:schemeClr val="bg1"/>
                </a:solidFill>
                <a:latin typeface="Arial" panose="020B0604020202020204" pitchFamily="34" charset="0"/>
              </a:rPr>
              <a:t> nhân </a:t>
            </a:r>
            <a:r>
              <a:rPr lang="en-US" sz="1600" b="1" dirty="0" err="1">
                <a:solidFill>
                  <a:schemeClr val="bg1"/>
                </a:solidFill>
                <a:latin typeface="Arial" panose="020B0604020202020204" pitchFamily="34" charset="0"/>
              </a:rPr>
              <a:t>dân</a:t>
            </a:r>
            <a:r>
              <a:rPr lang="en-US" sz="1600" dirty="0">
                <a:solidFill>
                  <a:schemeClr val="bg1"/>
                </a:solidFill>
                <a:latin typeface="Arial" panose="020B0604020202020204" pitchFamily="34" charset="0"/>
              </a:rPr>
              <a:t>. </a:t>
            </a: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Wingdings" panose="05000000000000000000" pitchFamily="2" charset="2"/>
              <a:buChar char="§"/>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Thuế TTĐB </a:t>
            </a: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đóng góp đáng kể</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vào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tăng trưởng của GDP. </a:t>
            </a:r>
          </a:p>
          <a:p>
            <a:pPr marL="285750" indent="-285750" algn="just">
              <a:lnSpc>
                <a:spcPct val="107000"/>
              </a:lnSpc>
              <a:spcAft>
                <a:spcPts val="800"/>
              </a:spcAft>
              <a:buFont typeface="Wingdings" panose="05000000000000000000" pitchFamily="2" charset="2"/>
              <a:buChar char="§"/>
            </a:pPr>
            <a:r>
              <a:rPr lang="en-US" sz="1600" dirty="0">
                <a:solidFill>
                  <a:schemeClr val="bg1"/>
                </a:solidFill>
                <a:latin typeface="Arial" panose="020B0604020202020204" pitchFamily="34" charset="0"/>
                <a:cs typeface="Arial" panose="020B0604020202020204" pitchFamily="34" charset="0"/>
              </a:rPr>
              <a:t>Thuế TTĐB đối với đồ uống có cồn rất khác nhau giữa các </a:t>
            </a:r>
            <a:r>
              <a:rPr lang="en-US" sz="1600" dirty="0" err="1">
                <a:solidFill>
                  <a:schemeClr val="bg1"/>
                </a:solidFill>
                <a:latin typeface="Arial" panose="020B0604020202020204" pitchFamily="34" charset="0"/>
                <a:cs typeface="Arial" panose="020B0604020202020204" pitchFamily="34" charset="0"/>
              </a:rPr>
              <a:t>quốc</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gia</a:t>
            </a:r>
            <a:r>
              <a:rPr lang="en-US" sz="1600"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tùy</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thuộc</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vào</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điều</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kiện</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hoàn</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cảnh</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cụ</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thể</a:t>
            </a:r>
            <a:r>
              <a:rPr lang="en-US" sz="1600" dirty="0">
                <a:solidFill>
                  <a:schemeClr val="bg1"/>
                </a:solidFill>
                <a:latin typeface="Arial" panose="020B0604020202020204" pitchFamily="34" charset="0"/>
                <a:cs typeface="Arial" panose="020B0604020202020204" pitchFamily="34" charset="0"/>
              </a:rPr>
              <a:t>.   </a:t>
            </a:r>
          </a:p>
          <a:p>
            <a:pPr marL="285750" indent="-285750" algn="just">
              <a:lnSpc>
                <a:spcPct val="107000"/>
              </a:lnSpc>
              <a:spcAft>
                <a:spcPts val="800"/>
              </a:spcAft>
              <a:buFont typeface="Wingdings" panose="05000000000000000000" pitchFamily="2" charset="2"/>
              <a:buChar char="§"/>
            </a:pPr>
            <a:r>
              <a:rPr lang="en-US" sz="1600" b="1" dirty="0">
                <a:solidFill>
                  <a:schemeClr val="bg1"/>
                </a:solidFill>
                <a:latin typeface="Arial" panose="020B0604020202020204" pitchFamily="34" charset="0"/>
                <a:cs typeface="Arial" panose="020B0604020202020204" pitchFamily="34" charset="0"/>
              </a:rPr>
              <a:t>Tăng thuế </a:t>
            </a:r>
            <a:r>
              <a:rPr lang="en-US" sz="1600" b="1" dirty="0" err="1">
                <a:solidFill>
                  <a:schemeClr val="bg1"/>
                </a:solidFill>
                <a:latin typeface="Arial" panose="020B0604020202020204" pitchFamily="34" charset="0"/>
                <a:cs typeface="Arial" panose="020B0604020202020204" pitchFamily="34" charset="0"/>
              </a:rPr>
              <a:t>sẽ</a:t>
            </a:r>
            <a:r>
              <a:rPr lang="en-US" sz="1600" b="1" dirty="0">
                <a:solidFill>
                  <a:schemeClr val="bg1"/>
                </a:solidFill>
                <a:latin typeface="Arial" panose="020B0604020202020204" pitchFamily="34" charset="0"/>
                <a:cs typeface="Arial" panose="020B0604020202020204" pitchFamily="34" charset="0"/>
              </a:rPr>
              <a:t> làm tăng </a:t>
            </a:r>
            <a:r>
              <a:rPr lang="en-US" sz="1600" b="1" dirty="0" err="1">
                <a:solidFill>
                  <a:schemeClr val="bg1"/>
                </a:solidFill>
                <a:latin typeface="Arial" panose="020B0604020202020204" pitchFamily="34" charset="0"/>
                <a:cs typeface="Arial" panose="020B0604020202020204" pitchFamily="34" charset="0"/>
              </a:rPr>
              <a:t>thêm</a:t>
            </a:r>
            <a:r>
              <a:rPr lang="en-US" sz="1600" b="1"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khoảng</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cách</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lợi</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ích</a:t>
            </a:r>
            <a:r>
              <a:rPr lang="en-US" sz="1600" dirty="0">
                <a:solidFill>
                  <a:schemeClr val="bg1"/>
                </a:solidFill>
                <a:latin typeface="Arial" panose="020B0604020202020204" pitchFamily="34" charset="0"/>
                <a:cs typeface="Arial" panose="020B0604020202020204" pitchFamily="34" charset="0"/>
              </a:rPr>
              <a:t> giữa sản phẩm chính </a:t>
            </a:r>
            <a:r>
              <a:rPr lang="en-US" sz="1600" dirty="0" err="1">
                <a:solidFill>
                  <a:schemeClr val="bg1"/>
                </a:solidFill>
                <a:latin typeface="Arial" panose="020B0604020202020204" pitchFamily="34" charset="0"/>
                <a:cs typeface="Arial" panose="020B0604020202020204" pitchFamily="34" charset="0"/>
              </a:rPr>
              <a:t>thức</a:t>
            </a:r>
            <a:r>
              <a:rPr lang="en-US" sz="1600" dirty="0">
                <a:solidFill>
                  <a:schemeClr val="bg1"/>
                </a:solidFill>
                <a:latin typeface="Arial" panose="020B0604020202020204" pitchFamily="34" charset="0"/>
                <a:cs typeface="Arial" panose="020B0604020202020204" pitchFamily="34" charset="0"/>
              </a:rPr>
              <a:t> và bất hợp pháp, từ đó </a:t>
            </a:r>
            <a:r>
              <a:rPr lang="en-US" sz="1600" b="1" dirty="0">
                <a:solidFill>
                  <a:schemeClr val="bg1"/>
                </a:solidFill>
                <a:latin typeface="Arial" panose="020B0604020202020204" pitchFamily="34" charset="0"/>
                <a:cs typeface="Arial" panose="020B0604020202020204" pitchFamily="34" charset="0"/>
              </a:rPr>
              <a:t>tạo động lực </a:t>
            </a:r>
            <a:r>
              <a:rPr lang="en-US" sz="1600" b="1" dirty="0" err="1">
                <a:solidFill>
                  <a:schemeClr val="bg1"/>
                </a:solidFill>
                <a:latin typeface="Arial" panose="020B0604020202020204" pitchFamily="34" charset="0"/>
                <a:cs typeface="Arial" panose="020B0604020202020204" pitchFamily="34" charset="0"/>
              </a:rPr>
              <a:t>buôn</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lậu</a:t>
            </a:r>
            <a:r>
              <a:rPr lang="en-US" sz="1600" b="1"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phát </a:t>
            </a:r>
            <a:r>
              <a:rPr lang="en-US" sz="1600" dirty="0" err="1">
                <a:solidFill>
                  <a:schemeClr val="bg1"/>
                </a:solidFill>
                <a:latin typeface="Arial" panose="020B0604020202020204" pitchFamily="34" charset="0"/>
                <a:cs typeface="Arial" panose="020B0604020202020204" pitchFamily="34" charset="0"/>
              </a:rPr>
              <a:t>triển</a:t>
            </a:r>
            <a:r>
              <a:rPr lang="en-US" sz="1600" dirty="0">
                <a:solidFill>
                  <a:schemeClr val="bg1"/>
                </a:solidFill>
                <a:latin typeface="Arial" panose="020B0604020202020204" pitchFamily="34" charset="0"/>
                <a:cs typeface="Arial" panose="020B0604020202020204" pitchFamily="34" charset="0"/>
              </a:rPr>
              <a:t>.</a:t>
            </a:r>
          </a:p>
          <a:p>
            <a:pPr marL="285750" indent="-285750" algn="just">
              <a:lnSpc>
                <a:spcPct val="107000"/>
              </a:lnSpc>
              <a:spcAft>
                <a:spcPts val="800"/>
              </a:spcAft>
              <a:buFont typeface="Wingdings" panose="05000000000000000000" pitchFamily="2" charset="2"/>
              <a:buChar char="§"/>
            </a:pPr>
            <a:endParaRPr lang="en-US" sz="1600" dirty="0">
              <a:solidFill>
                <a:schemeClr val="bg1"/>
              </a:solidFill>
              <a:latin typeface="Arial" panose="020B0604020202020204" pitchFamily="34" charset="0"/>
              <a:cs typeface="Arial" panose="020B0604020202020204" pitchFamily="34" charset="0"/>
            </a:endParaRPr>
          </a:p>
          <a:p>
            <a:pPr marL="285750" indent="-285750" algn="just">
              <a:lnSpc>
                <a:spcPct val="107000"/>
              </a:lnSpc>
              <a:spcAft>
                <a:spcPts val="800"/>
              </a:spcAft>
              <a:buFont typeface="Wingdings" panose="05000000000000000000" pitchFamily="2" charset="2"/>
              <a:buChar char="§"/>
            </a:pPr>
            <a:endParaRPr lang="en-US" sz="16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0C3ED97-C5F3-414D-BCCA-59E44DD77DE3}"/>
              </a:ext>
            </a:extLst>
          </p:cNvPr>
          <p:cNvSpPr txBox="1"/>
          <p:nvPr/>
        </p:nvSpPr>
        <p:spPr>
          <a:xfrm>
            <a:off x="6278880" y="1074809"/>
            <a:ext cx="5344161" cy="4415761"/>
          </a:xfrm>
          <a:prstGeom prst="rect">
            <a:avLst/>
          </a:prstGeom>
          <a:solidFill>
            <a:schemeClr val="accent5">
              <a:lumMod val="40000"/>
              <a:lumOff val="60000"/>
            </a:schemeClr>
          </a:solidFill>
        </p:spPr>
        <p:txBody>
          <a:bodyPr wrap="square">
            <a:spAutoFit/>
          </a:bodyPr>
          <a:lstStyle/>
          <a:p>
            <a:pPr marL="0" marR="0" algn="just">
              <a:lnSpc>
                <a:spcPct val="107000"/>
              </a:lnSpc>
              <a:spcBef>
                <a:spcPts val="0"/>
              </a:spcBef>
              <a:spcAft>
                <a:spcPts val="600"/>
              </a:spcAft>
            </a:pP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ĐÓNG </a:t>
            </a: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GÓP Ý KIẾN</a:t>
            </a:r>
          </a:p>
          <a:p>
            <a:pPr marL="285750" marR="0" indent="-285750" algn="just">
              <a:lnSpc>
                <a:spcPct val="107000"/>
              </a:lnSpc>
              <a:spcBef>
                <a:spcPts val="0"/>
              </a:spcBef>
              <a:spcAft>
                <a:spcPts val="800"/>
              </a:spcAft>
              <a:buFont typeface="Wingdings" panose="05000000000000000000" pitchFamily="2" charset="2"/>
              <a:buChar char="Ø"/>
            </a:pP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Cần</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tham</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khảo</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kinh</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nghiệm</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quốc</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tế</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 áp dụng một </a:t>
            </a:r>
            <a:r>
              <a:rPr lang="en-US" sz="1600" b="1" dirty="0" err="1">
                <a:solidFill>
                  <a:schemeClr val="bg1"/>
                </a:solidFill>
                <a:latin typeface="Arial" panose="020B0604020202020204" pitchFamily="34" charset="0"/>
                <a:ea typeface="Calibri" panose="020F0502020204030204" pitchFamily="34" charset="0"/>
                <a:cs typeface="Arial" panose="020B0604020202020204" pitchFamily="34" charset="0"/>
              </a:rPr>
              <a:t>cách</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bg1"/>
                </a:solidFill>
                <a:latin typeface="Arial" panose="020B0604020202020204" pitchFamily="34" charset="0"/>
                <a:ea typeface="Calibri" panose="020F0502020204030204" pitchFamily="34" charset="0"/>
                <a:cs typeface="Arial" panose="020B0604020202020204" pitchFamily="34" charset="0"/>
              </a:rPr>
              <a:t>hài</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bg1"/>
                </a:solidFill>
                <a:latin typeface="Arial" panose="020B0604020202020204" pitchFamily="34" charset="0"/>
                <a:ea typeface="Calibri" panose="020F0502020204030204" pitchFamily="34" charset="0"/>
                <a:cs typeface="Arial" panose="020B0604020202020204" pitchFamily="34" charset="0"/>
              </a:rPr>
              <a:t>hòa</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 hợp </a:t>
            </a:r>
            <a:r>
              <a:rPr lang="en-US" sz="1600" b="1" dirty="0" err="1">
                <a:solidFill>
                  <a:schemeClr val="bg1"/>
                </a:solidFill>
                <a:latin typeface="Arial" panose="020B0604020202020204" pitchFamily="34" charset="0"/>
                <a:ea typeface="Calibri" panose="020F0502020204030204" pitchFamily="34" charset="0"/>
                <a:cs typeface="Arial" panose="020B0604020202020204" pitchFamily="34" charset="0"/>
              </a:rPr>
              <a:t>lý</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bg1"/>
                </a:solidFill>
                <a:latin typeface="Arial" panose="020B0604020202020204" pitchFamily="34" charset="0"/>
                <a:ea typeface="Calibri" panose="020F0502020204030204" pitchFamily="34" charset="0"/>
                <a:cs typeface="Arial" panose="020B0604020202020204" pitchFamily="34" charset="0"/>
              </a:rPr>
              <a:t>phù</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bg1"/>
                </a:solidFill>
                <a:latin typeface="Arial" panose="020B0604020202020204" pitchFamily="34" charset="0"/>
                <a:ea typeface="Calibri" panose="020F0502020204030204" pitchFamily="34" charset="0"/>
                <a:cs typeface="Arial" panose="020B0604020202020204" pitchFamily="34" charset="0"/>
              </a:rPr>
              <a:t>hợp</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 điều </a:t>
            </a:r>
            <a:r>
              <a:rPr lang="en-US" sz="1600" b="1" dirty="0" err="1">
                <a:solidFill>
                  <a:schemeClr val="bg1"/>
                </a:solidFill>
                <a:latin typeface="Arial" panose="020B0604020202020204" pitchFamily="34" charset="0"/>
                <a:ea typeface="Calibri" panose="020F0502020204030204" pitchFamily="34" charset="0"/>
                <a:cs typeface="Arial" panose="020B0604020202020204" pitchFamily="34" charset="0"/>
              </a:rPr>
              <a:t>kiện</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bg1"/>
                </a:solidFill>
                <a:latin typeface="Arial" panose="020B0604020202020204" pitchFamily="34" charset="0"/>
                <a:ea typeface="Calibri" panose="020F0502020204030204" pitchFamily="34" charset="0"/>
                <a:cs typeface="Arial" panose="020B0604020202020204" pitchFamily="34" charset="0"/>
              </a:rPr>
              <a:t>hoàn</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bg1"/>
                </a:solidFill>
                <a:latin typeface="Arial" panose="020B0604020202020204" pitchFamily="34" charset="0"/>
                <a:ea typeface="Calibri" panose="020F0502020204030204" pitchFamily="34" charset="0"/>
                <a:cs typeface="Arial" panose="020B0604020202020204" pitchFamily="34" charset="0"/>
              </a:rPr>
              <a:t>cảnh</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 đặc </a:t>
            </a:r>
            <a:r>
              <a:rPr lang="en-US" sz="1600" b="1" dirty="0" err="1">
                <a:solidFill>
                  <a:schemeClr val="bg1"/>
                </a:solidFill>
                <a:latin typeface="Arial" panose="020B0604020202020204" pitchFamily="34" charset="0"/>
                <a:ea typeface="Calibri" panose="020F0502020204030204" pitchFamily="34" charset="0"/>
                <a:cs typeface="Arial" panose="020B0604020202020204" pitchFamily="34" charset="0"/>
              </a:rPr>
              <a:t>thù</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 của Việt Nam</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marL="285750" marR="0" indent="-285750" algn="just">
              <a:lnSpc>
                <a:spcPct val="107000"/>
              </a:lnSpc>
              <a:spcBef>
                <a:spcPts val="0"/>
              </a:spcBef>
              <a:spcAft>
                <a:spcPts val="800"/>
              </a:spcAft>
              <a:buFont typeface="Wingdings" panose="05000000000000000000" pitchFamily="2" charset="2"/>
              <a:buChar char="Ø"/>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Cần </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đánh giá </a:t>
            </a:r>
            <a:r>
              <a:rPr lang="en-US" sz="1600" b="1" dirty="0" err="1">
                <a:solidFill>
                  <a:schemeClr val="bg1"/>
                </a:solidFill>
                <a:latin typeface="Arial" panose="020B0604020202020204" pitchFamily="34" charset="0"/>
                <a:ea typeface="Calibri" panose="020F0502020204030204" pitchFamily="34" charset="0"/>
                <a:cs typeface="Arial" panose="020B0604020202020204" pitchFamily="34" charset="0"/>
              </a:rPr>
              <a:t>toàn</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bg1"/>
                </a:solidFill>
                <a:latin typeface="Arial" panose="020B0604020202020204" pitchFamily="34" charset="0"/>
                <a:ea typeface="Calibri" panose="020F0502020204030204" pitchFamily="34" charset="0"/>
                <a:cs typeface="Arial" panose="020B0604020202020204" pitchFamily="34" charset="0"/>
              </a:rPr>
              <a:t>diện</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 các </a:t>
            </a:r>
            <a:r>
              <a:rPr lang="en-US" sz="1600" b="1" dirty="0" err="1">
                <a:solidFill>
                  <a:schemeClr val="bg1"/>
                </a:solidFill>
                <a:latin typeface="Arial" panose="020B0604020202020204" pitchFamily="34" charset="0"/>
                <a:ea typeface="Calibri" panose="020F0502020204030204" pitchFamily="34" charset="0"/>
                <a:cs typeface="Arial" panose="020B0604020202020204" pitchFamily="34" charset="0"/>
              </a:rPr>
              <a:t>tác</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bg1"/>
                </a:solidFill>
                <a:latin typeface="Arial" panose="020B0604020202020204" pitchFamily="34" charset="0"/>
                <a:ea typeface="Calibri" panose="020F0502020204030204" pitchFamily="34" charset="0"/>
                <a:cs typeface="Arial" panose="020B0604020202020204" pitchFamily="34" charset="0"/>
              </a:rPr>
              <a:t>động</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đối</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đối</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tượng</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trực</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tiếp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các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đối</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tượng</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gián</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tiếp,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kinh</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tế,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xã</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hội</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tránh</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những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ảnh</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hưởng</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tiêu cực, lan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tỏa</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không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mong</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muốn</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hoặc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thậm</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chí</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tác</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dụng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ngược</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marL="285750" marR="0" indent="-285750" algn="just">
              <a:lnSpc>
                <a:spcPct val="107000"/>
              </a:lnSpc>
              <a:spcBef>
                <a:spcPts val="0"/>
              </a:spcBef>
              <a:spcAft>
                <a:spcPts val="800"/>
              </a:spcAft>
              <a:buFont typeface="Wingdings" panose="05000000000000000000" pitchFamily="2" charset="2"/>
              <a:buChar char="Ø"/>
            </a:pP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ân</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nhắc</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việc </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tăng thuế cao gây sốc thị trường</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ảnh</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hưởng</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nghiêm trọng tới các doanh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nghiệp</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kinh</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tế</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xã</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hội</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marL="285750" marR="0" indent="-285750" algn="just">
              <a:lnSpc>
                <a:spcPct val="107000"/>
              </a:lnSpc>
              <a:spcBef>
                <a:spcPts val="0"/>
              </a:spcBef>
              <a:spcAft>
                <a:spcPts val="800"/>
              </a:spcAft>
              <a:buFont typeface="Wingdings" panose="05000000000000000000" pitchFamily="2" charset="2"/>
              <a:buChar char="Ø"/>
            </a:pPr>
            <a:r>
              <a:rPr lang="vi-VN" sz="1600" b="1" dirty="0">
                <a:solidFill>
                  <a:schemeClr val="bg1"/>
                </a:solidFill>
                <a:latin typeface="Arial" panose="020B0604020202020204" pitchFamily="34" charset="0"/>
                <a:ea typeface="Calibri" panose="020F0502020204030204" pitchFamily="34" charset="0"/>
                <a:cs typeface="Arial" panose="020B0604020202020204" pitchFamily="34" charset="0"/>
              </a:rPr>
              <a:t>Bên cạnh công cụ thuế cần đi kèm các công cụ khác </a:t>
            </a:r>
            <a:r>
              <a:rPr lang="vi-VN" sz="1600" dirty="0">
                <a:solidFill>
                  <a:schemeClr val="bg1"/>
                </a:solidFill>
                <a:latin typeface="Arial" panose="020B0604020202020204" pitchFamily="34" charset="0"/>
                <a:ea typeface="Calibri" panose="020F0502020204030204" pitchFamily="34" charset="0"/>
                <a:cs typeface="Arial" panose="020B0604020202020204" pitchFamily="34" charset="0"/>
              </a:rPr>
              <a:t>như tăng cường chống buôn lậu</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kiểm</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tra</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giám</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sát</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việc tuân thủ pháp luật,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đẩy</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mạnh</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tuyên</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truyền</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giáo</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dục</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người tiêu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dùng</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v.v</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0267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4107ED-6898-40C1-A40C-A9419391F44C}"/>
              </a:ext>
            </a:extLst>
          </p:cNvPr>
          <p:cNvSpPr txBox="1"/>
          <p:nvPr/>
        </p:nvSpPr>
        <p:spPr>
          <a:xfrm>
            <a:off x="284480" y="10131"/>
            <a:ext cx="10678159" cy="458780"/>
          </a:xfrm>
          <a:prstGeom prst="rect">
            <a:avLst/>
          </a:prstGeom>
          <a:noFill/>
        </p:spPr>
        <p:txBody>
          <a:bodyPr wrap="square">
            <a:spAutoFit/>
          </a:bodyPr>
          <a:lstStyle/>
          <a:p>
            <a:pPr>
              <a:lnSpc>
                <a:spcPct val="107000"/>
              </a:lnSpc>
              <a:spcAft>
                <a:spcPts val="800"/>
              </a:spcAft>
            </a:pP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Tài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liệu</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tham</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khảo</a:t>
            </a:r>
            <a:endParaRPr lang="en-US" sz="2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24BFE99-5983-43C3-8E0C-6E791B596116}"/>
              </a:ext>
            </a:extLst>
          </p:cNvPr>
          <p:cNvSpPr txBox="1"/>
          <p:nvPr/>
        </p:nvSpPr>
        <p:spPr>
          <a:xfrm>
            <a:off x="482599" y="547918"/>
            <a:ext cx="11226802" cy="6157711"/>
          </a:xfrm>
          <a:prstGeom prst="rect">
            <a:avLst/>
          </a:prstGeom>
          <a:solidFill>
            <a:schemeClr val="tx1"/>
          </a:solidFill>
        </p:spPr>
        <p:txBody>
          <a:bodyPr wrap="square">
            <a:spAutoFit/>
          </a:bodyPr>
          <a:lstStyle/>
          <a:p>
            <a:pPr>
              <a:lnSpc>
                <a:spcPct val="108000"/>
              </a:lnSpc>
              <a:spcAft>
                <a:spcPts val="600"/>
              </a:spcAft>
            </a:pPr>
            <a:r>
              <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https://iris.who.int/bitstream/handle/Report 2024</a:t>
            </a:r>
            <a:endPar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8000"/>
              </a:lnSpc>
              <a:spcAft>
                <a:spcPts val="600"/>
              </a:spcAft>
            </a:pPr>
            <a:r>
              <a:rPr lang="en-US"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https://iris.who.int/bitstream/handle/Global Report on the Use of Alcohol Tax 2023</a:t>
            </a:r>
            <a:endParaRPr lang="en-US"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8000"/>
              </a:lnSpc>
              <a:spcAft>
                <a:spcPts val="600"/>
              </a:spcAft>
            </a:pPr>
            <a:r>
              <a:rPr lang="en-US"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https://www.who.int/publications/i/item/global-status-report-on-alcohol-and-health-2014</a:t>
            </a:r>
          </a:p>
          <a:p>
            <a:pPr>
              <a:lnSpc>
                <a:spcPct val="108000"/>
              </a:lnSpc>
              <a:spcAft>
                <a:spcPts val="600"/>
              </a:spcAft>
            </a:pPr>
            <a:r>
              <a:rPr lang="en-US"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https://www.who.int/publications/i/item/WHO Global status report on alcohol 2018</a:t>
            </a:r>
          </a:p>
          <a:p>
            <a:pPr>
              <a:lnSpc>
                <a:spcPct val="108000"/>
              </a:lnSpc>
              <a:spcAft>
                <a:spcPts val="600"/>
              </a:spcAft>
            </a:pPr>
            <a:r>
              <a:rPr lang="en-US"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https://webdev.excise.go.th/aec-law/en/compare-en-alcohol.php</a:t>
            </a:r>
            <a:endPar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8000"/>
              </a:lnSpc>
              <a:spcAft>
                <a:spcPts val="600"/>
              </a:spcAft>
            </a:pPr>
            <a:r>
              <a:rPr lang="en-US"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https://prosperitydata360.worldbank.org/</a:t>
            </a:r>
            <a:r>
              <a:rPr lang="en-US" sz="1300" u="sng" dirty="0" err="1">
                <a:solidFill>
                  <a:schemeClr val="bg1"/>
                </a:solidFill>
                <a:effectLst/>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en</a:t>
            </a:r>
            <a:r>
              <a:rPr lang="en-US"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/indicator/IMF+GFSR+GRTGSE_G14_GDP_PT</a:t>
            </a:r>
            <a:r>
              <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marL="0" marR="0">
              <a:lnSpc>
                <a:spcPct val="108000"/>
              </a:lnSpc>
              <a:spcAft>
                <a:spcPts val="600"/>
              </a:spcAft>
            </a:pPr>
            <a:r>
              <a:rPr lang="en-US"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https://mof.gov.vn/webcenter/portal/vclvcstc/pages_r/l/chi-tiet-tin?dDocName=MOFUCM197200</a:t>
            </a:r>
            <a:endPar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8000"/>
              </a:lnSpc>
              <a:spcAft>
                <a:spcPts val="600"/>
              </a:spcAft>
            </a:pPr>
            <a:r>
              <a:rPr lang="en-US"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https://actionaid.org/sites/default/files/publications/excise_taxes.pdf</a:t>
            </a:r>
            <a:endPar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8000"/>
              </a:lnSpc>
              <a:spcAft>
                <a:spcPts val="600"/>
              </a:spcAft>
            </a:pPr>
            <a:r>
              <a:rPr lang="en-US"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https://en.wikipedia.org/wiki/List_of_countries_by_alcohol_consumption_per_capita</a:t>
            </a:r>
            <a:endPar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8000"/>
              </a:lnSpc>
              <a:spcAft>
                <a:spcPts val="600"/>
              </a:spcAft>
            </a:pPr>
            <a:r>
              <a:rPr lang="en-US"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https://worldpopulationreview.com/country-rankings/alcohol-consumption-by-country</a:t>
            </a:r>
            <a:endPar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8000"/>
              </a:lnSpc>
              <a:spcAft>
                <a:spcPts val="600"/>
              </a:spcAft>
            </a:pPr>
            <a:r>
              <a:rPr lang="en-US"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https://agriculture.canada.ca/en/international-trade/market-intelligence/reports/wine-beer-and-spirits-vietnam</a:t>
            </a:r>
            <a:endParaRPr lang="en-US"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8000"/>
              </a:lnSpc>
              <a:spcAft>
                <a:spcPts val="600"/>
              </a:spcAft>
            </a:pPr>
            <a:r>
              <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https://www.tracit.org/uploads/1/0/2/2/102238034/apiswa_illicit_alcohol_in_asean_report_2023_final.pdf</a:t>
            </a:r>
            <a:endPar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8000"/>
              </a:lnSpc>
              <a:spcAft>
                <a:spcPts val="600"/>
              </a:spcAft>
            </a:pPr>
            <a:r>
              <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https://www.tracit.org/uploads/1/0/2/2/102238034/illicit_trade_in_alcohol_in_india-challenges_and_solutions-2023_update_1.pdf</a:t>
            </a:r>
            <a:endParaRPr lang="en-US" sz="13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marR="0">
              <a:lnSpc>
                <a:spcPct val="108000"/>
              </a:lnSpc>
              <a:spcAft>
                <a:spcPts val="600"/>
              </a:spcAft>
            </a:pPr>
            <a:r>
              <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https://www.oecd.org/en/publications/illicit-trade-in-high-risk-sectors_1334c634-en.html</a:t>
            </a:r>
            <a:endPar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8000"/>
              </a:lnSpc>
              <a:spcAft>
                <a:spcPts val="600"/>
              </a:spcAft>
            </a:pPr>
            <a:r>
              <a:rPr lang="en-US" sz="1300" dirty="0">
                <a:solidFill>
                  <a:schemeClr val="bg1"/>
                </a:solidFill>
                <a:latin typeface="Arial" panose="020B060402020202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Spirits tax hike brings AU$170m shortfall - The Spirits Business</a:t>
            </a:r>
            <a:endParaRPr lang="en-US" sz="1300" dirty="0">
              <a:solidFill>
                <a:schemeClr val="bg1"/>
              </a:solidFill>
              <a:latin typeface="Arial" panose="020B0604020202020204" pitchFamily="34" charset="0"/>
              <a:cs typeface="Arial" panose="020B0604020202020204" pitchFamily="34" charset="0"/>
            </a:endParaRPr>
          </a:p>
          <a:p>
            <a:pPr marL="0" marR="0">
              <a:lnSpc>
                <a:spcPct val="108000"/>
              </a:lnSpc>
              <a:spcAft>
                <a:spcPts val="600"/>
              </a:spcAft>
            </a:pPr>
            <a:r>
              <a:rPr lang="en-US" sz="1300" dirty="0">
                <a:solidFill>
                  <a:schemeClr val="bg1"/>
                </a:solidFill>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Rise in spirits excise duty has cost Treasury more than £100m – whisky body | STV News</a:t>
            </a:r>
            <a:endParaRPr lang="en-US" sz="1300" dirty="0">
              <a:solidFill>
                <a:schemeClr val="bg1"/>
              </a:solidFill>
              <a:latin typeface="Arial" panose="020B0604020202020204" pitchFamily="34" charset="0"/>
              <a:cs typeface="Arial" panose="020B0604020202020204" pitchFamily="34" charset="0"/>
            </a:endParaRPr>
          </a:p>
          <a:p>
            <a:pPr marL="0" marR="0">
              <a:lnSpc>
                <a:spcPct val="108000"/>
              </a:lnSpc>
              <a:spcAft>
                <a:spcPts val="600"/>
              </a:spcAft>
            </a:pPr>
            <a:r>
              <a:rPr lang="en-US" sz="1300" dirty="0">
                <a:solidFill>
                  <a:schemeClr val="bg1"/>
                </a:solidFill>
                <a:latin typeface="Arial" panose="020B0604020202020204" pitchFamily="34" charset="0"/>
                <a:cs typeface="Arial" panose="020B0604020202020204" pitchFamily="34" charset="0"/>
                <a:hlinkClick r:id="rId18">
                  <a:extLst>
                    <a:ext uri="{A12FA001-AC4F-418D-AE19-62706E023703}">
                      <ahyp:hlinkClr xmlns:ahyp="http://schemas.microsoft.com/office/drawing/2018/hyperlinkcolor" val="tx"/>
                    </a:ext>
                  </a:extLst>
                </a:hlinkClick>
              </a:rPr>
              <a:t>Government To Reduce Alcohol Taxes (belaws.com)</a:t>
            </a:r>
            <a:endParaRPr lang="en-US" sz="1300" dirty="0">
              <a:solidFill>
                <a:schemeClr val="bg1"/>
              </a:solidFill>
              <a:latin typeface="Arial" panose="020B0604020202020204" pitchFamily="34" charset="0"/>
              <a:cs typeface="Arial" panose="020B0604020202020204" pitchFamily="34" charset="0"/>
            </a:endParaRPr>
          </a:p>
          <a:p>
            <a:pPr marL="0" marR="0">
              <a:lnSpc>
                <a:spcPct val="108000"/>
              </a:lnSpc>
              <a:spcAft>
                <a:spcPts val="600"/>
              </a:spcAft>
            </a:pPr>
            <a:r>
              <a:rPr lang="en-GB"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19">
                  <a:extLst>
                    <a:ext uri="{A12FA001-AC4F-418D-AE19-62706E023703}">
                      <ahyp:hlinkClr xmlns:ahyp="http://schemas.microsoft.com/office/drawing/2018/hyperlinkcolor" val="tx"/>
                    </a:ext>
                  </a:extLst>
                </a:hlinkClick>
              </a:rPr>
              <a:t>Tax revenue (% of GDP) - Malaysia | Data (worldbank.org)</a:t>
            </a:r>
            <a:endPar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8000"/>
              </a:lnSpc>
              <a:spcAft>
                <a:spcPts val="600"/>
              </a:spcAft>
            </a:pPr>
            <a:r>
              <a:rPr lang="en-GB"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20">
                  <a:extLst>
                    <a:ext uri="{A12FA001-AC4F-418D-AE19-62706E023703}">
                      <ahyp:hlinkClr xmlns:ahyp="http://schemas.microsoft.com/office/drawing/2018/hyperlinkcolor" val="tx"/>
                    </a:ext>
                  </a:extLst>
                </a:hlinkClick>
              </a:rPr>
              <a:t>https://www.lexology.com/library/detail.aspx?g=71907f8f-afd9-4f78-b0cc-610a7e4ded98</a:t>
            </a:r>
            <a:r>
              <a:rPr lang="en-GB" sz="13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08000"/>
              </a:lnSpc>
              <a:spcAft>
                <a:spcPts val="600"/>
              </a:spcAft>
            </a:pPr>
            <a:r>
              <a:rPr lang="en-GB"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21">
                  <a:extLst>
                    <a:ext uri="{A12FA001-AC4F-418D-AE19-62706E023703}">
                      <ahyp:hlinkClr xmlns:ahyp="http://schemas.microsoft.com/office/drawing/2018/hyperlinkcolor" val="tx"/>
                    </a:ext>
                  </a:extLst>
                </a:hlinkClick>
              </a:rPr>
              <a:t>https://www.bgloballaw.com/2024/06/16/tax-reduction-on-spirits-and-wines-in-2024</a:t>
            </a:r>
            <a:r>
              <a:rPr lang="en-GB" sz="13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8000"/>
              </a:lnSpc>
              <a:spcAft>
                <a:spcPts val="600"/>
              </a:spcAft>
            </a:pPr>
            <a:r>
              <a:rPr lang="en-US"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22">
                  <a:extLst>
                    <a:ext uri="{A12FA001-AC4F-418D-AE19-62706E023703}">
                      <ahyp:hlinkClr xmlns:ahyp="http://schemas.microsoft.com/office/drawing/2018/hyperlinkcolor" val="tx"/>
                    </a:ext>
                  </a:extLst>
                </a:hlinkClick>
              </a:rPr>
              <a:t>http://www.cnwinenews.com/html/2023/English_0323/126719.html</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080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a:xfrm>
            <a:off x="431800" y="2865119"/>
            <a:ext cx="5486400" cy="787399"/>
          </a:xfrm>
        </p:spPr>
        <p:txBody>
          <a:bodyPr/>
          <a:lstStyle/>
          <a:p>
            <a:r>
              <a:rPr lang="en-US" sz="4000" dirty="0" err="1">
                <a:latin typeface="Arial" panose="020B0604020202020204" pitchFamily="34" charset="0"/>
                <a:cs typeface="Arial" panose="020B0604020202020204" pitchFamily="34" charset="0"/>
              </a:rPr>
              <a:t>Trân</a:t>
            </a:r>
            <a:r>
              <a:rPr lang="en-US" sz="4000" dirty="0">
                <a:latin typeface="Arial" panose="020B0604020202020204" pitchFamily="34" charset="0"/>
                <a:cs typeface="Arial" panose="020B0604020202020204" pitchFamily="34" charset="0"/>
              </a:rPr>
              <a:t> trọng </a:t>
            </a:r>
            <a:r>
              <a:rPr lang="en-US" sz="4000" dirty="0" err="1">
                <a:latin typeface="Arial" panose="020B0604020202020204" pitchFamily="34" charset="0"/>
                <a:cs typeface="Arial" panose="020B0604020202020204" pitchFamily="34" charset="0"/>
              </a:rPr>
              <a:t>cảm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ơn</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113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401320" y="866775"/>
            <a:ext cx="6787747" cy="665479"/>
          </a:xfrm>
        </p:spPr>
        <p:txBody>
          <a:bodyPr/>
          <a:lstStyle/>
          <a:p>
            <a:r>
              <a:rPr lang="en-US" dirty="0">
                <a:latin typeface="Arial" panose="020B0604020202020204" pitchFamily="34" charset="0"/>
                <a:cs typeface="Arial" panose="020B0604020202020204" pitchFamily="34" charset="0"/>
              </a:rPr>
              <a:t>Nội dung chính</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93724" y="2281238"/>
            <a:ext cx="8265795" cy="4160202"/>
          </a:xfrm>
        </p:spPr>
        <p:txBody>
          <a:bodyPr tIns="457200">
            <a:normAutofit fontScale="92500" lnSpcReduction="20000"/>
          </a:bodyPr>
          <a:lstStyle/>
          <a:p>
            <a:pPr marL="457200" indent="-457200">
              <a:buFont typeface="+mj-lt"/>
              <a:buAutoNum type="arabicPeriod"/>
            </a:pPr>
            <a:r>
              <a:rPr lang="en-US" dirty="0">
                <a:solidFill>
                  <a:schemeClr val="bg1"/>
                </a:solidFill>
                <a:latin typeface="Arial" panose="020B0604020202020204" pitchFamily="34" charset="0"/>
                <a:cs typeface="Arial" panose="020B0604020202020204" pitchFamily="34" charset="0"/>
              </a:rPr>
              <a:t>Thuế TTĐB – Các mục tiêu</a:t>
            </a:r>
          </a:p>
          <a:p>
            <a:pPr marL="457200" indent="-457200">
              <a:buFont typeface="+mj-lt"/>
              <a:buAutoNum type="arabicPeriod"/>
            </a:pP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Đóng</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góp</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của TTĐB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đối</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GDP</a:t>
            </a:r>
          </a:p>
          <a:p>
            <a:pPr marL="457200" indent="-457200">
              <a:buFont typeface="+mj-lt"/>
              <a:buAutoNum type="arabicPeriod"/>
            </a:pP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Tiêu thụ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rượu</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bia</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trên</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thế</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giới</a:t>
            </a: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457200" indent="-457200">
              <a:buFont typeface="+mj-lt"/>
              <a:buAutoNum type="arabicPeriod"/>
            </a:pP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Thuế TTĐB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đối</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rượu</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bia</a:t>
            </a: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457200" indent="-457200">
              <a:buFont typeface="+mj-lt"/>
              <a:buAutoNum type="arabicPeriod"/>
            </a:pP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Tình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trạng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rượ</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u</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bia</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err="1">
                <a:solidFill>
                  <a:schemeClr val="bg1"/>
                </a:solidFill>
                <a:latin typeface="Arial" panose="020B0604020202020204" pitchFamily="34" charset="0"/>
                <a:ea typeface="Calibri" panose="020F0502020204030204" pitchFamily="34" charset="0"/>
                <a:cs typeface="Arial" panose="020B0604020202020204" pitchFamily="34" charset="0"/>
              </a:rPr>
              <a:t>lậu</a:t>
            </a: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457200" indent="-457200">
              <a:buFont typeface="+mj-lt"/>
              <a:buAutoNum type="arabicPeriod"/>
            </a:pP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Kinh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nghiệm</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quốc tế</a:t>
            </a:r>
          </a:p>
          <a:p>
            <a:pPr marL="457200" indent="-457200">
              <a:buFont typeface="+mj-lt"/>
              <a:buAutoNum type="arabicPeriod"/>
            </a:pP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Kết</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luận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Đóng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góp</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ý kiến</a:t>
            </a:r>
          </a:p>
          <a:p>
            <a:pPr marL="457200" indent="-457200">
              <a:buFont typeface="+mj-lt"/>
              <a:buAutoNum type="arabicPeriod"/>
            </a:pP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Tài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liệu</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tham</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khảo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2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68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4107ED-6898-40C1-A40C-A9419391F44C}"/>
              </a:ext>
            </a:extLst>
          </p:cNvPr>
          <p:cNvSpPr txBox="1"/>
          <p:nvPr/>
        </p:nvSpPr>
        <p:spPr>
          <a:xfrm>
            <a:off x="148013" y="223381"/>
            <a:ext cx="9199984" cy="458780"/>
          </a:xfrm>
          <a:prstGeom prst="rect">
            <a:avLst/>
          </a:prstGeom>
          <a:noFill/>
        </p:spPr>
        <p:txBody>
          <a:bodyPr wrap="square">
            <a:spAutoFit/>
          </a:bodyPr>
          <a:lstStyle/>
          <a:p>
            <a:pPr marL="0" marR="0">
              <a:lnSpc>
                <a:spcPct val="107000"/>
              </a:lnSpc>
              <a:spcBef>
                <a:spcPts val="0"/>
              </a:spcBef>
              <a:spcAft>
                <a:spcPts val="800"/>
              </a:spcAf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THUẾ TIÊU THỤ ĐẶC BIỆT – CÁC MỤC TIÊU</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D1EE2AFB-B99D-4D5B-9A45-7D092C429E76}"/>
              </a:ext>
            </a:extLst>
          </p:cNvPr>
          <p:cNvSpPr txBox="1"/>
          <p:nvPr/>
        </p:nvSpPr>
        <p:spPr>
          <a:xfrm>
            <a:off x="782320" y="1001336"/>
            <a:ext cx="11206688" cy="3337388"/>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Thuế tiêu thụ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đặc</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biệt</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trên</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thế</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giới</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nói</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chung</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nhằm</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vào các sản phẩm được cho là có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hại</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cho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sức</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khỏe</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(thuốc lá, đồ uống có cồn), môi trường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nhiên</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liệu</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hóa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thạch</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xăng</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xã</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hội</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bạc</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mại</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dâm</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các sản phẩm,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dịch</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vụ</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xa</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xỉ</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(du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thuyền</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ô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tô</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máy bay) v.v. </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Thuế tiêu thụ đặc biệt đối với thuốc lá, rượu, bia và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nhiên</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liệu</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là những loại thuế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lâu</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đời</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Hiên</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nay đang có xu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hướng</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mở</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rộng</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thêm</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một số đối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tượng</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mới khác. Thuế được áp dụng cho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cả</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sản phẩm trong nước và sản phẩm nhập khẩu. </a:t>
            </a:r>
          </a:p>
          <a:p>
            <a:pPr marR="0" lvl="0">
              <a:lnSpc>
                <a:spcPct val="107000"/>
              </a:lnSpc>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Thuế TTĐB là loại thuế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gián</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thu</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Thuế này do các cơ sở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trực</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tiếp sản xuất ra hàng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hoá</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đó nộp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nhưng</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người tiêu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dùng</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là người chịu thuế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vì</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chi phí thuế đó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thường</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sẽ được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cộng</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vào giá bán.</a:t>
            </a:r>
          </a:p>
          <a:p>
            <a:pPr marR="0" lvl="0">
              <a:lnSpc>
                <a:spcPct val="107000"/>
              </a:lnSpc>
              <a:spcBef>
                <a:spcPts val="0"/>
              </a:spcBef>
              <a:spcAft>
                <a:spcPts val="0"/>
              </a:spcAft>
            </a:pP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Cũng</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giống</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như các loại thuế khác, thuế TTĐB sẽ giúp tăng thu ngân sách quốc gia. </a:t>
            </a: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sz="1600" b="1" i="0" dirty="0">
              <a:solidFill>
                <a:srgbClr val="0070C0"/>
              </a:solidFill>
              <a:effectLst/>
              <a:latin typeface="Arial" panose="020B0604020202020204" pitchFamily="34" charset="0"/>
            </a:endParaRPr>
          </a:p>
        </p:txBody>
      </p:sp>
      <p:pic>
        <p:nvPicPr>
          <p:cNvPr id="8" name="Picture 7">
            <a:extLst>
              <a:ext uri="{FF2B5EF4-FFF2-40B4-BE49-F238E27FC236}">
                <a16:creationId xmlns:a16="http://schemas.microsoft.com/office/drawing/2014/main" id="{23ACA787-5A5A-45F2-9BE8-671B8D8ED828}"/>
              </a:ext>
            </a:extLst>
          </p:cNvPr>
          <p:cNvPicPr>
            <a:picLocks noChangeAspect="1"/>
          </p:cNvPicPr>
          <p:nvPr/>
        </p:nvPicPr>
        <p:blipFill>
          <a:blip r:embed="rId3"/>
          <a:stretch>
            <a:fillRect/>
          </a:stretch>
        </p:blipFill>
        <p:spPr>
          <a:xfrm>
            <a:off x="148013" y="4464168"/>
            <a:ext cx="751147" cy="701326"/>
          </a:xfrm>
          <a:prstGeom prst="rect">
            <a:avLst/>
          </a:prstGeom>
        </p:spPr>
      </p:pic>
      <p:sp>
        <p:nvSpPr>
          <p:cNvPr id="2" name="TextBox 1">
            <a:extLst>
              <a:ext uri="{FF2B5EF4-FFF2-40B4-BE49-F238E27FC236}">
                <a16:creationId xmlns:a16="http://schemas.microsoft.com/office/drawing/2014/main" id="{E884B50B-9D98-43FE-AD7A-AEBEDBD27FA1}"/>
              </a:ext>
            </a:extLst>
          </p:cNvPr>
          <p:cNvSpPr txBox="1"/>
          <p:nvPr/>
        </p:nvSpPr>
        <p:spPr>
          <a:xfrm>
            <a:off x="1575009" y="4814831"/>
            <a:ext cx="9621311" cy="600101"/>
          </a:xfrm>
          <a:prstGeom prst="rect">
            <a:avLst/>
          </a:prstGeom>
          <a:solidFill>
            <a:schemeClr val="accent3">
              <a:lumMod val="20000"/>
              <a:lumOff val="80000"/>
            </a:schemeClr>
          </a:solidFill>
          <a:ln>
            <a:solidFill>
              <a:srgbClr val="0070C0"/>
            </a:solidFill>
          </a:ln>
        </p:spPr>
        <p:txBody>
          <a:bodyPr wrap="square" rtlCol="0">
            <a:spAutoFit/>
          </a:bodyPr>
          <a:lstStyle/>
          <a:p>
            <a:pPr marR="0" lvl="0">
              <a:lnSpc>
                <a:spcPct val="107000"/>
              </a:lnSpc>
              <a:spcBef>
                <a:spcPts val="0"/>
              </a:spcBef>
              <a:spcAft>
                <a:spcPts val="800"/>
              </a:spcAft>
            </a:pPr>
            <a:r>
              <a:rPr lang="vi-VN" sz="1600" i="0" dirty="0">
                <a:solidFill>
                  <a:srgbClr val="0070C0"/>
                </a:solidFill>
                <a:effectLst/>
                <a:latin typeface="Arial" panose="020B0604020202020204" pitchFamily="34" charset="0"/>
              </a:rPr>
              <a:t>Thuế TTĐB không chỉ </a:t>
            </a:r>
            <a:r>
              <a:rPr lang="vi-VN" sz="1600" b="1" i="0" dirty="0">
                <a:solidFill>
                  <a:srgbClr val="0070C0"/>
                </a:solidFill>
                <a:effectLst/>
                <a:latin typeface="Arial" panose="020B0604020202020204" pitchFamily="34" charset="0"/>
              </a:rPr>
              <a:t>tạo nguồn thu cho ngân sách</a:t>
            </a:r>
            <a:r>
              <a:rPr lang="vi-VN" sz="1600" i="0" dirty="0">
                <a:solidFill>
                  <a:srgbClr val="0070C0"/>
                </a:solidFill>
                <a:effectLst/>
                <a:latin typeface="Arial" panose="020B0604020202020204" pitchFamily="34" charset="0"/>
              </a:rPr>
              <a:t>, đảm bảo nguồn lực thực hiện các mục tiêu phát triển kinh tế - xã hội mà còn </a:t>
            </a:r>
            <a:r>
              <a:rPr lang="vi-VN" sz="1600" b="1" i="0" dirty="0">
                <a:solidFill>
                  <a:srgbClr val="0070C0"/>
                </a:solidFill>
                <a:effectLst/>
                <a:latin typeface="Arial" panose="020B0604020202020204" pitchFamily="34" charset="0"/>
              </a:rPr>
              <a:t>định hướng sản xuất và tiêu dùng</a:t>
            </a:r>
            <a:r>
              <a:rPr lang="en-US" sz="1600" b="1" dirty="0">
                <a:solidFill>
                  <a:srgbClr val="0070C0"/>
                </a:solidFill>
                <a:latin typeface="Arial" panose="020B0604020202020204" pitchFamily="34" charset="0"/>
              </a:rPr>
              <a:t>, bảo vệ </a:t>
            </a:r>
            <a:r>
              <a:rPr lang="en-US" sz="1600" b="1" dirty="0" err="1">
                <a:solidFill>
                  <a:srgbClr val="0070C0"/>
                </a:solidFill>
                <a:latin typeface="Arial" panose="020B0604020202020204" pitchFamily="34" charset="0"/>
              </a:rPr>
              <a:t>sức</a:t>
            </a:r>
            <a:r>
              <a:rPr lang="en-US" sz="1600" b="1" dirty="0">
                <a:solidFill>
                  <a:srgbClr val="0070C0"/>
                </a:solidFill>
                <a:latin typeface="Arial" panose="020B0604020202020204" pitchFamily="34" charset="0"/>
              </a:rPr>
              <a:t> </a:t>
            </a:r>
            <a:r>
              <a:rPr lang="en-US" sz="1600" b="1" dirty="0" err="1">
                <a:solidFill>
                  <a:srgbClr val="0070C0"/>
                </a:solidFill>
                <a:latin typeface="Arial" panose="020B0604020202020204" pitchFamily="34" charset="0"/>
              </a:rPr>
              <a:t>khỏe</a:t>
            </a:r>
            <a:r>
              <a:rPr lang="en-US" sz="1600" b="1" dirty="0">
                <a:solidFill>
                  <a:srgbClr val="0070C0"/>
                </a:solidFill>
                <a:latin typeface="Arial" panose="020B0604020202020204" pitchFamily="34" charset="0"/>
              </a:rPr>
              <a:t> nhân </a:t>
            </a:r>
            <a:r>
              <a:rPr lang="en-US" sz="1600" b="1" dirty="0" err="1">
                <a:solidFill>
                  <a:srgbClr val="0070C0"/>
                </a:solidFill>
                <a:latin typeface="Arial" panose="020B0604020202020204" pitchFamily="34" charset="0"/>
              </a:rPr>
              <a:t>dân</a:t>
            </a:r>
            <a:r>
              <a:rPr lang="en-US" sz="1600" dirty="0">
                <a:solidFill>
                  <a:srgbClr val="0070C0"/>
                </a:solidFill>
                <a:latin typeface="Arial" panose="020B0604020202020204" pitchFamily="34" charset="0"/>
              </a:rPr>
              <a:t>. </a:t>
            </a:r>
            <a:endParaRPr lang="en-US" sz="1600" i="0" dirty="0">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412769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4107ED-6898-40C1-A40C-A9419391F44C}"/>
              </a:ext>
            </a:extLst>
          </p:cNvPr>
          <p:cNvSpPr txBox="1"/>
          <p:nvPr/>
        </p:nvSpPr>
        <p:spPr>
          <a:xfrm>
            <a:off x="83774" y="108804"/>
            <a:ext cx="10678159" cy="458780"/>
          </a:xfrm>
          <a:prstGeom prst="rect">
            <a:avLst/>
          </a:prstGeom>
          <a:noFill/>
        </p:spPr>
        <p:txBody>
          <a:bodyPr wrap="square">
            <a:spAutoFit/>
          </a:bodyPr>
          <a:lstStyle/>
          <a:p>
            <a:pPr>
              <a:lnSpc>
                <a:spcPct val="107000"/>
              </a:lnSpc>
              <a:spcAft>
                <a:spcPts val="800"/>
              </a:spcAf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ĐÓNG GÓP CỦA THUẾ TTĐB ĐỐI VỚI GDP</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4333CE66-3C6F-43AC-8CA9-2341EBB8FEBA}"/>
              </a:ext>
            </a:extLst>
          </p:cNvPr>
          <p:cNvSpPr/>
          <p:nvPr/>
        </p:nvSpPr>
        <p:spPr>
          <a:xfrm>
            <a:off x="5974080" y="2278950"/>
            <a:ext cx="5961332" cy="2622842"/>
          </a:xfrm>
          <a:prstGeom prst="rect">
            <a:avLst/>
          </a:prstGeom>
          <a:noFill/>
          <a:ln cmpd="sng">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marL="285750" marR="0" indent="-285750">
              <a:lnSpc>
                <a:spcPct val="107000"/>
              </a:lnSpc>
              <a:spcBef>
                <a:spcPts val="0"/>
              </a:spcBef>
              <a:spcAft>
                <a:spcPts val="0"/>
              </a:spcAft>
              <a:buFont typeface="Arial" panose="020B0604020202020204" pitchFamily="34" charset="0"/>
              <a:buChar cha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Thuế TTĐB vs GDP của một số nước ASEAN</a:t>
            </a:r>
          </a:p>
          <a:p>
            <a:pPr lvl="1">
              <a:lnSpc>
                <a:spcPct val="107000"/>
              </a:lnSpc>
            </a:pPr>
            <a:r>
              <a:rPr lang="en-US" sz="1400" dirty="0">
                <a:effectLst/>
                <a:latin typeface="Arial" panose="020B0604020202020204" pitchFamily="34" charset="0"/>
                <a:ea typeface="Calibri" panose="020F0502020204030204" pitchFamily="34" charset="0"/>
                <a:cs typeface="Arial" panose="020B0604020202020204" pitchFamily="34" charset="0"/>
              </a:rPr>
              <a:t>Vietnam: 1.63% (2019); </a:t>
            </a:r>
          </a:p>
          <a:p>
            <a:pPr lvl="1">
              <a:lnSpc>
                <a:spcPct val="107000"/>
              </a:lnSpc>
            </a:pPr>
            <a:r>
              <a:rPr lang="en-US" sz="1400" dirty="0">
                <a:effectLst/>
                <a:latin typeface="Arial" panose="020B0604020202020204" pitchFamily="34" charset="0"/>
                <a:ea typeface="Calibri" panose="020F0502020204030204" pitchFamily="34" charset="0"/>
                <a:cs typeface="Arial" panose="020B0604020202020204" pitchFamily="34" charset="0"/>
              </a:rPr>
              <a:t>Indonesia: 1.15% (2021); </a:t>
            </a:r>
          </a:p>
          <a:p>
            <a:pPr lvl="1">
              <a:lnSpc>
                <a:spcPct val="107000"/>
              </a:lnSpc>
            </a:pPr>
            <a:r>
              <a:rPr lang="en-US" sz="1400" dirty="0">
                <a:effectLst/>
                <a:latin typeface="Arial" panose="020B0604020202020204" pitchFamily="34" charset="0"/>
                <a:ea typeface="Calibri" panose="020F0502020204030204" pitchFamily="34" charset="0"/>
                <a:cs typeface="Arial" panose="020B0604020202020204" pitchFamily="34" charset="0"/>
              </a:rPr>
              <a:t>Cambodia: 4.59% (2020); </a:t>
            </a:r>
          </a:p>
          <a:p>
            <a:pPr lvl="1">
              <a:lnSpc>
                <a:spcPct val="107000"/>
              </a:lnSpc>
            </a:pPr>
            <a:r>
              <a:rPr lang="en-US" sz="1400" dirty="0">
                <a:effectLst/>
                <a:latin typeface="Arial" panose="020B0604020202020204" pitchFamily="34" charset="0"/>
                <a:ea typeface="Calibri" panose="020F0502020204030204" pitchFamily="34" charset="0"/>
                <a:cs typeface="Arial" panose="020B0604020202020204" pitchFamily="34" charset="0"/>
              </a:rPr>
              <a:t>Thailand: 3.26% (2021)</a:t>
            </a:r>
          </a:p>
          <a:p>
            <a:pPr lvl="1">
              <a:lnSpc>
                <a:spcPct val="107000"/>
              </a:lnSpc>
            </a:pPr>
            <a:r>
              <a:rPr lang="en-US" sz="1400" dirty="0">
                <a:effectLst/>
                <a:latin typeface="Arial" panose="020B0604020202020204" pitchFamily="34" charset="0"/>
                <a:ea typeface="Calibri" panose="020F0502020204030204" pitchFamily="34" charset="0"/>
                <a:cs typeface="Arial" panose="020B0604020202020204" pitchFamily="34" charset="0"/>
              </a:rPr>
              <a:t>Philippines: 1.64% (2021); </a:t>
            </a:r>
          </a:p>
          <a:p>
            <a:pPr lvl="1">
              <a:lnSpc>
                <a:spcPct val="107000"/>
              </a:lnSpc>
            </a:pPr>
            <a:r>
              <a:rPr lang="en-US" sz="1400" dirty="0">
                <a:effectLst/>
                <a:latin typeface="Arial" panose="020B0604020202020204" pitchFamily="34" charset="0"/>
                <a:ea typeface="Calibri" panose="020F0502020204030204" pitchFamily="34" charset="0"/>
                <a:cs typeface="Arial" panose="020B0604020202020204" pitchFamily="34" charset="0"/>
              </a:rPr>
              <a:t>Singapore: 0.7% (2021)</a:t>
            </a:r>
          </a:p>
          <a:p>
            <a:pPr lvl="1">
              <a:lnSpc>
                <a:spcPct val="107000"/>
              </a:lnSpc>
            </a:pPr>
            <a:r>
              <a:rPr lang="en-US" sz="1400" dirty="0">
                <a:effectLst/>
                <a:latin typeface="Arial" panose="020B0604020202020204" pitchFamily="34" charset="0"/>
                <a:ea typeface="Calibri" panose="020F0502020204030204" pitchFamily="34" charset="0"/>
                <a:cs typeface="Arial" panose="020B0604020202020204" pitchFamily="34" charset="0"/>
              </a:rPr>
              <a:t>Laos: 2.37% (2021); </a:t>
            </a:r>
          </a:p>
          <a:p>
            <a:pPr lvl="1">
              <a:lnSpc>
                <a:spcPct val="107000"/>
              </a:lnSpc>
            </a:pPr>
            <a:r>
              <a:rPr lang="en-US" sz="1400" dirty="0">
                <a:effectLst/>
                <a:latin typeface="Arial" panose="020B0604020202020204" pitchFamily="34" charset="0"/>
                <a:ea typeface="Calibri" panose="020F0502020204030204" pitchFamily="34" charset="0"/>
                <a:cs typeface="Arial" panose="020B0604020202020204" pitchFamily="34" charset="0"/>
              </a:rPr>
              <a:t>Malaysia: 0.66% (2021)</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34D439D-9B64-4E37-B062-0579E232C390}"/>
              </a:ext>
            </a:extLst>
          </p:cNvPr>
          <p:cNvSpPr txBox="1"/>
          <p:nvPr/>
        </p:nvSpPr>
        <p:spPr>
          <a:xfrm>
            <a:off x="6328984" y="6259815"/>
            <a:ext cx="3040425" cy="675506"/>
          </a:xfrm>
          <a:prstGeom prst="rect">
            <a:avLst/>
          </a:prstGeom>
          <a:noFill/>
        </p:spPr>
        <p:txBody>
          <a:bodyPr wrap="square">
            <a:spAutoFit/>
          </a:bodyPr>
          <a:lstStyle/>
          <a:p>
            <a:pPr marL="0" marR="0">
              <a:lnSpc>
                <a:spcPct val="107000"/>
              </a:lnSpc>
              <a:spcBef>
                <a:spcPts val="0"/>
              </a:spcBef>
              <a:spcAft>
                <a:spcPts val="800"/>
              </a:spcAft>
            </a:pPr>
            <a:r>
              <a:rPr lang="en-US" sz="1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https://prosperitydata360.worldbank.org/en/indicator/IMF+GFSR+GRTGSE_G14_GDP_PT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id="{C4438077-8811-484D-A195-BE90E58FD97E}"/>
              </a:ext>
            </a:extLst>
          </p:cNvPr>
          <p:cNvPicPr>
            <a:picLocks noChangeAspect="1"/>
          </p:cNvPicPr>
          <p:nvPr/>
        </p:nvPicPr>
        <p:blipFill>
          <a:blip r:embed="rId4"/>
          <a:stretch>
            <a:fillRect/>
          </a:stretch>
        </p:blipFill>
        <p:spPr>
          <a:xfrm>
            <a:off x="256587" y="741270"/>
            <a:ext cx="5300933" cy="4182544"/>
          </a:xfrm>
          <a:prstGeom prst="rect">
            <a:avLst/>
          </a:prstGeom>
        </p:spPr>
      </p:pic>
      <p:sp>
        <p:nvSpPr>
          <p:cNvPr id="29" name="TextBox 28">
            <a:extLst>
              <a:ext uri="{FF2B5EF4-FFF2-40B4-BE49-F238E27FC236}">
                <a16:creationId xmlns:a16="http://schemas.microsoft.com/office/drawing/2014/main" id="{4D4A910E-C1DA-45D8-A5D8-5F39802EAFF3}"/>
              </a:ext>
            </a:extLst>
          </p:cNvPr>
          <p:cNvSpPr txBox="1"/>
          <p:nvPr/>
        </p:nvSpPr>
        <p:spPr>
          <a:xfrm>
            <a:off x="9588453" y="6190650"/>
            <a:ext cx="2346960" cy="553998"/>
          </a:xfrm>
          <a:prstGeom prst="rect">
            <a:avLst/>
          </a:prstGeom>
          <a:noFill/>
        </p:spPr>
        <p:txBody>
          <a:bodyPr wrap="square">
            <a:spAutoFit/>
          </a:bodyPr>
          <a:lstStyle/>
          <a:p>
            <a:r>
              <a:rPr lang="en-US" sz="1000" dirty="0">
                <a:solidFill>
                  <a:schemeClr val="bg1"/>
                </a:solidFill>
                <a:hlinkClick r:id="rId5"/>
              </a:rPr>
              <a:t>https://mof.gov.vn/webcenter/portal/vclvcstc/pages_r/l/chi-tiet-tin?dDocName=MOFUCM197200</a:t>
            </a:r>
            <a:endParaRPr lang="en-US" dirty="0">
              <a:solidFill>
                <a:schemeClr val="bg1"/>
              </a:solidFill>
            </a:endParaRPr>
          </a:p>
        </p:txBody>
      </p:sp>
      <p:sp>
        <p:nvSpPr>
          <p:cNvPr id="9" name="TextBox 8">
            <a:extLst>
              <a:ext uri="{FF2B5EF4-FFF2-40B4-BE49-F238E27FC236}">
                <a16:creationId xmlns:a16="http://schemas.microsoft.com/office/drawing/2014/main" id="{AE0F4724-27DD-42BF-9A3B-14B2CFB340B0}"/>
              </a:ext>
            </a:extLst>
          </p:cNvPr>
          <p:cNvSpPr txBox="1"/>
          <p:nvPr/>
        </p:nvSpPr>
        <p:spPr>
          <a:xfrm>
            <a:off x="1812955" y="5131648"/>
            <a:ext cx="7556454" cy="584775"/>
          </a:xfrm>
          <a:prstGeom prst="rect">
            <a:avLst/>
          </a:prstGeom>
          <a:solidFill>
            <a:schemeClr val="accent3">
              <a:lumMod val="20000"/>
              <a:lumOff val="80000"/>
            </a:schemeClr>
          </a:solidFill>
          <a:ln>
            <a:solidFill>
              <a:srgbClr val="0070C0"/>
            </a:solidFill>
          </a:ln>
        </p:spPr>
        <p:txBody>
          <a:bodyPr wrap="square">
            <a:spAutoFit/>
          </a:bodyPr>
          <a:lstStyle/>
          <a:p>
            <a:pPr marL="285750" indent="-285750">
              <a:buFont typeface="Arial" panose="020B0604020202020204" pitchFamily="34" charset="0"/>
              <a:buChar char="•"/>
            </a:pPr>
            <a:r>
              <a:rPr lang="en-US" sz="1600" dirty="0">
                <a:solidFill>
                  <a:srgbClr val="0070C0"/>
                </a:solidFill>
                <a:latin typeface="Arial" panose="020B0604020202020204" pitchFamily="34" charset="0"/>
                <a:cs typeface="Arial" panose="020B0604020202020204" pitchFamily="34" charset="0"/>
              </a:rPr>
              <a:t>Thuế TTĐB </a:t>
            </a:r>
            <a:r>
              <a:rPr lang="en-US" sz="1600" b="1" dirty="0">
                <a:solidFill>
                  <a:srgbClr val="0070C0"/>
                </a:solidFill>
                <a:latin typeface="Arial" panose="020B0604020202020204" pitchFamily="34" charset="0"/>
                <a:cs typeface="Arial" panose="020B0604020202020204" pitchFamily="34" charset="0"/>
              </a:rPr>
              <a:t>đóng góp đáng kể </a:t>
            </a:r>
            <a:r>
              <a:rPr lang="en-US" sz="1600" dirty="0">
                <a:solidFill>
                  <a:srgbClr val="0070C0"/>
                </a:solidFill>
                <a:latin typeface="Arial" panose="020B0604020202020204" pitchFamily="34" charset="0"/>
                <a:cs typeface="Arial" panose="020B0604020202020204" pitchFamily="34" charset="0"/>
              </a:rPr>
              <a:t>vào tăng trưởng GDP. </a:t>
            </a:r>
          </a:p>
          <a:p>
            <a:pPr marL="285750" indent="-285750">
              <a:buFont typeface="Arial" panose="020B0604020202020204" pitchFamily="34" charset="0"/>
              <a:buChar char="•"/>
            </a:pPr>
            <a:r>
              <a:rPr lang="en-US" sz="1600" b="1" dirty="0">
                <a:solidFill>
                  <a:srgbClr val="0070C0"/>
                </a:solidFill>
                <a:latin typeface="Arial" panose="020B0604020202020204" pitchFamily="34" charset="0"/>
                <a:cs typeface="Arial" panose="020B0604020202020204" pitchFamily="34" charset="0"/>
              </a:rPr>
              <a:t>Nuôi dưỡng nguồn thu </a:t>
            </a:r>
            <a:r>
              <a:rPr lang="en-US" sz="1600" dirty="0">
                <a:solidFill>
                  <a:srgbClr val="0070C0"/>
                </a:solidFill>
                <a:latin typeface="Arial" panose="020B0604020202020204" pitchFamily="34" charset="0"/>
                <a:cs typeface="Arial" panose="020B0604020202020204" pitchFamily="34" charset="0"/>
              </a:rPr>
              <a:t>để tạo ổn định và tăng trưởng GDP là quan trọng </a:t>
            </a:r>
          </a:p>
        </p:txBody>
      </p:sp>
      <p:sp>
        <p:nvSpPr>
          <p:cNvPr id="11" name="TextBox 10">
            <a:extLst>
              <a:ext uri="{FF2B5EF4-FFF2-40B4-BE49-F238E27FC236}">
                <a16:creationId xmlns:a16="http://schemas.microsoft.com/office/drawing/2014/main" id="{D0B46F19-C541-4D92-88B2-41496F67687F}"/>
              </a:ext>
            </a:extLst>
          </p:cNvPr>
          <p:cNvSpPr txBox="1"/>
          <p:nvPr/>
        </p:nvSpPr>
        <p:spPr>
          <a:xfrm>
            <a:off x="6095999" y="819462"/>
            <a:ext cx="5839413" cy="1229632"/>
          </a:xfrm>
          <a:prstGeom prst="rect">
            <a:avLst/>
          </a:prstGeom>
          <a:noFill/>
          <a:ln>
            <a:solidFill>
              <a:srgbClr val="0070C0"/>
            </a:solidFill>
          </a:ln>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Các nước thu nhập </a:t>
            </a:r>
            <a:r>
              <a:rPr lang="en-US" sz="1600" b="1" dirty="0" err="1">
                <a:solidFill>
                  <a:schemeClr val="bg1"/>
                </a:solidFill>
                <a:latin typeface="Arial" panose="020B0604020202020204" pitchFamily="34" charset="0"/>
                <a:ea typeface="Calibri" panose="020F0502020204030204" pitchFamily="34" charset="0"/>
                <a:cs typeface="Arial" panose="020B0604020202020204" pitchFamily="34" charset="0"/>
              </a:rPr>
              <a:t>thấp</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bg1"/>
                </a:solidFill>
                <a:latin typeface="Arial" panose="020B0604020202020204" pitchFamily="34" charset="0"/>
                <a:ea typeface="Calibri" panose="020F0502020204030204" pitchFamily="34" charset="0"/>
                <a:cs typeface="Arial" panose="020B0604020202020204" pitchFamily="34" charset="0"/>
              </a:rPr>
              <a:t>trung</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bg1"/>
                </a:solidFill>
                <a:latin typeface="Arial" panose="020B0604020202020204" pitchFamily="34" charset="0"/>
                <a:ea typeface="Calibri" panose="020F0502020204030204" pitchFamily="34" charset="0"/>
                <a:cs typeface="Arial" panose="020B0604020202020204" pitchFamily="34" charset="0"/>
              </a:rPr>
              <a:t>bình</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Thuế TTĐB chiếm khoảng 1-2%</a:t>
            </a:r>
          </a:p>
          <a:p>
            <a:pPr marL="285750" marR="0" indent="-285750">
              <a:lnSpc>
                <a:spcPct val="107000"/>
              </a:lnSpc>
              <a:spcBef>
                <a:spcPts val="0"/>
              </a:spcBef>
              <a:spcAft>
                <a:spcPts val="800"/>
              </a:spcAft>
              <a:buFont typeface="Arial" panose="020B0604020202020204" pitchFamily="34" charset="0"/>
              <a:buChar char="•"/>
            </a:pP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Các nước OECD</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Trung bình khoảng 3% (cá biệt có Mỹ 0.8</a:t>
            </a:r>
            <a:r>
              <a:rPr lang="en-US" sz="1600">
                <a:solidFill>
                  <a:schemeClr val="bg1"/>
                </a:solidFill>
                <a:latin typeface="Arial" panose="020B0604020202020204" pitchFamily="34" charset="0"/>
                <a:ea typeface="Calibri" panose="020F0502020204030204" pitchFamily="34" charset="0"/>
                <a:cs typeface="Arial" panose="020B0604020202020204" pitchFamily="34" charset="0"/>
              </a:rPr>
              <a:t>% và</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NewZealand là 0.6%)</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3CA562E-DB55-495C-82D8-3E2C0711DA10}"/>
              </a:ext>
            </a:extLst>
          </p:cNvPr>
          <p:cNvSpPr txBox="1"/>
          <p:nvPr/>
        </p:nvSpPr>
        <p:spPr>
          <a:xfrm>
            <a:off x="2822591" y="6467649"/>
            <a:ext cx="3725437" cy="523220"/>
          </a:xfrm>
          <a:prstGeom prst="rect">
            <a:avLst/>
          </a:prstGeom>
          <a:noFill/>
        </p:spPr>
        <p:txBody>
          <a:bodyPr wrap="square">
            <a:spAutoFit/>
          </a:bodyPr>
          <a:lstStyle/>
          <a:p>
            <a:r>
              <a:rPr lang="en-US" sz="1000" dirty="0">
                <a:solidFill>
                  <a:schemeClr val="bg1"/>
                </a:solidFill>
                <a:hlinkClick r:id="rId6"/>
              </a:rPr>
              <a:t>https://actionaid.org/sites/default/files/publications/excise</a:t>
            </a:r>
            <a:endParaRPr lang="en-US" sz="1000" dirty="0">
              <a:solidFill>
                <a:schemeClr val="bg1"/>
              </a:solidFill>
            </a:endParaRPr>
          </a:p>
          <a:p>
            <a:r>
              <a:rPr lang="en-US" dirty="0"/>
              <a:t>_taxes.pdf</a:t>
            </a:r>
          </a:p>
        </p:txBody>
      </p:sp>
    </p:spTree>
    <p:extLst>
      <p:ext uri="{BB962C8B-B14F-4D97-AF65-F5344CB8AC3E}">
        <p14:creationId xmlns:p14="http://schemas.microsoft.com/office/powerpoint/2010/main" val="512025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4107ED-6898-40C1-A40C-A9419391F44C}"/>
              </a:ext>
            </a:extLst>
          </p:cNvPr>
          <p:cNvSpPr txBox="1"/>
          <p:nvPr/>
        </p:nvSpPr>
        <p:spPr>
          <a:xfrm>
            <a:off x="138428" y="81303"/>
            <a:ext cx="10678159" cy="458780"/>
          </a:xfrm>
          <a:prstGeom prst="rect">
            <a:avLst/>
          </a:prstGeom>
          <a:noFill/>
        </p:spPr>
        <p:txBody>
          <a:bodyPr wrap="square">
            <a:spAutoFit/>
          </a:bodyPr>
          <a:lstStyle/>
          <a:p>
            <a:pPr>
              <a:lnSpc>
                <a:spcPct val="107000"/>
              </a:lnSpc>
              <a:spcAft>
                <a:spcPts val="800"/>
              </a:spcAf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TIÊU THỤ RƯỢU BIA TRÊN THẾ GIỚI</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F72C390-F822-4881-8F47-C9701B681BD6}"/>
              </a:ext>
            </a:extLst>
          </p:cNvPr>
          <p:cNvSpPr txBox="1"/>
          <p:nvPr/>
        </p:nvSpPr>
        <p:spPr>
          <a:xfrm>
            <a:off x="361238" y="1129723"/>
            <a:ext cx="5850286" cy="3482043"/>
          </a:xfrm>
          <a:prstGeom prst="rect">
            <a:avLst/>
          </a:prstGeom>
          <a:noFill/>
          <a:ln>
            <a:solidFill>
              <a:srgbClr val="0070C0"/>
            </a:solidFill>
          </a:ln>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Mức tiêu thụ trên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toàn</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thế</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giới</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vào năm 2019 tương đương với </a:t>
            </a: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5,5 lít cồn nguyên chất </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được tiêu thụ </a:t>
            </a: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cho </a:t>
            </a:r>
            <a:r>
              <a:rPr lang="en-US"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mỗi</a:t>
            </a: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người từ 15 </a:t>
            </a:r>
            <a:r>
              <a:rPr lang="en-US"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tuổi</a:t>
            </a: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trở lên</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Các</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khu</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vực</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có mức tiêu thụ cao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nhất</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là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Khu</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vực</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Châu</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Âu</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(9,2 lít) và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Khu</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vực</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Châu Mỹ (7,5 lít).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Dữ</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liệu</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từ năm 2019. </a:t>
            </a:r>
            <a:r>
              <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3"/>
              </a:rPr>
              <a:t>WHO Report 2024</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vi-VN" sz="1600" b="1" dirty="0">
                <a:solidFill>
                  <a:schemeClr val="bg1"/>
                </a:solidFill>
                <a:latin typeface="Arial" panose="020B0604020202020204" pitchFamily="34" charset="0"/>
                <a:cs typeface="Arial" panose="020B0604020202020204" pitchFamily="34" charset="0"/>
              </a:rPr>
              <a:t>Séc </a:t>
            </a:r>
            <a:r>
              <a:rPr lang="vi-VN" sz="1600" dirty="0">
                <a:solidFill>
                  <a:schemeClr val="bg1"/>
                </a:solidFill>
                <a:latin typeface="Arial" panose="020B0604020202020204" pitchFamily="34" charset="0"/>
                <a:cs typeface="Arial" panose="020B0604020202020204" pitchFamily="34" charset="0"/>
              </a:rPr>
              <a:t>tiêu thụ nhiều rượu nhất tính theo đầu người vào năm 2019, với cá nhân tiêu thụ khoảng </a:t>
            </a:r>
            <a:r>
              <a:rPr lang="vi-VN" sz="1600" b="1" dirty="0">
                <a:solidFill>
                  <a:schemeClr val="bg1"/>
                </a:solidFill>
                <a:latin typeface="Arial" panose="020B0604020202020204" pitchFamily="34" charset="0"/>
                <a:cs typeface="Arial" panose="020B0604020202020204" pitchFamily="34" charset="0"/>
              </a:rPr>
              <a:t>14,26 lít </a:t>
            </a:r>
            <a:r>
              <a:rPr lang="en-US" sz="1600" b="1" dirty="0">
                <a:solidFill>
                  <a:schemeClr val="bg1"/>
                </a:solidFill>
                <a:latin typeface="Arial" panose="020B0604020202020204" pitchFamily="34" charset="0"/>
                <a:cs typeface="Arial" panose="020B0604020202020204" pitchFamily="34" charset="0"/>
              </a:rPr>
              <a:t>cồn </a:t>
            </a:r>
            <a:r>
              <a:rPr lang="vi-VN" sz="1600" b="1" dirty="0">
                <a:solidFill>
                  <a:schemeClr val="bg1"/>
                </a:solidFill>
                <a:latin typeface="Arial" panose="020B0604020202020204" pitchFamily="34" charset="0"/>
                <a:cs typeface="Arial" panose="020B0604020202020204" pitchFamily="34" charset="0"/>
              </a:rPr>
              <a:t>nguyên chất</a:t>
            </a:r>
            <a:r>
              <a:rPr lang="vi-VN" sz="1600" dirty="0">
                <a:solidFill>
                  <a:schemeClr val="bg1"/>
                </a:solidFill>
                <a:latin typeface="Arial" panose="020B0604020202020204" pitchFamily="34" charset="0"/>
                <a:cs typeface="Arial" panose="020B0604020202020204" pitchFamily="34" charset="0"/>
              </a:rPr>
              <a:t>. </a:t>
            </a:r>
            <a:r>
              <a:rPr lang="vi-VN" sz="1600" b="1" dirty="0">
                <a:solidFill>
                  <a:schemeClr val="bg1"/>
                </a:solidFill>
                <a:latin typeface="Arial" panose="020B0604020202020204" pitchFamily="34" charset="0"/>
                <a:cs typeface="Arial" panose="020B0604020202020204" pitchFamily="34" charset="0"/>
              </a:rPr>
              <a:t>Hoa Kỳ </a:t>
            </a:r>
            <a:r>
              <a:rPr lang="vi-VN" sz="1600" dirty="0">
                <a:solidFill>
                  <a:schemeClr val="bg1"/>
                </a:solidFill>
                <a:latin typeface="Arial" panose="020B0604020202020204" pitchFamily="34" charset="0"/>
                <a:cs typeface="Arial" panose="020B0604020202020204" pitchFamily="34" charset="0"/>
              </a:rPr>
              <a:t>có mức tiêu thụ hàng năm cho mỗi người là </a:t>
            </a:r>
            <a:r>
              <a:rPr lang="vi-VN" sz="1600" b="1" dirty="0">
                <a:solidFill>
                  <a:schemeClr val="bg1"/>
                </a:solidFill>
                <a:latin typeface="Arial" panose="020B0604020202020204" pitchFamily="34" charset="0"/>
                <a:cs typeface="Arial" panose="020B0604020202020204" pitchFamily="34" charset="0"/>
              </a:rPr>
              <a:t>9,97 lít </a:t>
            </a:r>
            <a:r>
              <a:rPr lang="en-US" sz="1600" b="1" dirty="0">
                <a:solidFill>
                  <a:schemeClr val="bg1"/>
                </a:solidFill>
                <a:latin typeface="Arial" panose="020B0604020202020204" pitchFamily="34" charset="0"/>
                <a:cs typeface="Arial" panose="020B0604020202020204" pitchFamily="34" charset="0"/>
              </a:rPr>
              <a:t>cồn </a:t>
            </a:r>
            <a:r>
              <a:rPr lang="vi-VN" sz="1600" b="1" dirty="0">
                <a:solidFill>
                  <a:schemeClr val="bg1"/>
                </a:solidFill>
                <a:latin typeface="Arial" panose="020B0604020202020204" pitchFamily="34" charset="0"/>
                <a:cs typeface="Arial" panose="020B0604020202020204" pitchFamily="34" charset="0"/>
              </a:rPr>
              <a:t>nguyên chất </a:t>
            </a:r>
            <a:r>
              <a:rPr lang="vi-VN" sz="1600" dirty="0">
                <a:solidFill>
                  <a:schemeClr val="bg1"/>
                </a:solidFill>
                <a:latin typeface="Arial" panose="020B0604020202020204" pitchFamily="34" charset="0"/>
                <a:cs typeface="Arial" panose="020B0604020202020204" pitchFamily="34" charset="0"/>
              </a:rPr>
              <a:t>vào năm 2019, nhưng mức tiêu thụ thay đổi theo từng tiểu bang. </a:t>
            </a:r>
            <a:r>
              <a:rPr lang="vi-VN" sz="1600" dirty="0">
                <a:solidFill>
                  <a:schemeClr val="bg1"/>
                </a:solidFill>
                <a:latin typeface="Arial" panose="020B0604020202020204" pitchFamily="34" charset="0"/>
                <a:cs typeface="Arial" panose="020B0604020202020204" pitchFamily="34" charset="0"/>
                <a:hlinkClick r:id="rId4"/>
              </a:rPr>
              <a:t>Link</a:t>
            </a: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vi-VN" sz="1600" dirty="0">
                <a:solidFill>
                  <a:schemeClr val="bg1"/>
                </a:solidFill>
                <a:latin typeface="Arial" panose="020B0604020202020204" pitchFamily="34" charset="0"/>
                <a:cs typeface="Arial" panose="020B0604020202020204" pitchFamily="34" charset="0"/>
              </a:rPr>
              <a:t>Các nước </a:t>
            </a:r>
            <a:r>
              <a:rPr lang="en-US" sz="1600" dirty="0" err="1">
                <a:solidFill>
                  <a:schemeClr val="bg1"/>
                </a:solidFill>
                <a:latin typeface="Arial" panose="020B0604020202020204" pitchFamily="34" charset="0"/>
                <a:cs typeface="Arial" panose="020B0604020202020204" pitchFamily="34" charset="0"/>
              </a:rPr>
              <a:t>Hồi</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giáo</a:t>
            </a:r>
            <a:r>
              <a:rPr lang="en-US" sz="1600" dirty="0">
                <a:solidFill>
                  <a:schemeClr val="bg1"/>
                </a:solidFill>
                <a:latin typeface="Arial" panose="020B0604020202020204" pitchFamily="34" charset="0"/>
                <a:cs typeface="Arial" panose="020B0604020202020204" pitchFamily="34" charset="0"/>
              </a:rPr>
              <a:t> </a:t>
            </a:r>
            <a:r>
              <a:rPr lang="vi-VN" sz="1600" dirty="0">
                <a:solidFill>
                  <a:schemeClr val="bg1"/>
                </a:solidFill>
                <a:latin typeface="Arial" panose="020B0604020202020204" pitchFamily="34" charset="0"/>
                <a:cs typeface="Arial" panose="020B0604020202020204" pitchFamily="34" charset="0"/>
              </a:rPr>
              <a:t>ở </a:t>
            </a:r>
            <a:r>
              <a:rPr lang="vi-VN" sz="1600" b="1" dirty="0">
                <a:solidFill>
                  <a:schemeClr val="bg1"/>
                </a:solidFill>
                <a:latin typeface="Arial" panose="020B0604020202020204" pitchFamily="34" charset="0"/>
                <a:cs typeface="Arial" panose="020B0604020202020204" pitchFamily="34" charset="0"/>
              </a:rPr>
              <a:t>Trung Đông </a:t>
            </a:r>
            <a:r>
              <a:rPr lang="vi-VN" sz="1600" dirty="0">
                <a:solidFill>
                  <a:schemeClr val="bg1"/>
                </a:solidFill>
                <a:latin typeface="Arial" panose="020B0604020202020204" pitchFamily="34" charset="0"/>
                <a:cs typeface="Arial" panose="020B0604020202020204" pitchFamily="34" charset="0"/>
              </a:rPr>
              <a:t>có mức tiêu thụ thấp đáng kể</a:t>
            </a:r>
            <a:r>
              <a:rPr lang="en-US" sz="1600" dirty="0">
                <a:solidFill>
                  <a:schemeClr val="bg1"/>
                </a:solidFill>
                <a:latin typeface="Arial" panose="020B0604020202020204" pitchFamily="34" charset="0"/>
                <a:cs typeface="Arial" panose="020B0604020202020204" pitchFamily="34" charset="0"/>
              </a:rPr>
              <a:t> từ </a:t>
            </a:r>
            <a:r>
              <a:rPr lang="en-US" sz="1600" b="1" dirty="0">
                <a:solidFill>
                  <a:schemeClr val="bg1"/>
                </a:solidFill>
                <a:latin typeface="Arial" panose="020B0604020202020204" pitchFamily="34" charset="0"/>
                <a:cs typeface="Arial" panose="020B0604020202020204" pitchFamily="34" charset="0"/>
              </a:rPr>
              <a:t>0.01-0.37 lít cồn nguyên chất</a:t>
            </a:r>
            <a:r>
              <a:rPr lang="vi-VN" sz="1600" dirty="0">
                <a:solidFill>
                  <a:schemeClr val="bg1"/>
                </a:solidFill>
                <a:latin typeface="Arial" panose="020B0604020202020204" pitchFamily="34" charset="0"/>
                <a:cs typeface="Arial" panose="020B0604020202020204" pitchFamily="34" charset="0"/>
              </a:rPr>
              <a:t>.</a:t>
            </a:r>
            <a:r>
              <a:rPr lang="en-US" sz="1600" dirty="0">
                <a:solidFill>
                  <a:schemeClr val="bg1"/>
                </a:solidFill>
                <a:latin typeface="Arial" panose="020B0604020202020204" pitchFamily="34" charset="0"/>
                <a:cs typeface="Arial" panose="020B0604020202020204" pitchFamily="34" charset="0"/>
              </a:rPr>
              <a:t> </a:t>
            </a:r>
            <a:r>
              <a:rPr lang="vi-VN" sz="1600" dirty="0">
                <a:solidFill>
                  <a:schemeClr val="bg1"/>
                </a:solidFill>
                <a:latin typeface="Arial" panose="020B0604020202020204" pitchFamily="34" charset="0"/>
                <a:cs typeface="Arial" panose="020B0604020202020204" pitchFamily="34" charset="0"/>
                <a:hlinkClick r:id="rId4"/>
              </a:rPr>
              <a:t>Link</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EC5B7537-2663-4109-A161-A9C319F503C4}"/>
              </a:ext>
            </a:extLst>
          </p:cNvPr>
          <p:cNvPicPr>
            <a:picLocks noChangeAspect="1"/>
          </p:cNvPicPr>
          <p:nvPr/>
        </p:nvPicPr>
        <p:blipFill>
          <a:blip r:embed="rId5"/>
          <a:stretch>
            <a:fillRect/>
          </a:stretch>
        </p:blipFill>
        <p:spPr>
          <a:xfrm>
            <a:off x="3286381" y="421093"/>
            <a:ext cx="686874" cy="708630"/>
          </a:xfrm>
          <a:prstGeom prst="rect">
            <a:avLst/>
          </a:prstGeom>
        </p:spPr>
      </p:pic>
      <p:sp>
        <p:nvSpPr>
          <p:cNvPr id="25" name="TextBox 24">
            <a:extLst>
              <a:ext uri="{FF2B5EF4-FFF2-40B4-BE49-F238E27FC236}">
                <a16:creationId xmlns:a16="http://schemas.microsoft.com/office/drawing/2014/main" id="{35F89637-C741-4ECF-9E0F-AE031F7FD9BE}"/>
              </a:ext>
            </a:extLst>
          </p:cNvPr>
          <p:cNvSpPr txBox="1"/>
          <p:nvPr/>
        </p:nvSpPr>
        <p:spPr>
          <a:xfrm>
            <a:off x="8436562" y="1116049"/>
            <a:ext cx="3345225" cy="2308324"/>
          </a:xfrm>
          <a:prstGeom prst="rect">
            <a:avLst/>
          </a:prstGeom>
          <a:noFill/>
          <a:ln>
            <a:solidFill>
              <a:srgbClr val="0070C0"/>
            </a:solidFill>
          </a:ln>
        </p:spPr>
        <p:txBody>
          <a:bodyPr wrap="square">
            <a:spAutoFit/>
          </a:bodyPr>
          <a:lstStyle/>
          <a:p>
            <a:r>
              <a:rPr lang="vi-VN" sz="1600" dirty="0">
                <a:solidFill>
                  <a:schemeClr val="bg1"/>
                </a:solidFill>
                <a:latin typeface="Arial" panose="020B0604020202020204" pitchFamily="34" charset="0"/>
                <a:cs typeface="Arial" panose="020B0604020202020204" pitchFamily="34" charset="0"/>
              </a:rPr>
              <a:t>Ở nhiều nước </a:t>
            </a:r>
            <a:r>
              <a:rPr lang="vi-VN" sz="1600" b="1" dirty="0">
                <a:solidFill>
                  <a:schemeClr val="bg1"/>
                </a:solidFill>
                <a:latin typeface="Arial" panose="020B0604020202020204" pitchFamily="34" charset="0"/>
                <a:cs typeface="Arial" panose="020B0604020202020204" pitchFamily="34" charset="0"/>
              </a:rPr>
              <a:t>ASEAN</a:t>
            </a:r>
            <a:r>
              <a:rPr lang="vi-VN" sz="1600" dirty="0">
                <a:solidFill>
                  <a:schemeClr val="bg1"/>
                </a:solidFill>
                <a:latin typeface="Arial" panose="020B0604020202020204" pitchFamily="34" charset="0"/>
                <a:cs typeface="Arial" panose="020B0604020202020204" pitchFamily="34" charset="0"/>
              </a:rPr>
              <a:t>, ngoại trừ các quốc gia có đa số theo đạo Hồi, mức tiêu thụ rượu bình quân đầu người trung bình ở người trưởng thành là </a:t>
            </a:r>
            <a:r>
              <a:rPr lang="vi-VN" sz="1600" b="1" dirty="0">
                <a:solidFill>
                  <a:schemeClr val="bg1"/>
                </a:solidFill>
                <a:latin typeface="Arial" panose="020B0604020202020204" pitchFamily="34" charset="0"/>
                <a:cs typeface="Arial" panose="020B0604020202020204" pitchFamily="34" charset="0"/>
              </a:rPr>
              <a:t>6,7 lít </a:t>
            </a:r>
            <a:r>
              <a:rPr lang="en-US" sz="1600" b="1" dirty="0">
                <a:solidFill>
                  <a:schemeClr val="bg1"/>
                </a:solidFill>
                <a:latin typeface="Arial" panose="020B0604020202020204" pitchFamily="34" charset="0"/>
                <a:cs typeface="Arial" panose="020B0604020202020204" pitchFamily="34" charset="0"/>
              </a:rPr>
              <a:t>cồn</a:t>
            </a:r>
            <a:r>
              <a:rPr lang="vi-VN" sz="1600" b="1" dirty="0">
                <a:solidFill>
                  <a:schemeClr val="bg1"/>
                </a:solidFill>
                <a:latin typeface="Arial" panose="020B0604020202020204" pitchFamily="34" charset="0"/>
                <a:cs typeface="Arial" panose="020B0604020202020204" pitchFamily="34" charset="0"/>
              </a:rPr>
              <a:t> nguyên chất </a:t>
            </a:r>
            <a:r>
              <a:rPr lang="vi-VN" sz="1600" dirty="0">
                <a:solidFill>
                  <a:schemeClr val="bg1"/>
                </a:solidFill>
                <a:latin typeface="Arial" panose="020B0604020202020204" pitchFamily="34" charset="0"/>
                <a:cs typeface="Arial" panose="020B0604020202020204" pitchFamily="34" charset="0"/>
              </a:rPr>
              <a:t>[Báo cáo Tình trạng Toàn cầu của WHO về Rượu và Sức khỏe 2018].</a:t>
            </a:r>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9444F32-2555-4CA3-9CCF-8D5B6593F51D}"/>
              </a:ext>
            </a:extLst>
          </p:cNvPr>
          <p:cNvPicPr>
            <a:picLocks noChangeAspect="1"/>
          </p:cNvPicPr>
          <p:nvPr/>
        </p:nvPicPr>
        <p:blipFill>
          <a:blip r:embed="rId6"/>
          <a:stretch>
            <a:fillRect/>
          </a:stretch>
        </p:blipFill>
        <p:spPr>
          <a:xfrm>
            <a:off x="9610935" y="547317"/>
            <a:ext cx="761992" cy="503459"/>
          </a:xfrm>
          <a:prstGeom prst="rect">
            <a:avLst/>
          </a:prstGeom>
        </p:spPr>
      </p:pic>
      <p:sp>
        <p:nvSpPr>
          <p:cNvPr id="26" name="TextBox 25">
            <a:extLst>
              <a:ext uri="{FF2B5EF4-FFF2-40B4-BE49-F238E27FC236}">
                <a16:creationId xmlns:a16="http://schemas.microsoft.com/office/drawing/2014/main" id="{2223ECF1-8196-4A53-A675-81D22B692810}"/>
              </a:ext>
            </a:extLst>
          </p:cNvPr>
          <p:cNvSpPr txBox="1"/>
          <p:nvPr/>
        </p:nvSpPr>
        <p:spPr>
          <a:xfrm>
            <a:off x="6284040" y="1118092"/>
            <a:ext cx="2051870" cy="1569660"/>
          </a:xfrm>
          <a:prstGeom prst="rect">
            <a:avLst/>
          </a:prstGeom>
          <a:noFill/>
          <a:ln>
            <a:solidFill>
              <a:srgbClr val="0070C0"/>
            </a:solidFill>
          </a:ln>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T</a:t>
            </a:r>
            <a:r>
              <a:rPr lang="vi-VN" sz="1600" dirty="0">
                <a:solidFill>
                  <a:schemeClr val="bg1"/>
                </a:solidFill>
                <a:latin typeface="Arial" panose="020B0604020202020204" pitchFamily="34" charset="0"/>
                <a:cs typeface="Arial" panose="020B0604020202020204" pitchFamily="34" charset="0"/>
              </a:rPr>
              <a:t>ại </a:t>
            </a:r>
            <a:r>
              <a:rPr lang="vi-VN" sz="1600" b="1" dirty="0">
                <a:solidFill>
                  <a:schemeClr val="bg1"/>
                </a:solidFill>
                <a:latin typeface="Arial" panose="020B0604020202020204" pitchFamily="34" charset="0"/>
                <a:cs typeface="Arial" panose="020B0604020202020204" pitchFamily="34" charset="0"/>
              </a:rPr>
              <a:t>EU</a:t>
            </a:r>
            <a:r>
              <a:rPr lang="vi-VN" sz="1600" dirty="0">
                <a:solidFill>
                  <a:schemeClr val="bg1"/>
                </a:solidFill>
                <a:latin typeface="Arial" panose="020B0604020202020204" pitchFamily="34" charset="0"/>
                <a:cs typeface="Arial" panose="020B0604020202020204" pitchFamily="34" charset="0"/>
              </a:rPr>
              <a:t>, tổng mức tiêu thụ rượu của mỗi người từ 15 tuổi trở lên </a:t>
            </a:r>
            <a:r>
              <a:rPr lang="en-US" sz="1600" dirty="0">
                <a:solidFill>
                  <a:schemeClr val="bg1"/>
                </a:solidFill>
                <a:latin typeface="Arial" panose="020B0604020202020204" pitchFamily="34" charset="0"/>
                <a:cs typeface="Arial" panose="020B0604020202020204" pitchFamily="34" charset="0"/>
              </a:rPr>
              <a:t>là </a:t>
            </a:r>
            <a:r>
              <a:rPr lang="vi-VN" sz="1600" b="1" dirty="0">
                <a:solidFill>
                  <a:schemeClr val="bg1"/>
                </a:solidFill>
                <a:latin typeface="Arial" panose="020B0604020202020204" pitchFamily="34" charset="0"/>
                <a:cs typeface="Arial" panose="020B0604020202020204" pitchFamily="34" charset="0"/>
              </a:rPr>
              <a:t>9,8 lít vào năm 2020</a:t>
            </a:r>
            <a:r>
              <a:rPr lang="en-US" sz="1600" b="1"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hlinkClick r:id="rId7"/>
              </a:rPr>
              <a:t>EU alcohol consumption</a:t>
            </a:r>
            <a:endParaRPr lang="en-US" sz="1600"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0D8E455-B9BC-479D-BB2B-7777AB52D97B}"/>
              </a:ext>
            </a:extLst>
          </p:cNvPr>
          <p:cNvPicPr>
            <a:picLocks noChangeAspect="1"/>
          </p:cNvPicPr>
          <p:nvPr/>
        </p:nvPicPr>
        <p:blipFill>
          <a:blip r:embed="rId8"/>
          <a:stretch>
            <a:fillRect/>
          </a:stretch>
        </p:blipFill>
        <p:spPr>
          <a:xfrm>
            <a:off x="7032158" y="614395"/>
            <a:ext cx="764871" cy="424928"/>
          </a:xfrm>
          <a:prstGeom prst="rect">
            <a:avLst/>
          </a:prstGeom>
        </p:spPr>
      </p:pic>
      <p:pic>
        <p:nvPicPr>
          <p:cNvPr id="12" name="Picture 11">
            <a:extLst>
              <a:ext uri="{FF2B5EF4-FFF2-40B4-BE49-F238E27FC236}">
                <a16:creationId xmlns:a16="http://schemas.microsoft.com/office/drawing/2014/main" id="{CB22E23E-064E-4AB1-BF1B-92E9845C77F1}"/>
              </a:ext>
            </a:extLst>
          </p:cNvPr>
          <p:cNvPicPr>
            <a:picLocks noChangeAspect="1"/>
          </p:cNvPicPr>
          <p:nvPr/>
        </p:nvPicPr>
        <p:blipFill>
          <a:blip r:embed="rId9"/>
          <a:stretch>
            <a:fillRect/>
          </a:stretch>
        </p:blipFill>
        <p:spPr>
          <a:xfrm>
            <a:off x="6460789" y="2890120"/>
            <a:ext cx="863253" cy="574456"/>
          </a:xfrm>
          <a:prstGeom prst="rect">
            <a:avLst/>
          </a:prstGeom>
        </p:spPr>
      </p:pic>
      <p:pic>
        <p:nvPicPr>
          <p:cNvPr id="13" name="Picture 12">
            <a:extLst>
              <a:ext uri="{FF2B5EF4-FFF2-40B4-BE49-F238E27FC236}">
                <a16:creationId xmlns:a16="http://schemas.microsoft.com/office/drawing/2014/main" id="{1D2E8E3D-876A-4FF8-8D52-677B00B3945D}"/>
              </a:ext>
            </a:extLst>
          </p:cNvPr>
          <p:cNvPicPr>
            <a:picLocks noChangeAspect="1"/>
          </p:cNvPicPr>
          <p:nvPr/>
        </p:nvPicPr>
        <p:blipFill>
          <a:blip r:embed="rId10"/>
          <a:stretch>
            <a:fillRect/>
          </a:stretch>
        </p:blipFill>
        <p:spPr>
          <a:xfrm>
            <a:off x="9001306" y="3809590"/>
            <a:ext cx="3000236" cy="1556608"/>
          </a:xfrm>
          <a:prstGeom prst="rect">
            <a:avLst/>
          </a:prstGeom>
        </p:spPr>
      </p:pic>
      <p:pic>
        <p:nvPicPr>
          <p:cNvPr id="31" name="Picture 30">
            <a:extLst>
              <a:ext uri="{FF2B5EF4-FFF2-40B4-BE49-F238E27FC236}">
                <a16:creationId xmlns:a16="http://schemas.microsoft.com/office/drawing/2014/main" id="{9F9A8666-83D8-402A-B7FA-788AE5095EF7}"/>
              </a:ext>
            </a:extLst>
          </p:cNvPr>
          <p:cNvPicPr>
            <a:picLocks noChangeAspect="1"/>
          </p:cNvPicPr>
          <p:nvPr/>
        </p:nvPicPr>
        <p:blipFill>
          <a:blip r:embed="rId11"/>
          <a:stretch>
            <a:fillRect/>
          </a:stretch>
        </p:blipFill>
        <p:spPr>
          <a:xfrm>
            <a:off x="6251441" y="3910286"/>
            <a:ext cx="2892304" cy="1518270"/>
          </a:xfrm>
          <a:prstGeom prst="rect">
            <a:avLst/>
          </a:prstGeom>
        </p:spPr>
      </p:pic>
      <p:sp>
        <p:nvSpPr>
          <p:cNvPr id="40" name="TextBox 39">
            <a:extLst>
              <a:ext uri="{FF2B5EF4-FFF2-40B4-BE49-F238E27FC236}">
                <a16:creationId xmlns:a16="http://schemas.microsoft.com/office/drawing/2014/main" id="{E90C31CA-C328-44EC-9526-9DD95862B547}"/>
              </a:ext>
            </a:extLst>
          </p:cNvPr>
          <p:cNvSpPr txBox="1"/>
          <p:nvPr/>
        </p:nvSpPr>
        <p:spPr>
          <a:xfrm>
            <a:off x="6382544" y="5375860"/>
            <a:ext cx="5618997" cy="1323439"/>
          </a:xfrm>
          <a:prstGeom prst="rect">
            <a:avLst/>
          </a:prstGeom>
          <a:solidFill>
            <a:schemeClr val="accent3">
              <a:lumMod val="20000"/>
              <a:lumOff val="80000"/>
            </a:schemeClr>
          </a:solidFill>
          <a:ln>
            <a:solidFill>
              <a:srgbClr val="0070C0"/>
            </a:solidFill>
          </a:ln>
        </p:spPr>
        <p:txBody>
          <a:bodyPr wrap="square">
            <a:spAutoFit/>
          </a:bodyPr>
          <a:lstStyle/>
          <a:p>
            <a:pPr marL="285750" indent="-285750">
              <a:buFont typeface="Arial" panose="020B0604020202020204" pitchFamily="34" charset="0"/>
              <a:buChar char="•"/>
            </a:pPr>
            <a:r>
              <a:rPr lang="en-US" sz="1600" dirty="0" err="1">
                <a:solidFill>
                  <a:srgbClr val="0070C0"/>
                </a:solidFill>
                <a:latin typeface="Arial" panose="020B0604020202020204" pitchFamily="34" charset="0"/>
                <a:cs typeface="Arial" panose="020B0604020202020204" pitchFamily="34" charset="0"/>
              </a:rPr>
              <a:t>Số</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liệu</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của</a:t>
            </a:r>
            <a:r>
              <a:rPr lang="en-US" sz="1600" dirty="0">
                <a:solidFill>
                  <a:srgbClr val="0070C0"/>
                </a:solidFill>
                <a:latin typeface="Arial" panose="020B0604020202020204" pitchFamily="34" charset="0"/>
                <a:cs typeface="Arial" panose="020B0604020202020204" pitchFamily="34" charset="0"/>
              </a:rPr>
              <a:t> WHO: </a:t>
            </a:r>
            <a:r>
              <a:rPr lang="en-US" sz="1600" dirty="0" err="1">
                <a:solidFill>
                  <a:srgbClr val="0070C0"/>
                </a:solidFill>
                <a:latin typeface="Arial" panose="020B0604020202020204" pitchFamily="34" charset="0"/>
                <a:cs typeface="Arial" panose="020B0604020202020204" pitchFamily="34" charset="0"/>
              </a:rPr>
              <a:t>Cùng</a:t>
            </a:r>
            <a:r>
              <a:rPr lang="en-US" sz="1600" dirty="0">
                <a:solidFill>
                  <a:srgbClr val="0070C0"/>
                </a:solidFill>
                <a:latin typeface="Arial" panose="020B0604020202020204" pitchFamily="34" charset="0"/>
                <a:cs typeface="Arial" panose="020B0604020202020204" pitchFamily="34" charset="0"/>
              </a:rPr>
              <a:t> giai đoạn </a:t>
            </a:r>
            <a:r>
              <a:rPr lang="en-US" sz="1600" b="1" dirty="0">
                <a:solidFill>
                  <a:srgbClr val="0070C0"/>
                </a:solidFill>
                <a:latin typeface="Arial" panose="020B0604020202020204" pitchFamily="34" charset="0"/>
                <a:cs typeface="Arial" panose="020B0604020202020204" pitchFamily="34" charset="0"/>
              </a:rPr>
              <a:t>2010</a:t>
            </a:r>
            <a:r>
              <a:rPr lang="en-US" sz="1600" dirty="0">
                <a:solidFill>
                  <a:srgbClr val="0070C0"/>
                </a:solidFill>
                <a:latin typeface="Arial" panose="020B0604020202020204" pitchFamily="34" charset="0"/>
                <a:cs typeface="Arial" panose="020B0604020202020204" pitchFamily="34" charset="0"/>
              </a:rPr>
              <a:t>, rượu chính </a:t>
            </a:r>
            <a:r>
              <a:rPr lang="en-US" sz="1600" dirty="0" err="1">
                <a:solidFill>
                  <a:srgbClr val="0070C0"/>
                </a:solidFill>
                <a:latin typeface="Arial" panose="020B0604020202020204" pitchFamily="34" charset="0"/>
                <a:cs typeface="Arial" panose="020B0604020202020204" pitchFamily="34" charset="0"/>
              </a:rPr>
              <a:t>thức</a:t>
            </a:r>
            <a:r>
              <a:rPr lang="en-US" sz="1600" dirty="0">
                <a:solidFill>
                  <a:srgbClr val="0070C0"/>
                </a:solidFill>
                <a:latin typeface="Arial" panose="020B0604020202020204" pitchFamily="34" charset="0"/>
                <a:cs typeface="Arial" panose="020B0604020202020204" pitchFamily="34" charset="0"/>
              </a:rPr>
              <a:t> tăng </a:t>
            </a:r>
            <a:r>
              <a:rPr lang="en-US" sz="1600" dirty="0" err="1">
                <a:solidFill>
                  <a:srgbClr val="0070C0"/>
                </a:solidFill>
                <a:latin typeface="Arial" panose="020B0604020202020204" pitchFamily="34" charset="0"/>
                <a:cs typeface="Arial" panose="020B0604020202020204" pitchFamily="34" charset="0"/>
              </a:rPr>
              <a:t>nhẹ</a:t>
            </a:r>
            <a:r>
              <a:rPr lang="en-US" sz="1600" dirty="0">
                <a:solidFill>
                  <a:srgbClr val="0070C0"/>
                </a:solidFill>
                <a:latin typeface="Arial" panose="020B0604020202020204" pitchFamily="34" charset="0"/>
                <a:cs typeface="Arial" panose="020B0604020202020204" pitchFamily="34" charset="0"/>
              </a:rPr>
              <a:t> 2.0 </a:t>
            </a:r>
            <a:r>
              <a:rPr lang="en-US" sz="1600" dirty="0" err="1">
                <a:solidFill>
                  <a:srgbClr val="0070C0"/>
                </a:solidFill>
                <a:latin typeface="Arial" panose="020B0604020202020204" pitchFamily="34" charset="0"/>
                <a:cs typeface="Arial" panose="020B0604020202020204" pitchFamily="34" charset="0"/>
              </a:rPr>
              <a:t>lít</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cồn</a:t>
            </a:r>
            <a:r>
              <a:rPr lang="en-US" sz="1600" dirty="0">
                <a:solidFill>
                  <a:srgbClr val="0070C0"/>
                </a:solidFill>
                <a:latin typeface="Arial" panose="020B0604020202020204" pitchFamily="34" charset="0"/>
                <a:cs typeface="Arial" panose="020B0604020202020204" pitchFamily="34" charset="0"/>
              </a:rPr>
              <a:t> nguyên chất </a:t>
            </a:r>
            <a:r>
              <a:rPr lang="en-US" sz="1600" dirty="0" err="1">
                <a:solidFill>
                  <a:srgbClr val="0070C0"/>
                </a:solidFill>
                <a:latin typeface="Arial" panose="020B0604020202020204" pitchFamily="34" charset="0"/>
                <a:cs typeface="Arial" panose="020B0604020202020204" pitchFamily="34" charset="0"/>
              </a:rPr>
              <a:t>lên</a:t>
            </a:r>
            <a:r>
              <a:rPr lang="en-US" sz="1600" dirty="0">
                <a:solidFill>
                  <a:srgbClr val="0070C0"/>
                </a:solidFill>
                <a:latin typeface="Arial" panose="020B0604020202020204" pitchFamily="34" charset="0"/>
                <a:cs typeface="Arial" panose="020B0604020202020204" pitchFamily="34" charset="0"/>
              </a:rPr>
              <a:t> 2.2, </a:t>
            </a:r>
            <a:r>
              <a:rPr lang="en-US" sz="1600" dirty="0" err="1">
                <a:solidFill>
                  <a:srgbClr val="0070C0"/>
                </a:solidFill>
                <a:latin typeface="Arial" panose="020B0604020202020204" pitchFamily="34" charset="0"/>
                <a:cs typeface="Arial" panose="020B0604020202020204" pitchFamily="34" charset="0"/>
              </a:rPr>
              <a:t>nhưng</a:t>
            </a:r>
            <a:r>
              <a:rPr lang="en-US" sz="1600" dirty="0">
                <a:solidFill>
                  <a:srgbClr val="0070C0"/>
                </a:solidFill>
                <a:latin typeface="Arial" panose="020B0604020202020204" pitchFamily="34" charset="0"/>
                <a:cs typeface="Arial" panose="020B0604020202020204" pitchFamily="34" charset="0"/>
              </a:rPr>
              <a:t> rượu không chính </a:t>
            </a:r>
            <a:r>
              <a:rPr lang="en-US" sz="1600" dirty="0" err="1">
                <a:solidFill>
                  <a:srgbClr val="0070C0"/>
                </a:solidFill>
                <a:latin typeface="Arial" panose="020B0604020202020204" pitchFamily="34" charset="0"/>
                <a:cs typeface="Arial" panose="020B0604020202020204" pitchFamily="34" charset="0"/>
              </a:rPr>
              <a:t>thức</a:t>
            </a:r>
            <a:r>
              <a:rPr lang="en-US" sz="1600" dirty="0">
                <a:solidFill>
                  <a:srgbClr val="0070C0"/>
                </a:solidFill>
                <a:latin typeface="Arial" panose="020B0604020202020204" pitchFamily="34" charset="0"/>
                <a:cs typeface="Arial" panose="020B0604020202020204" pitchFamily="34" charset="0"/>
              </a:rPr>
              <a:t> </a:t>
            </a:r>
            <a:r>
              <a:rPr lang="en-US" sz="1600" b="1" dirty="0">
                <a:solidFill>
                  <a:srgbClr val="0070C0"/>
                </a:solidFill>
                <a:latin typeface="Arial" panose="020B0604020202020204" pitchFamily="34" charset="0"/>
                <a:cs typeface="Arial" panose="020B0604020202020204" pitchFamily="34" charset="0"/>
              </a:rPr>
              <a:t>giảm mạnh </a:t>
            </a:r>
            <a:r>
              <a:rPr lang="en-US" sz="1600" dirty="0">
                <a:solidFill>
                  <a:srgbClr val="0070C0"/>
                </a:solidFill>
                <a:latin typeface="Arial" panose="020B0604020202020204" pitchFamily="34" charset="0"/>
                <a:cs typeface="Arial" panose="020B0604020202020204" pitchFamily="34" charset="0"/>
              </a:rPr>
              <a:t>từ 4.6 </a:t>
            </a:r>
            <a:r>
              <a:rPr lang="en-US" sz="1600" dirty="0" err="1">
                <a:solidFill>
                  <a:srgbClr val="0070C0"/>
                </a:solidFill>
                <a:latin typeface="Arial" panose="020B0604020202020204" pitchFamily="34" charset="0"/>
                <a:cs typeface="Arial" panose="020B0604020202020204" pitchFamily="34" charset="0"/>
              </a:rPr>
              <a:t>xuống</a:t>
            </a:r>
            <a:r>
              <a:rPr lang="en-US" sz="1600" dirty="0">
                <a:solidFill>
                  <a:srgbClr val="0070C0"/>
                </a:solidFill>
                <a:latin typeface="Arial" panose="020B0604020202020204" pitchFamily="34" charset="0"/>
                <a:cs typeface="Arial" panose="020B0604020202020204" pitchFamily="34" charset="0"/>
              </a:rPr>
              <a:t> 2.5 =&gt; </a:t>
            </a:r>
            <a:r>
              <a:rPr lang="en-US" sz="1600" dirty="0" err="1">
                <a:solidFill>
                  <a:srgbClr val="0070C0"/>
                </a:solidFill>
                <a:latin typeface="Arial" panose="020B0604020202020204" pitchFamily="34" charset="0"/>
                <a:cs typeface="Arial" panose="020B0604020202020204" pitchFamily="34" charset="0"/>
              </a:rPr>
              <a:t>tổng</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tiêu</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thụ</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giảm</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mạnh</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từ</a:t>
            </a:r>
            <a:r>
              <a:rPr lang="en-US" sz="1600" b="1" dirty="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6.6 </a:t>
            </a:r>
            <a:r>
              <a:rPr lang="en-US" sz="1600" dirty="0" err="1">
                <a:solidFill>
                  <a:srgbClr val="0070C0"/>
                </a:solidFill>
                <a:latin typeface="Arial" panose="020B0604020202020204" pitchFamily="34" charset="0"/>
                <a:cs typeface="Arial" panose="020B0604020202020204" pitchFamily="34" charset="0"/>
              </a:rPr>
              <a:t>xuống</a:t>
            </a:r>
            <a:r>
              <a:rPr lang="en-US" sz="1600" dirty="0">
                <a:solidFill>
                  <a:srgbClr val="0070C0"/>
                </a:solidFill>
                <a:latin typeface="Arial" panose="020B0604020202020204" pitchFamily="34" charset="0"/>
                <a:cs typeface="Arial" panose="020B0604020202020204" pitchFamily="34" charset="0"/>
              </a:rPr>
              <a:t> </a:t>
            </a:r>
            <a:r>
              <a:rPr lang="en-US" sz="1600" b="1" dirty="0">
                <a:solidFill>
                  <a:srgbClr val="0070C0"/>
                </a:solidFill>
                <a:latin typeface="Arial" panose="020B0604020202020204" pitchFamily="34" charset="0"/>
                <a:cs typeface="Arial" panose="020B0604020202020204" pitchFamily="34" charset="0"/>
              </a:rPr>
              <a:t>4.7</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và</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lại</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bất</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ngờ</a:t>
            </a:r>
            <a:r>
              <a:rPr lang="en-US" sz="1600"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tăng</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cao</a:t>
            </a:r>
            <a:r>
              <a:rPr lang="en-US" sz="1600" b="1" dirty="0">
                <a:solidFill>
                  <a:srgbClr val="0070C0"/>
                </a:solidFill>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8.3 </a:t>
            </a:r>
            <a:r>
              <a:rPr lang="en-US" sz="1600" b="1" dirty="0" err="1">
                <a:solidFill>
                  <a:srgbClr val="FF0000"/>
                </a:solidFill>
                <a:latin typeface="Arial" panose="020B0604020202020204" pitchFamily="34" charset="0"/>
                <a:cs typeface="Arial" panose="020B0604020202020204" pitchFamily="34" charset="0"/>
              </a:rPr>
              <a:t>lít</a:t>
            </a:r>
            <a:r>
              <a:rPr lang="en-US" sz="1600" b="1" dirty="0">
                <a:solidFill>
                  <a:srgbClr val="FF000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vào</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năm</a:t>
            </a:r>
            <a:r>
              <a:rPr lang="en-US" sz="1600" dirty="0">
                <a:solidFill>
                  <a:srgbClr val="0070C0"/>
                </a:solidFill>
                <a:latin typeface="Arial" panose="020B0604020202020204" pitchFamily="34" charset="0"/>
                <a:cs typeface="Arial" panose="020B0604020202020204" pitchFamily="34" charset="0"/>
              </a:rPr>
              <a:t> 2016 </a:t>
            </a:r>
            <a:r>
              <a:rPr lang="en-US" sz="1600" dirty="0">
                <a:solidFill>
                  <a:srgbClr val="FF0000"/>
                </a:solidFill>
                <a:latin typeface="Arial" panose="020B0604020202020204" pitchFamily="34" charset="0"/>
                <a:cs typeface="Arial" panose="020B0604020202020204" pitchFamily="34" charset="0"/>
              </a:rPr>
              <a:t>???</a:t>
            </a:r>
          </a:p>
        </p:txBody>
      </p:sp>
      <p:sp>
        <p:nvSpPr>
          <p:cNvPr id="42" name="TextBox 41">
            <a:extLst>
              <a:ext uri="{FF2B5EF4-FFF2-40B4-BE49-F238E27FC236}">
                <a16:creationId xmlns:a16="http://schemas.microsoft.com/office/drawing/2014/main" id="{0EB7619E-9EFC-4115-AE09-7E8BED96F626}"/>
              </a:ext>
            </a:extLst>
          </p:cNvPr>
          <p:cNvSpPr txBox="1"/>
          <p:nvPr/>
        </p:nvSpPr>
        <p:spPr>
          <a:xfrm>
            <a:off x="7032159" y="3524698"/>
            <a:ext cx="1930400" cy="307777"/>
          </a:xfrm>
          <a:prstGeom prst="rect">
            <a:avLst/>
          </a:prstGeom>
          <a:noFill/>
        </p:spPr>
        <p:txBody>
          <a:bodyPr wrap="square" rtlCol="0">
            <a:spAutoFit/>
          </a:bodyPr>
          <a:lstStyle/>
          <a:p>
            <a:r>
              <a:rPr lang="en-US" sz="1400" dirty="0" err="1">
                <a:solidFill>
                  <a:schemeClr val="bg1"/>
                </a:solidFill>
                <a:latin typeface="Arial" panose="020B0604020202020204" pitchFamily="34" charset="0"/>
                <a:cs typeface="Arial" panose="020B0604020202020204" pitchFamily="34" charset="0"/>
              </a:rPr>
              <a:t>Báo</a:t>
            </a:r>
            <a:r>
              <a:rPr lang="en-US" sz="1400" dirty="0">
                <a:solidFill>
                  <a:schemeClr val="bg1"/>
                </a:solidFill>
                <a:latin typeface="Arial" panose="020B0604020202020204" pitchFamily="34" charset="0"/>
                <a:cs typeface="Arial" panose="020B0604020202020204" pitchFamily="34" charset="0"/>
              </a:rPr>
              <a:t> cáo WHO 2014</a:t>
            </a:r>
          </a:p>
        </p:txBody>
      </p:sp>
      <p:sp>
        <p:nvSpPr>
          <p:cNvPr id="43" name="TextBox 42">
            <a:extLst>
              <a:ext uri="{FF2B5EF4-FFF2-40B4-BE49-F238E27FC236}">
                <a16:creationId xmlns:a16="http://schemas.microsoft.com/office/drawing/2014/main" id="{C818A952-FD4C-4CAB-988C-E16F83717A97}"/>
              </a:ext>
            </a:extLst>
          </p:cNvPr>
          <p:cNvSpPr txBox="1"/>
          <p:nvPr/>
        </p:nvSpPr>
        <p:spPr>
          <a:xfrm>
            <a:off x="9851387" y="3464576"/>
            <a:ext cx="1930400" cy="307777"/>
          </a:xfrm>
          <a:prstGeom prst="rect">
            <a:avLst/>
          </a:prstGeom>
          <a:noFill/>
        </p:spPr>
        <p:txBody>
          <a:bodyPr wrap="square" rtlCol="0">
            <a:spAutoFit/>
          </a:bodyPr>
          <a:lstStyle/>
          <a:p>
            <a:r>
              <a:rPr lang="en-US" sz="1400" dirty="0" err="1">
                <a:solidFill>
                  <a:schemeClr val="bg1"/>
                </a:solidFill>
                <a:latin typeface="Arial" panose="020B0604020202020204" pitchFamily="34" charset="0"/>
                <a:cs typeface="Arial" panose="020B0604020202020204" pitchFamily="34" charset="0"/>
              </a:rPr>
              <a:t>Báo</a:t>
            </a:r>
            <a:r>
              <a:rPr lang="en-US" sz="1400" dirty="0">
                <a:solidFill>
                  <a:schemeClr val="bg1"/>
                </a:solidFill>
                <a:latin typeface="Arial" panose="020B0604020202020204" pitchFamily="34" charset="0"/>
                <a:cs typeface="Arial" panose="020B0604020202020204" pitchFamily="34" charset="0"/>
              </a:rPr>
              <a:t> cáo WHO 2018</a:t>
            </a:r>
          </a:p>
        </p:txBody>
      </p:sp>
      <p:cxnSp>
        <p:nvCxnSpPr>
          <p:cNvPr id="45" name="Straight Arrow Connector 44">
            <a:extLst>
              <a:ext uri="{FF2B5EF4-FFF2-40B4-BE49-F238E27FC236}">
                <a16:creationId xmlns:a16="http://schemas.microsoft.com/office/drawing/2014/main" id="{FB5ABF32-7ABA-4C7E-A5F9-D2EA26EFEB01}"/>
              </a:ext>
            </a:extLst>
          </p:cNvPr>
          <p:cNvCxnSpPr/>
          <p:nvPr/>
        </p:nvCxnSpPr>
        <p:spPr>
          <a:xfrm>
            <a:off x="7414593" y="4416991"/>
            <a:ext cx="965200" cy="2404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16EDE3F-10EF-4393-9AF2-6F91CD012641}"/>
              </a:ext>
            </a:extLst>
          </p:cNvPr>
          <p:cNvCxnSpPr/>
          <p:nvPr/>
        </p:nvCxnSpPr>
        <p:spPr>
          <a:xfrm>
            <a:off x="10090628" y="4278046"/>
            <a:ext cx="965200" cy="2404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24A8501-B103-456B-A88C-3B06B5F21A76}"/>
              </a:ext>
            </a:extLst>
          </p:cNvPr>
          <p:cNvCxnSpPr/>
          <p:nvPr/>
        </p:nvCxnSpPr>
        <p:spPr>
          <a:xfrm>
            <a:off x="7446512" y="4611766"/>
            <a:ext cx="965200" cy="2404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F9C959C-EE4C-46FE-BAB2-9ED0FBC54A21}"/>
              </a:ext>
            </a:extLst>
          </p:cNvPr>
          <p:cNvCxnSpPr/>
          <p:nvPr/>
        </p:nvCxnSpPr>
        <p:spPr>
          <a:xfrm>
            <a:off x="10080885" y="4454772"/>
            <a:ext cx="965200" cy="2404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Arrow: Down 5">
            <a:extLst>
              <a:ext uri="{FF2B5EF4-FFF2-40B4-BE49-F238E27FC236}">
                <a16:creationId xmlns:a16="http://schemas.microsoft.com/office/drawing/2014/main" id="{910724EE-5FE3-4AE4-B0D5-18F214655742}"/>
              </a:ext>
            </a:extLst>
          </p:cNvPr>
          <p:cNvSpPr/>
          <p:nvPr/>
        </p:nvSpPr>
        <p:spPr>
          <a:xfrm rot="1669699">
            <a:off x="11704320" y="4398275"/>
            <a:ext cx="297222" cy="2591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2E3AA0A-13AF-450D-BA39-549A7445771C}"/>
              </a:ext>
            </a:extLst>
          </p:cNvPr>
          <p:cNvSpPr txBox="1"/>
          <p:nvPr/>
        </p:nvSpPr>
        <p:spPr>
          <a:xfrm>
            <a:off x="477003" y="5416095"/>
            <a:ext cx="5618997" cy="1323439"/>
          </a:xfrm>
          <a:prstGeom prst="rect">
            <a:avLst/>
          </a:prstGeom>
          <a:solidFill>
            <a:schemeClr val="accent3">
              <a:lumMod val="20000"/>
              <a:lumOff val="80000"/>
            </a:schemeClr>
          </a:solidFill>
          <a:ln>
            <a:solidFill>
              <a:srgbClr val="0070C0"/>
            </a:solidFill>
          </a:ln>
        </p:spPr>
        <p:txBody>
          <a:bodyPr wrap="square">
            <a:spAutoFit/>
          </a:bodyPr>
          <a:lstStyle/>
          <a:p>
            <a:pPr marL="285750" indent="-285750">
              <a:buFont typeface="Arial" panose="020B0604020202020204" pitchFamily="34" charset="0"/>
              <a:buChar char="•"/>
            </a:pPr>
            <a:r>
              <a:rPr lang="en-US" sz="1600" dirty="0" err="1">
                <a:solidFill>
                  <a:srgbClr val="0070C0"/>
                </a:solidFill>
                <a:latin typeface="Arial" panose="020B0604020202020204" pitchFamily="34" charset="0"/>
                <a:cs typeface="Arial" panose="020B0604020202020204" pitchFamily="34" charset="0"/>
              </a:rPr>
              <a:t>Tính</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toán</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theo</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số</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liệu</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của</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Tổng</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Cục</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thống</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kê</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Việt</a:t>
            </a:r>
            <a:r>
              <a:rPr lang="en-US" sz="1600" dirty="0">
                <a:solidFill>
                  <a:srgbClr val="0070C0"/>
                </a:solidFill>
                <a:latin typeface="Arial" panose="020B0604020202020204" pitchFamily="34" charset="0"/>
                <a:cs typeface="Arial" panose="020B0604020202020204" pitchFamily="34" charset="0"/>
              </a:rPr>
              <a:t> Nam 2018: </a:t>
            </a:r>
            <a:r>
              <a:rPr lang="en-US" sz="1600" dirty="0" err="1">
                <a:solidFill>
                  <a:srgbClr val="0070C0"/>
                </a:solidFill>
                <a:latin typeface="Arial" panose="020B0604020202020204" pitchFamily="34" charset="0"/>
                <a:cs typeface="Arial" panose="020B0604020202020204" pitchFamily="34" charset="0"/>
              </a:rPr>
              <a:t>là</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khoảng</a:t>
            </a:r>
            <a:r>
              <a:rPr lang="en-US" sz="1600" dirty="0">
                <a:solidFill>
                  <a:srgbClr val="0070C0"/>
                </a:solidFill>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6.2 </a:t>
            </a:r>
            <a:r>
              <a:rPr lang="en-US" sz="1600" b="1" dirty="0" err="1">
                <a:solidFill>
                  <a:srgbClr val="FF0000"/>
                </a:solidFill>
                <a:latin typeface="Arial" panose="020B0604020202020204" pitchFamily="34" charset="0"/>
                <a:cs typeface="Arial" panose="020B0604020202020204" pitchFamily="34" charset="0"/>
              </a:rPr>
              <a:t>lít</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cồn</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nguyên</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chất</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trong</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đó</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hợp</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pháp</a:t>
            </a:r>
            <a:r>
              <a:rPr lang="en-US" sz="1600" dirty="0">
                <a:solidFill>
                  <a:srgbClr val="0070C0"/>
                </a:solidFill>
                <a:latin typeface="Arial" panose="020B0604020202020204" pitchFamily="34" charset="0"/>
                <a:cs typeface="Arial" panose="020B0604020202020204" pitchFamily="34" charset="0"/>
              </a:rPr>
              <a:t> </a:t>
            </a:r>
            <a:r>
              <a:rPr lang="en-US" sz="1600" b="1" dirty="0">
                <a:solidFill>
                  <a:srgbClr val="0070C0"/>
                </a:solidFill>
                <a:latin typeface="Arial" panose="020B0604020202020204" pitchFamily="34" charset="0"/>
                <a:cs typeface="Arial" panose="020B0604020202020204" pitchFamily="34" charset="0"/>
              </a:rPr>
              <a:t>4.8 </a:t>
            </a:r>
            <a:r>
              <a:rPr lang="en-US" sz="1600" b="1" dirty="0" err="1">
                <a:solidFill>
                  <a:srgbClr val="0070C0"/>
                </a:solidFill>
                <a:latin typeface="Arial" panose="020B0604020202020204" pitchFamily="34" charset="0"/>
                <a:cs typeface="Arial" panose="020B0604020202020204" pitchFamily="34" charset="0"/>
              </a:rPr>
              <a:t>lít</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bất</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hợp</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pháp</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là</a:t>
            </a:r>
            <a:r>
              <a:rPr lang="en-US" sz="1600" dirty="0">
                <a:solidFill>
                  <a:srgbClr val="0070C0"/>
                </a:solidFill>
                <a:latin typeface="Arial" panose="020B0604020202020204" pitchFamily="34" charset="0"/>
                <a:cs typeface="Arial" panose="020B0604020202020204" pitchFamily="34" charset="0"/>
              </a:rPr>
              <a:t> </a:t>
            </a:r>
            <a:r>
              <a:rPr lang="en-US" sz="1600" b="1" dirty="0">
                <a:solidFill>
                  <a:srgbClr val="0070C0"/>
                </a:solidFill>
                <a:latin typeface="Arial" panose="020B0604020202020204" pitchFamily="34" charset="0"/>
                <a:cs typeface="Arial" panose="020B0604020202020204" pitchFamily="34" charset="0"/>
              </a:rPr>
              <a:t>1.4 </a:t>
            </a:r>
            <a:r>
              <a:rPr lang="en-US" sz="1600" b="1" dirty="0" err="1">
                <a:solidFill>
                  <a:srgbClr val="0070C0"/>
                </a:solidFill>
                <a:latin typeface="Arial" panose="020B0604020202020204" pitchFamily="34" charset="0"/>
                <a:cs typeface="Arial" panose="020B0604020202020204" pitchFamily="34" charset="0"/>
              </a:rPr>
              <a:t>lít</a:t>
            </a:r>
            <a:r>
              <a:rPr lang="en-US" sz="1600" b="1" dirty="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sz="1600"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536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4107ED-6898-40C1-A40C-A9419391F44C}"/>
              </a:ext>
            </a:extLst>
          </p:cNvPr>
          <p:cNvSpPr txBox="1"/>
          <p:nvPr/>
        </p:nvSpPr>
        <p:spPr>
          <a:xfrm>
            <a:off x="345440" y="189894"/>
            <a:ext cx="10678159" cy="458780"/>
          </a:xfrm>
          <a:prstGeom prst="rect">
            <a:avLst/>
          </a:prstGeom>
          <a:noFill/>
        </p:spPr>
        <p:txBody>
          <a:bodyPr wrap="square">
            <a:spAutoFit/>
          </a:bodyPr>
          <a:lstStyle/>
          <a:p>
            <a:pPr>
              <a:lnSpc>
                <a:spcPct val="107000"/>
              </a:lnSpc>
              <a:spcAft>
                <a:spcPts val="800"/>
              </a:spcAf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THUẾ TIÊU THỤ ĐẶC BIỆT ĐỐI VỚI RƯỢU BIA</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901CDAF7-FA71-4F89-94F3-F90478374FD8}"/>
              </a:ext>
            </a:extLst>
          </p:cNvPr>
          <p:cNvSpPr txBox="1"/>
          <p:nvPr/>
        </p:nvSpPr>
        <p:spPr>
          <a:xfrm>
            <a:off x="1709375" y="1114071"/>
            <a:ext cx="10170160" cy="830997"/>
          </a:xfrm>
          <a:prstGeom prst="rect">
            <a:avLst/>
          </a:prstGeom>
          <a:noFill/>
          <a:ln>
            <a:solidFill>
              <a:srgbClr val="0070C0"/>
            </a:solidFill>
          </a:ln>
        </p:spPr>
        <p:txBody>
          <a:bodyPr wrap="square">
            <a:spAutoFit/>
          </a:bodyPr>
          <a:lstStyle/>
          <a:p>
            <a:pPr marL="285750" indent="-285750">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Cơ sở </a:t>
            </a:r>
            <a:r>
              <a:rPr lang="en-US" sz="1600" b="1" dirty="0" err="1">
                <a:solidFill>
                  <a:schemeClr val="bg1"/>
                </a:solidFill>
                <a:latin typeface="Arial" panose="020B0604020202020204" pitchFamily="34" charset="0"/>
                <a:cs typeface="Arial" panose="020B0604020202020204" pitchFamily="34" charset="0"/>
              </a:rPr>
              <a:t>dữ</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liệu</a:t>
            </a:r>
            <a:r>
              <a:rPr lang="en-US" sz="1600" dirty="0">
                <a:solidFill>
                  <a:schemeClr val="bg1"/>
                </a:solidFill>
                <a:latin typeface="Arial" panose="020B0604020202020204" pitchFamily="34" charset="0"/>
                <a:cs typeface="Arial" panose="020B0604020202020204" pitchFamily="34" charset="0"/>
              </a:rPr>
              <a:t> về </a:t>
            </a:r>
            <a:r>
              <a:rPr lang="vi-VN" sz="1600" dirty="0">
                <a:solidFill>
                  <a:schemeClr val="bg1"/>
                </a:solidFill>
                <a:latin typeface="Arial" panose="020B0604020202020204" pitchFamily="34" charset="0"/>
                <a:cs typeface="Arial" panose="020B0604020202020204" pitchFamily="34" charset="0"/>
              </a:rPr>
              <a:t>mức thuế đối với bia và rượu </a:t>
            </a:r>
            <a:r>
              <a:rPr lang="en-US" sz="1600" dirty="0">
                <a:solidFill>
                  <a:schemeClr val="bg1"/>
                </a:solidFill>
                <a:latin typeface="Arial" panose="020B0604020202020204" pitchFamily="34" charset="0"/>
                <a:cs typeface="Arial" panose="020B0604020202020204" pitchFamily="34" charset="0"/>
              </a:rPr>
              <a:t>từ </a:t>
            </a:r>
            <a:r>
              <a:rPr lang="vi-VN" sz="1600" dirty="0">
                <a:solidFill>
                  <a:schemeClr val="bg1"/>
                </a:solidFill>
                <a:latin typeface="Arial" panose="020B0604020202020204" pitchFamily="34" charset="0"/>
                <a:cs typeface="Arial" panose="020B0604020202020204" pitchFamily="34" charset="0"/>
              </a:rPr>
              <a:t>145 quốc gia trên toàn cầu trong khi thông tin về chính sách thuế đối với bia, rượu mạnh và rượu vang được cung cấp </a:t>
            </a:r>
            <a:r>
              <a:rPr lang="en-US" sz="1600" dirty="0">
                <a:solidFill>
                  <a:schemeClr val="bg1"/>
                </a:solidFill>
                <a:latin typeface="Arial" panose="020B0604020202020204" pitchFamily="34" charset="0"/>
                <a:cs typeface="Arial" panose="020B0604020202020204" pitchFamily="34" charset="0"/>
              </a:rPr>
              <a:t>từ</a:t>
            </a:r>
            <a:r>
              <a:rPr lang="vi-VN" sz="1600" dirty="0">
                <a:solidFill>
                  <a:schemeClr val="bg1"/>
                </a:solidFill>
                <a:latin typeface="Arial" panose="020B0604020202020204" pitchFamily="34" charset="0"/>
                <a:cs typeface="Arial" panose="020B0604020202020204" pitchFamily="34" charset="0"/>
              </a:rPr>
              <a:t> 164 quốc gia. Dữ liệu được tính đến tháng 7 năm 2022</a:t>
            </a:r>
            <a:r>
              <a:rPr lang="en-US" sz="1600" dirty="0">
                <a:solidFill>
                  <a:schemeClr val="bg1"/>
                </a:solidFill>
                <a:latin typeface="Arial" panose="020B0604020202020204" pitchFamily="34" charset="0"/>
                <a:cs typeface="Arial" panose="020B0604020202020204" pitchFamily="34" charset="0"/>
              </a:rPr>
              <a:t>.</a:t>
            </a:r>
            <a:r>
              <a:rPr lang="vi-VN" sz="1600" dirty="0">
                <a:solidFill>
                  <a:schemeClr val="bg1"/>
                </a:solidFill>
                <a:latin typeface="Arial" panose="020B0604020202020204" pitchFamily="34" charset="0"/>
                <a:cs typeface="Arial" panose="020B0604020202020204" pitchFamily="34" charset="0"/>
              </a:rPr>
              <a:t> </a:t>
            </a:r>
            <a:r>
              <a:rPr lang="vi-VN" sz="1600" dirty="0">
                <a:solidFill>
                  <a:schemeClr val="bg1"/>
                </a:solidFill>
                <a:latin typeface="Arial" panose="020B0604020202020204" pitchFamily="34" charset="0"/>
                <a:cs typeface="Arial" panose="020B0604020202020204" pitchFamily="34" charset="0"/>
                <a:hlinkClick r:id="rId3"/>
              </a:rPr>
              <a:t>WHO – Database</a:t>
            </a:r>
            <a:endParaRPr lang="en-US" sz="1600"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7B0C448-4D5E-4CEA-92EB-FAC4FEA7D9B2}"/>
              </a:ext>
            </a:extLst>
          </p:cNvPr>
          <p:cNvPicPr>
            <a:picLocks noChangeAspect="1"/>
          </p:cNvPicPr>
          <p:nvPr/>
        </p:nvPicPr>
        <p:blipFill>
          <a:blip r:embed="rId4"/>
          <a:stretch>
            <a:fillRect/>
          </a:stretch>
        </p:blipFill>
        <p:spPr>
          <a:xfrm>
            <a:off x="436880" y="720169"/>
            <a:ext cx="958956" cy="989330"/>
          </a:xfrm>
          <a:prstGeom prst="rect">
            <a:avLst/>
          </a:prstGeom>
        </p:spPr>
      </p:pic>
      <p:sp>
        <p:nvSpPr>
          <p:cNvPr id="12" name="TextBox 11">
            <a:extLst>
              <a:ext uri="{FF2B5EF4-FFF2-40B4-BE49-F238E27FC236}">
                <a16:creationId xmlns:a16="http://schemas.microsoft.com/office/drawing/2014/main" id="{CA3285C9-41D8-4D13-B650-81C93B1F9D56}"/>
              </a:ext>
            </a:extLst>
          </p:cNvPr>
          <p:cNvSpPr txBox="1"/>
          <p:nvPr/>
        </p:nvSpPr>
        <p:spPr>
          <a:xfrm>
            <a:off x="528320" y="2410465"/>
            <a:ext cx="11452815" cy="3539430"/>
          </a:xfrm>
          <a:prstGeom prst="rect">
            <a:avLst/>
          </a:prstGeom>
          <a:noFill/>
          <a:ln>
            <a:solidFill>
              <a:srgbClr val="0070C0"/>
            </a:solidFill>
          </a:ln>
        </p:spPr>
        <p:txBody>
          <a:bodyPr wrap="square">
            <a:spAutoFit/>
          </a:bodyPr>
          <a:lstStyle/>
          <a:p>
            <a:pPr marL="285750" indent="-285750">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Các </a:t>
            </a:r>
            <a:r>
              <a:rPr lang="en-US" sz="1600" b="1" dirty="0" err="1">
                <a:solidFill>
                  <a:schemeClr val="bg1"/>
                </a:solidFill>
                <a:latin typeface="Arial" panose="020B0604020202020204" pitchFamily="34" charset="0"/>
                <a:cs typeface="Arial" panose="020B0604020202020204" pitchFamily="34" charset="0"/>
              </a:rPr>
              <a:t>cách</a:t>
            </a:r>
            <a:r>
              <a:rPr lang="en-US" sz="1600" b="1" dirty="0">
                <a:solidFill>
                  <a:schemeClr val="bg1"/>
                </a:solidFill>
                <a:latin typeface="Arial" panose="020B0604020202020204" pitchFamily="34" charset="0"/>
                <a:cs typeface="Arial" panose="020B0604020202020204" pitchFamily="34" charset="0"/>
              </a:rPr>
              <a:t> đánh thuế TTĐB đ</a:t>
            </a:r>
            <a:r>
              <a:rPr lang="vi-VN" sz="1600" b="1" dirty="0">
                <a:solidFill>
                  <a:schemeClr val="bg1"/>
                </a:solidFill>
                <a:latin typeface="Arial" panose="020B0604020202020204" pitchFamily="34" charset="0"/>
                <a:cs typeface="Arial" panose="020B0604020202020204" pitchFamily="34" charset="0"/>
              </a:rPr>
              <a:t>ối với đồ uống có cồn:</a:t>
            </a:r>
            <a:endParaRPr lang="en-US" sz="1600" b="1" dirty="0">
              <a:solidFill>
                <a:schemeClr val="bg1"/>
              </a:solidFill>
              <a:latin typeface="Arial" panose="020B0604020202020204" pitchFamily="34" charset="0"/>
              <a:cs typeface="Arial" panose="020B0604020202020204" pitchFamily="34" charset="0"/>
            </a:endParaRPr>
          </a:p>
          <a:p>
            <a:pPr lvl="1"/>
            <a:r>
              <a:rPr lang="vi-VN" sz="1600" dirty="0">
                <a:solidFill>
                  <a:schemeClr val="bg1"/>
                </a:solidFill>
                <a:latin typeface="Arial" panose="020B0604020202020204" pitchFamily="34" charset="0"/>
                <a:cs typeface="Arial" panose="020B0604020202020204" pitchFamily="34" charset="0"/>
              </a:rPr>
              <a:t>1. Thuế tiêu thụ đặc biệt </a:t>
            </a:r>
            <a:r>
              <a:rPr lang="vi-VN" sz="1600" b="1" dirty="0">
                <a:solidFill>
                  <a:schemeClr val="bg1"/>
                </a:solidFill>
                <a:latin typeface="Arial" panose="020B0604020202020204" pitchFamily="34" charset="0"/>
                <a:cs typeface="Arial" panose="020B0604020202020204" pitchFamily="34" charset="0"/>
              </a:rPr>
              <a:t>theo thể tích (đơn vị):</a:t>
            </a:r>
            <a:r>
              <a:rPr lang="vi-VN" sz="1600" dirty="0">
                <a:solidFill>
                  <a:schemeClr val="bg1"/>
                </a:solidFill>
                <a:latin typeface="Arial" panose="020B0604020202020204" pitchFamily="34" charset="0"/>
                <a:cs typeface="Arial" panose="020B0604020202020204" pitchFamily="34" charset="0"/>
              </a:rPr>
              <a:t>. Thuế này được áp dụng dưới hình thức một khoản tiền</a:t>
            </a:r>
            <a:r>
              <a:rPr lang="en-US" sz="1600" dirty="0">
                <a:solidFill>
                  <a:schemeClr val="bg1"/>
                </a:solidFill>
                <a:latin typeface="Arial" panose="020B0604020202020204" pitchFamily="34" charset="0"/>
                <a:cs typeface="Arial" panose="020B0604020202020204" pitchFamily="34" charset="0"/>
              </a:rPr>
              <a:t> </a:t>
            </a:r>
            <a:r>
              <a:rPr lang="vi-VN" sz="1600" dirty="0">
                <a:solidFill>
                  <a:schemeClr val="bg1"/>
                </a:solidFill>
                <a:latin typeface="Arial" panose="020B0604020202020204" pitchFamily="34" charset="0"/>
                <a:cs typeface="Arial" panose="020B0604020202020204" pitchFamily="34" charset="0"/>
              </a:rPr>
              <a:t>áp dụng cho một khối lượng đồ uống nhất định, </a:t>
            </a:r>
            <a:r>
              <a:rPr lang="vi-VN" sz="1600" b="1" dirty="0">
                <a:solidFill>
                  <a:schemeClr val="bg1"/>
                </a:solidFill>
                <a:latin typeface="Arial" panose="020B0604020202020204" pitchFamily="34" charset="0"/>
                <a:cs typeface="Arial" panose="020B0604020202020204" pitchFamily="34" charset="0"/>
              </a:rPr>
              <a:t>trên mỗi lít, trên 100 ml hoặc trên mỗi ounce chất lỏng. </a:t>
            </a:r>
            <a:r>
              <a:rPr lang="vi-VN" sz="1600" dirty="0">
                <a:solidFill>
                  <a:schemeClr val="bg1"/>
                </a:solidFill>
                <a:latin typeface="Arial" panose="020B0604020202020204" pitchFamily="34" charset="0"/>
                <a:cs typeface="Arial" panose="020B0604020202020204" pitchFamily="34" charset="0"/>
              </a:rPr>
              <a:t>Ví dụ: 1,00 USD mỗi lít.</a:t>
            </a:r>
            <a:endParaRPr lang="en-US" sz="1600" dirty="0">
              <a:solidFill>
                <a:schemeClr val="bg1"/>
              </a:solidFill>
              <a:latin typeface="Arial" panose="020B0604020202020204" pitchFamily="34" charset="0"/>
              <a:cs typeface="Arial" panose="020B0604020202020204" pitchFamily="34" charset="0"/>
            </a:endParaRPr>
          </a:p>
          <a:p>
            <a:pPr lvl="1"/>
            <a:endParaRPr lang="vi-VN" sz="1600" dirty="0">
              <a:solidFill>
                <a:schemeClr val="bg1"/>
              </a:solidFill>
              <a:latin typeface="Arial" panose="020B0604020202020204" pitchFamily="34" charset="0"/>
              <a:cs typeface="Arial" panose="020B0604020202020204" pitchFamily="34" charset="0"/>
            </a:endParaRPr>
          </a:p>
          <a:p>
            <a:pPr lvl="1"/>
            <a:r>
              <a:rPr lang="vi-VN" sz="1600" dirty="0">
                <a:solidFill>
                  <a:schemeClr val="bg1"/>
                </a:solidFill>
                <a:latin typeface="Arial" panose="020B0604020202020204" pitchFamily="34" charset="0"/>
                <a:cs typeface="Arial" panose="020B0604020202020204" pitchFamily="34" charset="0"/>
              </a:rPr>
              <a:t>2. Thuế tiêu thụ đặc biệt </a:t>
            </a:r>
            <a:r>
              <a:rPr lang="vi-VN" sz="1600" b="1" dirty="0">
                <a:solidFill>
                  <a:schemeClr val="bg1"/>
                </a:solidFill>
                <a:latin typeface="Arial" panose="020B0604020202020204" pitchFamily="34" charset="0"/>
                <a:cs typeface="Arial" panose="020B0604020202020204" pitchFamily="34" charset="0"/>
              </a:rPr>
              <a:t>theo nồng độ cồn</a:t>
            </a:r>
            <a:r>
              <a:rPr lang="vi-VN" sz="1600" dirty="0">
                <a:solidFill>
                  <a:schemeClr val="bg1"/>
                </a:solidFill>
                <a:latin typeface="Arial" panose="020B0604020202020204" pitchFamily="34" charset="0"/>
                <a:cs typeface="Arial" panose="020B0604020202020204" pitchFamily="34" charset="0"/>
              </a:rPr>
              <a:t>: Thuế này được áp dụng dưới hình thức một lượng tiền được áp dụng tương ứng với </a:t>
            </a:r>
            <a:r>
              <a:rPr lang="vi-VN" sz="1600" b="1" dirty="0">
                <a:solidFill>
                  <a:schemeClr val="bg1"/>
                </a:solidFill>
                <a:latin typeface="Arial" panose="020B0604020202020204" pitchFamily="34" charset="0"/>
                <a:cs typeface="Arial" panose="020B0604020202020204" pitchFamily="34" charset="0"/>
              </a:rPr>
              <a:t>nồng độ cồn trong đồ uống, trên mỗi lít rượu nguyên chất, </a:t>
            </a:r>
            <a:r>
              <a:rPr lang="vi-VN" sz="1600" dirty="0">
                <a:solidFill>
                  <a:schemeClr val="bg1"/>
                </a:solidFill>
                <a:latin typeface="Arial" panose="020B0604020202020204" pitchFamily="34" charset="0"/>
                <a:cs typeface="Arial" panose="020B0604020202020204" pitchFamily="34" charset="0"/>
              </a:rPr>
              <a:t>trên mỗi gam ethanol hoặc trên mỗi lít rượu theo thể tích. Ví dụ: 10,00 USD/lít rượu nguyên chất.</a:t>
            </a:r>
            <a:endParaRPr lang="en-US" sz="1600" dirty="0">
              <a:solidFill>
                <a:schemeClr val="bg1"/>
              </a:solidFill>
              <a:latin typeface="Arial" panose="020B0604020202020204" pitchFamily="34" charset="0"/>
              <a:cs typeface="Arial" panose="020B0604020202020204" pitchFamily="34" charset="0"/>
            </a:endParaRPr>
          </a:p>
          <a:p>
            <a:pPr marL="800100" lvl="1" indent="-342900">
              <a:buFont typeface="+mj-lt"/>
              <a:buAutoNum type="arabicPeriod"/>
            </a:pPr>
            <a:endParaRPr lang="vi-VN" sz="1600" dirty="0">
              <a:solidFill>
                <a:schemeClr val="bg1"/>
              </a:solidFill>
              <a:latin typeface="Arial" panose="020B0604020202020204" pitchFamily="34" charset="0"/>
              <a:cs typeface="Arial" panose="020B0604020202020204" pitchFamily="34" charset="0"/>
            </a:endParaRPr>
          </a:p>
          <a:p>
            <a:pPr lvl="1" algn="just"/>
            <a:r>
              <a:rPr lang="vi-VN" sz="1600" dirty="0">
                <a:solidFill>
                  <a:schemeClr val="bg1"/>
                </a:solidFill>
                <a:latin typeface="Arial" panose="020B0604020202020204" pitchFamily="34" charset="0"/>
                <a:cs typeface="Arial" panose="020B0604020202020204" pitchFamily="34" charset="0"/>
              </a:rPr>
              <a:t>3. Thuế tiêu thụ đặc biệt </a:t>
            </a:r>
            <a:r>
              <a:rPr lang="vi-VN" sz="1600" b="1" dirty="0">
                <a:solidFill>
                  <a:schemeClr val="bg1"/>
                </a:solidFill>
                <a:latin typeface="Arial" panose="020B0604020202020204" pitchFamily="34" charset="0"/>
                <a:cs typeface="Arial" panose="020B0604020202020204" pitchFamily="34" charset="0"/>
              </a:rPr>
              <a:t>theo giá trị</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tỷ</a:t>
            </a:r>
            <a:r>
              <a:rPr lang="en-US" sz="1600" b="1" dirty="0">
                <a:solidFill>
                  <a:schemeClr val="bg1"/>
                </a:solidFill>
                <a:latin typeface="Arial" panose="020B0604020202020204" pitchFamily="34" charset="0"/>
                <a:cs typeface="Arial" panose="020B0604020202020204" pitchFamily="34" charset="0"/>
              </a:rPr>
              <a:t> </a:t>
            </a:r>
            <a:r>
              <a:rPr lang="en-US" sz="1600" b="1" dirty="0" err="1">
                <a:solidFill>
                  <a:schemeClr val="bg1"/>
                </a:solidFill>
                <a:latin typeface="Arial" panose="020B0604020202020204" pitchFamily="34" charset="0"/>
                <a:cs typeface="Arial" panose="020B0604020202020204" pitchFamily="34" charset="0"/>
              </a:rPr>
              <a:t>lệ</a:t>
            </a:r>
            <a:r>
              <a:rPr lang="en-US" sz="1600" b="1" dirty="0">
                <a:solidFill>
                  <a:schemeClr val="bg1"/>
                </a:solidFill>
                <a:latin typeface="Arial" panose="020B0604020202020204" pitchFamily="34" charset="0"/>
                <a:cs typeface="Arial" panose="020B0604020202020204" pitchFamily="34" charset="0"/>
              </a:rPr>
              <a:t> %)</a:t>
            </a:r>
            <a:r>
              <a:rPr lang="vi-VN" sz="1600" b="1" dirty="0">
                <a:solidFill>
                  <a:schemeClr val="bg1"/>
                </a:solidFill>
                <a:latin typeface="Arial" panose="020B0604020202020204" pitchFamily="34" charset="0"/>
                <a:cs typeface="Arial" panose="020B0604020202020204" pitchFamily="34" charset="0"/>
              </a:rPr>
              <a:t>: </a:t>
            </a:r>
            <a:r>
              <a:rPr lang="vi-VN" sz="1600" dirty="0">
                <a:solidFill>
                  <a:schemeClr val="bg1"/>
                </a:solidFill>
                <a:latin typeface="Arial" panose="020B0604020202020204" pitchFamily="34" charset="0"/>
                <a:cs typeface="Arial" panose="020B0604020202020204" pitchFamily="34" charset="0"/>
              </a:rPr>
              <a:t>Thuế TTĐB theo giá trị là thuế tính trên giá mà nhà sản xuất bán ra (giống VN). Tuy nhiên, giá bán ra có thể là giá xuất xưởng (ex-factory price) hoặc bán buôn, giá bán lẻ được dựa trên thuế suất tính theo % của giá mà nhà sản xuất bán cho đại lý bán buôn hoặc cửa hàng bán lẻ. Ở VN thuế suất là 65% giá mà nhà sx bán ra. Các nước khác thuế suất có thể là 10% hoặc cao hơn. </a:t>
            </a:r>
            <a:endParaRPr lang="en-US" sz="1600" dirty="0">
              <a:solidFill>
                <a:schemeClr val="bg1"/>
              </a:solidFill>
              <a:latin typeface="Arial" panose="020B0604020202020204" pitchFamily="34" charset="0"/>
              <a:cs typeface="Arial" panose="020B0604020202020204" pitchFamily="34" charset="0"/>
            </a:endParaRPr>
          </a:p>
          <a:p>
            <a:pPr lvl="1"/>
            <a:endParaRPr lang="en-US" sz="1600" dirty="0">
              <a:solidFill>
                <a:schemeClr val="bg1"/>
              </a:solidFill>
              <a:latin typeface="Arial" panose="020B0604020202020204" pitchFamily="34" charset="0"/>
              <a:cs typeface="Arial" panose="020B0604020202020204" pitchFamily="34" charset="0"/>
            </a:endParaRPr>
          </a:p>
          <a:p>
            <a:pPr lvl="1"/>
            <a:r>
              <a:rPr lang="en-US" sz="1600" dirty="0">
                <a:solidFill>
                  <a:schemeClr val="bg1"/>
                </a:solidFill>
                <a:latin typeface="Arial" panose="020B0604020202020204" pitchFamily="34" charset="0"/>
                <a:cs typeface="Arial" panose="020B0604020202020204" pitchFamily="34" charset="0"/>
              </a:rPr>
              <a:t>4. </a:t>
            </a:r>
            <a:r>
              <a:rPr lang="en-US" sz="1600" dirty="0" err="1">
                <a:solidFill>
                  <a:schemeClr val="bg1"/>
                </a:solidFill>
                <a:latin typeface="Arial" panose="020B0604020202020204" pitchFamily="34" charset="0"/>
                <a:cs typeface="Arial" panose="020B0604020202020204" pitchFamily="34" charset="0"/>
              </a:rPr>
              <a:t>Thuế</a:t>
            </a:r>
            <a:r>
              <a:rPr lang="en-US" sz="1600" dirty="0">
                <a:solidFill>
                  <a:schemeClr val="bg1"/>
                </a:solidFill>
                <a:latin typeface="Arial" panose="020B0604020202020204" pitchFamily="34" charset="0"/>
                <a:cs typeface="Arial" panose="020B0604020202020204" pitchFamily="34" charset="0"/>
              </a:rPr>
              <a:t> tiêu thụ đặc biệt </a:t>
            </a:r>
            <a:r>
              <a:rPr lang="en-US" sz="1600" dirty="0" err="1">
                <a:solidFill>
                  <a:schemeClr val="bg1"/>
                </a:solidFill>
                <a:latin typeface="Arial" panose="020B0604020202020204" pitchFamily="34" charset="0"/>
                <a:cs typeface="Arial" panose="020B0604020202020204" pitchFamily="34" charset="0"/>
              </a:rPr>
              <a:t>hỗn</a:t>
            </a:r>
            <a:r>
              <a:rPr lang="en-US" sz="1600" dirty="0">
                <a:solidFill>
                  <a:schemeClr val="bg1"/>
                </a:solidFill>
                <a:latin typeface="Arial" panose="020B0604020202020204" pitchFamily="34" charset="0"/>
                <a:cs typeface="Arial" panose="020B0604020202020204" pitchFamily="34" charset="0"/>
              </a:rPr>
              <a:t> hợp: áp dụng kết hợp các </a:t>
            </a:r>
            <a:r>
              <a:rPr lang="en-US" sz="1600" dirty="0" err="1">
                <a:solidFill>
                  <a:schemeClr val="bg1"/>
                </a:solidFill>
                <a:latin typeface="Arial" panose="020B0604020202020204" pitchFamily="34" charset="0"/>
                <a:cs typeface="Arial" panose="020B0604020202020204" pitchFamily="34" charset="0"/>
              </a:rPr>
              <a:t>cách</a:t>
            </a:r>
            <a:r>
              <a:rPr lang="en-US" sz="1600" dirty="0">
                <a:solidFill>
                  <a:schemeClr val="bg1"/>
                </a:solidFill>
                <a:latin typeface="Arial" panose="020B0604020202020204" pitchFamily="34" charset="0"/>
                <a:cs typeface="Arial" panose="020B0604020202020204" pitchFamily="34" charset="0"/>
              </a:rPr>
              <a:t> trên. </a:t>
            </a:r>
          </a:p>
        </p:txBody>
      </p:sp>
    </p:spTree>
    <p:extLst>
      <p:ext uri="{BB962C8B-B14F-4D97-AF65-F5344CB8AC3E}">
        <p14:creationId xmlns:p14="http://schemas.microsoft.com/office/powerpoint/2010/main" val="3204017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4107ED-6898-40C1-A40C-A9419391F44C}"/>
              </a:ext>
            </a:extLst>
          </p:cNvPr>
          <p:cNvSpPr txBox="1"/>
          <p:nvPr/>
        </p:nvSpPr>
        <p:spPr>
          <a:xfrm>
            <a:off x="345440" y="189894"/>
            <a:ext cx="10678159" cy="458780"/>
          </a:xfrm>
          <a:prstGeom prst="rect">
            <a:avLst/>
          </a:prstGeom>
          <a:noFill/>
        </p:spPr>
        <p:txBody>
          <a:bodyPr wrap="square">
            <a:spAutoFit/>
          </a:bodyPr>
          <a:lstStyle/>
          <a:p>
            <a:pPr>
              <a:lnSpc>
                <a:spcPct val="107000"/>
              </a:lnSpc>
              <a:spcAft>
                <a:spcPts val="800"/>
              </a:spcAf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THUẾ TIÊU THỤ ĐẶC BIỆT ĐỐI VỚI RƯỢU BIA</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34D439D-9B64-4E37-B062-0579E232C390}"/>
              </a:ext>
            </a:extLst>
          </p:cNvPr>
          <p:cNvSpPr txBox="1"/>
          <p:nvPr/>
        </p:nvSpPr>
        <p:spPr>
          <a:xfrm>
            <a:off x="7710910" y="6341674"/>
            <a:ext cx="4635545" cy="477888"/>
          </a:xfrm>
          <a:prstGeom prst="rect">
            <a:avLst/>
          </a:prstGeom>
          <a:noFill/>
        </p:spPr>
        <p:txBody>
          <a:bodyPr wrap="square">
            <a:spAutoFit/>
          </a:bodyPr>
          <a:lstStyle/>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hlinkClick r:id="rId3"/>
              </a:rPr>
              <a:t>https://www.oecd.org/en/publications/</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consumption-tax-trends-2022_6525a942-en.html</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ADB03022-B774-44C7-A1D3-FEA7DF423C55}"/>
              </a:ext>
            </a:extLst>
          </p:cNvPr>
          <p:cNvPicPr>
            <a:picLocks noChangeAspect="1"/>
          </p:cNvPicPr>
          <p:nvPr/>
        </p:nvPicPr>
        <p:blipFill>
          <a:blip r:embed="rId4"/>
          <a:stretch>
            <a:fillRect/>
          </a:stretch>
        </p:blipFill>
        <p:spPr>
          <a:xfrm>
            <a:off x="205190" y="771574"/>
            <a:ext cx="3604807" cy="4958080"/>
          </a:xfrm>
          <a:prstGeom prst="rect">
            <a:avLst/>
          </a:prstGeom>
        </p:spPr>
      </p:pic>
      <p:pic>
        <p:nvPicPr>
          <p:cNvPr id="4" name="Picture 3">
            <a:extLst>
              <a:ext uri="{FF2B5EF4-FFF2-40B4-BE49-F238E27FC236}">
                <a16:creationId xmlns:a16="http://schemas.microsoft.com/office/drawing/2014/main" id="{A618DCD1-AF59-4D1F-AB0A-0EF2F852ADEF}"/>
              </a:ext>
            </a:extLst>
          </p:cNvPr>
          <p:cNvPicPr>
            <a:picLocks noChangeAspect="1"/>
          </p:cNvPicPr>
          <p:nvPr/>
        </p:nvPicPr>
        <p:blipFill>
          <a:blip r:embed="rId5"/>
          <a:stretch>
            <a:fillRect/>
          </a:stretch>
        </p:blipFill>
        <p:spPr>
          <a:xfrm>
            <a:off x="3809997" y="771574"/>
            <a:ext cx="4308309" cy="2779411"/>
          </a:xfrm>
          <a:prstGeom prst="rect">
            <a:avLst/>
          </a:prstGeom>
        </p:spPr>
      </p:pic>
      <p:pic>
        <p:nvPicPr>
          <p:cNvPr id="8" name="Picture 7">
            <a:extLst>
              <a:ext uri="{FF2B5EF4-FFF2-40B4-BE49-F238E27FC236}">
                <a16:creationId xmlns:a16="http://schemas.microsoft.com/office/drawing/2014/main" id="{CA3BB38B-7488-4937-BDCE-8D7AC095290A}"/>
              </a:ext>
            </a:extLst>
          </p:cNvPr>
          <p:cNvPicPr>
            <a:picLocks noChangeAspect="1"/>
          </p:cNvPicPr>
          <p:nvPr/>
        </p:nvPicPr>
        <p:blipFill>
          <a:blip r:embed="rId6"/>
          <a:stretch>
            <a:fillRect/>
          </a:stretch>
        </p:blipFill>
        <p:spPr>
          <a:xfrm>
            <a:off x="8274695" y="876125"/>
            <a:ext cx="3507973" cy="2143761"/>
          </a:xfrm>
          <a:prstGeom prst="rect">
            <a:avLst/>
          </a:prstGeom>
        </p:spPr>
      </p:pic>
      <p:sp>
        <p:nvSpPr>
          <p:cNvPr id="11" name="TextBox 10">
            <a:extLst>
              <a:ext uri="{FF2B5EF4-FFF2-40B4-BE49-F238E27FC236}">
                <a16:creationId xmlns:a16="http://schemas.microsoft.com/office/drawing/2014/main" id="{124FAC15-C83E-4938-A129-C886F6B808F5}"/>
              </a:ext>
            </a:extLst>
          </p:cNvPr>
          <p:cNvSpPr txBox="1"/>
          <p:nvPr/>
        </p:nvSpPr>
        <p:spPr>
          <a:xfrm>
            <a:off x="4023360" y="3970462"/>
            <a:ext cx="7589520" cy="584775"/>
          </a:xfrm>
          <a:prstGeom prst="rect">
            <a:avLst/>
          </a:prstGeom>
          <a:solidFill>
            <a:schemeClr val="accent3">
              <a:lumMod val="20000"/>
              <a:lumOff val="80000"/>
            </a:schemeClr>
          </a:solidFill>
          <a:ln>
            <a:solidFill>
              <a:srgbClr val="0070C0"/>
            </a:solidFill>
          </a:ln>
        </p:spPr>
        <p:txBody>
          <a:bodyPr wrap="square">
            <a:spAutoFit/>
          </a:bodyPr>
          <a:lstStyle/>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OECD: Cách đánh thuế đối với rượu, bia rất khác nhau ở các quốc gia và </a:t>
            </a:r>
            <a:r>
              <a:rPr lang="en-US" sz="1600" dirty="0" err="1">
                <a:solidFill>
                  <a:schemeClr val="bg1"/>
                </a:solidFill>
                <a:latin typeface="Arial" panose="020B0604020202020204" pitchFamily="34" charset="0"/>
                <a:cs typeface="Arial" panose="020B0604020202020204" pitchFamily="34" charset="0"/>
              </a:rPr>
              <a:t>khá</a:t>
            </a:r>
            <a:r>
              <a:rPr lang="en-US" sz="1600" dirty="0">
                <a:solidFill>
                  <a:schemeClr val="bg1"/>
                </a:solidFill>
                <a:latin typeface="Arial" panose="020B0604020202020204" pitchFamily="34" charset="0"/>
                <a:cs typeface="Arial" panose="020B0604020202020204" pitchFamily="34" charset="0"/>
              </a:rPr>
              <a:t> phức tạp </a:t>
            </a:r>
          </a:p>
        </p:txBody>
      </p:sp>
    </p:spTree>
    <p:extLst>
      <p:ext uri="{BB962C8B-B14F-4D97-AF65-F5344CB8AC3E}">
        <p14:creationId xmlns:p14="http://schemas.microsoft.com/office/powerpoint/2010/main" val="1080490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4107ED-6898-40C1-A40C-A9419391F44C}"/>
              </a:ext>
            </a:extLst>
          </p:cNvPr>
          <p:cNvSpPr txBox="1"/>
          <p:nvPr/>
        </p:nvSpPr>
        <p:spPr>
          <a:xfrm>
            <a:off x="78104" y="79749"/>
            <a:ext cx="10678159" cy="458780"/>
          </a:xfrm>
          <a:prstGeom prst="rect">
            <a:avLst/>
          </a:prstGeom>
          <a:noFill/>
        </p:spPr>
        <p:txBody>
          <a:bodyPr wrap="square">
            <a:spAutoFit/>
          </a:bodyPr>
          <a:lstStyle/>
          <a:p>
            <a:pPr>
              <a:lnSpc>
                <a:spcPct val="107000"/>
              </a:lnSpc>
              <a:spcAft>
                <a:spcPts val="800"/>
              </a:spcAf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THUẾ TIÊU THỤ ĐẶC BIỆT ĐỐI VỚI RƯỢU BIA – Các nước ASEAN</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901CDAF7-FA71-4F89-94F3-F90478374FD8}"/>
              </a:ext>
            </a:extLst>
          </p:cNvPr>
          <p:cNvSpPr txBox="1"/>
          <p:nvPr/>
        </p:nvSpPr>
        <p:spPr>
          <a:xfrm>
            <a:off x="734059" y="550788"/>
            <a:ext cx="11309353" cy="4893647"/>
          </a:xfrm>
          <a:prstGeom prst="rect">
            <a:avLst/>
          </a:prstGeom>
          <a:noFill/>
          <a:ln>
            <a:noFill/>
          </a:ln>
        </p:spPr>
        <p:txBody>
          <a:bodyPr wrap="square">
            <a:spAutoFit/>
          </a:bodyPr>
          <a:lstStyle/>
          <a:p>
            <a:pPr>
              <a:spcAft>
                <a:spcPts val="600"/>
              </a:spcAft>
            </a:pPr>
            <a:r>
              <a:rPr lang="en-US" sz="1600" b="1" dirty="0">
                <a:solidFill>
                  <a:schemeClr val="bg1"/>
                </a:solidFill>
                <a:latin typeface="Arial" panose="020B0604020202020204" pitchFamily="34" charset="0"/>
                <a:cs typeface="Arial" panose="020B0604020202020204" pitchFamily="34" charset="0"/>
              </a:rPr>
              <a:t>Brunei: </a:t>
            </a:r>
            <a:r>
              <a:rPr lang="vi-VN" sz="1600" dirty="0">
                <a:solidFill>
                  <a:schemeClr val="bg1"/>
                </a:solidFill>
                <a:latin typeface="Arial" panose="020B0604020202020204" pitchFamily="34" charset="0"/>
                <a:cs typeface="Arial" panose="020B0604020202020204" pitchFamily="34" charset="0"/>
              </a:rPr>
              <a:t>Thuế tiêu thụ đặc biệt đối với rượu và đồ uống có cồn ở Brunei phụ thuộc vào % lượng cồn trong đồ uống. Ví dụ: thuế tiêu thụ đặc biệt đối với đồ uống làm từ nho là 55 BND/Dal đối với nồng độ cồn &lt; 15% và 90 BND/Dal đối với nồng độ cồn &gt; 15%. Thuế tiêu thụ đặc biệt đối với rượu mạnh hoặc rượu whisky có nồng độ cồn &gt;46% là 250 BND/Dal.</a:t>
            </a:r>
            <a:endParaRPr lang="en-US" sz="1600" dirty="0">
              <a:solidFill>
                <a:schemeClr val="bg1"/>
              </a:solidFill>
              <a:latin typeface="Arial" panose="020B0604020202020204" pitchFamily="34" charset="0"/>
              <a:cs typeface="Arial" panose="020B0604020202020204" pitchFamily="34" charset="0"/>
            </a:endParaRPr>
          </a:p>
          <a:p>
            <a:pPr>
              <a:spcAft>
                <a:spcPts val="600"/>
              </a:spcAft>
            </a:pPr>
            <a:r>
              <a:rPr lang="en-US" sz="1600" b="1" dirty="0">
                <a:solidFill>
                  <a:schemeClr val="bg1"/>
                </a:solidFill>
                <a:latin typeface="Arial" panose="020B0604020202020204" pitchFamily="34" charset="0"/>
                <a:cs typeface="Arial" panose="020B0604020202020204" pitchFamily="34" charset="0"/>
              </a:rPr>
              <a:t>Campuchia:</a:t>
            </a:r>
            <a:r>
              <a:rPr lang="en-US" sz="1600" dirty="0">
                <a:solidFill>
                  <a:schemeClr val="bg1"/>
                </a:solidFill>
                <a:latin typeface="Arial" panose="020B0604020202020204" pitchFamily="34" charset="0"/>
                <a:cs typeface="Arial" panose="020B0604020202020204" pitchFamily="34" charset="0"/>
              </a:rPr>
              <a:t> Thuế đối với rượu bia là 20%</a:t>
            </a:r>
          </a:p>
          <a:p>
            <a:pPr>
              <a:spcAft>
                <a:spcPts val="600"/>
              </a:spcAft>
            </a:pPr>
            <a:r>
              <a:rPr lang="en-US" sz="1600" b="1" dirty="0">
                <a:solidFill>
                  <a:schemeClr val="bg1"/>
                </a:solidFill>
                <a:latin typeface="Arial" panose="020B0604020202020204" pitchFamily="34" charset="0"/>
                <a:cs typeface="Arial" panose="020B0604020202020204" pitchFamily="34" charset="0"/>
              </a:rPr>
              <a:t>Indonesia</a:t>
            </a:r>
            <a:r>
              <a:rPr lang="en-US" sz="1600" dirty="0">
                <a:solidFill>
                  <a:schemeClr val="bg1"/>
                </a:solidFill>
                <a:latin typeface="Arial" panose="020B0604020202020204" pitchFamily="34" charset="0"/>
                <a:cs typeface="Arial" panose="020B0604020202020204" pitchFamily="34" charset="0"/>
              </a:rPr>
              <a:t>: Cồn thực phẩm 20.000Rp/lít. Đồ uống có chứa cồn thực phẩm: chia theo các nồng độ cồn khác nhau 1%, 1%-5%, 5%-15%, 15%-20% và &gt;20% sẽ dao động từ 2.500-26.000Rp/lít (nội địa) và 2.500-50.000Rp/lít (nhập khẩu). </a:t>
            </a:r>
          </a:p>
          <a:p>
            <a:pPr>
              <a:spcAft>
                <a:spcPts val="600"/>
              </a:spcAft>
            </a:pPr>
            <a:r>
              <a:rPr lang="en-US" sz="1600" b="1" dirty="0">
                <a:solidFill>
                  <a:schemeClr val="bg1"/>
                </a:solidFill>
                <a:latin typeface="Arial" panose="020B0604020202020204" pitchFamily="34" charset="0"/>
                <a:cs typeface="Arial" panose="020B0604020202020204" pitchFamily="34" charset="0"/>
              </a:rPr>
              <a:t>Lào</a:t>
            </a:r>
            <a:r>
              <a:rPr lang="en-US" sz="1600" dirty="0">
                <a:solidFill>
                  <a:schemeClr val="bg1"/>
                </a:solidFill>
                <a:latin typeface="Arial" panose="020B0604020202020204" pitchFamily="34" charset="0"/>
                <a:cs typeface="Arial" panose="020B0604020202020204" pitchFamily="34" charset="0"/>
              </a:rPr>
              <a:t>: Bia 50%; rượu vang (dưới 15 độ): 60%; Rượu mạnh (trên 15 độ): 70%</a:t>
            </a:r>
          </a:p>
          <a:p>
            <a:pPr>
              <a:spcAft>
                <a:spcPts val="600"/>
              </a:spcAft>
            </a:pPr>
            <a:r>
              <a:rPr lang="en-US" sz="1600" b="1" dirty="0">
                <a:solidFill>
                  <a:schemeClr val="bg1"/>
                </a:solidFill>
                <a:latin typeface="Arial" panose="020B0604020202020204" pitchFamily="34" charset="0"/>
                <a:cs typeface="Arial" panose="020B0604020202020204" pitchFamily="34" charset="0"/>
              </a:rPr>
              <a:t>Malaysia</a:t>
            </a:r>
            <a:r>
              <a:rPr lang="en-US" sz="1600" dirty="0">
                <a:solidFill>
                  <a:schemeClr val="bg1"/>
                </a:solidFill>
                <a:latin typeface="Arial" panose="020B0604020202020204" pitchFamily="34" charset="0"/>
                <a:cs typeface="Arial" panose="020B0604020202020204" pitchFamily="34" charset="0"/>
              </a:rPr>
              <a:t>:  </a:t>
            </a:r>
            <a:r>
              <a:rPr lang="vi-VN" sz="1600" dirty="0">
                <a:solidFill>
                  <a:schemeClr val="bg1"/>
                </a:solidFill>
                <a:latin typeface="Arial" panose="020B0604020202020204" pitchFamily="34" charset="0"/>
                <a:cs typeface="Arial" panose="020B0604020202020204" pitchFamily="34" charset="0"/>
              </a:rPr>
              <a:t>Bia: 7,4%/lít hoặc 15% theo giá trị</a:t>
            </a:r>
            <a:r>
              <a:rPr lang="en-US" sz="1600" dirty="0">
                <a:solidFill>
                  <a:schemeClr val="bg1"/>
                </a:solidFill>
                <a:latin typeface="Arial" panose="020B0604020202020204" pitchFamily="34" charset="0"/>
                <a:cs typeface="Arial" panose="020B0604020202020204" pitchFamily="34" charset="0"/>
              </a:rPr>
              <a:t>; </a:t>
            </a:r>
            <a:r>
              <a:rPr lang="vi-VN" sz="1600" dirty="0">
                <a:solidFill>
                  <a:schemeClr val="bg1"/>
                </a:solidFill>
                <a:latin typeface="Arial" panose="020B0604020202020204" pitchFamily="34" charset="0"/>
                <a:cs typeface="Arial" panose="020B0604020202020204" pitchFamily="34" charset="0"/>
              </a:rPr>
              <a:t>Rượu vang: 12%/lít hoặc 15% theo giá trị</a:t>
            </a:r>
            <a:r>
              <a:rPr lang="en-US" sz="1600" dirty="0">
                <a:solidFill>
                  <a:schemeClr val="bg1"/>
                </a:solidFill>
                <a:latin typeface="Arial" panose="020B0604020202020204" pitchFamily="34" charset="0"/>
                <a:cs typeface="Arial" panose="020B0604020202020204" pitchFamily="34" charset="0"/>
              </a:rPr>
              <a:t>; vang nổ: </a:t>
            </a:r>
            <a:r>
              <a:rPr lang="vi-VN" sz="1600" dirty="0">
                <a:solidFill>
                  <a:schemeClr val="bg1"/>
                </a:solidFill>
                <a:latin typeface="Arial" panose="020B0604020202020204" pitchFamily="34" charset="0"/>
                <a:cs typeface="Arial" panose="020B0604020202020204" pitchFamily="34" charset="0"/>
              </a:rPr>
              <a:t>34%/lít hoặc 15% theo giá trị</a:t>
            </a:r>
            <a:r>
              <a:rPr lang="en-US" sz="1600" dirty="0">
                <a:solidFill>
                  <a:schemeClr val="bg1"/>
                </a:solidFill>
                <a:latin typeface="Arial" panose="020B0604020202020204" pitchFamily="34" charset="0"/>
                <a:cs typeface="Arial" panose="020B0604020202020204" pitchFamily="34" charset="0"/>
              </a:rPr>
              <a:t>; </a:t>
            </a:r>
            <a:r>
              <a:rPr lang="vi-VN" sz="1600" dirty="0">
                <a:solidFill>
                  <a:schemeClr val="bg1"/>
                </a:solidFill>
                <a:latin typeface="Arial" panose="020B0604020202020204" pitchFamily="34" charset="0"/>
                <a:cs typeface="Arial" panose="020B0604020202020204" pitchFamily="34" charset="0"/>
              </a:rPr>
              <a:t>Loại khác: 1,1-4%/lít, 22,5-33,5%/lít rượu nguyên chất hoặc 15% tính theo giá trị</a:t>
            </a:r>
            <a:r>
              <a:rPr lang="en-US" sz="1600" dirty="0">
                <a:solidFill>
                  <a:schemeClr val="bg1"/>
                </a:solidFill>
                <a:latin typeface="Arial" panose="020B0604020202020204" pitchFamily="34" charset="0"/>
                <a:cs typeface="Arial" panose="020B0604020202020204" pitchFamily="34" charset="0"/>
              </a:rPr>
              <a:t>; </a:t>
            </a:r>
            <a:r>
              <a:rPr lang="vi-VN" sz="1600" dirty="0">
                <a:solidFill>
                  <a:schemeClr val="bg1"/>
                </a:solidFill>
                <a:latin typeface="Arial" panose="020B0604020202020204" pitchFamily="34" charset="0"/>
                <a:cs typeface="Arial" panose="020B0604020202020204" pitchFamily="34" charset="0"/>
              </a:rPr>
              <a:t> Rượu chưng cất</a:t>
            </a:r>
            <a:r>
              <a:rPr lang="en-US" sz="1600" dirty="0">
                <a:solidFill>
                  <a:schemeClr val="bg1"/>
                </a:solidFill>
                <a:latin typeface="Arial" panose="020B0604020202020204" pitchFamily="34" charset="0"/>
                <a:cs typeface="Arial" panose="020B0604020202020204" pitchFamily="34" charset="0"/>
              </a:rPr>
              <a:t>: 80 độ trở</a:t>
            </a:r>
            <a:r>
              <a:rPr lang="vi-VN" sz="1600" dirty="0">
                <a:solidFill>
                  <a:schemeClr val="bg1"/>
                </a:solidFill>
                <a:latin typeface="Arial" panose="020B0604020202020204" pitchFamily="34" charset="0"/>
                <a:cs typeface="Arial" panose="020B0604020202020204" pitchFamily="34" charset="0"/>
              </a:rPr>
              <a:t> lên: 22,5%/lít hoặc 15% tính theo giá trị</a:t>
            </a:r>
            <a:endParaRPr lang="en-US" sz="1600" dirty="0">
              <a:solidFill>
                <a:schemeClr val="bg1"/>
              </a:solidFill>
              <a:latin typeface="Arial" panose="020B0604020202020204" pitchFamily="34" charset="0"/>
              <a:cs typeface="Arial" panose="020B0604020202020204" pitchFamily="34" charset="0"/>
            </a:endParaRPr>
          </a:p>
          <a:p>
            <a:pPr>
              <a:spcAft>
                <a:spcPts val="600"/>
              </a:spcAft>
            </a:pPr>
            <a:r>
              <a:rPr lang="en-US" sz="1600" b="1" dirty="0">
                <a:solidFill>
                  <a:schemeClr val="bg1"/>
                </a:solidFill>
                <a:latin typeface="Arial" panose="020B0604020202020204" pitchFamily="34" charset="0"/>
                <a:cs typeface="Arial" panose="020B0604020202020204" pitchFamily="34" charset="0"/>
              </a:rPr>
              <a:t>Myanmar</a:t>
            </a:r>
            <a:r>
              <a:rPr lang="en-US" sz="1600" dirty="0">
                <a:solidFill>
                  <a:schemeClr val="bg1"/>
                </a:solidFill>
                <a:latin typeface="Arial" panose="020B0604020202020204" pitchFamily="34" charset="0"/>
                <a:cs typeface="Arial" panose="020B0604020202020204" pitchFamily="34" charset="0"/>
              </a:rPr>
              <a:t>: đồ uống có cồn các loại: 50%</a:t>
            </a:r>
          </a:p>
          <a:p>
            <a:pPr>
              <a:spcAft>
                <a:spcPts val="600"/>
              </a:spcAft>
            </a:pPr>
            <a:r>
              <a:rPr lang="en-US" sz="1600" b="1" dirty="0">
                <a:solidFill>
                  <a:schemeClr val="bg1"/>
                </a:solidFill>
                <a:latin typeface="Arial" panose="020B0604020202020204" pitchFamily="34" charset="0"/>
                <a:cs typeface="Arial" panose="020B0604020202020204" pitchFamily="34" charset="0"/>
              </a:rPr>
              <a:t>Philippines</a:t>
            </a:r>
            <a:r>
              <a:rPr lang="en-US" sz="1600" dirty="0">
                <a:solidFill>
                  <a:schemeClr val="bg1"/>
                </a:solidFill>
                <a:latin typeface="Arial" panose="020B0604020202020204" pitchFamily="34" charset="0"/>
                <a:cs typeface="Arial" panose="020B0604020202020204" pitchFamily="34" charset="0"/>
              </a:rPr>
              <a:t>: Rượu chưng cất 20.8 peso/lít hoặc 20% giá bán lẻ/lít; Rượu lên men: tùy thuộc giá bán lẻ, thuế từ 21-31.5 peso/lít; Rượu vang nổ: tùy thuộc vào giá bán lẻ tính trên đầu chai 750ml: 281.22 -787.40. Rượu vang (tùy thuộc vào độ cồn 33.75-77.5 peso/lít. </a:t>
            </a:r>
          </a:p>
          <a:p>
            <a:pPr>
              <a:spcAft>
                <a:spcPts val="600"/>
              </a:spcAft>
            </a:pPr>
            <a:r>
              <a:rPr lang="en-US" sz="1600" b="1" dirty="0">
                <a:solidFill>
                  <a:schemeClr val="bg1"/>
                </a:solidFill>
                <a:latin typeface="Arial" panose="020B0604020202020204" pitchFamily="34" charset="0"/>
                <a:cs typeface="Arial" panose="020B0604020202020204" pitchFamily="34" charset="0"/>
              </a:rPr>
              <a:t>Singapore:</a:t>
            </a:r>
            <a:r>
              <a:rPr lang="en-US" sz="1600" dirty="0">
                <a:solidFill>
                  <a:schemeClr val="bg1"/>
                </a:solidFill>
                <a:latin typeface="Arial" panose="020B0604020202020204" pitchFamily="34" charset="0"/>
                <a:cs typeface="Arial" panose="020B0604020202020204" pitchFamily="34" charset="0"/>
              </a:rPr>
              <a:t> 60-88 S$/lít cồn nguyên chất theo loại đồ uống và độ cồn trong sản phẩm. </a:t>
            </a:r>
          </a:p>
          <a:p>
            <a:pPr>
              <a:spcAft>
                <a:spcPts val="600"/>
              </a:spcAft>
            </a:pPr>
            <a:r>
              <a:rPr lang="en-US" sz="1600" b="1" dirty="0">
                <a:solidFill>
                  <a:schemeClr val="bg1"/>
                </a:solidFill>
                <a:latin typeface="Arial" panose="020B0604020202020204" pitchFamily="34" charset="0"/>
                <a:cs typeface="Arial" panose="020B0604020202020204" pitchFamily="34" charset="0"/>
              </a:rPr>
              <a:t>Thái Lan: </a:t>
            </a:r>
            <a:r>
              <a:rPr lang="en-US" sz="1600" dirty="0">
                <a:solidFill>
                  <a:schemeClr val="bg1"/>
                </a:solidFill>
                <a:latin typeface="Arial" panose="020B0604020202020204" pitchFamily="34" charset="0"/>
                <a:cs typeface="Arial" panose="020B0604020202020204" pitchFamily="34" charset="0"/>
              </a:rPr>
              <a:t>Cách tính thuế của </a:t>
            </a:r>
            <a:r>
              <a:rPr lang="en-US" sz="1600" dirty="0" err="1">
                <a:solidFill>
                  <a:schemeClr val="bg1"/>
                </a:solidFill>
                <a:latin typeface="Arial" panose="020B0604020202020204" pitchFamily="34" charset="0"/>
                <a:cs typeface="Arial" panose="020B0604020202020204" pitchFamily="34" charset="0"/>
              </a:rPr>
              <a:t>Thái</a:t>
            </a:r>
            <a:r>
              <a:rPr lang="en-US" sz="1600" dirty="0">
                <a:solidFill>
                  <a:schemeClr val="bg1"/>
                </a:solidFill>
                <a:latin typeface="Arial" panose="020B0604020202020204" pitchFamily="34" charset="0"/>
                <a:cs typeface="Arial" panose="020B0604020202020204" pitchFamily="34" charset="0"/>
              </a:rPr>
              <a:t> Lan rất phức tạp (kết hợp giữa </a:t>
            </a:r>
            <a:r>
              <a:rPr lang="vi-VN" sz="1600" dirty="0">
                <a:solidFill>
                  <a:schemeClr val="bg1"/>
                </a:solidFill>
                <a:latin typeface="Arial" panose="020B0604020202020204" pitchFamily="34" charset="0"/>
                <a:cs typeface="Arial" panose="020B0604020202020204" pitchFamily="34" charset="0"/>
              </a:rPr>
              <a:t>(i) tỷ lệ cụ thể dựa trên</a:t>
            </a:r>
            <a:r>
              <a:rPr lang="en-US" sz="1600" dirty="0">
                <a:solidFill>
                  <a:schemeClr val="bg1"/>
                </a:solidFill>
                <a:latin typeface="Arial" panose="020B0604020202020204" pitchFamily="34" charset="0"/>
                <a:cs typeface="Arial" panose="020B0604020202020204" pitchFamily="34" charset="0"/>
              </a:rPr>
              <a:t> </a:t>
            </a:r>
            <a:r>
              <a:rPr lang="vi-VN" sz="1600" dirty="0">
                <a:solidFill>
                  <a:schemeClr val="bg1"/>
                </a:solidFill>
                <a:latin typeface="Arial" panose="020B0604020202020204" pitchFamily="34" charset="0"/>
                <a:cs typeface="Arial" panose="020B0604020202020204" pitchFamily="34" charset="0"/>
              </a:rPr>
              <a:t>nồng độ cồn và (ii) tỷ lệ </a:t>
            </a:r>
            <a:r>
              <a:rPr lang="en-US" sz="1600" dirty="0">
                <a:solidFill>
                  <a:schemeClr val="bg1"/>
                </a:solidFill>
                <a:latin typeface="Arial" panose="020B0604020202020204" pitchFamily="34" charset="0"/>
                <a:cs typeface="Arial" panose="020B0604020202020204" pitchFamily="34" charset="0"/>
              </a:rPr>
              <a:t>t</a:t>
            </a:r>
            <a:r>
              <a:rPr lang="vi-VN" sz="1600" dirty="0">
                <a:solidFill>
                  <a:schemeClr val="bg1"/>
                </a:solidFill>
                <a:latin typeface="Arial" panose="020B0604020202020204" pitchFamily="34" charset="0"/>
                <a:cs typeface="Arial" panose="020B0604020202020204" pitchFamily="34" charset="0"/>
              </a:rPr>
              <a:t>rên giá bán lẻ đề xuất của rượu</a:t>
            </a:r>
            <a:r>
              <a:rPr lang="en-US" sz="1600" dirty="0">
                <a:solidFill>
                  <a:schemeClr val="bg1"/>
                </a:solidFill>
                <a:latin typeface="Arial" panose="020B0604020202020204" pitchFamily="34" charset="0"/>
                <a:cs typeface="Arial" panose="020B0604020202020204" pitchFamily="34" charset="0"/>
              </a:rPr>
              <a:t>)</a:t>
            </a:r>
            <a:r>
              <a:rPr lang="vi-VN" sz="1600" dirty="0">
                <a:solidFill>
                  <a:schemeClr val="bg1"/>
                </a:solidFill>
                <a:latin typeface="Arial" panose="020B0604020202020204" pitchFamily="34" charset="0"/>
                <a:cs typeface="Arial" panose="020B0604020202020204" pitchFamily="34" charset="0"/>
              </a:rPr>
              <a:t>. Từ ngày 23 tháng 2,</a:t>
            </a:r>
            <a:r>
              <a:rPr lang="en-US" sz="1600" dirty="0">
                <a:solidFill>
                  <a:schemeClr val="bg1"/>
                </a:solidFill>
                <a:latin typeface="Arial" panose="020B0604020202020204" pitchFamily="34" charset="0"/>
                <a:cs typeface="Arial" panose="020B0604020202020204" pitchFamily="34" charset="0"/>
              </a:rPr>
              <a:t> </a:t>
            </a:r>
            <a:r>
              <a:rPr lang="vi-VN" sz="1600" dirty="0">
                <a:solidFill>
                  <a:schemeClr val="bg1"/>
                </a:solidFill>
                <a:latin typeface="Arial" panose="020B0604020202020204" pitchFamily="34" charset="0"/>
                <a:cs typeface="Arial" panose="020B0604020202020204" pitchFamily="34" charset="0"/>
              </a:rPr>
              <a:t>2024, </a:t>
            </a:r>
            <a:r>
              <a:rPr lang="en-US" sz="1600" dirty="0">
                <a:solidFill>
                  <a:schemeClr val="bg1"/>
                </a:solidFill>
                <a:latin typeface="Arial" panose="020B0604020202020204" pitchFamily="34" charset="0"/>
                <a:cs typeface="Arial" panose="020B0604020202020204" pitchFamily="34" charset="0"/>
              </a:rPr>
              <a:t>đã có điều chỉnh giảm đáng kể cho các loại rượu để kích cầu du lịch. </a:t>
            </a:r>
          </a:p>
        </p:txBody>
      </p:sp>
      <p:pic>
        <p:nvPicPr>
          <p:cNvPr id="11" name="Picture 10">
            <a:extLst>
              <a:ext uri="{FF2B5EF4-FFF2-40B4-BE49-F238E27FC236}">
                <a16:creationId xmlns:a16="http://schemas.microsoft.com/office/drawing/2014/main" id="{DAD56483-FCD1-4557-8370-5F62CC1D15CA}"/>
              </a:ext>
            </a:extLst>
          </p:cNvPr>
          <p:cNvPicPr>
            <a:picLocks noChangeAspect="1"/>
          </p:cNvPicPr>
          <p:nvPr/>
        </p:nvPicPr>
        <p:blipFill>
          <a:blip r:embed="rId3"/>
          <a:stretch>
            <a:fillRect/>
          </a:stretch>
        </p:blipFill>
        <p:spPr>
          <a:xfrm>
            <a:off x="138428" y="2355525"/>
            <a:ext cx="534670" cy="356447"/>
          </a:xfrm>
          <a:prstGeom prst="rect">
            <a:avLst/>
          </a:prstGeom>
        </p:spPr>
      </p:pic>
      <p:pic>
        <p:nvPicPr>
          <p:cNvPr id="14" name="Picture 13">
            <a:extLst>
              <a:ext uri="{FF2B5EF4-FFF2-40B4-BE49-F238E27FC236}">
                <a16:creationId xmlns:a16="http://schemas.microsoft.com/office/drawing/2014/main" id="{FEF39B71-77DC-438E-88EC-A0606943AE7F}"/>
              </a:ext>
            </a:extLst>
          </p:cNvPr>
          <p:cNvPicPr>
            <a:picLocks noChangeAspect="1"/>
          </p:cNvPicPr>
          <p:nvPr/>
        </p:nvPicPr>
        <p:blipFill>
          <a:blip r:embed="rId4"/>
          <a:stretch>
            <a:fillRect/>
          </a:stretch>
        </p:blipFill>
        <p:spPr>
          <a:xfrm>
            <a:off x="168274" y="1455531"/>
            <a:ext cx="534671" cy="356447"/>
          </a:xfrm>
          <a:prstGeom prst="rect">
            <a:avLst/>
          </a:prstGeom>
        </p:spPr>
      </p:pic>
      <p:pic>
        <p:nvPicPr>
          <p:cNvPr id="15" name="Picture 14">
            <a:extLst>
              <a:ext uri="{FF2B5EF4-FFF2-40B4-BE49-F238E27FC236}">
                <a16:creationId xmlns:a16="http://schemas.microsoft.com/office/drawing/2014/main" id="{85644992-9249-45F8-A00C-F65D1B423E08}"/>
              </a:ext>
            </a:extLst>
          </p:cNvPr>
          <p:cNvPicPr>
            <a:picLocks noChangeAspect="1"/>
          </p:cNvPicPr>
          <p:nvPr/>
        </p:nvPicPr>
        <p:blipFill>
          <a:blip r:embed="rId5"/>
          <a:stretch>
            <a:fillRect/>
          </a:stretch>
        </p:blipFill>
        <p:spPr>
          <a:xfrm>
            <a:off x="138428" y="715507"/>
            <a:ext cx="534670" cy="358229"/>
          </a:xfrm>
          <a:prstGeom prst="rect">
            <a:avLst/>
          </a:prstGeom>
        </p:spPr>
      </p:pic>
      <p:pic>
        <p:nvPicPr>
          <p:cNvPr id="16" name="Picture 15">
            <a:extLst>
              <a:ext uri="{FF2B5EF4-FFF2-40B4-BE49-F238E27FC236}">
                <a16:creationId xmlns:a16="http://schemas.microsoft.com/office/drawing/2014/main" id="{CBD7CC8F-920F-49E0-8B73-0F7AE2BBF613}"/>
              </a:ext>
            </a:extLst>
          </p:cNvPr>
          <p:cNvPicPr>
            <a:picLocks noChangeAspect="1"/>
          </p:cNvPicPr>
          <p:nvPr/>
        </p:nvPicPr>
        <p:blipFill>
          <a:blip r:embed="rId6"/>
          <a:stretch>
            <a:fillRect/>
          </a:stretch>
        </p:blipFill>
        <p:spPr>
          <a:xfrm flipH="1">
            <a:off x="148588" y="1900627"/>
            <a:ext cx="534671" cy="356447"/>
          </a:xfrm>
          <a:prstGeom prst="rect">
            <a:avLst/>
          </a:prstGeom>
        </p:spPr>
      </p:pic>
      <p:pic>
        <p:nvPicPr>
          <p:cNvPr id="17" name="Picture 16">
            <a:extLst>
              <a:ext uri="{FF2B5EF4-FFF2-40B4-BE49-F238E27FC236}">
                <a16:creationId xmlns:a16="http://schemas.microsoft.com/office/drawing/2014/main" id="{BB687AD1-9F12-4DA7-9A1C-C8B618BD961D}"/>
              </a:ext>
            </a:extLst>
          </p:cNvPr>
          <p:cNvPicPr>
            <a:picLocks noChangeAspect="1"/>
          </p:cNvPicPr>
          <p:nvPr/>
        </p:nvPicPr>
        <p:blipFill>
          <a:blip r:embed="rId7"/>
          <a:stretch>
            <a:fillRect/>
          </a:stretch>
        </p:blipFill>
        <p:spPr>
          <a:xfrm>
            <a:off x="156845" y="2832513"/>
            <a:ext cx="495299" cy="330199"/>
          </a:xfrm>
          <a:prstGeom prst="rect">
            <a:avLst/>
          </a:prstGeom>
        </p:spPr>
      </p:pic>
      <p:pic>
        <p:nvPicPr>
          <p:cNvPr id="19" name="Picture 18">
            <a:extLst>
              <a:ext uri="{FF2B5EF4-FFF2-40B4-BE49-F238E27FC236}">
                <a16:creationId xmlns:a16="http://schemas.microsoft.com/office/drawing/2014/main" id="{59C55DDE-E640-42A9-BBC4-D80F5568D073}"/>
              </a:ext>
            </a:extLst>
          </p:cNvPr>
          <p:cNvPicPr>
            <a:picLocks noChangeAspect="1"/>
          </p:cNvPicPr>
          <p:nvPr/>
        </p:nvPicPr>
        <p:blipFill>
          <a:blip r:embed="rId8"/>
          <a:stretch>
            <a:fillRect/>
          </a:stretch>
        </p:blipFill>
        <p:spPr>
          <a:xfrm>
            <a:off x="138428" y="3425858"/>
            <a:ext cx="557528" cy="371685"/>
          </a:xfrm>
          <a:prstGeom prst="rect">
            <a:avLst/>
          </a:prstGeom>
        </p:spPr>
      </p:pic>
      <p:pic>
        <p:nvPicPr>
          <p:cNvPr id="21" name="Picture 20">
            <a:extLst>
              <a:ext uri="{FF2B5EF4-FFF2-40B4-BE49-F238E27FC236}">
                <a16:creationId xmlns:a16="http://schemas.microsoft.com/office/drawing/2014/main" id="{92553790-F5AC-4867-A77B-AB79C0F84C94}"/>
              </a:ext>
            </a:extLst>
          </p:cNvPr>
          <p:cNvPicPr>
            <a:picLocks noChangeAspect="1"/>
          </p:cNvPicPr>
          <p:nvPr/>
        </p:nvPicPr>
        <p:blipFill>
          <a:blip r:embed="rId9"/>
          <a:stretch>
            <a:fillRect/>
          </a:stretch>
        </p:blipFill>
        <p:spPr>
          <a:xfrm>
            <a:off x="138428" y="3916443"/>
            <a:ext cx="514350" cy="342900"/>
          </a:xfrm>
          <a:prstGeom prst="rect">
            <a:avLst/>
          </a:prstGeom>
        </p:spPr>
      </p:pic>
      <p:pic>
        <p:nvPicPr>
          <p:cNvPr id="22" name="Picture 21">
            <a:extLst>
              <a:ext uri="{FF2B5EF4-FFF2-40B4-BE49-F238E27FC236}">
                <a16:creationId xmlns:a16="http://schemas.microsoft.com/office/drawing/2014/main" id="{2324E1C1-0A95-4C23-9AF1-70C5CB6E4A0E}"/>
              </a:ext>
            </a:extLst>
          </p:cNvPr>
          <p:cNvPicPr>
            <a:picLocks noChangeAspect="1"/>
          </p:cNvPicPr>
          <p:nvPr/>
        </p:nvPicPr>
        <p:blipFill>
          <a:blip r:embed="rId10"/>
          <a:stretch>
            <a:fillRect/>
          </a:stretch>
        </p:blipFill>
        <p:spPr>
          <a:xfrm>
            <a:off x="78104" y="4511429"/>
            <a:ext cx="565060" cy="376707"/>
          </a:xfrm>
          <a:prstGeom prst="rect">
            <a:avLst/>
          </a:prstGeom>
        </p:spPr>
      </p:pic>
      <p:pic>
        <p:nvPicPr>
          <p:cNvPr id="23" name="Picture 22">
            <a:extLst>
              <a:ext uri="{FF2B5EF4-FFF2-40B4-BE49-F238E27FC236}">
                <a16:creationId xmlns:a16="http://schemas.microsoft.com/office/drawing/2014/main" id="{D2C085C5-36D7-40B7-8CDE-C47D18D08F31}"/>
              </a:ext>
            </a:extLst>
          </p:cNvPr>
          <p:cNvPicPr>
            <a:picLocks noChangeAspect="1"/>
          </p:cNvPicPr>
          <p:nvPr/>
        </p:nvPicPr>
        <p:blipFill>
          <a:blip r:embed="rId11"/>
          <a:stretch>
            <a:fillRect/>
          </a:stretch>
        </p:blipFill>
        <p:spPr>
          <a:xfrm>
            <a:off x="63293" y="5014969"/>
            <a:ext cx="594681" cy="396454"/>
          </a:xfrm>
          <a:prstGeom prst="rect">
            <a:avLst/>
          </a:prstGeom>
        </p:spPr>
      </p:pic>
      <p:sp>
        <p:nvSpPr>
          <p:cNvPr id="24" name="TextBox 23">
            <a:extLst>
              <a:ext uri="{FF2B5EF4-FFF2-40B4-BE49-F238E27FC236}">
                <a16:creationId xmlns:a16="http://schemas.microsoft.com/office/drawing/2014/main" id="{B68C4605-1BF7-44A7-A029-D2D193EF0AA0}"/>
              </a:ext>
            </a:extLst>
          </p:cNvPr>
          <p:cNvSpPr txBox="1"/>
          <p:nvPr/>
        </p:nvSpPr>
        <p:spPr>
          <a:xfrm>
            <a:off x="168274" y="5505329"/>
            <a:ext cx="11695433" cy="1323439"/>
          </a:xfrm>
          <a:prstGeom prst="rect">
            <a:avLst/>
          </a:prstGeom>
          <a:solidFill>
            <a:schemeClr val="accent3">
              <a:lumMod val="20000"/>
              <a:lumOff val="80000"/>
            </a:schemeClr>
          </a:solidFill>
          <a:ln>
            <a:solidFill>
              <a:srgbClr val="0070C0"/>
            </a:solidFill>
          </a:ln>
        </p:spPr>
        <p:txBody>
          <a:bodyPr wrap="square">
            <a:spAutoFit/>
          </a:bodyPr>
          <a:lstStyle/>
          <a:p>
            <a:pPr marL="285750" indent="-285750" algn="just">
              <a:buFont typeface="Arial" panose="020B0604020202020204" pitchFamily="34" charset="0"/>
              <a:buChar char="•"/>
            </a:pPr>
            <a:r>
              <a:rPr lang="en-US" sz="1600" dirty="0">
                <a:solidFill>
                  <a:srgbClr val="0070C0"/>
                </a:solidFill>
                <a:latin typeface="Arial" panose="020B0604020202020204" pitchFamily="34" charset="0"/>
                <a:cs typeface="Arial" panose="020B0604020202020204" pitchFamily="34" charset="0"/>
              </a:rPr>
              <a:t>Thuế TTĐB đối với đồ uống </a:t>
            </a:r>
            <a:r>
              <a:rPr lang="en-US" sz="1600" dirty="0" err="1">
                <a:solidFill>
                  <a:srgbClr val="0070C0"/>
                </a:solidFill>
                <a:latin typeface="Arial" panose="020B0604020202020204" pitchFamily="34" charset="0"/>
                <a:cs typeface="Arial" panose="020B0604020202020204" pitchFamily="34" charset="0"/>
              </a:rPr>
              <a:t>có</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cồn</a:t>
            </a:r>
            <a:r>
              <a:rPr lang="en-US" sz="1600"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rất</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khác</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nhau</a:t>
            </a:r>
            <a:r>
              <a:rPr lang="en-US" sz="1600" b="1" dirty="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ở </a:t>
            </a:r>
            <a:r>
              <a:rPr lang="en-US" sz="1600" dirty="0" err="1">
                <a:solidFill>
                  <a:srgbClr val="0070C0"/>
                </a:solidFill>
                <a:latin typeface="Arial" panose="020B0604020202020204" pitchFamily="34" charset="0"/>
                <a:cs typeface="Arial" panose="020B0604020202020204" pitchFamily="34" charset="0"/>
              </a:rPr>
              <a:t>các</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quốc</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gia</a:t>
            </a:r>
            <a:r>
              <a:rPr lang="en-US" sz="1600"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tùy</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thuộc</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rất</a:t>
            </a:r>
            <a:r>
              <a:rPr lang="en-US" sz="1600" b="1" dirty="0">
                <a:solidFill>
                  <a:srgbClr val="0070C0"/>
                </a:solidFill>
                <a:latin typeface="Arial" panose="020B0604020202020204" pitchFamily="34" charset="0"/>
                <a:cs typeface="Arial" panose="020B0604020202020204" pitchFamily="34" charset="0"/>
              </a:rPr>
              <a:t> nhiều </a:t>
            </a:r>
            <a:r>
              <a:rPr lang="en-US" sz="1600" b="1" dirty="0" err="1">
                <a:solidFill>
                  <a:srgbClr val="0070C0"/>
                </a:solidFill>
                <a:latin typeface="Arial" panose="020B0604020202020204" pitchFamily="34" charset="0"/>
                <a:cs typeface="Arial" panose="020B0604020202020204" pitchFamily="34" charset="0"/>
              </a:rPr>
              <a:t>yếu</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tố</a:t>
            </a:r>
            <a:r>
              <a:rPr lang="en-US" sz="1600" b="1"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kinh</a:t>
            </a:r>
            <a:r>
              <a:rPr lang="en-US" sz="1600" dirty="0">
                <a:solidFill>
                  <a:srgbClr val="0070C0"/>
                </a:solidFill>
                <a:latin typeface="Arial" panose="020B0604020202020204" pitchFamily="34" charset="0"/>
                <a:cs typeface="Arial" panose="020B0604020202020204" pitchFamily="34" charset="0"/>
              </a:rPr>
              <a:t> tế, </a:t>
            </a:r>
            <a:r>
              <a:rPr lang="en-US" sz="1600" dirty="0" err="1">
                <a:solidFill>
                  <a:srgbClr val="0070C0"/>
                </a:solidFill>
                <a:latin typeface="Arial" panose="020B0604020202020204" pitchFamily="34" charset="0"/>
                <a:cs typeface="Arial" panose="020B0604020202020204" pitchFamily="34" charset="0"/>
              </a:rPr>
              <a:t>văn</a:t>
            </a:r>
            <a:r>
              <a:rPr lang="en-US" sz="1600" dirty="0">
                <a:solidFill>
                  <a:srgbClr val="0070C0"/>
                </a:solidFill>
                <a:latin typeface="Arial" panose="020B0604020202020204" pitchFamily="34" charset="0"/>
                <a:cs typeface="Arial" panose="020B0604020202020204" pitchFamily="34" charset="0"/>
              </a:rPr>
              <a:t> hóa </a:t>
            </a:r>
            <a:r>
              <a:rPr lang="en-US" sz="1600" dirty="0" err="1">
                <a:solidFill>
                  <a:srgbClr val="0070C0"/>
                </a:solidFill>
                <a:latin typeface="Arial" panose="020B0604020202020204" pitchFamily="34" charset="0"/>
                <a:cs typeface="Arial" panose="020B0604020202020204" pitchFamily="34" charset="0"/>
              </a:rPr>
              <a:t>xã</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hội</a:t>
            </a:r>
            <a:r>
              <a:rPr lang="en-US" sz="1600" dirty="0">
                <a:solidFill>
                  <a:srgbClr val="0070C0"/>
                </a:solidFill>
                <a:latin typeface="Arial" panose="020B0604020202020204" pitchFamily="34" charset="0"/>
                <a:cs typeface="Arial" panose="020B0604020202020204" pitchFamily="34" charset="0"/>
              </a:rPr>
              <a:t>, thu nhập người </a:t>
            </a:r>
            <a:r>
              <a:rPr lang="en-US" sz="1600" dirty="0" err="1">
                <a:solidFill>
                  <a:srgbClr val="0070C0"/>
                </a:solidFill>
                <a:latin typeface="Arial" panose="020B0604020202020204" pitchFamily="34" charset="0"/>
                <a:cs typeface="Arial" panose="020B0604020202020204" pitchFamily="34" charset="0"/>
              </a:rPr>
              <a:t>dân</a:t>
            </a:r>
            <a:r>
              <a:rPr lang="en-US" sz="1600" dirty="0">
                <a:solidFill>
                  <a:srgbClr val="0070C0"/>
                </a:solidFill>
                <a:latin typeface="Arial" panose="020B0604020202020204" pitchFamily="34" charset="0"/>
                <a:cs typeface="Arial" panose="020B0604020202020204" pitchFamily="34" charset="0"/>
              </a:rPr>
              <a:t>, các chính sách </a:t>
            </a:r>
            <a:r>
              <a:rPr lang="en-US" sz="1600" dirty="0" err="1">
                <a:solidFill>
                  <a:srgbClr val="0070C0"/>
                </a:solidFill>
                <a:latin typeface="Arial" panose="020B0604020202020204" pitchFamily="34" charset="0"/>
                <a:cs typeface="Arial" panose="020B0604020202020204" pitchFamily="34" charset="0"/>
              </a:rPr>
              <a:t>quản</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lý</a:t>
            </a:r>
            <a:r>
              <a:rPr lang="en-US" sz="1600" dirty="0">
                <a:solidFill>
                  <a:srgbClr val="0070C0"/>
                </a:solidFill>
                <a:latin typeface="Arial" panose="020B0604020202020204" pitchFamily="34" charset="0"/>
                <a:cs typeface="Arial" panose="020B0604020202020204" pitchFamily="34" charset="0"/>
              </a:rPr>
              <a:t>, độ </a:t>
            </a:r>
            <a:r>
              <a:rPr lang="en-US" sz="1600" dirty="0" err="1">
                <a:solidFill>
                  <a:srgbClr val="0070C0"/>
                </a:solidFill>
                <a:latin typeface="Arial" panose="020B0604020202020204" pitchFamily="34" charset="0"/>
                <a:cs typeface="Arial" panose="020B0604020202020204" pitchFamily="34" charset="0"/>
              </a:rPr>
              <a:t>tuổi</a:t>
            </a:r>
            <a:r>
              <a:rPr lang="en-US" sz="1600" dirty="0">
                <a:solidFill>
                  <a:srgbClr val="0070C0"/>
                </a:solidFill>
                <a:latin typeface="Arial" panose="020B0604020202020204" pitchFamily="34" charset="0"/>
                <a:cs typeface="Arial" panose="020B0604020202020204" pitchFamily="34" charset="0"/>
              </a:rPr>
              <a:t> cho phép uống rượu bia, thuế nhập khẩu, các sản phẩm phi </a:t>
            </a:r>
            <a:r>
              <a:rPr lang="en-US" sz="1600" dirty="0" err="1">
                <a:solidFill>
                  <a:srgbClr val="0070C0"/>
                </a:solidFill>
                <a:latin typeface="Arial" panose="020B0604020202020204" pitchFamily="34" charset="0"/>
                <a:cs typeface="Arial" panose="020B0604020202020204" pitchFamily="34" charset="0"/>
              </a:rPr>
              <a:t>chính</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thức</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v.v</a:t>
            </a:r>
            <a:endParaRPr lang="en-US" sz="1600" dirty="0">
              <a:solidFill>
                <a:srgbClr val="0070C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600" dirty="0">
              <a:solidFill>
                <a:srgbClr val="0070C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err="1">
                <a:solidFill>
                  <a:srgbClr val="0070C0"/>
                </a:solidFill>
                <a:latin typeface="Arial" panose="020B0604020202020204" pitchFamily="34" charset="0"/>
                <a:cs typeface="Arial" panose="020B0604020202020204" pitchFamily="34" charset="0"/>
              </a:rPr>
              <a:t>Vì</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vậy</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tùy</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thuộc</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vào</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điều</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kiện</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hoàn</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cảnh</a:t>
            </a:r>
            <a:r>
              <a:rPr lang="en-US" sz="1600" dirty="0">
                <a:solidFill>
                  <a:srgbClr val="0070C0"/>
                </a:solidFill>
                <a:latin typeface="Arial" panose="020B0604020202020204" pitchFamily="34" charset="0"/>
                <a:cs typeface="Arial" panose="020B0604020202020204" pitchFamily="34" charset="0"/>
              </a:rPr>
              <a:t> </a:t>
            </a:r>
            <a:r>
              <a:rPr lang="en-US" sz="1600" dirty="0" err="1">
                <a:solidFill>
                  <a:srgbClr val="0070C0"/>
                </a:solidFill>
                <a:latin typeface="Arial" panose="020B0604020202020204" pitchFamily="34" charset="0"/>
                <a:cs typeface="Arial" panose="020B0604020202020204" pitchFamily="34" charset="0"/>
              </a:rPr>
              <a:t>mà</a:t>
            </a:r>
            <a:r>
              <a:rPr lang="en-US" sz="1600"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các</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quốc</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gia</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lựa</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chọn</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phù</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hợp</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dễ</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áp</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dụng</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hiệu</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quả</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đạt</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được</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mục</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tiêu</a:t>
            </a:r>
            <a:endParaRPr lang="en-US" sz="1600" b="1"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2337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4107ED-6898-40C1-A40C-A9419391F44C}"/>
              </a:ext>
            </a:extLst>
          </p:cNvPr>
          <p:cNvSpPr txBox="1"/>
          <p:nvPr/>
        </p:nvSpPr>
        <p:spPr>
          <a:xfrm>
            <a:off x="248283" y="152342"/>
            <a:ext cx="10678159" cy="458780"/>
          </a:xfrm>
          <a:prstGeom prst="rect">
            <a:avLst/>
          </a:prstGeom>
          <a:noFill/>
        </p:spPr>
        <p:txBody>
          <a:bodyPr wrap="square">
            <a:spAutoFit/>
          </a:bodyPr>
          <a:lstStyle/>
          <a:p>
            <a:pPr>
              <a:lnSpc>
                <a:spcPct val="107000"/>
              </a:lnSpc>
              <a:spcAft>
                <a:spcPts val="800"/>
              </a:spcAf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TÌNH TRẠNG RƯỢU BIA PHI CHÍNH THỨC</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67A217E-E1AF-437E-BD95-2D9281052989}"/>
              </a:ext>
            </a:extLst>
          </p:cNvPr>
          <p:cNvPicPr>
            <a:picLocks noChangeAspect="1"/>
          </p:cNvPicPr>
          <p:nvPr/>
        </p:nvPicPr>
        <p:blipFill>
          <a:blip r:embed="rId3"/>
          <a:stretch>
            <a:fillRect/>
          </a:stretch>
        </p:blipFill>
        <p:spPr>
          <a:xfrm>
            <a:off x="8805312" y="492893"/>
            <a:ext cx="1215878" cy="1635465"/>
          </a:xfrm>
          <a:prstGeom prst="rect">
            <a:avLst/>
          </a:prstGeom>
        </p:spPr>
      </p:pic>
      <p:pic>
        <p:nvPicPr>
          <p:cNvPr id="10" name="Picture 9">
            <a:extLst>
              <a:ext uri="{FF2B5EF4-FFF2-40B4-BE49-F238E27FC236}">
                <a16:creationId xmlns:a16="http://schemas.microsoft.com/office/drawing/2014/main" id="{21D6ACCA-8C0B-4E81-A020-70E1A5300EBD}"/>
              </a:ext>
            </a:extLst>
          </p:cNvPr>
          <p:cNvPicPr>
            <a:picLocks noChangeAspect="1"/>
          </p:cNvPicPr>
          <p:nvPr/>
        </p:nvPicPr>
        <p:blipFill>
          <a:blip r:embed="rId4"/>
          <a:stretch>
            <a:fillRect/>
          </a:stretch>
        </p:blipFill>
        <p:spPr>
          <a:xfrm>
            <a:off x="10329545" y="381732"/>
            <a:ext cx="1455004" cy="1628397"/>
          </a:xfrm>
          <a:prstGeom prst="rect">
            <a:avLst/>
          </a:prstGeom>
        </p:spPr>
      </p:pic>
      <p:pic>
        <p:nvPicPr>
          <p:cNvPr id="12" name="Picture 11">
            <a:extLst>
              <a:ext uri="{FF2B5EF4-FFF2-40B4-BE49-F238E27FC236}">
                <a16:creationId xmlns:a16="http://schemas.microsoft.com/office/drawing/2014/main" id="{DDFD28D2-9BC2-4348-AF41-9977BEA7E838}"/>
              </a:ext>
            </a:extLst>
          </p:cNvPr>
          <p:cNvPicPr>
            <a:picLocks noChangeAspect="1"/>
          </p:cNvPicPr>
          <p:nvPr/>
        </p:nvPicPr>
        <p:blipFill>
          <a:blip r:embed="rId5"/>
          <a:stretch>
            <a:fillRect/>
          </a:stretch>
        </p:blipFill>
        <p:spPr>
          <a:xfrm>
            <a:off x="7214673" y="485518"/>
            <a:ext cx="1351345" cy="1726616"/>
          </a:xfrm>
          <a:prstGeom prst="rect">
            <a:avLst/>
          </a:prstGeom>
        </p:spPr>
      </p:pic>
      <p:sp>
        <p:nvSpPr>
          <p:cNvPr id="8" name="TextBox 7">
            <a:extLst>
              <a:ext uri="{FF2B5EF4-FFF2-40B4-BE49-F238E27FC236}">
                <a16:creationId xmlns:a16="http://schemas.microsoft.com/office/drawing/2014/main" id="{DAFC9A6A-E132-4DF8-8F60-A7B5FE95AD1F}"/>
              </a:ext>
            </a:extLst>
          </p:cNvPr>
          <p:cNvSpPr txBox="1"/>
          <p:nvPr/>
        </p:nvSpPr>
        <p:spPr>
          <a:xfrm>
            <a:off x="248283" y="827840"/>
            <a:ext cx="6518277" cy="4278094"/>
          </a:xfrm>
          <a:prstGeom prst="rect">
            <a:avLst/>
          </a:prstGeom>
          <a:noFill/>
        </p:spPr>
        <p:txBody>
          <a:bodyPr wrap="square">
            <a:spAutoFit/>
          </a:bodyPr>
          <a:lstStyle/>
          <a:p>
            <a:pPr marL="285750" indent="-285750" algn="just">
              <a:buFont typeface="Wingdings" panose="05000000000000000000" pitchFamily="2" charset="2"/>
              <a:buChar char="§"/>
            </a:pPr>
            <a:r>
              <a:rPr lang="vi-VN" sz="1600" dirty="0">
                <a:solidFill>
                  <a:schemeClr val="bg1"/>
                </a:solidFill>
                <a:latin typeface="Arial" panose="020B0604020202020204" pitchFamily="34" charset="0"/>
                <a:cs typeface="Arial" panose="020B0604020202020204" pitchFamily="34" charset="0"/>
              </a:rPr>
              <a:t>Buôn bán rượu bất hợp pháp đang lan rộng, chiếm tỷ lệ đáng kể trong việc tiêu thụ rượu trên toàn thế giới và làm mất đi </a:t>
            </a:r>
            <a:r>
              <a:rPr lang="vi-VN" sz="1600" b="1" dirty="0">
                <a:solidFill>
                  <a:schemeClr val="bg1"/>
                </a:solidFill>
                <a:latin typeface="Arial" panose="020B0604020202020204" pitchFamily="34" charset="0"/>
                <a:cs typeface="Arial" panose="020B0604020202020204" pitchFamily="34" charset="0"/>
              </a:rPr>
              <a:t>hàng tỷ đô la tiền thuế của các chính phủ</a:t>
            </a:r>
            <a:r>
              <a:rPr lang="vi-VN" sz="1600" dirty="0">
                <a:solidFill>
                  <a:schemeClr val="bg1"/>
                </a:solidFill>
                <a:latin typeface="Arial" panose="020B0604020202020204" pitchFamily="34" charset="0"/>
                <a:cs typeface="Arial" panose="020B0604020202020204" pitchFamily="34" charset="0"/>
              </a:rPr>
              <a:t>. Theo Nghiên cứu Toàn cầu về Rượu bất hợp pháp năm 2018 của Euromonitor, </a:t>
            </a:r>
            <a:r>
              <a:rPr lang="vi-VN" sz="1600" b="1" dirty="0">
                <a:solidFill>
                  <a:schemeClr val="bg1"/>
                </a:solidFill>
                <a:latin typeface="Arial" panose="020B0604020202020204" pitchFamily="34" charset="0"/>
                <a:cs typeface="Arial" panose="020B0604020202020204" pitchFamily="34" charset="0"/>
              </a:rPr>
              <a:t>cứ 4 chai rượu thì có 1 chai là bất hợp pháp</a:t>
            </a:r>
            <a:r>
              <a:rPr lang="vi-VN" sz="1600" dirty="0">
                <a:solidFill>
                  <a:schemeClr val="bg1"/>
                </a:solidFill>
                <a:latin typeface="Arial" panose="020B0604020202020204" pitchFamily="34" charset="0"/>
                <a:cs typeface="Arial" panose="020B0604020202020204" pitchFamily="34" charset="0"/>
              </a:rPr>
              <a:t>, chiếm 25,8% tổng lượng tiêu thụ toàn cầu.</a:t>
            </a:r>
          </a:p>
          <a:p>
            <a:pPr algn="just"/>
            <a:r>
              <a:rPr lang="vi-VN" sz="1600" dirty="0">
                <a:solidFill>
                  <a:schemeClr val="bg1"/>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vi-VN" sz="1600" dirty="0">
                <a:solidFill>
                  <a:schemeClr val="bg1"/>
                </a:solidFill>
                <a:latin typeface="Arial" panose="020B0604020202020204" pitchFamily="34" charset="0"/>
                <a:cs typeface="Arial" panose="020B0604020202020204" pitchFamily="34" charset="0"/>
              </a:rPr>
              <a:t>Ngoài </a:t>
            </a:r>
            <a:r>
              <a:rPr lang="vi-VN" sz="1600" b="1" dirty="0">
                <a:solidFill>
                  <a:schemeClr val="bg1"/>
                </a:solidFill>
                <a:latin typeface="Arial" panose="020B0604020202020204" pitchFamily="34" charset="0"/>
                <a:cs typeface="Arial" panose="020B0604020202020204" pitchFamily="34" charset="0"/>
              </a:rPr>
              <a:t>nguy cơ nghiêm trọng về sức khỏe</a:t>
            </a:r>
            <a:r>
              <a:rPr lang="vi-VN" sz="1600" dirty="0">
                <a:solidFill>
                  <a:schemeClr val="bg1"/>
                </a:solidFill>
                <a:latin typeface="Arial" panose="020B0604020202020204" pitchFamily="34" charset="0"/>
                <a:cs typeface="Arial" panose="020B0604020202020204" pitchFamily="34" charset="0"/>
              </a:rPr>
              <a:t> cho người tiêu dùng, việc buôn bán rượu bất hợp pháp còn </a:t>
            </a:r>
            <a:r>
              <a:rPr lang="vi-VN" sz="1600" b="1" dirty="0">
                <a:solidFill>
                  <a:schemeClr val="bg1"/>
                </a:solidFill>
                <a:latin typeface="Arial" panose="020B0604020202020204" pitchFamily="34" charset="0"/>
                <a:cs typeface="Arial" panose="020B0604020202020204" pitchFamily="34" charset="0"/>
              </a:rPr>
              <a:t>gây tổn thất đáng về kinh tế</a:t>
            </a:r>
            <a:r>
              <a:rPr lang="en-US" sz="1600" dirty="0">
                <a:solidFill>
                  <a:schemeClr val="bg1"/>
                </a:solidFill>
                <a:latin typeface="Arial" panose="020B0604020202020204" pitchFamily="34" charset="0"/>
                <a:cs typeface="Arial" panose="020B0604020202020204" pitchFamily="34" charset="0"/>
              </a:rPr>
              <a:t>. Theo </a:t>
            </a:r>
            <a:r>
              <a:rPr lang="vi-VN" sz="1600" dirty="0">
                <a:solidFill>
                  <a:schemeClr val="bg1"/>
                </a:solidFill>
                <a:latin typeface="Arial" panose="020B0604020202020204" pitchFamily="34" charset="0"/>
                <a:cs typeface="Arial" panose="020B0604020202020204" pitchFamily="34" charset="0"/>
              </a:rPr>
              <a:t>Euromonitor, </a:t>
            </a:r>
            <a:r>
              <a:rPr lang="vi-VN" sz="1600" b="1" dirty="0">
                <a:solidFill>
                  <a:schemeClr val="bg1"/>
                </a:solidFill>
                <a:latin typeface="Arial" panose="020B0604020202020204" pitchFamily="34" charset="0"/>
                <a:cs typeface="Arial" panose="020B0604020202020204" pitchFamily="34" charset="0"/>
              </a:rPr>
              <a:t>thiệt hại tài chính </a:t>
            </a:r>
            <a:r>
              <a:rPr lang="vi-VN" sz="1600" dirty="0">
                <a:solidFill>
                  <a:schemeClr val="bg1"/>
                </a:solidFill>
                <a:latin typeface="Arial" panose="020B0604020202020204" pitchFamily="34" charset="0"/>
                <a:cs typeface="Arial" panose="020B0604020202020204" pitchFamily="34" charset="0"/>
              </a:rPr>
              <a:t>đối với chính phủ các quốc gia này lên tới </a:t>
            </a:r>
            <a:r>
              <a:rPr lang="vi-VN" sz="1600" b="1" dirty="0">
                <a:solidFill>
                  <a:schemeClr val="bg1"/>
                </a:solidFill>
                <a:latin typeface="Arial" panose="020B0604020202020204" pitchFamily="34" charset="0"/>
                <a:cs typeface="Arial" panose="020B0604020202020204" pitchFamily="34" charset="0"/>
              </a:rPr>
              <a:t>3,6 tỷ USD mỗi năm</a:t>
            </a:r>
            <a:r>
              <a:rPr lang="vi-VN" sz="1600" dirty="0">
                <a:solidFill>
                  <a:schemeClr val="bg1"/>
                </a:solidFill>
                <a:latin typeface="Arial" panose="020B0604020202020204" pitchFamily="34" charset="0"/>
                <a:cs typeface="Arial" panose="020B0604020202020204" pitchFamily="34" charset="0"/>
              </a:rPr>
              <a:t>. Đối với ngành công nghiệp, tác động chính liên quan đến việc mất thị phần, chi phí liên quan đến hành vi trộm cắp tài sản trí tuệ, thiệt hại về danh tiếng và mất niềm tin của người tiêu dùng.</a:t>
            </a:r>
            <a:r>
              <a:rPr lang="en-US" sz="16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hlinkClick r:id="rId6"/>
              </a:rPr>
              <a:t>https://www.tracit.org/alcohol.html</a:t>
            </a:r>
            <a:endParaRPr lang="en-US" sz="1200" dirty="0">
              <a:solidFill>
                <a:schemeClr val="bg1"/>
              </a:solidFill>
              <a:latin typeface="Arial" panose="020B0604020202020204" pitchFamily="34" charset="0"/>
              <a:cs typeface="Arial" panose="020B0604020202020204" pitchFamily="34" charset="0"/>
            </a:endParaRPr>
          </a:p>
          <a:p>
            <a:pPr algn="just"/>
            <a:endParaRPr lang="en-US" sz="16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err="1">
                <a:solidFill>
                  <a:schemeClr val="bg1"/>
                </a:solidFill>
                <a:latin typeface="Arial" panose="020B0604020202020204" pitchFamily="34" charset="0"/>
                <a:cs typeface="Arial" panose="020B0604020202020204" pitchFamily="34" charset="0"/>
              </a:rPr>
              <a:t>Rất</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nhiều</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tổ</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chức</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nghiên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cứu</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về</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Đồ</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uống</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có</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cồn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bất</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hợp</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pháp</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trên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thế</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giới</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để</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cùng</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chung</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tay</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đẩy</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lùi</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vấn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nạn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này</a:t>
            </a:r>
            <a:r>
              <a:rPr lang="en-US" sz="1600" dirty="0">
                <a:solidFill>
                  <a:schemeClr val="bg1"/>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A20D48FC-BFA6-4F67-9C6E-BEAFF1CADA6B}"/>
              </a:ext>
            </a:extLst>
          </p:cNvPr>
          <p:cNvPicPr>
            <a:picLocks noChangeAspect="1"/>
          </p:cNvPicPr>
          <p:nvPr/>
        </p:nvPicPr>
        <p:blipFill>
          <a:blip r:embed="rId7"/>
          <a:stretch>
            <a:fillRect/>
          </a:stretch>
        </p:blipFill>
        <p:spPr>
          <a:xfrm>
            <a:off x="7214673" y="2497923"/>
            <a:ext cx="4397156" cy="3519864"/>
          </a:xfrm>
          <a:prstGeom prst="rect">
            <a:avLst/>
          </a:prstGeom>
        </p:spPr>
      </p:pic>
    </p:spTree>
    <p:extLst>
      <p:ext uri="{BB962C8B-B14F-4D97-AF65-F5344CB8AC3E}">
        <p14:creationId xmlns:p14="http://schemas.microsoft.com/office/powerpoint/2010/main" val="3635472011"/>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4B194E-8B30-4377-8C59-ECFB902D2A26}">
  <ds:schemaRefs>
    <ds:schemaRef ds:uri="http://purl.org/dc/dcmitype/"/>
    <ds:schemaRef ds:uri="http://purl.org/dc/terms/"/>
    <ds:schemaRef ds:uri="http://www.w3.org/XML/1998/namespace"/>
    <ds:schemaRef ds:uri="http://schemas.microsoft.com/sharepoint/v3"/>
    <ds:schemaRef ds:uri="http://purl.org/dc/elements/1.1/"/>
    <ds:schemaRef ds:uri="http://schemas.microsoft.com/office/2006/documentManagement/types"/>
    <ds:schemaRef ds:uri="http://schemas.microsoft.com/office/infopath/2007/PartnerControls"/>
    <ds:schemaRef ds:uri="16c05727-aa75-4e4a-9b5f-8a80a1165891"/>
    <ds:schemaRef ds:uri="71af3243-3dd4-4a8d-8c0d-dd76da1f02a5"/>
    <ds:schemaRef ds:uri="http://schemas.openxmlformats.org/package/2006/metadata/core-properties"/>
    <ds:schemaRef ds:uri="230e9df3-be65-4c73-a93b-d1236ebd677e"/>
    <ds:schemaRef ds:uri="http://schemas.microsoft.com/office/2006/metadata/properties"/>
  </ds:schemaRefs>
</ds:datastoreItem>
</file>

<file path=customXml/itemProps2.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1FFAC0-05A2-416A-B06C-C248395482C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{C10B703B-B78B-43A5-A043-CB629AC1A43E}tf78853419_win32</Template>
  <TotalTime>899</TotalTime>
  <Words>3436</Words>
  <Application>Microsoft Macintosh PowerPoint</Application>
  <PresentationFormat>Widescreen</PresentationFormat>
  <Paragraphs>156</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Arial</vt:lpstr>
      <vt:lpstr>Calibri</vt:lpstr>
      <vt:lpstr>Franklin Gothic Book</vt:lpstr>
      <vt:lpstr>Franklin Gothic Demi</vt:lpstr>
      <vt:lpstr>Helvetica</vt:lpstr>
      <vt:lpstr>Symbol</vt:lpstr>
      <vt:lpstr>Times New Roman</vt:lpstr>
      <vt:lpstr>Wingdings</vt:lpstr>
      <vt:lpstr>Custom</vt:lpstr>
      <vt:lpstr>THUẾ TIÊU THỤ ĐẶC BIỆT NGÀNH ĐỒ UỐNG  KINH NGHIỆM QUỐC TẾ   </vt:lpstr>
      <vt:lpstr>Nội dung chính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Trân trọng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THUẾ TIÊU THỤ ĐẶC BIỆT NGÀNH ĐỒ UỐNG  KINH NGHIỆM QUỐC TẾ</dc:title>
  <dc:creator>ADMIN</dc:creator>
  <cp:lastModifiedBy>Bui Thi Viet Lam</cp:lastModifiedBy>
  <cp:revision>30</cp:revision>
  <cp:lastPrinted>2024-07-19T03:33:10Z</cp:lastPrinted>
  <dcterms:created xsi:type="dcterms:W3CDTF">2024-07-16T09:17:40Z</dcterms:created>
  <dcterms:modified xsi:type="dcterms:W3CDTF">2024-08-07T23:22:19Z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