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4" r:id="rId2"/>
    <p:sldId id="285" r:id="rId3"/>
    <p:sldId id="286" r:id="rId4"/>
    <p:sldId id="287" r:id="rId5"/>
    <p:sldId id="288" r:id="rId6"/>
    <p:sldId id="262" r:id="rId7"/>
    <p:sldId id="263" r:id="rId8"/>
    <p:sldId id="289" r:id="rId9"/>
    <p:sldId id="290" r:id="rId10"/>
    <p:sldId id="291" r:id="rId11"/>
    <p:sldId id="292" r:id="rId12"/>
    <p:sldId id="293" r:id="rId13"/>
    <p:sldId id="294" r:id="rId14"/>
    <p:sldId id="295" r:id="rId15"/>
    <p:sldId id="299" r:id="rId16"/>
    <p:sldId id="296" r:id="rId17"/>
    <p:sldId id="297" r:id="rId18"/>
    <p:sldId id="298" r:id="rId19"/>
    <p:sldId id="275" r:id="rId20"/>
    <p:sldId id="300" r:id="rId21"/>
    <p:sldId id="276" r:id="rId22"/>
    <p:sldId id="277" r:id="rId23"/>
    <p:sldId id="278" r:id="rId24"/>
    <p:sldId id="302" r:id="rId25"/>
    <p:sldId id="301" r:id="rId26"/>
    <p:sldId id="303" r:id="rId27"/>
    <p:sldId id="304" r:id="rId28"/>
    <p:sldId id="28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F917DD-DAAE-4F75-8678-7E8B84573CBE}" type="datetimeFigureOut">
              <a:rPr lang="en-US" smtClean="0"/>
              <a:t>8/1/2024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1D8B84-8CB3-49F7-93F6-E0052F77A78B}" type="slidenum">
              <a:rPr lang="en-US" smtClean="0"/>
              <a:t>‹#›</a:t>
            </a:fld>
            <a:endParaRPr lang="en-US"/>
          </a:p>
        </p:txBody>
      </p:sp>
    </p:spTree>
    <p:extLst>
      <p:ext uri="{BB962C8B-B14F-4D97-AF65-F5344CB8AC3E}">
        <p14:creationId xmlns:p14="http://schemas.microsoft.com/office/powerpoint/2010/main" val="2571863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746769" y="10117939"/>
            <a:ext cx="2867376" cy="532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777DF32-EECB-4763-A046-1C3F016FBC25}" type="slidenum">
              <a:rPr lang="nl-NL" altLang="en-US" sz="1200">
                <a:latin typeface="Arial" panose="020B0604020202020204" pitchFamily="34" charset="0"/>
                <a:cs typeface="Arial" panose="020B0604020202020204" pitchFamily="34" charset="0"/>
              </a:rPr>
              <a:pPr algn="r" eaLnBrk="1" hangingPunct="1"/>
              <a:t>1</a:t>
            </a:fld>
            <a:endParaRPr lang="nl-NL" altLang="en-US" sz="1200">
              <a:latin typeface="Arial" panose="020B0604020202020204" pitchFamily="34" charset="0"/>
              <a:cs typeface="Arial" panose="020B0604020202020204" pitchFamily="34"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Tree>
    <p:extLst>
      <p:ext uri="{BB962C8B-B14F-4D97-AF65-F5344CB8AC3E}">
        <p14:creationId xmlns:p14="http://schemas.microsoft.com/office/powerpoint/2010/main" val="2082164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B591FD-F360-4848-9DFB-09FF6B8E0478}"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2235377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B591FD-F360-4848-9DFB-09FF6B8E0478}"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1759431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B591FD-F360-4848-9DFB-09FF6B8E0478}"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108718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B591FD-F360-4848-9DFB-09FF6B8E0478}"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2734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B591FD-F360-4848-9DFB-09FF6B8E0478}"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3936723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B591FD-F360-4848-9DFB-09FF6B8E0478}"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1644265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B591FD-F360-4848-9DFB-09FF6B8E0478}" type="datetimeFigureOut">
              <a:rPr lang="en-US" smtClean="0"/>
              <a:t>8/1/2024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161333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B591FD-F360-4848-9DFB-09FF6B8E0478}" type="datetimeFigureOut">
              <a:rPr lang="en-US" smtClean="0"/>
              <a:t>8/1/2024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953230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591FD-F360-4848-9DFB-09FF6B8E0478}" type="datetimeFigureOut">
              <a:rPr lang="en-US" smtClean="0"/>
              <a:t>8/1/2024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128972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B591FD-F360-4848-9DFB-09FF6B8E0478}"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4175580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B591FD-F360-4848-9DFB-09FF6B8E0478}"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A967A-BB52-4039-B2A7-C421C0461D8C}" type="slidenum">
              <a:rPr lang="en-US" smtClean="0"/>
              <a:t>‹#›</a:t>
            </a:fld>
            <a:endParaRPr lang="en-US"/>
          </a:p>
        </p:txBody>
      </p:sp>
    </p:spTree>
    <p:extLst>
      <p:ext uri="{BB962C8B-B14F-4D97-AF65-F5344CB8AC3E}">
        <p14:creationId xmlns:p14="http://schemas.microsoft.com/office/powerpoint/2010/main" val="123984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591FD-F360-4848-9DFB-09FF6B8E0478}" type="datetimeFigureOut">
              <a:rPr lang="en-US" smtClean="0"/>
              <a:t>8/1/2024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A967A-BB52-4039-B2A7-C421C0461D8C}" type="slidenum">
              <a:rPr lang="en-US" smtClean="0"/>
              <a:t>‹#›</a:t>
            </a:fld>
            <a:endParaRPr lang="en-US"/>
          </a:p>
        </p:txBody>
      </p:sp>
    </p:spTree>
    <p:extLst>
      <p:ext uri="{BB962C8B-B14F-4D97-AF65-F5344CB8AC3E}">
        <p14:creationId xmlns:p14="http://schemas.microsoft.com/office/powerpoint/2010/main" val="1575963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4C23897-D82E-4700-9BA7-A2CF70E64277}" type="slidenum">
              <a:rPr lang="nl-NL" altLang="en-US"/>
              <a:pPr/>
              <a:t>1</a:t>
            </a:fld>
            <a:endParaRPr lang="nl-NL" altLang="en-US"/>
          </a:p>
        </p:txBody>
      </p:sp>
      <p:sp>
        <p:nvSpPr>
          <p:cNvPr id="3074" name="Rectangle 2"/>
          <p:cNvSpPr>
            <a:spLocks noGrp="1" noChangeArrowheads="1"/>
          </p:cNvSpPr>
          <p:nvPr>
            <p:ph type="ctrTitle" idx="4294967295"/>
          </p:nvPr>
        </p:nvSpPr>
        <p:spPr>
          <a:xfrm>
            <a:off x="1422337" y="1547439"/>
            <a:ext cx="8614548" cy="1332286"/>
          </a:xfrm>
        </p:spPr>
        <p:txBody>
          <a:bodyPr>
            <a:normAutofit fontScale="90000"/>
          </a:bodyPr>
          <a:lstStyle/>
          <a:p>
            <a:pPr algn="ctr"/>
            <a:r>
              <a:rPr lang="nl-NL" altLang="en-US" sz="3600" b="1" dirty="0" smtClean="0">
                <a:solidFill>
                  <a:srgbClr val="0000FF"/>
                </a:solidFill>
                <a:latin typeface="+mn-lt"/>
                <a:ea typeface="ＭＳ Ｐゴシック" panose="020B0600070205080204" pitchFamily="34" charset="-128"/>
                <a:cs typeface="Tahoma" panose="020B0604030504040204" pitchFamily="34" charset="0"/>
              </a:rPr>
              <a:t>Hướng đến chính sách thuế TTĐB </a:t>
            </a:r>
            <a:r>
              <a:rPr lang="nl-NL" altLang="en-US" sz="3600" b="1" dirty="0">
                <a:solidFill>
                  <a:srgbClr val="0000FF"/>
                </a:solidFill>
                <a:latin typeface="+mn-lt"/>
                <a:ea typeface="ＭＳ Ｐゴシック" panose="020B0600070205080204" pitchFamily="34" charset="-128"/>
                <a:cs typeface="Tahoma" panose="020B0604030504040204" pitchFamily="34" charset="0"/>
              </a:rPr>
              <a:t>hài hòa </a:t>
            </a:r>
            <a:r>
              <a:rPr lang="nl-NL" altLang="en-US" sz="3600" b="1" dirty="0" smtClean="0">
                <a:solidFill>
                  <a:srgbClr val="0000FF"/>
                </a:solidFill>
                <a:latin typeface="+mn-lt"/>
                <a:ea typeface="ＭＳ Ｐゴシック" panose="020B0600070205080204" pitchFamily="34" charset="-128"/>
                <a:cs typeface="Tahoma" panose="020B0604030504040204" pitchFamily="34" charset="0"/>
              </a:rPr>
              <a:t>các</a:t>
            </a:r>
            <a:r>
              <a:rPr lang="vi-VN" altLang="en-US" sz="3600" b="1" dirty="0" smtClean="0">
                <a:solidFill>
                  <a:srgbClr val="0000FF"/>
                </a:solidFill>
                <a:latin typeface="+mn-lt"/>
                <a:ea typeface="ＭＳ Ｐゴシック" panose="020B0600070205080204" pitchFamily="34" charset="-128"/>
                <a:cs typeface="Tahoma" panose="020B0604030504040204" pitchFamily="34" charset="0"/>
              </a:rPr>
              <a:t> mục tiêu</a:t>
            </a:r>
            <a:r>
              <a:rPr lang="nl-NL" altLang="en-US" sz="3600" b="1" dirty="0" smtClean="0">
                <a:solidFill>
                  <a:srgbClr val="0000FF"/>
                </a:solidFill>
                <a:latin typeface="+mn-lt"/>
                <a:ea typeface="ＭＳ Ｐゴシック" panose="020B0600070205080204" pitchFamily="34" charset="-128"/>
                <a:cs typeface="Tahoma" panose="020B0604030504040204" pitchFamily="34" charset="0"/>
              </a:rPr>
              <a:t>  </a:t>
            </a:r>
            <a:r>
              <a:rPr lang="nl-NL" altLang="en-US" sz="3600" b="1" dirty="0">
                <a:solidFill>
                  <a:srgbClr val="0000FF"/>
                </a:solidFill>
                <a:latin typeface="+mn-lt"/>
                <a:ea typeface="ＭＳ Ｐゴシック" panose="020B0600070205080204" pitchFamily="34" charset="-128"/>
                <a:cs typeface="Tahoma" panose="020B0604030504040204" pitchFamily="34" charset="0"/>
              </a:rPr>
              <a:t>và phù hợp </a:t>
            </a:r>
            <a:r>
              <a:rPr lang="vi-VN" altLang="en-US" sz="3600" b="1" dirty="0" smtClean="0">
                <a:solidFill>
                  <a:srgbClr val="0000FF"/>
                </a:solidFill>
                <a:latin typeface="+mn-lt"/>
                <a:ea typeface="ＭＳ Ｐゴシック" panose="020B0600070205080204" pitchFamily="34" charset="-128"/>
                <a:cs typeface="Tahoma" panose="020B0604030504040204" pitchFamily="34" charset="0"/>
              </a:rPr>
              <a:t> bối cảnh  cụ thể</a:t>
            </a:r>
            <a:endParaRPr lang="nl-NL" altLang="en-US" sz="3600" b="1" dirty="0">
              <a:solidFill>
                <a:srgbClr val="0000FF"/>
              </a:solidFill>
              <a:latin typeface="+mn-lt"/>
              <a:ea typeface="ＭＳ Ｐゴシック" panose="020B0600070205080204" pitchFamily="34" charset="-128"/>
              <a:cs typeface="Tahoma" panose="020B0604030504040204" pitchFamily="34" charset="0"/>
            </a:endParaRPr>
          </a:p>
        </p:txBody>
      </p:sp>
      <p:sp>
        <p:nvSpPr>
          <p:cNvPr id="4099" name="Rectangle 3"/>
          <p:cNvSpPr>
            <a:spLocks noGrp="1" noChangeArrowheads="1"/>
          </p:cNvSpPr>
          <p:nvPr>
            <p:ph type="subTitle" idx="4294967295"/>
          </p:nvPr>
        </p:nvSpPr>
        <p:spPr>
          <a:xfrm>
            <a:off x="1634808" y="3217863"/>
            <a:ext cx="8326056" cy="2362200"/>
          </a:xfrm>
        </p:spPr>
        <p:txBody>
          <a:bodyPr>
            <a:normAutofit fontScale="85000" lnSpcReduction="20000"/>
          </a:bodyPr>
          <a:lstStyle/>
          <a:p>
            <a:pPr marL="0" indent="0" algn="ctr">
              <a:buNone/>
              <a:defRPr/>
            </a:pPr>
            <a:r>
              <a:rPr lang="nl-NL" altLang="en-US" b="1" dirty="0">
                <a:solidFill>
                  <a:srgbClr val="0000FF"/>
                </a:solidFill>
              </a:rPr>
              <a:t>Nguyễn Thị Cúc</a:t>
            </a:r>
            <a:r>
              <a:rPr lang="nl-NL" altLang="en-US" dirty="0">
                <a:solidFill>
                  <a:srgbClr val="0000FF"/>
                </a:solidFill>
              </a:rPr>
              <a:t> </a:t>
            </a:r>
          </a:p>
          <a:p>
            <a:pPr marL="0" indent="0" algn="ctr">
              <a:buNone/>
              <a:defRPr/>
            </a:pPr>
            <a:r>
              <a:rPr lang="nl-NL" altLang="en-US" b="1" dirty="0">
                <a:solidFill>
                  <a:srgbClr val="1C0FC1"/>
                </a:solidFill>
              </a:rPr>
              <a:t>Chủ tịch Hội Tư Vấn Thuế Việt Nam</a:t>
            </a:r>
          </a:p>
          <a:p>
            <a:pPr marL="0" indent="0" algn="ctr">
              <a:buNone/>
              <a:defRPr/>
            </a:pPr>
            <a:r>
              <a:rPr lang="nl-NL" altLang="en-US" b="1" dirty="0">
                <a:solidFill>
                  <a:srgbClr val="1C0FC1"/>
                </a:solidFill>
              </a:rPr>
              <a:t>Trọng tài viên VIAC</a:t>
            </a:r>
          </a:p>
          <a:p>
            <a:pPr marL="0" indent="0" algn="ctr">
              <a:buNone/>
              <a:defRPr/>
            </a:pPr>
            <a:r>
              <a:rPr lang="nl-NL" altLang="en-US" b="1" dirty="0">
                <a:solidFill>
                  <a:srgbClr val="7030A0"/>
                </a:solidFill>
              </a:rPr>
              <a:t>Nguyên Phó Tổng cục trưởng Tổng cục thuế</a:t>
            </a:r>
          </a:p>
          <a:p>
            <a:pPr marL="0" indent="0" algn="ctr">
              <a:buNone/>
              <a:defRPr/>
            </a:pPr>
            <a:r>
              <a:rPr lang="en-US" altLang="en-US" b="1" dirty="0" err="1" smtClean="0">
                <a:solidFill>
                  <a:srgbClr val="1C0FC1"/>
                </a:solidFill>
              </a:rPr>
              <a:t>Hà</a:t>
            </a:r>
            <a:r>
              <a:rPr lang="en-US" altLang="en-US" b="1" dirty="0" smtClean="0">
                <a:solidFill>
                  <a:srgbClr val="1C0FC1"/>
                </a:solidFill>
              </a:rPr>
              <a:t> </a:t>
            </a:r>
            <a:r>
              <a:rPr lang="en-US" altLang="en-US" b="1" dirty="0" err="1" smtClean="0">
                <a:solidFill>
                  <a:srgbClr val="1C0FC1"/>
                </a:solidFill>
              </a:rPr>
              <a:t>nội</a:t>
            </a:r>
            <a:r>
              <a:rPr lang="en-US" altLang="en-US" b="1" dirty="0" smtClean="0">
                <a:solidFill>
                  <a:srgbClr val="1C0FC1"/>
                </a:solidFill>
              </a:rPr>
              <a:t> </a:t>
            </a:r>
            <a:r>
              <a:rPr lang="en-US" altLang="en-US" b="1" dirty="0" err="1" smtClean="0">
                <a:solidFill>
                  <a:srgbClr val="1C0FC1"/>
                </a:solidFill>
              </a:rPr>
              <a:t>ngày</a:t>
            </a:r>
            <a:r>
              <a:rPr lang="en-US" altLang="en-US" b="1" dirty="0" smtClean="0">
                <a:solidFill>
                  <a:srgbClr val="1C0FC1"/>
                </a:solidFill>
              </a:rPr>
              <a:t> </a:t>
            </a:r>
            <a:r>
              <a:rPr lang="vi-VN" altLang="en-US" b="1" dirty="0">
                <a:solidFill>
                  <a:srgbClr val="1C0FC1"/>
                </a:solidFill>
              </a:rPr>
              <a:t>8</a:t>
            </a:r>
            <a:r>
              <a:rPr lang="en-US" altLang="en-US" b="1" dirty="0" smtClean="0">
                <a:solidFill>
                  <a:srgbClr val="1C0FC1"/>
                </a:solidFill>
              </a:rPr>
              <a:t>/</a:t>
            </a:r>
            <a:r>
              <a:rPr lang="vi-VN" altLang="en-US" b="1" dirty="0" smtClean="0">
                <a:solidFill>
                  <a:srgbClr val="1C0FC1"/>
                </a:solidFill>
              </a:rPr>
              <a:t>8</a:t>
            </a:r>
            <a:r>
              <a:rPr lang="en-US" altLang="en-US" b="1" dirty="0" smtClean="0">
                <a:solidFill>
                  <a:srgbClr val="1C0FC1"/>
                </a:solidFill>
              </a:rPr>
              <a:t>/2024 </a:t>
            </a:r>
            <a:endParaRPr lang="fr-FR" altLang="en-US" sz="2400" b="1" dirty="0">
              <a:solidFill>
                <a:srgbClr val="1C0FC1"/>
              </a:solidFill>
            </a:endParaRPr>
          </a:p>
          <a:p>
            <a:pPr marL="0" indent="0" algn="ctr">
              <a:buNone/>
              <a:defRPr/>
            </a:pPr>
            <a:r>
              <a:rPr lang="fr-FR" altLang="en-US" sz="2400" dirty="0">
                <a:solidFill>
                  <a:srgbClr val="0000FF"/>
                </a:solidFill>
              </a:rPr>
              <a:t>Web: www.vtca.vn Email: Hoituvanthuevietnam@gmail.com</a:t>
            </a:r>
            <a:endParaRPr lang="nl-NL" altLang="en-US" sz="2400" dirty="0">
              <a:solidFill>
                <a:srgbClr val="0000FF"/>
              </a:solidFill>
            </a:endParaRPr>
          </a:p>
        </p:txBody>
      </p:sp>
      <p:pic>
        <p:nvPicPr>
          <p:cNvPr id="3076" name="Picture 4" descr="VTCA_Logo_JPG_V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69" y="550489"/>
            <a:ext cx="2655888"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AutoShape 9" descr="Image result for logo acca"/>
          <p:cNvSpPr>
            <a:spLocks noChangeAspect="1" noChangeArrowheads="1"/>
          </p:cNvSpPr>
          <p:nvPr/>
        </p:nvSpPr>
        <p:spPr bwMode="auto">
          <a:xfrm>
            <a:off x="5689600" y="5810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u="sng"/>
          </a:p>
        </p:txBody>
      </p:sp>
      <p:sp>
        <p:nvSpPr>
          <p:cNvPr id="3078" name="AutoShape 11" descr="Image result for logo acca"/>
          <p:cNvSpPr>
            <a:spLocks noChangeAspect="1" noChangeArrowheads="1"/>
          </p:cNvSpPr>
          <p:nvPr/>
        </p:nvSpPr>
        <p:spPr bwMode="auto">
          <a:xfrm>
            <a:off x="16875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u="sng"/>
          </a:p>
        </p:txBody>
      </p:sp>
      <p:sp>
        <p:nvSpPr>
          <p:cNvPr id="3079" name="AutoShape 15" descr="Image result for logo acca"/>
          <p:cNvSpPr>
            <a:spLocks noChangeAspect="1" noChangeArrowheads="1"/>
          </p:cNvSpPr>
          <p:nvPr/>
        </p:nvSpPr>
        <p:spPr bwMode="auto">
          <a:xfrm>
            <a:off x="183991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u="sng"/>
          </a:p>
        </p:txBody>
      </p:sp>
      <p:sp>
        <p:nvSpPr>
          <p:cNvPr id="3080" name="AutoShape 17" descr="Image result for logo acca"/>
          <p:cNvSpPr>
            <a:spLocks noChangeAspect="1" noChangeArrowheads="1"/>
          </p:cNvSpPr>
          <p:nvPr/>
        </p:nvSpPr>
        <p:spPr bwMode="auto">
          <a:xfrm>
            <a:off x="1992313"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u="sng"/>
          </a:p>
        </p:txBody>
      </p:sp>
      <p:sp>
        <p:nvSpPr>
          <p:cNvPr id="3081" name="AutoShape 19" descr="Image result for logo acca"/>
          <p:cNvSpPr>
            <a:spLocks noChangeAspect="1" noChangeArrowheads="1"/>
          </p:cNvSpPr>
          <p:nvPr/>
        </p:nvSpPr>
        <p:spPr bwMode="auto">
          <a:xfrm>
            <a:off x="2144713"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u="sng"/>
          </a:p>
        </p:txBody>
      </p:sp>
      <p:sp>
        <p:nvSpPr>
          <p:cNvPr id="3082" name="AutoShape 23" descr="Image result for logo acca"/>
          <p:cNvSpPr>
            <a:spLocks noChangeAspect="1" noChangeArrowheads="1"/>
          </p:cNvSpPr>
          <p:nvPr/>
        </p:nvSpPr>
        <p:spPr bwMode="auto">
          <a:xfrm>
            <a:off x="2449513" y="6175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u="sng"/>
          </a:p>
        </p:txBody>
      </p:sp>
      <p:sp>
        <p:nvSpPr>
          <p:cNvPr id="3083" name="AutoShape 25" descr="Image result for logo acca"/>
          <p:cNvSpPr>
            <a:spLocks noChangeAspect="1" noChangeArrowheads="1"/>
          </p:cNvSpPr>
          <p:nvPr/>
        </p:nvSpPr>
        <p:spPr bwMode="auto">
          <a:xfrm>
            <a:off x="2601913" y="769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u="sng"/>
          </a:p>
        </p:txBody>
      </p:sp>
      <p:sp>
        <p:nvSpPr>
          <p:cNvPr id="3084" name="AutoShape 14" descr="Kết quả hình ảnh cho logo kpmg"/>
          <p:cNvSpPr>
            <a:spLocks noChangeAspect="1" noChangeArrowheads="1"/>
          </p:cNvSpPr>
          <p:nvPr/>
        </p:nvSpPr>
        <p:spPr bwMode="auto">
          <a:xfrm>
            <a:off x="16875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
        <p:nvSpPr>
          <p:cNvPr id="3085" name="AutoShape 16" descr="Kết quả hình ảnh cho logo kpmg"/>
          <p:cNvSpPr>
            <a:spLocks noChangeAspect="1" noChangeArrowheads="1"/>
          </p:cNvSpPr>
          <p:nvPr/>
        </p:nvSpPr>
        <p:spPr bwMode="auto">
          <a:xfrm>
            <a:off x="16875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
        <p:nvSpPr>
          <p:cNvPr id="3086" name="AutoShape 18" descr="Kết quả hình ảnh cho logo kpmg"/>
          <p:cNvSpPr>
            <a:spLocks noChangeAspect="1" noChangeArrowheads="1"/>
          </p:cNvSpPr>
          <p:nvPr/>
        </p:nvSpPr>
        <p:spPr bwMode="auto">
          <a:xfrm>
            <a:off x="16875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
        <p:nvSpPr>
          <p:cNvPr id="3087" name="AutoShape 20" descr="http://vtca.vn/vtca.nsf/2DCCDA82FC8F91E347257C0E003302D8/$FILE/KPMG%20logo.JPG"/>
          <p:cNvSpPr>
            <a:spLocks noChangeAspect="1" noChangeArrowheads="1"/>
          </p:cNvSpPr>
          <p:nvPr/>
        </p:nvSpPr>
        <p:spPr bwMode="auto">
          <a:xfrm>
            <a:off x="16875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pic>
        <p:nvPicPr>
          <p:cNvPr id="4" name="Picture 3"/>
          <p:cNvPicPr>
            <a:picLocks noChangeAspect="1"/>
          </p:cNvPicPr>
          <p:nvPr/>
        </p:nvPicPr>
        <p:blipFill>
          <a:blip r:embed="rId4"/>
          <a:stretch>
            <a:fillRect/>
          </a:stretch>
        </p:blipFill>
        <p:spPr>
          <a:xfrm>
            <a:off x="9010650" y="7937"/>
            <a:ext cx="1943100" cy="1387101"/>
          </a:xfrm>
          <a:prstGeom prst="rect">
            <a:avLst/>
          </a:prstGeom>
        </p:spPr>
      </p:pic>
    </p:spTree>
    <p:extLst>
      <p:ext uri="{BB962C8B-B14F-4D97-AF65-F5344CB8AC3E}">
        <p14:creationId xmlns:p14="http://schemas.microsoft.com/office/powerpoint/2010/main" val="1540104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10</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10</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10</a:t>
            </a:fld>
            <a:endParaRPr lang="nl-NL" altLang="en-US"/>
          </a:p>
        </p:txBody>
      </p:sp>
      <p:sp>
        <p:nvSpPr>
          <p:cNvPr id="7172" name="Rectangle 2"/>
          <p:cNvSpPr>
            <a:spLocks noGrp="1" noChangeArrowheads="1"/>
          </p:cNvSpPr>
          <p:nvPr>
            <p:ph type="title" idx="4294967295"/>
          </p:nvPr>
        </p:nvSpPr>
        <p:spPr>
          <a:xfrm>
            <a:off x="1613647" y="0"/>
            <a:ext cx="8956817" cy="946673"/>
          </a:xfrm>
        </p:spPr>
        <p:txBody>
          <a:bodyPr>
            <a:normAutofit/>
          </a:bodyPr>
          <a:lstStyle/>
          <a:p>
            <a:r>
              <a:rPr lang="en-US" altLang="en-US" sz="2800" b="1" dirty="0" err="1">
                <a:solidFill>
                  <a:srgbClr val="0000FF"/>
                </a:solidFill>
                <a:ea typeface="Tahoma" panose="020B0604030504040204" pitchFamily="34" charset="0"/>
                <a:cs typeface="Tahoma" panose="020B0604030504040204" pitchFamily="34" charset="0"/>
              </a:rPr>
              <a:t>C</a:t>
            </a:r>
            <a:r>
              <a:rPr lang="en-US" altLang="en-US" sz="2800" b="1" dirty="0" err="1" smtClean="0">
                <a:solidFill>
                  <a:srgbClr val="0000FF"/>
                </a:solidFill>
                <a:ea typeface="Tahoma" panose="020B0604030504040204" pitchFamily="34" charset="0"/>
                <a:cs typeface="Tahoma" panose="020B0604030504040204" pitchFamily="34" charset="0"/>
              </a:rPr>
              <a:t>hính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sách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thuế</a:t>
            </a:r>
            <a:r>
              <a:rPr lang="en-US" altLang="en-US" sz="2800" b="1" dirty="0">
                <a:solidFill>
                  <a:srgbClr val="0000FF"/>
                </a:solidFill>
                <a:ea typeface="Tahoma" panose="020B0604030504040204" pitchFamily="34" charset="0"/>
                <a:cs typeface="Tahoma" panose="020B0604030504040204" pitchFamily="34" charset="0"/>
              </a:rPr>
              <a:t> TTĐB </a:t>
            </a:r>
            <a:r>
              <a:rPr lang="en-US" altLang="en-US" sz="2800" b="1" dirty="0" err="1" smtClean="0">
                <a:solidFill>
                  <a:srgbClr val="0000FF"/>
                </a:solidFill>
                <a:ea typeface="Tahoma" panose="020B0604030504040204" pitchFamily="34" charset="0"/>
                <a:cs typeface="Tahoma" panose="020B0604030504040204" pitchFamily="34" charset="0"/>
              </a:rPr>
              <a:t>đối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với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rượu</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bia</a:t>
            </a:r>
            <a:r>
              <a:rPr lang="en-US" altLang="en-US" sz="2800" b="1" dirty="0" smtClean="0">
                <a:solidFill>
                  <a:srgbClr val="0000FF"/>
                </a:solidFill>
                <a:ea typeface="Tahoma" panose="020B0604030504040204" pitchFamily="34" charset="0"/>
                <a:cs typeface="Tahoma" panose="020B0604030504040204" pitchFamily="34" charset="0"/>
              </a:rPr>
              <a:t> qua </a:t>
            </a:r>
            <a:r>
              <a:rPr lang="en-US" altLang="en-US" sz="2800" b="1" dirty="0" err="1" smtClean="0">
                <a:solidFill>
                  <a:srgbClr val="0000FF"/>
                </a:solidFill>
                <a:ea typeface="Tahoma" panose="020B0604030504040204" pitchFamily="34" charset="0"/>
                <a:cs typeface="Tahoma" panose="020B0604030504040204" pitchFamily="34" charset="0"/>
              </a:rPr>
              <a:t>từng</a:t>
            </a:r>
            <a:r>
              <a:rPr lang="en-US" altLang="en-US" sz="2800" b="1" dirty="0" smtClean="0">
                <a:solidFill>
                  <a:srgbClr val="0000FF"/>
                </a:solidFill>
                <a:ea typeface="Tahoma" panose="020B0604030504040204" pitchFamily="34" charset="0"/>
                <a:cs typeface="Tahoma" panose="020B0604030504040204" pitchFamily="34" charset="0"/>
              </a:rPr>
              <a:t> </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giai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đoạn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lịch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sử</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tại</a:t>
            </a:r>
            <a:r>
              <a:rPr lang="en-US" altLang="en-US" sz="2800" b="1" dirty="0" smtClean="0">
                <a:solidFill>
                  <a:srgbClr val="0000FF"/>
                </a:solidFill>
                <a:ea typeface="Tahoma" panose="020B0604030504040204" pitchFamily="34" charset="0"/>
                <a:cs typeface="Tahoma" panose="020B0604030504040204" pitchFamily="34" charset="0"/>
              </a:rPr>
              <a:t> Việt </a:t>
            </a:r>
            <a:r>
              <a:rPr lang="en-US" altLang="en-US" sz="2800" b="1" dirty="0" err="1" smtClean="0">
                <a:solidFill>
                  <a:srgbClr val="0000FF"/>
                </a:solidFill>
                <a:ea typeface="Tahoma" panose="020B0604030504040204" pitchFamily="34" charset="0"/>
                <a:cs typeface="Tahoma" panose="020B0604030504040204" pitchFamily="34" charset="0"/>
              </a:rPr>
              <a:t>nam</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839557" y="1215614"/>
            <a:ext cx="9096665" cy="5485224"/>
          </a:xfrm>
        </p:spPr>
        <p:txBody>
          <a:bodyPr>
            <a:noAutofit/>
          </a:bodyPr>
          <a:lstStyle/>
          <a:p>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3.L</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uật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số </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43</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L/CTN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ngày </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28.10.1995</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hiệu lực </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/199</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6</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endPar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r>
              <a:rPr lang="en-US" sz="2400" b="1" dirty="0" err="1" smtClean="0">
                <a:latin typeface="Tahoma" panose="020B0604030504040204" pitchFamily="34" charset="0"/>
                <a:ea typeface="Tahoma" panose="020B0604030504040204" pitchFamily="34" charset="0"/>
                <a:cs typeface="Tahoma" panose="020B0604030504040204" pitchFamily="34" charset="0"/>
              </a:rPr>
              <a:t>Rượu</a:t>
            </a:r>
            <a:r>
              <a:rPr lang="en-US" sz="2400" b="1" dirty="0" smtClean="0">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r>
              <a:rPr lang="vi-VN" sz="2400" dirty="0">
                <a:latin typeface="Tahoma" panose="020B0604030504040204" pitchFamily="34" charset="0"/>
                <a:ea typeface="Tahoma" panose="020B0604030504040204" pitchFamily="34" charset="0"/>
                <a:cs typeface="Tahoma" panose="020B0604030504040204" pitchFamily="34" charset="0"/>
              </a:rPr>
              <a:t>Rượu trên 40 độ:           90%,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từ 30 đến 40 độ: 75%,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dưới </a:t>
            </a:r>
            <a:r>
              <a:rPr lang="en-US" sz="2400" dirty="0" smtClean="0">
                <a:latin typeface="Tahoma" panose="020B0604030504040204" pitchFamily="34" charset="0"/>
                <a:ea typeface="Tahoma" panose="020B0604030504040204" pitchFamily="34" charset="0"/>
                <a:cs typeface="Tahoma" panose="020B0604030504040204" pitchFamily="34" charset="0"/>
              </a:rPr>
              <a:t>3</a:t>
            </a:r>
            <a:r>
              <a:rPr lang="vi-VN" sz="2400" dirty="0" smtClean="0">
                <a:latin typeface="Tahoma" panose="020B0604030504040204" pitchFamily="34" charset="0"/>
                <a:ea typeface="Tahoma" panose="020B0604030504040204" pitchFamily="34" charset="0"/>
                <a:cs typeface="Tahoma" panose="020B0604030504040204" pitchFamily="34" charset="0"/>
              </a:rPr>
              <a:t>0 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hoa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quả</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25%.</a:t>
            </a:r>
          </a:p>
          <a:p>
            <a:pPr>
              <a:buFont typeface="Wingdings" panose="05000000000000000000" pitchFamily="2" charset="2"/>
              <a:buChar char="Ø"/>
            </a:pPr>
            <a:r>
              <a:rPr lang="vi-VN" sz="2400" dirty="0">
                <a:latin typeface="Tahoma" panose="020B0604030504040204" pitchFamily="34" charset="0"/>
                <a:ea typeface="Tahoma" panose="020B0604030504040204" pitchFamily="34" charset="0"/>
                <a:cs typeface="Tahoma" panose="020B0604030504040204" pitchFamily="34" charset="0"/>
              </a:rPr>
              <a:t>Rượu thuốc :                  </a:t>
            </a:r>
            <a:r>
              <a:rPr lang="en-US" sz="2400" dirty="0" smtClean="0">
                <a:latin typeface="Tahoma" panose="020B0604030504040204" pitchFamily="34" charset="0"/>
                <a:ea typeface="Tahoma" panose="020B0604030504040204" pitchFamily="34" charset="0"/>
                <a:cs typeface="Tahoma" panose="020B0604030504040204" pitchFamily="34" charset="0"/>
              </a:rPr>
              <a:t>1</a:t>
            </a:r>
            <a:r>
              <a:rPr lang="vi-VN" sz="2400" dirty="0" smtClean="0">
                <a:latin typeface="Tahoma" panose="020B0604030504040204" pitchFamily="34" charset="0"/>
                <a:ea typeface="Tahoma" panose="020B0604030504040204" pitchFamily="34" charset="0"/>
                <a:cs typeface="Tahoma" panose="020B0604030504040204" pitchFamily="34" charset="0"/>
              </a:rPr>
              <a:t>5%</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b="1" dirty="0" smtClean="0">
                <a:latin typeface="Tahoma" panose="020B0604030504040204" pitchFamily="34" charset="0"/>
                <a:ea typeface="Tahoma" panose="020B0604030504040204" pitchFamily="34" charset="0"/>
                <a:cs typeface="Tahoma" panose="020B0604030504040204" pitchFamily="34" charset="0"/>
              </a:rPr>
              <a:t>Bia</a:t>
            </a:r>
          </a:p>
          <a:p>
            <a:pPr>
              <a:buFont typeface="Wingdings" panose="05000000000000000000" pitchFamily="2" charset="2"/>
              <a:buChar char="v"/>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Bia </a:t>
            </a:r>
            <a:r>
              <a:rPr lang="en-US" sz="2400" dirty="0" err="1" smtClean="0">
                <a:latin typeface="Tahoma" panose="020B0604030504040204" pitchFamily="34" charset="0"/>
                <a:ea typeface="Tahoma" panose="020B0604030504040204" pitchFamily="34" charset="0"/>
                <a:cs typeface="Tahoma" panose="020B0604030504040204" pitchFamily="34" charset="0"/>
              </a:rPr>
              <a:t>các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loại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90%</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Riêng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bia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hộp</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75</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endPar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10</a:t>
            </a:fld>
            <a:endParaRPr lang="en-US" altLang="en-US" sz="1400"/>
          </a:p>
        </p:txBody>
      </p:sp>
    </p:spTree>
    <p:extLst>
      <p:ext uri="{BB962C8B-B14F-4D97-AF65-F5344CB8AC3E}">
        <p14:creationId xmlns:p14="http://schemas.microsoft.com/office/powerpoint/2010/main" val="66258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11</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11</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11</a:t>
            </a:fld>
            <a:endParaRPr lang="nl-NL" altLang="en-US"/>
          </a:p>
        </p:txBody>
      </p:sp>
      <p:sp>
        <p:nvSpPr>
          <p:cNvPr id="7172" name="Rectangle 2"/>
          <p:cNvSpPr>
            <a:spLocks noGrp="1" noChangeArrowheads="1"/>
          </p:cNvSpPr>
          <p:nvPr>
            <p:ph type="title" idx="4294967295"/>
          </p:nvPr>
        </p:nvSpPr>
        <p:spPr>
          <a:xfrm>
            <a:off x="1613647" y="0"/>
            <a:ext cx="8956817" cy="946673"/>
          </a:xfrm>
        </p:spPr>
        <p:txBody>
          <a:bodyPr>
            <a:normAutofit/>
          </a:bodyPr>
          <a:lstStyle/>
          <a:p>
            <a:r>
              <a:rPr lang="en-US" altLang="en-US" sz="2800" b="1" dirty="0" err="1">
                <a:solidFill>
                  <a:srgbClr val="0000FF"/>
                </a:solidFill>
                <a:ea typeface="Tahoma" panose="020B0604030504040204" pitchFamily="34" charset="0"/>
                <a:cs typeface="Tahoma" panose="020B0604030504040204" pitchFamily="34" charset="0"/>
              </a:rPr>
              <a:t>C</a:t>
            </a:r>
            <a:r>
              <a:rPr lang="en-US" altLang="en-US" sz="2800" b="1" dirty="0" err="1" smtClean="0">
                <a:solidFill>
                  <a:srgbClr val="0000FF"/>
                </a:solidFill>
                <a:ea typeface="Tahoma" panose="020B0604030504040204" pitchFamily="34" charset="0"/>
                <a:cs typeface="Tahoma" panose="020B0604030504040204" pitchFamily="34" charset="0"/>
              </a:rPr>
              <a:t>hính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sách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thuế</a:t>
            </a:r>
            <a:r>
              <a:rPr lang="en-US" altLang="en-US" sz="2800" b="1" dirty="0">
                <a:solidFill>
                  <a:srgbClr val="0000FF"/>
                </a:solidFill>
                <a:ea typeface="Tahoma" panose="020B0604030504040204" pitchFamily="34" charset="0"/>
                <a:cs typeface="Tahoma" panose="020B0604030504040204" pitchFamily="34" charset="0"/>
              </a:rPr>
              <a:t> TTĐB </a:t>
            </a:r>
            <a:r>
              <a:rPr lang="en-US" altLang="en-US" sz="2800" b="1" dirty="0" err="1" smtClean="0">
                <a:solidFill>
                  <a:srgbClr val="0000FF"/>
                </a:solidFill>
                <a:ea typeface="Tahoma" panose="020B0604030504040204" pitchFamily="34" charset="0"/>
                <a:cs typeface="Tahoma" panose="020B0604030504040204" pitchFamily="34" charset="0"/>
              </a:rPr>
              <a:t>đối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với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rượu</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bia</a:t>
            </a:r>
            <a:r>
              <a:rPr lang="en-US" altLang="en-US" sz="2800" b="1" dirty="0" smtClean="0">
                <a:solidFill>
                  <a:srgbClr val="0000FF"/>
                </a:solidFill>
                <a:ea typeface="Tahoma" panose="020B0604030504040204" pitchFamily="34" charset="0"/>
                <a:cs typeface="Tahoma" panose="020B0604030504040204" pitchFamily="34" charset="0"/>
              </a:rPr>
              <a:t> qua </a:t>
            </a:r>
            <a:r>
              <a:rPr lang="en-US" altLang="en-US" sz="2800" b="1" dirty="0" err="1" smtClean="0">
                <a:solidFill>
                  <a:srgbClr val="0000FF"/>
                </a:solidFill>
                <a:ea typeface="Tahoma" panose="020B0604030504040204" pitchFamily="34" charset="0"/>
                <a:cs typeface="Tahoma" panose="020B0604030504040204" pitchFamily="34" charset="0"/>
              </a:rPr>
              <a:t>từng</a:t>
            </a:r>
            <a:r>
              <a:rPr lang="en-US" altLang="en-US" sz="2800" b="1" dirty="0" smtClean="0">
                <a:solidFill>
                  <a:srgbClr val="0000FF"/>
                </a:solidFill>
                <a:ea typeface="Tahoma" panose="020B0604030504040204" pitchFamily="34" charset="0"/>
                <a:cs typeface="Tahoma" panose="020B0604030504040204" pitchFamily="34" charset="0"/>
              </a:rPr>
              <a:t> </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giai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đoạn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lịch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sử</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tại</a:t>
            </a:r>
            <a:r>
              <a:rPr lang="en-US" altLang="en-US" sz="2800" b="1" dirty="0" smtClean="0">
                <a:solidFill>
                  <a:srgbClr val="0000FF"/>
                </a:solidFill>
                <a:ea typeface="Tahoma" panose="020B0604030504040204" pitchFamily="34" charset="0"/>
                <a:cs typeface="Tahoma" panose="020B0604030504040204" pitchFamily="34" charset="0"/>
              </a:rPr>
              <a:t> Việt </a:t>
            </a:r>
            <a:r>
              <a:rPr lang="en-US" altLang="en-US" sz="2800" b="1" dirty="0" err="1" smtClean="0">
                <a:solidFill>
                  <a:srgbClr val="0000FF"/>
                </a:solidFill>
                <a:ea typeface="Tahoma" panose="020B0604030504040204" pitchFamily="34" charset="0"/>
                <a:cs typeface="Tahoma" panose="020B0604030504040204" pitchFamily="34" charset="0"/>
              </a:rPr>
              <a:t>nam</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861073" y="1140310"/>
            <a:ext cx="9075150" cy="5560527"/>
          </a:xfrm>
        </p:spPr>
        <p:txBody>
          <a:bodyPr>
            <a:noAutofit/>
          </a:bodyPr>
          <a:lstStyle/>
          <a:p>
            <a:pPr marL="0" indent="0">
              <a:buNone/>
            </a:pP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4.</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Luật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số </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05</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1998/QH10</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hiệu lực </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1/1/199</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9</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endPar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4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Rượu</a:t>
            </a:r>
            <a:endPar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Rượu trên 40 độ:           </a:t>
            </a:r>
            <a:r>
              <a:rPr lang="en-US" sz="2400" dirty="0" smtClean="0">
                <a:latin typeface="Tahoma" panose="020B0604030504040204" pitchFamily="34" charset="0"/>
                <a:ea typeface="Tahoma" panose="020B0604030504040204" pitchFamily="34" charset="0"/>
                <a:cs typeface="Tahoma" panose="020B0604030504040204" pitchFamily="34" charset="0"/>
              </a:rPr>
              <a:t>7</a:t>
            </a:r>
            <a:r>
              <a:rPr lang="vi-VN" sz="2400" dirty="0" smtClean="0">
                <a:latin typeface="Tahoma" panose="020B0604030504040204" pitchFamily="34" charset="0"/>
                <a:ea typeface="Tahoma" panose="020B0604030504040204" pitchFamily="34" charset="0"/>
                <a:cs typeface="Tahoma" panose="020B0604030504040204" pitchFamily="34" charset="0"/>
              </a:rPr>
              <a:t>0%,</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từ 30 đến 40 độ: </a:t>
            </a:r>
            <a:r>
              <a:rPr lang="en-US" sz="2400" dirty="0" smtClean="0">
                <a:latin typeface="Tahoma" panose="020B0604030504040204" pitchFamily="34" charset="0"/>
                <a:ea typeface="Tahoma" panose="020B0604030504040204" pitchFamily="34" charset="0"/>
                <a:cs typeface="Tahoma" panose="020B0604030504040204" pitchFamily="34" charset="0"/>
              </a:rPr>
              <a:t>5</a:t>
            </a:r>
            <a:r>
              <a:rPr lang="vi-VN" sz="2400" dirty="0" smtClean="0">
                <a:latin typeface="Tahoma" panose="020B0604030504040204" pitchFamily="34" charset="0"/>
                <a:ea typeface="Tahoma" panose="020B0604030504040204" pitchFamily="34" charset="0"/>
                <a:cs typeface="Tahoma" panose="020B0604030504040204" pitchFamily="34" charset="0"/>
              </a:rPr>
              <a:t>5</a:t>
            </a:r>
            <a:r>
              <a:rPr lang="vi-VN" sz="2400" dirty="0">
                <a:latin typeface="Tahoma" panose="020B0604030504040204" pitchFamily="34" charset="0"/>
                <a:ea typeface="Tahoma" panose="020B0604030504040204" pitchFamily="34" charset="0"/>
                <a:cs typeface="Tahoma" panose="020B0604030504040204" pitchFamily="34" charset="0"/>
              </a:rPr>
              <a:t>%,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a:t>
            </a:r>
            <a:r>
              <a:rPr lang="en-US" sz="2400" dirty="0" err="1" smtClean="0">
                <a:latin typeface="Tahoma" panose="020B0604030504040204" pitchFamily="34" charset="0"/>
                <a:ea typeface="Tahoma" panose="020B0604030504040204" pitchFamily="34" charset="0"/>
                <a:cs typeface="Tahoma" panose="020B0604030504040204" pitchFamily="34" charset="0"/>
              </a:rPr>
              <a:t>từ</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20 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đến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dưới</a:t>
            </a:r>
            <a:r>
              <a:rPr lang="en-US" sz="2400" dirty="0" smtClean="0">
                <a:latin typeface="Tahoma" panose="020B0604030504040204" pitchFamily="34" charset="0"/>
                <a:ea typeface="Tahoma" panose="020B0604030504040204" pitchFamily="34" charset="0"/>
                <a:cs typeface="Tahoma" panose="020B0604030504040204" pitchFamily="34" charset="0"/>
              </a:rPr>
              <a:t> 30 </a:t>
            </a:r>
            <a:r>
              <a:rPr lang="en-US" sz="2400" dirty="0" err="1" smtClean="0">
                <a:latin typeface="Tahoma" panose="020B0604030504040204" pitchFamily="34" charset="0"/>
                <a:ea typeface="Tahoma" panose="020B0604030504040204" pitchFamily="34" charset="0"/>
                <a:cs typeface="Tahoma" panose="020B0604030504040204" pitchFamily="34" charset="0"/>
              </a:rPr>
              <a:t>độ</a:t>
            </a:r>
            <a:r>
              <a:rPr lang="vi-VN" sz="2400" dirty="0" smtClean="0">
                <a:latin typeface="Tahoma" panose="020B0604030504040204" pitchFamily="34" charset="0"/>
                <a:ea typeface="Tahoma" panose="020B0604030504040204" pitchFamily="34" charset="0"/>
                <a:cs typeface="Tahoma" panose="020B0604030504040204" pitchFamily="34" charset="0"/>
              </a:rPr>
              <a:t>           2</a:t>
            </a:r>
            <a:r>
              <a:rPr lang="en-US" sz="2400" dirty="0">
                <a:latin typeface="Tahoma" panose="020B0604030504040204" pitchFamily="34" charset="0"/>
                <a:ea typeface="Tahoma" panose="020B0604030504040204" pitchFamily="34" charset="0"/>
                <a:cs typeface="Tahoma" panose="020B0604030504040204" pitchFamily="34" charset="0"/>
              </a:rPr>
              <a:t>5</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a:latin typeface="Tahoma" panose="020B0604030504040204" pitchFamily="34" charset="0"/>
                <a:ea typeface="Tahoma" panose="020B0604030504040204" pitchFamily="34" charset="0"/>
                <a:cs typeface="Tahoma" panose="020B0604030504040204" pitchFamily="34" charset="0"/>
              </a:rPr>
              <a:t>Rượu dưới 20 </a:t>
            </a:r>
            <a:r>
              <a:rPr lang="vi-VN" sz="2400" dirty="0" smtClean="0">
                <a:latin typeface="Tahoma" panose="020B0604030504040204" pitchFamily="34" charset="0"/>
                <a:ea typeface="Tahoma" panose="020B0604030504040204" pitchFamily="34" charset="0"/>
                <a:cs typeface="Tahoma" panose="020B0604030504040204" pitchFamily="34" charset="0"/>
              </a:rPr>
              <a:t>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hoa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quả</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20%</a:t>
            </a:r>
          </a:p>
          <a:p>
            <a:pPr>
              <a:buFont typeface="Wingdings" panose="05000000000000000000" pitchFamily="2" charset="2"/>
              <a:buChar char="Ø"/>
            </a:pPr>
            <a:r>
              <a:rPr lang="en-US" sz="2400" dirty="0" err="1" smtClean="0">
                <a:latin typeface="Tahoma" panose="020B0604030504040204" pitchFamily="34" charset="0"/>
                <a:ea typeface="Tahoma" panose="020B0604030504040204" pitchFamily="34" charset="0"/>
                <a:cs typeface="Tahoma" panose="020B0604030504040204" pitchFamily="34" charset="0"/>
              </a:rPr>
              <a:t>Rượu</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thuốc</a:t>
            </a:r>
            <a:r>
              <a:rPr lang="en-US" sz="2400" dirty="0" smtClean="0">
                <a:latin typeface="Tahoma" panose="020B0604030504040204" pitchFamily="34" charset="0"/>
                <a:ea typeface="Tahoma" panose="020B0604030504040204" pitchFamily="34" charset="0"/>
                <a:cs typeface="Tahoma" panose="020B0604030504040204" pitchFamily="34" charset="0"/>
              </a:rPr>
              <a:t>                                        15%</a:t>
            </a:r>
          </a:p>
          <a:p>
            <a:r>
              <a:rPr lang="en-US" sz="2400" b="1" dirty="0" smtClean="0">
                <a:latin typeface="Tahoma" panose="020B0604030504040204" pitchFamily="34" charset="0"/>
                <a:ea typeface="Tahoma" panose="020B0604030504040204" pitchFamily="34" charset="0"/>
                <a:cs typeface="Tahoma" panose="020B0604030504040204" pitchFamily="34" charset="0"/>
              </a:rPr>
              <a:t>Bia</a:t>
            </a:r>
          </a:p>
          <a:p>
            <a:pPr>
              <a:buFont typeface="Wingdings" panose="05000000000000000000" pitchFamily="2" charset="2"/>
              <a:buChar char="v"/>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Bia tươi</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bia chai : </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75</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vi-VN" sz="24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vi-VN" sz="2400" dirty="0">
                <a:latin typeface="Tahoma" panose="020B0604030504040204" pitchFamily="34" charset="0"/>
                <a:ea typeface="Tahoma" panose="020B0604030504040204" pitchFamily="34" charset="0"/>
                <a:cs typeface="Tahoma" panose="020B0604030504040204" pitchFamily="34" charset="0"/>
              </a:rPr>
              <a:t>Bia </a:t>
            </a:r>
            <a:r>
              <a:rPr lang="en-US" sz="2400" dirty="0" err="1" smtClean="0">
                <a:latin typeface="Tahoma" panose="020B0604030504040204" pitchFamily="34" charset="0"/>
                <a:ea typeface="Tahoma" panose="020B0604030504040204" pitchFamily="34" charset="0"/>
                <a:cs typeface="Tahoma" panose="020B0604030504040204" pitchFamily="34" charset="0"/>
              </a:rPr>
              <a:t>hơi</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50</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sz="2400" dirty="0" smtClean="0">
                <a:latin typeface="Tahoma" panose="020B0604030504040204" pitchFamily="34" charset="0"/>
                <a:ea typeface="Tahoma" panose="020B0604030504040204" pitchFamily="34" charset="0"/>
                <a:cs typeface="Tahoma" panose="020B0604030504040204" pitchFamily="34" charset="0"/>
              </a:rPr>
              <a:t>Bia </a:t>
            </a:r>
            <a:r>
              <a:rPr lang="en-US" sz="2400" dirty="0" err="1" smtClean="0">
                <a:latin typeface="Tahoma" panose="020B0604030504040204" pitchFamily="34" charset="0"/>
                <a:ea typeface="Tahoma" panose="020B0604030504040204" pitchFamily="34" charset="0"/>
                <a:cs typeface="Tahoma" panose="020B0604030504040204" pitchFamily="34" charset="0"/>
              </a:rPr>
              <a:t>hộp</a:t>
            </a:r>
            <a:r>
              <a:rPr lang="en-US" sz="2400" dirty="0" smtClean="0">
                <a:latin typeface="Tahoma" panose="020B0604030504040204" pitchFamily="34" charset="0"/>
                <a:ea typeface="Tahoma" panose="020B0604030504040204" pitchFamily="34" charset="0"/>
                <a:cs typeface="Tahoma" panose="020B0604030504040204" pitchFamily="34" charset="0"/>
              </a:rPr>
              <a:t>     :                       65% ( </a:t>
            </a:r>
            <a:r>
              <a:rPr lang="en-US" sz="2400" dirty="0" err="1" smtClean="0">
                <a:latin typeface="Tahoma" panose="020B0604030504040204" pitchFamily="34" charset="0"/>
                <a:ea typeface="Tahoma" panose="020B0604030504040204" pitchFamily="34" charset="0"/>
                <a:cs typeface="Tahoma" panose="020B0604030504040204" pitchFamily="34" charset="0"/>
              </a:rPr>
              <a:t>trừ</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giá</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trị</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vỏ</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hộp</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vi-VN" sz="24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b="1" dirty="0" smtClean="0">
                <a:latin typeface="Tahoma" panose="020B0604030504040204" pitchFamily="34" charset="0"/>
                <a:ea typeface="Tahoma" panose="020B0604030504040204" pitchFamily="34" charset="0"/>
                <a:cs typeface="Tahoma" panose="020B0604030504040204" pitchFamily="34" charset="0"/>
              </a:rPr>
              <a:t>      </a:t>
            </a:r>
            <a:endParaRPr lang="vi-VN" sz="2400" b="1" dirty="0">
              <a:latin typeface="Tahoma" panose="020B0604030504040204" pitchFamily="34" charset="0"/>
              <a:ea typeface="Tahoma" panose="020B0604030504040204" pitchFamily="34" charset="0"/>
              <a:cs typeface="Tahoma" panose="020B0604030504040204" pitchFamily="34" charset="0"/>
            </a:endParaRPr>
          </a:p>
          <a:p>
            <a:endPar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11</a:t>
            </a:fld>
            <a:endParaRPr lang="en-US" altLang="en-US" sz="1400"/>
          </a:p>
        </p:txBody>
      </p:sp>
    </p:spTree>
    <p:extLst>
      <p:ext uri="{BB962C8B-B14F-4D97-AF65-F5344CB8AC3E}">
        <p14:creationId xmlns:p14="http://schemas.microsoft.com/office/powerpoint/2010/main" val="1450792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12</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12</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12</a:t>
            </a:fld>
            <a:endParaRPr lang="nl-NL" altLang="en-US"/>
          </a:p>
        </p:txBody>
      </p:sp>
      <p:sp>
        <p:nvSpPr>
          <p:cNvPr id="7172" name="Rectangle 2"/>
          <p:cNvSpPr>
            <a:spLocks noGrp="1" noChangeArrowheads="1"/>
          </p:cNvSpPr>
          <p:nvPr>
            <p:ph type="title" idx="4294967295"/>
          </p:nvPr>
        </p:nvSpPr>
        <p:spPr>
          <a:xfrm>
            <a:off x="1613647" y="0"/>
            <a:ext cx="8956817" cy="946673"/>
          </a:xfrm>
        </p:spPr>
        <p:txBody>
          <a:bodyPr>
            <a:normAutofit/>
          </a:bodyPr>
          <a:lstStyle/>
          <a:p>
            <a:r>
              <a:rPr lang="en-US" altLang="en-US" sz="2800" b="1" dirty="0" err="1">
                <a:solidFill>
                  <a:srgbClr val="0000FF"/>
                </a:solidFill>
                <a:ea typeface="Tahoma" panose="020B0604030504040204" pitchFamily="34" charset="0"/>
                <a:cs typeface="Tahoma" panose="020B0604030504040204" pitchFamily="34" charset="0"/>
              </a:rPr>
              <a:t>C</a:t>
            </a:r>
            <a:r>
              <a:rPr lang="en-US" altLang="en-US" sz="2800" b="1" dirty="0" err="1" smtClean="0">
                <a:solidFill>
                  <a:srgbClr val="0000FF"/>
                </a:solidFill>
                <a:ea typeface="Tahoma" panose="020B0604030504040204" pitchFamily="34" charset="0"/>
                <a:cs typeface="Tahoma" panose="020B0604030504040204" pitchFamily="34" charset="0"/>
              </a:rPr>
              <a:t>hính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sách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thuế</a:t>
            </a:r>
            <a:r>
              <a:rPr lang="en-US" altLang="en-US" sz="2800" b="1" dirty="0">
                <a:solidFill>
                  <a:srgbClr val="0000FF"/>
                </a:solidFill>
                <a:ea typeface="Tahoma" panose="020B0604030504040204" pitchFamily="34" charset="0"/>
                <a:cs typeface="Tahoma" panose="020B0604030504040204" pitchFamily="34" charset="0"/>
              </a:rPr>
              <a:t> TTĐB </a:t>
            </a:r>
            <a:r>
              <a:rPr lang="en-US" altLang="en-US" sz="2800" b="1" dirty="0" err="1" smtClean="0">
                <a:solidFill>
                  <a:srgbClr val="0000FF"/>
                </a:solidFill>
                <a:ea typeface="Tahoma" panose="020B0604030504040204" pitchFamily="34" charset="0"/>
                <a:cs typeface="Tahoma" panose="020B0604030504040204" pitchFamily="34" charset="0"/>
              </a:rPr>
              <a:t>đối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với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rượu</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bia</a:t>
            </a:r>
            <a:r>
              <a:rPr lang="en-US" altLang="en-US" sz="2800" b="1" dirty="0" smtClean="0">
                <a:solidFill>
                  <a:srgbClr val="0000FF"/>
                </a:solidFill>
                <a:ea typeface="Tahoma" panose="020B0604030504040204" pitchFamily="34" charset="0"/>
                <a:cs typeface="Tahoma" panose="020B0604030504040204" pitchFamily="34" charset="0"/>
              </a:rPr>
              <a:t> qua </a:t>
            </a:r>
            <a:r>
              <a:rPr lang="en-US" altLang="en-US" sz="2800" b="1" dirty="0" err="1" smtClean="0">
                <a:solidFill>
                  <a:srgbClr val="0000FF"/>
                </a:solidFill>
                <a:ea typeface="Tahoma" panose="020B0604030504040204" pitchFamily="34" charset="0"/>
                <a:cs typeface="Tahoma" panose="020B0604030504040204" pitchFamily="34" charset="0"/>
              </a:rPr>
              <a:t>từng</a:t>
            </a:r>
            <a:r>
              <a:rPr lang="en-US" altLang="en-US" sz="2800" b="1" dirty="0" smtClean="0">
                <a:solidFill>
                  <a:srgbClr val="0000FF"/>
                </a:solidFill>
                <a:ea typeface="Tahoma" panose="020B0604030504040204" pitchFamily="34" charset="0"/>
                <a:cs typeface="Tahoma" panose="020B0604030504040204" pitchFamily="34" charset="0"/>
              </a:rPr>
              <a:t> </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giai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đoạn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lịch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sử</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tại</a:t>
            </a:r>
            <a:r>
              <a:rPr lang="en-US" altLang="en-US" sz="2800" b="1" dirty="0" smtClean="0">
                <a:solidFill>
                  <a:srgbClr val="0000FF"/>
                </a:solidFill>
                <a:ea typeface="Tahoma" panose="020B0604030504040204" pitchFamily="34" charset="0"/>
                <a:cs typeface="Tahoma" panose="020B0604030504040204" pitchFamily="34" charset="0"/>
              </a:rPr>
              <a:t> Việt </a:t>
            </a:r>
            <a:r>
              <a:rPr lang="en-US" altLang="en-US" sz="2800" b="1" dirty="0" err="1" smtClean="0">
                <a:solidFill>
                  <a:srgbClr val="0000FF"/>
                </a:solidFill>
                <a:ea typeface="Tahoma" panose="020B0604030504040204" pitchFamily="34" charset="0"/>
                <a:cs typeface="Tahoma" panose="020B0604030504040204" pitchFamily="34" charset="0"/>
              </a:rPr>
              <a:t>nam</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818042" y="1323191"/>
            <a:ext cx="9118181" cy="5174428"/>
          </a:xfrm>
        </p:spPr>
        <p:txBody>
          <a:bodyPr>
            <a:noAutofit/>
          </a:bodyPr>
          <a:lstStyle/>
          <a:p>
            <a:r>
              <a:rPr lang="en-US" sz="2400" b="1" dirty="0">
                <a:solidFill>
                  <a:srgbClr val="0000FF"/>
                </a:solidFill>
                <a:latin typeface="Tahoma" panose="020B0604030504040204" pitchFamily="34" charset="0"/>
                <a:ea typeface="Tahoma" panose="020B0604030504040204" pitchFamily="34" charset="0"/>
                <a:cs typeface="Tahoma" panose="020B0604030504040204" pitchFamily="34" charset="0"/>
              </a:rPr>
              <a:t>5</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.L</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uật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số </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0</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8</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4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2003</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/QH1</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hiệu lực </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2004</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endPar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r>
              <a:rPr lang="en-US" sz="2400" b="1" dirty="0" err="1" smtClean="0">
                <a:latin typeface="Tahoma" panose="020B0604030504040204" pitchFamily="34" charset="0"/>
                <a:ea typeface="Tahoma" panose="020B0604030504040204" pitchFamily="34" charset="0"/>
                <a:cs typeface="Tahoma" panose="020B0604030504040204" pitchFamily="34" charset="0"/>
              </a:rPr>
              <a:t>Rượu</a:t>
            </a:r>
            <a:endParaRPr lang="en-US" sz="2400" b="1"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a:latin typeface="Tahoma" panose="020B0604030504040204" pitchFamily="34" charset="0"/>
                <a:ea typeface="Tahoma" panose="020B0604030504040204" pitchFamily="34" charset="0"/>
                <a:cs typeface="Tahoma" panose="020B0604030504040204" pitchFamily="34" charset="0"/>
              </a:rPr>
              <a:t>Rượu </a:t>
            </a:r>
            <a:r>
              <a:rPr lang="en-US" sz="2400" dirty="0" err="1" smtClean="0">
                <a:latin typeface="Tahoma" panose="020B0604030504040204" pitchFamily="34" charset="0"/>
                <a:ea typeface="Tahoma" panose="020B0604030504040204" pitchFamily="34" charset="0"/>
                <a:cs typeface="Tahoma" panose="020B0604030504040204" pitchFamily="34" charset="0"/>
              </a:rPr>
              <a:t>từ</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40 </a:t>
            </a:r>
            <a:r>
              <a:rPr lang="vi-VN" sz="2400" dirty="0" smtClean="0">
                <a:latin typeface="Tahoma" panose="020B0604030504040204" pitchFamily="34" charset="0"/>
                <a:ea typeface="Tahoma" panose="020B0604030504040204" pitchFamily="34" charset="0"/>
                <a:cs typeface="Tahoma" panose="020B0604030504040204" pitchFamily="34" charset="0"/>
              </a:rPr>
              <a:t>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trở</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lên</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75</a:t>
            </a:r>
            <a:r>
              <a:rPr lang="vi-VN" sz="2400" dirty="0" smtClean="0">
                <a:latin typeface="Tahoma" panose="020B0604030504040204" pitchFamily="34" charset="0"/>
                <a:ea typeface="Tahoma" panose="020B0604030504040204" pitchFamily="34" charset="0"/>
                <a:cs typeface="Tahoma" panose="020B0604030504040204" pitchFamily="34" charset="0"/>
              </a:rPr>
              <a:t>%,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từ </a:t>
            </a:r>
            <a:r>
              <a:rPr lang="en-US" sz="2400" dirty="0" smtClean="0">
                <a:latin typeface="Tahoma" panose="020B0604030504040204" pitchFamily="34" charset="0"/>
                <a:ea typeface="Tahoma" panose="020B0604030504040204" pitchFamily="34" charset="0"/>
                <a:cs typeface="Tahoma" panose="020B0604030504040204" pitchFamily="34" charset="0"/>
              </a:rPr>
              <a:t>2</a:t>
            </a:r>
            <a:r>
              <a:rPr lang="vi-VN" sz="2400" dirty="0" smtClean="0">
                <a:latin typeface="Tahoma" panose="020B0604030504040204" pitchFamily="34" charset="0"/>
                <a:ea typeface="Tahoma" panose="020B0604030504040204" pitchFamily="34" charset="0"/>
                <a:cs typeface="Tahoma" panose="020B0604030504040204" pitchFamily="34" charset="0"/>
              </a:rPr>
              <a:t>0 </a:t>
            </a:r>
            <a:r>
              <a:rPr lang="vi-VN" sz="2400" dirty="0">
                <a:latin typeface="Tahoma" panose="020B0604030504040204" pitchFamily="34" charset="0"/>
                <a:ea typeface="Tahoma" panose="020B0604030504040204" pitchFamily="34" charset="0"/>
                <a:cs typeface="Tahoma" panose="020B0604030504040204" pitchFamily="34" charset="0"/>
              </a:rPr>
              <a:t>đến </a:t>
            </a:r>
            <a:r>
              <a:rPr lang="en-US" sz="2400" dirty="0" err="1" smtClean="0">
                <a:latin typeface="Tahoma" panose="020B0604030504040204" pitchFamily="34" charset="0"/>
                <a:ea typeface="Tahoma" panose="020B0604030504040204" pitchFamily="34" charset="0"/>
                <a:cs typeface="Tahoma" panose="020B0604030504040204" pitchFamily="34" charset="0"/>
              </a:rPr>
              <a:t>dưới</a:t>
            </a:r>
            <a:r>
              <a:rPr lang="en-US" sz="2400" dirty="0" smtClean="0">
                <a:latin typeface="Tahoma" panose="020B0604030504040204" pitchFamily="34" charset="0"/>
                <a:ea typeface="Tahoma" panose="020B0604030504040204" pitchFamily="34" charset="0"/>
                <a:cs typeface="Tahoma" panose="020B0604030504040204" pitchFamily="34" charset="0"/>
              </a:rPr>
              <a:t>  4</a:t>
            </a:r>
            <a:r>
              <a:rPr lang="vi-VN" sz="2400" dirty="0" smtClean="0">
                <a:latin typeface="Tahoma" panose="020B0604030504040204" pitchFamily="34" charset="0"/>
                <a:ea typeface="Tahoma" panose="020B0604030504040204" pitchFamily="34" charset="0"/>
                <a:cs typeface="Tahoma" panose="020B0604030504040204" pitchFamily="34" charset="0"/>
              </a:rPr>
              <a:t>0 </a:t>
            </a:r>
            <a:r>
              <a:rPr lang="vi-VN" sz="2400" dirty="0">
                <a:latin typeface="Tahoma" panose="020B0604030504040204" pitchFamily="34" charset="0"/>
                <a:ea typeface="Tahoma" panose="020B0604030504040204" pitchFamily="34" charset="0"/>
                <a:cs typeface="Tahoma" panose="020B0604030504040204" pitchFamily="34" charset="0"/>
              </a:rPr>
              <a:t>độ: </a:t>
            </a:r>
            <a:r>
              <a:rPr lang="en-US" sz="2400" dirty="0" smtClean="0">
                <a:latin typeface="Tahoma" panose="020B0604030504040204" pitchFamily="34" charset="0"/>
                <a:ea typeface="Tahoma" panose="020B0604030504040204" pitchFamily="34" charset="0"/>
                <a:cs typeface="Tahoma" panose="020B0604030504040204" pitchFamily="34" charset="0"/>
              </a:rPr>
              <a:t>30</a:t>
            </a:r>
            <a:r>
              <a:rPr lang="vi-VN" sz="2400" dirty="0" smtClean="0">
                <a:latin typeface="Tahoma" panose="020B0604030504040204" pitchFamily="34" charset="0"/>
                <a:ea typeface="Tahoma" panose="020B0604030504040204" pitchFamily="34" charset="0"/>
                <a:cs typeface="Tahoma" panose="020B0604030504040204" pitchFamily="34" charset="0"/>
              </a:rPr>
              <a:t>%,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dưới 20 </a:t>
            </a:r>
            <a:r>
              <a:rPr lang="vi-VN" sz="2400" dirty="0" smtClean="0">
                <a:latin typeface="Tahoma" panose="020B0604030504040204" pitchFamily="34" charset="0"/>
                <a:ea typeface="Tahoma" panose="020B0604030504040204" pitchFamily="34" charset="0"/>
                <a:cs typeface="Tahoma" panose="020B0604030504040204" pitchFamily="34" charset="0"/>
              </a:rPr>
              <a:t>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hoa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quả</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20</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vi-VN" sz="24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a:latin typeface="Tahoma" panose="020B0604030504040204" pitchFamily="34" charset="0"/>
                <a:ea typeface="Tahoma" panose="020B0604030504040204" pitchFamily="34" charset="0"/>
                <a:cs typeface="Tahoma" panose="020B0604030504040204" pitchFamily="34" charset="0"/>
              </a:rPr>
              <a:t>Rượu thuốc :                 </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1</a:t>
            </a:r>
            <a:r>
              <a:rPr lang="vi-VN" sz="2400" dirty="0" smtClean="0">
                <a:latin typeface="Tahoma" panose="020B0604030504040204" pitchFamily="34" charset="0"/>
                <a:ea typeface="Tahoma" panose="020B0604030504040204" pitchFamily="34" charset="0"/>
                <a:cs typeface="Tahoma" panose="020B0604030504040204" pitchFamily="34" charset="0"/>
              </a:rPr>
              <a:t>5%</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b="1" dirty="0" smtClean="0">
                <a:latin typeface="Tahoma" panose="020B0604030504040204" pitchFamily="34" charset="0"/>
                <a:ea typeface="Tahoma" panose="020B0604030504040204" pitchFamily="34" charset="0"/>
                <a:cs typeface="Tahoma" panose="020B0604030504040204" pitchFamily="34" charset="0"/>
              </a:rPr>
              <a:t>Bia</a:t>
            </a:r>
          </a:p>
          <a:p>
            <a:pPr>
              <a:buFont typeface="Wingdings" panose="05000000000000000000" pitchFamily="2" charset="2"/>
              <a:buChar char="v"/>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Bia </a:t>
            </a:r>
            <a:r>
              <a:rPr lang="en-US" sz="2400" dirty="0" smtClean="0">
                <a:latin typeface="Tahoma" panose="020B0604030504040204" pitchFamily="34" charset="0"/>
                <a:ea typeface="Tahoma" panose="020B0604030504040204" pitchFamily="34" charset="0"/>
                <a:cs typeface="Tahoma" panose="020B0604030504040204" pitchFamily="34" charset="0"/>
              </a:rPr>
              <a:t>chai, </a:t>
            </a:r>
            <a:r>
              <a:rPr lang="en-US" sz="2400" dirty="0" err="1" smtClean="0">
                <a:latin typeface="Tahoma" panose="020B0604030504040204" pitchFamily="34" charset="0"/>
                <a:ea typeface="Tahoma" panose="020B0604030504040204" pitchFamily="34" charset="0"/>
                <a:cs typeface="Tahoma" panose="020B0604030504040204" pitchFamily="34" charset="0"/>
              </a:rPr>
              <a:t>hộp</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tươi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         75 </a:t>
            </a:r>
            <a:r>
              <a:rPr lang="vi-VN" sz="2400" dirty="0" smtClean="0">
                <a:latin typeface="Tahoma" panose="020B0604030504040204" pitchFamily="34" charset="0"/>
                <a:ea typeface="Tahoma" panose="020B0604030504040204" pitchFamily="34" charset="0"/>
                <a:cs typeface="Tahoma" panose="020B0604030504040204" pitchFamily="34" charset="0"/>
              </a:rPr>
              <a:t>%</a:t>
            </a:r>
            <a:r>
              <a:rPr lang="en-US" sz="2400" dirty="0" smtClean="0">
                <a:latin typeface="Tahoma" panose="020B0604030504040204" pitchFamily="34" charset="0"/>
                <a:ea typeface="Tahoma" panose="020B0604030504040204" pitchFamily="34" charset="0"/>
                <a:cs typeface="Tahoma" panose="020B0604030504040204" pitchFamily="34" charset="0"/>
              </a:rPr>
              <a:t> ( </a:t>
            </a:r>
            <a:r>
              <a:rPr lang="en-US" sz="2400" dirty="0" err="1" smtClean="0">
                <a:latin typeface="Tahoma" panose="020B0604030504040204" pitchFamily="34" charset="0"/>
                <a:ea typeface="Tahoma" panose="020B0604030504040204" pitchFamily="34" charset="0"/>
                <a:cs typeface="Tahoma" panose="020B0604030504040204" pitchFamily="34" charset="0"/>
              </a:rPr>
              <a:t>không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trừ</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vỏ</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bia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hộp</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v"/>
            </a:pPr>
            <a:r>
              <a:rPr lang="vi-VN" sz="2400" dirty="0" smtClean="0">
                <a:latin typeface="Tahoma" panose="020B0604030504040204" pitchFamily="34" charset="0"/>
                <a:ea typeface="Tahoma" panose="020B0604030504040204" pitchFamily="34" charset="0"/>
                <a:cs typeface="Tahoma" panose="020B0604030504040204" pitchFamily="34" charset="0"/>
              </a:rPr>
              <a:t>Bia </a:t>
            </a:r>
            <a:r>
              <a:rPr lang="en-US" sz="2400" dirty="0" err="1" smtClean="0">
                <a:latin typeface="Tahoma" panose="020B0604030504040204" pitchFamily="34" charset="0"/>
                <a:ea typeface="Tahoma" panose="020B0604030504040204" pitchFamily="34" charset="0"/>
                <a:cs typeface="Tahoma" panose="020B0604030504040204" pitchFamily="34" charset="0"/>
              </a:rPr>
              <a:t>hơi</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       30</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endPar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12</a:t>
            </a:fld>
            <a:endParaRPr lang="en-US" altLang="en-US" sz="1400"/>
          </a:p>
        </p:txBody>
      </p:sp>
    </p:spTree>
    <p:extLst>
      <p:ext uri="{BB962C8B-B14F-4D97-AF65-F5344CB8AC3E}">
        <p14:creationId xmlns:p14="http://schemas.microsoft.com/office/powerpoint/2010/main" val="2669120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13</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13</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13</a:t>
            </a:fld>
            <a:endParaRPr lang="nl-NL" altLang="en-US"/>
          </a:p>
        </p:txBody>
      </p:sp>
      <p:sp>
        <p:nvSpPr>
          <p:cNvPr id="7172" name="Rectangle 2"/>
          <p:cNvSpPr>
            <a:spLocks noGrp="1" noChangeArrowheads="1"/>
          </p:cNvSpPr>
          <p:nvPr>
            <p:ph type="title" idx="4294967295"/>
          </p:nvPr>
        </p:nvSpPr>
        <p:spPr>
          <a:xfrm>
            <a:off x="1613647" y="0"/>
            <a:ext cx="8956817" cy="946673"/>
          </a:xfrm>
        </p:spPr>
        <p:txBody>
          <a:bodyPr>
            <a:normAutofit/>
          </a:bodyPr>
          <a:lstStyle/>
          <a:p>
            <a:r>
              <a:rPr lang="en-US" altLang="en-US" sz="2800" b="1" dirty="0" err="1">
                <a:solidFill>
                  <a:srgbClr val="0000FF"/>
                </a:solidFill>
                <a:ea typeface="Tahoma" panose="020B0604030504040204" pitchFamily="34" charset="0"/>
                <a:cs typeface="Tahoma" panose="020B0604030504040204" pitchFamily="34" charset="0"/>
              </a:rPr>
              <a:t>C</a:t>
            </a:r>
            <a:r>
              <a:rPr lang="en-US" altLang="en-US" sz="2800" b="1" dirty="0" err="1" smtClean="0">
                <a:solidFill>
                  <a:srgbClr val="0000FF"/>
                </a:solidFill>
                <a:ea typeface="Tahoma" panose="020B0604030504040204" pitchFamily="34" charset="0"/>
                <a:cs typeface="Tahoma" panose="020B0604030504040204" pitchFamily="34" charset="0"/>
              </a:rPr>
              <a:t>hính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sách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thuế</a:t>
            </a:r>
            <a:r>
              <a:rPr lang="en-US" altLang="en-US" sz="2800" b="1" dirty="0">
                <a:solidFill>
                  <a:srgbClr val="0000FF"/>
                </a:solidFill>
                <a:ea typeface="Tahoma" panose="020B0604030504040204" pitchFamily="34" charset="0"/>
                <a:cs typeface="Tahoma" panose="020B0604030504040204" pitchFamily="34" charset="0"/>
              </a:rPr>
              <a:t> TTĐB </a:t>
            </a:r>
            <a:r>
              <a:rPr lang="en-US" altLang="en-US" sz="2800" b="1" dirty="0" err="1" smtClean="0">
                <a:solidFill>
                  <a:srgbClr val="0000FF"/>
                </a:solidFill>
                <a:ea typeface="Tahoma" panose="020B0604030504040204" pitchFamily="34" charset="0"/>
                <a:cs typeface="Tahoma" panose="020B0604030504040204" pitchFamily="34" charset="0"/>
              </a:rPr>
              <a:t>đối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với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rượu</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bia</a:t>
            </a:r>
            <a:r>
              <a:rPr lang="en-US" altLang="en-US" sz="2800" b="1" dirty="0" smtClean="0">
                <a:solidFill>
                  <a:srgbClr val="0000FF"/>
                </a:solidFill>
                <a:ea typeface="Tahoma" panose="020B0604030504040204" pitchFamily="34" charset="0"/>
                <a:cs typeface="Tahoma" panose="020B0604030504040204" pitchFamily="34" charset="0"/>
              </a:rPr>
              <a:t> qua </a:t>
            </a:r>
            <a:r>
              <a:rPr lang="en-US" altLang="en-US" sz="2800" b="1" dirty="0" err="1" smtClean="0">
                <a:solidFill>
                  <a:srgbClr val="0000FF"/>
                </a:solidFill>
                <a:ea typeface="Tahoma" panose="020B0604030504040204" pitchFamily="34" charset="0"/>
                <a:cs typeface="Tahoma" panose="020B0604030504040204" pitchFamily="34" charset="0"/>
              </a:rPr>
              <a:t>từng</a:t>
            </a:r>
            <a:r>
              <a:rPr lang="en-US" altLang="en-US" sz="2800" b="1" dirty="0" smtClean="0">
                <a:solidFill>
                  <a:srgbClr val="0000FF"/>
                </a:solidFill>
                <a:ea typeface="Tahoma" panose="020B0604030504040204" pitchFamily="34" charset="0"/>
                <a:cs typeface="Tahoma" panose="020B0604030504040204" pitchFamily="34" charset="0"/>
              </a:rPr>
              <a:t> </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giai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đoạn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lịch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sử</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tại</a:t>
            </a:r>
            <a:r>
              <a:rPr lang="en-US" altLang="en-US" sz="2800" b="1" dirty="0" smtClean="0">
                <a:solidFill>
                  <a:srgbClr val="0000FF"/>
                </a:solidFill>
                <a:ea typeface="Tahoma" panose="020B0604030504040204" pitchFamily="34" charset="0"/>
                <a:cs typeface="Tahoma" panose="020B0604030504040204" pitchFamily="34" charset="0"/>
              </a:rPr>
              <a:t> Việt </a:t>
            </a:r>
            <a:r>
              <a:rPr lang="en-US" altLang="en-US" sz="2800" b="1" dirty="0" err="1" smtClean="0">
                <a:solidFill>
                  <a:srgbClr val="0000FF"/>
                </a:solidFill>
                <a:ea typeface="Tahoma" panose="020B0604030504040204" pitchFamily="34" charset="0"/>
                <a:cs typeface="Tahoma" panose="020B0604030504040204" pitchFamily="34" charset="0"/>
              </a:rPr>
              <a:t>nam</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764254" y="1065007"/>
            <a:ext cx="9171969" cy="5432612"/>
          </a:xfrm>
        </p:spPr>
        <p:txBody>
          <a:bodyPr>
            <a:noAutofit/>
          </a:bodyPr>
          <a:lstStyle/>
          <a:p>
            <a:pPr marL="0" indent="0">
              <a:buNone/>
            </a:pP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6.</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Luật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số </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57</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2005/QH11</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 </a:t>
            </a:r>
            <a:r>
              <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rPr>
              <a:t>hiệu lực </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1/1/</a:t>
            </a:r>
            <a:r>
              <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2006</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endParaRPr lang="en-US"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r>
              <a:rPr lang="en-US" sz="24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Rượu</a:t>
            </a:r>
            <a:endPar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a:latin typeface="Tahoma" panose="020B0604030504040204" pitchFamily="34" charset="0"/>
                <a:ea typeface="Tahoma" panose="020B0604030504040204" pitchFamily="34" charset="0"/>
                <a:cs typeface="Tahoma" panose="020B0604030504040204" pitchFamily="34" charset="0"/>
              </a:rPr>
              <a:t>Rượu </a:t>
            </a:r>
            <a:r>
              <a:rPr lang="en-US" sz="2400" dirty="0" err="1" smtClean="0">
                <a:latin typeface="Tahoma" panose="020B0604030504040204" pitchFamily="34" charset="0"/>
                <a:ea typeface="Tahoma" panose="020B0604030504040204" pitchFamily="34" charset="0"/>
                <a:cs typeface="Tahoma" panose="020B0604030504040204" pitchFamily="34" charset="0"/>
              </a:rPr>
              <a:t>từ</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40 </a:t>
            </a:r>
            <a:r>
              <a:rPr lang="vi-VN" sz="2400" dirty="0" smtClean="0">
                <a:latin typeface="Tahoma" panose="020B0604030504040204" pitchFamily="34" charset="0"/>
                <a:ea typeface="Tahoma" panose="020B0604030504040204" pitchFamily="34" charset="0"/>
                <a:cs typeface="Tahoma" panose="020B0604030504040204" pitchFamily="34" charset="0"/>
              </a:rPr>
              <a:t>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trở</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lên</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        65</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từ </a:t>
            </a:r>
            <a:r>
              <a:rPr lang="en-US" sz="2400" dirty="0" smtClean="0">
                <a:latin typeface="Tahoma" panose="020B0604030504040204" pitchFamily="34" charset="0"/>
                <a:ea typeface="Tahoma" panose="020B0604030504040204" pitchFamily="34" charset="0"/>
                <a:cs typeface="Tahoma" panose="020B0604030504040204" pitchFamily="34" charset="0"/>
              </a:rPr>
              <a:t>2</a:t>
            </a:r>
            <a:r>
              <a:rPr lang="vi-VN" sz="2400" dirty="0" smtClean="0">
                <a:latin typeface="Tahoma" panose="020B0604030504040204" pitchFamily="34" charset="0"/>
                <a:ea typeface="Tahoma" panose="020B0604030504040204" pitchFamily="34" charset="0"/>
                <a:cs typeface="Tahoma" panose="020B0604030504040204" pitchFamily="34" charset="0"/>
              </a:rPr>
              <a:t>0 </a:t>
            </a:r>
            <a:r>
              <a:rPr lang="vi-VN" sz="2400" dirty="0">
                <a:latin typeface="Tahoma" panose="020B0604030504040204" pitchFamily="34" charset="0"/>
                <a:ea typeface="Tahoma" panose="020B0604030504040204" pitchFamily="34" charset="0"/>
                <a:cs typeface="Tahoma" panose="020B0604030504040204" pitchFamily="34" charset="0"/>
              </a:rPr>
              <a:t>đến </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dưới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40 </a:t>
            </a:r>
            <a:r>
              <a:rPr lang="vi-VN" sz="2400" dirty="0">
                <a:latin typeface="Tahoma" panose="020B0604030504040204" pitchFamily="34" charset="0"/>
                <a:ea typeface="Tahoma" panose="020B0604030504040204" pitchFamily="34" charset="0"/>
                <a:cs typeface="Tahoma" panose="020B0604030504040204" pitchFamily="34" charset="0"/>
              </a:rPr>
              <a:t>độ</a:t>
            </a:r>
            <a:r>
              <a:rPr lang="vi-VN" sz="2400" dirty="0" smtClean="0">
                <a:latin typeface="Tahoma" panose="020B0604030504040204" pitchFamily="34" charset="0"/>
                <a:ea typeface="Tahoma" panose="020B0604030504040204" pitchFamily="34" charset="0"/>
                <a:cs typeface="Tahoma" panose="020B0604030504040204" pitchFamily="34" charset="0"/>
              </a:rPr>
              <a:t>:</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30</a:t>
            </a:r>
            <a:r>
              <a:rPr lang="vi-VN" sz="2400" dirty="0" smtClean="0">
                <a:latin typeface="Tahoma" panose="020B0604030504040204" pitchFamily="34" charset="0"/>
                <a:ea typeface="Tahoma" panose="020B0604030504040204" pitchFamily="34" charset="0"/>
                <a:cs typeface="Tahoma" panose="020B0604030504040204" pitchFamily="34" charset="0"/>
              </a:rPr>
              <a:t>%,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Rượu dưới 20 </a:t>
            </a:r>
            <a:r>
              <a:rPr lang="vi-VN" sz="2400" dirty="0" smtClean="0">
                <a:latin typeface="Tahoma" panose="020B0604030504040204" pitchFamily="34" charset="0"/>
                <a:ea typeface="Tahoma" panose="020B0604030504040204" pitchFamily="34" charset="0"/>
                <a:cs typeface="Tahoma" panose="020B0604030504040204" pitchFamily="34" charset="0"/>
              </a:rPr>
              <a:t>độ</a:t>
            </a:r>
            <a:r>
              <a:rPr lang="en-US" sz="2400" dirty="0" smtClean="0">
                <a:latin typeface="Tahoma" panose="020B0604030504040204" pitchFamily="34" charset="0"/>
                <a:ea typeface="Tahoma" panose="020B0604030504040204" pitchFamily="34" charset="0"/>
                <a:cs typeface="Tahoma" panose="020B0604030504040204" pitchFamily="34" charset="0"/>
              </a:rPr>
              <a:t>, HQ, </a:t>
            </a:r>
            <a:r>
              <a:rPr lang="en-US" sz="2400" dirty="0" err="1" smtClean="0">
                <a:latin typeface="Tahoma" panose="020B0604030504040204" pitchFamily="34" charset="0"/>
                <a:ea typeface="Tahoma" panose="020B0604030504040204" pitchFamily="34" charset="0"/>
                <a:cs typeface="Tahoma" panose="020B0604030504040204" pitchFamily="34" charset="0"/>
              </a:rPr>
              <a:t>thuốc</a:t>
            </a:r>
            <a:r>
              <a:rPr lang="vi-VN" sz="2400" dirty="0" smtClean="0">
                <a:latin typeface="Tahoma" panose="020B0604030504040204" pitchFamily="34" charset="0"/>
                <a:ea typeface="Tahoma" panose="020B0604030504040204" pitchFamily="34" charset="0"/>
                <a:cs typeface="Tahoma" panose="020B0604030504040204" pitchFamily="34" charset="0"/>
              </a:rPr>
              <a:t>          2</a:t>
            </a:r>
            <a:r>
              <a:rPr lang="en-US" sz="2400" dirty="0" smtClean="0">
                <a:latin typeface="Tahoma" panose="020B0604030504040204" pitchFamily="34" charset="0"/>
                <a:ea typeface="Tahoma" panose="020B0604030504040204" pitchFamily="34" charset="0"/>
                <a:cs typeface="Tahoma" panose="020B0604030504040204" pitchFamily="34" charset="0"/>
              </a:rPr>
              <a:t>0</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b="1" dirty="0" smtClean="0">
                <a:latin typeface="Tahoma" panose="020B0604030504040204" pitchFamily="34" charset="0"/>
                <a:ea typeface="Tahoma" panose="020B0604030504040204" pitchFamily="34" charset="0"/>
                <a:cs typeface="Tahoma" panose="020B0604030504040204" pitchFamily="34" charset="0"/>
              </a:rPr>
              <a:t>Bia</a:t>
            </a:r>
          </a:p>
          <a:p>
            <a:pPr>
              <a:buFont typeface="Wingdings" panose="05000000000000000000" pitchFamily="2" charset="2"/>
              <a:buChar char="v"/>
            </a:pP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Bia </a:t>
            </a:r>
            <a:r>
              <a:rPr lang="en-US" sz="2400" dirty="0" err="1" smtClean="0">
                <a:latin typeface="Tahoma" panose="020B0604030504040204" pitchFamily="34" charset="0"/>
                <a:ea typeface="Tahoma" panose="020B0604030504040204" pitchFamily="34" charset="0"/>
                <a:cs typeface="Tahoma" panose="020B0604030504040204" pitchFamily="34" charset="0"/>
              </a:rPr>
              <a:t>hộp</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bia chai : </a:t>
            </a:r>
            <a:r>
              <a:rPr lang="en-US" sz="2400" dirty="0" smtClean="0">
                <a:latin typeface="Tahoma" panose="020B0604030504040204" pitchFamily="34" charset="0"/>
                <a:ea typeface="Tahoma" panose="020B0604030504040204" pitchFamily="34" charset="0"/>
                <a:cs typeface="Tahoma" panose="020B0604030504040204" pitchFamily="34" charset="0"/>
              </a:rPr>
              <a:t>                   75</a:t>
            </a:r>
            <a:r>
              <a:rPr lang="vi-VN" sz="2400" dirty="0" smtClean="0">
                <a:latin typeface="Tahoma" panose="020B0604030504040204" pitchFamily="34" charset="0"/>
                <a:ea typeface="Tahoma" panose="020B0604030504040204" pitchFamily="34" charset="0"/>
                <a:cs typeface="Tahoma" panose="020B0604030504040204" pitchFamily="34" charset="0"/>
              </a:rPr>
              <a:t>%</a:t>
            </a:r>
            <a:endParaRPr lang="vi-VN" sz="24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vi-VN" sz="2400" dirty="0">
                <a:latin typeface="Tahoma" panose="020B0604030504040204" pitchFamily="34" charset="0"/>
                <a:ea typeface="Tahoma" panose="020B0604030504040204" pitchFamily="34" charset="0"/>
                <a:cs typeface="Tahoma" panose="020B0604030504040204" pitchFamily="34" charset="0"/>
              </a:rPr>
              <a:t>Bia </a:t>
            </a:r>
            <a:r>
              <a:rPr lang="en-US" sz="2400" dirty="0" err="1" smtClean="0">
                <a:latin typeface="Tahoma" panose="020B0604030504040204" pitchFamily="34" charset="0"/>
                <a:ea typeface="Tahoma" panose="020B0604030504040204" pitchFamily="34" charset="0"/>
                <a:cs typeface="Tahoma" panose="020B0604030504040204" pitchFamily="34" charset="0"/>
              </a:rPr>
              <a:t>hơi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bia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tươi</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vi-VN"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3</a:t>
            </a:r>
            <a:r>
              <a:rPr lang="en-US" sz="2400" dirty="0" smtClean="0">
                <a:latin typeface="Tahoma" panose="020B0604030504040204" pitchFamily="34" charset="0"/>
                <a:ea typeface="Tahoma" panose="020B0604030504040204" pitchFamily="34" charset="0"/>
                <a:cs typeface="Tahoma" panose="020B0604030504040204" pitchFamily="34" charset="0"/>
              </a:rPr>
              <a:t>0</a:t>
            </a:r>
            <a:r>
              <a:rPr lang="vi-VN" sz="2400" dirty="0" smtClean="0">
                <a:latin typeface="Tahoma" panose="020B0604030504040204" pitchFamily="34" charset="0"/>
                <a:ea typeface="Tahoma" panose="020B0604030504040204" pitchFamily="34" charset="0"/>
                <a:cs typeface="Tahoma" panose="020B0604030504040204" pitchFamily="34" charset="0"/>
              </a:rPr>
              <a:t>%</a:t>
            </a:r>
            <a:r>
              <a:rPr lang="en-US" sz="2400" dirty="0" smtClean="0">
                <a:latin typeface="Tahoma" panose="020B0604030504040204" pitchFamily="34" charset="0"/>
                <a:ea typeface="Tahoma" panose="020B0604030504040204" pitchFamily="34" charset="0"/>
                <a:cs typeface="Tahoma" panose="020B0604030504040204" pitchFamily="34" charset="0"/>
              </a:rPr>
              <a:t>- 40%</a:t>
            </a:r>
          </a:p>
          <a:p>
            <a:pPr>
              <a:buFont typeface="Wingdings" panose="05000000000000000000" pitchFamily="2" charset="2"/>
              <a:buChar char="ü"/>
            </a:pPr>
            <a:r>
              <a:rPr lang="en-US" sz="2400" dirty="0" smtClean="0">
                <a:latin typeface="Tahoma" panose="020B0604030504040204" pitchFamily="34" charset="0"/>
                <a:ea typeface="Tahoma" panose="020B0604030504040204" pitchFamily="34" charset="0"/>
                <a:cs typeface="Tahoma" panose="020B0604030504040204" pitchFamily="34" charset="0"/>
              </a:rPr>
              <a:t> 30 </a:t>
            </a:r>
            <a:r>
              <a:rPr lang="en-US" sz="2400" dirty="0" err="1" smtClean="0">
                <a:latin typeface="Tahoma" panose="020B0604030504040204" pitchFamily="34" charset="0"/>
                <a:ea typeface="Tahoma" panose="020B0604030504040204" pitchFamily="34" charset="0"/>
                <a:cs typeface="Tahoma" panose="020B0604030504040204" pitchFamily="34" charset="0"/>
              </a:rPr>
              <a:t>từ</a:t>
            </a:r>
            <a:r>
              <a:rPr lang="en-US" sz="2400" dirty="0" smtClean="0">
                <a:latin typeface="Tahoma" panose="020B0604030504040204" pitchFamily="34" charset="0"/>
                <a:ea typeface="Tahoma" panose="020B0604030504040204" pitchFamily="34" charset="0"/>
                <a:cs typeface="Tahoma" panose="020B0604030504040204" pitchFamily="34" charset="0"/>
              </a:rPr>
              <a:t>  2006-2007; 40 </a:t>
            </a:r>
            <a:r>
              <a:rPr lang="en-US" sz="2400" dirty="0" err="1" smtClean="0">
                <a:latin typeface="Tahoma" panose="020B0604030504040204" pitchFamily="34" charset="0"/>
                <a:ea typeface="Tahoma" panose="020B0604030504040204" pitchFamily="34" charset="0"/>
                <a:cs typeface="Tahoma" panose="020B0604030504040204" pitchFamily="34" charset="0"/>
              </a:rPr>
              <a:t>từ</a:t>
            </a:r>
            <a:r>
              <a:rPr lang="en-US" sz="2400" dirty="0" smtClean="0">
                <a:latin typeface="Tahoma" panose="020B0604030504040204" pitchFamily="34" charset="0"/>
                <a:ea typeface="Tahoma" panose="020B0604030504040204" pitchFamily="34" charset="0"/>
                <a:cs typeface="Tahoma" panose="020B0604030504040204" pitchFamily="34" charset="0"/>
              </a:rPr>
              <a:t> 2008</a:t>
            </a:r>
          </a:p>
          <a:p>
            <a:pPr>
              <a:buFont typeface="Wingdings" panose="05000000000000000000" pitchFamily="2" charset="2"/>
              <a:buChar char="v"/>
            </a:pPr>
            <a:endParaRPr lang="vi-VN" sz="24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vi-VN" sz="24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4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endParaRPr lang="vi-VN" sz="2400" b="1" dirty="0">
              <a:solidFill>
                <a:srgbClr val="0000FF"/>
              </a:solidFill>
              <a:latin typeface="Tahoma" panose="020B0604030504040204" pitchFamily="34" charset="0"/>
              <a:ea typeface="Tahoma" panose="020B0604030504040204" pitchFamily="34" charset="0"/>
              <a:cs typeface="Tahoma" panose="020B0604030504040204" pitchFamily="34" charset="0"/>
            </a:endParaRPr>
          </a:p>
          <a:p>
            <a:endParaRPr lang="vi-VN" sz="20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13</a:t>
            </a:fld>
            <a:endParaRPr lang="en-US" altLang="en-US" sz="1400"/>
          </a:p>
        </p:txBody>
      </p:sp>
    </p:spTree>
    <p:extLst>
      <p:ext uri="{BB962C8B-B14F-4D97-AF65-F5344CB8AC3E}">
        <p14:creationId xmlns:p14="http://schemas.microsoft.com/office/powerpoint/2010/main" val="1542459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14</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14</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14</a:t>
            </a:fld>
            <a:endParaRPr lang="nl-NL" altLang="en-US"/>
          </a:p>
        </p:txBody>
      </p:sp>
      <p:sp>
        <p:nvSpPr>
          <p:cNvPr id="7172" name="Rectangle 2"/>
          <p:cNvSpPr>
            <a:spLocks noGrp="1" noChangeArrowheads="1"/>
          </p:cNvSpPr>
          <p:nvPr>
            <p:ph type="title" idx="4294967295"/>
          </p:nvPr>
        </p:nvSpPr>
        <p:spPr>
          <a:xfrm>
            <a:off x="1613647" y="0"/>
            <a:ext cx="8956817" cy="946673"/>
          </a:xfrm>
        </p:spPr>
        <p:txBody>
          <a:bodyPr>
            <a:normAutofit/>
          </a:bodyPr>
          <a:lstStyle/>
          <a:p>
            <a:r>
              <a:rPr lang="en-US" altLang="en-US" sz="2800" b="1" dirty="0" err="1">
                <a:solidFill>
                  <a:srgbClr val="0000FF"/>
                </a:solidFill>
                <a:ea typeface="Tahoma" panose="020B0604030504040204" pitchFamily="34" charset="0"/>
                <a:cs typeface="Tahoma" panose="020B0604030504040204" pitchFamily="34" charset="0"/>
              </a:rPr>
              <a:t>C</a:t>
            </a:r>
            <a:r>
              <a:rPr lang="en-US" altLang="en-US" sz="2800" b="1" dirty="0" err="1" smtClean="0">
                <a:solidFill>
                  <a:srgbClr val="0000FF"/>
                </a:solidFill>
                <a:ea typeface="Tahoma" panose="020B0604030504040204" pitchFamily="34" charset="0"/>
                <a:cs typeface="Tahoma" panose="020B0604030504040204" pitchFamily="34" charset="0"/>
              </a:rPr>
              <a:t>hính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sách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thuế</a:t>
            </a:r>
            <a:r>
              <a:rPr lang="en-US" altLang="en-US" sz="2800" b="1" dirty="0">
                <a:solidFill>
                  <a:srgbClr val="0000FF"/>
                </a:solidFill>
                <a:ea typeface="Tahoma" panose="020B0604030504040204" pitchFamily="34" charset="0"/>
                <a:cs typeface="Tahoma" panose="020B0604030504040204" pitchFamily="34" charset="0"/>
              </a:rPr>
              <a:t> TTĐB </a:t>
            </a:r>
            <a:r>
              <a:rPr lang="en-US" altLang="en-US" sz="2800" b="1" dirty="0" err="1" smtClean="0">
                <a:solidFill>
                  <a:srgbClr val="0000FF"/>
                </a:solidFill>
                <a:ea typeface="Tahoma" panose="020B0604030504040204" pitchFamily="34" charset="0"/>
                <a:cs typeface="Tahoma" panose="020B0604030504040204" pitchFamily="34" charset="0"/>
              </a:rPr>
              <a:t>đối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với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rượu</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bia</a:t>
            </a:r>
            <a:r>
              <a:rPr lang="en-US" altLang="en-US" sz="2800" b="1" dirty="0" smtClean="0">
                <a:solidFill>
                  <a:srgbClr val="0000FF"/>
                </a:solidFill>
                <a:ea typeface="Tahoma" panose="020B0604030504040204" pitchFamily="34" charset="0"/>
                <a:cs typeface="Tahoma" panose="020B0604030504040204" pitchFamily="34" charset="0"/>
              </a:rPr>
              <a:t> qua </a:t>
            </a:r>
            <a:r>
              <a:rPr lang="en-US" altLang="en-US" sz="2800" b="1" dirty="0" err="1" smtClean="0">
                <a:solidFill>
                  <a:srgbClr val="0000FF"/>
                </a:solidFill>
                <a:ea typeface="Tahoma" panose="020B0604030504040204" pitchFamily="34" charset="0"/>
                <a:cs typeface="Tahoma" panose="020B0604030504040204" pitchFamily="34" charset="0"/>
              </a:rPr>
              <a:t>từng</a:t>
            </a:r>
            <a:r>
              <a:rPr lang="en-US" altLang="en-US" sz="2800" b="1" dirty="0" smtClean="0">
                <a:solidFill>
                  <a:srgbClr val="0000FF"/>
                </a:solidFill>
                <a:ea typeface="Tahoma" panose="020B0604030504040204" pitchFamily="34" charset="0"/>
                <a:cs typeface="Tahoma" panose="020B0604030504040204" pitchFamily="34" charset="0"/>
              </a:rPr>
              <a:t> </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giai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đoạn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lịch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sử</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tại</a:t>
            </a:r>
            <a:r>
              <a:rPr lang="en-US" altLang="en-US" sz="2800" b="1" dirty="0" smtClean="0">
                <a:solidFill>
                  <a:srgbClr val="0000FF"/>
                </a:solidFill>
                <a:ea typeface="Tahoma" panose="020B0604030504040204" pitchFamily="34" charset="0"/>
                <a:cs typeface="Tahoma" panose="020B0604030504040204" pitchFamily="34" charset="0"/>
              </a:rPr>
              <a:t> Việt </a:t>
            </a:r>
            <a:r>
              <a:rPr lang="en-US" altLang="en-US" sz="2800" b="1" dirty="0" err="1" smtClean="0">
                <a:solidFill>
                  <a:srgbClr val="0000FF"/>
                </a:solidFill>
                <a:ea typeface="Tahoma" panose="020B0604030504040204" pitchFamily="34" charset="0"/>
                <a:cs typeface="Tahoma" panose="020B0604030504040204" pitchFamily="34" charset="0"/>
              </a:rPr>
              <a:t>nam</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764254" y="1065007"/>
            <a:ext cx="9171969" cy="5432612"/>
          </a:xfrm>
        </p:spPr>
        <p:txBody>
          <a:bodyPr>
            <a:noAutofit/>
          </a:bodyPr>
          <a:lstStyle/>
          <a:p>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7.L</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uật </a:t>
            </a:r>
            <a:r>
              <a:rPr lang="vi-VN" sz="22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số </a:t>
            </a:r>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27/ 2008</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/QH1</a:t>
            </a:r>
            <a:r>
              <a:rPr lang="en-US" sz="2200" b="1" dirty="0">
                <a:solidFill>
                  <a:srgbClr val="0000FF"/>
                </a:solidFill>
                <a:latin typeface="Tahoma" panose="020B0604030504040204" pitchFamily="34" charset="0"/>
                <a:ea typeface="Tahoma" panose="020B0604030504040204" pitchFamily="34" charset="0"/>
                <a:cs typeface="Tahoma" panose="020B0604030504040204" pitchFamily="34" charset="0"/>
              </a:rPr>
              <a:t>2</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 </a:t>
            </a:r>
            <a:r>
              <a:rPr lang="vi-VN" sz="2200" b="1" dirty="0">
                <a:solidFill>
                  <a:srgbClr val="0000FF"/>
                </a:solidFill>
                <a:latin typeface="Tahoma" panose="020B0604030504040204" pitchFamily="34" charset="0"/>
                <a:ea typeface="Tahoma" panose="020B0604030504040204" pitchFamily="34" charset="0"/>
                <a:cs typeface="Tahoma" panose="020B0604030504040204" pitchFamily="34" charset="0"/>
              </a:rPr>
              <a:t>hiệu lực </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a:t>
            </a:r>
            <a:r>
              <a:rPr lang="en-US" sz="2200" b="1" dirty="0">
                <a:solidFill>
                  <a:srgbClr val="0000FF"/>
                </a:solidFill>
                <a:latin typeface="Tahoma" panose="020B0604030504040204" pitchFamily="34" charset="0"/>
                <a:ea typeface="Tahoma" panose="020B0604030504040204" pitchFamily="34" charset="0"/>
                <a:cs typeface="Tahoma" panose="020B0604030504040204" pitchFamily="34" charset="0"/>
              </a:rPr>
              <a:t>4</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2009, </a:t>
            </a:r>
            <a:r>
              <a:rPr lang="en-US" sz="2200" b="1"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riêng</a:t>
            </a:r>
            <a:r>
              <a:rPr lang="en-US" sz="2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với</a:t>
            </a:r>
            <a:r>
              <a:rPr lang="en-US" sz="2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rượu</a:t>
            </a:r>
            <a:r>
              <a:rPr lang="en-US" sz="2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Bia </a:t>
            </a:r>
            <a:r>
              <a:rPr lang="en-US" sz="2200" b="1"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từ</a:t>
            </a:r>
            <a:r>
              <a:rPr lang="en-US" sz="2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1.1.2010)</a:t>
            </a:r>
            <a:r>
              <a:rPr lang="vi-VN" sz="2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a:t>
            </a:r>
            <a:endParaRPr lang="en-US" sz="22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200" i="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rượu</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từ</a:t>
            </a:r>
            <a:r>
              <a:rPr lang="en-US" sz="2200" i="1" dirty="0" smtClean="0">
                <a:latin typeface="Tahoma" panose="020B0604030504040204" pitchFamily="34" charset="0"/>
                <a:ea typeface="Tahoma" panose="020B0604030504040204" pitchFamily="34" charset="0"/>
                <a:cs typeface="Tahoma" panose="020B0604030504040204" pitchFamily="34" charset="0"/>
              </a:rPr>
              <a:t> 20 </a:t>
            </a:r>
            <a:r>
              <a:rPr lang="en-US" sz="2200" i="1" dirty="0" err="1" smtClean="0">
                <a:latin typeface="Tahoma" panose="020B0604030504040204" pitchFamily="34" charset="0"/>
                <a:ea typeface="Tahoma" panose="020B0604030504040204" pitchFamily="34" charset="0"/>
                <a:cs typeface="Tahoma" panose="020B0604030504040204" pitchFamily="34" charset="0"/>
              </a:rPr>
              <a:t>độ</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trở</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lên</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có</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cùng</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thuế</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suất</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với</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bia</a:t>
            </a:r>
            <a:r>
              <a:rPr lang="en-US" sz="2200" i="1" dirty="0" smtClean="0">
                <a:latin typeface="Tahoma" panose="020B0604030504040204" pitchFamily="34" charset="0"/>
                <a:ea typeface="Tahoma" panose="020B0604030504040204" pitchFamily="34" charset="0"/>
                <a:cs typeface="Tahoma" panose="020B0604030504040204" pitchFamily="34" charset="0"/>
              </a:rPr>
              <a:t> và </a:t>
            </a:r>
            <a:r>
              <a:rPr lang="en-US" sz="2200" i="1" dirty="0" err="1" smtClean="0">
                <a:latin typeface="Tahoma" panose="020B0604030504040204" pitchFamily="34" charset="0"/>
                <a:ea typeface="Tahoma" panose="020B0604030504040204" pitchFamily="34" charset="0"/>
                <a:cs typeface="Tahoma" panose="020B0604030504040204" pitchFamily="34" charset="0"/>
              </a:rPr>
              <a:t>theo</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lộ</a:t>
            </a: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i="1" dirty="0" err="1" smtClean="0">
                <a:latin typeface="Tahoma" panose="020B0604030504040204" pitchFamily="34" charset="0"/>
                <a:ea typeface="Tahoma" panose="020B0604030504040204" pitchFamily="34" charset="0"/>
                <a:cs typeface="Tahoma" panose="020B0604030504040204" pitchFamily="34" charset="0"/>
              </a:rPr>
              <a:t>trình</a:t>
            </a:r>
            <a:r>
              <a:rPr lang="en-US" sz="2200" i="1" dirty="0" smtClean="0">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r>
              <a:rPr lang="vi-VN" sz="2200" dirty="0">
                <a:latin typeface="Tahoma" panose="020B0604030504040204" pitchFamily="34" charset="0"/>
                <a:ea typeface="Tahoma" panose="020B0604030504040204" pitchFamily="34" charset="0"/>
                <a:cs typeface="Tahoma" panose="020B0604030504040204" pitchFamily="34" charset="0"/>
              </a:rPr>
              <a:t>Rượu </a:t>
            </a:r>
            <a:r>
              <a:rPr lang="en-US" sz="2200" dirty="0" err="1" smtClean="0">
                <a:latin typeface="Tahoma" panose="020B0604030504040204" pitchFamily="34" charset="0"/>
                <a:ea typeface="Tahoma" panose="020B0604030504040204" pitchFamily="34" charset="0"/>
                <a:cs typeface="Tahoma" panose="020B0604030504040204" pitchFamily="34" charset="0"/>
              </a:rPr>
              <a:t>từ</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a:latin typeface="Tahoma" panose="020B0604030504040204" pitchFamily="34" charset="0"/>
                <a:ea typeface="Tahoma" panose="020B0604030504040204" pitchFamily="34" charset="0"/>
                <a:cs typeface="Tahoma" panose="020B0604030504040204" pitchFamily="34" charset="0"/>
              </a:rPr>
              <a:t>2</a:t>
            </a:r>
            <a:r>
              <a:rPr lang="vi-VN" sz="2200" dirty="0" smtClean="0">
                <a:latin typeface="Tahoma" panose="020B0604030504040204" pitchFamily="34" charset="0"/>
                <a:ea typeface="Tahoma" panose="020B0604030504040204" pitchFamily="34" charset="0"/>
                <a:cs typeface="Tahoma" panose="020B0604030504040204" pitchFamily="34" charset="0"/>
              </a:rPr>
              <a:t>0 độ</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trở</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lên</a:t>
            </a:r>
            <a:r>
              <a:rPr lang="en-US" sz="2200" dirty="0" smtClean="0">
                <a:latin typeface="Tahoma" panose="020B0604030504040204" pitchFamily="34" charset="0"/>
                <a:ea typeface="Tahoma" panose="020B0604030504040204" pitchFamily="34" charset="0"/>
                <a:cs typeface="Tahoma" panose="020B0604030504040204" pitchFamily="34" charset="0"/>
              </a:rPr>
              <a:t>: 2010- 2012: 45%;  </a:t>
            </a:r>
            <a:r>
              <a:rPr lang="en-US" sz="2200" dirty="0" err="1" smtClean="0">
                <a:latin typeface="Tahoma" panose="020B0604030504040204" pitchFamily="34" charset="0"/>
                <a:ea typeface="Tahoma" panose="020B0604030504040204" pitchFamily="34" charset="0"/>
                <a:cs typeface="Tahoma" panose="020B0604030504040204" pitchFamily="34" charset="0"/>
              </a:rPr>
              <a:t>từ</a:t>
            </a:r>
            <a:r>
              <a:rPr lang="en-US" sz="2200" dirty="0" smtClean="0">
                <a:latin typeface="Tahoma" panose="020B0604030504040204" pitchFamily="34" charset="0"/>
                <a:ea typeface="Tahoma" panose="020B0604030504040204" pitchFamily="34" charset="0"/>
                <a:cs typeface="Tahoma" panose="020B0604030504040204" pitchFamily="34" charset="0"/>
              </a:rPr>
              <a:t> 2013:</a:t>
            </a:r>
            <a:r>
              <a:rPr lang="vi-VN"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smtClean="0">
                <a:latin typeface="Tahoma" panose="020B0604030504040204" pitchFamily="34" charset="0"/>
                <a:ea typeface="Tahoma" panose="020B0604030504040204" pitchFamily="34" charset="0"/>
                <a:cs typeface="Tahoma" panose="020B0604030504040204" pitchFamily="34" charset="0"/>
              </a:rPr>
              <a:t>50</a:t>
            </a:r>
            <a:r>
              <a:rPr lang="vi-VN" sz="2200" dirty="0" smtClean="0">
                <a:latin typeface="Tahoma" panose="020B0604030504040204" pitchFamily="34" charset="0"/>
                <a:ea typeface="Tahoma" panose="020B0604030504040204" pitchFamily="34" charset="0"/>
                <a:cs typeface="Tahoma" panose="020B0604030504040204" pitchFamily="34" charset="0"/>
              </a:rPr>
              <a:t>%, , </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200" dirty="0" smtClean="0">
                <a:latin typeface="Tahoma" panose="020B0604030504040204" pitchFamily="34" charset="0"/>
                <a:ea typeface="Tahoma" panose="020B0604030504040204" pitchFamily="34" charset="0"/>
                <a:cs typeface="Tahoma" panose="020B0604030504040204" pitchFamily="34" charset="0"/>
              </a:rPr>
              <a:t> </a:t>
            </a:r>
            <a:r>
              <a:rPr lang="vi-VN" sz="2200" dirty="0">
                <a:latin typeface="Tahoma" panose="020B0604030504040204" pitchFamily="34" charset="0"/>
                <a:ea typeface="Tahoma" panose="020B0604030504040204" pitchFamily="34" charset="0"/>
                <a:cs typeface="Tahoma" panose="020B0604030504040204" pitchFamily="34" charset="0"/>
              </a:rPr>
              <a:t>Rượu dưới 20 </a:t>
            </a:r>
            <a:r>
              <a:rPr lang="vi-VN" sz="2200" dirty="0" smtClean="0">
                <a:latin typeface="Tahoma" panose="020B0604030504040204" pitchFamily="34" charset="0"/>
                <a:ea typeface="Tahoma" panose="020B0604030504040204" pitchFamily="34" charset="0"/>
                <a:cs typeface="Tahoma" panose="020B0604030504040204" pitchFamily="34" charset="0"/>
              </a:rPr>
              <a:t>độ</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smtClean="0">
                <a:latin typeface="Tahoma" panose="020B0604030504040204" pitchFamily="34" charset="0"/>
                <a:ea typeface="Tahoma" panose="020B0604030504040204" pitchFamily="34" charset="0"/>
                <a:cs typeface="Tahoma" panose="020B0604030504040204" pitchFamily="34" charset="0"/>
              </a:rPr>
              <a:t>:</a:t>
            </a:r>
            <a:r>
              <a:rPr lang="vi-VN"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smtClean="0">
                <a:latin typeface="Tahoma" panose="020B0604030504040204" pitchFamily="34" charset="0"/>
                <a:ea typeface="Tahoma" panose="020B0604030504040204" pitchFamily="34" charset="0"/>
                <a:cs typeface="Tahoma" panose="020B0604030504040204" pitchFamily="34" charset="0"/>
              </a:rPr>
              <a:t> 25</a:t>
            </a:r>
            <a:r>
              <a:rPr lang="vi-VN" sz="2200" dirty="0" smtClean="0">
                <a:latin typeface="Tahoma" panose="020B0604030504040204" pitchFamily="34" charset="0"/>
                <a:ea typeface="Tahoma" panose="020B0604030504040204" pitchFamily="34" charset="0"/>
                <a:cs typeface="Tahoma" panose="020B0604030504040204" pitchFamily="34" charset="0"/>
              </a:rPr>
              <a:t>%.</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vi-VN" sz="2200" dirty="0" smtClean="0">
                <a:latin typeface="Tahoma" panose="020B0604030504040204" pitchFamily="34" charset="0"/>
                <a:ea typeface="Tahoma" panose="020B0604030504040204" pitchFamily="34" charset="0"/>
                <a:cs typeface="Tahoma" panose="020B0604030504040204" pitchFamily="34" charset="0"/>
              </a:rPr>
              <a:t> </a:t>
            </a:r>
            <a:r>
              <a:rPr lang="vi-VN" sz="2200" dirty="0">
                <a:latin typeface="Tahoma" panose="020B0604030504040204" pitchFamily="34" charset="0"/>
                <a:ea typeface="Tahoma" panose="020B0604030504040204" pitchFamily="34" charset="0"/>
                <a:cs typeface="Tahoma" panose="020B0604030504040204" pitchFamily="34" charset="0"/>
              </a:rPr>
              <a:t>Bia </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vi-VN"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a:latin typeface="Tahoma" panose="020B0604030504040204" pitchFamily="34" charset="0"/>
                <a:ea typeface="Tahoma" panose="020B0604030504040204" pitchFamily="34" charset="0"/>
                <a:cs typeface="Tahoma" panose="020B0604030504040204" pitchFamily="34" charset="0"/>
              </a:rPr>
              <a:t>2010- 2012: 45%;  </a:t>
            </a:r>
            <a:r>
              <a:rPr lang="en-US" sz="2200" dirty="0" err="1">
                <a:latin typeface="Tahoma" panose="020B0604030504040204" pitchFamily="34" charset="0"/>
                <a:ea typeface="Tahoma" panose="020B0604030504040204" pitchFamily="34" charset="0"/>
                <a:cs typeface="Tahoma" panose="020B0604030504040204" pitchFamily="34" charset="0"/>
              </a:rPr>
              <a:t>từ</a:t>
            </a:r>
            <a:r>
              <a:rPr lang="en-US" sz="2200" dirty="0">
                <a:latin typeface="Tahoma" panose="020B0604030504040204" pitchFamily="34" charset="0"/>
                <a:ea typeface="Tahoma" panose="020B0604030504040204" pitchFamily="34" charset="0"/>
                <a:cs typeface="Tahoma" panose="020B0604030504040204" pitchFamily="34" charset="0"/>
              </a:rPr>
              <a:t> 2013:      50%, </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
            </a:pPr>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8.</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Luật </a:t>
            </a:r>
            <a:r>
              <a:rPr lang="vi-VN" sz="22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số </a:t>
            </a:r>
            <a:r>
              <a:rPr lang="en-US" sz="22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70</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2014/QH13</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 </a:t>
            </a:r>
            <a:r>
              <a:rPr lang="vi-VN" sz="2200" b="1" dirty="0">
                <a:solidFill>
                  <a:srgbClr val="0000FF"/>
                </a:solidFill>
                <a:latin typeface="Tahoma" panose="020B0604030504040204" pitchFamily="34" charset="0"/>
                <a:ea typeface="Tahoma" panose="020B0604030504040204" pitchFamily="34" charset="0"/>
                <a:cs typeface="Tahoma" panose="020B0604030504040204" pitchFamily="34" charset="0"/>
              </a:rPr>
              <a:t>hiệu lực </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1/1/</a:t>
            </a:r>
            <a:r>
              <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2016</a:t>
            </a:r>
            <a:r>
              <a:rPr lang="vi-VN"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endParaRPr lang="en-US" sz="22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vi-VN" sz="2200" i="1" dirty="0">
                <a:latin typeface="Tahoma" panose="020B0604030504040204" pitchFamily="34" charset="0"/>
                <a:ea typeface="Tahoma" panose="020B0604030504040204" pitchFamily="34" charset="0"/>
                <a:cs typeface="Tahoma" panose="020B0604030504040204" pitchFamily="34" charset="0"/>
              </a:rPr>
              <a:t>( rượu từ 20 độ trở lên có cùng thuế suất với bia và theo lộ trình</a:t>
            </a:r>
            <a:r>
              <a:rPr lang="vi-VN" sz="2200" i="1" dirty="0" smtClean="0">
                <a:latin typeface="Tahoma" panose="020B0604030504040204" pitchFamily="34" charset="0"/>
                <a:ea typeface="Tahoma" panose="020B0604030504040204" pitchFamily="34" charset="0"/>
                <a:cs typeface="Tahoma" panose="020B0604030504040204" pitchFamily="34" charset="0"/>
              </a:rPr>
              <a:t>)</a:t>
            </a:r>
            <a:endParaRPr lang="en-US" sz="2200" b="1"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200" dirty="0">
                <a:latin typeface="Tahoma" panose="020B0604030504040204" pitchFamily="34" charset="0"/>
                <a:ea typeface="Tahoma" panose="020B0604030504040204" pitchFamily="34" charset="0"/>
                <a:cs typeface="Tahoma" panose="020B0604030504040204" pitchFamily="34" charset="0"/>
              </a:rPr>
              <a:t>Rượu từ 20 độ trở lên</a:t>
            </a:r>
            <a:r>
              <a:rPr lang="vi-VN" sz="2200" dirty="0" smtClean="0">
                <a:latin typeface="Tahoma" panose="020B0604030504040204" pitchFamily="34" charset="0"/>
                <a:ea typeface="Tahoma" panose="020B0604030504040204" pitchFamily="34" charset="0"/>
                <a:cs typeface="Tahoma" panose="020B0604030504040204" pitchFamily="34" charset="0"/>
              </a:rPr>
              <a:t>:</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năm</a:t>
            </a:r>
            <a:r>
              <a:rPr lang="vi-VN" sz="2200" dirty="0" smtClean="0">
                <a:latin typeface="Tahoma" panose="020B0604030504040204" pitchFamily="34" charset="0"/>
                <a:ea typeface="Tahoma" panose="020B0604030504040204" pitchFamily="34" charset="0"/>
                <a:cs typeface="Tahoma" panose="020B0604030504040204" pitchFamily="34" charset="0"/>
              </a:rPr>
              <a:t> 201</a:t>
            </a:r>
            <a:r>
              <a:rPr lang="en-US" sz="2200" dirty="0" smtClean="0">
                <a:latin typeface="Tahoma" panose="020B0604030504040204" pitchFamily="34" charset="0"/>
                <a:ea typeface="Tahoma" panose="020B0604030504040204" pitchFamily="34" charset="0"/>
                <a:cs typeface="Tahoma" panose="020B0604030504040204" pitchFamily="34" charset="0"/>
              </a:rPr>
              <a:t>6  :55 %; </a:t>
            </a:r>
            <a:r>
              <a:rPr lang="en-US" sz="2200" dirty="0" err="1" smtClean="0">
                <a:latin typeface="Tahoma" panose="020B0604030504040204" pitchFamily="34" charset="0"/>
                <a:ea typeface="Tahoma" panose="020B0604030504040204" pitchFamily="34" charset="0"/>
                <a:cs typeface="Tahoma" panose="020B0604030504040204" pitchFamily="34" charset="0"/>
              </a:rPr>
              <a:t>năm</a:t>
            </a:r>
            <a:r>
              <a:rPr lang="en-US" sz="2200" dirty="0" smtClean="0">
                <a:latin typeface="Tahoma" panose="020B0604030504040204" pitchFamily="34" charset="0"/>
                <a:ea typeface="Tahoma" panose="020B0604030504040204" pitchFamily="34" charset="0"/>
                <a:cs typeface="Tahoma" panose="020B0604030504040204" pitchFamily="34" charset="0"/>
              </a:rPr>
              <a:t> 2017: 60%; </a:t>
            </a:r>
            <a:r>
              <a:rPr lang="en-US" sz="2200" dirty="0" err="1" smtClean="0">
                <a:latin typeface="Tahoma" panose="020B0604030504040204" pitchFamily="34" charset="0"/>
                <a:ea typeface="Tahoma" panose="020B0604030504040204" pitchFamily="34" charset="0"/>
                <a:cs typeface="Tahoma" panose="020B0604030504040204" pitchFamily="34" charset="0"/>
              </a:rPr>
              <a:t>từ</a:t>
            </a:r>
            <a:r>
              <a:rPr lang="en-US" sz="2200" dirty="0" smtClean="0">
                <a:latin typeface="Tahoma" panose="020B0604030504040204" pitchFamily="34" charset="0"/>
                <a:ea typeface="Tahoma" panose="020B0604030504040204" pitchFamily="34" charset="0"/>
                <a:cs typeface="Tahoma" panose="020B0604030504040204" pitchFamily="34" charset="0"/>
              </a:rPr>
              <a:t> 2018 </a:t>
            </a:r>
            <a:r>
              <a:rPr lang="en-US" sz="2200" dirty="0" err="1" smtClean="0">
                <a:latin typeface="Tahoma" panose="020B0604030504040204" pitchFamily="34" charset="0"/>
                <a:ea typeface="Tahoma" panose="020B0604030504040204" pitchFamily="34" charset="0"/>
                <a:cs typeface="Tahoma" panose="020B0604030504040204" pitchFamily="34" charset="0"/>
              </a:rPr>
              <a:t>đến</a:t>
            </a:r>
            <a:r>
              <a:rPr lang="en-US" sz="2200" dirty="0" smtClean="0">
                <a:latin typeface="Tahoma" panose="020B0604030504040204" pitchFamily="34" charset="0"/>
                <a:ea typeface="Tahoma" panose="020B0604030504040204" pitchFamily="34" charset="0"/>
                <a:cs typeface="Tahoma" panose="020B0604030504040204" pitchFamily="34" charset="0"/>
              </a:rPr>
              <a:t> nay 65%</a:t>
            </a:r>
          </a:p>
          <a:p>
            <a:pPr>
              <a:buFont typeface="Wingdings" panose="05000000000000000000" pitchFamily="2" charset="2"/>
              <a:buChar char="Ø"/>
            </a:pPr>
            <a:r>
              <a:rPr lang="vi-VN" sz="2200" dirty="0" smtClean="0">
                <a:latin typeface="Tahoma" panose="020B0604030504040204" pitchFamily="34" charset="0"/>
                <a:ea typeface="Tahoma" panose="020B0604030504040204" pitchFamily="34" charset="0"/>
                <a:cs typeface="Tahoma" panose="020B0604030504040204" pitchFamily="34" charset="0"/>
              </a:rPr>
              <a:t> </a:t>
            </a:r>
            <a:r>
              <a:rPr lang="vi-VN" sz="2200" dirty="0">
                <a:latin typeface="Tahoma" panose="020B0604030504040204" pitchFamily="34" charset="0"/>
                <a:ea typeface="Tahoma" panose="020B0604030504040204" pitchFamily="34" charset="0"/>
                <a:cs typeface="Tahoma" panose="020B0604030504040204" pitchFamily="34" charset="0"/>
              </a:rPr>
              <a:t>Rượu dưới 20 độ : </a:t>
            </a:r>
            <a:r>
              <a:rPr lang="en-US" sz="2200" dirty="0" err="1" smtClean="0">
                <a:latin typeface="Tahoma" panose="020B0604030504040204" pitchFamily="34" charset="0"/>
                <a:ea typeface="Tahoma" panose="020B0604030504040204" pitchFamily="34" charset="0"/>
                <a:cs typeface="Tahoma" panose="020B0604030504040204" pitchFamily="34" charset="0"/>
              </a:rPr>
              <a:t>Năm</a:t>
            </a:r>
            <a:r>
              <a:rPr lang="en-US" sz="2200" dirty="0" smtClean="0">
                <a:latin typeface="Tahoma" panose="020B0604030504040204" pitchFamily="34" charset="0"/>
                <a:ea typeface="Tahoma" panose="020B0604030504040204" pitchFamily="34" charset="0"/>
                <a:cs typeface="Tahoma" panose="020B0604030504040204" pitchFamily="34" charset="0"/>
              </a:rPr>
              <a:t> 2016 =&gt; 2017: 30%; </a:t>
            </a:r>
            <a:r>
              <a:rPr lang="en-US" sz="2200" dirty="0" err="1" smtClean="0">
                <a:latin typeface="Tahoma" panose="020B0604030504040204" pitchFamily="34" charset="0"/>
                <a:ea typeface="Tahoma" panose="020B0604030504040204" pitchFamily="34" charset="0"/>
                <a:cs typeface="Tahoma" panose="020B0604030504040204" pitchFamily="34" charset="0"/>
              </a:rPr>
              <a:t>từ</a:t>
            </a:r>
            <a:r>
              <a:rPr lang="en-US" sz="2200" dirty="0" smtClean="0">
                <a:latin typeface="Tahoma" panose="020B0604030504040204" pitchFamily="34" charset="0"/>
                <a:ea typeface="Tahoma" panose="020B0604030504040204" pitchFamily="34" charset="0"/>
                <a:cs typeface="Tahoma" panose="020B0604030504040204" pitchFamily="34" charset="0"/>
              </a:rPr>
              <a:t> 2018 </a:t>
            </a:r>
            <a:r>
              <a:rPr lang="en-US" sz="2200" dirty="0" err="1" smtClean="0">
                <a:latin typeface="Tahoma" panose="020B0604030504040204" pitchFamily="34" charset="0"/>
                <a:ea typeface="Tahoma" panose="020B0604030504040204" pitchFamily="34" charset="0"/>
                <a:cs typeface="Tahoma" panose="020B0604030504040204" pitchFamily="34" charset="0"/>
              </a:rPr>
              <a:t>đến</a:t>
            </a:r>
            <a:r>
              <a:rPr lang="en-US" sz="2200" dirty="0" smtClean="0">
                <a:latin typeface="Tahoma" panose="020B0604030504040204" pitchFamily="34" charset="0"/>
                <a:ea typeface="Tahoma" panose="020B0604030504040204" pitchFamily="34" charset="0"/>
                <a:cs typeface="Tahoma" panose="020B0604030504040204" pitchFamily="34" charset="0"/>
              </a:rPr>
              <a:t> nay 35%</a:t>
            </a:r>
          </a:p>
          <a:p>
            <a:pPr>
              <a:buFont typeface="Wingdings" panose="05000000000000000000" pitchFamily="2" charset="2"/>
              <a:buChar char="v"/>
            </a:pPr>
            <a:r>
              <a:rPr lang="vi-VN" sz="2200" dirty="0" smtClean="0">
                <a:latin typeface="Tahoma" panose="020B0604030504040204" pitchFamily="34" charset="0"/>
                <a:ea typeface="Tahoma" panose="020B0604030504040204" pitchFamily="34" charset="0"/>
                <a:cs typeface="Tahoma" panose="020B0604030504040204" pitchFamily="34" charset="0"/>
              </a:rPr>
              <a:t>Bia :</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năm</a:t>
            </a:r>
            <a:r>
              <a:rPr lang="en-US" sz="2200" dirty="0" smtClean="0">
                <a:latin typeface="Tahoma" panose="020B0604030504040204" pitchFamily="34" charset="0"/>
                <a:ea typeface="Tahoma" panose="020B0604030504040204" pitchFamily="34" charset="0"/>
                <a:cs typeface="Tahoma" panose="020B0604030504040204" pitchFamily="34" charset="0"/>
              </a:rPr>
              <a:t> 2016 </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năm</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a:latin typeface="Tahoma" panose="020B0604030504040204" pitchFamily="34" charset="0"/>
                <a:ea typeface="Tahoma" panose="020B0604030504040204" pitchFamily="34" charset="0"/>
                <a:cs typeface="Tahoma" panose="020B0604030504040204" pitchFamily="34" charset="0"/>
              </a:rPr>
              <a:t>2016  :55 %; </a:t>
            </a:r>
            <a:r>
              <a:rPr lang="en-US" sz="2200" dirty="0" err="1">
                <a:latin typeface="Tahoma" panose="020B0604030504040204" pitchFamily="34" charset="0"/>
                <a:ea typeface="Tahoma" panose="020B0604030504040204" pitchFamily="34" charset="0"/>
                <a:cs typeface="Tahoma" panose="020B0604030504040204" pitchFamily="34" charset="0"/>
              </a:rPr>
              <a:t>năm</a:t>
            </a:r>
            <a:r>
              <a:rPr lang="en-US" sz="2200" dirty="0">
                <a:latin typeface="Tahoma" panose="020B0604030504040204" pitchFamily="34" charset="0"/>
                <a:ea typeface="Tahoma" panose="020B0604030504040204" pitchFamily="34" charset="0"/>
                <a:cs typeface="Tahoma" panose="020B0604030504040204" pitchFamily="34" charset="0"/>
              </a:rPr>
              <a:t> 2017: 60%; </a:t>
            </a:r>
            <a:r>
              <a:rPr lang="en-US" sz="2200" dirty="0" err="1">
                <a:latin typeface="Tahoma" panose="020B0604030504040204" pitchFamily="34" charset="0"/>
                <a:ea typeface="Tahoma" panose="020B0604030504040204" pitchFamily="34" charset="0"/>
                <a:cs typeface="Tahoma" panose="020B0604030504040204" pitchFamily="34" charset="0"/>
              </a:rPr>
              <a:t>từ</a:t>
            </a:r>
            <a:r>
              <a:rPr lang="en-US" sz="2200" dirty="0">
                <a:latin typeface="Tahoma" panose="020B0604030504040204" pitchFamily="34" charset="0"/>
                <a:ea typeface="Tahoma" panose="020B0604030504040204" pitchFamily="34" charset="0"/>
                <a:cs typeface="Tahoma" panose="020B0604030504040204" pitchFamily="34" charset="0"/>
              </a:rPr>
              <a:t> 2018 </a:t>
            </a:r>
            <a:r>
              <a:rPr lang="en-US" sz="2200" dirty="0" err="1">
                <a:latin typeface="Tahoma" panose="020B0604030504040204" pitchFamily="34" charset="0"/>
                <a:ea typeface="Tahoma" panose="020B0604030504040204" pitchFamily="34" charset="0"/>
                <a:cs typeface="Tahoma" panose="020B0604030504040204" pitchFamily="34" charset="0"/>
              </a:rPr>
              <a:t>đến</a:t>
            </a:r>
            <a:r>
              <a:rPr lang="en-US" sz="2200" dirty="0">
                <a:latin typeface="Tahoma" panose="020B0604030504040204" pitchFamily="34" charset="0"/>
                <a:ea typeface="Tahoma" panose="020B0604030504040204" pitchFamily="34" charset="0"/>
                <a:cs typeface="Tahoma" panose="020B0604030504040204" pitchFamily="34" charset="0"/>
              </a:rPr>
              <a:t> nay 65%</a:t>
            </a:r>
          </a:p>
          <a:p>
            <a:pPr>
              <a:buFont typeface="Wingdings" panose="05000000000000000000" pitchFamily="2" charset="2"/>
              <a:buChar char="v"/>
            </a:pPr>
            <a:endParaRPr lang="vi-VN"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14</a:t>
            </a:fld>
            <a:endParaRPr lang="en-US" altLang="en-US" sz="1400"/>
          </a:p>
        </p:txBody>
      </p:sp>
    </p:spTree>
    <p:extLst>
      <p:ext uri="{BB962C8B-B14F-4D97-AF65-F5344CB8AC3E}">
        <p14:creationId xmlns:p14="http://schemas.microsoft.com/office/powerpoint/2010/main" val="3857196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5851"/>
          </a:xfrm>
        </p:spPr>
        <p:txBody>
          <a:bodyPr>
            <a:normAutofit/>
          </a:bodyPr>
          <a:lstStyle/>
          <a:p>
            <a:pPr algn="ctr"/>
            <a:r>
              <a:rPr lang="vi-VN" sz="2800" b="1" dirty="0" smtClean="0">
                <a:solidFill>
                  <a:srgbClr val="0000FF"/>
                </a:solidFill>
                <a:latin typeface="Calibri" panose="020F0502020204030204" pitchFamily="34" charset="0"/>
                <a:cs typeface="Calibri" panose="020F0502020204030204" pitchFamily="34" charset="0"/>
              </a:rPr>
              <a:t>Tổng hợp </a:t>
            </a:r>
            <a:r>
              <a:rPr lang="en-US" sz="2800" b="1" dirty="0" err="1" smtClean="0">
                <a:solidFill>
                  <a:srgbClr val="0000FF"/>
                </a:solidFill>
                <a:latin typeface="Calibri" panose="020F0502020204030204" pitchFamily="34" charset="0"/>
                <a:cs typeface="Calibri" panose="020F0502020204030204" pitchFamily="34" charset="0"/>
              </a:rPr>
              <a:t>Thuế</a:t>
            </a:r>
            <a:r>
              <a:rPr lang="en-US" sz="2800" b="1" dirty="0" smtClean="0">
                <a:solidFill>
                  <a:srgbClr val="0000FF"/>
                </a:solidFill>
                <a:latin typeface="Calibri" panose="020F0502020204030204" pitchFamily="34" charset="0"/>
                <a:cs typeface="Calibri" panose="020F0502020204030204" pitchFamily="34" charset="0"/>
              </a:rPr>
              <a:t> TTĐB </a:t>
            </a:r>
            <a:r>
              <a:rPr lang="en-US" sz="2800" b="1" dirty="0" err="1" smtClean="0">
                <a:solidFill>
                  <a:srgbClr val="0000FF"/>
                </a:solidFill>
                <a:latin typeface="Calibri" panose="020F0502020204030204" pitchFamily="34" charset="0"/>
                <a:cs typeface="Calibri" panose="020F0502020204030204" pitchFamily="34" charset="0"/>
              </a:rPr>
              <a:t>đối</a:t>
            </a:r>
            <a:r>
              <a:rPr lang="en-US" sz="2800" b="1" dirty="0" smtClean="0">
                <a:solidFill>
                  <a:srgbClr val="0000FF"/>
                </a:solidFill>
                <a:latin typeface="Calibri" panose="020F0502020204030204" pitchFamily="34" charset="0"/>
                <a:cs typeface="Calibri" panose="020F0502020204030204" pitchFamily="34" charset="0"/>
              </a:rPr>
              <a:t> </a:t>
            </a:r>
            <a:r>
              <a:rPr lang="en-US" sz="2800" b="1" dirty="0" err="1" smtClean="0">
                <a:solidFill>
                  <a:srgbClr val="0000FF"/>
                </a:solidFill>
                <a:latin typeface="Calibri" panose="020F0502020204030204" pitchFamily="34" charset="0"/>
                <a:cs typeface="Calibri" panose="020F0502020204030204" pitchFamily="34" charset="0"/>
              </a:rPr>
              <a:t>với</a:t>
            </a:r>
            <a:r>
              <a:rPr lang="en-US" sz="2800" b="1" dirty="0" smtClean="0">
                <a:solidFill>
                  <a:srgbClr val="0000FF"/>
                </a:solidFill>
                <a:latin typeface="Calibri" panose="020F0502020204030204" pitchFamily="34" charset="0"/>
                <a:cs typeface="Calibri" panose="020F0502020204030204" pitchFamily="34" charset="0"/>
              </a:rPr>
              <a:t> Bia, </a:t>
            </a:r>
            <a:r>
              <a:rPr lang="en-US" sz="2800" b="1" dirty="0" err="1" smtClean="0">
                <a:solidFill>
                  <a:srgbClr val="0000FF"/>
                </a:solidFill>
                <a:latin typeface="Calibri" panose="020F0502020204030204" pitchFamily="34" charset="0"/>
                <a:cs typeface="Calibri" panose="020F0502020204030204" pitchFamily="34" charset="0"/>
              </a:rPr>
              <a:t>rượu</a:t>
            </a:r>
            <a:r>
              <a:rPr lang="en-US" sz="2800" b="1" dirty="0" smtClean="0">
                <a:solidFill>
                  <a:srgbClr val="0000FF"/>
                </a:solidFill>
                <a:latin typeface="Calibri" panose="020F0502020204030204" pitchFamily="34" charset="0"/>
                <a:cs typeface="Calibri" panose="020F0502020204030204" pitchFamily="34" charset="0"/>
              </a:rPr>
              <a:t>  </a:t>
            </a:r>
            <a:r>
              <a:rPr lang="en-US" sz="2800" b="1" dirty="0" err="1" smtClean="0">
                <a:solidFill>
                  <a:srgbClr val="0000FF"/>
                </a:solidFill>
                <a:latin typeface="Calibri" panose="020F0502020204030204" pitchFamily="34" charset="0"/>
                <a:cs typeface="Calibri" panose="020F0502020204030204" pitchFamily="34" charset="0"/>
              </a:rPr>
              <a:t>từng</a:t>
            </a:r>
            <a:r>
              <a:rPr lang="en-US" sz="2800" b="1" dirty="0" smtClean="0">
                <a:solidFill>
                  <a:srgbClr val="0000FF"/>
                </a:solidFill>
                <a:latin typeface="Calibri" panose="020F0502020204030204" pitchFamily="34" charset="0"/>
                <a:cs typeface="Calibri" panose="020F0502020204030204" pitchFamily="34" charset="0"/>
              </a:rPr>
              <a:t> </a:t>
            </a:r>
            <a:r>
              <a:rPr lang="en-US" sz="2800" b="1" dirty="0" err="1" smtClean="0">
                <a:solidFill>
                  <a:srgbClr val="0000FF"/>
                </a:solidFill>
                <a:latin typeface="Calibri" panose="020F0502020204030204" pitchFamily="34" charset="0"/>
                <a:cs typeface="Calibri" panose="020F0502020204030204" pitchFamily="34" charset="0"/>
              </a:rPr>
              <a:t>thời</a:t>
            </a:r>
            <a:r>
              <a:rPr lang="en-US" sz="2800" b="1" dirty="0" smtClean="0">
                <a:solidFill>
                  <a:srgbClr val="0000FF"/>
                </a:solidFill>
                <a:latin typeface="Calibri" panose="020F0502020204030204" pitchFamily="34" charset="0"/>
                <a:cs typeface="Calibri" panose="020F0502020204030204" pitchFamily="34" charset="0"/>
              </a:rPr>
              <a:t> </a:t>
            </a:r>
            <a:r>
              <a:rPr lang="en-US" sz="2800" b="1" dirty="0" err="1" smtClean="0">
                <a:solidFill>
                  <a:srgbClr val="0000FF"/>
                </a:solidFill>
                <a:latin typeface="Calibri" panose="020F0502020204030204" pitchFamily="34" charset="0"/>
                <a:cs typeface="Calibri" panose="020F0502020204030204" pitchFamily="34" charset="0"/>
              </a:rPr>
              <a:t>kỳ</a:t>
            </a:r>
            <a:endParaRPr lang="en-US" sz="2800" b="1" dirty="0">
              <a:solidFill>
                <a:srgbClr val="0000FF"/>
              </a:solidFill>
              <a:latin typeface="Calibri" panose="020F0502020204030204" pitchFamily="34" charset="0"/>
              <a:cs typeface="Calibri" panose="020F0502020204030204" pitchFamily="34" charset="0"/>
            </a:endParaRPr>
          </a:p>
        </p:txBody>
      </p:sp>
      <p:graphicFrame>
        <p:nvGraphicFramePr>
          <p:cNvPr id="4" name="Content Placeholder 3"/>
          <p:cNvGraphicFramePr>
            <a:graphicFrameLocks noGrp="1"/>
          </p:cNvGraphicFramePr>
          <p:nvPr>
            <p:ph idx="1"/>
            <p:extLst/>
          </p:nvPr>
        </p:nvGraphicFramePr>
        <p:xfrm>
          <a:off x="953844" y="950976"/>
          <a:ext cx="10284312" cy="5148611"/>
        </p:xfrm>
        <a:graphic>
          <a:graphicData uri="http://schemas.openxmlformats.org/drawingml/2006/table">
            <a:tbl>
              <a:tblPr firstRow="1" lastCol="1" bandRow="1" bandCol="1">
                <a:tableStyleId>{5C22544A-7EE6-4342-B048-85BDC9FD1C3A}</a:tableStyleId>
              </a:tblPr>
              <a:tblGrid>
                <a:gridCol w="957375">
                  <a:extLst>
                    <a:ext uri="{9D8B030D-6E8A-4147-A177-3AD203B41FA5}">
                      <a16:colId xmlns:a16="http://schemas.microsoft.com/office/drawing/2014/main" val="3242527081"/>
                    </a:ext>
                  </a:extLst>
                </a:gridCol>
                <a:gridCol w="1053281">
                  <a:extLst>
                    <a:ext uri="{9D8B030D-6E8A-4147-A177-3AD203B41FA5}">
                      <a16:colId xmlns:a16="http://schemas.microsoft.com/office/drawing/2014/main" val="2654067933"/>
                    </a:ext>
                  </a:extLst>
                </a:gridCol>
                <a:gridCol w="942773">
                  <a:extLst>
                    <a:ext uri="{9D8B030D-6E8A-4147-A177-3AD203B41FA5}">
                      <a16:colId xmlns:a16="http://schemas.microsoft.com/office/drawing/2014/main" val="4043837334"/>
                    </a:ext>
                  </a:extLst>
                </a:gridCol>
                <a:gridCol w="893367">
                  <a:extLst>
                    <a:ext uri="{9D8B030D-6E8A-4147-A177-3AD203B41FA5}">
                      <a16:colId xmlns:a16="http://schemas.microsoft.com/office/drawing/2014/main" val="1330650270"/>
                    </a:ext>
                  </a:extLst>
                </a:gridCol>
                <a:gridCol w="937591">
                  <a:extLst>
                    <a:ext uri="{9D8B030D-6E8A-4147-A177-3AD203B41FA5}">
                      <a16:colId xmlns:a16="http://schemas.microsoft.com/office/drawing/2014/main" val="2443228839"/>
                    </a:ext>
                  </a:extLst>
                </a:gridCol>
                <a:gridCol w="1062244">
                  <a:extLst>
                    <a:ext uri="{9D8B030D-6E8A-4147-A177-3AD203B41FA5}">
                      <a16:colId xmlns:a16="http://schemas.microsoft.com/office/drawing/2014/main" val="2303609654"/>
                    </a:ext>
                  </a:extLst>
                </a:gridCol>
                <a:gridCol w="1388967">
                  <a:extLst>
                    <a:ext uri="{9D8B030D-6E8A-4147-A177-3AD203B41FA5}">
                      <a16:colId xmlns:a16="http://schemas.microsoft.com/office/drawing/2014/main" val="2970028130"/>
                    </a:ext>
                  </a:extLst>
                </a:gridCol>
                <a:gridCol w="1524357">
                  <a:extLst>
                    <a:ext uri="{9D8B030D-6E8A-4147-A177-3AD203B41FA5}">
                      <a16:colId xmlns:a16="http://schemas.microsoft.com/office/drawing/2014/main" val="4095781560"/>
                    </a:ext>
                  </a:extLst>
                </a:gridCol>
                <a:gridCol w="1524357">
                  <a:extLst>
                    <a:ext uri="{9D8B030D-6E8A-4147-A177-3AD203B41FA5}">
                      <a16:colId xmlns:a16="http://schemas.microsoft.com/office/drawing/2014/main" val="4199381424"/>
                    </a:ext>
                  </a:extLst>
                </a:gridCol>
              </a:tblGrid>
              <a:tr h="738632">
                <a:tc>
                  <a:txBody>
                    <a:bodyPr/>
                    <a:lstStyle/>
                    <a:p>
                      <a:r>
                        <a:rPr lang="en-US" sz="2000" dirty="0" err="1" smtClean="0"/>
                        <a:t>Tiêu</a:t>
                      </a:r>
                      <a:r>
                        <a:rPr lang="en-US" sz="2000" baseline="0" dirty="0" smtClean="0"/>
                        <a:t> </a:t>
                      </a:r>
                      <a:r>
                        <a:rPr lang="en-US" sz="2000" baseline="0" dirty="0" err="1" smtClean="0"/>
                        <a:t>thức</a:t>
                      </a:r>
                      <a:endParaRPr lang="en-US" sz="2000" dirty="0"/>
                    </a:p>
                  </a:txBody>
                  <a:tcPr/>
                </a:tc>
                <a:tc>
                  <a:txBody>
                    <a:bodyPr/>
                    <a:lstStyle/>
                    <a:p>
                      <a:r>
                        <a:rPr lang="en-US" sz="2000" smtClean="0"/>
                        <a:t>Đơn</a:t>
                      </a:r>
                      <a:r>
                        <a:rPr lang="en-US" sz="2000" baseline="0" smtClean="0"/>
                        <a:t> vị</a:t>
                      </a:r>
                      <a:endParaRPr lang="en-US" sz="2000"/>
                    </a:p>
                  </a:txBody>
                  <a:tcPr/>
                </a:tc>
                <a:tc>
                  <a:txBody>
                    <a:bodyPr/>
                    <a:lstStyle/>
                    <a:p>
                      <a:r>
                        <a:rPr lang="en-US" sz="2000" dirty="0" smtClean="0"/>
                        <a:t>1990-1992</a:t>
                      </a:r>
                      <a:endParaRPr lang="en-US" sz="2000" dirty="0"/>
                    </a:p>
                  </a:txBody>
                  <a:tcPr/>
                </a:tc>
                <a:tc>
                  <a:txBody>
                    <a:bodyPr/>
                    <a:lstStyle/>
                    <a:p>
                      <a:r>
                        <a:rPr lang="en-US" sz="2000" dirty="0" smtClean="0"/>
                        <a:t>1993-1995</a:t>
                      </a:r>
                      <a:endParaRPr lang="en-US" sz="2000" dirty="0"/>
                    </a:p>
                  </a:txBody>
                  <a:tcPr/>
                </a:tc>
                <a:tc>
                  <a:txBody>
                    <a:bodyPr/>
                    <a:lstStyle/>
                    <a:p>
                      <a:r>
                        <a:rPr lang="en-US" sz="2000" dirty="0" smtClean="0"/>
                        <a:t>1996-1998</a:t>
                      </a:r>
                      <a:endParaRPr lang="en-US" sz="2000" dirty="0"/>
                    </a:p>
                  </a:txBody>
                  <a:tcPr/>
                </a:tc>
                <a:tc>
                  <a:txBody>
                    <a:bodyPr/>
                    <a:lstStyle/>
                    <a:p>
                      <a:r>
                        <a:rPr lang="en-US" sz="2000" dirty="0" smtClean="0"/>
                        <a:t>1999-2003</a:t>
                      </a:r>
                      <a:endParaRPr lang="en-US" sz="2000" dirty="0"/>
                    </a:p>
                  </a:txBody>
                  <a:tcPr/>
                </a:tc>
                <a:tc>
                  <a:txBody>
                    <a:bodyPr/>
                    <a:lstStyle/>
                    <a:p>
                      <a:r>
                        <a:rPr lang="en-US" sz="2000" dirty="0" smtClean="0"/>
                        <a:t>2004-2005</a:t>
                      </a:r>
                      <a:endParaRPr lang="en-US" sz="2000" dirty="0"/>
                    </a:p>
                  </a:txBody>
                  <a:tcPr/>
                </a:tc>
                <a:tc>
                  <a:txBody>
                    <a:bodyPr/>
                    <a:lstStyle/>
                    <a:p>
                      <a:r>
                        <a:rPr lang="en-US" sz="2000" dirty="0" smtClean="0"/>
                        <a:t>2006-2008</a:t>
                      </a:r>
                      <a:endParaRPr lang="en-US" sz="2000" dirty="0"/>
                    </a:p>
                  </a:txBody>
                  <a:tcPr/>
                </a:tc>
                <a:tc>
                  <a:txBody>
                    <a:bodyPr/>
                    <a:lstStyle/>
                    <a:p>
                      <a:r>
                        <a:rPr lang="en-US" sz="2000" dirty="0" err="1" smtClean="0"/>
                        <a:t>Từ</a:t>
                      </a:r>
                      <a:r>
                        <a:rPr lang="en-US" sz="2000" dirty="0" smtClean="0"/>
                        <a:t> 2016 </a:t>
                      </a:r>
                      <a:r>
                        <a:rPr lang="en-US" sz="2000" dirty="0" err="1" smtClean="0"/>
                        <a:t>đến</a:t>
                      </a:r>
                      <a:r>
                        <a:rPr lang="en-US" sz="2000" baseline="0" dirty="0" smtClean="0"/>
                        <a:t> nay</a:t>
                      </a:r>
                      <a:endParaRPr lang="en-US" sz="2000" dirty="0"/>
                    </a:p>
                  </a:txBody>
                  <a:tcPr/>
                </a:tc>
                <a:extLst>
                  <a:ext uri="{0D108BD9-81ED-4DB2-BD59-A6C34878D82A}">
                    <a16:rowId xmlns:a16="http://schemas.microsoft.com/office/drawing/2014/main" val="678738615"/>
                  </a:ext>
                </a:extLst>
              </a:tr>
              <a:tr h="523235">
                <a:tc>
                  <a:txBody>
                    <a:bodyPr/>
                    <a:lstStyle/>
                    <a:p>
                      <a:endParaRPr lang="en-US" sz="2000" dirty="0"/>
                    </a:p>
                  </a:txBody>
                  <a:tcPr/>
                </a:tc>
                <a:tc>
                  <a:txBody>
                    <a:bodyPr/>
                    <a:lstStyle/>
                    <a:p>
                      <a:endParaRPr lang="en-US" dirty="0"/>
                    </a:p>
                  </a:txBody>
                  <a:tcPr/>
                </a:tc>
                <a:tc>
                  <a:txBody>
                    <a:bodyPr/>
                    <a:lstStyle/>
                    <a:p>
                      <a:endParaRPr lang="en-US" dirty="0"/>
                    </a:p>
                  </a:txBody>
                  <a:tcPr marL="68580" marR="68580" marT="0" marB="0"/>
                </a:tc>
                <a:tc>
                  <a:txBody>
                    <a:bodyPr/>
                    <a:lstStyle/>
                    <a:p>
                      <a:pPr algn="ctr">
                        <a:lnSpc>
                          <a:spcPct val="107000"/>
                        </a:lnSpc>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000" dirty="0" smtClean="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6217671"/>
                  </a:ext>
                </a:extLst>
              </a:tr>
              <a:tr h="10597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err="1" smtClean="0"/>
                        <a:t>Rượu</a:t>
                      </a:r>
                      <a:r>
                        <a:rPr lang="en-US" sz="2000" baseline="0" dirty="0" smtClean="0"/>
                        <a:t> </a:t>
                      </a:r>
                      <a:r>
                        <a:rPr lang="en-US" sz="2000" baseline="0" dirty="0" err="1" smtClean="0"/>
                        <a:t>trên</a:t>
                      </a:r>
                      <a:r>
                        <a:rPr lang="en-US" sz="2000" baseline="0" dirty="0" smtClean="0"/>
                        <a:t> 40 </a:t>
                      </a:r>
                      <a:r>
                        <a:rPr lang="en-US" sz="2000" baseline="0" dirty="0" err="1" smtClean="0"/>
                        <a:t>độ</a:t>
                      </a:r>
                      <a:endParaRPr lang="en-US" sz="2000" dirty="0"/>
                    </a:p>
                  </a:txBody>
                  <a:tcPr/>
                </a:tc>
                <a:tc>
                  <a:txBody>
                    <a:bodyPr/>
                    <a:lstStyle/>
                    <a:p>
                      <a:pPr algn="ctr"/>
                      <a:r>
                        <a:rPr lang="en-US" sz="2000" dirty="0" err="1" smtClean="0"/>
                        <a:t>Thuế</a:t>
                      </a:r>
                      <a:r>
                        <a:rPr lang="en-US" sz="2000" baseline="0" dirty="0" smtClean="0"/>
                        <a:t> </a:t>
                      </a:r>
                      <a:r>
                        <a:rPr lang="en-US" sz="2000" baseline="0" dirty="0" err="1" smtClean="0"/>
                        <a:t>suất</a:t>
                      </a:r>
                      <a:r>
                        <a:rPr lang="en-US" sz="2000" baseline="0" dirty="0" smtClean="0"/>
                        <a:t> </a:t>
                      </a:r>
                      <a:r>
                        <a:rPr lang="en-US" sz="2000" baseline="0" dirty="0" err="1" smtClean="0"/>
                        <a:t>tỷ</a:t>
                      </a:r>
                      <a:r>
                        <a:rPr lang="en-US" sz="2000" baseline="0" dirty="0" smtClean="0"/>
                        <a:t> </a:t>
                      </a:r>
                      <a:r>
                        <a:rPr lang="en-US" sz="2000" baseline="0" dirty="0" err="1" smtClean="0"/>
                        <a:t>lệ</a:t>
                      </a:r>
                      <a:r>
                        <a:rPr lang="en-US" sz="2000" baseline="0" dirty="0" smtClean="0"/>
                        <a:t>%</a:t>
                      </a:r>
                    </a:p>
                  </a:txBody>
                  <a:tcPr/>
                </a:tc>
                <a:tc>
                  <a:txBody>
                    <a:bodyPr/>
                    <a:lstStyle/>
                    <a:p>
                      <a:r>
                        <a:rPr lang="en-US" sz="2000" dirty="0" smtClean="0">
                          <a:solidFill>
                            <a:srgbClr val="0000FF"/>
                          </a:solidFill>
                        </a:rPr>
                        <a:t>     65</a:t>
                      </a:r>
                      <a:endParaRPr lang="en-US" sz="2000" dirty="0">
                        <a:solidFill>
                          <a:srgbClr val="0000FF"/>
                        </a:solidFill>
                      </a:endParaRPr>
                    </a:p>
                  </a:txBody>
                  <a:tcPr/>
                </a:tc>
                <a:tc>
                  <a:txBody>
                    <a:bodyPr/>
                    <a:lstStyle/>
                    <a:p>
                      <a:r>
                        <a:rPr lang="en-US" sz="2000" dirty="0" smtClean="0">
                          <a:solidFill>
                            <a:srgbClr val="0000FF"/>
                          </a:solidFill>
                        </a:rPr>
                        <a:t>        90</a:t>
                      </a:r>
                    </a:p>
                  </a:txBody>
                  <a:tcPr/>
                </a:tc>
                <a:tc>
                  <a:txBody>
                    <a:bodyPr/>
                    <a:lstStyle/>
                    <a:p>
                      <a:r>
                        <a:rPr lang="en-US" sz="2000" dirty="0" smtClean="0">
                          <a:solidFill>
                            <a:srgbClr val="0000FF"/>
                          </a:solidFill>
                        </a:rPr>
                        <a:t>      90</a:t>
                      </a:r>
                      <a:endParaRPr lang="en-US" sz="2000" dirty="0">
                        <a:solidFill>
                          <a:srgbClr val="0000FF"/>
                        </a:solidFill>
                      </a:endParaRPr>
                    </a:p>
                  </a:txBody>
                  <a:tcPr/>
                </a:tc>
                <a:tc>
                  <a:txBody>
                    <a:bodyPr/>
                    <a:lstStyle/>
                    <a:p>
                      <a:r>
                        <a:rPr lang="en-US" sz="2000" dirty="0" smtClean="0">
                          <a:solidFill>
                            <a:srgbClr val="0000FF"/>
                          </a:solidFill>
                        </a:rPr>
                        <a:t>      70</a:t>
                      </a:r>
                      <a:endParaRPr lang="en-US" sz="2000" dirty="0">
                        <a:solidFill>
                          <a:srgbClr val="0000FF"/>
                        </a:solidFill>
                      </a:endParaRPr>
                    </a:p>
                  </a:txBody>
                  <a:tcPr/>
                </a:tc>
                <a:tc>
                  <a:txBody>
                    <a:bodyPr/>
                    <a:lstStyle/>
                    <a:p>
                      <a:r>
                        <a:rPr lang="en-US" sz="2000" dirty="0" smtClean="0">
                          <a:solidFill>
                            <a:srgbClr val="0000FF"/>
                          </a:solidFill>
                        </a:rPr>
                        <a:t>    75</a:t>
                      </a:r>
                      <a:endParaRPr lang="en-US" sz="2000" dirty="0">
                        <a:solidFill>
                          <a:srgbClr val="0000FF"/>
                        </a:solidFill>
                      </a:endParaRPr>
                    </a:p>
                  </a:txBody>
                  <a:tcPr/>
                </a:tc>
                <a:tc>
                  <a:txBody>
                    <a:bodyPr/>
                    <a:lstStyle/>
                    <a:p>
                      <a:r>
                        <a:rPr lang="en-US" sz="2000" dirty="0" smtClean="0">
                          <a:solidFill>
                            <a:srgbClr val="0000FF"/>
                          </a:solidFill>
                        </a:rPr>
                        <a:t>65</a:t>
                      </a:r>
                      <a:endParaRPr lang="en-US" sz="2000" dirty="0">
                        <a:solidFill>
                          <a:srgbClr val="0000FF"/>
                        </a:solidFill>
                      </a:endParaRPr>
                    </a:p>
                  </a:txBody>
                  <a:tcPr/>
                </a:tc>
                <a:tc>
                  <a:txBody>
                    <a:bodyPr/>
                    <a:lstStyle/>
                    <a:p>
                      <a:r>
                        <a:rPr lang="en-US" sz="2000" dirty="0" smtClean="0">
                          <a:solidFill>
                            <a:srgbClr val="0000FF"/>
                          </a:solidFill>
                        </a:rPr>
                        <a:t>20 đ</a:t>
                      </a:r>
                      <a:r>
                        <a:rPr lang="en-US" sz="2000" baseline="0" dirty="0" smtClean="0">
                          <a:solidFill>
                            <a:srgbClr val="0000FF"/>
                          </a:solidFill>
                        </a:rPr>
                        <a:t> </a:t>
                      </a:r>
                      <a:r>
                        <a:rPr lang="en-US" sz="2000" baseline="0" dirty="0" err="1" smtClean="0">
                          <a:solidFill>
                            <a:srgbClr val="0000FF"/>
                          </a:solidFill>
                        </a:rPr>
                        <a:t>trở</a:t>
                      </a:r>
                      <a:r>
                        <a:rPr lang="en-US" sz="2000" baseline="0" dirty="0" smtClean="0">
                          <a:solidFill>
                            <a:srgbClr val="0000FF"/>
                          </a:solidFill>
                        </a:rPr>
                        <a:t> </a:t>
                      </a:r>
                      <a:r>
                        <a:rPr lang="en-US" sz="2000" baseline="0" dirty="0" err="1" smtClean="0">
                          <a:solidFill>
                            <a:srgbClr val="0000FF"/>
                          </a:solidFill>
                        </a:rPr>
                        <a:t>lên</a:t>
                      </a:r>
                      <a:endParaRPr lang="en-US" sz="2000" baseline="0" dirty="0" smtClean="0">
                        <a:solidFill>
                          <a:srgbClr val="0000FF"/>
                        </a:solidFill>
                      </a:endParaRPr>
                    </a:p>
                    <a:p>
                      <a:r>
                        <a:rPr lang="en-US" sz="2000" baseline="0" dirty="0" smtClean="0">
                          <a:solidFill>
                            <a:srgbClr val="0000FF"/>
                          </a:solidFill>
                        </a:rPr>
                        <a:t>55-60-65</a:t>
                      </a:r>
                      <a:endParaRPr lang="en-US" sz="2000" dirty="0">
                        <a:solidFill>
                          <a:srgbClr val="0000FF"/>
                        </a:solidFill>
                      </a:endParaRPr>
                    </a:p>
                  </a:txBody>
                  <a:tcPr/>
                </a:tc>
                <a:extLst>
                  <a:ext uri="{0D108BD9-81ED-4DB2-BD59-A6C34878D82A}">
                    <a16:rowId xmlns:a16="http://schemas.microsoft.com/office/drawing/2014/main" val="507976330"/>
                  </a:ext>
                </a:extLst>
              </a:tr>
              <a:tr h="1124903">
                <a:tc>
                  <a:txBody>
                    <a:bodyPr/>
                    <a:lstStyle/>
                    <a:p>
                      <a:r>
                        <a:rPr lang="en-US" sz="2000" dirty="0" err="1" smtClean="0"/>
                        <a:t>Rượu</a:t>
                      </a:r>
                      <a:r>
                        <a:rPr lang="en-US" sz="2000" baseline="0" dirty="0" smtClean="0"/>
                        <a:t>  </a:t>
                      </a:r>
                      <a:r>
                        <a:rPr lang="en-US" sz="2000" baseline="0" dirty="0" err="1" smtClean="0"/>
                        <a:t>dưới</a:t>
                      </a:r>
                      <a:r>
                        <a:rPr lang="en-US" sz="2000" baseline="0" dirty="0" smtClean="0"/>
                        <a:t> 40 </a:t>
                      </a:r>
                      <a:r>
                        <a:rPr lang="en-US" sz="2000" baseline="0" dirty="0" err="1" smtClean="0"/>
                        <a:t>độ</a:t>
                      </a:r>
                      <a:endParaRPr lang="en-US" sz="2000" dirty="0"/>
                    </a:p>
                  </a:txBody>
                  <a:tcPr/>
                </a:tc>
                <a:tc>
                  <a:txBody>
                    <a:bodyPr/>
                    <a:lstStyle/>
                    <a:p>
                      <a:pPr algn="ctr"/>
                      <a:r>
                        <a:rPr lang="en-US" sz="2000" dirty="0" smtClean="0"/>
                        <a:t>‘’</a:t>
                      </a:r>
                      <a:endParaRPr lang="en-US" sz="2000" dirty="0"/>
                    </a:p>
                  </a:txBody>
                  <a:tcPr/>
                </a:tc>
                <a:tc>
                  <a:txBody>
                    <a:bodyPr/>
                    <a:lstStyle/>
                    <a:p>
                      <a:r>
                        <a:rPr lang="en-US" sz="2000" dirty="0" smtClean="0">
                          <a:solidFill>
                            <a:srgbClr val="FF0000"/>
                          </a:solidFill>
                        </a:rPr>
                        <a:t>  55-60</a:t>
                      </a:r>
                      <a:endParaRPr lang="en-US" sz="2000" dirty="0">
                        <a:solidFill>
                          <a:srgbClr val="FF0000"/>
                        </a:solidFill>
                      </a:endParaRPr>
                    </a:p>
                  </a:txBody>
                  <a:tcPr/>
                </a:tc>
                <a:tc>
                  <a:txBody>
                    <a:bodyPr/>
                    <a:lstStyle/>
                    <a:p>
                      <a:r>
                        <a:rPr lang="en-US" sz="2000" dirty="0" smtClean="0">
                          <a:solidFill>
                            <a:srgbClr val="FF0000"/>
                          </a:solidFill>
                        </a:rPr>
                        <a:t> 15-</a:t>
                      </a:r>
                      <a:r>
                        <a:rPr lang="en-US" sz="2000" baseline="0" dirty="0" smtClean="0">
                          <a:solidFill>
                            <a:srgbClr val="FF0000"/>
                          </a:solidFill>
                        </a:rPr>
                        <a:t> 75</a:t>
                      </a:r>
                      <a:endParaRPr lang="en-US" sz="2000" dirty="0">
                        <a:solidFill>
                          <a:srgbClr val="FF0000"/>
                        </a:solidFill>
                      </a:endParaRPr>
                    </a:p>
                  </a:txBody>
                  <a:tcPr/>
                </a:tc>
                <a:tc>
                  <a:txBody>
                    <a:bodyPr/>
                    <a:lstStyle/>
                    <a:p>
                      <a:r>
                        <a:rPr lang="en-US" sz="2000" dirty="0" smtClean="0">
                          <a:solidFill>
                            <a:srgbClr val="FF0000"/>
                          </a:solidFill>
                        </a:rPr>
                        <a:t>15-75</a:t>
                      </a:r>
                      <a:endParaRPr lang="en-US" sz="2000" dirty="0">
                        <a:solidFill>
                          <a:srgbClr val="FF0000"/>
                        </a:solidFill>
                      </a:endParaRPr>
                    </a:p>
                  </a:txBody>
                  <a:tcPr/>
                </a:tc>
                <a:tc>
                  <a:txBody>
                    <a:bodyPr/>
                    <a:lstStyle/>
                    <a:p>
                      <a:r>
                        <a:rPr lang="en-US" sz="2000" dirty="0" smtClean="0">
                          <a:solidFill>
                            <a:srgbClr val="FF0000"/>
                          </a:solidFill>
                        </a:rPr>
                        <a:t>15-55</a:t>
                      </a:r>
                      <a:endParaRPr lang="en-US" sz="2000" dirty="0">
                        <a:solidFill>
                          <a:srgbClr val="FF0000"/>
                        </a:solidFill>
                      </a:endParaRPr>
                    </a:p>
                  </a:txBody>
                  <a:tcPr/>
                </a:tc>
                <a:tc>
                  <a:txBody>
                    <a:bodyPr/>
                    <a:lstStyle/>
                    <a:p>
                      <a:r>
                        <a:rPr lang="en-US" sz="2000" dirty="0" smtClean="0">
                          <a:solidFill>
                            <a:srgbClr val="FF0000"/>
                          </a:solidFill>
                        </a:rPr>
                        <a:t>15-30</a:t>
                      </a:r>
                      <a:endParaRPr lang="en-US" sz="2000" dirty="0">
                        <a:solidFill>
                          <a:srgbClr val="FF0000"/>
                        </a:solidFill>
                      </a:endParaRPr>
                    </a:p>
                  </a:txBody>
                  <a:tcPr/>
                </a:tc>
                <a:tc>
                  <a:txBody>
                    <a:bodyPr/>
                    <a:lstStyle/>
                    <a:p>
                      <a:r>
                        <a:rPr lang="en-US" sz="2000" dirty="0" smtClean="0">
                          <a:solidFill>
                            <a:srgbClr val="FF0000"/>
                          </a:solidFill>
                        </a:rPr>
                        <a:t>20-30</a:t>
                      </a:r>
                      <a:endParaRPr lang="en-US" sz="2000" dirty="0">
                        <a:solidFill>
                          <a:srgbClr val="FF0000"/>
                        </a:solidFill>
                      </a:endParaRPr>
                    </a:p>
                  </a:txBody>
                  <a:tcPr/>
                </a:tc>
                <a:tc>
                  <a:txBody>
                    <a:bodyPr/>
                    <a:lstStyle/>
                    <a:p>
                      <a:r>
                        <a:rPr lang="en-US" sz="2000" dirty="0" err="1" smtClean="0">
                          <a:solidFill>
                            <a:srgbClr val="FF0000"/>
                          </a:solidFill>
                        </a:rPr>
                        <a:t>Dưới</a:t>
                      </a:r>
                      <a:r>
                        <a:rPr lang="en-US" sz="2000" baseline="0" dirty="0" smtClean="0">
                          <a:solidFill>
                            <a:srgbClr val="FF0000"/>
                          </a:solidFill>
                        </a:rPr>
                        <a:t> 20 đ</a:t>
                      </a:r>
                    </a:p>
                    <a:p>
                      <a:endParaRPr lang="en-US" sz="2000" baseline="0" dirty="0" smtClean="0">
                        <a:solidFill>
                          <a:srgbClr val="FF0000"/>
                        </a:solidFill>
                      </a:endParaRPr>
                    </a:p>
                    <a:p>
                      <a:r>
                        <a:rPr lang="en-US" sz="2000" baseline="0" dirty="0" smtClean="0">
                          <a:solidFill>
                            <a:srgbClr val="FF0000"/>
                          </a:solidFill>
                        </a:rPr>
                        <a:t>30-35</a:t>
                      </a:r>
                      <a:endParaRPr lang="en-US" sz="2000" dirty="0">
                        <a:solidFill>
                          <a:srgbClr val="FF0000"/>
                        </a:solidFill>
                      </a:endParaRPr>
                    </a:p>
                  </a:txBody>
                  <a:tcPr/>
                </a:tc>
                <a:extLst>
                  <a:ext uri="{0D108BD9-81ED-4DB2-BD59-A6C34878D82A}">
                    <a16:rowId xmlns:a16="http://schemas.microsoft.com/office/drawing/2014/main" val="3194735963"/>
                  </a:ext>
                </a:extLst>
              </a:tr>
              <a:tr h="1702064">
                <a:tc>
                  <a:txBody>
                    <a:bodyPr/>
                    <a:lstStyle/>
                    <a:p>
                      <a:r>
                        <a:rPr lang="en-US" sz="2000" dirty="0" smtClean="0"/>
                        <a:t>Bia</a:t>
                      </a:r>
                    </a:p>
                    <a:p>
                      <a:r>
                        <a:rPr lang="en-US" sz="2000" dirty="0" smtClean="0"/>
                        <a:t>Bia </a:t>
                      </a:r>
                      <a:r>
                        <a:rPr lang="en-US" sz="2000" dirty="0" err="1" smtClean="0"/>
                        <a:t>hộp</a:t>
                      </a:r>
                      <a:endParaRPr lang="en-US" sz="2000" dirty="0" smtClean="0"/>
                    </a:p>
                    <a:p>
                      <a:endParaRPr lang="en-US" sz="2000" dirty="0" smtClean="0"/>
                    </a:p>
                    <a:p>
                      <a:r>
                        <a:rPr lang="en-US" sz="2000" dirty="0" smtClean="0"/>
                        <a:t>Bia </a:t>
                      </a:r>
                      <a:r>
                        <a:rPr lang="en-US" sz="2000" dirty="0" err="1" smtClean="0"/>
                        <a:t>hơi</a:t>
                      </a:r>
                      <a:endParaRPr lang="en-US" sz="2000" dirty="0"/>
                    </a:p>
                  </a:txBody>
                  <a:tcPr/>
                </a:tc>
                <a:tc>
                  <a:txBody>
                    <a:bodyPr/>
                    <a:lstStyle/>
                    <a:p>
                      <a:pPr algn="ctr"/>
                      <a:r>
                        <a:rPr lang="en-US" sz="2000" dirty="0" smtClean="0"/>
                        <a:t>‘’</a:t>
                      </a:r>
                      <a:endParaRPr lang="en-US" sz="2000" dirty="0"/>
                    </a:p>
                  </a:txBody>
                  <a:tcPr/>
                </a:tc>
                <a:tc>
                  <a:txBody>
                    <a:bodyPr/>
                    <a:lstStyle/>
                    <a:p>
                      <a:r>
                        <a:rPr lang="en-US" sz="2000" dirty="0" smtClean="0">
                          <a:solidFill>
                            <a:srgbClr val="FF0000"/>
                          </a:solidFill>
                        </a:rPr>
                        <a:t> 50</a:t>
                      </a:r>
                      <a:endParaRPr lang="en-US" sz="2000" dirty="0">
                        <a:solidFill>
                          <a:srgbClr val="FF0000"/>
                        </a:solidFill>
                      </a:endParaRPr>
                    </a:p>
                  </a:txBody>
                  <a:tcPr/>
                </a:tc>
                <a:tc>
                  <a:txBody>
                    <a:bodyPr/>
                    <a:lstStyle/>
                    <a:p>
                      <a:r>
                        <a:rPr lang="en-US" sz="2000" dirty="0" smtClean="0">
                          <a:solidFill>
                            <a:srgbClr val="FF0000"/>
                          </a:solidFill>
                        </a:rPr>
                        <a:t> 75-90</a:t>
                      </a:r>
                    </a:p>
                    <a:p>
                      <a:r>
                        <a:rPr lang="en-US" sz="2000" dirty="0" smtClean="0">
                          <a:solidFill>
                            <a:srgbClr val="FF0000"/>
                          </a:solidFill>
                        </a:rPr>
                        <a:t>     75</a:t>
                      </a:r>
                      <a:endParaRPr lang="en-US" sz="2000" dirty="0">
                        <a:solidFill>
                          <a:srgbClr val="FF0000"/>
                        </a:solidFill>
                      </a:endParaRPr>
                    </a:p>
                  </a:txBody>
                  <a:tcPr/>
                </a:tc>
                <a:tc>
                  <a:txBody>
                    <a:bodyPr/>
                    <a:lstStyle/>
                    <a:p>
                      <a:r>
                        <a:rPr lang="en-US" sz="2000" baseline="0" dirty="0" smtClean="0">
                          <a:solidFill>
                            <a:srgbClr val="FF0000"/>
                          </a:solidFill>
                        </a:rPr>
                        <a:t>75-90</a:t>
                      </a:r>
                    </a:p>
                    <a:p>
                      <a:r>
                        <a:rPr lang="en-US" sz="2000" baseline="0" dirty="0" smtClean="0">
                          <a:solidFill>
                            <a:srgbClr val="FF0000"/>
                          </a:solidFill>
                        </a:rPr>
                        <a:t>75</a:t>
                      </a:r>
                      <a:endParaRPr lang="en-US" sz="2000" dirty="0" smtClean="0">
                        <a:solidFill>
                          <a:srgbClr val="FF0000"/>
                        </a:solidFill>
                      </a:endParaRPr>
                    </a:p>
                  </a:txBody>
                  <a:tcPr/>
                </a:tc>
                <a:tc>
                  <a:txBody>
                    <a:bodyPr/>
                    <a:lstStyle/>
                    <a:p>
                      <a:r>
                        <a:rPr lang="en-US" sz="2000" dirty="0" smtClean="0">
                          <a:solidFill>
                            <a:srgbClr val="FF0000"/>
                          </a:solidFill>
                        </a:rPr>
                        <a:t>  75</a:t>
                      </a:r>
                    </a:p>
                    <a:p>
                      <a:r>
                        <a:rPr lang="en-US" sz="2000" dirty="0" smtClean="0">
                          <a:solidFill>
                            <a:srgbClr val="FF0000"/>
                          </a:solidFill>
                        </a:rPr>
                        <a:t>65</a:t>
                      </a:r>
                      <a:r>
                        <a:rPr lang="en-US" sz="2000" baseline="0" dirty="0" smtClean="0">
                          <a:solidFill>
                            <a:srgbClr val="FF0000"/>
                          </a:solidFill>
                        </a:rPr>
                        <a:t> ( </a:t>
                      </a:r>
                      <a:r>
                        <a:rPr lang="en-US" sz="2000" baseline="0" dirty="0" err="1" smtClean="0">
                          <a:solidFill>
                            <a:srgbClr val="FF0000"/>
                          </a:solidFill>
                        </a:rPr>
                        <a:t>trừ</a:t>
                      </a:r>
                      <a:r>
                        <a:rPr lang="en-US" sz="2000" baseline="0" dirty="0" smtClean="0">
                          <a:solidFill>
                            <a:srgbClr val="FF0000"/>
                          </a:solidFill>
                        </a:rPr>
                        <a:t> </a:t>
                      </a:r>
                      <a:r>
                        <a:rPr lang="en-US" sz="2000" dirty="0" err="1" smtClean="0">
                          <a:solidFill>
                            <a:srgbClr val="FF0000"/>
                          </a:solidFill>
                        </a:rPr>
                        <a:t>vỏ</a:t>
                      </a:r>
                      <a:r>
                        <a:rPr lang="en-US" sz="2000" baseline="0" dirty="0" smtClean="0">
                          <a:solidFill>
                            <a:srgbClr val="FF0000"/>
                          </a:solidFill>
                        </a:rPr>
                        <a:t> chai )</a:t>
                      </a:r>
                      <a:endParaRPr lang="en-US" sz="2000" dirty="0" smtClean="0">
                        <a:solidFill>
                          <a:srgbClr val="FF0000"/>
                        </a:solidFill>
                      </a:endParaRPr>
                    </a:p>
                    <a:p>
                      <a:r>
                        <a:rPr lang="en-US" sz="2000" baseline="0" dirty="0" smtClean="0">
                          <a:solidFill>
                            <a:srgbClr val="FF0000"/>
                          </a:solidFill>
                        </a:rPr>
                        <a:t> 50</a:t>
                      </a:r>
                      <a:endParaRPr lang="en-US" sz="2000" dirty="0">
                        <a:solidFill>
                          <a:srgbClr val="FF0000"/>
                        </a:solidFill>
                      </a:endParaRPr>
                    </a:p>
                  </a:txBody>
                  <a:tcPr/>
                </a:tc>
                <a:tc>
                  <a:txBody>
                    <a:bodyPr/>
                    <a:lstStyle/>
                    <a:p>
                      <a:r>
                        <a:rPr lang="en-US" sz="2000" dirty="0" smtClean="0">
                          <a:solidFill>
                            <a:srgbClr val="FF0000"/>
                          </a:solidFill>
                        </a:rPr>
                        <a:t>  75</a:t>
                      </a:r>
                    </a:p>
                    <a:p>
                      <a:endParaRPr lang="en-US" sz="2000" dirty="0" smtClean="0">
                        <a:solidFill>
                          <a:srgbClr val="FF0000"/>
                        </a:solidFill>
                      </a:endParaRPr>
                    </a:p>
                    <a:p>
                      <a:endParaRPr lang="en-US" sz="2000" dirty="0" smtClean="0">
                        <a:solidFill>
                          <a:srgbClr val="FF0000"/>
                        </a:solidFill>
                      </a:endParaRPr>
                    </a:p>
                    <a:p>
                      <a:r>
                        <a:rPr lang="en-US" sz="2000" dirty="0" smtClean="0">
                          <a:solidFill>
                            <a:srgbClr val="FF0000"/>
                          </a:solidFill>
                        </a:rPr>
                        <a:t>   30( </a:t>
                      </a:r>
                      <a:r>
                        <a:rPr lang="en-US" sz="2000" dirty="0" err="1" smtClean="0">
                          <a:solidFill>
                            <a:srgbClr val="FF0000"/>
                          </a:solidFill>
                        </a:rPr>
                        <a:t>hơi</a:t>
                      </a:r>
                      <a:r>
                        <a:rPr lang="en-US" sz="2000" dirty="0" smtClean="0">
                          <a:solidFill>
                            <a:srgbClr val="FF0000"/>
                          </a:solidFill>
                        </a:rPr>
                        <a:t>)</a:t>
                      </a:r>
                    </a:p>
                    <a:p>
                      <a:endParaRPr lang="en-US" sz="2000" dirty="0">
                        <a:solidFill>
                          <a:srgbClr val="FF0000"/>
                        </a:solidFill>
                      </a:endParaRPr>
                    </a:p>
                  </a:txBody>
                  <a:tcPr/>
                </a:tc>
                <a:tc>
                  <a:txBody>
                    <a:bodyPr/>
                    <a:lstStyle/>
                    <a:p>
                      <a:r>
                        <a:rPr lang="en-US" sz="2000" dirty="0" smtClean="0">
                          <a:solidFill>
                            <a:srgbClr val="FF0000"/>
                          </a:solidFill>
                        </a:rPr>
                        <a:t>75</a:t>
                      </a:r>
                    </a:p>
                    <a:p>
                      <a:endParaRPr lang="en-US" sz="2000" dirty="0" smtClean="0">
                        <a:solidFill>
                          <a:srgbClr val="FF0000"/>
                        </a:solidFill>
                      </a:endParaRPr>
                    </a:p>
                    <a:p>
                      <a:endParaRPr lang="en-US" sz="2000" dirty="0" smtClean="0">
                        <a:solidFill>
                          <a:srgbClr val="FF0000"/>
                        </a:solidFill>
                      </a:endParaRPr>
                    </a:p>
                    <a:p>
                      <a:r>
                        <a:rPr lang="en-US" sz="2000" dirty="0" smtClean="0">
                          <a:solidFill>
                            <a:srgbClr val="FF0000"/>
                          </a:solidFill>
                        </a:rPr>
                        <a:t>30-40</a:t>
                      </a:r>
                    </a:p>
                    <a:p>
                      <a:endParaRPr lang="en-US" sz="2000" dirty="0">
                        <a:solidFill>
                          <a:srgbClr val="FF0000"/>
                        </a:solidFill>
                      </a:endParaRPr>
                    </a:p>
                  </a:txBody>
                  <a:tcPr/>
                </a:tc>
                <a:tc>
                  <a:txBody>
                    <a:bodyPr/>
                    <a:lstStyle/>
                    <a:p>
                      <a:endParaRPr lang="en-US" sz="2000" dirty="0" smtClean="0">
                        <a:solidFill>
                          <a:srgbClr val="FF0000"/>
                        </a:solidFill>
                      </a:endParaRPr>
                    </a:p>
                    <a:p>
                      <a:endParaRPr lang="en-US" sz="2000" dirty="0" smtClean="0">
                        <a:solidFill>
                          <a:srgbClr val="FF0000"/>
                        </a:solidFill>
                      </a:endParaRPr>
                    </a:p>
                    <a:p>
                      <a:r>
                        <a:rPr lang="en-US" sz="2000" dirty="0" smtClean="0">
                          <a:solidFill>
                            <a:srgbClr val="FF0000"/>
                          </a:solidFill>
                        </a:rPr>
                        <a:t>55-60-65</a:t>
                      </a:r>
                      <a:endParaRPr lang="en-US" sz="2000" dirty="0">
                        <a:solidFill>
                          <a:srgbClr val="FF0000"/>
                        </a:solidFill>
                      </a:endParaRPr>
                    </a:p>
                  </a:txBody>
                  <a:tcPr/>
                </a:tc>
                <a:extLst>
                  <a:ext uri="{0D108BD9-81ED-4DB2-BD59-A6C34878D82A}">
                    <a16:rowId xmlns:a16="http://schemas.microsoft.com/office/drawing/2014/main" val="3640977922"/>
                  </a:ext>
                </a:extLst>
              </a:tr>
            </a:tbl>
          </a:graphicData>
        </a:graphic>
      </p:graphicFrame>
    </p:spTree>
    <p:extLst>
      <p:ext uri="{BB962C8B-B14F-4D97-AF65-F5344CB8AC3E}">
        <p14:creationId xmlns:p14="http://schemas.microsoft.com/office/powerpoint/2010/main" val="1899353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16</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16</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16</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Đánh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giá</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tổng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quan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quá</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trình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thực</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hiện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thuế</a:t>
            </a:r>
            <a:r>
              <a:rPr lang="en-US" altLang="en-US" sz="2800" b="1" dirty="0" smtClean="0">
                <a:solidFill>
                  <a:srgbClr val="0000FF"/>
                </a:solidFill>
                <a:ea typeface="Tahoma" panose="020B0604030504040204" pitchFamily="34" charset="0"/>
                <a:cs typeface="Tahoma" panose="020B0604030504040204" pitchFamily="34" charset="0"/>
              </a:rPr>
              <a:t> 	TTĐB</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đồ</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uống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có</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cồn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tại</a:t>
            </a:r>
            <a:r>
              <a:rPr lang="en-US" altLang="en-US" sz="2800" b="1" dirty="0" smtClean="0">
                <a:solidFill>
                  <a:srgbClr val="0000FF"/>
                </a:solidFill>
                <a:ea typeface="Tahoma" panose="020B0604030504040204" pitchFamily="34" charset="0"/>
                <a:cs typeface="Tahoma" panose="020B0604030504040204" pitchFamily="34" charset="0"/>
              </a:rPr>
              <a:t> Việt </a:t>
            </a:r>
            <a:r>
              <a:rPr lang="en-US" altLang="en-US" sz="2800" b="1" dirty="0" err="1" smtClean="0">
                <a:solidFill>
                  <a:srgbClr val="0000FF"/>
                </a:solidFill>
                <a:ea typeface="Tahoma" panose="020B0604030504040204" pitchFamily="34" charset="0"/>
                <a:cs typeface="Tahoma" panose="020B0604030504040204" pitchFamily="34" charset="0"/>
              </a:rPr>
              <a:t>nam</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en-US" sz="18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từ</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rPr>
              <a:t>Luật thuế TTĐB đầu tiên năm 1990 số 270-B ngày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8/8/1990</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đến</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nay, qua 34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năm</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thực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hiện</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TTĐB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đối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với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sản</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phẩm</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rượu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có</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nhiều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thay</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đổi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nhiều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nhất</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Thay</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đổi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về</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tiêu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thức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nồng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độ</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cồn</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Thay</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đổi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về</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chủng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loại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sản</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phẩm</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rượu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hoa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quả</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rượu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thuốc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v"/>
            </a:pP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Riêng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rượu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nội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địa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có</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thời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kỳ</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được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trừ</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giá</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vỏ</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chai,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bao</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bì</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đựng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rượu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không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chịu</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TTĐB</a:t>
            </a:r>
          </a:p>
          <a:p>
            <a:pPr>
              <a:buFont typeface="Wingdings" panose="05000000000000000000" pitchFamily="2" charset="2"/>
              <a:buChar char="Ø"/>
            </a:pPr>
            <a:r>
              <a:rPr lang="en-US" sz="2000" dirty="0" err="1">
                <a:solidFill>
                  <a:srgbClr val="0000FF"/>
                </a:solidFill>
                <a:latin typeface="Tahoma" panose="020B0604030504040204" pitchFamily="34" charset="0"/>
                <a:ea typeface="Tahoma" panose="020B0604030504040204" pitchFamily="34" charset="0"/>
                <a:cs typeface="Tahoma" panose="020B0604030504040204" pitchFamily="34" charset="0"/>
              </a:rPr>
              <a:t>Thay</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0000FF"/>
                </a:solidFill>
                <a:latin typeface="Tahoma" panose="020B0604030504040204" pitchFamily="34" charset="0"/>
                <a:ea typeface="Tahoma" panose="020B0604030504040204" pitchFamily="34" charset="0"/>
                <a:cs typeface="Tahoma" panose="020B0604030504040204" pitchFamily="34" charset="0"/>
              </a:rPr>
              <a:t>đổi</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0000FF"/>
                </a:solidFill>
                <a:latin typeface="Tahoma" panose="020B0604030504040204" pitchFamily="34" charset="0"/>
                <a:ea typeface="Tahoma" panose="020B0604030504040204" pitchFamily="34" charset="0"/>
                <a:cs typeface="Tahoma" panose="020B0604030504040204" pitchFamily="34" charset="0"/>
              </a:rPr>
              <a:t>về</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0000FF"/>
                </a:solidFill>
                <a:latin typeface="Tahoma" panose="020B0604030504040204" pitchFamily="34" charset="0"/>
                <a:ea typeface="Tahoma" panose="020B0604030504040204" pitchFamily="34" charset="0"/>
                <a:cs typeface="Tahoma" panose="020B0604030504040204" pitchFamily="34" charset="0"/>
              </a:rPr>
              <a:t>chủng</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0000FF"/>
                </a:solidFill>
                <a:latin typeface="Tahoma" panose="020B0604030504040204" pitchFamily="34" charset="0"/>
                <a:ea typeface="Tahoma" panose="020B0604030504040204" pitchFamily="34" charset="0"/>
                <a:cs typeface="Tahoma" panose="020B0604030504040204" pitchFamily="34" charset="0"/>
              </a:rPr>
              <a:t>loại</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0000FF"/>
                </a:solidFill>
                <a:latin typeface="Tahoma" panose="020B0604030504040204" pitchFamily="34" charset="0"/>
                <a:ea typeface="Tahoma" panose="020B0604030504040204" pitchFamily="34" charset="0"/>
                <a:cs typeface="Tahoma" panose="020B0604030504040204" pitchFamily="34" charset="0"/>
              </a:rPr>
              <a:t>sản</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0000FF"/>
                </a:solidFill>
                <a:latin typeface="Tahoma" panose="020B0604030504040204" pitchFamily="34" charset="0"/>
                <a:ea typeface="Tahoma" panose="020B0604030504040204" pitchFamily="34" charset="0"/>
                <a:cs typeface="Tahoma" panose="020B0604030504040204" pitchFamily="34" charset="0"/>
              </a:rPr>
              <a:t>phẩm</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tươi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hộp</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chai</a:t>
            </a:r>
          </a:p>
          <a:p>
            <a:pPr>
              <a:buFont typeface="Wingdings" panose="05000000000000000000" pitchFamily="2" charset="2"/>
              <a:buChar char="v"/>
            </a:pP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Phân</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nhóm</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tươi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khác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nhóm</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TS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thành</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1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nhóm</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suất</a:t>
            </a:r>
            <a:endPar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Bia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hộp</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được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trừ</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vỏ</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hộp</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và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không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được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trừ</a:t>
            </a:r>
            <a:endPar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Tất</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cả</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các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loại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cùng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1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suất</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p>
          <a:p>
            <a:pPr marL="0" indent="0">
              <a:buNone/>
            </a:pPr>
            <a:endParaRPr lang="vi-VN" sz="2000" dirty="0">
              <a:latin typeface="Tahoma" panose="020B0604030504040204" pitchFamily="34" charset="0"/>
              <a:ea typeface="Tahoma" panose="020B0604030504040204" pitchFamily="34" charset="0"/>
              <a:cs typeface="Tahoma" panose="020B0604030504040204" pitchFamily="34" charset="0"/>
            </a:endParaRPr>
          </a:p>
          <a:p>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16</a:t>
            </a:fld>
            <a:endParaRPr lang="en-US" altLang="en-US" sz="1400"/>
          </a:p>
        </p:txBody>
      </p:sp>
    </p:spTree>
    <p:extLst>
      <p:ext uri="{BB962C8B-B14F-4D97-AF65-F5344CB8AC3E}">
        <p14:creationId xmlns:p14="http://schemas.microsoft.com/office/powerpoint/2010/main" val="2983395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17</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17</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17</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Đánh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giá</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tổng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quan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quá</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trình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thực</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hiện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thuế</a:t>
            </a:r>
            <a:r>
              <a:rPr lang="en-US" altLang="en-US" sz="2800" b="1" dirty="0" smtClean="0">
                <a:solidFill>
                  <a:srgbClr val="0000FF"/>
                </a:solidFill>
                <a:ea typeface="Tahoma" panose="020B0604030504040204" pitchFamily="34" charset="0"/>
                <a:cs typeface="Tahoma" panose="020B0604030504040204" pitchFamily="34" charset="0"/>
              </a:rPr>
              <a:t> 	TTĐB</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đồ</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uống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có</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cồn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tại</a:t>
            </a:r>
            <a:r>
              <a:rPr lang="en-US" altLang="en-US" sz="2800" b="1" dirty="0" smtClean="0">
                <a:solidFill>
                  <a:srgbClr val="0000FF"/>
                </a:solidFill>
                <a:ea typeface="Tahoma" panose="020B0604030504040204" pitchFamily="34" charset="0"/>
                <a:cs typeface="Tahoma" panose="020B0604030504040204" pitchFamily="34" charset="0"/>
              </a:rPr>
              <a:t> Việt </a:t>
            </a:r>
            <a:r>
              <a:rPr lang="en-US" altLang="en-US" sz="2800" b="1" dirty="0" err="1" smtClean="0">
                <a:solidFill>
                  <a:srgbClr val="0000FF"/>
                </a:solidFill>
                <a:ea typeface="Tahoma" panose="020B0604030504040204" pitchFamily="34" charset="0"/>
                <a:cs typeface="Tahoma" panose="020B0604030504040204" pitchFamily="34" charset="0"/>
              </a:rPr>
              <a:t>nam</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pt-BR" sz="2000" dirty="0">
                <a:latin typeface="Tahoma" panose="020B0604030504040204" pitchFamily="34" charset="0"/>
                <a:ea typeface="Tahoma" panose="020B0604030504040204" pitchFamily="34" charset="0"/>
                <a:cs typeface="Tahoma" panose="020B0604030504040204" pitchFamily="34" charset="0"/>
              </a:rPr>
              <a:t>Rượu trên 40 </a:t>
            </a:r>
            <a:r>
              <a:rPr lang="pt-BR" sz="2000" dirty="0" smtClean="0">
                <a:latin typeface="Tahoma" panose="020B0604030504040204" pitchFamily="34" charset="0"/>
                <a:ea typeface="Tahoma" panose="020B0604030504040204" pitchFamily="34" charset="0"/>
                <a:cs typeface="Tahoma" panose="020B0604030504040204" pitchFamily="34" charset="0"/>
              </a:rPr>
              <a:t>độ, và bia các loại là  </a:t>
            </a:r>
            <a:r>
              <a:rPr lang="pt-BR" sz="2000" dirty="0">
                <a:solidFill>
                  <a:srgbClr val="FF0000"/>
                </a:solidFill>
                <a:latin typeface="Tahoma" panose="020B0604030504040204" pitchFamily="34" charset="0"/>
                <a:ea typeface="Tahoma" panose="020B0604030504040204" pitchFamily="34" charset="0"/>
                <a:cs typeface="Tahoma" panose="020B0604030504040204" pitchFamily="34" charset="0"/>
              </a:rPr>
              <a:t>90</a:t>
            </a:r>
            <a:r>
              <a:rPr lang="pt-BR" sz="2000" dirty="0" smtClean="0">
                <a:solidFill>
                  <a:srgbClr val="FF0000"/>
                </a:solidFill>
                <a:latin typeface="Tahoma" panose="020B0604030504040204" pitchFamily="34" charset="0"/>
                <a:ea typeface="Tahoma" panose="020B0604030504040204" pitchFamily="34" charset="0"/>
                <a:cs typeface="Tahoma" panose="020B0604030504040204" pitchFamily="34" charset="0"/>
              </a:rPr>
              <a:t>%</a:t>
            </a:r>
            <a:r>
              <a:rPr lang="pt-BR"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pt-BR" sz="2000" dirty="0">
                <a:latin typeface="Tahoma" panose="020B0604030504040204" pitchFamily="34" charset="0"/>
                <a:ea typeface="Tahoma" panose="020B0604030504040204" pitchFamily="34" charset="0"/>
                <a:cs typeface="Tahoma" panose="020B0604030504040204" pitchFamily="34" charset="0"/>
              </a:rPr>
              <a:t>Luật thuế TTĐB  số 21L/CTN ngày 5/7/1993, hiệu lực </a:t>
            </a:r>
            <a:r>
              <a:rPr lang="pt-BR" sz="2000" dirty="0" smtClean="0">
                <a:latin typeface="Tahoma" panose="020B0604030504040204" pitchFamily="34" charset="0"/>
                <a:ea typeface="Tahoma" panose="020B0604030504040204" pitchFamily="34" charset="0"/>
                <a:cs typeface="Tahoma" panose="020B0604030504040204" pitchFamily="34" charset="0"/>
              </a:rPr>
              <a:t>1/9/1993 đến 31/12/1995)</a:t>
            </a:r>
          </a:p>
          <a:p>
            <a:r>
              <a:rPr lang="pt-BR" sz="2000" dirty="0" smtClean="0">
                <a:latin typeface="Tahoma" panose="020B0604030504040204" pitchFamily="34" charset="0"/>
                <a:ea typeface="Tahoma" panose="020B0604030504040204" pitchFamily="34" charset="0"/>
                <a:cs typeface="Tahoma" panose="020B0604030504040204" pitchFamily="34" charset="0"/>
              </a:rPr>
              <a:t>Giai đoạn thuế suất thấp nhất để  các doanh nghiệp trong nước, có phân khúc giá bán thấp, thu xếp thời gian chuẩn bi phương án hoạt động sản xuất kinh doanh theo lộ trình chung  là từ năm 2010 đến 2012; theo Luật </a:t>
            </a:r>
            <a:r>
              <a:rPr lang="pt-BR" sz="2000" dirty="0">
                <a:latin typeface="Tahoma" panose="020B0604030504040204" pitchFamily="34" charset="0"/>
                <a:ea typeface="Tahoma" panose="020B0604030504040204" pitchFamily="34" charset="0"/>
                <a:cs typeface="Tahoma" panose="020B0604030504040204" pitchFamily="34" charset="0"/>
              </a:rPr>
              <a:t>thuế TTĐB số 27/ 2008/QH12 </a:t>
            </a:r>
            <a:r>
              <a:rPr lang="pt-BR" sz="2000" dirty="0" smtClean="0">
                <a:latin typeface="Tahoma" panose="020B0604030504040204" pitchFamily="34" charset="0"/>
                <a:ea typeface="Tahoma" panose="020B0604030504040204" pitchFamily="34" charset="0"/>
                <a:cs typeface="Tahoma" panose="020B0604030504040204" pitchFamily="34" charset="0"/>
              </a:rPr>
              <a:t>.</a:t>
            </a:r>
            <a:endParaRPr lang="pt-BR" sz="20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Rượu </a:t>
            </a:r>
            <a:r>
              <a:rPr lang="vi-VN" sz="2000" dirty="0">
                <a:latin typeface="Tahoma" panose="020B0604030504040204" pitchFamily="34" charset="0"/>
                <a:ea typeface="Tahoma" panose="020B0604030504040204" pitchFamily="34" charset="0"/>
                <a:cs typeface="Tahoma" panose="020B0604030504040204" pitchFamily="34" charset="0"/>
              </a:rPr>
              <a:t>từ 20 độ trở lên</a:t>
            </a:r>
            <a:r>
              <a:rPr lang="vi-VN" sz="2000" b="1" dirty="0">
                <a:latin typeface="Tahoma" panose="020B0604030504040204" pitchFamily="34" charset="0"/>
                <a:ea typeface="Tahoma" panose="020B0604030504040204" pitchFamily="34" charset="0"/>
                <a:cs typeface="Tahoma" panose="020B0604030504040204" pitchFamily="34" charset="0"/>
              </a:rPr>
              <a:t>: 2010- 2012: 45%;  </a:t>
            </a:r>
            <a:r>
              <a:rPr lang="vi-VN" sz="2000" dirty="0">
                <a:latin typeface="Tahoma" panose="020B0604030504040204" pitchFamily="34" charset="0"/>
                <a:ea typeface="Tahoma" panose="020B0604030504040204" pitchFamily="34" charset="0"/>
                <a:cs typeface="Tahoma" panose="020B0604030504040204" pitchFamily="34" charset="0"/>
              </a:rPr>
              <a:t>từ 2013:  </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50</a:t>
            </a:r>
            <a:r>
              <a:rPr lang="vi-VN" sz="2000" dirty="0">
                <a:latin typeface="Tahoma" panose="020B0604030504040204" pitchFamily="34" charset="0"/>
                <a:ea typeface="Tahoma" panose="020B0604030504040204" pitchFamily="34" charset="0"/>
                <a:cs typeface="Tahoma" panose="020B0604030504040204" pitchFamily="34" charset="0"/>
              </a:rPr>
              <a:t>%, , </a:t>
            </a:r>
          </a:p>
          <a:p>
            <a:pPr>
              <a:buFont typeface="Wingdings" panose="05000000000000000000" pitchFamily="2" charset="2"/>
              <a:buChar char="v"/>
            </a:pPr>
            <a:r>
              <a:rPr lang="vi-VN" sz="2000" dirty="0">
                <a:latin typeface="Tahoma" panose="020B0604030504040204" pitchFamily="34" charset="0"/>
                <a:ea typeface="Tahoma" panose="020B0604030504040204" pitchFamily="34" charset="0"/>
                <a:cs typeface="Tahoma" panose="020B0604030504040204" pitchFamily="34" charset="0"/>
              </a:rPr>
              <a:t> Rượu dưới 20 độ :       25</a:t>
            </a:r>
            <a:r>
              <a:rPr lang="vi-VN" sz="2000" dirty="0" smtClean="0">
                <a:latin typeface="Tahoma" panose="020B0604030504040204" pitchFamily="34" charset="0"/>
                <a:ea typeface="Tahoma" panose="020B0604030504040204" pitchFamily="34" charset="0"/>
                <a:cs typeface="Tahoma" panose="020B0604030504040204" pitchFamily="34" charset="0"/>
              </a:rPr>
              <a:t>%.</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Bia :  </a:t>
            </a:r>
            <a:r>
              <a:rPr lang="vi-VN" sz="2000" b="1" dirty="0">
                <a:latin typeface="Tahoma" panose="020B0604030504040204" pitchFamily="34" charset="0"/>
                <a:ea typeface="Tahoma" panose="020B0604030504040204" pitchFamily="34" charset="0"/>
                <a:cs typeface="Tahoma" panose="020B0604030504040204" pitchFamily="34" charset="0"/>
              </a:rPr>
              <a:t>2010- 2012: 45%;  </a:t>
            </a:r>
            <a:r>
              <a:rPr lang="vi-VN" sz="2000" dirty="0">
                <a:latin typeface="Tahoma" panose="020B0604030504040204" pitchFamily="34" charset="0"/>
                <a:ea typeface="Tahoma" panose="020B0604030504040204" pitchFamily="34" charset="0"/>
                <a:cs typeface="Tahoma" panose="020B0604030504040204" pitchFamily="34" charset="0"/>
              </a:rPr>
              <a:t>từ 2013:      50%, </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suật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theo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Luật </a:t>
            </a:r>
            <a:r>
              <a:rPr lang="vi-VN" sz="2000" dirty="0">
                <a:latin typeface="Tahoma" panose="020B0604030504040204" pitchFamily="34" charset="0"/>
                <a:ea typeface="Tahoma" panose="020B0604030504040204" pitchFamily="34" charset="0"/>
                <a:cs typeface="Tahoma" panose="020B0604030504040204" pitchFamily="34" charset="0"/>
              </a:rPr>
              <a:t>thuế TTĐB số  70/2014/QH13 , hiệu lực 1/1/2016:</a:t>
            </a: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R</a:t>
            </a:r>
            <a:r>
              <a:rPr lang="vi-VN" sz="2000" dirty="0" smtClean="0">
                <a:latin typeface="Tahoma" panose="020B0604030504040204" pitchFamily="34" charset="0"/>
                <a:ea typeface="Tahoma" panose="020B0604030504040204" pitchFamily="34" charset="0"/>
                <a:cs typeface="Tahoma" panose="020B0604030504040204" pitchFamily="34" charset="0"/>
              </a:rPr>
              <a:t>ượu </a:t>
            </a:r>
            <a:r>
              <a:rPr lang="vi-VN" sz="2000" dirty="0">
                <a:latin typeface="Tahoma" panose="020B0604030504040204" pitchFamily="34" charset="0"/>
                <a:ea typeface="Tahoma" panose="020B0604030504040204" pitchFamily="34" charset="0"/>
                <a:cs typeface="Tahoma" panose="020B0604030504040204" pitchFamily="34" charset="0"/>
              </a:rPr>
              <a:t>từ 20 độ trở </a:t>
            </a:r>
            <a:r>
              <a:rPr lang="vi-VN" sz="2000" dirty="0" smtClean="0">
                <a:latin typeface="Tahoma" panose="020B0604030504040204" pitchFamily="34" charset="0"/>
                <a:ea typeface="Tahoma" panose="020B0604030504040204" pitchFamily="34" charset="0"/>
                <a:cs typeface="Tahoma" panose="020B0604030504040204" pitchFamily="34" charset="0"/>
              </a:rPr>
              <a:t>lê</a:t>
            </a:r>
            <a:r>
              <a:rPr lang="en-US" sz="2000" dirty="0" smtClean="0">
                <a:latin typeface="Tahoma" panose="020B0604030504040204" pitchFamily="34" charset="0"/>
                <a:ea typeface="Tahoma" panose="020B0604030504040204" pitchFamily="34" charset="0"/>
                <a:cs typeface="Tahoma" panose="020B0604030504040204" pitchFamily="34" charset="0"/>
              </a:rPr>
              <a:t>n,</a:t>
            </a:r>
            <a:r>
              <a:rPr lang="vi-VN" sz="2000" dirty="0" smtClean="0">
                <a:latin typeface="Tahoma" panose="020B0604030504040204" pitchFamily="34" charset="0"/>
                <a:ea typeface="Tahoma" panose="020B0604030504040204" pitchFamily="34" charset="0"/>
                <a:cs typeface="Tahoma" panose="020B0604030504040204" pitchFamily="34" charset="0"/>
              </a:rPr>
              <a:t> 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loại</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từ 2018 đến nay 65%</a:t>
            </a:r>
          </a:p>
          <a:p>
            <a:r>
              <a:rPr lang="vi-VN" sz="2000" dirty="0">
                <a:latin typeface="Tahoma" panose="020B0604030504040204" pitchFamily="34" charset="0"/>
                <a:ea typeface="Tahoma" panose="020B0604030504040204" pitchFamily="34" charset="0"/>
                <a:cs typeface="Tahoma" panose="020B0604030504040204" pitchFamily="34" charset="0"/>
              </a:rPr>
              <a:t> Rượu dưới 20 </a:t>
            </a:r>
            <a:r>
              <a:rPr lang="vi-VN" sz="2000" dirty="0" smtClean="0">
                <a:latin typeface="Tahoma" panose="020B0604030504040204" pitchFamily="34" charset="0"/>
                <a:ea typeface="Tahoma" panose="020B0604030504040204" pitchFamily="34" charset="0"/>
                <a:cs typeface="Tahoma" panose="020B0604030504040204" pitchFamily="34" charset="0"/>
              </a:rPr>
              <a:t>độ </a:t>
            </a:r>
            <a:r>
              <a:rPr lang="vi-VN" sz="2000" dirty="0">
                <a:latin typeface="Tahoma" panose="020B0604030504040204" pitchFamily="34" charset="0"/>
                <a:ea typeface="Tahoma" panose="020B0604030504040204" pitchFamily="34" charset="0"/>
                <a:cs typeface="Tahoma" panose="020B0604030504040204" pitchFamily="34" charset="0"/>
              </a:rPr>
              <a:t>từ 2018 đến nay 35%</a:t>
            </a:r>
          </a:p>
          <a:p>
            <a:pPr marL="0" indent="0">
              <a:buNone/>
            </a:pPr>
            <a:endPar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endPar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endParaRPr lang="pt-BR" sz="20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endParaRPr lang="vi-VN" sz="2000" dirty="0">
              <a:latin typeface="Tahoma" panose="020B0604030504040204" pitchFamily="34" charset="0"/>
              <a:ea typeface="Tahoma" panose="020B0604030504040204" pitchFamily="34" charset="0"/>
              <a:cs typeface="Tahoma" panose="020B0604030504040204" pitchFamily="34" charset="0"/>
            </a:endParaRPr>
          </a:p>
          <a:p>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17</a:t>
            </a:fld>
            <a:endParaRPr lang="en-US" altLang="en-US" sz="1400"/>
          </a:p>
        </p:txBody>
      </p:sp>
    </p:spTree>
    <p:extLst>
      <p:ext uri="{BB962C8B-B14F-4D97-AF65-F5344CB8AC3E}">
        <p14:creationId xmlns:p14="http://schemas.microsoft.com/office/powerpoint/2010/main" val="3936504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18</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18</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18</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Kinh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nghiệm</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thực</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tiễn</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từ</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chính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sách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thuế</a:t>
            </a:r>
            <a:r>
              <a:rPr lang="en-US" altLang="en-US" sz="2800" b="1" dirty="0" smtClean="0">
                <a:solidFill>
                  <a:srgbClr val="0000FF"/>
                </a:solidFill>
                <a:ea typeface="Tahoma" panose="020B0604030504040204" pitchFamily="34" charset="0"/>
                <a:cs typeface="Tahoma" panose="020B0604030504040204" pitchFamily="34" charset="0"/>
              </a:rPr>
              <a:t> TTĐB </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trong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thời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gian</a:t>
            </a:r>
            <a:r>
              <a:rPr lang="en-US" altLang="en-US" sz="2800" b="1" dirty="0" smtClean="0">
                <a:solidFill>
                  <a:srgbClr val="0000FF"/>
                </a:solidFill>
                <a:ea typeface="Tahoma" panose="020B0604030504040204" pitchFamily="34" charset="0"/>
                <a:cs typeface="Tahoma" panose="020B0604030504040204" pitchFamily="34" charset="0"/>
              </a:rPr>
              <a:t> qua </a:t>
            </a:r>
            <a:r>
              <a:rPr lang="en-US" altLang="en-US" sz="2800" b="1" dirty="0" err="1" smtClean="0">
                <a:solidFill>
                  <a:srgbClr val="0000FF"/>
                </a:solidFill>
                <a:ea typeface="Tahoma" panose="020B0604030504040204" pitchFamily="34" charset="0"/>
                <a:cs typeface="Tahoma" panose="020B0604030504040204" pitchFamily="34" charset="0"/>
              </a:rPr>
              <a:t>trong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xu</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hướng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cải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cách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thuế</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en-US" sz="2000" dirty="0" err="1" smtClean="0">
                <a:latin typeface="Tahoma" panose="020B0604030504040204" pitchFamily="34" charset="0"/>
                <a:ea typeface="Tahoma" panose="020B0604030504040204" pitchFamily="34" charset="0"/>
                <a:cs typeface="Tahoma" panose="020B0604030504040204" pitchFamily="34" charset="0"/>
              </a:rPr>
              <a:t>Quá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hoàn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gian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từ</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năm</a:t>
            </a:r>
            <a:r>
              <a:rPr lang="en-US" sz="2000" dirty="0" smtClean="0">
                <a:latin typeface="Tahoma" panose="020B0604030504040204" pitchFamily="34" charset="0"/>
                <a:ea typeface="Tahoma" panose="020B0604030504040204" pitchFamily="34" charset="0"/>
                <a:cs typeface="Tahoma" panose="020B0604030504040204" pitchFamily="34" charset="0"/>
              </a:rPr>
              <a:t> 1990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nay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rõ</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tiết,đặc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trưng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sắc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mức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nới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chung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uống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cồn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rựou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nói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riêng</a:t>
            </a:r>
            <a:r>
              <a:rPr lang="en-US" sz="2000" dirty="0" smtClean="0">
                <a:latin typeface="Tahoma" panose="020B0604030504040204" pitchFamily="34" charset="0"/>
                <a:ea typeface="Tahoma" panose="020B0604030504040204" pitchFamily="34" charset="0"/>
                <a:cs typeface="Tahoma" panose="020B0604030504040204" pitchFamily="34" charset="0"/>
              </a:rPr>
              <a:t>. </a:t>
            </a:r>
          </a:p>
          <a:p>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trừ</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dưới</a:t>
            </a:r>
            <a:r>
              <a:rPr lang="en-US" sz="2000" dirty="0" smtClean="0">
                <a:latin typeface="Tahoma" panose="020B0604030504040204" pitchFamily="34" charset="0"/>
                <a:ea typeface="Tahoma" panose="020B0604030504040204" pitchFamily="34" charset="0"/>
                <a:cs typeface="Tahoma" panose="020B0604030504040204" pitchFamily="34" charset="0"/>
              </a:rPr>
              <a:t> 20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loại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a:t>
            </a:r>
            <a:r>
              <a:rPr lang="en-US" sz="2000" dirty="0" smtClean="0">
                <a:latin typeface="Tahoma" panose="020B0604030504040204" pitchFamily="34" charset="0"/>
                <a:ea typeface="Tahoma" panose="020B0604030504040204" pitchFamily="34" charset="0"/>
                <a:cs typeface="Tahoma" panose="020B0604030504040204" pitchFamily="34" charset="0"/>
              </a:rPr>
              <a:t> 90 %, </a:t>
            </a:r>
            <a:r>
              <a:rPr lang="en-US" sz="2000" dirty="0" err="1" smtClean="0">
                <a:latin typeface="Tahoma" panose="020B0604030504040204" pitchFamily="34" charset="0"/>
                <a:ea typeface="Tahoma" panose="020B0604030504040204" pitchFamily="34" charset="0"/>
                <a:cs typeface="Tahoma" panose="020B0604030504040204" pitchFamily="34" charset="0"/>
              </a:rPr>
              <a:t>gấp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hai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lần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thấp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a:t>
            </a:r>
            <a:r>
              <a:rPr lang="en-US" sz="2000" dirty="0" smtClean="0">
                <a:latin typeface="Tahoma" panose="020B0604030504040204" pitchFamily="34" charset="0"/>
                <a:ea typeface="Tahoma" panose="020B0604030504040204" pitchFamily="34" charset="0"/>
                <a:cs typeface="Tahoma" panose="020B0604030504040204" pitchFamily="34" charset="0"/>
              </a:rPr>
              <a:t> 45%</a:t>
            </a:r>
          </a:p>
          <a:p>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rõ</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quan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a:t>
            </a:r>
            <a:r>
              <a:rPr lang="en-US" sz="2000" dirty="0" smtClean="0">
                <a:latin typeface="Tahoma" panose="020B0604030504040204" pitchFamily="34" charset="0"/>
                <a:ea typeface="Tahoma" panose="020B0604030504040204" pitchFamily="34" charset="0"/>
                <a:cs typeface="Tahoma" panose="020B0604030504040204" pitchFamily="34" charset="0"/>
              </a:rPr>
              <a:t> NSNN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chịu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 </a:t>
            </a:r>
            <a:r>
              <a:rPr lang="en-US" sz="2000" dirty="0" err="1" smtClean="0">
                <a:latin typeface="Tahoma" panose="020B0604030504040204" pitchFamily="34" charset="0"/>
                <a:ea typeface="Tahoma" panose="020B0604030504040204" pitchFamily="34" charset="0"/>
                <a:cs typeface="Tahoma" panose="020B0604030504040204" pitchFamily="34" charset="0"/>
              </a:rPr>
              <a:t>Bao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gồm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toán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phương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án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đảm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bảo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hòa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yếu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tố</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khỏe</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cộng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đồng</a:t>
            </a:r>
            <a:r>
              <a:rPr lang="en-US" sz="2000" dirty="0" smtClean="0">
                <a:latin typeface="Tahoma" panose="020B0604030504040204" pitchFamily="34" charset="0"/>
                <a:ea typeface="Tahoma" panose="020B0604030504040204" pitchFamily="34" charset="0"/>
                <a:cs typeface="Tahoma" panose="020B0604030504040204" pitchFamily="34" charset="0"/>
              </a:rPr>
              <a:t>, an </a:t>
            </a:r>
            <a:r>
              <a:rPr lang="en-US" sz="2000" dirty="0" err="1" smtClean="0">
                <a:latin typeface="Tahoma" panose="020B0604030504040204" pitchFamily="34" charset="0"/>
                <a:ea typeface="Tahoma" panose="020B0604030504040204" pitchFamily="34" charset="0"/>
                <a:cs typeface="Tahoma" panose="020B0604030504040204" pitchFamily="34" charset="0"/>
              </a:rPr>
              <a:t>sinh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xã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hội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a:t>
            </a:r>
            <a:r>
              <a:rPr lang="en-US" sz="2000" dirty="0" smtClean="0">
                <a:latin typeface="Tahoma" panose="020B0604030504040204" pitchFamily="34" charset="0"/>
                <a:ea typeface="Tahoma" panose="020B0604030504040204" pitchFamily="34" charset="0"/>
                <a:cs typeface="Tahoma" panose="020B0604030504040204" pitchFamily="34" charset="0"/>
              </a:rPr>
              <a:t> NSNN,</a:t>
            </a:r>
            <a:r>
              <a:rPr lang="vi-VN" sz="2000" dirty="0" smtClean="0">
                <a:latin typeface="Tahoma" panose="020B0604030504040204" pitchFamily="34" charset="0"/>
                <a:ea typeface="Tahoma" panose="020B0604030504040204" pitchFamily="34" charset="0"/>
                <a:cs typeface="Tahoma" panose="020B0604030504040204" pitchFamily="34" charset="0"/>
              </a:rPr>
              <a:t> hội nhập quốc tế,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ổn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định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xuất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kinh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doanh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doanh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nghiệp</a:t>
            </a:r>
            <a:r>
              <a:rPr lang="en-US" sz="2000" dirty="0" smtClean="0">
                <a:latin typeface="Tahoma" panose="020B0604030504040204" pitchFamily="34" charset="0"/>
                <a:ea typeface="Tahoma" panose="020B0604030504040204" pitchFamily="34" charset="0"/>
                <a:cs typeface="Tahoma" panose="020B0604030504040204" pitchFamily="34" charset="0"/>
              </a:rPr>
              <a:t> .</a:t>
            </a:r>
          </a:p>
          <a:p>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nghiên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cứu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hoàn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hệ</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thống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cải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chế</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quản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lý</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cần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thực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 song </a:t>
            </a:r>
            <a:r>
              <a:rPr lang="en-US" sz="2000" dirty="0" err="1" smtClean="0">
                <a:latin typeface="Tahoma" panose="020B0604030504040204" pitchFamily="34" charset="0"/>
                <a:ea typeface="Tahoma" panose="020B0604030504040204" pitchFamily="34" charset="0"/>
                <a:cs typeface="Tahoma" panose="020B0604030504040204" pitchFamily="34" charset="0"/>
              </a:rPr>
              <a:t>hành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hòa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giữa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thực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theo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lệ</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quốc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tế</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cụ</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Việt </a:t>
            </a:r>
            <a:r>
              <a:rPr lang="en-US" sz="2000" dirty="0" err="1" smtClean="0">
                <a:latin typeface="Tahoma" panose="020B0604030504040204" pitchFamily="34" charset="0"/>
                <a:ea typeface="Tahoma" panose="020B0604030504040204" pitchFamily="34" charset="0"/>
                <a:cs typeface="Tahoma" panose="020B0604030504040204" pitchFamily="34" charset="0"/>
              </a:rPr>
              <a:t>nam</a:t>
            </a:r>
            <a:r>
              <a:rPr lang="en-US" sz="2000" dirty="0" smtClean="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18</a:t>
            </a:fld>
            <a:endParaRPr lang="en-US" altLang="en-US" sz="1400"/>
          </a:p>
        </p:txBody>
      </p:sp>
    </p:spTree>
    <p:extLst>
      <p:ext uri="{BB962C8B-B14F-4D97-AF65-F5344CB8AC3E}">
        <p14:creationId xmlns:p14="http://schemas.microsoft.com/office/powerpoint/2010/main" val="4127267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19</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19</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19</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Dự</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thảo</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Luật</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quy</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định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thuế</a:t>
            </a:r>
            <a:r>
              <a:rPr lang="en-US" altLang="en-US" sz="2800" b="1" dirty="0" smtClean="0">
                <a:solidFill>
                  <a:srgbClr val="0000FF"/>
                </a:solidFill>
                <a:ea typeface="Tahoma" panose="020B0604030504040204" pitchFamily="34" charset="0"/>
                <a:cs typeface="Tahoma" panose="020B0604030504040204" pitchFamily="34" charset="0"/>
              </a:rPr>
              <a:t> TTĐB </a:t>
            </a:r>
            <a:r>
              <a:rPr lang="en-US" altLang="en-US" sz="2800" b="1" dirty="0" err="1" smtClean="0">
                <a:solidFill>
                  <a:srgbClr val="0000FF"/>
                </a:solidFill>
                <a:ea typeface="Tahoma" panose="020B0604030504040204" pitchFamily="34" charset="0"/>
                <a:cs typeface="Tahoma" panose="020B0604030504040204" pitchFamily="34" charset="0"/>
              </a:rPr>
              <a:t>với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đồ</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uống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có</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cồn</a:t>
            </a:r>
            <a:r>
              <a:rPr lang="en-US" altLang="en-US" sz="2800" b="1" dirty="0" smtClean="0">
                <a:solidFill>
                  <a:srgbClr val="0000FF"/>
                </a:solidFill>
                <a:ea typeface="Tahoma" panose="020B0604030504040204" pitchFamily="34" charset="0"/>
                <a:cs typeface="Tahoma" panose="020B0604030504040204" pitchFamily="34" charset="0"/>
              </a:rPr>
              <a:t/>
            </a:r>
            <a:br>
              <a:rPr lang="en-US" altLang="en-US" sz="2800" b="1" dirty="0" smtClean="0">
                <a:solidFill>
                  <a:srgbClr val="0000FF"/>
                </a:solidFill>
                <a:ea typeface="Tahoma" panose="020B0604030504040204" pitchFamily="34" charset="0"/>
                <a:cs typeface="Tahoma" panose="020B0604030504040204" pitchFamily="34" charset="0"/>
              </a:rPr>
            </a:b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smtClean="0">
                <a:solidFill>
                  <a:srgbClr val="0000FF"/>
                </a:solidFill>
                <a:ea typeface="Tahoma" panose="020B0604030504040204" pitchFamily="34" charset="0"/>
                <a:cs typeface="Tahoma" panose="020B0604030504040204" pitchFamily="34" charset="0"/>
              </a:rPr>
              <a:t>            </a:t>
            </a: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vi-VN" sz="2000" dirty="0" smtClean="0">
                <a:latin typeface="Tahoma" panose="020B0604030504040204" pitchFamily="34" charset="0"/>
                <a:ea typeface="Tahoma" panose="020B0604030504040204" pitchFamily="34" charset="0"/>
                <a:cs typeface="Tahoma" panose="020B0604030504040204" pitchFamily="34" charset="0"/>
              </a:rPr>
              <a:t> Điều 8 của dự Luật: </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Rượu từ 20 độ trở l</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ên</a:t>
            </a:r>
            <a:endPar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Phương án 1:  </a:t>
            </a:r>
            <a:r>
              <a:rPr lang="vi-VN" sz="2000" dirty="0" smtClean="0">
                <a:latin typeface="Tahoma" panose="020B0604030504040204" pitchFamily="34" charset="0"/>
                <a:ea typeface="Tahoma" panose="020B0604030504040204" pitchFamily="34" charset="0"/>
                <a:cs typeface="Tahoma" panose="020B0604030504040204" pitchFamily="34" charset="0"/>
              </a:rPr>
              <a:t>; năm 2026 điều chỉnh thuế suất  lên 70 % ( tăng 5% so với hiện hành), mỗi năm tăng 5%, đến năm 2030 là 90%.</a:t>
            </a: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Phương án 2:   </a:t>
            </a:r>
            <a:r>
              <a:rPr lang="vi-VN" sz="2000" dirty="0" smtClean="0">
                <a:latin typeface="Tahoma" panose="020B0604030504040204" pitchFamily="34" charset="0"/>
                <a:ea typeface="Tahoma" panose="020B0604030504040204" pitchFamily="34" charset="0"/>
                <a:cs typeface="Tahoma" panose="020B0604030504040204" pitchFamily="34" charset="0"/>
              </a:rPr>
              <a:t>năm 2026 điều chỉnh thuế suất  lên 80 % ( tăng 15% so với hiện hành), mỗi năm tăng 5%, đến năm 2030 là 100%.</a:t>
            </a:r>
          </a:p>
          <a:p>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Rượu từ  dưới 20 </a:t>
            </a:r>
          </a:p>
          <a:p>
            <a:pPr>
              <a:buFont typeface="Wingdings" panose="05000000000000000000" pitchFamily="2" charset="2"/>
              <a:buChar char="Ø"/>
            </a:pP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Phương án 1:  </a:t>
            </a:r>
            <a:r>
              <a:rPr lang="vi-VN" sz="2000" dirty="0" smtClean="0">
                <a:latin typeface="Tahoma" panose="020B0604030504040204" pitchFamily="34" charset="0"/>
                <a:ea typeface="Tahoma" panose="020B0604030504040204" pitchFamily="34" charset="0"/>
                <a:cs typeface="Tahoma" panose="020B0604030504040204" pitchFamily="34" charset="0"/>
              </a:rPr>
              <a:t>; năm 2026 điều chỉnh thuế suất  lên 40 % ( tăng 5% so với hiện hành), mỗi năm tăng 5%, đến năm 2030 là 60%.</a:t>
            </a: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Phương án 2:   </a:t>
            </a:r>
            <a:r>
              <a:rPr lang="vi-VN" sz="2000" dirty="0" smtClean="0">
                <a:latin typeface="Tahoma" panose="020B0604030504040204" pitchFamily="34" charset="0"/>
                <a:ea typeface="Tahoma" panose="020B0604030504040204" pitchFamily="34" charset="0"/>
                <a:cs typeface="Tahoma" panose="020B0604030504040204" pitchFamily="34" charset="0"/>
              </a:rPr>
              <a:t>năm 2026 điều chỉnh thuế suất  lên 50 % ( tăng 15% so với hiện hành), mỗi năm tăng 5%, đến năm 2030 là 70%.</a:t>
            </a:r>
          </a:p>
          <a:p>
            <a:endParaRPr lang="vi-VN" sz="2000" dirty="0" smtClean="0">
              <a:latin typeface="Tahoma" panose="020B0604030504040204" pitchFamily="34" charset="0"/>
              <a:ea typeface="Tahoma" panose="020B0604030504040204" pitchFamily="34" charset="0"/>
              <a:cs typeface="Tahoma" panose="020B0604030504040204" pitchFamily="34" charset="0"/>
            </a:endParaRPr>
          </a:p>
          <a:p>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19</a:t>
            </a:fld>
            <a:endParaRPr lang="en-US" altLang="en-US" sz="1400"/>
          </a:p>
        </p:txBody>
      </p:sp>
    </p:spTree>
    <p:extLst>
      <p:ext uri="{BB962C8B-B14F-4D97-AF65-F5344CB8AC3E}">
        <p14:creationId xmlns:p14="http://schemas.microsoft.com/office/powerpoint/2010/main" val="3969941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a:t>
            </a:fld>
            <a:endParaRPr lang="nl-NL" altLang="en-US"/>
          </a:p>
        </p:txBody>
      </p:sp>
      <p:sp>
        <p:nvSpPr>
          <p:cNvPr id="7172" name="Rectangle 2"/>
          <p:cNvSpPr>
            <a:spLocks noGrp="1" noChangeArrowheads="1"/>
          </p:cNvSpPr>
          <p:nvPr>
            <p:ph type="title" idx="4294967295"/>
          </p:nvPr>
        </p:nvSpPr>
        <p:spPr>
          <a:xfrm>
            <a:off x="1828800" y="536448"/>
            <a:ext cx="8642350" cy="763715"/>
          </a:xfrm>
        </p:spPr>
        <p:txBody>
          <a:bodyPr>
            <a:normAutofit/>
          </a:bodyPr>
          <a:lstStyle/>
          <a:p>
            <a:r>
              <a:rPr lang="vi-VN"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Nội</a:t>
            </a:r>
            <a:r>
              <a:rPr lang="en-US" altLang="en-US" sz="2800" b="1" dirty="0" smtClean="0">
                <a:solidFill>
                  <a:srgbClr val="0000FF"/>
                </a:solidFill>
                <a:ea typeface="Tahoma" panose="020B0604030504040204" pitchFamily="34" charset="0"/>
                <a:cs typeface="Tahoma" panose="020B0604030504040204" pitchFamily="34" charset="0"/>
              </a:rPr>
              <a:t> dung </a:t>
            </a:r>
            <a:r>
              <a:rPr lang="en-US" altLang="en-US" sz="2800" b="1" dirty="0" err="1" smtClean="0">
                <a:solidFill>
                  <a:srgbClr val="0000FF"/>
                </a:solidFill>
                <a:ea typeface="Tahoma" panose="020B0604030504040204" pitchFamily="34" charset="0"/>
                <a:cs typeface="Tahoma" panose="020B0604030504040204" pitchFamily="34" charset="0"/>
              </a:rPr>
              <a:t>trình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bày</a:t>
            </a:r>
            <a:r>
              <a:rPr lang="en-US" altLang="en-US" sz="2800" b="1" dirty="0" smtClean="0">
                <a:solidFill>
                  <a:srgbClr val="0000FF"/>
                </a:solidFill>
                <a:ea typeface="Tahoma" panose="020B0604030504040204" pitchFamily="34" charset="0"/>
                <a:cs typeface="Tahoma" panose="020B0604030504040204" pitchFamily="34" charset="0"/>
              </a:rPr>
              <a:t>:</a:t>
            </a:r>
            <a:endParaRPr lang="en-US" altLang="en-US"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938528" y="1865376"/>
            <a:ext cx="8680704" cy="3230880"/>
          </a:xfrm>
        </p:spPr>
        <p:txBody>
          <a:bodyPr>
            <a:normAutofit/>
          </a:bodyPr>
          <a:lstStyle/>
          <a:p>
            <a:pPr algn="just">
              <a:defRPr/>
            </a:pPr>
            <a:r>
              <a:rPr lang="en-US" sz="2400" dirty="0" err="1" smtClean="0">
                <a:latin typeface="Tahoma" panose="020B0604030504040204" pitchFamily="34" charset="0"/>
                <a:ea typeface="Tahoma" panose="020B0604030504040204" pitchFamily="34" charset="0"/>
                <a:cs typeface="Tahoma" panose="020B0604030504040204" pitchFamily="34" charset="0"/>
              </a:rPr>
              <a:t>Vị</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trí</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của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thuế</a:t>
            </a:r>
            <a:r>
              <a:rPr lang="en-US" sz="2400" dirty="0" smtClean="0">
                <a:latin typeface="Tahoma" panose="020B0604030504040204" pitchFamily="34" charset="0"/>
                <a:ea typeface="Tahoma" panose="020B0604030504040204" pitchFamily="34" charset="0"/>
                <a:cs typeface="Tahoma" panose="020B0604030504040204" pitchFamily="34" charset="0"/>
              </a:rPr>
              <a:t> TTĐB </a:t>
            </a:r>
            <a:r>
              <a:rPr lang="en-US" sz="2400" dirty="0" err="1" smtClean="0">
                <a:latin typeface="Tahoma" panose="020B0604030504040204" pitchFamily="34" charset="0"/>
                <a:ea typeface="Tahoma" panose="020B0604030504040204" pitchFamily="34" charset="0"/>
                <a:cs typeface="Tahoma" panose="020B0604030504040204" pitchFamily="34" charset="0"/>
              </a:rPr>
              <a:t>nói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chung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thuế</a:t>
            </a:r>
            <a:r>
              <a:rPr lang="en-US" sz="2400" dirty="0" smtClean="0">
                <a:latin typeface="Tahoma" panose="020B0604030504040204" pitchFamily="34" charset="0"/>
                <a:ea typeface="Tahoma" panose="020B0604030504040204" pitchFamily="34" charset="0"/>
                <a:cs typeface="Tahoma" panose="020B0604030504040204" pitchFamily="34" charset="0"/>
              </a:rPr>
              <a:t> TTĐB </a:t>
            </a:r>
            <a:r>
              <a:rPr lang="en-US" sz="2400" dirty="0" err="1" smtClean="0">
                <a:latin typeface="Tahoma" panose="020B0604030504040204" pitchFamily="34" charset="0"/>
                <a:ea typeface="Tahoma" panose="020B0604030504040204" pitchFamily="34" charset="0"/>
                <a:cs typeface="Tahoma" panose="020B0604030504040204" pitchFamily="34" charset="0"/>
              </a:rPr>
              <a:t>với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đồ</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uống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có</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cồn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nói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riêng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trong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tông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thu</a:t>
            </a:r>
            <a:r>
              <a:rPr lang="en-US" sz="2400" dirty="0" smtClean="0">
                <a:latin typeface="Tahoma" panose="020B0604030504040204" pitchFamily="34" charset="0"/>
                <a:ea typeface="Tahoma" panose="020B0604030504040204" pitchFamily="34" charset="0"/>
                <a:cs typeface="Tahoma" panose="020B0604030504040204" pitchFamily="34" charset="0"/>
              </a:rPr>
              <a:t> NSNN</a:t>
            </a:r>
          </a:p>
          <a:p>
            <a:pPr algn="just">
              <a:defRPr/>
            </a:pPr>
            <a:r>
              <a:rPr lang="en-US" sz="2400" dirty="0" err="1" smtClean="0">
                <a:latin typeface="Tahoma" panose="020B0604030504040204" pitchFamily="34" charset="0"/>
                <a:ea typeface="Tahoma" panose="020B0604030504040204" pitchFamily="34" charset="0"/>
                <a:cs typeface="Tahoma" panose="020B0604030504040204" pitchFamily="34" charset="0"/>
              </a:rPr>
              <a:t>Chính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sách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thuế</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TTĐB </a:t>
            </a:r>
            <a:r>
              <a:rPr lang="en-US" sz="2400" dirty="0" err="1">
                <a:latin typeface="Tahoma" panose="020B0604030504040204" pitchFamily="34" charset="0"/>
                <a:ea typeface="Tahoma" panose="020B0604030504040204" pitchFamily="34" charset="0"/>
                <a:cs typeface="Tahoma" panose="020B0604030504040204" pitchFamily="34" charset="0"/>
              </a:rPr>
              <a:t>đối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với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đồ</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uống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có</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cồn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rượu</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bia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tại</a:t>
            </a:r>
            <a:r>
              <a:rPr lang="en-US" sz="2400" dirty="0" smtClean="0">
                <a:latin typeface="Tahoma" panose="020B0604030504040204" pitchFamily="34" charset="0"/>
                <a:ea typeface="Tahoma" panose="020B0604030504040204" pitchFamily="34" charset="0"/>
                <a:cs typeface="Tahoma" panose="020B0604030504040204" pitchFamily="34" charset="0"/>
              </a:rPr>
              <a:t> Việt </a:t>
            </a:r>
            <a:r>
              <a:rPr lang="en-US" sz="2400" dirty="0" err="1" smtClean="0">
                <a:latin typeface="Tahoma" panose="020B0604030504040204" pitchFamily="34" charset="0"/>
                <a:ea typeface="Tahoma" panose="020B0604030504040204" pitchFamily="34" charset="0"/>
                <a:cs typeface="Tahoma" panose="020B0604030504040204" pitchFamily="34" charset="0"/>
              </a:rPr>
              <a:t>nam</a:t>
            </a:r>
            <a:r>
              <a:rPr lang="en-US" sz="2400" dirty="0" smtClean="0">
                <a:latin typeface="Tahoma" panose="020B0604030504040204" pitchFamily="34" charset="0"/>
                <a:ea typeface="Tahoma" panose="020B0604030504040204" pitchFamily="34" charset="0"/>
                <a:cs typeface="Tahoma" panose="020B0604030504040204" pitchFamily="34" charset="0"/>
              </a:rPr>
              <a:t> qua </a:t>
            </a:r>
            <a:r>
              <a:rPr lang="en-US" sz="2400" dirty="0" err="1" smtClean="0">
                <a:latin typeface="Tahoma" panose="020B0604030504040204" pitchFamily="34" charset="0"/>
                <a:ea typeface="Tahoma" panose="020B0604030504040204" pitchFamily="34" charset="0"/>
                <a:cs typeface="Tahoma" panose="020B0604030504040204" pitchFamily="34" charset="0"/>
              </a:rPr>
              <a:t>từng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giai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đoạn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lịch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sử</a:t>
            </a:r>
            <a:r>
              <a:rPr lang="en-US" sz="2400" dirty="0" smtClean="0">
                <a:latin typeface="Tahoma" panose="020B0604030504040204" pitchFamily="34" charset="0"/>
                <a:ea typeface="Tahoma" panose="020B0604030504040204" pitchFamily="34" charset="0"/>
                <a:cs typeface="Tahoma" panose="020B0604030504040204" pitchFamily="34" charset="0"/>
              </a:rPr>
              <a:t> </a:t>
            </a:r>
            <a:endParaRPr lang="vi-VN" sz="2400" dirty="0" smtClean="0">
              <a:latin typeface="Tahoma" panose="020B0604030504040204" pitchFamily="34" charset="0"/>
              <a:ea typeface="Tahoma" panose="020B0604030504040204" pitchFamily="34" charset="0"/>
              <a:cs typeface="Tahoma" panose="020B0604030504040204" pitchFamily="34" charset="0"/>
            </a:endParaRPr>
          </a:p>
          <a:p>
            <a:pPr algn="just">
              <a:defRPr/>
            </a:pPr>
            <a:r>
              <a:rPr lang="vi-VN" sz="2400" dirty="0" smtClean="0">
                <a:latin typeface="Tahoma" panose="020B0604030504040204" pitchFamily="34" charset="0"/>
                <a:ea typeface="Tahoma" panose="020B0604030504040204" pitchFamily="34" charset="0"/>
                <a:cs typeface="Tahoma" panose="020B0604030504040204" pitchFamily="34" charset="0"/>
              </a:rPr>
              <a:t>Chính sách thuế đối với đồ uống có đường</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defRPr/>
            </a:pPr>
            <a:r>
              <a:rPr lang="vi-VN" sz="2400" dirty="0" smtClean="0">
                <a:latin typeface="Tahoma" panose="020B0604030504040204" pitchFamily="34" charset="0"/>
                <a:ea typeface="Tahoma" panose="020B0604030504040204" pitchFamily="34" charset="0"/>
                <a:cs typeface="Tahoma" panose="020B0604030504040204" pitchFamily="34" charset="0"/>
              </a:rPr>
              <a:t>Hướng </a:t>
            </a:r>
            <a:r>
              <a:rPr lang="vi-VN" sz="2400" dirty="0">
                <a:latin typeface="Tahoma" panose="020B0604030504040204" pitchFamily="34" charset="0"/>
                <a:ea typeface="Tahoma" panose="020B0604030504040204" pitchFamily="34" charset="0"/>
                <a:cs typeface="Tahoma" panose="020B0604030504040204" pitchFamily="34" charset="0"/>
              </a:rPr>
              <a:t>đến chính sách thuế TTĐB hài hòa các mục tiêu lợi ích và phù hợp  bối cảnh  cụ thể</a:t>
            </a: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586682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20</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20</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20</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Dự</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thảo</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Luật</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quy</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định</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thuế</a:t>
            </a:r>
            <a:r>
              <a:rPr lang="en-US" altLang="en-US" sz="2800" b="1" dirty="0" smtClean="0">
                <a:solidFill>
                  <a:srgbClr val="0000FF"/>
                </a:solidFill>
                <a:ea typeface="Tahoma" panose="020B0604030504040204" pitchFamily="34" charset="0"/>
                <a:cs typeface="Tahoma" panose="020B0604030504040204" pitchFamily="34" charset="0"/>
              </a:rPr>
              <a:t> TTĐB </a:t>
            </a:r>
            <a:r>
              <a:rPr lang="en-US" altLang="en-US" sz="2800" b="1" dirty="0" err="1" smtClean="0">
                <a:solidFill>
                  <a:srgbClr val="0000FF"/>
                </a:solidFill>
                <a:ea typeface="Tahoma" panose="020B0604030504040204" pitchFamily="34" charset="0"/>
                <a:cs typeface="Tahoma" panose="020B0604030504040204" pitchFamily="34" charset="0"/>
              </a:rPr>
              <a:t>với</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đồ</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uống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có</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cồn</a:t>
            </a:r>
            <a:r>
              <a:rPr lang="en-US" altLang="en-US" sz="2800" b="1" dirty="0" smtClean="0">
                <a:solidFill>
                  <a:srgbClr val="0000FF"/>
                </a:solidFill>
                <a:ea typeface="Tahoma" panose="020B0604030504040204" pitchFamily="34" charset="0"/>
                <a:cs typeface="Tahoma" panose="020B0604030504040204" pitchFamily="34" charset="0"/>
              </a:rPr>
              <a:t/>
            </a:r>
            <a:br>
              <a:rPr lang="en-US" altLang="en-US" sz="2800" b="1" dirty="0" smtClean="0">
                <a:solidFill>
                  <a:srgbClr val="0000FF"/>
                </a:solidFill>
                <a:ea typeface="Tahoma" panose="020B0604030504040204" pitchFamily="34" charset="0"/>
                <a:cs typeface="Tahoma" panose="020B0604030504040204" pitchFamily="34" charset="0"/>
              </a:rPr>
            </a:br>
            <a:endParaRPr lang="vi-VN"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suất</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đối</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với</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sản</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sẩm</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p>
          <a:p>
            <a:r>
              <a:rPr lang="en-US" sz="2000" dirty="0" smtClean="0">
                <a:latin typeface="Tahoma" panose="020B0604030504040204" pitchFamily="34" charset="0"/>
                <a:ea typeface="Tahoma" panose="020B0604030504040204" pitchFamily="34" charset="0"/>
                <a:cs typeface="Tahoma" panose="020B0604030504040204" pitchFamily="34" charset="0"/>
              </a:rPr>
              <a:t>Theo </a:t>
            </a:r>
            <a:r>
              <a:rPr lang="en-US" sz="2000" dirty="0" err="1" smtClean="0">
                <a:latin typeface="Tahoma" panose="020B0604030504040204" pitchFamily="34" charset="0"/>
                <a:ea typeface="Tahoma" panose="020B0604030504040204" pitchFamily="34" charset="0"/>
                <a:cs typeface="Tahoma" panose="020B0604030504040204" pitchFamily="34" charset="0"/>
              </a:rPr>
              <a:t>dự</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thảo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Luật</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được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thay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đổi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về</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và</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nhử</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từ 20 độ trở lên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cụ</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a:t>
            </a:r>
            <a:endParaRPr lang="vi-VN" sz="2000" dirty="0" smtClean="0">
              <a:latin typeface="Tahoma" panose="020B0604030504040204" pitchFamily="34" charset="0"/>
              <a:ea typeface="Tahoma" panose="020B0604030504040204" pitchFamily="34" charset="0"/>
              <a:cs typeface="Tahoma" panose="020B0604030504040204" pitchFamily="34" charset="0"/>
            </a:endParaRPr>
          </a:p>
          <a:p>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Phương án 1:  </a:t>
            </a:r>
            <a:r>
              <a:rPr lang="vi-VN" sz="2000" dirty="0" smtClean="0">
                <a:latin typeface="Tahoma" panose="020B0604030504040204" pitchFamily="34" charset="0"/>
                <a:ea typeface="Tahoma" panose="020B0604030504040204" pitchFamily="34" charset="0"/>
                <a:cs typeface="Tahoma" panose="020B0604030504040204" pitchFamily="34" charset="0"/>
              </a:rPr>
              <a:t>; năm 2026 điều chỉnh thuế suất  lên 70 % ( tăng 5% so với hiện hành), mỗi năm tăng 5%, đến năm 2030 là 90%.</a:t>
            </a:r>
          </a:p>
          <a:p>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Phương án 2:   </a:t>
            </a:r>
            <a:r>
              <a:rPr lang="vi-VN" sz="2000" dirty="0" smtClean="0">
                <a:latin typeface="Tahoma" panose="020B0604030504040204" pitchFamily="34" charset="0"/>
                <a:ea typeface="Tahoma" panose="020B0604030504040204" pitchFamily="34" charset="0"/>
                <a:cs typeface="Tahoma" panose="020B0604030504040204" pitchFamily="34" charset="0"/>
              </a:rPr>
              <a:t>năm 2026 điều chỉnh thuế suất  lên 80 % ( tăng 15% so với hiện hành), mỗi năm tăng 5%, đến năm 2030 là 100%.</a:t>
            </a:r>
          </a:p>
          <a:p>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20</a:t>
            </a:fld>
            <a:endParaRPr lang="en-US" altLang="en-US" sz="1400"/>
          </a:p>
        </p:txBody>
      </p:sp>
    </p:spTree>
    <p:extLst>
      <p:ext uri="{BB962C8B-B14F-4D97-AF65-F5344CB8AC3E}">
        <p14:creationId xmlns:p14="http://schemas.microsoft.com/office/powerpoint/2010/main" val="2741021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21</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21</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21</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en-US" altLang="en-US" sz="2800" b="1" dirty="0" err="1" smtClean="0">
                <a:solidFill>
                  <a:srgbClr val="0000FF"/>
                </a:solidFill>
                <a:latin typeface="Calibri" panose="020F0502020204030204" pitchFamily="34" charset="0"/>
                <a:ea typeface="Tahoma" panose="020B0604030504040204" pitchFamily="34" charset="0"/>
                <a:cs typeface="Calibri" panose="020F0502020204030204" pitchFamily="34" charset="0"/>
              </a:rPr>
              <a:t>Dự</a:t>
            </a:r>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en-US" altLang="en-US" sz="2800" b="1" dirty="0" err="1" smtClean="0">
                <a:solidFill>
                  <a:srgbClr val="0000FF"/>
                </a:solidFill>
                <a:latin typeface="Calibri" panose="020F0502020204030204" pitchFamily="34" charset="0"/>
                <a:ea typeface="Tahoma" panose="020B0604030504040204" pitchFamily="34" charset="0"/>
                <a:cs typeface="Calibri" panose="020F0502020204030204" pitchFamily="34" charset="0"/>
              </a:rPr>
              <a:t>thảo</a:t>
            </a:r>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en-US" altLang="en-US" sz="2800" b="1" dirty="0" err="1" smtClean="0">
                <a:solidFill>
                  <a:srgbClr val="0000FF"/>
                </a:solidFill>
                <a:latin typeface="Calibri" panose="020F0502020204030204" pitchFamily="34" charset="0"/>
                <a:ea typeface="Tahoma" panose="020B0604030504040204" pitchFamily="34" charset="0"/>
                <a:cs typeface="Calibri" panose="020F0502020204030204" pitchFamily="34" charset="0"/>
              </a:rPr>
              <a:t>Luật</a:t>
            </a:r>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en-US" altLang="en-US" sz="2800" b="1" dirty="0" err="1" smtClean="0">
                <a:solidFill>
                  <a:srgbClr val="0000FF"/>
                </a:solidFill>
                <a:latin typeface="Calibri" panose="020F0502020204030204" pitchFamily="34" charset="0"/>
                <a:ea typeface="Tahoma" panose="020B0604030504040204" pitchFamily="34" charset="0"/>
                <a:cs typeface="Calibri" panose="020F0502020204030204" pitchFamily="34" charset="0"/>
              </a:rPr>
              <a:t>quy</a:t>
            </a:r>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en-US" altLang="en-US" sz="2800" b="1" dirty="0" err="1" smtClean="0">
                <a:solidFill>
                  <a:srgbClr val="0000FF"/>
                </a:solidFill>
                <a:latin typeface="Calibri" panose="020F0502020204030204" pitchFamily="34" charset="0"/>
                <a:ea typeface="Tahoma" panose="020B0604030504040204" pitchFamily="34" charset="0"/>
                <a:cs typeface="Calibri" panose="020F0502020204030204" pitchFamily="34" charset="0"/>
              </a:rPr>
              <a:t>định</a:t>
            </a:r>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en-US" altLang="en-US" sz="2800" b="1" dirty="0" err="1" smtClean="0">
                <a:solidFill>
                  <a:srgbClr val="0000FF"/>
                </a:solidFill>
                <a:latin typeface="Calibri" panose="020F0502020204030204" pitchFamily="34" charset="0"/>
                <a:ea typeface="Tahoma" panose="020B0604030504040204" pitchFamily="34" charset="0"/>
                <a:cs typeface="Calibri" panose="020F0502020204030204" pitchFamily="34" charset="0"/>
              </a:rPr>
              <a:t>thuế</a:t>
            </a:r>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TTĐB </a:t>
            </a:r>
            <a:r>
              <a:rPr lang="en-US" altLang="en-US" sz="2800" b="1" dirty="0" err="1" smtClean="0">
                <a:solidFill>
                  <a:srgbClr val="0000FF"/>
                </a:solidFill>
                <a:latin typeface="Calibri" panose="020F0502020204030204" pitchFamily="34" charset="0"/>
                <a:ea typeface="Tahoma" panose="020B0604030504040204" pitchFamily="34" charset="0"/>
                <a:cs typeface="Calibri" panose="020F0502020204030204" pitchFamily="34" charset="0"/>
              </a:rPr>
              <a:t>với</a:t>
            </a:r>
            <a:r>
              <a:rPr lang="vi-VN"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nước giải khát</a:t>
            </a:r>
            <a:endPar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Về đối tượng chịu thuế.</a:t>
            </a: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Dự Luật lần này mở rộng diện chịu thuế TTĐB đối với nước giải khát có đường, với quy định:</a:t>
            </a:r>
            <a:endPar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Điểm l khoản 1, </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Điều 2  dự Luật TTĐB về đối tượng chịu thuế TTDB</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p>
          <a:p>
            <a:r>
              <a:rPr lang="vi-VN" sz="2000" dirty="0" smtClean="0">
                <a:latin typeface="Tahoma" panose="020B0604030504040204" pitchFamily="34" charset="0"/>
                <a:ea typeface="Tahoma" panose="020B0604030504040204" pitchFamily="34" charset="0"/>
                <a:cs typeface="Tahoma" panose="020B0604030504040204" pitchFamily="34" charset="0"/>
              </a:rPr>
              <a:t>Nước giải khát theo Tiêu chuẩn Việt Nam (TCVN) có hàm lượng đường trên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5g/100ml </a:t>
            </a:r>
          </a:p>
          <a:p>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Về thuế suất .</a:t>
            </a:r>
          </a:p>
          <a:p>
            <a:r>
              <a:rPr lang="vi-VN" sz="2000" dirty="0" smtClean="0">
                <a:latin typeface="Tahoma" panose="020B0604030504040204" pitchFamily="34" charset="0"/>
                <a:ea typeface="Tahoma" panose="020B0604030504040204" pitchFamily="34" charset="0"/>
                <a:cs typeface="Tahoma" panose="020B0604030504040204" pitchFamily="34" charset="0"/>
              </a:rPr>
              <a:t> Điểm 12, khoản 1, Điều 8 của dự Luật quy định đối với sản phẩm nước giải khát theo Tiêu chuẩn Việt Nam (TCVN) có hàm lượng đường trên 5g/100ml </a:t>
            </a:r>
          </a:p>
          <a:p>
            <a:pPr marL="0" indent="0">
              <a:buNone/>
            </a:pPr>
            <a:r>
              <a:rPr lang="vi-VN" sz="2000" dirty="0" smtClean="0">
                <a:latin typeface="Tahoma" panose="020B0604030504040204" pitchFamily="34" charset="0"/>
                <a:ea typeface="Tahoma" panose="020B0604030504040204" pitchFamily="34" charset="0"/>
                <a:cs typeface="Tahoma" panose="020B0604030504040204" pitchFamily="34" charset="0"/>
              </a:rPr>
              <a:t> có thuế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suất 10%</a:t>
            </a: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21</a:t>
            </a:fld>
            <a:endParaRPr lang="en-US" altLang="en-US" sz="1400"/>
          </a:p>
        </p:txBody>
      </p:sp>
    </p:spTree>
    <p:extLst>
      <p:ext uri="{BB962C8B-B14F-4D97-AF65-F5344CB8AC3E}">
        <p14:creationId xmlns:p14="http://schemas.microsoft.com/office/powerpoint/2010/main" val="20026217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22</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22</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22</a:t>
            </a:fld>
            <a:endParaRPr lang="nl-NL" altLang="en-US"/>
          </a:p>
        </p:txBody>
      </p:sp>
      <p:sp>
        <p:nvSpPr>
          <p:cNvPr id="7172" name="Rectangle 2"/>
          <p:cNvSpPr>
            <a:spLocks noGrp="1" noChangeArrowheads="1"/>
          </p:cNvSpPr>
          <p:nvPr>
            <p:ph type="title" idx="4294967295"/>
          </p:nvPr>
        </p:nvSpPr>
        <p:spPr>
          <a:xfrm>
            <a:off x="1280160" y="268942"/>
            <a:ext cx="9290304" cy="1031222"/>
          </a:xfrm>
        </p:spPr>
        <p:txBody>
          <a:bodyPr>
            <a:normAutofit/>
          </a:bodyPr>
          <a:lstStyle/>
          <a:p>
            <a:r>
              <a:rPr lang="en-US" altLang="en-US" sz="2800" b="1" dirty="0" smtClean="0">
                <a:solidFill>
                  <a:srgbClr val="0000FF"/>
                </a:solidFill>
                <a:ea typeface="Tahoma" panose="020B0604030504040204" pitchFamily="34" charset="0"/>
                <a:cs typeface="Tahoma" panose="020B0604030504040204" pitchFamily="34" charset="0"/>
              </a:rPr>
              <a:t> </a:t>
            </a:r>
            <a:endParaRPr lang="vi-VN" sz="2800" b="1" dirty="0">
              <a:solidFill>
                <a:srgbClr val="0000FF"/>
              </a:solidFill>
              <a:latin typeface="+mn-lt"/>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Về  rượu, bia</a:t>
            </a:r>
          </a:p>
          <a:p>
            <a:r>
              <a:rPr lang="en-US" sz="2000" dirty="0" err="1" smtClean="0">
                <a:latin typeface="Tahoma" panose="020B0604030504040204" pitchFamily="34" charset="0"/>
                <a:ea typeface="Tahoma" panose="020B0604030504040204" pitchFamily="34" charset="0"/>
                <a:cs typeface="Tahoma" panose="020B0604030504040204" pitchFamily="34" charset="0"/>
              </a:rPr>
              <a:t>Quá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hoàn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gian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từ</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năm</a:t>
            </a:r>
            <a:r>
              <a:rPr lang="en-US" sz="2000" dirty="0" smtClean="0">
                <a:latin typeface="Tahoma" panose="020B0604030504040204" pitchFamily="34" charset="0"/>
                <a:ea typeface="Tahoma" panose="020B0604030504040204" pitchFamily="34" charset="0"/>
                <a:cs typeface="Tahoma" panose="020B0604030504040204" pitchFamily="34" charset="0"/>
              </a:rPr>
              <a:t> 1990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nay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rõ</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tiết,đặc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trưng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sắc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mức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nới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chung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uống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cồn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rựou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nói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riêng</a:t>
            </a:r>
            <a:r>
              <a:rPr lang="en-US" sz="2000" dirty="0" smtClean="0">
                <a:latin typeface="Tahoma" panose="020B0604030504040204" pitchFamily="34" charset="0"/>
                <a:ea typeface="Tahoma" panose="020B0604030504040204" pitchFamily="34" charset="0"/>
                <a:cs typeface="Tahoma" panose="020B0604030504040204" pitchFamily="34" charset="0"/>
              </a:rPr>
              <a:t>. </a:t>
            </a:r>
          </a:p>
          <a:p>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trừ</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dưới</a:t>
            </a:r>
            <a:r>
              <a:rPr lang="en-US" sz="2000" dirty="0" smtClean="0">
                <a:latin typeface="Tahoma" panose="020B0604030504040204" pitchFamily="34" charset="0"/>
                <a:ea typeface="Tahoma" panose="020B0604030504040204" pitchFamily="34" charset="0"/>
                <a:cs typeface="Tahoma" panose="020B0604030504040204" pitchFamily="34" charset="0"/>
              </a:rPr>
              <a:t> 20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loại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a:t>
            </a:r>
            <a:r>
              <a:rPr lang="en-US" sz="2000" dirty="0" smtClean="0">
                <a:latin typeface="Tahoma" panose="020B0604030504040204" pitchFamily="34" charset="0"/>
                <a:ea typeface="Tahoma" panose="020B0604030504040204" pitchFamily="34" charset="0"/>
                <a:cs typeface="Tahoma" panose="020B0604030504040204" pitchFamily="34" charset="0"/>
              </a:rPr>
              <a:t> 90 %, </a:t>
            </a:r>
            <a:r>
              <a:rPr lang="en-US" sz="2000" dirty="0" err="1" smtClean="0">
                <a:latin typeface="Tahoma" panose="020B0604030504040204" pitchFamily="34" charset="0"/>
                <a:ea typeface="Tahoma" panose="020B0604030504040204" pitchFamily="34" charset="0"/>
                <a:cs typeface="Tahoma" panose="020B0604030504040204" pitchFamily="34" charset="0"/>
              </a:rPr>
              <a:t>gấp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hai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lần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thấp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a:t>
            </a:r>
            <a:r>
              <a:rPr lang="en-US" sz="2000" dirty="0" smtClean="0">
                <a:latin typeface="Tahoma" panose="020B0604030504040204" pitchFamily="34" charset="0"/>
                <a:ea typeface="Tahoma" panose="020B0604030504040204" pitchFamily="34" charset="0"/>
                <a:cs typeface="Tahoma" panose="020B0604030504040204" pitchFamily="34" charset="0"/>
              </a:rPr>
              <a:t> 45%</a:t>
            </a:r>
          </a:p>
          <a:p>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rõ</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quan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a:t>
            </a:r>
            <a:r>
              <a:rPr lang="en-US" sz="2000" dirty="0" smtClean="0">
                <a:latin typeface="Tahoma" panose="020B0604030504040204" pitchFamily="34" charset="0"/>
                <a:ea typeface="Tahoma" panose="020B0604030504040204" pitchFamily="34" charset="0"/>
                <a:cs typeface="Tahoma" panose="020B0604030504040204" pitchFamily="34" charset="0"/>
              </a:rPr>
              <a:t> NSNN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chịu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 </a:t>
            </a:r>
            <a:r>
              <a:rPr lang="en-US" sz="2000" dirty="0" err="1" smtClean="0">
                <a:latin typeface="Tahoma" panose="020B0604030504040204" pitchFamily="34" charset="0"/>
                <a:ea typeface="Tahoma" panose="020B0604030504040204" pitchFamily="34" charset="0"/>
                <a:cs typeface="Tahoma" panose="020B0604030504040204" pitchFamily="34" charset="0"/>
              </a:rPr>
              <a:t>Bao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gồm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toán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phương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án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đảm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bảo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hòa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yếu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tố</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khỏe</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cộng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đồng</a:t>
            </a:r>
            <a:r>
              <a:rPr lang="en-US" sz="2000" dirty="0" smtClean="0">
                <a:latin typeface="Tahoma" panose="020B0604030504040204" pitchFamily="34" charset="0"/>
                <a:ea typeface="Tahoma" panose="020B0604030504040204" pitchFamily="34" charset="0"/>
                <a:cs typeface="Tahoma" panose="020B0604030504040204" pitchFamily="34" charset="0"/>
              </a:rPr>
              <a:t>, an </a:t>
            </a:r>
            <a:r>
              <a:rPr lang="en-US" sz="2000" dirty="0" err="1" smtClean="0">
                <a:latin typeface="Tahoma" panose="020B0604030504040204" pitchFamily="34" charset="0"/>
                <a:ea typeface="Tahoma" panose="020B0604030504040204" pitchFamily="34" charset="0"/>
                <a:cs typeface="Tahoma" panose="020B0604030504040204" pitchFamily="34" charset="0"/>
              </a:rPr>
              <a:t>sinh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xã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hội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a:t>
            </a:r>
            <a:r>
              <a:rPr lang="en-US" sz="2000" dirty="0" smtClean="0">
                <a:latin typeface="Tahoma" panose="020B0604030504040204" pitchFamily="34" charset="0"/>
                <a:ea typeface="Tahoma" panose="020B0604030504040204" pitchFamily="34" charset="0"/>
                <a:cs typeface="Tahoma" panose="020B0604030504040204" pitchFamily="34" charset="0"/>
              </a:rPr>
              <a:t> NSNN, </a:t>
            </a:r>
            <a:r>
              <a:rPr lang="en-US" sz="2000" dirty="0" err="1" smtClean="0">
                <a:latin typeface="Tahoma" panose="020B0604030504040204" pitchFamily="34" charset="0"/>
                <a:ea typeface="Tahoma" panose="020B0604030504040204" pitchFamily="34" charset="0"/>
                <a:cs typeface="Tahoma" panose="020B0604030504040204" pitchFamily="34" charset="0"/>
              </a:rPr>
              <a:t>ổn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định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xuất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kinh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doanh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doanh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nghiệp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ăn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việc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người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động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góp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phần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kiểm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soát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nhập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lậu</a:t>
            </a:r>
            <a:r>
              <a:rPr lang="en-US" sz="2000" dirty="0" smtClean="0">
                <a:latin typeface="Tahoma" panose="020B0604030504040204" pitchFamily="34" charset="0"/>
                <a:ea typeface="Tahoma" panose="020B0604030504040204" pitchFamily="34" charset="0"/>
                <a:cs typeface="Tahoma" panose="020B0604030504040204" pitchFamily="34" charset="0"/>
              </a:rPr>
              <a:t>,</a:t>
            </a:r>
            <a:r>
              <a:rPr lang="vi-VN" sz="2000" dirty="0" smtClean="0">
                <a:latin typeface="Tahoma" panose="020B0604030504040204" pitchFamily="34" charset="0"/>
                <a:ea typeface="Tahoma" panose="020B0604030504040204" pitchFamily="34" charset="0"/>
                <a:cs typeface="Tahoma" panose="020B0604030504040204" pitchFamily="34" charset="0"/>
              </a:rPr>
              <a:t> sản xuất lậu...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vừa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a:t>
            </a:r>
            <a:r>
              <a:rPr lang="en-US" sz="2000" dirty="0" smtClean="0">
                <a:latin typeface="Tahoma" panose="020B0604030504040204" pitchFamily="34" charset="0"/>
                <a:ea typeface="Tahoma" panose="020B0604030504040204" pitchFamily="34" charset="0"/>
                <a:cs typeface="Tahoma" panose="020B0604030504040204" pitchFamily="34" charset="0"/>
              </a:rPr>
              <a:t> NSNN, </a:t>
            </a:r>
            <a:r>
              <a:rPr lang="en-US" sz="2000" dirty="0" err="1" smtClean="0">
                <a:latin typeface="Tahoma" panose="020B0604030504040204" pitchFamily="34" charset="0"/>
                <a:ea typeface="Tahoma" panose="020B0604030504040204" pitchFamily="34" charset="0"/>
                <a:cs typeface="Tahoma" panose="020B0604030504040204" pitchFamily="34" charset="0"/>
              </a:rPr>
              <a:t>ảnh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hưởng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SXKD, </a:t>
            </a:r>
            <a:r>
              <a:rPr lang="en-US" sz="2000" dirty="0" err="1" smtClean="0">
                <a:latin typeface="Tahoma" panose="020B0604030504040204" pitchFamily="34" charset="0"/>
                <a:ea typeface="Tahoma" panose="020B0604030504040204" pitchFamily="34" charset="0"/>
                <a:cs typeface="Tahoma" panose="020B0604030504040204" pitchFamily="34" charset="0"/>
              </a:rPr>
              <a:t>sức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khỏe</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cộng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đồng</a:t>
            </a:r>
            <a:r>
              <a:rPr lang="en-US" sz="2000" dirty="0" smtClean="0">
                <a:latin typeface="Tahoma" panose="020B0604030504040204" pitchFamily="34" charset="0"/>
                <a:ea typeface="Tahoma" panose="020B0604030504040204" pitchFamily="34" charset="0"/>
                <a:cs typeface="Tahoma" panose="020B0604030504040204" pitchFamily="34" charset="0"/>
              </a:rPr>
              <a:t> . Do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đảm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bảo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lượng</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nghiên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cứu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hoàn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hệ</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thống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cải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chế</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quản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lý</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cần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thực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 song </a:t>
            </a:r>
            <a:r>
              <a:rPr lang="en-US" sz="2000" dirty="0" err="1" smtClean="0">
                <a:latin typeface="Tahoma" panose="020B0604030504040204" pitchFamily="34" charset="0"/>
                <a:ea typeface="Tahoma" panose="020B0604030504040204" pitchFamily="34" charset="0"/>
                <a:cs typeface="Tahoma" panose="020B0604030504040204" pitchFamily="34" charset="0"/>
              </a:rPr>
              <a:t>hành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hòa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giữa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thực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theo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lệ</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quốc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tế</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cụ</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Việt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nam</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dirty="0" smtClean="0">
                <a:latin typeface="Tahoma" panose="020B0604030504040204" pitchFamily="34" charset="0"/>
                <a:ea typeface="Tahoma" panose="020B0604030504040204" pitchFamily="34" charset="0"/>
                <a:cs typeface="Tahoma" panose="020B0604030504040204" pitchFamily="34" charset="0"/>
              </a:rPr>
              <a:t> </a:t>
            </a:r>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22</a:t>
            </a:fld>
            <a:endParaRPr lang="en-US" altLang="en-US" sz="1400"/>
          </a:p>
        </p:txBody>
      </p:sp>
      <p:sp>
        <p:nvSpPr>
          <p:cNvPr id="2" name="Rectangle 1"/>
          <p:cNvSpPr/>
          <p:nvPr/>
        </p:nvSpPr>
        <p:spPr>
          <a:xfrm>
            <a:off x="2086984" y="408791"/>
            <a:ext cx="8849240" cy="954107"/>
          </a:xfrm>
          <a:prstGeom prst="rect">
            <a:avLst/>
          </a:prstGeom>
        </p:spPr>
        <p:txBody>
          <a:bodyPr wrap="square">
            <a:spAutoFit/>
          </a:bodyPr>
          <a:lstStyle/>
          <a:p>
            <a:r>
              <a:rPr lang="vi-VN" sz="2800" b="1" dirty="0" smtClean="0">
                <a:solidFill>
                  <a:srgbClr val="0000FF"/>
                </a:solidFill>
                <a:latin typeface="Calibri" panose="020F0502020204030204" pitchFamily="34" charset="0"/>
                <a:cs typeface="Calibri" panose="020F0502020204030204" pitchFamily="34" charset="0"/>
              </a:rPr>
              <a:t>Hướng đến chính sách thuế TTĐB hài hòa các mục tiêu</a:t>
            </a:r>
          </a:p>
          <a:p>
            <a:r>
              <a:rPr lang="vi-VN" sz="2800" b="1" dirty="0">
                <a:solidFill>
                  <a:srgbClr val="0000FF"/>
                </a:solidFill>
                <a:latin typeface="Calibri" panose="020F0502020204030204" pitchFamily="34" charset="0"/>
                <a:cs typeface="Calibri" panose="020F0502020204030204" pitchFamily="34" charset="0"/>
              </a:rPr>
              <a:t> </a:t>
            </a:r>
            <a:r>
              <a:rPr lang="vi-VN" sz="2800" b="1" dirty="0" smtClean="0">
                <a:solidFill>
                  <a:srgbClr val="0000FF"/>
                </a:solidFill>
                <a:latin typeface="Calibri" panose="020F0502020204030204" pitchFamily="34" charset="0"/>
                <a:cs typeface="Calibri" panose="020F0502020204030204" pitchFamily="34" charset="0"/>
              </a:rPr>
              <a:t>  		và phù hợp  bối cảnh  cụ thể</a:t>
            </a:r>
            <a:endParaRPr lang="en-US" sz="2800" b="1" dirty="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78572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23</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23</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23</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Hướng đến chính sách thuế TTĐB hài hòa các mục tiêu </a:t>
            </a:r>
            <a:b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br>
            <a:r>
              <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và phù hợp  bối cảnh  cụ thể</a:t>
            </a:r>
            <a:endPar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Về</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nội</a:t>
            </a:r>
            <a:r>
              <a:rPr lang="en-US" sz="2000" dirty="0" smtClean="0">
                <a:latin typeface="Tahoma" panose="020B0604030504040204" pitchFamily="34" charset="0"/>
                <a:ea typeface="Tahoma" panose="020B0604030504040204" pitchFamily="34" charset="0"/>
                <a:cs typeface="Tahoma" panose="020B0604030504040204" pitchFamily="34" charset="0"/>
              </a:rPr>
              <a:t> dung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uống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cồn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dự</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Luật</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Chúng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tôi</a:t>
            </a:r>
            <a:r>
              <a:rPr lang="en-US" sz="2000" dirty="0" smtClean="0">
                <a:latin typeface="Tahoma" panose="020B0604030504040204" pitchFamily="34" charset="0"/>
                <a:ea typeface="Tahoma" panose="020B0604030504040204" pitchFamily="34" charset="0"/>
                <a:cs typeface="Tahoma" panose="020B0604030504040204" pitchFamily="34" charset="0"/>
              </a:rPr>
              <a:t> t</a:t>
            </a:r>
            <a:r>
              <a:rPr lang="vi-VN" sz="2000" dirty="0" smtClean="0">
                <a:latin typeface="Tahoma" panose="020B0604030504040204" pitchFamily="34" charset="0"/>
                <a:ea typeface="Tahoma" panose="020B0604030504040204" pitchFamily="34" charset="0"/>
                <a:cs typeface="Tahoma" panose="020B0604030504040204" pitchFamily="34" charset="0"/>
              </a:rPr>
              <a:t>hống nhất quan điểm  tăng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vi-VN" sz="2000" dirty="0" smtClean="0">
                <a:latin typeface="Tahoma" panose="020B0604030504040204" pitchFamily="34" charset="0"/>
                <a:ea typeface="Tahoma" panose="020B0604030504040204" pitchFamily="34" charset="0"/>
                <a:cs typeface="Tahoma" panose="020B0604030504040204" pitchFamily="34" charset="0"/>
              </a:rPr>
              <a:t>theo lộ trình từng năm trong giai đoạn từ năm 2026 đến năm 2030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nhằm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mục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tiêu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theo</a:t>
            </a:r>
            <a:r>
              <a:rPr lang="en-US" sz="2000" dirty="0" smtClean="0">
                <a:latin typeface="Tahoma" panose="020B0604030504040204" pitchFamily="34" charset="0"/>
                <a:ea typeface="Tahoma" panose="020B0604030504040204" pitchFamily="34" charset="0"/>
                <a:cs typeface="Tahoma" panose="020B0604030504040204" pitchFamily="34" charset="0"/>
              </a:rPr>
              <a:t> QĐ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508/QĐ-</a:t>
            </a:r>
            <a:r>
              <a:rPr lang="en-US" sz="2000" dirty="0" err="1" smtClean="0">
                <a:latin typeface="Tahoma" panose="020B0604030504040204" pitchFamily="34" charset="0"/>
                <a:ea typeface="Tahoma" panose="020B0604030504040204" pitchFamily="34" charset="0"/>
                <a:cs typeface="Tahoma" panose="020B0604030504040204" pitchFamily="34" charset="0"/>
              </a:rPr>
              <a:t>TTg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ngày</a:t>
            </a:r>
            <a:r>
              <a:rPr lang="en-US" sz="2000" dirty="0" smtClean="0">
                <a:latin typeface="Tahoma" panose="020B0604030504040204" pitchFamily="34" charset="0"/>
                <a:ea typeface="Tahoma" panose="020B0604030504040204" pitchFamily="34" charset="0"/>
                <a:cs typeface="Tahoma" panose="020B0604030504040204" pitchFamily="34" charset="0"/>
              </a:rPr>
              <a:t> 23 </a:t>
            </a:r>
            <a:r>
              <a:rPr lang="en-US" sz="2000" dirty="0" err="1" smtClean="0">
                <a:latin typeface="Tahoma" panose="020B0604030504040204" pitchFamily="34" charset="0"/>
                <a:ea typeface="Tahoma" panose="020B0604030504040204" pitchFamily="34" charset="0"/>
                <a:cs typeface="Tahoma" panose="020B0604030504040204" pitchFamily="34" charset="0"/>
              </a:rPr>
              <a:t>tháng</a:t>
            </a:r>
            <a:r>
              <a:rPr lang="en-US" sz="2000" dirty="0" smtClean="0">
                <a:latin typeface="Tahoma" panose="020B0604030504040204" pitchFamily="34" charset="0"/>
                <a:ea typeface="Tahoma" panose="020B0604030504040204" pitchFamily="34" charset="0"/>
                <a:cs typeface="Tahoma" panose="020B0604030504040204" pitchFamily="34" charset="0"/>
              </a:rPr>
              <a:t> 4 </a:t>
            </a:r>
            <a:r>
              <a:rPr lang="en-US" sz="2000" dirty="0" err="1" smtClean="0">
                <a:latin typeface="Tahoma" panose="020B0604030504040204" pitchFamily="34" charset="0"/>
                <a:ea typeface="Tahoma" panose="020B0604030504040204" pitchFamily="34" charset="0"/>
                <a:cs typeface="Tahoma" panose="020B0604030504040204" pitchFamily="34" charset="0"/>
              </a:rPr>
              <a:t>năm</a:t>
            </a:r>
            <a:r>
              <a:rPr lang="en-US" sz="2000" dirty="0" smtClean="0">
                <a:latin typeface="Tahoma" panose="020B0604030504040204" pitchFamily="34" charset="0"/>
                <a:ea typeface="Tahoma" panose="020B0604030504040204" pitchFamily="34" charset="0"/>
                <a:cs typeface="Tahoma" panose="020B0604030504040204" pitchFamily="34" charset="0"/>
              </a:rPr>
              <a:t> 2022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TTCP </a:t>
            </a:r>
            <a:r>
              <a:rPr lang="en-US" sz="2000" dirty="0" err="1" smtClean="0">
                <a:latin typeface="Tahoma" panose="020B0604030504040204" pitchFamily="34" charset="0"/>
                <a:ea typeface="Tahoma" panose="020B0604030504040204" pitchFamily="34" charset="0"/>
                <a:cs typeface="Tahoma" panose="020B0604030504040204" pitchFamily="34" charset="0"/>
              </a:rPr>
              <a:t>phê</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duyệt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Chiến lược cải cách hệ thống thuế đến năm 2030</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xây dựng lộ trình điều chỉnh tăng thuế đối với các mặt hàng thuốc lá, bia, rượu để hạn chế sản xuất, tiêu dùng và thực hiện các cam kết quốc tế; rà soát điều chỉnh mức thuế tiêu thụ đặc biệt một số mặt hàng để phù hợp với điều kiện kinh tế - xã hội giai đoạn 2021 – 2030</a:t>
            </a:r>
            <a:r>
              <a:rPr lang="en-US" sz="2000" dirty="0" smtClean="0">
                <a:latin typeface="Tahoma" panose="020B0604030504040204" pitchFamily="34" charset="0"/>
                <a:ea typeface="Tahoma" panose="020B0604030504040204" pitchFamily="34" charset="0"/>
                <a:cs typeface="Tahoma" panose="020B0604030504040204" pitchFamily="34" charset="0"/>
              </a:rPr>
              <a:t>…”</a:t>
            </a:r>
            <a:endParaRPr lang="vi-VN" sz="2000" dirty="0" smtClean="0">
              <a:latin typeface="Tahoma" panose="020B0604030504040204" pitchFamily="34" charset="0"/>
              <a:ea typeface="Tahoma" panose="020B0604030504040204" pitchFamily="34" charset="0"/>
              <a:cs typeface="Tahoma" panose="020B0604030504040204" pitchFamily="34" charset="0"/>
            </a:endParaRPr>
          </a:p>
          <a:p>
            <a:r>
              <a:rPr lang="vi-VN" sz="2000" dirty="0" smtClean="0">
                <a:latin typeface="Tahoma" panose="020B0604030504040204" pitchFamily="34" charset="0"/>
                <a:ea typeface="Tahoma" panose="020B0604030504040204" pitchFamily="34" charset="0"/>
                <a:cs typeface="Tahoma" panose="020B0604030504040204" pitchFamily="34" charset="0"/>
              </a:rPr>
              <a:t>Việc tăng thuế theo  hai PA 1 và 2 đều tăng liên tục và  tăng  cao  sẽ  ảnh  ảnh hưởng  đến doanh nghiệp đang  cố gắng ổn định, hồi phục  sản xuất kinh doanh sau Covid 19, đồng thời  phải  thực hiện Nghị định 100/2019/NĐ-CP của Chính phủ  quy định xử phạt vi phạm hành chính trong lĩnh vực giao thông</a:t>
            </a:r>
          </a:p>
          <a:p>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PA 1: với 3 sp đều tăng năm đầu tiên là 5% và mỗi năm tăng thêm 5%</a:t>
            </a:r>
          </a:p>
          <a:p>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PA2: với 3 sp đều tăng năm đầu tiên là 15% và mỗi năm tăng thêm 5%</a:t>
            </a:r>
          </a:p>
          <a:p>
            <a:pPr marL="0" indent="0">
              <a:buNone/>
            </a:pPr>
            <a:endPar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endPar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endPar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23</a:t>
            </a:fld>
            <a:endParaRPr lang="en-US" altLang="en-US" sz="1400"/>
          </a:p>
        </p:txBody>
      </p:sp>
    </p:spTree>
    <p:extLst>
      <p:ext uri="{BB962C8B-B14F-4D97-AF65-F5344CB8AC3E}">
        <p14:creationId xmlns:p14="http://schemas.microsoft.com/office/powerpoint/2010/main" val="7038845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24</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24</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24</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Hướng đến chính sách thuế TTĐB hài hòa các mục tiêu  </a:t>
            </a:r>
            <a:b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br>
            <a:r>
              <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và phù hợp  bối cảnh  cụ thể</a:t>
            </a:r>
            <a:endPar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en-US" sz="2000" dirty="0" err="1" smtClean="0">
                <a:latin typeface="Tahoma" panose="020B0604030504040204" pitchFamily="34" charset="0"/>
                <a:ea typeface="Tahoma" panose="020B0604030504040204" pitchFamily="34" charset="0"/>
                <a:cs typeface="Tahoma" panose="020B0604030504040204" pitchFamily="34" charset="0"/>
              </a:rPr>
              <a:t>Việc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tăng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liên tục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mang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lại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như</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mục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tiêu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đề</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ra.</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v</a:t>
            </a:r>
            <a:r>
              <a:rPr lang="vi-VN" sz="2000" dirty="0" smtClean="0">
                <a:latin typeface="Tahoma" panose="020B0604030504040204" pitchFamily="34" charset="0"/>
                <a:ea typeface="Tahoma" panose="020B0604030504040204" pitchFamily="34" charset="0"/>
                <a:cs typeface="Tahoma" panose="020B0604030504040204" pitchFamily="34" charset="0"/>
              </a:rPr>
              <a:t>iệc tăng thuế làm tăng giá bán,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hạn chế sản xuất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tuy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nhiên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chưa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hẳn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được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mục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tiêu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giảm</a:t>
            </a:r>
            <a:r>
              <a:rPr lang="vi-VN" sz="2000" dirty="0" smtClean="0">
                <a:latin typeface="Tahoma" panose="020B0604030504040204" pitchFamily="34" charset="0"/>
                <a:ea typeface="Tahoma" panose="020B0604030504040204" pitchFamily="34" charset="0"/>
                <a:cs typeface="Tahoma" panose="020B0604030504040204" pitchFamily="34" charset="0"/>
              </a:rPr>
              <a:t> tiêu thụ mặt h</a:t>
            </a:r>
            <a:r>
              <a:rPr lang="en-US" sz="2000" dirty="0">
                <a:latin typeface="Tahoma" panose="020B0604030504040204" pitchFamily="34" charset="0"/>
                <a:ea typeface="Tahoma" panose="020B0604030504040204" pitchFamily="34" charset="0"/>
                <a:cs typeface="Tahoma" panose="020B0604030504040204" pitchFamily="34" charset="0"/>
              </a:rPr>
              <a:t>à</a:t>
            </a:r>
            <a:r>
              <a:rPr lang="vi-VN" sz="2000" dirty="0" smtClean="0">
                <a:latin typeface="Tahoma" panose="020B0604030504040204" pitchFamily="34" charset="0"/>
                <a:ea typeface="Tahoma" panose="020B0604030504040204" pitchFamily="34" charset="0"/>
                <a:cs typeface="Tahoma" panose="020B0604030504040204" pitchFamily="34" charset="0"/>
              </a:rPr>
              <a:t>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hạn chế tác hại việc uống rượu bia nhiều ảnh hưởng đến sức khỏe nhân dân.</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r>
              <a:rPr lang="en-US" sz="2000" dirty="0" smtClean="0">
                <a:latin typeface="Tahoma" panose="020B0604030504040204" pitchFamily="34" charset="0"/>
                <a:ea typeface="Tahoma" panose="020B0604030504040204" pitchFamily="34" charset="0"/>
                <a:cs typeface="Tahoma" panose="020B0604030504040204" pitchFamily="34" charset="0"/>
              </a:rPr>
              <a:t>Do </a:t>
            </a:r>
            <a:r>
              <a:rPr lang="en-US" sz="2000" dirty="0" err="1" smtClean="0">
                <a:latin typeface="Tahoma" panose="020B0604030504040204" pitchFamily="34" charset="0"/>
                <a:ea typeface="Tahoma" panose="020B0604030504040204" pitchFamily="34" charset="0"/>
                <a:cs typeface="Tahoma" panose="020B0604030504040204" pitchFamily="34" charset="0"/>
              </a:rPr>
              <a:t>thực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việc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tăng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dẫn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nhập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lậu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tăng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người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tiêu</a:t>
            </a:r>
            <a:r>
              <a:rPr lang="en-US" sz="2000" dirty="0" smtClean="0">
                <a:latin typeface="Tahoma" panose="020B0604030504040204" pitchFamily="34" charset="0"/>
                <a:ea typeface="Tahoma" panose="020B0604030504040204" pitchFamily="34" charset="0"/>
                <a:cs typeface="Tahoma" panose="020B0604030504040204" pitchFamily="34" charset="0"/>
              </a:rPr>
              <a:t> dung </a:t>
            </a:r>
            <a:r>
              <a:rPr lang="vi-VN" sz="2000" dirty="0" smtClean="0">
                <a:latin typeface="Tahoma" panose="020B0604030504040204" pitchFamily="34" charset="0"/>
                <a:ea typeface="Tahoma" panose="020B0604030504040204" pitchFamily="34" charset="0"/>
                <a:cs typeface="Tahoma" panose="020B0604030504040204" pitchFamily="34" charset="0"/>
              </a:rPr>
              <a:t> có thu nhập phân khúc cao </a:t>
            </a:r>
            <a:r>
              <a:rPr lang="en-US" sz="2000" dirty="0" err="1" smtClean="0">
                <a:latin typeface="Tahoma" panose="020B0604030504040204" pitchFamily="34" charset="0"/>
                <a:ea typeface="Tahoma" panose="020B0604030504040204" pitchFamily="34" charset="0"/>
                <a:cs typeface="Tahoma" panose="020B0604030504040204" pitchFamily="34" charset="0"/>
              </a:rPr>
              <a:t>chuyển</a:t>
            </a:r>
            <a:r>
              <a:rPr lang="en-US" sz="2000" dirty="0" smtClean="0">
                <a:latin typeface="Tahoma" panose="020B0604030504040204" pitchFamily="34" charset="0"/>
                <a:ea typeface="Tahoma" panose="020B0604030504040204" pitchFamily="34" charset="0"/>
                <a:cs typeface="Tahoma" panose="020B0604030504040204" pitchFamily="34" charset="0"/>
              </a:rPr>
              <a:t> sang </a:t>
            </a:r>
            <a:r>
              <a:rPr lang="en-US" sz="2000" dirty="0" err="1" smtClean="0">
                <a:latin typeface="Tahoma" panose="020B0604030504040204" pitchFamily="34" charset="0"/>
                <a:ea typeface="Tahoma" panose="020B0604030504040204" pitchFamily="34" charset="0"/>
                <a:cs typeface="Tahoma" panose="020B0604030504040204" pitchFamily="34" charset="0"/>
              </a:rPr>
              <a:t>uông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nhập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lậu</a:t>
            </a:r>
            <a:r>
              <a:rPr lang="en-US" sz="2000" dirty="0" smtClean="0">
                <a:latin typeface="Tahoma" panose="020B0604030504040204" pitchFamily="34" charset="0"/>
                <a:ea typeface="Tahoma" panose="020B0604030504040204" pitchFamily="34" charset="0"/>
                <a:cs typeface="Tahoma" panose="020B0604030504040204" pitchFamily="34" charset="0"/>
              </a:rPr>
              <a:t>;</a:t>
            </a:r>
            <a:endParaRPr lang="vi-VN" sz="2000" dirty="0" smtClean="0">
              <a:latin typeface="Tahoma" panose="020B0604030504040204" pitchFamily="34" charset="0"/>
              <a:ea typeface="Tahoma" panose="020B0604030504040204" pitchFamily="34" charset="0"/>
              <a:cs typeface="Tahoma" panose="020B0604030504040204" pitchFamily="34" charset="0"/>
            </a:endParaRPr>
          </a:p>
          <a:p>
            <a:r>
              <a:rPr lang="vi-VN" sz="2000" dirty="0" smtClean="0">
                <a:latin typeface="Tahoma" panose="020B0604030504040204" pitchFamily="34" charset="0"/>
                <a:ea typeface="Tahoma" panose="020B0604030504040204" pitchFamily="34" charset="0"/>
                <a:cs typeface="Tahoma" panose="020B0604030504040204" pitchFamily="34" charset="0"/>
              </a:rPr>
              <a:t>Người tiêu dùng ở nông thôn, có thu nhập thấp có nhiều khả năng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chuyển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tự</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cung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tự</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cấp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và</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bán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lấy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lãi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bằng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dân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tự</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nấu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tự</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chế</a:t>
            </a:r>
            <a:r>
              <a:rPr lang="en-US" sz="2000" dirty="0">
                <a:latin typeface="Tahoma" panose="020B0604030504040204" pitchFamily="34" charset="0"/>
                <a:ea typeface="Tahoma" panose="020B0604030504040204" pitchFamily="34" charset="0"/>
                <a:cs typeface="Tahoma" panose="020B0604030504040204" pitchFamily="34" charset="0"/>
              </a:rPr>
              <a: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nộp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không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đảm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bảo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lượng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gây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ảnh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hưởng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khỏe</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nhân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dân</a:t>
            </a:r>
            <a:r>
              <a:rPr lang="en-US" sz="2000" dirty="0" smtClean="0">
                <a:latin typeface="Tahoma" panose="020B0604030504040204" pitchFamily="34" charset="0"/>
                <a:ea typeface="Tahoma" panose="020B0604030504040204" pitchFamily="34" charset="0"/>
                <a:cs typeface="Tahoma" panose="020B0604030504040204" pitchFamily="34" charset="0"/>
              </a:rPr>
              <a:t>.</a:t>
            </a:r>
            <a:endParaRPr lang="vi-VN" sz="2000" dirty="0" smtClean="0">
              <a:latin typeface="Tahoma" panose="020B0604030504040204" pitchFamily="34" charset="0"/>
              <a:ea typeface="Tahoma" panose="020B0604030504040204" pitchFamily="34" charset="0"/>
              <a:cs typeface="Tahoma" panose="020B0604030504040204" pitchFamily="34" charset="0"/>
            </a:endParaRPr>
          </a:p>
          <a:p>
            <a:r>
              <a:rPr lang="vi-VN" sz="2000" dirty="0" smtClean="0">
                <a:latin typeface="Tahoma" panose="020B0604030504040204" pitchFamily="34" charset="0"/>
                <a:ea typeface="Tahoma" panose="020B0604030504040204" pitchFamily="34" charset="0"/>
                <a:cs typeface="Tahoma" panose="020B0604030504040204" pitchFamily="34" charset="0"/>
              </a:rPr>
              <a:t>Theo đó mục tiêu hạn chế tiêu dùng, đảo bảo sức khỏe cộng đồng khó thức hiện. </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endParaRPr lang="vi-VN" sz="2000" dirty="0" smtClean="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24</a:t>
            </a:fld>
            <a:endParaRPr lang="en-US" altLang="en-US" sz="1400"/>
          </a:p>
        </p:txBody>
      </p:sp>
    </p:spTree>
    <p:extLst>
      <p:ext uri="{BB962C8B-B14F-4D97-AF65-F5344CB8AC3E}">
        <p14:creationId xmlns:p14="http://schemas.microsoft.com/office/powerpoint/2010/main" val="36780662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25</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25</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25</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Hướng đến chính sách thuế TTĐB hài hòa các mục tiêu  </a:t>
            </a:r>
            <a:b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br>
            <a:r>
              <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rPr>
              <a:t> </a:t>
            </a:r>
            <a:r>
              <a:rPr lang="vi-VN"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và phù hợp  bối cảnh  cụ thể</a:t>
            </a:r>
            <a:endPar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en-US" sz="2000" dirty="0" err="1" smtClean="0">
                <a:latin typeface="Tahoma" panose="020B0604030504040204" pitchFamily="34" charset="0"/>
                <a:ea typeface="Tahoma" panose="020B0604030504040204" pitchFamily="34" charset="0"/>
                <a:cs typeface="Tahoma" panose="020B0604030504040204" pitchFamily="34" charset="0"/>
              </a:rPr>
              <a:t>Từ</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thực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chúng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tôi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đề</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nghị</a:t>
            </a:r>
            <a:r>
              <a:rPr lang="vi-VN" sz="2000" dirty="0" smtClean="0">
                <a:latin typeface="Tahoma" panose="020B0604030504040204" pitchFamily="34" charset="0"/>
                <a:ea typeface="Tahoma" panose="020B0604030504040204" pitchFamily="34" charset="0"/>
                <a:cs typeface="Tahoma" panose="020B0604030504040204" pitchFamily="34" charset="0"/>
              </a:rPr>
              <a:t> ban soạn thảo cân nhắc nghiên cứu kỹ thêm  tác động tăng thuế nhanh, cao theo dự  Luật  đến thị trường, hoạt động sản xuất kinh doanh, ngừơi tiêu dùng, sức khỏe cộng đồng . </a:t>
            </a:r>
          </a:p>
          <a:p>
            <a:r>
              <a:rPr lang="vi-VN" sz="2000" dirty="0" smtClean="0">
                <a:latin typeface="Tahoma" panose="020B0604030504040204" pitchFamily="34" charset="0"/>
                <a:ea typeface="Tahoma" panose="020B0604030504040204" pitchFamily="34" charset="0"/>
                <a:cs typeface="Tahoma" panose="020B0604030504040204" pitchFamily="34" charset="0"/>
              </a:rPr>
              <a:t>Trong đó  có thể xem xét phương án  giãn thời gian tăng thuế suất có lộ trình để các doanh nghiệp có điều kiện xây dựng phương án, chuyển đổi sản xuất kinh doanh, không bị xáo trộn quá lớn.</a:t>
            </a:r>
          </a:p>
          <a:p>
            <a:r>
              <a:rPr lang="vi-VN" sz="2000" dirty="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Ví  dụ năm đầu tăng thuế suất 5%. Nhưng các năm tiếp theo thuế suất sẽ tăng theo lộ trình vài năm thay vì 1 năm. </a:t>
            </a:r>
          </a:p>
          <a:p>
            <a:r>
              <a:rPr lang="vi-VN" sz="2000" dirty="0" smtClean="0">
                <a:latin typeface="Tahoma" panose="020B0604030504040204" pitchFamily="34" charset="0"/>
                <a:ea typeface="Tahoma" panose="020B0604030504040204" pitchFamily="34" charset="0"/>
                <a:cs typeface="Tahoma" panose="020B0604030504040204" pitchFamily="34" charset="0"/>
              </a:rPr>
              <a:t> Khi có chính sách hợp lý thì sẽ hài hòa hơn các mục tiêu đặt  ra của thuế TTĐB cũng như nội dung Luật thuế sửa đổi lần này.</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000" dirty="0" smtClean="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25</a:t>
            </a:fld>
            <a:endParaRPr lang="en-US" altLang="en-US" sz="1400"/>
          </a:p>
        </p:txBody>
      </p:sp>
    </p:spTree>
    <p:extLst>
      <p:ext uri="{BB962C8B-B14F-4D97-AF65-F5344CB8AC3E}">
        <p14:creationId xmlns:p14="http://schemas.microsoft.com/office/powerpoint/2010/main" val="2757381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26</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26</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26</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endPar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pPr marL="0" indent="0">
              <a:buNone/>
            </a:pP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Về nước giải khát có đường.</a:t>
            </a:r>
          </a:p>
          <a:p>
            <a:r>
              <a:rPr lang="vi-VN" sz="2000" dirty="0" smtClean="0">
                <a:latin typeface="Tahoma" panose="020B0604030504040204" pitchFamily="34" charset="0"/>
                <a:ea typeface="Tahoma" panose="020B0604030504040204" pitchFamily="34" charset="0"/>
                <a:cs typeface="Tahoma" panose="020B0604030504040204" pitchFamily="34" charset="0"/>
              </a:rPr>
              <a:t>Dự Luật TTĐB lần này đưa vào diện chịu thuế TTĐB đối với  nước giải khát theo Tiêu chuẩn Việt Nam (TCVN) có hàm lượng đường trên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5g/100ml  với</a:t>
            </a:r>
          </a:p>
          <a:p>
            <a:pPr marL="0" indent="0">
              <a:buNone/>
            </a:pPr>
            <a:r>
              <a:rPr lang="vi-VN" sz="2000" dirty="0" smtClean="0">
                <a:latin typeface="Tahoma" panose="020B0604030504040204" pitchFamily="34" charset="0"/>
                <a:ea typeface="Tahoma" panose="020B0604030504040204" pitchFamily="34" charset="0"/>
                <a:cs typeface="Tahoma" panose="020B0604030504040204" pitchFamily="34" charset="0"/>
              </a:rPr>
              <a:t>thuế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suất 10%</a:t>
            </a:r>
          </a:p>
          <a:p>
            <a:pPr>
              <a:buFont typeface="Wingdings" panose="05000000000000000000" pitchFamily="2" charset="2"/>
              <a:buChar char="Ø"/>
            </a:pPr>
            <a:r>
              <a:rPr lang="vi-VN" sz="2000" dirty="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Việc bổ sung thêm nước giải khát theo Tiêu chuẩn Việt Nam  có hàm lượng đường trên 5g/100ml vào đối tượng chịu thuế TTĐB để thực hiện chủ trương chỉ đạo của Đảng và Nhà nước về bảo vệ sức khỏe nhân dân và khuyến cáo của Tổ chức Y thế Thế giới (WHO),Quỹ nhi đồng LHQ ( UNICEF), của  Bộ Y tế về bệnh tật, yếu tố sức khỏe liên quan đến nước giải khát có đường</a:t>
            </a: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Nội dung này đã được đưa vào một số lần dự thảo thay đổi Luật thuế TTĐB trước đây nhưng  chưa điều chỉnh  sản phẩm này. </a:t>
            </a: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Chúng tôi  đề nghị nhắc thấu đáo khi bổ sung nước giải khát có đường vào đối tượng chịu thuế TTĐB, đồng thời xem xét lượng đường bao nhiêu là phù hợp, 5g/100ml hay 7 hoặc 8 g/100 ml như kinh ngiệm của một số nước có đánh thuế.</a:t>
            </a:r>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26</a:t>
            </a:fld>
            <a:endParaRPr lang="en-US" altLang="en-US" sz="1400"/>
          </a:p>
        </p:txBody>
      </p:sp>
      <p:sp>
        <p:nvSpPr>
          <p:cNvPr id="2" name="Rectangle 1"/>
          <p:cNvSpPr/>
          <p:nvPr/>
        </p:nvSpPr>
        <p:spPr>
          <a:xfrm>
            <a:off x="1645920" y="268941"/>
            <a:ext cx="8724452" cy="954107"/>
          </a:xfrm>
          <a:prstGeom prst="rect">
            <a:avLst/>
          </a:prstGeom>
        </p:spPr>
        <p:txBody>
          <a:bodyPr wrap="square">
            <a:spAutoFit/>
          </a:bodyPr>
          <a:lstStyle/>
          <a:p>
            <a:r>
              <a:rPr lang="vi-VN" sz="2800" b="1" dirty="0" smtClean="0">
                <a:solidFill>
                  <a:srgbClr val="0000FF"/>
                </a:solidFill>
                <a:latin typeface="Calibri" panose="020F0502020204030204" pitchFamily="34" charset="0"/>
                <a:cs typeface="Calibri" panose="020F0502020204030204" pitchFamily="34" charset="0"/>
              </a:rPr>
              <a:t>Hướng đến chính sách thuế TTĐB hài hòa các mục tiêu  </a:t>
            </a:r>
            <a:br>
              <a:rPr lang="vi-VN" sz="2800" b="1" dirty="0" smtClean="0">
                <a:solidFill>
                  <a:srgbClr val="0000FF"/>
                </a:solidFill>
                <a:latin typeface="Calibri" panose="020F0502020204030204" pitchFamily="34" charset="0"/>
                <a:cs typeface="Calibri" panose="020F0502020204030204" pitchFamily="34" charset="0"/>
              </a:rPr>
            </a:br>
            <a:r>
              <a:rPr lang="vi-VN" sz="2800" b="1" dirty="0" smtClean="0">
                <a:solidFill>
                  <a:srgbClr val="0000FF"/>
                </a:solidFill>
                <a:latin typeface="Calibri" panose="020F0502020204030204" pitchFamily="34" charset="0"/>
                <a:cs typeface="Calibri" panose="020F0502020204030204" pitchFamily="34" charset="0"/>
              </a:rPr>
              <a:t>              và phù hợp  bối cảnh  cụ thể</a:t>
            </a:r>
            <a:endParaRPr lang="en-US" sz="2800" b="1" dirty="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08670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27</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27</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27</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smtClean="0">
                <a:solidFill>
                  <a:srgbClr val="0000FF"/>
                </a:solidFill>
                <a:latin typeface="Calibri" panose="020F0502020204030204" pitchFamily="34" charset="0"/>
                <a:ea typeface="Tahoma" panose="020B0604030504040204" pitchFamily="34" charset="0"/>
                <a:cs typeface="Calibri" panose="020F0502020204030204" pitchFamily="34" charset="0"/>
              </a:rPr>
              <a:t>           </a:t>
            </a:r>
            <a:endParaRPr lang="vi-VN" sz="2800" b="1" dirty="0">
              <a:solidFill>
                <a:srgbClr val="0000FF"/>
              </a:solidFill>
              <a:latin typeface="Calibri" panose="020F0502020204030204" pitchFamily="34" charset="0"/>
              <a:ea typeface="Tahoma" panose="020B0604030504040204" pitchFamily="34" charset="0"/>
              <a:cs typeface="Calibri" panose="020F0502020204030204" pitchFamily="34" charset="0"/>
            </a:endParaRPr>
          </a:p>
        </p:txBody>
      </p:sp>
      <p:sp>
        <p:nvSpPr>
          <p:cNvPr id="179205" name="Rectangle 3"/>
          <p:cNvSpPr>
            <a:spLocks noGrp="1" noChangeArrowheads="1"/>
          </p:cNvSpPr>
          <p:nvPr>
            <p:ph type="body" idx="4294967295"/>
          </p:nvPr>
        </p:nvSpPr>
        <p:spPr>
          <a:xfrm>
            <a:off x="1645920" y="1412875"/>
            <a:ext cx="9290304" cy="4830763"/>
          </a:xfrm>
        </p:spPr>
        <p:txBody>
          <a:bodyPr>
            <a:noAutofit/>
          </a:bodyPr>
          <a:lstStyle/>
          <a:p>
            <a:r>
              <a:rPr lang="vi-VN" sz="2000" dirty="0" smtClean="0">
                <a:latin typeface="Tahoma" panose="020B0604030504040204" pitchFamily="34" charset="0"/>
                <a:ea typeface="Tahoma" panose="020B0604030504040204" pitchFamily="34" charset="0"/>
                <a:cs typeface="Tahoma" panose="020B0604030504040204" pitchFamily="34" charset="0"/>
              </a:rPr>
              <a:t>Chúng tôi nhất trí cao quan điểm điều tiết tăng thuế TTĐB đối với sản phẩm đồ uống có cồn, rượu bia</a:t>
            </a:r>
          </a:p>
          <a:p>
            <a:r>
              <a:rPr lang="vi-VN" sz="2000" dirty="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Tuy nhiên việc tăng thuế không quá đột ngột và có lộ trình để các tổ chức kinh doanh có  thời gian chuyển đổi, không ảnh hưởng quá lớn đến các doanh nghiệp sản xuất , kinh doanh thương mại, dịch vụ ăn uống, đến thị trường và người lao động trong chuỗi cung ứng liên hoàn này.</a:t>
            </a:r>
          </a:p>
          <a:p>
            <a:r>
              <a:rPr lang="vi-VN" sz="2000" dirty="0" smtClean="0">
                <a:latin typeface="Tahoma" panose="020B0604030504040204" pitchFamily="34" charset="0"/>
                <a:ea typeface="Tahoma" panose="020B0604030504040204" pitchFamily="34" charset="0"/>
                <a:cs typeface="Tahoma" panose="020B0604030504040204" pitchFamily="34" charset="0"/>
              </a:rPr>
              <a:t>  Bên cạnh  chính sách thuế TTĐB, cần tiến hành đồng bộ khác cùng với Nghị định 100/2019/NĐ-CP quy định xử phạt vi phạm hành chính trong lĩnh vực giao thông đường bộ và đường sắt, cần có các biên pháp quyết liêt chống hàng nhập lậu và </a:t>
            </a:r>
          </a:p>
          <a:p>
            <a:r>
              <a:rPr lang="vi-VN" sz="2000" dirty="0" smtClean="0">
                <a:latin typeface="Tahoma" panose="020B0604030504040204" pitchFamily="34" charset="0"/>
                <a:ea typeface="Tahoma" panose="020B0604030504040204" pitchFamily="34" charset="0"/>
                <a:cs typeface="Tahoma" panose="020B0604030504040204" pitchFamily="34" charset="0"/>
              </a:rPr>
              <a:t> Đua vào diện quản lý nộp thuế  TTĐB của rượu trong dân,  sản xuất rượu không có đăng ký kinh doanh, không đảm bảo chất lượng =&gt;  gây ngộ độc, chết người, ảnh hưởng sức khảo nhân dân,  và trật tự, an sinh xã hội</a:t>
            </a:r>
            <a:endParaRPr lang="vi-VN" sz="2000" dirty="0">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27</a:t>
            </a:fld>
            <a:endParaRPr lang="en-US" altLang="en-US" sz="1400"/>
          </a:p>
        </p:txBody>
      </p:sp>
      <p:sp>
        <p:nvSpPr>
          <p:cNvPr id="2" name="Rectangle 1"/>
          <p:cNvSpPr/>
          <p:nvPr/>
        </p:nvSpPr>
        <p:spPr>
          <a:xfrm>
            <a:off x="1645920" y="268941"/>
            <a:ext cx="8724452" cy="523220"/>
          </a:xfrm>
          <a:prstGeom prst="rect">
            <a:avLst/>
          </a:prstGeom>
        </p:spPr>
        <p:txBody>
          <a:bodyPr wrap="square">
            <a:spAutoFit/>
          </a:bodyPr>
          <a:lstStyle/>
          <a:p>
            <a:r>
              <a:rPr lang="vi-VN" sz="2800" b="1" dirty="0" smtClean="0">
                <a:solidFill>
                  <a:srgbClr val="0000FF"/>
                </a:solidFill>
                <a:latin typeface="Calibri" panose="020F0502020204030204" pitchFamily="34" charset="0"/>
                <a:cs typeface="Calibri" panose="020F0502020204030204" pitchFamily="34" charset="0"/>
              </a:rPr>
              <a:t>                              Kết luận</a:t>
            </a:r>
            <a:endParaRPr lang="en-US" sz="2800" b="1" dirty="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91090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8E3A353-26A1-4A61-B0F5-270E41C963AC}" type="slidenum">
              <a:rPr lang="nl-NL" altLang="en-US" sz="1400"/>
              <a:pPr algn="r" eaLnBrk="1" hangingPunct="1"/>
              <a:t>28</a:t>
            </a:fld>
            <a:endParaRPr lang="nl-NL" altLang="en-US" sz="1400"/>
          </a:p>
        </p:txBody>
      </p:sp>
      <p:sp>
        <p:nvSpPr>
          <p:cNvPr id="98307"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B8A31F8-AB4D-4169-A984-840B1E2E18C0}" type="slidenum">
              <a:rPr lang="nl-NL" altLang="en-US" sz="1400"/>
              <a:pPr algn="r" eaLnBrk="1" hangingPunct="1"/>
              <a:t>28</a:t>
            </a:fld>
            <a:endParaRPr lang="nl-NL" altLang="en-US" sz="1400"/>
          </a:p>
        </p:txBody>
      </p:sp>
      <p:sp>
        <p:nvSpPr>
          <p:cNvPr id="207874" name="WordArt 2"/>
          <p:cNvSpPr>
            <a:spLocks noChangeArrowheads="1" noChangeShapeType="1" noTextEdit="1"/>
          </p:cNvSpPr>
          <p:nvPr/>
        </p:nvSpPr>
        <p:spPr bwMode="auto">
          <a:xfrm>
            <a:off x="1752600" y="1638302"/>
            <a:ext cx="8839200" cy="3009899"/>
          </a:xfrm>
          <a:prstGeom prst="rect">
            <a:avLst/>
          </a:prstGeom>
        </p:spPr>
        <p:txBody>
          <a:bodyPr wrap="none" fromWordArt="1">
            <a:prstTxWarp prst="textPlain">
              <a:avLst>
                <a:gd name="adj" fmla="val 50000"/>
              </a:avLst>
            </a:prstTxWarp>
          </a:bodyPr>
          <a:lstStyle/>
          <a:p>
            <a:pPr algn="ctr" eaLnBrk="1" hangingPunct="1">
              <a:defRPr/>
            </a:pPr>
            <a:r>
              <a:rPr lang="en-US" sz="3600" b="1" kern="10" spc="680" dirty="0">
                <a:ln w="12700">
                  <a:solidFill>
                    <a:srgbClr val="3333CC"/>
                  </a:solidFill>
                  <a:round/>
                  <a:headEnd/>
                  <a:tailEnd/>
                </a:ln>
                <a:solidFill>
                  <a:srgbClr val="FF0000">
                    <a:alpha val="50195"/>
                  </a:srgbClr>
                </a:solidFill>
                <a:latin typeface="Times New Roman"/>
                <a:cs typeface="Times New Roman"/>
              </a:rPr>
              <a:t>Q&amp;A</a:t>
            </a:r>
            <a:r>
              <a:rPr lang="en-US" sz="3600" b="1" u="sng" kern="10" dirty="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a:cs typeface="Times New Roman"/>
              </a:rPr>
              <a:t/>
            </a:r>
            <a:br>
              <a:rPr lang="en-US" sz="3600" b="1" u="sng" kern="10" dirty="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a:cs typeface="Times New Roman"/>
              </a:rPr>
            </a:br>
            <a:r>
              <a:rPr lang="vi-VN" sz="3600" b="1" u="sng" kern="10" dirty="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a:cs typeface="Times New Roman"/>
              </a:rPr>
              <a:t>XIN TRÂN TRỌNG CẢM ƠN!</a:t>
            </a:r>
            <a:endParaRPr lang="en-US" sz="3600" b="1" u="sng" kern="10" dirty="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a:cs typeface="Times New Roman"/>
            </a:endParaRPr>
          </a:p>
        </p:txBody>
      </p:sp>
      <p:sp>
        <p:nvSpPr>
          <p:cNvPr id="98309" name="Rectangle 3"/>
          <p:cNvSpPr>
            <a:spLocks noChangeArrowheads="1"/>
          </p:cNvSpPr>
          <p:nvPr/>
        </p:nvSpPr>
        <p:spPr bwMode="auto">
          <a:xfrm>
            <a:off x="1600200" y="5988050"/>
            <a:ext cx="906303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fr-FR" altLang="en-US" sz="2600"/>
              <a:t>Web: </a:t>
            </a:r>
            <a:r>
              <a:rPr lang="fr-FR" altLang="en-US" sz="2600">
                <a:solidFill>
                  <a:schemeClr val="folHlink"/>
                </a:solidFill>
              </a:rPr>
              <a:t>www.vtca.vn</a:t>
            </a:r>
            <a:r>
              <a:rPr lang="fr-FR" altLang="en-US" sz="2600"/>
              <a:t>  Email: </a:t>
            </a:r>
            <a:r>
              <a:rPr lang="fr-FR" altLang="en-US" sz="2600">
                <a:solidFill>
                  <a:schemeClr val="folHlink"/>
                </a:solidFill>
              </a:rPr>
              <a:t>Hoituvanthuevietnam@gmail.com</a:t>
            </a:r>
            <a:endParaRPr lang="en-US" altLang="en-US" sz="2600">
              <a:solidFill>
                <a:schemeClr val="folHlink"/>
              </a:solidFill>
            </a:endParaRPr>
          </a:p>
        </p:txBody>
      </p:sp>
      <p:pic>
        <p:nvPicPr>
          <p:cNvPr id="98310" name="Picture 4" descr="VTCA_Logo_JPG_V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8495" y="458994"/>
            <a:ext cx="259080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11" name="Slide Number Placeholder 4"/>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1C6A4C5-C6AE-46AA-B282-39AD5458FC92}" type="slidenum">
              <a:rPr lang="en-US" altLang="en-US" sz="1400"/>
              <a:pPr algn="r" eaLnBrk="1" hangingPunct="1"/>
              <a:t>28</a:t>
            </a:fld>
            <a:endParaRPr lang="en-US" altLang="en-US" sz="1400"/>
          </a:p>
        </p:txBody>
      </p:sp>
      <p:sp>
        <p:nvSpPr>
          <p:cNvPr id="9831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D332798-EFD5-4492-A076-593316369B2E}" type="slidenum">
              <a:rPr lang="nl-NL" altLang="en-US"/>
              <a:pPr/>
              <a:t>28</a:t>
            </a:fld>
            <a:endParaRPr lang="nl-NL" altLang="en-US"/>
          </a:p>
        </p:txBody>
      </p:sp>
      <p:pic>
        <p:nvPicPr>
          <p:cNvPr id="2" name="Picture 1"/>
          <p:cNvPicPr>
            <a:picLocks noChangeAspect="1"/>
          </p:cNvPicPr>
          <p:nvPr/>
        </p:nvPicPr>
        <p:blipFill>
          <a:blip r:embed="rId3"/>
          <a:stretch>
            <a:fillRect/>
          </a:stretch>
        </p:blipFill>
        <p:spPr>
          <a:xfrm>
            <a:off x="8824233" y="191938"/>
            <a:ext cx="1944793" cy="1390008"/>
          </a:xfrm>
          <a:prstGeom prst="rect">
            <a:avLst/>
          </a:prstGeom>
        </p:spPr>
      </p:pic>
    </p:spTree>
    <p:extLst>
      <p:ext uri="{BB962C8B-B14F-4D97-AF65-F5344CB8AC3E}">
        <p14:creationId xmlns:p14="http://schemas.microsoft.com/office/powerpoint/2010/main" val="231679799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3</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3</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3</a:t>
            </a:fld>
            <a:endParaRPr lang="nl-NL" altLang="en-US"/>
          </a:p>
        </p:txBody>
      </p:sp>
      <p:sp>
        <p:nvSpPr>
          <p:cNvPr id="7172" name="Rectangle 2"/>
          <p:cNvSpPr>
            <a:spLocks noGrp="1" noChangeArrowheads="1"/>
          </p:cNvSpPr>
          <p:nvPr>
            <p:ph type="title" idx="4294967295"/>
          </p:nvPr>
        </p:nvSpPr>
        <p:spPr>
          <a:xfrm>
            <a:off x="1804416" y="344488"/>
            <a:ext cx="8412480" cy="955675"/>
          </a:xfrm>
        </p:spPr>
        <p:txBody>
          <a:bodyPr>
            <a:normAutofit/>
          </a:bodyPr>
          <a:lstStyle/>
          <a:p>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Đặc</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trưng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của</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thuế</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tiêu</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thụ</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đặc</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biệt</a:t>
            </a:r>
            <a:endParaRPr lang="en-US" altLang="en-US"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804417" y="1635125"/>
            <a:ext cx="8778239" cy="4412107"/>
          </a:xfrm>
        </p:spPr>
        <p:txBody>
          <a:bodyPr>
            <a:normAutofit/>
          </a:bodyPr>
          <a:lstStyle/>
          <a:p>
            <a:pPr marL="0" indent="0">
              <a:buNone/>
            </a:pPr>
            <a:r>
              <a:rPr lang="en-US" sz="2400" b="1" dirty="0" smtClean="0">
                <a:solidFill>
                  <a:srgbClr val="0000FF"/>
                </a:solidFill>
              </a:rPr>
              <a:t>          </a:t>
            </a:r>
            <a:r>
              <a:rPr lang="en-US" sz="2400" b="1" dirty="0" err="1" smtClean="0"/>
              <a:t>Đối</a:t>
            </a:r>
            <a:r>
              <a:rPr lang="en-US" sz="2400" b="1" dirty="0" smtClean="0"/>
              <a:t> </a:t>
            </a:r>
            <a:r>
              <a:rPr lang="en-US" sz="2400" b="1" dirty="0" err="1" smtClean="0"/>
              <a:t>tượng</a:t>
            </a:r>
            <a:r>
              <a:rPr lang="en-US" sz="2400" b="1" dirty="0" smtClean="0"/>
              <a:t> </a:t>
            </a:r>
            <a:r>
              <a:rPr lang="en-US" sz="2400" b="1" dirty="0" err="1" smtClean="0"/>
              <a:t>chịu</a:t>
            </a:r>
            <a:r>
              <a:rPr lang="en-US" sz="2400" b="1" dirty="0" smtClean="0"/>
              <a:t> </a:t>
            </a:r>
            <a:r>
              <a:rPr lang="en-US" sz="2400" b="1" dirty="0" err="1" smtClean="0"/>
              <a:t>thuế</a:t>
            </a:r>
            <a:r>
              <a:rPr lang="en-US" sz="2400" b="1" dirty="0" smtClean="0"/>
              <a:t> .</a:t>
            </a:r>
          </a:p>
          <a:p>
            <a:pPr algn="just"/>
            <a:r>
              <a:rPr lang="en-US" sz="2000" b="1" dirty="0" smtClean="0"/>
              <a:t> </a:t>
            </a:r>
            <a:r>
              <a:rPr lang="vi-VN" sz="2000" dirty="0" smtClean="0">
                <a:latin typeface="Tahoma" panose="020B0604030504040204" pitchFamily="34" charset="0"/>
                <a:ea typeface="Tahoma" panose="020B0604030504040204" pitchFamily="34" charset="0"/>
                <a:cs typeface="Tahoma" panose="020B0604030504040204" pitchFamily="34" charset="0"/>
              </a:rPr>
              <a:t>TTĐB </a:t>
            </a:r>
            <a:r>
              <a:rPr lang="vi-VN" sz="2000" dirty="0">
                <a:latin typeface="Tahoma" panose="020B0604030504040204" pitchFamily="34" charset="0"/>
                <a:ea typeface="Tahoma" panose="020B0604030504040204" pitchFamily="34" charset="0"/>
                <a:cs typeface="Tahoma" panose="020B0604030504040204" pitchFamily="34" charset="0"/>
              </a:rPr>
              <a:t>là loại thuế gián thu</a:t>
            </a:r>
            <a:r>
              <a:rPr lang="vi-VN" sz="2000" dirty="0" smtClean="0">
                <a:latin typeface="Tahoma" panose="020B0604030504040204" pitchFamily="34" charset="0"/>
                <a:ea typeface="Tahoma" panose="020B0604030504040204" pitchFamily="34" charset="0"/>
                <a:cs typeface="Tahoma" panose="020B0604030504040204" pitchFamily="34" charset="0"/>
              </a:rPr>
              <a: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vơi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hóa</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vi-VN" sz="2000" dirty="0" smtClean="0">
                <a:latin typeface="Tahoma" panose="020B0604030504040204" pitchFamily="34" charset="0"/>
                <a:ea typeface="Tahoma" panose="020B0604030504040204" pitchFamily="34" charset="0"/>
                <a:cs typeface="Tahoma" panose="020B0604030504040204" pitchFamily="34" charset="0"/>
              </a:rPr>
              <a:t>thuế </a:t>
            </a:r>
            <a:r>
              <a:rPr lang="vi-VN" sz="2000" dirty="0">
                <a:latin typeface="Tahoma" panose="020B0604030504040204" pitchFamily="34" charset="0"/>
                <a:ea typeface="Tahoma" panose="020B0604030504040204" pitchFamily="34" charset="0"/>
                <a:cs typeface="Tahoma" panose="020B0604030504040204" pitchFamily="34" charset="0"/>
              </a:rPr>
              <a:t>chỉ đánh ở khâu nhập khẩu, sản xuất </a:t>
            </a:r>
            <a:r>
              <a:rPr lang="en-US" sz="2000" dirty="0" err="1" smtClean="0">
                <a:latin typeface="Tahoma" panose="020B0604030504040204" pitchFamily="34" charset="0"/>
                <a:ea typeface="Tahoma" panose="020B0604030504040204" pitchFamily="34" charset="0"/>
                <a:cs typeface="Tahoma" panose="020B0604030504040204" pitchFamily="34" charset="0"/>
              </a:rPr>
              <a:t>hàng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hóa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chịu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không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a:t>
            </a:r>
            <a:r>
              <a:rPr lang="en-US" sz="2000" dirty="0" smtClean="0">
                <a:latin typeface="Tahoma" panose="020B0604030504040204" pitchFamily="34" charset="0"/>
                <a:ea typeface="Tahoma" panose="020B0604030504040204" pitchFamily="34" charset="0"/>
                <a:cs typeface="Tahoma" panose="020B0604030504040204" pitchFamily="34" charset="0"/>
              </a:rPr>
              <a:t> ở </a:t>
            </a:r>
            <a:r>
              <a:rPr lang="en-US" sz="2000" dirty="0" err="1" smtClean="0">
                <a:latin typeface="Tahoma" panose="020B0604030504040204" pitchFamily="34" charset="0"/>
                <a:ea typeface="Tahoma" panose="020B0604030504040204" pitchFamily="34" charset="0"/>
                <a:cs typeface="Tahoma" panose="020B0604030504040204" pitchFamily="34" charset="0"/>
              </a:rPr>
              <a:t>khâu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kinh doanh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thương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mại</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dịch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vụ</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ăn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uống</a:t>
            </a:r>
            <a:r>
              <a:rPr lang="en-US" sz="2000" dirty="0" smtClean="0">
                <a:latin typeface="Tahoma" panose="020B0604030504040204" pitchFamily="34" charset="0"/>
                <a:ea typeface="Tahoma" panose="020B0604030504040204" pitchFamily="34" charset="0"/>
                <a:cs typeface="Tahoma" panose="020B0604030504040204" pitchFamily="34" charset="0"/>
              </a:rPr>
              <a:t>.</a:t>
            </a:r>
          </a:p>
          <a:p>
            <a:pPr algn="just"/>
            <a:r>
              <a:rPr lang="en-US" sz="2000" dirty="0" err="1" smtClean="0">
                <a:latin typeface="Tahoma" panose="020B0604030504040204" pitchFamily="34" charset="0"/>
                <a:ea typeface="Tahoma" panose="020B0604030504040204" pitchFamily="34" charset="0"/>
                <a:cs typeface="Tahoma" panose="020B0604030504040204" pitchFamily="34" charset="0"/>
              </a:rPr>
              <a:t>Phạm</a:t>
            </a:r>
            <a:r>
              <a:rPr lang="en-US" sz="2000" dirty="0" smtClean="0">
                <a:latin typeface="Tahoma" panose="020B0604030504040204" pitchFamily="34" charset="0"/>
                <a:ea typeface="Tahoma" panose="020B0604030504040204" pitchFamily="34" charset="0"/>
                <a:cs typeface="Tahoma" panose="020B0604030504040204" pitchFamily="34" charset="0"/>
              </a:rPr>
              <a:t> vi </a:t>
            </a:r>
            <a:r>
              <a:rPr lang="en-US" sz="2000" dirty="0" err="1" smtClean="0">
                <a:latin typeface="Tahoma" panose="020B0604030504040204" pitchFamily="34" charset="0"/>
                <a:ea typeface="Tahoma" panose="020B0604030504040204" pitchFamily="34" charset="0"/>
                <a:cs typeface="Tahoma" panose="020B0604030504040204" pitchFamily="34" charset="0"/>
              </a:rPr>
              <a:t>đánh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hẹp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dụng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như</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GTGT; </a:t>
            </a:r>
            <a:r>
              <a:rPr lang="en-US" sz="2000" dirty="0" err="1" smtClean="0">
                <a:latin typeface="Tahoma" panose="020B0604030504040204" pitchFamily="34" charset="0"/>
                <a:ea typeface="Tahoma" panose="020B0604030504040204" pitchFamily="34" charset="0"/>
                <a:cs typeface="Tahoma" panose="020B0604030504040204" pitchFamily="34" charset="0"/>
              </a:rPr>
              <a:t>nhằm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HHDV </a:t>
            </a:r>
            <a:r>
              <a:rPr lang="vi-VN" sz="2000" dirty="0" smtClean="0">
                <a:latin typeface="Tahoma" panose="020B0604030504040204" pitchFamily="34" charset="0"/>
                <a:ea typeface="Tahoma" panose="020B0604030504040204" pitchFamily="34" charset="0"/>
                <a:cs typeface="Tahoma" panose="020B0604030504040204" pitchFamily="34" charset="0"/>
              </a:rPr>
              <a:t>không phục vụ cho nhu cầu thiết yếu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không khuyến khích, hạn chế tiêu dùng hoặc thuộc nhóm sản phẩm ảnh hưởng đến ô nhiễm môi trường,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sức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khỏe</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cộng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an sinh xã hội </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lgn="just"/>
            <a:r>
              <a:rPr lang="en-US" sz="2000" dirty="0" smtClean="0">
                <a:latin typeface="Tahoma" panose="020B0604030504040204" pitchFamily="34" charset="0"/>
                <a:ea typeface="Tahoma" panose="020B0604030504040204" pitchFamily="34" charset="0"/>
                <a:cs typeface="Tahoma" panose="020B0604030504040204" pitchFamily="34" charset="0"/>
              </a:rPr>
              <a:t>T</a:t>
            </a:r>
            <a:r>
              <a:rPr lang="vi-VN" sz="2000" dirty="0" smtClean="0">
                <a:latin typeface="Tahoma" panose="020B0604030504040204" pitchFamily="34" charset="0"/>
                <a:ea typeface="Tahoma" panose="020B0604030504040204" pitchFamily="34" charset="0"/>
                <a:cs typeface="Tahoma" panose="020B0604030504040204" pitchFamily="34" charset="0"/>
              </a:rPr>
              <a:t>huế </a:t>
            </a:r>
            <a:r>
              <a:rPr lang="vi-VN" sz="2000" dirty="0">
                <a:latin typeface="Tahoma" panose="020B0604030504040204" pitchFamily="34" charset="0"/>
                <a:ea typeface="Tahoma" panose="020B0604030504040204" pitchFamily="34" charset="0"/>
                <a:cs typeface="Tahoma" panose="020B0604030504040204" pitchFamily="34" charset="0"/>
              </a:rPr>
              <a:t>TTĐB còn có  chức </a:t>
            </a:r>
            <a:r>
              <a:rPr lang="vi-VN" sz="2000" dirty="0" smtClean="0">
                <a:latin typeface="Tahoma" panose="020B0604030504040204" pitchFamily="34" charset="0"/>
                <a:ea typeface="Tahoma" panose="020B0604030504040204" pitchFamily="34" charset="0"/>
                <a:cs typeface="Tahoma" panose="020B0604030504040204" pitchFamily="34" charset="0"/>
              </a:rPr>
              <a:t>năng</a:t>
            </a:r>
            <a:r>
              <a:rPr lang="en-US" sz="2000" dirty="0" smtClean="0">
                <a:latin typeface="Tahoma" panose="020B0604030504040204" pitchFamily="34" charset="0"/>
                <a:ea typeface="Tahoma" panose="020B0604030504040204" pitchFamily="34" charset="0"/>
                <a:cs typeface="Tahoma" panose="020B0604030504040204" pitchFamily="34" charset="0"/>
              </a:rPr>
              <a:t>:</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hướng dẫn tiêu dùng, định hướng sản xuất kinh doanh </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yêu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cầu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của </a:t>
            </a:r>
            <a:r>
              <a:rPr lang="vi-VN" sz="2000" dirty="0">
                <a:latin typeface="Tahoma" panose="020B0604030504040204" pitchFamily="34" charset="0"/>
                <a:ea typeface="Tahoma" panose="020B0604030504040204" pitchFamily="34" charset="0"/>
                <a:cs typeface="Tahoma" panose="020B0604030504040204" pitchFamily="34" charset="0"/>
              </a:rPr>
              <a:t>mỗi quốc gia </a:t>
            </a:r>
            <a:r>
              <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rPr>
              <a:t>trong từng thời </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kỳ</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từng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giai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đoạn</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lịch</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sử</a:t>
            </a:r>
            <a:r>
              <a:rPr lang="vi-VN"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rPr>
              <a:t>nhất định. </a:t>
            </a:r>
            <a:endPar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3</a:t>
            </a:fld>
            <a:endParaRPr lang="en-US" altLang="en-US" sz="1400"/>
          </a:p>
        </p:txBody>
      </p:sp>
    </p:spTree>
    <p:extLst>
      <p:ext uri="{BB962C8B-B14F-4D97-AF65-F5344CB8AC3E}">
        <p14:creationId xmlns:p14="http://schemas.microsoft.com/office/powerpoint/2010/main" val="1690523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4</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4</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4</a:t>
            </a:fld>
            <a:endParaRPr lang="nl-NL" altLang="en-US"/>
          </a:p>
        </p:txBody>
      </p:sp>
      <p:sp>
        <p:nvSpPr>
          <p:cNvPr id="7172" name="Rectangle 2"/>
          <p:cNvSpPr>
            <a:spLocks noGrp="1" noChangeArrowheads="1"/>
          </p:cNvSpPr>
          <p:nvPr>
            <p:ph type="title" idx="4294967295"/>
          </p:nvPr>
        </p:nvSpPr>
        <p:spPr>
          <a:xfrm>
            <a:off x="1853184" y="426720"/>
            <a:ext cx="8961120" cy="873443"/>
          </a:xfrm>
        </p:spPr>
        <p:txBody>
          <a:bodyPr>
            <a:normAutofit/>
          </a:bodyPr>
          <a:lstStyle/>
          <a:p>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Đặc</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trưng</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của</a:t>
            </a:r>
            <a:r>
              <a:rPr lang="en-US" altLang="en-US" sz="2800" b="1" dirty="0" smtClean="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thuế</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tiêu</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thụ</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a:solidFill>
                  <a:srgbClr val="0000FF"/>
                </a:solidFill>
                <a:ea typeface="Tahoma" panose="020B0604030504040204" pitchFamily="34" charset="0"/>
                <a:cs typeface="Tahoma" panose="020B0604030504040204" pitchFamily="34" charset="0"/>
              </a:rPr>
              <a:t>đặc</a:t>
            </a:r>
            <a:r>
              <a:rPr lang="en-US" altLang="en-US" sz="2800" b="1" dirty="0">
                <a:solidFill>
                  <a:srgbClr val="0000FF"/>
                </a:solidFill>
                <a:ea typeface="Tahoma" panose="020B0604030504040204" pitchFamily="34" charset="0"/>
                <a:cs typeface="Tahoma" panose="020B0604030504040204" pitchFamily="34" charset="0"/>
              </a:rPr>
              <a:t> </a:t>
            </a:r>
            <a:r>
              <a:rPr lang="en-US" altLang="en-US" sz="2800" b="1" dirty="0" err="1" smtClean="0">
                <a:solidFill>
                  <a:srgbClr val="0000FF"/>
                </a:solidFill>
                <a:ea typeface="Tahoma" panose="020B0604030504040204" pitchFamily="34" charset="0"/>
                <a:cs typeface="Tahoma" panose="020B0604030504040204" pitchFamily="34" charset="0"/>
              </a:rPr>
              <a:t>biệt</a:t>
            </a:r>
            <a:endParaRPr lang="en-US" altLang="en-US" sz="2800" b="1" dirty="0">
              <a:solidFill>
                <a:srgbClr val="0000FF"/>
              </a:solidFill>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719072" y="1633728"/>
            <a:ext cx="8875776" cy="4340352"/>
          </a:xfrm>
        </p:spPr>
        <p:txBody>
          <a:bodyPr>
            <a:normAutofit lnSpcReduction="10000"/>
          </a:bodyPr>
          <a:lstStyle/>
          <a:p>
            <a:pPr marL="0" indent="0" algn="just">
              <a:buNone/>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suất</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và Phương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pháp</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đánh</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p>
          <a:p>
            <a:pPr algn="just"/>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thường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lgn="just"/>
            <a:r>
              <a:rPr lang="en-US" sz="2000" dirty="0" err="1" smtClean="0">
                <a:latin typeface="Tahoma" panose="020B0604030504040204" pitchFamily="34" charset="0"/>
                <a:ea typeface="Tahoma" panose="020B0604030504040204" pitchFamily="34" charset="0"/>
                <a:cs typeface="Tahoma" panose="020B0604030504040204" pitchFamily="34" charset="0"/>
              </a:rPr>
              <a:t>Thông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thường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3 Phương </a:t>
            </a:r>
            <a:r>
              <a:rPr lang="en-US" sz="2000" dirty="0" err="1" smtClean="0">
                <a:latin typeface="Tahoma" panose="020B0604030504040204" pitchFamily="34" charset="0"/>
                <a:ea typeface="Tahoma" panose="020B0604030504040204" pitchFamily="34" charset="0"/>
                <a:cs typeface="Tahoma" panose="020B0604030504040204" pitchFamily="34" charset="0"/>
              </a:rPr>
              <a:t>pháp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phổ</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biến</a:t>
            </a:r>
            <a:r>
              <a:rPr lang="en-US" sz="2000" dirty="0" smtClean="0">
                <a:latin typeface="Tahoma" panose="020B0604030504040204" pitchFamily="34" charset="0"/>
                <a:ea typeface="Tahoma" panose="020B0604030504040204" pitchFamily="34" charset="0"/>
                <a:cs typeface="Tahoma" panose="020B0604030504040204" pitchFamily="34" charset="0"/>
              </a:rPr>
              <a:t>:</a:t>
            </a:r>
          </a:p>
          <a:p>
            <a:pPr algn="just">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Phương </a:t>
            </a:r>
            <a:r>
              <a:rPr lang="en-US" sz="2000" dirty="0" err="1" smtClean="0">
                <a:latin typeface="Tahoma" panose="020B0604030504040204" pitchFamily="34" charset="0"/>
                <a:ea typeface="Tahoma" panose="020B0604030504040204" pitchFamily="34" charset="0"/>
                <a:cs typeface="Tahoma" panose="020B0604030504040204" pitchFamily="34" charset="0"/>
              </a:rPr>
              <a:t>pháp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theo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tỷ</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lệ</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phần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được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sở</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bán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làm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sở</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a:t>
            </a:r>
          </a:p>
          <a:p>
            <a:pPr algn="just">
              <a:buFont typeface="Wingdings" panose="05000000000000000000" pitchFamily="2" charset="2"/>
              <a:buChar char="v"/>
            </a:pPr>
            <a:r>
              <a:rPr lang="en-US" sz="2000" dirty="0" smtClean="0">
                <a:latin typeface="Tahoma" panose="020B0604030504040204" pitchFamily="34" charset="0"/>
                <a:ea typeface="Tahoma" panose="020B0604030504040204" pitchFamily="34" charset="0"/>
                <a:cs typeface="Tahoma" panose="020B0604030504040204" pitchFamily="34" charset="0"/>
              </a:rPr>
              <a:t> Phương </a:t>
            </a:r>
            <a:r>
              <a:rPr lang="en-US" sz="2000" dirty="0" err="1" smtClean="0">
                <a:latin typeface="Tahoma" panose="020B0604030504040204" pitchFamily="34" charset="0"/>
                <a:ea typeface="Tahoma" panose="020B0604030504040204" pitchFamily="34" charset="0"/>
                <a:cs typeface="Tahoma" panose="020B0604030504040204" pitchFamily="34" charset="0"/>
              </a:rPr>
              <a:t>pháp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này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dụng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những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quốc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vùng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lãnh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thổ</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đang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triển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chênh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lệch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cao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về</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phân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khúc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thị</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trường</a:t>
            </a:r>
            <a:r>
              <a:rPr lang="en-US" sz="2000" dirty="0" smtClean="0">
                <a:latin typeface="Tahoma" panose="020B0604030504040204" pitchFamily="34" charset="0"/>
                <a:ea typeface="Tahoma" panose="020B0604030504040204" pitchFamily="34" charset="0"/>
                <a:cs typeface="Tahoma" panose="020B0604030504040204" pitchFamily="34" charset="0"/>
              </a:rPr>
              <a:t> </a:t>
            </a:r>
          </a:p>
          <a:p>
            <a:pPr algn="just">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Phương </a:t>
            </a:r>
            <a:r>
              <a:rPr lang="en-US" sz="2000" dirty="0" err="1" smtClean="0">
                <a:latin typeface="Tahoma" panose="020B0604030504040204" pitchFamily="34" charset="0"/>
                <a:ea typeface="Tahoma" panose="020B0604030504040204" pitchFamily="34" charset="0"/>
                <a:cs typeface="Tahoma" panose="020B0604030504040204" pitchFamily="34" charset="0"/>
              </a:rPr>
              <a:t>pháp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theo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tiền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tuyệt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hàng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hóa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chịu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lít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điếu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thuốc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lá</a:t>
            </a:r>
            <a:r>
              <a:rPr lang="en-US" sz="2000" dirty="0" smtClean="0">
                <a:latin typeface="Tahoma" panose="020B0604030504040204" pitchFamily="34" charset="0"/>
                <a:ea typeface="Tahoma" panose="020B0604030504040204" pitchFamily="34" charset="0"/>
                <a:cs typeface="Tahoma" panose="020B0604030504040204" pitchFamily="34" charset="0"/>
              </a:rPr>
              <a:t>…</a:t>
            </a:r>
          </a:p>
          <a:p>
            <a:pPr algn="just">
              <a:buFont typeface="Wingdings" panose="05000000000000000000" pitchFamily="2" charset="2"/>
              <a:buChar char="v"/>
            </a:pPr>
            <a:r>
              <a:rPr lang="en-US" sz="2000" dirty="0" smtClean="0">
                <a:latin typeface="Tahoma" panose="020B0604030504040204" pitchFamily="34" charset="0"/>
                <a:ea typeface="Tahoma" panose="020B0604030504040204" pitchFamily="34" charset="0"/>
                <a:cs typeface="Tahoma" panose="020B0604030504040204" pitchFamily="34" charset="0"/>
              </a:rPr>
              <a:t>Phương </a:t>
            </a:r>
            <a:r>
              <a:rPr lang="en-US" sz="2000" dirty="0" err="1" smtClean="0">
                <a:latin typeface="Tahoma" panose="020B0604030504040204" pitchFamily="34" charset="0"/>
                <a:ea typeface="Tahoma" panose="020B0604030504040204" pitchFamily="34" charset="0"/>
                <a:cs typeface="Tahoma" panose="020B0604030504040204" pitchFamily="34" charset="0"/>
              </a:rPr>
              <a:t>pháp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này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được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dụng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quốc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vùng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lãnh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thổ</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triển</a:t>
            </a:r>
            <a:r>
              <a:rPr lang="en-US" sz="2000" dirty="0" smtClean="0">
                <a:latin typeface="Tahoma" panose="020B0604030504040204" pitchFamily="34" charset="0"/>
                <a:ea typeface="Tahoma" panose="020B0604030504040204" pitchFamily="34" charset="0"/>
                <a:cs typeface="Tahoma" panose="020B0604030504040204" pitchFamily="34" charset="0"/>
              </a:rPr>
              <a:t> </a:t>
            </a:r>
          </a:p>
          <a:p>
            <a:pPr algn="just">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Phương </a:t>
            </a:r>
            <a:r>
              <a:rPr lang="en-US" sz="2000" dirty="0" err="1" smtClean="0">
                <a:latin typeface="Tahoma" panose="020B0604030504040204" pitchFamily="34" charset="0"/>
                <a:ea typeface="Tahoma" panose="020B0604030504040204" pitchFamily="34" charset="0"/>
                <a:cs typeface="Tahoma" panose="020B0604030504040204" pitchFamily="34" charset="0"/>
              </a:rPr>
              <a:t>pháp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hỗn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hợp</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tỷ</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lệ</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hợp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tiền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tuyệt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r>
              <a:rPr lang="en-US" sz="2000" dirty="0" smtClean="0">
                <a:latin typeface="Tahoma" panose="020B0604030504040204" pitchFamily="34" charset="0"/>
                <a:ea typeface="Tahoma" panose="020B0604030504040204" pitchFamily="34" charset="0"/>
                <a:cs typeface="Tahoma" panose="020B0604030504040204" pitchFamily="34" charset="0"/>
              </a:rPr>
              <a:t>Phương </a:t>
            </a:r>
            <a:r>
              <a:rPr lang="en-US" sz="2000" dirty="0" err="1" smtClean="0">
                <a:latin typeface="Tahoma" panose="020B0604030504040204" pitchFamily="34" charset="0"/>
                <a:ea typeface="Tahoma" panose="020B0604030504040204" pitchFamily="34" charset="0"/>
                <a:cs typeface="Tahoma" panose="020B0604030504040204" pitchFamily="34" charset="0"/>
              </a:rPr>
              <a:t>pháp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ngày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dụng</a:t>
            </a:r>
            <a:r>
              <a:rPr lang="en-US" sz="2000" dirty="0" smtClean="0">
                <a:latin typeface="Tahoma" panose="020B0604030504040204" pitchFamily="34" charset="0"/>
                <a:ea typeface="Tahoma" panose="020B0604030504040204" pitchFamily="34" charset="0"/>
                <a:cs typeface="Tahoma" panose="020B0604030504040204" pitchFamily="34" charset="0"/>
              </a:rPr>
              <a:t> ở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nước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triển</a:t>
            </a:r>
            <a:r>
              <a:rPr lang="en-US" sz="2000" dirty="0" smtClean="0">
                <a:latin typeface="Tahoma" panose="020B0604030504040204" pitchFamily="34" charset="0"/>
                <a:ea typeface="Tahoma" panose="020B0604030504040204" pitchFamily="34" charset="0"/>
                <a:cs typeface="Tahoma" panose="020B0604030504040204" pitchFamily="34" charset="0"/>
              </a:rPr>
              <a:t> và </a:t>
            </a:r>
            <a:r>
              <a:rPr lang="en-US" sz="2000" dirty="0" err="1" smtClean="0">
                <a:latin typeface="Tahoma" panose="020B0604030504040204" pitchFamily="34" charset="0"/>
                <a:ea typeface="Tahoma" panose="020B0604030504040204" pitchFamily="34" charset="0"/>
                <a:cs typeface="Tahoma" panose="020B0604030504040204" pitchFamily="34" charset="0"/>
              </a:rPr>
              <a:t>đang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triển</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endPar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4</a:t>
            </a:fld>
            <a:endParaRPr lang="en-US" altLang="en-US" sz="1400"/>
          </a:p>
        </p:txBody>
      </p:sp>
    </p:spTree>
    <p:extLst>
      <p:ext uri="{BB962C8B-B14F-4D97-AF65-F5344CB8AC3E}">
        <p14:creationId xmlns:p14="http://schemas.microsoft.com/office/powerpoint/2010/main" val="3297662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5</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5</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5</a:t>
            </a:fld>
            <a:endParaRPr lang="nl-NL" altLang="en-US"/>
          </a:p>
        </p:txBody>
      </p:sp>
      <p:sp>
        <p:nvSpPr>
          <p:cNvPr id="7172" name="Rectangle 2"/>
          <p:cNvSpPr>
            <a:spLocks noGrp="1" noChangeArrowheads="1"/>
          </p:cNvSpPr>
          <p:nvPr>
            <p:ph type="title" idx="4294967295"/>
          </p:nvPr>
        </p:nvSpPr>
        <p:spPr>
          <a:xfrm>
            <a:off x="1853184" y="426720"/>
            <a:ext cx="8961120" cy="873443"/>
          </a:xfrm>
        </p:spPr>
        <p:txBody>
          <a:bodyPr>
            <a:normAutofit/>
          </a:bodyPr>
          <a:lstStyle/>
          <a:p>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T</a:t>
            </a:r>
            <a:r>
              <a:rPr lang="en-US" altLang="en-US" sz="2800" b="1" dirty="0" err="1" smtClean="0">
                <a:solidFill>
                  <a:srgbClr val="0000FF"/>
                </a:solidFill>
                <a:latin typeface="+mn-lt"/>
                <a:ea typeface="Tahoma" panose="020B0604030504040204" pitchFamily="34" charset="0"/>
                <a:cs typeface="Tahoma" panose="020B0604030504040204" pitchFamily="34" charset="0"/>
              </a:rPr>
              <a:t>huế</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tiêu</a:t>
            </a:r>
            <a:r>
              <a:rPr lang="en-US" altLang="en-US" sz="2800" b="1" dirty="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thụ</a:t>
            </a:r>
            <a:r>
              <a:rPr lang="en-US" altLang="en-US" sz="2800" b="1" dirty="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đặc</a:t>
            </a:r>
            <a:r>
              <a:rPr lang="en-US" altLang="en-US" sz="2800" b="1" dirty="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biệt</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vi-VN" altLang="en-US" sz="2800" b="1" dirty="0" smtClean="0">
                <a:solidFill>
                  <a:srgbClr val="0000FF"/>
                </a:solidFill>
                <a:latin typeface="+mn-lt"/>
                <a:ea typeface="Tahoma" panose="020B0604030504040204" pitchFamily="34" charset="0"/>
                <a:cs typeface="Tahoma" panose="020B0604030504040204" pitchFamily="34" charset="0"/>
              </a:rPr>
              <a:t>tại</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Việt</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nam</a:t>
            </a:r>
            <a:endParaRPr lang="en-US" altLang="en-US" sz="2800" b="1" dirty="0">
              <a:solidFill>
                <a:srgbClr val="0000FF"/>
              </a:solidFill>
              <a:latin typeface="+mn-lt"/>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719072" y="1633728"/>
            <a:ext cx="8875776" cy="4340352"/>
          </a:xfrm>
        </p:spPr>
        <p:txBody>
          <a:bodyPr>
            <a:normAutofit/>
          </a:bodyPr>
          <a:lstStyle/>
          <a:p>
            <a:pPr algn="just"/>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Vai trò của </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TTĐB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tại VN </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nam</a:t>
            </a:r>
            <a:endParaRPr lang="vi-VN" sz="2000" b="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just"/>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Thuế TTĐB đã đảm bảo được phần lớn mục tiêu của  loại thuế này như hướng dẫn,  định hướng tiêu dùng và góp phần đóng góp nguồn thu cho NSNN: chiếm tỷ trọng  từ 10 đến 12 % tổng thu NSNN.</a:t>
            </a:r>
          </a:p>
          <a:p>
            <a:pPr algn="just"/>
            <a:r>
              <a:rPr lang="vi-VN" sz="2000" dirty="0" smtClean="0">
                <a:latin typeface="Tahoma" panose="020B0604030504040204" pitchFamily="34" charset="0"/>
                <a:ea typeface="Tahoma" panose="020B0604030504040204" pitchFamily="34" charset="0"/>
                <a:cs typeface="Tahoma" panose="020B0604030504040204" pitchFamily="34" charset="0"/>
              </a:rPr>
              <a:t>Do phần lớn thuế TTĐB đến từ các tổng công ty, nhà máy lớn nên thu NSNN tương đối tập trung.</a:t>
            </a:r>
          </a:p>
          <a:p>
            <a:pPr algn="just"/>
            <a:r>
              <a:rPr lang="vi-VN" sz="2000" dirty="0" smtClean="0">
                <a:latin typeface="Tahoma" panose="020B0604030504040204" pitchFamily="34" charset="0"/>
                <a:ea typeface="Tahoma" panose="020B0604030504040204" pitchFamily="34" charset="0"/>
                <a:cs typeface="Tahoma" panose="020B0604030504040204" pitchFamily="34" charset="0"/>
              </a:rPr>
              <a:t>Ngoài thu NSNN, các tổ chức  sản xuất kinh doanh còn  trong cuỗi cung ứng hàng hóa từ khâu nguyên liệu, sản xuất, thương mại dịch vụ... Sử dụng đội ngũ lao động tương đối lớn.</a:t>
            </a:r>
          </a:p>
          <a:p>
            <a:pPr algn="just"/>
            <a:r>
              <a:rPr lang="vi-VN" sz="2000" dirty="0" smtClean="0">
                <a:latin typeface="Tahoma" panose="020B0604030504040204" pitchFamily="34" charset="0"/>
                <a:ea typeface="Tahoma" panose="020B0604030504040204" pitchFamily="34" charset="0"/>
                <a:cs typeface="Tahoma" panose="020B0604030504040204" pitchFamily="34" charset="0"/>
              </a:rPr>
              <a:t>Số thu về thuế TTĐB qua các năm như sau:</a:t>
            </a: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5</a:t>
            </a:fld>
            <a:endParaRPr lang="en-US" altLang="en-US" sz="1400"/>
          </a:p>
        </p:txBody>
      </p:sp>
    </p:spTree>
    <p:extLst>
      <p:ext uri="{BB962C8B-B14F-4D97-AF65-F5344CB8AC3E}">
        <p14:creationId xmlns:p14="http://schemas.microsoft.com/office/powerpoint/2010/main" val="3663531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6</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6</a:t>
            </a:fld>
            <a:endParaRPr lang="nl-NL" altLang="en-US" sz="1400"/>
          </a:p>
        </p:txBody>
      </p:sp>
      <p:sp>
        <p:nvSpPr>
          <p:cNvPr id="7172" name="Rectangle 2"/>
          <p:cNvSpPr>
            <a:spLocks noGrp="1" noChangeArrowheads="1"/>
          </p:cNvSpPr>
          <p:nvPr>
            <p:ph type="title" idx="4294967295"/>
          </p:nvPr>
        </p:nvSpPr>
        <p:spPr>
          <a:xfrm>
            <a:off x="2109216" y="349966"/>
            <a:ext cx="8644128" cy="869234"/>
          </a:xfrm>
        </p:spPr>
        <p:txBody>
          <a:bodyPr>
            <a:normAutofit/>
          </a:bodyPr>
          <a:lstStyle/>
          <a:p>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TTĐB  </a:t>
            </a:r>
            <a:r>
              <a:rPr lang="en-US" altLang="en-US" sz="28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trong</a:t>
            </a:r>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tổng</a:t>
            </a:r>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a:t>
            </a:r>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SNNN</a:t>
            </a:r>
            <a:endParaRPr lang="en-US" altLang="en-US" sz="28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4" name="Rectangle 1"/>
          <p:cNvSpPr>
            <a:spLocks noGrp="1" noChangeArrowheads="1"/>
          </p:cNvSpPr>
          <p:nvPr>
            <p:ph type="body" idx="4294967295"/>
          </p:nvPr>
        </p:nvSpPr>
        <p:spPr bwMode="auto">
          <a:xfrm>
            <a:off x="6912864" y="992934"/>
            <a:ext cx="419404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a:latin typeface="Calibri" panose="020F0502020204030204" pitchFamily="34" charset="0"/>
                <a:ea typeface="Calibri" panose="020F0502020204030204" pitchFamily="34" charset="0"/>
                <a:cs typeface="Times New Roman" panose="02020603050405020304" pitchFamily="18" charset="0"/>
              </a:rPr>
              <a:t> </a:t>
            </a:r>
            <a:r>
              <a:rPr lang="en-US" altLang="en-US" sz="1600" smtClean="0">
                <a:latin typeface="Calibri" panose="020F0502020204030204" pitchFamily="34" charset="0"/>
                <a:ea typeface="Calibri" panose="020F0502020204030204" pitchFamily="34" charset="0"/>
                <a:cs typeface="Times New Roman" panose="02020603050405020304" pitchFamily="18" charset="0"/>
              </a:rPr>
              <a:t>                             </a:t>
            </a:r>
            <a:r>
              <a:rPr kumimoji="0" lang="en-US" altLang="en-US" sz="16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Đơn vị tính: Tỷ đồng </a:t>
            </a:r>
            <a:endParaRPr kumimoji="0" lang="en-US" altLang="en-US" sz="2400" b="0" i="0" u="none" strike="noStrike" cap="none" normalizeH="0" baseline="0" smtClean="0">
              <a:ln>
                <a:noFill/>
              </a:ln>
              <a:solidFill>
                <a:schemeClr val="tx1"/>
              </a:solidFill>
              <a:effectLst/>
              <a:latin typeface="Arial" panose="020B060402020202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endParaRPr lang="en-US" altLang="en-US" sz="1400"/>
          </a:p>
        </p:txBody>
      </p:sp>
      <p:graphicFrame>
        <p:nvGraphicFramePr>
          <p:cNvPr id="5" name="Table 4"/>
          <p:cNvGraphicFramePr>
            <a:graphicFrameLocks noGrp="1"/>
          </p:cNvGraphicFramePr>
          <p:nvPr>
            <p:extLst/>
          </p:nvPr>
        </p:nvGraphicFramePr>
        <p:xfrm>
          <a:off x="1572768" y="1968649"/>
          <a:ext cx="10056247" cy="2947409"/>
        </p:xfrm>
        <a:graphic>
          <a:graphicData uri="http://schemas.openxmlformats.org/drawingml/2006/table">
            <a:tbl>
              <a:tblPr firstRow="1" firstCol="1" bandRow="1">
                <a:tableStyleId>{5C22544A-7EE6-4342-B048-85BDC9FD1C3A}</a:tableStyleId>
              </a:tblPr>
              <a:tblGrid>
                <a:gridCol w="2124962">
                  <a:extLst>
                    <a:ext uri="{9D8B030D-6E8A-4147-A177-3AD203B41FA5}">
                      <a16:colId xmlns:a16="http://schemas.microsoft.com/office/drawing/2014/main" val="54270067"/>
                    </a:ext>
                  </a:extLst>
                </a:gridCol>
                <a:gridCol w="1628395">
                  <a:extLst>
                    <a:ext uri="{9D8B030D-6E8A-4147-A177-3AD203B41FA5}">
                      <a16:colId xmlns:a16="http://schemas.microsoft.com/office/drawing/2014/main" val="3492573957"/>
                    </a:ext>
                  </a:extLst>
                </a:gridCol>
                <a:gridCol w="1533106">
                  <a:extLst>
                    <a:ext uri="{9D8B030D-6E8A-4147-A177-3AD203B41FA5}">
                      <a16:colId xmlns:a16="http://schemas.microsoft.com/office/drawing/2014/main" val="2553176493"/>
                    </a:ext>
                  </a:extLst>
                </a:gridCol>
                <a:gridCol w="1768156">
                  <a:extLst>
                    <a:ext uri="{9D8B030D-6E8A-4147-A177-3AD203B41FA5}">
                      <a16:colId xmlns:a16="http://schemas.microsoft.com/office/drawing/2014/main" val="2692157964"/>
                    </a:ext>
                  </a:extLst>
                </a:gridCol>
                <a:gridCol w="1501343">
                  <a:extLst>
                    <a:ext uri="{9D8B030D-6E8A-4147-A177-3AD203B41FA5}">
                      <a16:colId xmlns:a16="http://schemas.microsoft.com/office/drawing/2014/main" val="3609719424"/>
                    </a:ext>
                  </a:extLst>
                </a:gridCol>
                <a:gridCol w="1500285">
                  <a:extLst>
                    <a:ext uri="{9D8B030D-6E8A-4147-A177-3AD203B41FA5}">
                      <a16:colId xmlns:a16="http://schemas.microsoft.com/office/drawing/2014/main" val="3799550023"/>
                    </a:ext>
                  </a:extLst>
                </a:gridCol>
              </a:tblGrid>
              <a:tr h="740637">
                <a:tc>
                  <a:txBody>
                    <a:bodyPr/>
                    <a:lstStyle/>
                    <a:p>
                      <a:pPr>
                        <a:lnSpc>
                          <a:spcPct val="107000"/>
                        </a:lnSpc>
                        <a:spcAft>
                          <a:spcPts val="80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300">
                          <a:effectLst/>
                        </a:rPr>
                        <a:t>2018</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300">
                          <a:effectLst/>
                        </a:rPr>
                        <a:t>2019</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300">
                          <a:effectLst/>
                        </a:rPr>
                        <a:t>2020</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300">
                          <a:effectLst/>
                        </a:rPr>
                        <a:t>2021</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300" dirty="0">
                          <a:effectLst/>
                        </a:rPr>
                        <a:t>2022</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0109486"/>
                  </a:ext>
                </a:extLst>
              </a:tr>
              <a:tr h="725498">
                <a:tc>
                  <a:txBody>
                    <a:bodyPr/>
                    <a:lstStyle/>
                    <a:p>
                      <a:pPr algn="ctr">
                        <a:lnSpc>
                          <a:spcPct val="107000"/>
                        </a:lnSpc>
                        <a:spcAft>
                          <a:spcPts val="800"/>
                        </a:spcAft>
                      </a:pPr>
                      <a:r>
                        <a:rPr lang="en-US" sz="1600">
                          <a:effectLst/>
                        </a:rPr>
                        <a:t>Tổng số thu NSNN về thuế</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995.139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1.079.481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1.150.422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994.367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1.053.960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0826409"/>
                  </a:ext>
                </a:extLst>
              </a:tr>
              <a:tr h="740637">
                <a:tc>
                  <a:txBody>
                    <a:bodyPr/>
                    <a:lstStyle/>
                    <a:p>
                      <a:pPr algn="ctr">
                        <a:lnSpc>
                          <a:spcPct val="107000"/>
                        </a:lnSpc>
                        <a:spcAft>
                          <a:spcPts val="800"/>
                        </a:spcAft>
                      </a:pPr>
                      <a:r>
                        <a:rPr lang="en-US" sz="1600">
                          <a:effectLst/>
                        </a:rPr>
                        <a:t>Thuế TTĐB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rPr>
                        <a:t>124.181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rPr>
                        <a:t>116.599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rPr>
                        <a:t>150.228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rPr>
                        <a:t>118.404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rPr>
                        <a:t>130.236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5622366"/>
                  </a:ext>
                </a:extLst>
              </a:tr>
              <a:tr h="740637">
                <a:tc>
                  <a:txBody>
                    <a:bodyPr/>
                    <a:lstStyle/>
                    <a:p>
                      <a:pPr algn="ctr">
                        <a:lnSpc>
                          <a:spcPct val="107000"/>
                        </a:lnSpc>
                        <a:spcAft>
                          <a:spcPts val="800"/>
                        </a:spcAft>
                      </a:pPr>
                      <a:r>
                        <a:rPr lang="en-US" sz="1600">
                          <a:effectLst/>
                        </a:rPr>
                        <a:t>Tỷ trọng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9.95%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10.79%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11.50%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rPr>
                        <a:t>9.94%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rPr>
                        <a:t> </a:t>
                      </a:r>
                      <a:r>
                        <a:rPr lang="en-US" sz="1600" dirty="0" smtClean="0">
                          <a:effectLst/>
                        </a:rPr>
                        <a:t>12,4 %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3784405"/>
                  </a:ext>
                </a:extLst>
              </a:tr>
            </a:tbl>
          </a:graphicData>
        </a:graphic>
      </p:graphicFrame>
    </p:spTree>
    <p:extLst>
      <p:ext uri="{BB962C8B-B14F-4D97-AF65-F5344CB8AC3E}">
        <p14:creationId xmlns:p14="http://schemas.microsoft.com/office/powerpoint/2010/main" val="1093445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5851"/>
          </a:xfrm>
        </p:spPr>
        <p:txBody>
          <a:bodyPr>
            <a:normAutofit/>
          </a:bodyPr>
          <a:lstStyle/>
          <a:p>
            <a:pPr algn="ctr"/>
            <a:r>
              <a:rPr lang="en-US" sz="2800" b="1" dirty="0" err="1" smtClean="0">
                <a:solidFill>
                  <a:srgbClr val="0000FF"/>
                </a:solidFill>
                <a:latin typeface="+mn-lt"/>
              </a:rPr>
              <a:t>Số</a:t>
            </a:r>
            <a:r>
              <a:rPr lang="en-US" sz="2800" b="1" dirty="0" smtClean="0">
                <a:solidFill>
                  <a:srgbClr val="0000FF"/>
                </a:solidFill>
                <a:latin typeface="+mn-lt"/>
              </a:rPr>
              <a:t> </a:t>
            </a:r>
            <a:r>
              <a:rPr lang="en-US" sz="2800" b="1" dirty="0" err="1" smtClean="0">
                <a:solidFill>
                  <a:srgbClr val="0000FF"/>
                </a:solidFill>
                <a:latin typeface="+mn-lt"/>
              </a:rPr>
              <a:t>thu</a:t>
            </a:r>
            <a:r>
              <a:rPr lang="en-US" sz="2800" b="1" dirty="0" smtClean="0">
                <a:solidFill>
                  <a:srgbClr val="0000FF"/>
                </a:solidFill>
                <a:latin typeface="+mn-lt"/>
              </a:rPr>
              <a:t> </a:t>
            </a:r>
            <a:r>
              <a:rPr lang="en-US" sz="2800" b="1" dirty="0" err="1" smtClean="0">
                <a:solidFill>
                  <a:srgbClr val="0000FF"/>
                </a:solidFill>
                <a:latin typeface="+mn-lt"/>
              </a:rPr>
              <a:t>về</a:t>
            </a:r>
            <a:r>
              <a:rPr lang="en-US" sz="2800" b="1" dirty="0" smtClean="0">
                <a:solidFill>
                  <a:srgbClr val="0000FF"/>
                </a:solidFill>
                <a:latin typeface="+mn-lt"/>
              </a:rPr>
              <a:t> </a:t>
            </a:r>
            <a:r>
              <a:rPr lang="en-US" sz="2800" b="1" dirty="0" err="1" smtClean="0">
                <a:solidFill>
                  <a:srgbClr val="0000FF"/>
                </a:solidFill>
                <a:latin typeface="+mn-lt"/>
              </a:rPr>
              <a:t>thuế</a:t>
            </a:r>
            <a:r>
              <a:rPr lang="en-US" sz="2800" b="1" dirty="0" smtClean="0">
                <a:solidFill>
                  <a:srgbClr val="0000FF"/>
                </a:solidFill>
                <a:latin typeface="+mn-lt"/>
              </a:rPr>
              <a:t> TTĐB </a:t>
            </a:r>
            <a:r>
              <a:rPr lang="en-US" sz="2800" b="1" dirty="0" err="1" smtClean="0">
                <a:solidFill>
                  <a:srgbClr val="0000FF"/>
                </a:solidFill>
                <a:latin typeface="+mn-lt"/>
              </a:rPr>
              <a:t>đối</a:t>
            </a:r>
            <a:r>
              <a:rPr lang="en-US" sz="2800" b="1" dirty="0" smtClean="0">
                <a:solidFill>
                  <a:srgbClr val="0000FF"/>
                </a:solidFill>
                <a:latin typeface="+mn-lt"/>
              </a:rPr>
              <a:t> </a:t>
            </a:r>
            <a:r>
              <a:rPr lang="en-US" sz="2800" b="1" dirty="0" err="1" smtClean="0">
                <a:solidFill>
                  <a:srgbClr val="0000FF"/>
                </a:solidFill>
                <a:latin typeface="+mn-lt"/>
              </a:rPr>
              <a:t>với</a:t>
            </a:r>
            <a:r>
              <a:rPr lang="en-US" sz="2800" b="1" dirty="0" smtClean="0">
                <a:solidFill>
                  <a:srgbClr val="0000FF"/>
                </a:solidFill>
                <a:latin typeface="+mn-lt"/>
              </a:rPr>
              <a:t> Bia, </a:t>
            </a:r>
            <a:r>
              <a:rPr lang="en-US" sz="2800" b="1" dirty="0" err="1" smtClean="0">
                <a:solidFill>
                  <a:srgbClr val="0000FF"/>
                </a:solidFill>
                <a:latin typeface="+mn-lt"/>
              </a:rPr>
              <a:t>rượu</a:t>
            </a:r>
            <a:r>
              <a:rPr lang="en-US" sz="2800" b="1" dirty="0" smtClean="0">
                <a:solidFill>
                  <a:srgbClr val="0000FF"/>
                </a:solidFill>
                <a:latin typeface="+mn-lt"/>
              </a:rPr>
              <a:t>  </a:t>
            </a:r>
            <a:r>
              <a:rPr lang="en-US" sz="2800" b="1" dirty="0" err="1" smtClean="0">
                <a:solidFill>
                  <a:srgbClr val="0000FF"/>
                </a:solidFill>
                <a:latin typeface="+mn-lt"/>
              </a:rPr>
              <a:t>trong</a:t>
            </a:r>
            <a:r>
              <a:rPr lang="en-US" sz="2800" b="1" dirty="0" smtClean="0">
                <a:solidFill>
                  <a:srgbClr val="0000FF"/>
                </a:solidFill>
                <a:latin typeface="+mn-lt"/>
              </a:rPr>
              <a:t> </a:t>
            </a:r>
            <a:r>
              <a:rPr lang="en-US" sz="2800" b="1" dirty="0" err="1" smtClean="0">
                <a:solidFill>
                  <a:srgbClr val="0000FF"/>
                </a:solidFill>
                <a:latin typeface="+mn-lt"/>
              </a:rPr>
              <a:t>tổng</a:t>
            </a:r>
            <a:r>
              <a:rPr lang="en-US" sz="2800" b="1" dirty="0" smtClean="0">
                <a:solidFill>
                  <a:srgbClr val="0000FF"/>
                </a:solidFill>
                <a:latin typeface="+mn-lt"/>
              </a:rPr>
              <a:t>  </a:t>
            </a:r>
            <a:r>
              <a:rPr lang="en-US" sz="2800" b="1" dirty="0" err="1" smtClean="0">
                <a:solidFill>
                  <a:srgbClr val="0000FF"/>
                </a:solidFill>
                <a:latin typeface="+mn-lt"/>
              </a:rPr>
              <a:t>thu</a:t>
            </a:r>
            <a:r>
              <a:rPr lang="en-US" sz="2800" b="1" dirty="0" smtClean="0">
                <a:solidFill>
                  <a:srgbClr val="0000FF"/>
                </a:solidFill>
                <a:latin typeface="+mn-lt"/>
              </a:rPr>
              <a:t> </a:t>
            </a:r>
            <a:r>
              <a:rPr lang="en-US" sz="2800" b="1" dirty="0" err="1" smtClean="0">
                <a:solidFill>
                  <a:srgbClr val="0000FF"/>
                </a:solidFill>
                <a:latin typeface="+mn-lt"/>
              </a:rPr>
              <a:t>thuế</a:t>
            </a:r>
            <a:r>
              <a:rPr lang="en-US" sz="2800" b="1" dirty="0" smtClean="0">
                <a:solidFill>
                  <a:srgbClr val="0000FF"/>
                </a:solidFill>
                <a:latin typeface="+mn-lt"/>
              </a:rPr>
              <a:t> TTĐB</a:t>
            </a:r>
            <a:endParaRPr lang="en-US" sz="2800" b="1" dirty="0">
              <a:solidFill>
                <a:srgbClr val="0000FF"/>
              </a:solidFill>
              <a:latin typeface="+mn-lt"/>
            </a:endParaRPr>
          </a:p>
        </p:txBody>
      </p:sp>
      <p:graphicFrame>
        <p:nvGraphicFramePr>
          <p:cNvPr id="4" name="Content Placeholder 3"/>
          <p:cNvGraphicFramePr>
            <a:graphicFrameLocks noGrp="1"/>
          </p:cNvGraphicFramePr>
          <p:nvPr>
            <p:ph idx="1"/>
            <p:extLst/>
          </p:nvPr>
        </p:nvGraphicFramePr>
        <p:xfrm>
          <a:off x="699245" y="1086521"/>
          <a:ext cx="10508253" cy="3137719"/>
        </p:xfrm>
        <a:graphic>
          <a:graphicData uri="http://schemas.openxmlformats.org/drawingml/2006/table">
            <a:tbl>
              <a:tblPr firstRow="1" bandRow="1">
                <a:tableStyleId>{5C22544A-7EE6-4342-B048-85BDC9FD1C3A}</a:tableStyleId>
              </a:tblPr>
              <a:tblGrid>
                <a:gridCol w="1501179">
                  <a:extLst>
                    <a:ext uri="{9D8B030D-6E8A-4147-A177-3AD203B41FA5}">
                      <a16:colId xmlns:a16="http://schemas.microsoft.com/office/drawing/2014/main" val="3242527081"/>
                    </a:ext>
                  </a:extLst>
                </a:gridCol>
                <a:gridCol w="1501179">
                  <a:extLst>
                    <a:ext uri="{9D8B030D-6E8A-4147-A177-3AD203B41FA5}">
                      <a16:colId xmlns:a16="http://schemas.microsoft.com/office/drawing/2014/main" val="2654067933"/>
                    </a:ext>
                  </a:extLst>
                </a:gridCol>
                <a:gridCol w="1362373">
                  <a:extLst>
                    <a:ext uri="{9D8B030D-6E8A-4147-A177-3AD203B41FA5}">
                      <a16:colId xmlns:a16="http://schemas.microsoft.com/office/drawing/2014/main" val="4043837334"/>
                    </a:ext>
                  </a:extLst>
                </a:gridCol>
                <a:gridCol w="1639985">
                  <a:extLst>
                    <a:ext uri="{9D8B030D-6E8A-4147-A177-3AD203B41FA5}">
                      <a16:colId xmlns:a16="http://schemas.microsoft.com/office/drawing/2014/main" val="1330650270"/>
                    </a:ext>
                  </a:extLst>
                </a:gridCol>
                <a:gridCol w="1501179">
                  <a:extLst>
                    <a:ext uri="{9D8B030D-6E8A-4147-A177-3AD203B41FA5}">
                      <a16:colId xmlns:a16="http://schemas.microsoft.com/office/drawing/2014/main" val="2443228839"/>
                    </a:ext>
                  </a:extLst>
                </a:gridCol>
                <a:gridCol w="1501179">
                  <a:extLst>
                    <a:ext uri="{9D8B030D-6E8A-4147-A177-3AD203B41FA5}">
                      <a16:colId xmlns:a16="http://schemas.microsoft.com/office/drawing/2014/main" val="2303609654"/>
                    </a:ext>
                  </a:extLst>
                </a:gridCol>
                <a:gridCol w="1501179">
                  <a:extLst>
                    <a:ext uri="{9D8B030D-6E8A-4147-A177-3AD203B41FA5}">
                      <a16:colId xmlns:a16="http://schemas.microsoft.com/office/drawing/2014/main" val="2970028130"/>
                    </a:ext>
                  </a:extLst>
                </a:gridCol>
              </a:tblGrid>
              <a:tr h="424999">
                <a:tc>
                  <a:txBody>
                    <a:bodyPr/>
                    <a:lstStyle/>
                    <a:p>
                      <a:r>
                        <a:rPr lang="en-US" sz="2000" dirty="0" err="1" smtClean="0"/>
                        <a:t>Tiêu</a:t>
                      </a:r>
                      <a:r>
                        <a:rPr lang="en-US" sz="2000" baseline="0" dirty="0" smtClean="0"/>
                        <a:t> </a:t>
                      </a:r>
                      <a:r>
                        <a:rPr lang="en-US" sz="2000" baseline="0" dirty="0" err="1" smtClean="0"/>
                        <a:t>thức</a:t>
                      </a:r>
                      <a:endParaRPr lang="en-US" sz="2000" dirty="0"/>
                    </a:p>
                  </a:txBody>
                  <a:tcPr/>
                </a:tc>
                <a:tc>
                  <a:txBody>
                    <a:bodyPr/>
                    <a:lstStyle/>
                    <a:p>
                      <a:r>
                        <a:rPr lang="en-US" sz="2000" smtClean="0"/>
                        <a:t>Đơn</a:t>
                      </a:r>
                      <a:r>
                        <a:rPr lang="en-US" sz="2000" baseline="0" smtClean="0"/>
                        <a:t> vị</a:t>
                      </a:r>
                      <a:endParaRPr lang="en-US" sz="2000"/>
                    </a:p>
                  </a:txBody>
                  <a:tcPr/>
                </a:tc>
                <a:tc>
                  <a:txBody>
                    <a:bodyPr/>
                    <a:lstStyle/>
                    <a:p>
                      <a:r>
                        <a:rPr lang="en-US" sz="2000" smtClean="0"/>
                        <a:t>2018</a:t>
                      </a:r>
                      <a:endParaRPr lang="en-US" sz="2000"/>
                    </a:p>
                  </a:txBody>
                  <a:tcPr/>
                </a:tc>
                <a:tc>
                  <a:txBody>
                    <a:bodyPr/>
                    <a:lstStyle/>
                    <a:p>
                      <a:r>
                        <a:rPr lang="en-US" sz="2000" smtClean="0"/>
                        <a:t>2019</a:t>
                      </a:r>
                      <a:endParaRPr lang="en-US" sz="2000"/>
                    </a:p>
                  </a:txBody>
                  <a:tcPr/>
                </a:tc>
                <a:tc>
                  <a:txBody>
                    <a:bodyPr/>
                    <a:lstStyle/>
                    <a:p>
                      <a:r>
                        <a:rPr lang="en-US" sz="2000" smtClean="0"/>
                        <a:t>2020</a:t>
                      </a:r>
                      <a:endParaRPr lang="en-US" sz="2000"/>
                    </a:p>
                  </a:txBody>
                  <a:tcPr/>
                </a:tc>
                <a:tc>
                  <a:txBody>
                    <a:bodyPr/>
                    <a:lstStyle/>
                    <a:p>
                      <a:r>
                        <a:rPr lang="en-US" sz="2000" smtClean="0"/>
                        <a:t>2021</a:t>
                      </a:r>
                      <a:endParaRPr lang="en-US" sz="2000"/>
                    </a:p>
                  </a:txBody>
                  <a:tcPr/>
                </a:tc>
                <a:tc>
                  <a:txBody>
                    <a:bodyPr/>
                    <a:lstStyle/>
                    <a:p>
                      <a:r>
                        <a:rPr lang="en-US" sz="2000" dirty="0" smtClean="0"/>
                        <a:t>2022</a:t>
                      </a:r>
                      <a:endParaRPr lang="en-US" sz="2000" dirty="0"/>
                    </a:p>
                  </a:txBody>
                  <a:tcPr/>
                </a:tc>
                <a:extLst>
                  <a:ext uri="{0D108BD9-81ED-4DB2-BD59-A6C34878D82A}">
                    <a16:rowId xmlns:a16="http://schemas.microsoft.com/office/drawing/2014/main" val="678738615"/>
                  </a:ext>
                </a:extLst>
              </a:tr>
              <a:tr h="637433">
                <a:tc>
                  <a:txBody>
                    <a:bodyPr/>
                    <a:lstStyle/>
                    <a:p>
                      <a:r>
                        <a:rPr lang="en-US" sz="2000" dirty="0" err="1" smtClean="0"/>
                        <a:t>Tổng</a:t>
                      </a:r>
                      <a:r>
                        <a:rPr lang="en-US" sz="2000" baseline="0" dirty="0" smtClean="0"/>
                        <a:t> </a:t>
                      </a:r>
                      <a:r>
                        <a:rPr lang="en-US" sz="2000" baseline="0" dirty="0" err="1" smtClean="0"/>
                        <a:t>số</a:t>
                      </a:r>
                      <a:r>
                        <a:rPr lang="en-US" sz="2000" baseline="0" dirty="0" smtClean="0"/>
                        <a:t> </a:t>
                      </a:r>
                      <a:r>
                        <a:rPr lang="en-US" sz="2000" baseline="0" dirty="0" err="1" smtClean="0"/>
                        <a:t>thu</a:t>
                      </a:r>
                      <a:r>
                        <a:rPr lang="en-US" sz="2000" baseline="0" dirty="0" smtClean="0"/>
                        <a:t> </a:t>
                      </a:r>
                      <a:r>
                        <a:rPr lang="en-US" sz="2000" baseline="0" dirty="0" err="1" smtClean="0"/>
                        <a:t>thuế</a:t>
                      </a:r>
                      <a:r>
                        <a:rPr lang="en-US" sz="2000" baseline="0" dirty="0" smtClean="0"/>
                        <a:t> TTĐB </a:t>
                      </a:r>
                      <a:endParaRPr lang="en-US" sz="2000" dirty="0"/>
                    </a:p>
                  </a:txBody>
                  <a:tcPr/>
                </a:tc>
                <a:tc>
                  <a:txBody>
                    <a:bodyPr/>
                    <a:lstStyle/>
                    <a:p>
                      <a:pPr algn="ctr"/>
                      <a:r>
                        <a:rPr lang="en-US" sz="2000" dirty="0" err="1" smtClean="0"/>
                        <a:t>Nghìn</a:t>
                      </a:r>
                      <a:r>
                        <a:rPr lang="en-US" sz="2000" baseline="0" dirty="0" smtClean="0"/>
                        <a:t> </a:t>
                      </a:r>
                      <a:r>
                        <a:rPr lang="en-US" sz="2000" baseline="0" dirty="0" err="1" smtClean="0"/>
                        <a:t>tỷ</a:t>
                      </a:r>
                      <a:endParaRPr lang="en-US" sz="2000" dirty="0"/>
                    </a:p>
                  </a:txBody>
                  <a:tcPr/>
                </a:tc>
                <a:tc>
                  <a:txBody>
                    <a:bodyPr/>
                    <a:lstStyle/>
                    <a:p>
                      <a:pPr algn="ctr">
                        <a:lnSpc>
                          <a:spcPct val="107000"/>
                        </a:lnSpc>
                        <a:spcAft>
                          <a:spcPts val="800"/>
                        </a:spcAft>
                      </a:pPr>
                      <a:r>
                        <a:rPr lang="en-US" sz="2000" dirty="0" smtClean="0">
                          <a:effectLst/>
                        </a:rPr>
                        <a:t>124,181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000" dirty="0" smtClean="0">
                          <a:effectLst/>
                        </a:rPr>
                        <a:t>116,599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000" dirty="0" smtClean="0">
                          <a:effectLst/>
                        </a:rPr>
                        <a:t>150,228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000" dirty="0" smtClean="0">
                          <a:effectLst/>
                        </a:rPr>
                        <a:t>118,404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000" dirty="0" smtClean="0">
                          <a:effectLst/>
                        </a:rPr>
                        <a:t>130’.</a:t>
                      </a:r>
                      <a:r>
                        <a:rPr lang="en-US" sz="2000" dirty="0">
                          <a:effectLst/>
                        </a:rPr>
                        <a:t>236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6217671"/>
                  </a:ext>
                </a:extLst>
              </a:tr>
              <a:tr h="637433">
                <a:tc>
                  <a:txBody>
                    <a:bodyPr/>
                    <a:lstStyle/>
                    <a:p>
                      <a:r>
                        <a:rPr lang="en-US" sz="2000" dirty="0" err="1" smtClean="0"/>
                        <a:t>Số</a:t>
                      </a:r>
                      <a:r>
                        <a:rPr lang="en-US" sz="2000" baseline="0" dirty="0" smtClean="0"/>
                        <a:t> </a:t>
                      </a:r>
                      <a:r>
                        <a:rPr lang="en-US" sz="2000" baseline="0" dirty="0" err="1" smtClean="0"/>
                        <a:t>thuế</a:t>
                      </a:r>
                      <a:r>
                        <a:rPr lang="en-US" sz="2000" baseline="0" dirty="0" smtClean="0"/>
                        <a:t> TTĐB </a:t>
                      </a:r>
                      <a:r>
                        <a:rPr lang="en-US" sz="2000" baseline="0" dirty="0" err="1" smtClean="0"/>
                        <a:t>đối</a:t>
                      </a:r>
                      <a:r>
                        <a:rPr lang="en-US" sz="2000" baseline="0" dirty="0" smtClean="0"/>
                        <a:t> </a:t>
                      </a:r>
                      <a:r>
                        <a:rPr lang="en-US" sz="2000" baseline="0" dirty="0" err="1" smtClean="0"/>
                        <a:t>với</a:t>
                      </a:r>
                      <a:r>
                        <a:rPr lang="en-US" sz="2000" baseline="0" dirty="0" smtClean="0"/>
                        <a:t> Bia</a:t>
                      </a:r>
                      <a:endParaRPr lang="en-US" sz="2000" dirty="0"/>
                    </a:p>
                  </a:txBody>
                  <a:tcPr/>
                </a:tc>
                <a:tc>
                  <a:txBody>
                    <a:bodyPr/>
                    <a:lstStyle/>
                    <a:p>
                      <a:pPr algn="ctr"/>
                      <a:r>
                        <a:rPr lang="en-US" sz="2000" dirty="0" err="1" smtClean="0"/>
                        <a:t>Nghìn</a:t>
                      </a:r>
                      <a:r>
                        <a:rPr lang="en-US" sz="2000" baseline="0" dirty="0" smtClean="0"/>
                        <a:t> </a:t>
                      </a:r>
                      <a:r>
                        <a:rPr lang="en-US" sz="2000" baseline="0" dirty="0" err="1" smtClean="0"/>
                        <a:t>tỷ</a:t>
                      </a:r>
                      <a:endParaRPr lang="en-US" sz="2000" dirty="0"/>
                    </a:p>
                  </a:txBody>
                  <a:tcPr/>
                </a:tc>
                <a:tc>
                  <a:txBody>
                    <a:bodyPr/>
                    <a:lstStyle/>
                    <a:p>
                      <a:r>
                        <a:rPr lang="en-US" sz="2000" dirty="0" smtClean="0">
                          <a:solidFill>
                            <a:srgbClr val="0000FF"/>
                          </a:solidFill>
                        </a:rPr>
                        <a:t>     38,463</a:t>
                      </a:r>
                      <a:endParaRPr lang="en-US" sz="2000" dirty="0">
                        <a:solidFill>
                          <a:srgbClr val="0000FF"/>
                        </a:solidFill>
                      </a:endParaRPr>
                    </a:p>
                  </a:txBody>
                  <a:tcPr/>
                </a:tc>
                <a:tc>
                  <a:txBody>
                    <a:bodyPr/>
                    <a:lstStyle/>
                    <a:p>
                      <a:r>
                        <a:rPr lang="en-US" sz="2000" dirty="0" smtClean="0">
                          <a:solidFill>
                            <a:srgbClr val="0000FF"/>
                          </a:solidFill>
                        </a:rPr>
                        <a:t>        43,426</a:t>
                      </a:r>
                    </a:p>
                  </a:txBody>
                  <a:tcPr/>
                </a:tc>
                <a:tc>
                  <a:txBody>
                    <a:bodyPr/>
                    <a:lstStyle/>
                    <a:p>
                      <a:r>
                        <a:rPr lang="en-US" sz="2000" dirty="0" smtClean="0">
                          <a:solidFill>
                            <a:srgbClr val="0000FF"/>
                          </a:solidFill>
                        </a:rPr>
                        <a:t>      39,223</a:t>
                      </a:r>
                      <a:endParaRPr lang="en-US" sz="2000" dirty="0">
                        <a:solidFill>
                          <a:srgbClr val="0000FF"/>
                        </a:solidFill>
                      </a:endParaRPr>
                    </a:p>
                  </a:txBody>
                  <a:tcPr/>
                </a:tc>
                <a:tc>
                  <a:txBody>
                    <a:bodyPr/>
                    <a:lstStyle/>
                    <a:p>
                      <a:r>
                        <a:rPr lang="en-US" sz="2000" dirty="0" smtClean="0">
                          <a:solidFill>
                            <a:srgbClr val="0000FF"/>
                          </a:solidFill>
                        </a:rPr>
                        <a:t>        35,550</a:t>
                      </a:r>
                      <a:endParaRPr lang="en-US" sz="2000" dirty="0">
                        <a:solidFill>
                          <a:srgbClr val="0000FF"/>
                        </a:solidFill>
                      </a:endParaRPr>
                    </a:p>
                  </a:txBody>
                  <a:tcPr/>
                </a:tc>
                <a:tc>
                  <a:txBody>
                    <a:bodyPr/>
                    <a:lstStyle/>
                    <a:p>
                      <a:r>
                        <a:rPr lang="en-US" sz="2000" dirty="0" smtClean="0">
                          <a:solidFill>
                            <a:srgbClr val="0000FF"/>
                          </a:solidFill>
                        </a:rPr>
                        <a:t>    55,306</a:t>
                      </a:r>
                      <a:endParaRPr lang="en-US" sz="2000" dirty="0">
                        <a:solidFill>
                          <a:srgbClr val="0000FF"/>
                        </a:solidFill>
                      </a:endParaRPr>
                    </a:p>
                  </a:txBody>
                  <a:tcPr/>
                </a:tc>
                <a:extLst>
                  <a:ext uri="{0D108BD9-81ED-4DB2-BD59-A6C34878D82A}">
                    <a16:rowId xmlns:a16="http://schemas.microsoft.com/office/drawing/2014/main" val="507976330"/>
                  </a:ext>
                </a:extLst>
              </a:tr>
              <a:tr h="890271">
                <a:tc>
                  <a:txBody>
                    <a:bodyPr/>
                    <a:lstStyle/>
                    <a:p>
                      <a:r>
                        <a:rPr lang="en-US" sz="2000" dirty="0" err="1" smtClean="0"/>
                        <a:t>Số</a:t>
                      </a:r>
                      <a:r>
                        <a:rPr lang="en-US" sz="2000" baseline="0" dirty="0" smtClean="0"/>
                        <a:t> </a:t>
                      </a:r>
                      <a:r>
                        <a:rPr lang="en-US" sz="2000" baseline="0" dirty="0" err="1" smtClean="0"/>
                        <a:t>thuế</a:t>
                      </a:r>
                      <a:r>
                        <a:rPr lang="en-US" sz="2000" baseline="0" dirty="0" smtClean="0"/>
                        <a:t> TTĐB </a:t>
                      </a:r>
                      <a:r>
                        <a:rPr lang="en-US" sz="2000" baseline="0" dirty="0" err="1" smtClean="0"/>
                        <a:t>đối</a:t>
                      </a:r>
                      <a:r>
                        <a:rPr lang="en-US" sz="2000" baseline="0" dirty="0" smtClean="0"/>
                        <a:t> </a:t>
                      </a:r>
                      <a:r>
                        <a:rPr lang="en-US" sz="2000" baseline="0" dirty="0" err="1" smtClean="0"/>
                        <a:t>với</a:t>
                      </a:r>
                      <a:r>
                        <a:rPr lang="en-US" sz="2000" baseline="0" dirty="0" smtClean="0"/>
                        <a:t> </a:t>
                      </a:r>
                      <a:r>
                        <a:rPr lang="en-US" sz="2000" baseline="0" dirty="0" err="1" smtClean="0"/>
                        <a:t>rượu</a:t>
                      </a:r>
                      <a:endParaRPr lang="en-US" sz="2000" dirty="0"/>
                    </a:p>
                  </a:txBody>
                  <a:tcPr/>
                </a:tc>
                <a:tc>
                  <a:txBody>
                    <a:bodyPr/>
                    <a:lstStyle/>
                    <a:p>
                      <a:pPr algn="ctr"/>
                      <a:r>
                        <a:rPr lang="en-US" sz="2000" dirty="0" err="1" smtClean="0"/>
                        <a:t>Nghìn</a:t>
                      </a:r>
                      <a:r>
                        <a:rPr lang="en-US" sz="2000" baseline="0" dirty="0" smtClean="0"/>
                        <a:t> </a:t>
                      </a:r>
                      <a:r>
                        <a:rPr lang="en-US" sz="2000" baseline="0" dirty="0" err="1" smtClean="0"/>
                        <a:t>tỷ</a:t>
                      </a:r>
                      <a:endParaRPr lang="en-US" sz="2000" dirty="0"/>
                    </a:p>
                  </a:txBody>
                  <a:tcPr/>
                </a:tc>
                <a:tc>
                  <a:txBody>
                    <a:bodyPr/>
                    <a:lstStyle/>
                    <a:p>
                      <a:r>
                        <a:rPr lang="en-US" sz="2000" dirty="0" smtClean="0">
                          <a:solidFill>
                            <a:srgbClr val="FF0000"/>
                          </a:solidFill>
                        </a:rPr>
                        <a:t>     2,235</a:t>
                      </a:r>
                      <a:endParaRPr lang="en-US" sz="2000" dirty="0">
                        <a:solidFill>
                          <a:srgbClr val="FF0000"/>
                        </a:solidFill>
                      </a:endParaRPr>
                    </a:p>
                  </a:txBody>
                  <a:tcPr/>
                </a:tc>
                <a:tc>
                  <a:txBody>
                    <a:bodyPr/>
                    <a:lstStyle/>
                    <a:p>
                      <a:r>
                        <a:rPr lang="en-US" sz="2000" dirty="0" smtClean="0">
                          <a:solidFill>
                            <a:srgbClr val="FF0000"/>
                          </a:solidFill>
                        </a:rPr>
                        <a:t>         1,987</a:t>
                      </a:r>
                      <a:endParaRPr lang="en-US" sz="2000" dirty="0">
                        <a:solidFill>
                          <a:srgbClr val="FF0000"/>
                        </a:solidFill>
                      </a:endParaRPr>
                    </a:p>
                  </a:txBody>
                  <a:tcPr/>
                </a:tc>
                <a:tc>
                  <a:txBody>
                    <a:bodyPr/>
                    <a:lstStyle/>
                    <a:p>
                      <a:r>
                        <a:rPr lang="en-US" sz="2000" dirty="0" smtClean="0">
                          <a:solidFill>
                            <a:srgbClr val="FF0000"/>
                          </a:solidFill>
                        </a:rPr>
                        <a:t>        1,404</a:t>
                      </a:r>
                      <a:endParaRPr lang="en-US" sz="2000" dirty="0">
                        <a:solidFill>
                          <a:srgbClr val="FF0000"/>
                        </a:solidFill>
                      </a:endParaRPr>
                    </a:p>
                  </a:txBody>
                  <a:tcPr/>
                </a:tc>
                <a:tc>
                  <a:txBody>
                    <a:bodyPr/>
                    <a:lstStyle/>
                    <a:p>
                      <a:r>
                        <a:rPr lang="en-US" sz="2000" dirty="0" smtClean="0">
                          <a:solidFill>
                            <a:srgbClr val="FF0000"/>
                          </a:solidFill>
                        </a:rPr>
                        <a:t>1,708</a:t>
                      </a:r>
                      <a:endParaRPr lang="en-US" sz="2000" dirty="0">
                        <a:solidFill>
                          <a:srgbClr val="FF0000"/>
                        </a:solidFill>
                      </a:endParaRPr>
                    </a:p>
                  </a:txBody>
                  <a:tcPr/>
                </a:tc>
                <a:tc>
                  <a:txBody>
                    <a:bodyPr/>
                    <a:lstStyle/>
                    <a:p>
                      <a:r>
                        <a:rPr lang="en-US" sz="2000" dirty="0" smtClean="0">
                          <a:solidFill>
                            <a:srgbClr val="FF0000"/>
                          </a:solidFill>
                        </a:rPr>
                        <a:t>1,128</a:t>
                      </a:r>
                      <a:endParaRPr lang="en-US" sz="2000" dirty="0">
                        <a:solidFill>
                          <a:srgbClr val="FF0000"/>
                        </a:solidFill>
                      </a:endParaRPr>
                    </a:p>
                  </a:txBody>
                  <a:tcPr/>
                </a:tc>
                <a:extLst>
                  <a:ext uri="{0D108BD9-81ED-4DB2-BD59-A6C34878D82A}">
                    <a16:rowId xmlns:a16="http://schemas.microsoft.com/office/drawing/2014/main" val="3194735963"/>
                  </a:ext>
                </a:extLst>
              </a:tr>
            </a:tbl>
          </a:graphicData>
        </a:graphic>
      </p:graphicFrame>
    </p:spTree>
    <p:extLst>
      <p:ext uri="{BB962C8B-B14F-4D97-AF65-F5344CB8AC3E}">
        <p14:creationId xmlns:p14="http://schemas.microsoft.com/office/powerpoint/2010/main" val="2770782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8</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8</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8</a:t>
            </a:fld>
            <a:endParaRPr lang="nl-NL" altLang="en-US"/>
          </a:p>
        </p:txBody>
      </p:sp>
      <p:sp>
        <p:nvSpPr>
          <p:cNvPr id="7172" name="Rectangle 2"/>
          <p:cNvSpPr>
            <a:spLocks noGrp="1" noChangeArrowheads="1"/>
          </p:cNvSpPr>
          <p:nvPr>
            <p:ph type="title" idx="4294967295"/>
          </p:nvPr>
        </p:nvSpPr>
        <p:spPr>
          <a:xfrm>
            <a:off x="1853184" y="426720"/>
            <a:ext cx="8961120" cy="873443"/>
          </a:xfrm>
        </p:spPr>
        <p:txBody>
          <a:bodyPr>
            <a:normAutofit/>
          </a:bodyPr>
          <a:lstStyle/>
          <a:p>
            <a:r>
              <a:rPr lang="en-US" altLang="en-US" sz="28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T</a:t>
            </a:r>
            <a:r>
              <a:rPr lang="en-US" altLang="en-US" sz="2800" b="1" dirty="0" err="1" smtClean="0">
                <a:solidFill>
                  <a:srgbClr val="0000FF"/>
                </a:solidFill>
                <a:latin typeface="+mn-lt"/>
                <a:ea typeface="Tahoma" panose="020B0604030504040204" pitchFamily="34" charset="0"/>
                <a:cs typeface="Tahoma" panose="020B0604030504040204" pitchFamily="34" charset="0"/>
              </a:rPr>
              <a:t>huế</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tiêu</a:t>
            </a:r>
            <a:r>
              <a:rPr lang="en-US" altLang="en-US" sz="2800" b="1" dirty="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thụ</a:t>
            </a:r>
            <a:r>
              <a:rPr lang="en-US" altLang="en-US" sz="2800" b="1" dirty="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đặc</a:t>
            </a:r>
            <a:r>
              <a:rPr lang="en-US" altLang="en-US" sz="2800" b="1" dirty="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biệt</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vi-VN" altLang="en-US" sz="2800" b="1" dirty="0" smtClean="0">
                <a:solidFill>
                  <a:srgbClr val="0000FF"/>
                </a:solidFill>
                <a:latin typeface="+mn-lt"/>
                <a:ea typeface="Tahoma" panose="020B0604030504040204" pitchFamily="34" charset="0"/>
                <a:cs typeface="Tahoma" panose="020B0604030504040204" pitchFamily="34" charset="0"/>
              </a:rPr>
              <a:t>tại Việt </a:t>
            </a:r>
            <a:r>
              <a:rPr lang="en-US" altLang="en-US" sz="2800" b="1" dirty="0" err="1" smtClean="0">
                <a:solidFill>
                  <a:srgbClr val="0000FF"/>
                </a:solidFill>
                <a:latin typeface="+mn-lt"/>
                <a:ea typeface="Tahoma" panose="020B0604030504040204" pitchFamily="34" charset="0"/>
                <a:cs typeface="Tahoma" panose="020B0604030504040204" pitchFamily="34" charset="0"/>
              </a:rPr>
              <a:t>nam</a:t>
            </a:r>
            <a:endParaRPr lang="en-US" altLang="en-US" sz="2800" b="1" dirty="0">
              <a:solidFill>
                <a:srgbClr val="0000FF"/>
              </a:solidFill>
              <a:latin typeface="+mn-lt"/>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719072" y="1633728"/>
            <a:ext cx="8875776" cy="4340352"/>
          </a:xfrm>
        </p:spPr>
        <p:txBody>
          <a:bodyPr>
            <a:normAutofit/>
          </a:bodyPr>
          <a:lstStyle/>
          <a:p>
            <a:pPr algn="just"/>
            <a:r>
              <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Tổng hợp c</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hính</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sách</a:t>
            </a:r>
            <a:r>
              <a:rPr lang="en-US" sz="20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TTĐB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Việt</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nam</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qua từng thời kỳ và thuế với đồ uống nói riêng.</a:t>
            </a:r>
          </a:p>
          <a:p>
            <a:pPr algn="just"/>
            <a:r>
              <a:rPr lang="vi-VN" sz="2000" dirty="0" smtClean="0">
                <a:latin typeface="Tahoma" panose="020B0604030504040204" pitchFamily="34" charset="0"/>
                <a:ea typeface="Tahoma" panose="020B0604030504040204" pitchFamily="34" charset="0"/>
                <a:cs typeface="Tahoma" panose="020B0604030504040204" pitchFamily="34" charset="0"/>
              </a:rPr>
              <a:t>Hiện nay  sản phẩm đồ uống không có cồn, nước giải khát chưa chịu thuế TTĐB tại Việt nam.</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lgn="just"/>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Đối với sản phẩm đồ uống có cồn </a:t>
            </a:r>
            <a:r>
              <a:rPr lang="en-US" sz="2000" dirty="0" err="1" smtClean="0">
                <a:latin typeface="Tahoma" panose="020B0604030504040204" pitchFamily="34" charset="0"/>
                <a:ea typeface="Tahoma" panose="020B0604030504040204" pitchFamily="34" charset="0"/>
                <a:cs typeface="Tahoma" panose="020B0604030504040204" pitchFamily="34" charset="0"/>
              </a:rPr>
              <a:t>áp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dụng</a:t>
            </a:r>
            <a:r>
              <a:rPr lang="en-US" sz="2000" dirty="0" smtClean="0">
                <a:latin typeface="Tahoma" panose="020B0604030504040204" pitchFamily="34" charset="0"/>
                <a:ea typeface="Tahoma" panose="020B0604030504040204" pitchFamily="34" charset="0"/>
                <a:cs typeface="Tahoma" panose="020B0604030504040204" pitchFamily="34" charset="0"/>
              </a:rPr>
              <a:t> p</a:t>
            </a:r>
            <a:r>
              <a:rPr lang="vi-VN" sz="2000" dirty="0" smtClean="0">
                <a:latin typeface="Tahoma" panose="020B0604030504040204" pitchFamily="34" charset="0"/>
                <a:ea typeface="Tahoma" panose="020B0604030504040204" pitchFamily="34" charset="0"/>
                <a:cs typeface="Tahoma" panose="020B0604030504040204" pitchFamily="34" charset="0"/>
              </a:rPr>
              <a:t>hương pháp tính TTĐB theo tỷ lệ phần trăm trên giá tính thuế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được tính trên cơ sở giá bán sản phẩm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chưa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GTGT, </a:t>
            </a:r>
            <a:r>
              <a:rPr lang="en-US" sz="2000" dirty="0" err="1" smtClean="0">
                <a:latin typeface="Tahoma" panose="020B0604030504040204" pitchFamily="34" charset="0"/>
                <a:ea typeface="Tahoma" panose="020B0604030504040204" pitchFamily="34" charset="0"/>
                <a:cs typeface="Tahoma" panose="020B0604030504040204" pitchFamily="34" charset="0"/>
              </a:rPr>
              <a:t>chưa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endParaRPr lang="vi-VN" sz="2000" dirty="0" smtClean="0">
              <a:latin typeface="Tahoma" panose="020B0604030504040204" pitchFamily="34" charset="0"/>
              <a:ea typeface="Tahoma" panose="020B0604030504040204" pitchFamily="34" charset="0"/>
              <a:cs typeface="Tahoma" panose="020B0604030504040204" pitchFamily="34" charset="0"/>
            </a:endParaRPr>
          </a:p>
          <a:p>
            <a:pPr algn="just"/>
            <a:r>
              <a:rPr lang="en-US" sz="2000" dirty="0" err="1" smtClean="0">
                <a:latin typeface="Tahoma" panose="020B0604030504040204" pitchFamily="34" charset="0"/>
                <a:ea typeface="Tahoma" panose="020B0604030504040204" pitchFamily="34" charset="0"/>
                <a:cs typeface="Tahoma" panose="020B0604030504040204" pitchFamily="34" charset="0"/>
              </a:rPr>
              <a:t>Chính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sách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đối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cồn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từ</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có</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luật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TTĐB </a:t>
            </a:r>
            <a:r>
              <a:rPr lang="en-US" sz="2000" dirty="0" err="1" smtClean="0">
                <a:latin typeface="Tahoma" panose="020B0604030504040204" pitchFamily="34" charset="0"/>
                <a:ea typeface="Tahoma" panose="020B0604030504040204" pitchFamily="34" charset="0"/>
                <a:cs typeface="Tahoma" panose="020B0604030504040204" pitchFamily="34" charset="0"/>
              </a:rPr>
              <a:t>năm</a:t>
            </a:r>
            <a:r>
              <a:rPr lang="en-US" sz="2000" dirty="0" smtClean="0">
                <a:latin typeface="Tahoma" panose="020B0604030504040204" pitchFamily="34" charset="0"/>
                <a:ea typeface="Tahoma" panose="020B0604030504040204" pitchFamily="34" charset="0"/>
                <a:cs typeface="Tahoma" panose="020B0604030504040204" pitchFamily="34" charset="0"/>
              </a:rPr>
              <a:t> 1990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nay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được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thay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đổi</a:t>
            </a:r>
            <a:r>
              <a:rPr lang="en-US" sz="2000" dirty="0" smtClean="0">
                <a:latin typeface="Tahoma" panose="020B0604030504040204" pitchFamily="34" charset="0"/>
                <a:ea typeface="Tahoma" panose="020B0604030504040204" pitchFamily="34" charset="0"/>
                <a:cs typeface="Tahoma" panose="020B0604030504040204" pitchFamily="34" charset="0"/>
              </a:rPr>
              <a:t>  12  </a:t>
            </a:r>
            <a:r>
              <a:rPr lang="en-US" sz="2000" dirty="0" err="1" smtClean="0">
                <a:latin typeface="Tahoma" panose="020B0604030504040204" pitchFamily="34" charset="0"/>
                <a:ea typeface="Tahoma" panose="020B0604030504040204" pitchFamily="34" charset="0"/>
                <a:cs typeface="Tahoma" panose="020B0604030504040204" pitchFamily="34" charset="0"/>
              </a:rPr>
              <a:t>lần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về</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sản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phẩm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chịu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suất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nồng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cồn</a:t>
            </a:r>
            <a:r>
              <a:rPr lang="en-US" sz="2000" dirty="0" smtClean="0">
                <a:latin typeface="Tahoma" panose="020B0604030504040204" pitchFamily="34" charset="0"/>
                <a:ea typeface="Tahoma" panose="020B0604030504040204" pitchFamily="34" charset="0"/>
                <a:cs typeface="Tahoma" panose="020B0604030504040204" pitchFamily="34" charset="0"/>
              </a:rPr>
              <a:t> </a:t>
            </a:r>
          </a:p>
          <a:p>
            <a:pPr algn="just"/>
            <a:r>
              <a:rPr lang="en-US" sz="2000" dirty="0" err="1" smtClean="0">
                <a:latin typeface="Tahoma" panose="020B0604030504040204" pitchFamily="34" charset="0"/>
                <a:ea typeface="Tahoma" panose="020B0604030504040204" pitchFamily="34" charset="0"/>
                <a:cs typeface="Tahoma" panose="020B0604030504040204" pitchFamily="34" charset="0"/>
              </a:rPr>
              <a:t>Sự</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thay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đổi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phù</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hợp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cam </a:t>
            </a:r>
            <a:r>
              <a:rPr lang="en-US" sz="2000" dirty="0" err="1" smtClean="0">
                <a:latin typeface="Tahoma" panose="020B0604030504040204" pitchFamily="34" charset="0"/>
                <a:ea typeface="Tahoma" panose="020B0604030504040204" pitchFamily="34" charset="0"/>
                <a:cs typeface="Tahoma" panose="020B0604030504040204" pitchFamily="34" charset="0"/>
              </a:rPr>
              <a:t>kết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quốc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tế</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mà</a:t>
            </a:r>
            <a:r>
              <a:rPr lang="en-US" sz="2000" dirty="0" smtClean="0">
                <a:latin typeface="Tahoma" panose="020B0604030504040204" pitchFamily="34" charset="0"/>
                <a:ea typeface="Tahoma" panose="020B0604030504040204" pitchFamily="34" charset="0"/>
                <a:cs typeface="Tahoma" panose="020B0604030504040204" pitchFamily="34" charset="0"/>
              </a:rPr>
              <a:t> Việt </a:t>
            </a:r>
            <a:r>
              <a:rPr lang="en-US" sz="2000" dirty="0" err="1" smtClean="0">
                <a:latin typeface="Tahoma" panose="020B0604030504040204" pitchFamily="34" charset="0"/>
                <a:ea typeface="Tahoma" panose="020B0604030504040204" pitchFamily="34" charset="0"/>
                <a:cs typeface="Tahoma" panose="020B0604030504040204" pitchFamily="34" charset="0"/>
              </a:rPr>
              <a:t>nam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ký</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kết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tham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đồng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phù</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hợp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với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kiện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cụ</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của</a:t>
            </a:r>
            <a:r>
              <a:rPr lang="en-US" sz="2000" dirty="0" smtClean="0">
                <a:latin typeface="Tahoma" panose="020B0604030504040204" pitchFamily="34" charset="0"/>
                <a:ea typeface="Tahoma" panose="020B0604030504040204" pitchFamily="34" charset="0"/>
                <a:cs typeface="Tahoma" panose="020B0604030504040204" pitchFamily="34" charset="0"/>
              </a:rPr>
              <a:t> Việt </a:t>
            </a:r>
            <a:r>
              <a:rPr lang="en-US" sz="2000" dirty="0" err="1" smtClean="0">
                <a:latin typeface="Tahoma" panose="020B0604030504040204" pitchFamily="34" charset="0"/>
                <a:ea typeface="Tahoma" panose="020B0604030504040204" pitchFamily="34" charset="0"/>
                <a:cs typeface="Tahoma" panose="020B0604030504040204" pitchFamily="34" charset="0"/>
              </a:rPr>
              <a:t>nam</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từng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giai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đoạn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lịch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Cụ</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như</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sau</a:t>
            </a:r>
            <a:r>
              <a:rPr lang="en-US" sz="2000" dirty="0" smtClean="0">
                <a:latin typeface="Tahoma" panose="020B0604030504040204" pitchFamily="34" charset="0"/>
                <a:ea typeface="Tahoma" panose="020B0604030504040204" pitchFamily="34" charset="0"/>
                <a:cs typeface="Tahoma" panose="020B0604030504040204" pitchFamily="34" charset="0"/>
              </a:rPr>
              <a:t>:</a:t>
            </a:r>
            <a:endParaRPr lang="vi-VN" sz="2000" dirty="0" smtClean="0">
              <a:latin typeface="Tahoma" panose="020B0604030504040204" pitchFamily="34" charset="0"/>
              <a:ea typeface="Tahoma" panose="020B0604030504040204" pitchFamily="34" charset="0"/>
              <a:cs typeface="Tahoma" panose="020B0604030504040204" pitchFamily="34" charset="0"/>
            </a:endParaRPr>
          </a:p>
          <a:p>
            <a:endPar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8</a:t>
            </a:fld>
            <a:endParaRPr lang="en-US" altLang="en-US" sz="1400"/>
          </a:p>
        </p:txBody>
      </p:sp>
    </p:spTree>
    <p:extLst>
      <p:ext uri="{BB962C8B-B14F-4D97-AF65-F5344CB8AC3E}">
        <p14:creationId xmlns:p14="http://schemas.microsoft.com/office/powerpoint/2010/main" val="4849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A634614D-7531-4DF2-8E85-2AE683FD04BE}" type="slidenum">
              <a:rPr lang="nl-NL" altLang="en-US" sz="1400"/>
              <a:pPr algn="r" eaLnBrk="1" hangingPunct="1"/>
              <a:t>9</a:t>
            </a:fld>
            <a:endParaRPr lang="nl-NL" altLang="en-US" sz="1400"/>
          </a:p>
        </p:txBody>
      </p:sp>
      <p:sp>
        <p:nvSpPr>
          <p:cNvPr id="7171"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1A8F94C3-3B66-48E4-8DEC-2A0E81043B8F}" type="slidenum">
              <a:rPr lang="nl-NL" altLang="en-US" sz="1400"/>
              <a:pPr algn="r" eaLnBrk="1" hangingPunct="1"/>
              <a:t>9</a:t>
            </a:fld>
            <a:endParaRPr lang="nl-NL" altLang="en-US" sz="1400"/>
          </a:p>
        </p:txBody>
      </p:sp>
      <p:sp>
        <p:nvSpPr>
          <p:cNvPr id="717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F8E0BCA-6776-41C5-B0F7-7CEA005CD281}" type="slidenum">
              <a:rPr lang="nl-NL" altLang="en-US"/>
              <a:pPr/>
              <a:t>9</a:t>
            </a:fld>
            <a:endParaRPr lang="nl-NL" altLang="en-US"/>
          </a:p>
        </p:txBody>
      </p:sp>
      <p:sp>
        <p:nvSpPr>
          <p:cNvPr id="7172" name="Rectangle 2"/>
          <p:cNvSpPr>
            <a:spLocks noGrp="1" noChangeArrowheads="1"/>
          </p:cNvSpPr>
          <p:nvPr>
            <p:ph type="title" idx="4294967295"/>
          </p:nvPr>
        </p:nvSpPr>
        <p:spPr>
          <a:xfrm>
            <a:off x="1645920" y="344488"/>
            <a:ext cx="8924544" cy="955675"/>
          </a:xfrm>
        </p:spPr>
        <p:txBody>
          <a:bodyPr>
            <a:normAutofit/>
          </a:bodyPr>
          <a:lstStyle/>
          <a:p>
            <a:r>
              <a:rPr lang="en-US" altLang="en-US" sz="2800" b="1" dirty="0" err="1">
                <a:solidFill>
                  <a:srgbClr val="0000FF"/>
                </a:solidFill>
                <a:latin typeface="+mn-lt"/>
                <a:ea typeface="Tahoma" panose="020B0604030504040204" pitchFamily="34" charset="0"/>
                <a:cs typeface="Tahoma" panose="020B0604030504040204" pitchFamily="34" charset="0"/>
              </a:rPr>
              <a:t>C</a:t>
            </a:r>
            <a:r>
              <a:rPr lang="en-US" altLang="en-US" sz="2800" b="1" dirty="0" err="1" smtClean="0">
                <a:solidFill>
                  <a:srgbClr val="0000FF"/>
                </a:solidFill>
                <a:latin typeface="+mn-lt"/>
                <a:ea typeface="Tahoma" panose="020B0604030504040204" pitchFamily="34" charset="0"/>
                <a:cs typeface="Tahoma" panose="020B0604030504040204" pitchFamily="34" charset="0"/>
              </a:rPr>
              <a:t>hính</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sách</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a:solidFill>
                  <a:srgbClr val="0000FF"/>
                </a:solidFill>
                <a:latin typeface="+mn-lt"/>
                <a:ea typeface="Tahoma" panose="020B0604030504040204" pitchFamily="34" charset="0"/>
                <a:cs typeface="Tahoma" panose="020B0604030504040204" pitchFamily="34" charset="0"/>
              </a:rPr>
              <a:t>thuế</a:t>
            </a:r>
            <a:r>
              <a:rPr lang="en-US" altLang="en-US" sz="2800" b="1" dirty="0">
                <a:solidFill>
                  <a:srgbClr val="0000FF"/>
                </a:solidFill>
                <a:latin typeface="+mn-lt"/>
                <a:ea typeface="Tahoma" panose="020B0604030504040204" pitchFamily="34" charset="0"/>
                <a:cs typeface="Tahoma" panose="020B0604030504040204" pitchFamily="34" charset="0"/>
              </a:rPr>
              <a:t> TTĐB </a:t>
            </a:r>
            <a:r>
              <a:rPr lang="en-US" altLang="en-US" sz="2800" b="1" dirty="0" err="1" smtClean="0">
                <a:solidFill>
                  <a:srgbClr val="0000FF"/>
                </a:solidFill>
                <a:latin typeface="+mn-lt"/>
                <a:ea typeface="Tahoma" panose="020B0604030504040204" pitchFamily="34" charset="0"/>
                <a:cs typeface="Tahoma" panose="020B0604030504040204" pitchFamily="34" charset="0"/>
              </a:rPr>
              <a:t>đối</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với</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rượu</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bia</a:t>
            </a:r>
            <a:r>
              <a:rPr lang="en-US" altLang="en-US" sz="2800" b="1" dirty="0" smtClean="0">
                <a:solidFill>
                  <a:srgbClr val="0000FF"/>
                </a:solidFill>
                <a:latin typeface="+mn-lt"/>
                <a:ea typeface="Tahoma" panose="020B0604030504040204" pitchFamily="34" charset="0"/>
                <a:cs typeface="Tahoma" panose="020B0604030504040204" pitchFamily="34" charset="0"/>
              </a:rPr>
              <a:t> qua </a:t>
            </a:r>
            <a:r>
              <a:rPr lang="en-US" altLang="en-US" sz="2800" b="1" dirty="0" err="1" smtClean="0">
                <a:solidFill>
                  <a:srgbClr val="0000FF"/>
                </a:solidFill>
                <a:latin typeface="+mn-lt"/>
                <a:ea typeface="Tahoma" panose="020B0604030504040204" pitchFamily="34" charset="0"/>
                <a:cs typeface="Tahoma" panose="020B0604030504040204" pitchFamily="34" charset="0"/>
              </a:rPr>
              <a:t>từng</a:t>
            </a:r>
            <a:r>
              <a:rPr lang="en-US" altLang="en-US" sz="2800" b="1" dirty="0" smtClean="0">
                <a:solidFill>
                  <a:srgbClr val="0000FF"/>
                </a:solidFill>
                <a:latin typeface="+mn-lt"/>
                <a:ea typeface="Tahoma" panose="020B0604030504040204" pitchFamily="34" charset="0"/>
                <a:cs typeface="Tahoma" panose="020B0604030504040204" pitchFamily="34" charset="0"/>
              </a:rPr>
              <a:t> </a:t>
            </a:r>
            <a:br>
              <a:rPr lang="en-US" altLang="en-US" sz="2800" b="1" dirty="0" smtClean="0">
                <a:solidFill>
                  <a:srgbClr val="0000FF"/>
                </a:solidFill>
                <a:latin typeface="+mn-lt"/>
                <a:ea typeface="Tahoma" panose="020B0604030504040204" pitchFamily="34" charset="0"/>
                <a:cs typeface="Tahoma" panose="020B0604030504040204" pitchFamily="34" charset="0"/>
              </a:rPr>
            </a:b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giai</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đoạn</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lịch</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sử</a:t>
            </a:r>
            <a:r>
              <a:rPr lang="en-US" altLang="en-US" sz="2800" b="1" dirty="0" smtClean="0">
                <a:solidFill>
                  <a:srgbClr val="0000FF"/>
                </a:solidFill>
                <a:latin typeface="+mn-lt"/>
                <a:ea typeface="Tahoma" panose="020B0604030504040204" pitchFamily="34" charset="0"/>
                <a:cs typeface="Tahoma" panose="020B0604030504040204" pitchFamily="34" charset="0"/>
              </a:rPr>
              <a:t> </a:t>
            </a:r>
            <a:r>
              <a:rPr lang="en-US" altLang="en-US" sz="2800" b="1" dirty="0" err="1" smtClean="0">
                <a:solidFill>
                  <a:srgbClr val="0000FF"/>
                </a:solidFill>
                <a:latin typeface="+mn-lt"/>
                <a:ea typeface="Tahoma" panose="020B0604030504040204" pitchFamily="34" charset="0"/>
                <a:cs typeface="Tahoma" panose="020B0604030504040204" pitchFamily="34" charset="0"/>
              </a:rPr>
              <a:t>tại</a:t>
            </a:r>
            <a:r>
              <a:rPr lang="en-US" altLang="en-US" sz="2800" b="1" dirty="0" smtClean="0">
                <a:solidFill>
                  <a:srgbClr val="0000FF"/>
                </a:solidFill>
                <a:latin typeface="+mn-lt"/>
                <a:ea typeface="Tahoma" panose="020B0604030504040204" pitchFamily="34" charset="0"/>
                <a:cs typeface="Tahoma" panose="020B0604030504040204" pitchFamily="34" charset="0"/>
              </a:rPr>
              <a:t> Việt </a:t>
            </a:r>
            <a:r>
              <a:rPr lang="en-US" altLang="en-US" sz="2800" b="1" dirty="0" err="1" smtClean="0">
                <a:solidFill>
                  <a:srgbClr val="0000FF"/>
                </a:solidFill>
                <a:latin typeface="+mn-lt"/>
                <a:ea typeface="Tahoma" panose="020B0604030504040204" pitchFamily="34" charset="0"/>
                <a:cs typeface="Tahoma" panose="020B0604030504040204" pitchFamily="34" charset="0"/>
              </a:rPr>
              <a:t>nam</a:t>
            </a:r>
            <a:endParaRPr lang="vi-VN" sz="2800" b="1" dirty="0">
              <a:solidFill>
                <a:srgbClr val="0000FF"/>
              </a:solidFill>
              <a:latin typeface="+mn-lt"/>
              <a:ea typeface="Tahoma" panose="020B0604030504040204" pitchFamily="34" charset="0"/>
              <a:cs typeface="Tahoma" panose="020B0604030504040204" pitchFamily="34" charset="0"/>
            </a:endParaRPr>
          </a:p>
        </p:txBody>
      </p:sp>
      <p:sp>
        <p:nvSpPr>
          <p:cNvPr id="179205" name="Rectangle 3"/>
          <p:cNvSpPr>
            <a:spLocks noGrp="1" noChangeArrowheads="1"/>
          </p:cNvSpPr>
          <p:nvPr>
            <p:ph type="body" idx="4294967295"/>
          </p:nvPr>
        </p:nvSpPr>
        <p:spPr>
          <a:xfrm>
            <a:off x="1742738" y="1161827"/>
            <a:ext cx="9193485" cy="5081812"/>
          </a:xfrm>
        </p:spPr>
        <p:txBody>
          <a:bodyPr>
            <a:noAutofit/>
          </a:bodyPr>
          <a:lstStyle/>
          <a:p>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1.L</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uật </a:t>
            </a:r>
            <a:r>
              <a:rPr lang="vi-VN" sz="20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đầu tiên năm 1990 số 270-B ngày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8/8/1990</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p>
          <a:p>
            <a:pPr>
              <a:buFont typeface="Wingdings" panose="05000000000000000000" pitchFamily="2" charset="2"/>
              <a:buChar char="Ø"/>
            </a:pP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trên</a:t>
            </a:r>
            <a:r>
              <a:rPr lang="en-US" sz="2000" dirty="0" smtClean="0">
                <a:latin typeface="Tahoma" panose="020B0604030504040204" pitchFamily="34" charset="0"/>
                <a:ea typeface="Tahoma" panose="020B0604030504040204" pitchFamily="34" charset="0"/>
                <a:cs typeface="Tahoma" panose="020B0604030504040204" pitchFamily="34" charset="0"/>
              </a:rPr>
              <a:t> 40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65%,</a:t>
            </a:r>
          </a:p>
          <a:p>
            <a:pPr>
              <a:buFont typeface="Wingdings" panose="05000000000000000000" pitchFamily="2" charset="2"/>
              <a:buChar char="Ø"/>
            </a:pP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từ</a:t>
            </a:r>
            <a:r>
              <a:rPr lang="en-US" sz="2000" dirty="0" smtClean="0">
                <a:latin typeface="Tahoma" panose="020B0604030504040204" pitchFamily="34" charset="0"/>
                <a:ea typeface="Tahoma" panose="020B0604030504040204" pitchFamily="34" charset="0"/>
                <a:cs typeface="Tahoma" panose="020B0604030504040204" pitchFamily="34" charset="0"/>
              </a:rPr>
              <a:t> 30 </a:t>
            </a:r>
            <a:r>
              <a:rPr lang="en-US" sz="2000" dirty="0" err="1" smtClean="0">
                <a:latin typeface="Tahoma" panose="020B0604030504040204" pitchFamily="34" charset="0"/>
                <a:ea typeface="Tahoma" panose="020B0604030504040204" pitchFamily="34" charset="0"/>
                <a:cs typeface="Tahoma" panose="020B0604030504040204" pitchFamily="34" charset="0"/>
              </a:rPr>
              <a:t>đến</a:t>
            </a:r>
            <a:r>
              <a:rPr lang="en-US" sz="2000" dirty="0" smtClean="0">
                <a:latin typeface="Tahoma" panose="020B0604030504040204" pitchFamily="34" charset="0"/>
                <a:ea typeface="Tahoma" panose="020B0604030504040204" pitchFamily="34" charset="0"/>
                <a:cs typeface="Tahoma" panose="020B0604030504040204" pitchFamily="34" charset="0"/>
              </a:rPr>
              <a:t> 40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60%, </a:t>
            </a:r>
          </a:p>
          <a:p>
            <a:pPr>
              <a:buFont typeface="Wingdings" panose="05000000000000000000" pitchFamily="2" charset="2"/>
              <a:buChar char="Ø"/>
            </a:pP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dưới</a:t>
            </a:r>
            <a:r>
              <a:rPr lang="en-US" sz="2000" dirty="0" smtClean="0">
                <a:latin typeface="Tahoma" panose="020B0604030504040204" pitchFamily="34" charset="0"/>
                <a:ea typeface="Tahoma" panose="020B0604030504040204" pitchFamily="34" charset="0"/>
                <a:cs typeface="Tahoma" panose="020B0604030504040204" pitchFamily="34" charset="0"/>
              </a:rPr>
              <a:t> 30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       55%.</a:t>
            </a:r>
          </a:p>
          <a:p>
            <a:pPr>
              <a:buFont typeface="Wingdings" panose="05000000000000000000" pitchFamily="2" charset="2"/>
              <a:buChar char="v"/>
            </a:pP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suất</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đối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với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các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loại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thuế</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suất</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chung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với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tất</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cả</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các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loại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bia</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tươi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chai,hộp</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là</a:t>
            </a:r>
            <a:r>
              <a:rPr lang="en-US"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50% </a:t>
            </a:r>
          </a:p>
          <a:p>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2.</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Luật </a:t>
            </a:r>
            <a:r>
              <a:rPr lang="vi-VN" sz="2000" b="1" dirty="0">
                <a:solidFill>
                  <a:srgbClr val="0000FF"/>
                </a:solidFill>
                <a:latin typeface="Tahoma" panose="020B0604030504040204" pitchFamily="34" charset="0"/>
                <a:ea typeface="Tahoma" panose="020B0604030504040204" pitchFamily="34" charset="0"/>
                <a:cs typeface="Tahoma" panose="020B0604030504040204" pitchFamily="34" charset="0"/>
              </a:rPr>
              <a:t>thuế TTĐB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vi-VN" sz="2000" b="1" dirty="0">
                <a:solidFill>
                  <a:srgbClr val="0000FF"/>
                </a:solidFill>
                <a:latin typeface="Tahoma" panose="020B0604030504040204" pitchFamily="34" charset="0"/>
                <a:ea typeface="Tahoma" panose="020B0604030504040204" pitchFamily="34" charset="0"/>
                <a:cs typeface="Tahoma" panose="020B0604030504040204" pitchFamily="34" charset="0"/>
              </a:rPr>
              <a:t>số 21L/CTN ngày </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5/7/1993</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hiệu</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lực</a:t>
            </a:r>
            <a:r>
              <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1/9/1993</a:t>
            </a:r>
            <a:r>
              <a:rPr lang="vi-VN"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endParaRPr lang="en-US" sz="2000"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Rượu trên 40 </a:t>
            </a:r>
            <a:r>
              <a:rPr lang="vi-VN" sz="2000" dirty="0" smtClean="0">
                <a:latin typeface="Tahoma" panose="020B0604030504040204" pitchFamily="34" charset="0"/>
                <a:ea typeface="Tahoma" panose="020B0604030504040204" pitchFamily="34" charset="0"/>
                <a:cs typeface="Tahoma" panose="020B0604030504040204" pitchFamily="34" charset="0"/>
              </a:rPr>
              <a:t>độ</a:t>
            </a:r>
            <a:r>
              <a:rPr lang="en-US" sz="2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000" b="1" dirty="0">
                <a:solidFill>
                  <a:srgbClr val="0000FF"/>
                </a:solidFill>
                <a:latin typeface="Tahoma" panose="020B0604030504040204" pitchFamily="34" charset="0"/>
                <a:ea typeface="Tahoma" panose="020B0604030504040204" pitchFamily="34" charset="0"/>
                <a:cs typeface="Tahoma" panose="020B0604030504040204" pitchFamily="34" charset="0"/>
              </a:rPr>
              <a:t>:</a:t>
            </a:r>
            <a:r>
              <a:rPr lang="en-US"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000" b="1" dirty="0">
                <a:solidFill>
                  <a:srgbClr val="FF0000"/>
                </a:solidFill>
                <a:latin typeface="Tahoma" panose="020B0604030504040204" pitchFamily="34" charset="0"/>
                <a:ea typeface="Tahoma" panose="020B0604030504040204" pitchFamily="34" charset="0"/>
                <a:cs typeface="Tahoma" panose="020B0604030504040204" pitchFamily="34" charset="0"/>
              </a:rPr>
              <a:t>9</a:t>
            </a:r>
            <a:r>
              <a:rPr lang="en-US"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0</a:t>
            </a:r>
            <a:r>
              <a:rPr lang="vi-VN"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en-US"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Rượu từ 30 đến 40 độ: </a:t>
            </a:r>
            <a:r>
              <a:rPr lang="en-US" sz="2000" dirty="0" smtClean="0">
                <a:latin typeface="Tahoma" panose="020B0604030504040204" pitchFamily="34" charset="0"/>
                <a:ea typeface="Tahoma" panose="020B0604030504040204" pitchFamily="34" charset="0"/>
                <a:cs typeface="Tahoma" panose="020B0604030504040204" pitchFamily="34" charset="0"/>
              </a:rPr>
              <a:t>75</a:t>
            </a:r>
            <a:r>
              <a:rPr lang="vi-VN" sz="2000" dirty="0" smtClean="0">
                <a:latin typeface="Tahoma" panose="020B0604030504040204" pitchFamily="34" charset="0"/>
                <a:ea typeface="Tahoma" panose="020B0604030504040204" pitchFamily="34" charset="0"/>
                <a:cs typeface="Tahoma" panose="020B0604030504040204" pitchFamily="34" charset="0"/>
              </a:rPr>
              <a:t>%, </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Rượu dưới </a:t>
            </a:r>
            <a:r>
              <a:rPr lang="en-US" sz="2000" dirty="0">
                <a:latin typeface="Tahoma" panose="020B0604030504040204" pitchFamily="34" charset="0"/>
                <a:ea typeface="Tahoma" panose="020B0604030504040204" pitchFamily="34" charset="0"/>
                <a:cs typeface="Tahoma" panose="020B0604030504040204" pitchFamily="34" charset="0"/>
              </a:rPr>
              <a:t>3</a:t>
            </a:r>
            <a:r>
              <a:rPr lang="vi-VN" sz="2000" dirty="0" smtClean="0">
                <a:latin typeface="Tahoma" panose="020B0604030504040204" pitchFamily="34" charset="0"/>
                <a:ea typeface="Tahoma" panose="020B0604030504040204" pitchFamily="34" charset="0"/>
                <a:cs typeface="Tahoma" panose="020B0604030504040204" pitchFamily="34" charset="0"/>
              </a:rPr>
              <a:t>0 độ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hoa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quả</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         2</a:t>
            </a:r>
            <a:r>
              <a:rPr lang="vi-VN" sz="2000" dirty="0" smtClean="0">
                <a:latin typeface="Tahoma" panose="020B0604030504040204" pitchFamily="34" charset="0"/>
                <a:ea typeface="Tahoma" panose="020B0604030504040204" pitchFamily="34" charset="0"/>
                <a:cs typeface="Tahoma" panose="020B0604030504040204" pitchFamily="34" charset="0"/>
              </a:rPr>
              <a:t>5%.</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en-US" sz="2000" dirty="0" err="1" smtClean="0">
                <a:latin typeface="Tahoma" panose="020B0604030504040204" pitchFamily="34" charset="0"/>
                <a:ea typeface="Tahoma" panose="020B0604030504040204" pitchFamily="34" charset="0"/>
                <a:cs typeface="Tahoma" panose="020B0604030504040204" pitchFamily="34" charset="0"/>
              </a:rPr>
              <a:t>Rượu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thuốc</a:t>
            </a:r>
            <a:r>
              <a:rPr lang="en-US" sz="2000" dirty="0" smtClean="0">
                <a:latin typeface="Tahoma" panose="020B0604030504040204" pitchFamily="34" charset="0"/>
                <a:ea typeface="Tahoma" panose="020B0604030504040204" pitchFamily="34" charset="0"/>
                <a:cs typeface="Tahoma" panose="020B0604030504040204" pitchFamily="34" charset="0"/>
              </a:rPr>
              <a:t> :                  </a:t>
            </a:r>
            <a:r>
              <a:rPr lang="en-US" sz="2000" dirty="0" smtClean="0">
                <a:solidFill>
                  <a:srgbClr val="FF0000"/>
                </a:solidFill>
                <a:latin typeface="Tahoma" panose="020B0604030504040204" pitchFamily="34" charset="0"/>
                <a:ea typeface="Tahoma" panose="020B0604030504040204" pitchFamily="34" charset="0"/>
                <a:cs typeface="Tahoma" panose="020B0604030504040204" pitchFamily="34" charset="0"/>
              </a:rPr>
              <a:t>15%</a:t>
            </a:r>
            <a:endParaRPr lang="vi-VN" sz="2000"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Bia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các</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loại</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 90%</a:t>
            </a:r>
          </a:p>
          <a:p>
            <a:pPr>
              <a:buFont typeface="Wingdings" panose="05000000000000000000" pitchFamily="2" charset="2"/>
              <a:buChar char="v"/>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Riêng</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Bia </a:t>
            </a:r>
            <a:r>
              <a:rPr lang="en-US" sz="2000"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hộp</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     :              75%                        </a:t>
            </a:r>
            <a:endPar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endParaRPr lang="vi-VN" sz="2000"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7174" name="Slide Number Placeholder 3"/>
          <p:cNvSpPr txBox="1">
            <a:spLocks noGrp="1"/>
          </p:cNvSpPr>
          <p:nvPr/>
        </p:nvSpPr>
        <p:spPr bwMode="auto">
          <a:xfrm>
            <a:off x="8566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fld id="{B1B9F6C8-A190-4780-8113-038D9B6D915C}" type="slidenum">
              <a:rPr lang="en-US" altLang="en-US" sz="1400"/>
              <a:pPr algn="r" eaLnBrk="1" hangingPunct="1"/>
              <a:t>9</a:t>
            </a:fld>
            <a:endParaRPr lang="en-US" altLang="en-US" sz="1400"/>
          </a:p>
        </p:txBody>
      </p:sp>
    </p:spTree>
    <p:extLst>
      <p:ext uri="{BB962C8B-B14F-4D97-AF65-F5344CB8AC3E}">
        <p14:creationId xmlns:p14="http://schemas.microsoft.com/office/powerpoint/2010/main" val="61612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4037</Words>
  <Application>Microsoft Office PowerPoint</Application>
  <PresentationFormat>Widescreen</PresentationFormat>
  <Paragraphs>408</Paragraphs>
  <Slides>28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ＭＳ Ｐゴシック</vt:lpstr>
      <vt:lpstr>Arial</vt:lpstr>
      <vt:lpstr>Calibri</vt:lpstr>
      <vt:lpstr>Calibri Light</vt:lpstr>
      <vt:lpstr>Tahoma</vt:lpstr>
      <vt:lpstr>Times New Roman</vt:lpstr>
      <vt:lpstr>Wingdings</vt:lpstr>
      <vt:lpstr>Office Theme</vt:lpstr>
      <vt:lpstr>Hướng đến chính sách thuế TTĐB hài hòa các mục tiêu  và phù hợp  bối cảnh  cụ thể</vt:lpstr>
      <vt:lpstr>                    Nội dung trình bày:</vt:lpstr>
      <vt:lpstr>        Đặc trưng của thuế tiêu thụ đặc biệt</vt:lpstr>
      <vt:lpstr>       Đặc trưng của thuế tiêu thụ đặc biệt</vt:lpstr>
      <vt:lpstr>        Thuế tiêu thụ đặc biệt tại Việt nam</vt:lpstr>
      <vt:lpstr>       Thuế TTĐB  trong tổng thu SNNN</vt:lpstr>
      <vt:lpstr>Số thu về thuế TTĐB đối với Bia, rượu  trong tổng  thu thuế TTĐB</vt:lpstr>
      <vt:lpstr>        Thuế tiêu thụ đặc biệt tại Việt nam</vt:lpstr>
      <vt:lpstr>Chính sách thuế TTĐB đối với rượu bia qua từng     giai đoạn lịch sử tại Việt nam</vt:lpstr>
      <vt:lpstr>Chính sách thuế TTĐB đối với rượu bia qua từng            giai đoạn lịch sử tại Việt nam</vt:lpstr>
      <vt:lpstr>Chính sách thuế TTĐB đối với rượu bia qua từng            giai đoạn lịch sử tại Việt nam</vt:lpstr>
      <vt:lpstr>Chính sách thuế TTĐB đối với rượu bia qua từng            giai đoạn lịch sử tại Việt nam</vt:lpstr>
      <vt:lpstr>Chính sách thuế TTĐB đối với rượu bia qua từng            giai đoạn lịch sử tại Việt nam</vt:lpstr>
      <vt:lpstr>Chính sách thuế TTĐB đối với rượu bia qua từng            giai đoạn lịch sử tại Việt nam</vt:lpstr>
      <vt:lpstr>Tổng hợp Thuế TTĐB đối với Bia, rượu  từng thời kỳ</vt:lpstr>
      <vt:lpstr>        Đánh giá tổng quan quá trình  thực hiện thuế  TTĐB                   đồ uống có cồn tại Việt nam</vt:lpstr>
      <vt:lpstr>        Đánh giá tổng quan quá trình  thực hiện thuế  TTĐB                   đồ uống có cồn tại Việt nam</vt:lpstr>
      <vt:lpstr>           Kinh nghiệm thực tiễn từ chính sách thuế TTĐB               trong thời gian qua trong xu hướng cải cách thuế</vt:lpstr>
      <vt:lpstr>            Dự thảo Luật quy định  thuế TTĐB với đồ uống có cồn              </vt:lpstr>
      <vt:lpstr>            Dự thảo Luật quy định  thuế TTĐB với đồ uống có cồn </vt:lpstr>
      <vt:lpstr>           Dự thảo Luật quy định thuế TTĐB với nước giải khát</vt:lpstr>
      <vt:lpstr> </vt:lpstr>
      <vt:lpstr>Hướng đến chính sách thuế TTĐB hài hòa các mục tiêu             và phù hợp  bối cảnh  cụ thể</vt:lpstr>
      <vt:lpstr>Hướng đến chính sách thuế TTĐB hài hòa các mục tiêu                    và phù hợp  bối cảnh  cụ thể</vt:lpstr>
      <vt:lpstr>Hướng đến chính sách thuế TTĐB hài hòa các mục tiêu                 và phù hợp  bối cảnh  cụ thể</vt:lpstr>
      <vt:lpstr>           </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TCT</dc:creator>
  <cp:lastModifiedBy>TCT</cp:lastModifiedBy>
  <cp:revision>28</cp:revision>
  <dcterms:created xsi:type="dcterms:W3CDTF">2024-08-01T08:11:55Z</dcterms:created>
  <dcterms:modified xsi:type="dcterms:W3CDTF">2024-08-01T11:46:11Z</dcterms:modified>
</cp:coreProperties>
</file>