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2" r:id="rId3"/>
    <p:sldId id="329" r:id="rId4"/>
    <p:sldId id="313" r:id="rId5"/>
    <p:sldId id="315" r:id="rId6"/>
    <p:sldId id="321" r:id="rId7"/>
    <p:sldId id="278" r:id="rId8"/>
    <p:sldId id="323" r:id="rId9"/>
    <p:sldId id="325" r:id="rId10"/>
    <p:sldId id="326" r:id="rId11"/>
    <p:sldId id="327" r:id="rId12"/>
    <p:sldId id="275" r:id="rId13"/>
    <p:sldId id="279" r:id="rId14"/>
    <p:sldId id="32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1"/>
    <p:restoredTop sz="94694"/>
  </p:normalViewPr>
  <p:slideViewPr>
    <p:cSldViewPr snapToGrid="0">
      <p:cViewPr varScale="1">
        <p:scale>
          <a:sx n="45" d="100"/>
          <a:sy n="45" d="100"/>
        </p:scale>
        <p:origin x="200" y="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3722C-24CC-120B-22A9-06D0B5617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B5274C-5D9E-BC03-E330-C7888FC3A6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F8F42-E8CB-5C01-5134-CE2463A06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D21AE-9E93-B139-6F7C-28A5A5B8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770B4-216C-1939-DA8C-45D7C607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635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9EC78-5D19-A8BF-616F-487C0661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5281F8-4E4B-BA9E-9656-B5BB67E08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D7053-B375-3EF1-31C0-2ABAA0066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9397E-ED39-5DD1-BAFB-54A6CE7D0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991C5-7891-8B47-2DA6-702B5F43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890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8FB8B2-9A52-4711-25C2-BD495885B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12E83-1EBA-6DA8-E65E-F73B56911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D8810-3250-4FD9-F107-216B2985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8A93C-AC01-54EB-9123-C8A5420D8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586D9-C3B0-AA76-777B-C23AC213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50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44AE3-AAE5-BC2A-7845-205B000CC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F7EC4-A80D-34A9-ABE7-9727791ED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C1668-B1DC-A9EE-4090-A4656B145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BF88A-B679-6220-1381-1A42F20A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7F19-78BA-EF4F-ECC8-611DBDF2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189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D6666-5898-711C-665B-B958FFAB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FA1D8-7D1E-F0CF-34FF-ED06816C6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0B73-DB93-D213-957C-385FBAA4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CE400-963F-C48E-FCA3-6BC2D9664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384FB-F552-F08E-3E21-580670AC7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689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97B36-473E-F203-E1D1-505DBDAB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B0523-E8EA-CA3D-835F-6A9DDAAF28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E03C0-A26B-0179-D1C2-2C2C64706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B690CA-1003-8860-1E98-056E59318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965DD-3ACF-D088-7A65-A7F3B107B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64630-7903-6F77-70C4-423320B7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737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E4D6F-6CA0-14E5-BD79-73FDE7A7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0D9D7-A542-5B52-DE8C-76F0657AF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41A63-2062-9C7B-F24C-F9DD556B8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3FEE65-088E-A81B-BF1D-4C3D3B914F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4C1258-7A05-7335-C3B6-E5A510815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DD3F28-E954-79F2-51BC-C6E7EE68E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ADBC33-081B-BD36-CCEC-BCFC017BF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2BFF84-AF6D-05C2-0A57-7E6DA4271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337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4DBDE-14AA-433C-6475-3E7A4314B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6787A6-E475-BD10-2D1F-613B9798C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0F3E81-6E21-3000-6D41-38A3C718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4AA42-F11F-48F5-4D19-B94C2456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860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A87D8-DCAA-CB72-AAE9-A44255F43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DBB8AD-2D76-9FF9-AE26-B2E4B2284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F769A-97F7-18D9-5468-EB221E7FD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854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81E07-0C8E-ADED-81DC-C5A5C67CE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C895F-BE1C-74D1-CC80-5793123A6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F96B3-EAE5-4C96-D8EB-A62B75BFB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FDBE3-C98B-A4A2-B322-569511F76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9EEA9-8725-2A66-5F33-58F5958CE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CF48C-76ED-99B0-6DB7-6B6049550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811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24BD7-D7B1-063F-0272-FD56D559F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C50DC6-5434-165B-BEAE-3184563B72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22253-C3D9-FDE0-10C8-58430C9D8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B1CA0-3AFC-0578-7598-86BFD6806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D56C5-954C-79AD-A6C9-547E9B70B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21A7C-05FC-3E26-C40A-0F037684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853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A2F2D8-C6EB-5F84-2E1F-FA62258CB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49E3F-4350-C72A-1BA7-196E7470B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D12F8-5527-616D-4CF5-0BCC517A07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8790D-4342-7B43-9579-B7F180FCC9D0}" type="datetimeFigureOut">
              <a:t>8/8/24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DD598-F4E2-98C8-8C94-AAC361087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FB36A-D3CF-47B9-F382-17FD7C0D1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0F803-4E69-0B4D-973D-C6E8CC026231}" type="slidenum"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283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C2FE8-32A8-4344-9D21-3CC62420F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vi-VN" sz="4800"/>
              <a:t>Dự thảo Luật Thuế tiêu thụ đặc biệt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23DBC-A3C2-7D4A-F332-EF5FAD96A4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  <a:p>
            <a:r>
              <a:rPr lang="vi-VN"/>
              <a:t>Những vấn đề đối với ngành đồ uống</a:t>
            </a:r>
          </a:p>
        </p:txBody>
      </p:sp>
    </p:spTree>
    <p:extLst>
      <p:ext uri="{BB962C8B-B14F-4D97-AF65-F5344CB8AC3E}">
        <p14:creationId xmlns:p14="http://schemas.microsoft.com/office/powerpoint/2010/main" val="1542052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D4ECD-AC9E-746E-353A-03F154F69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Chủ trương, đường lối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2E7A1-4DA6-C139-5980-657C55686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/>
              <a:t>Nghị quyết 20-NQ/TW về sức khoẻ: </a:t>
            </a:r>
          </a:p>
          <a:p>
            <a:pPr lvl="1"/>
            <a:r>
              <a:rPr lang="vi-VN"/>
              <a:t>Tăng thuế TTĐB đối với mặt hàng có hại cho sức khoẻ như đồng uống có cồn để hạn chế tiêu dùng</a:t>
            </a:r>
          </a:p>
          <a:p>
            <a:r>
              <a:rPr lang="vi-VN"/>
              <a:t>Chiến lược cải cách hệ thống thuế</a:t>
            </a:r>
          </a:p>
          <a:p>
            <a:pPr lvl="1"/>
            <a:r>
              <a:rPr lang="vi-VN"/>
              <a:t>Xây dựng lộ trình tăng thuế đối với mặt hàng bia rượu</a:t>
            </a:r>
          </a:p>
          <a:p>
            <a:endParaRPr lang="vi-VN"/>
          </a:p>
          <a:p>
            <a:endParaRPr lang="vi-VN"/>
          </a:p>
          <a:p>
            <a:endParaRPr lang="vi-VN"/>
          </a:p>
          <a:p>
            <a:pPr lvl="1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559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AB9C4-4A5F-306B-B16E-14486668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Cơ sở thực tiễn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FF19-65E8-D775-FDBE-D74D31DC9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/>
              <a:t>Tác hại của rượu bia</a:t>
            </a:r>
          </a:p>
          <a:p>
            <a:pPr lvl="1"/>
            <a:r>
              <a:rPr lang="vi-VN"/>
              <a:t>Chấn thương, tai nạn giao thông</a:t>
            </a:r>
          </a:p>
          <a:p>
            <a:pPr lvl="1"/>
            <a:r>
              <a:rPr lang="vi-VN"/>
              <a:t>Rối loạn tâm thần</a:t>
            </a:r>
          </a:p>
          <a:p>
            <a:pPr lvl="1"/>
            <a:r>
              <a:rPr lang="vi-VN"/>
              <a:t>Xơ gan, tim mạch, ung thư</a:t>
            </a:r>
          </a:p>
          <a:p>
            <a:pPr lvl="1"/>
            <a:r>
              <a:rPr lang="vi-VN"/>
              <a:t>Bạo lực gia đình, mất an ninh trật tự</a:t>
            </a:r>
          </a:p>
          <a:p>
            <a:pPr lvl="1"/>
            <a:r>
              <a:rPr lang="vi-VN"/>
              <a:t>Gia tăng khoảng cách giàu nghèo</a:t>
            </a:r>
          </a:p>
          <a:p>
            <a:r>
              <a:rPr lang="vi-VN"/>
              <a:t>Tiêu thụ rượu bia</a:t>
            </a:r>
          </a:p>
          <a:p>
            <a:pPr lvl="1"/>
            <a:r>
              <a:rPr lang="vi-VN"/>
              <a:t>Mức tiêu thụ đầu người cao và có xu hướng tăng nhanh</a:t>
            </a:r>
          </a:p>
          <a:p>
            <a:pPr lvl="1"/>
            <a:r>
              <a:rPr lang="vi-VN"/>
              <a:t>Tỷ lệ người uống và tỷ lệ người uống ở mức nguy hại cao</a:t>
            </a:r>
          </a:p>
          <a:p>
            <a:r>
              <a:rPr lang="vi-VN"/>
              <a:t>Thuế rượu bia còn thấp</a:t>
            </a:r>
          </a:p>
          <a:p>
            <a:pPr marL="0" indent="0">
              <a:buNone/>
            </a:pPr>
            <a:endParaRPr lang="vi-VN"/>
          </a:p>
          <a:p>
            <a:endParaRPr lang="vi-VN"/>
          </a:p>
          <a:p>
            <a:endParaRPr lang="vi-VN"/>
          </a:p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2629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862DA2-6755-D02C-CE73-D7610639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Rượu 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F7C177CF-3177-55D1-0F95-5FBBE87ED9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9474" y="1690689"/>
            <a:ext cx="7679170" cy="208023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C92684-9D0D-C5C4-F62F-6F10D962B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474" y="4101286"/>
            <a:ext cx="7772400" cy="213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9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862DA2-6755-D02C-CE73-D7610639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Bia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327A222-A736-C87B-6F2C-4474D17A77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724900" cy="2463800"/>
          </a:xfrm>
        </p:spPr>
      </p:pic>
    </p:spTree>
    <p:extLst>
      <p:ext uri="{BB962C8B-B14F-4D97-AF65-F5344CB8AC3E}">
        <p14:creationId xmlns:p14="http://schemas.microsoft.com/office/powerpoint/2010/main" val="3065965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EEF05-ABF5-26A3-83FA-731EBF77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Đánh giá tác động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B1A60-8791-48B3-F909-E129028F4B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/>
              <a:t>Phương án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D2CBA3-EECE-84FF-D8F0-E1761061A8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vi-VN"/>
              <a:t>Giá bán năm 2026 tăng 2-3%</a:t>
            </a:r>
          </a:p>
          <a:p>
            <a:r>
              <a:rPr lang="vi-VN"/>
              <a:t>Giá bán các năm tiếp theo tăng 2-3%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E7BE24F-55ED-45CD-531D-00BD1560A6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vi-VN"/>
              <a:t>Phương án 2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FA77CE-5B5B-C850-25E3-820BBE70FB3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vi-VN"/>
              <a:t>Giá bán năm 2026 tăng 10%</a:t>
            </a:r>
          </a:p>
          <a:p>
            <a:r>
              <a:rPr lang="vi-VN"/>
              <a:t>Giá bán các năm tiếp theo tăng 2-3%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AD01D9-607D-7651-C882-6775837A0E8B}"/>
              </a:ext>
            </a:extLst>
          </p:cNvPr>
          <p:cNvSpPr txBox="1"/>
          <p:nvPr/>
        </p:nvSpPr>
        <p:spPr>
          <a:xfrm>
            <a:off x="2650210" y="5207431"/>
            <a:ext cx="6234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/>
              <a:t>Bộ Tài chính nghiêng về phương án 2</a:t>
            </a:r>
          </a:p>
        </p:txBody>
      </p:sp>
    </p:spTree>
    <p:extLst>
      <p:ext uri="{BB962C8B-B14F-4D97-AF65-F5344CB8AC3E}">
        <p14:creationId xmlns:p14="http://schemas.microsoft.com/office/powerpoint/2010/main" val="14296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3D8A9-4FF1-3242-B346-5EF5CEA4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Các mặt hàng chịu tác động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A1338-B203-0AEE-3EA9-39E521279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  <a:p>
            <a:r>
              <a:rPr lang="vi-VN"/>
              <a:t>Nước giải khát có đường</a:t>
            </a:r>
          </a:p>
          <a:p>
            <a:endParaRPr lang="vi-VN"/>
          </a:p>
          <a:p>
            <a:r>
              <a:rPr lang="vi-VN"/>
              <a:t>Rượu bia</a:t>
            </a:r>
          </a:p>
        </p:txBody>
      </p:sp>
    </p:spTree>
    <p:extLst>
      <p:ext uri="{BB962C8B-B14F-4D97-AF65-F5344CB8AC3E}">
        <p14:creationId xmlns:p14="http://schemas.microsoft.com/office/powerpoint/2010/main" val="51826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D6F33E-2B82-C573-4624-57E280DB4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Nước giải khát có đường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547152-0967-CE46-5857-4EABF58A67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3270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02BCF-8C37-6573-B4CB-5A70C68F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Đề xuất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33438-5BD1-8753-62E8-A7782B1C1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endParaRPr lang="vi-VN"/>
          </a:p>
          <a:p>
            <a:pPr>
              <a:lnSpc>
                <a:spcPct val="120000"/>
              </a:lnSpc>
            </a:pPr>
            <a:r>
              <a:rPr lang="vi-VN"/>
              <a:t>Bổ sung nước giải khát có hàm lượng đường trên 5g/100ml vào đối tượng chịu thuế tiêu thụ đặc biệt</a:t>
            </a:r>
          </a:p>
        </p:txBody>
      </p:sp>
    </p:spTree>
    <p:extLst>
      <p:ext uri="{BB962C8B-B14F-4D97-AF65-F5344CB8AC3E}">
        <p14:creationId xmlns:p14="http://schemas.microsoft.com/office/powerpoint/2010/main" val="201682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73FFF-1B69-B149-B0A4-8712F17A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Nước giải khát - TCVN 12828:2019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86BD286-F700-802F-A352-7EBA6479A0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1680" y="1380395"/>
            <a:ext cx="8128000" cy="5215720"/>
          </a:xfrm>
        </p:spPr>
      </p:pic>
    </p:spTree>
    <p:extLst>
      <p:ext uri="{BB962C8B-B14F-4D97-AF65-F5344CB8AC3E}">
        <p14:creationId xmlns:p14="http://schemas.microsoft.com/office/powerpoint/2010/main" val="2652963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384B8-5992-9386-AA01-E1EBC2FD0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Lý do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A068F-BB10-82AD-584C-AA4245F08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vi-VN"/>
              <a:t>Tác hại của nước giải khát có đường lên sức khoẻ con người</a:t>
            </a:r>
          </a:p>
          <a:p>
            <a:pPr lvl="1">
              <a:lnSpc>
                <a:spcPct val="120000"/>
              </a:lnSpc>
            </a:pPr>
            <a:r>
              <a:rPr lang="vi-VN"/>
              <a:t>Thừa cân, béo phì</a:t>
            </a:r>
          </a:p>
          <a:p>
            <a:pPr lvl="1">
              <a:lnSpc>
                <a:spcPct val="120000"/>
              </a:lnSpc>
            </a:pPr>
            <a:r>
              <a:rPr lang="vi-VN"/>
              <a:t>Bệnh không lây nhiễm</a:t>
            </a:r>
          </a:p>
          <a:p>
            <a:pPr>
              <a:lnSpc>
                <a:spcPct val="120000"/>
              </a:lnSpc>
            </a:pPr>
            <a:r>
              <a:rPr lang="vi-VN"/>
              <a:t>Tình trạng thừa cân, béo phì và bệnh không lây nhiễm ở Việt Nam liên quan đến sử dụng nước giải khát có đường</a:t>
            </a:r>
          </a:p>
          <a:p>
            <a:pPr>
              <a:lnSpc>
                <a:spcPct val="120000"/>
              </a:lnSpc>
            </a:pPr>
            <a:r>
              <a:rPr lang="vi-VN"/>
              <a:t>Tỷ lệ sử dụng nước giải khát có đường tại Việt Nam đang gia tăng</a:t>
            </a:r>
          </a:p>
          <a:p>
            <a:pPr>
              <a:lnSpc>
                <a:spcPct val="120000"/>
              </a:lnSpc>
            </a:pPr>
            <a:r>
              <a:rPr lang="vi-VN"/>
              <a:t>Khuyến nghị chính sách của WHO</a:t>
            </a:r>
          </a:p>
          <a:p>
            <a:pPr>
              <a:lnSpc>
                <a:spcPct val="120000"/>
              </a:lnSpc>
            </a:pPr>
            <a:r>
              <a:rPr lang="vi-VN"/>
              <a:t>Kinh nghiệm quốc tế</a:t>
            </a:r>
          </a:p>
        </p:txBody>
      </p:sp>
    </p:spTree>
    <p:extLst>
      <p:ext uri="{BB962C8B-B14F-4D97-AF65-F5344CB8AC3E}">
        <p14:creationId xmlns:p14="http://schemas.microsoft.com/office/powerpoint/2010/main" val="2878704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C862DA2-6755-D02C-CE73-D7610639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Thuế suất - nước giải khát có đường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968F5E-FFBA-7BFB-1ACF-3664F448D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  <a:p>
            <a:r>
              <a:rPr lang="vi-VN"/>
              <a:t>Thuế suất 10%</a:t>
            </a:r>
          </a:p>
        </p:txBody>
      </p:sp>
    </p:spTree>
    <p:extLst>
      <p:ext uri="{BB962C8B-B14F-4D97-AF65-F5344CB8AC3E}">
        <p14:creationId xmlns:p14="http://schemas.microsoft.com/office/powerpoint/2010/main" val="1656322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19CD69-CA80-6C5D-D514-DAA696FCE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Rượu bia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BCA037-B8D3-FFA4-7873-D3C1F2AC0F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8201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F4636-3176-8CDF-F927-C748EDAF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Đề xuất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E6D97-C31D-5B2E-9DD8-3C2D5B4B7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  <a:p>
            <a:endParaRPr lang="vi-VN"/>
          </a:p>
          <a:p>
            <a:r>
              <a:rPr lang="vi-VN"/>
              <a:t>Tăng thuế suất đối với mặt hàng rượu bia</a:t>
            </a:r>
          </a:p>
          <a:p>
            <a:endParaRPr lang="vi-VN"/>
          </a:p>
          <a:p>
            <a:r>
              <a:rPr lang="vi-VN"/>
              <a:t>Thuế suất hiện hành</a:t>
            </a:r>
          </a:p>
          <a:p>
            <a:pPr lvl="1"/>
            <a:r>
              <a:rPr lang="vi-VN"/>
              <a:t>Rượu từ 20% độ trở lên: 65%</a:t>
            </a:r>
          </a:p>
          <a:p>
            <a:pPr lvl="1"/>
            <a:r>
              <a:rPr lang="vi-VN"/>
              <a:t>Rượu dưới 20% độ: 35%</a:t>
            </a:r>
          </a:p>
          <a:p>
            <a:pPr lvl="1"/>
            <a:r>
              <a:rPr lang="vi-VN"/>
              <a:t>Bia: 65%</a:t>
            </a:r>
          </a:p>
          <a:p>
            <a:endParaRPr lang="vi-VN"/>
          </a:p>
          <a:p>
            <a:pPr lvl="1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375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375</Words>
  <Application>Microsoft Macintosh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Dự thảo Luật Thuế tiêu thụ đặc biệt</vt:lpstr>
      <vt:lpstr>Các mặt hàng chịu tác động</vt:lpstr>
      <vt:lpstr>Nước giải khát có đường</vt:lpstr>
      <vt:lpstr>Đề xuất</vt:lpstr>
      <vt:lpstr>Nước giải khát - TCVN 12828:2019</vt:lpstr>
      <vt:lpstr>Lý do </vt:lpstr>
      <vt:lpstr>Thuế suất - nước giải khát có đường</vt:lpstr>
      <vt:lpstr>Rượu bia</vt:lpstr>
      <vt:lpstr>Đề xuất</vt:lpstr>
      <vt:lpstr>Chủ trương, đường lối</vt:lpstr>
      <vt:lpstr>Cơ sở thực tiễn</vt:lpstr>
      <vt:lpstr>Rượu </vt:lpstr>
      <vt:lpstr>Bia</vt:lpstr>
      <vt:lpstr>Đánh giá tác động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Dự thảo Luật Thuế tiêu thụ đặc biệt</dc:title>
  <dc:creator>Nguyễn Minh Đức</dc:creator>
  <cp:lastModifiedBy>Nguyễn Minh Đức</cp:lastModifiedBy>
  <cp:revision>5</cp:revision>
  <dcterms:created xsi:type="dcterms:W3CDTF">2024-07-10T15:32:37Z</dcterms:created>
  <dcterms:modified xsi:type="dcterms:W3CDTF">2024-08-07T23:14:38Z</dcterms:modified>
</cp:coreProperties>
</file>