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9" r:id="rId3"/>
    <p:sldId id="260" r:id="rId4"/>
    <p:sldId id="261" r:id="rId5"/>
    <p:sldId id="312" r:id="rId6"/>
    <p:sldId id="313" r:id="rId7"/>
    <p:sldId id="264" r:id="rId8"/>
    <p:sldId id="314" r:id="rId9"/>
    <p:sldId id="266" r:id="rId10"/>
    <p:sldId id="267" r:id="rId11"/>
    <p:sldId id="268" r:id="rId12"/>
    <p:sldId id="315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316" r:id="rId23"/>
    <p:sldId id="281" r:id="rId24"/>
    <p:sldId id="282" r:id="rId25"/>
    <p:sldId id="284" r:id="rId26"/>
    <p:sldId id="280" r:id="rId27"/>
    <p:sldId id="283" r:id="rId28"/>
    <p:sldId id="278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1" r:id="rId43"/>
    <p:sldId id="302" r:id="rId44"/>
    <p:sldId id="303" r:id="rId45"/>
    <p:sldId id="305" r:id="rId46"/>
    <p:sldId id="306" r:id="rId47"/>
    <p:sldId id="307" r:id="rId48"/>
    <p:sldId id="308" r:id="rId49"/>
    <p:sldId id="310" r:id="rId50"/>
    <p:sldId id="311" r:id="rId5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2"/>
    <p:restoredTop sz="96281"/>
  </p:normalViewPr>
  <p:slideViewPr>
    <p:cSldViewPr snapToGrid="0" snapToObjects="1">
      <p:cViewPr varScale="1">
        <p:scale>
          <a:sx n="60" d="100"/>
          <a:sy n="60" d="100"/>
        </p:scale>
        <p:origin x="192" y="1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6AE5A89-314E-464F-934F-9C6DE0CFEB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F3E2FD-400A-4116-A831-AC54EAE19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D3C55EC-05C5-4CB1-A1BE-C8039ED9E9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C23322-1079-443B-B34B-2BFEAEDBA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397BE-AC55-4F0A-A1E5-C1464159FD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949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7AEA2F4-DEC9-984D-827B-048230B4EA7C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79000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B8E875-3B3A-41CB-B6A6-B3E47BE0AB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955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8935-57F3-D647-A440-FA1DCBF58F73}" type="datetime1">
              <a:t>09/11/2023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EEBE-A8D1-9C4F-A583-518D7A0C10C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84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D717-8653-4542-8135-F54FEA6FE7F7}" type="datetime1">
              <a:t>09/11/2023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EEBE-A8D1-9C4F-A583-518D7A0C10C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46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B625-E8A7-4A41-ACAD-6638ED11005E}" type="datetime1">
              <a:t>09/11/2023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EEBE-A8D1-9C4F-A583-518D7A0C10C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61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301-3F19-2F42-B16C-8366F8DA4034}" type="datetime1">
              <a:t>09/11/2023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EEBE-A8D1-9C4F-A583-518D7A0C10C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555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4CBA-56F8-9840-8E63-69B539A7FA94}" type="datetime1">
              <a:t>09/11/2023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EEBE-A8D1-9C4F-A583-518D7A0C10C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56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9121-363D-9448-ADE2-72ABAD6CDA39}" type="datetime1">
              <a:t>09/11/2023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EEBE-A8D1-9C4F-A583-518D7A0C10C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409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DB30-E055-9E43-9872-EF76CCA4B719}" type="datetime1">
              <a:t>09/11/2023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EEBE-A8D1-9C4F-A583-518D7A0C10C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721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8D67-F7DB-6847-8CF9-B2B97DD6E054}" type="datetime1">
              <a:t>09/11/2023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EEBE-A8D1-9C4F-A583-518D7A0C10C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43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4D71-0B3E-D946-844E-2D9A95D6D2DB}" type="datetime1">
              <a:t>09/11/2023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EEBE-A8D1-9C4F-A583-518D7A0C10C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849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374A-2E9C-DF42-97EF-7A0984EB8F9E}" type="datetime1">
              <a:t>09/11/2023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EEBE-A8D1-9C4F-A583-518D7A0C10C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37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1C0B8-BC44-0B4E-AC42-90CD79795DE6}" type="datetime1">
              <a:t>09/11/2023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EEBE-A8D1-9C4F-A583-518D7A0C10C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326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CCDF7-ABF5-BE46-88E2-AEB682ED6C21}" type="datetime1">
              <a:t>09/11/2023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EEEBE-A8D1-9C4F-A583-518D7A0C10C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124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0818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vi-VN"/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6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184" y="365125"/>
            <a:ext cx="9142615" cy="1746308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7030A0"/>
                </a:solidFill>
                <a:latin typeface="+mn-lt"/>
                <a:ea typeface="Baskerville" charset="0"/>
                <a:cs typeface="Baskerville" charset="0"/>
              </a:rPr>
              <a:t>Thực trạng đầu tư </a:t>
            </a:r>
            <a:br>
              <a:rPr lang="vi-VN" sz="4000" b="1" dirty="0">
                <a:solidFill>
                  <a:srgbClr val="7030A0"/>
                </a:solidFill>
                <a:latin typeface="+mn-lt"/>
                <a:ea typeface="Baskerville" charset="0"/>
                <a:cs typeface="Baskerville" charset="0"/>
              </a:rPr>
            </a:br>
            <a:r>
              <a:rPr lang="vi-VN" sz="4000" b="1" dirty="0">
                <a:solidFill>
                  <a:srgbClr val="7030A0"/>
                </a:solidFill>
                <a:latin typeface="+mn-lt"/>
                <a:ea typeface="Baskerville" charset="0"/>
                <a:cs typeface="Baskerville" charset="0"/>
              </a:rPr>
              <a:t>trong lĩnh vực giao thông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7419"/>
            <a:ext cx="10890380" cy="470263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vi-VN" sz="2000" dirty="0"/>
              <a:t>Chất lượng công trình tốt, ít bị chậm tiến độ</a:t>
            </a:r>
          </a:p>
          <a:p>
            <a:pPr>
              <a:lnSpc>
                <a:spcPct val="130000"/>
              </a:lnSpc>
            </a:pPr>
            <a:r>
              <a:rPr lang="vi-VN" sz="2000" dirty="0"/>
              <a:t>Doanh thu thấp</a:t>
            </a:r>
          </a:p>
          <a:p>
            <a:pPr lvl="1">
              <a:lnSpc>
                <a:spcPct val="130000"/>
              </a:lnSpc>
            </a:pPr>
            <a:r>
              <a:rPr lang="vi-VN" sz="1600" dirty="0"/>
              <a:t>49 dự án doanh thu thấp hơn dự kiến</a:t>
            </a:r>
          </a:p>
          <a:p>
            <a:pPr lvl="1">
              <a:lnSpc>
                <a:spcPct val="130000"/>
              </a:lnSpc>
            </a:pPr>
            <a:r>
              <a:rPr lang="vi-VN" sz="1600" dirty="0"/>
              <a:t>Trung bình đạt từ 50%-80% dự toán</a:t>
            </a:r>
          </a:p>
          <a:p>
            <a:pPr>
              <a:lnSpc>
                <a:spcPct val="130000"/>
              </a:lnSpc>
            </a:pPr>
            <a:r>
              <a:rPr lang="vi-VN" sz="2000" dirty="0"/>
              <a:t>Nhiều nguyên nhân: </a:t>
            </a:r>
          </a:p>
          <a:p>
            <a:pPr lvl="1">
              <a:lnSpc>
                <a:spcPct val="130000"/>
              </a:lnSpc>
            </a:pPr>
            <a:r>
              <a:rPr lang="vi-VN" sz="1600" dirty="0"/>
              <a:t>Covid, đường né trạm, dự toán quá cao, phản ứng của người dân</a:t>
            </a:r>
            <a:r>
              <a:rPr lang="mr-IN" sz="1600" dirty="0"/>
              <a:t>…</a:t>
            </a:r>
            <a:endParaRPr lang="vi-VN" sz="1600" dirty="0"/>
          </a:p>
          <a:p>
            <a:pPr>
              <a:lnSpc>
                <a:spcPct val="130000"/>
              </a:lnSpc>
            </a:pPr>
            <a:r>
              <a:rPr lang="vi-VN" sz="2000" dirty="0"/>
              <a:t>Chủ yếu là nguồn vốn trong nước</a:t>
            </a:r>
          </a:p>
          <a:p>
            <a:pPr lvl="1">
              <a:lnSpc>
                <a:spcPct val="130000"/>
              </a:lnSpc>
            </a:pPr>
            <a:r>
              <a:rPr lang="vi-VN" sz="1600" dirty="0"/>
              <a:t>Một số ngân hàng đã xây dựng được năng lực</a:t>
            </a:r>
          </a:p>
          <a:p>
            <a:pPr>
              <a:lnSpc>
                <a:spcPct val="130000"/>
              </a:lnSpc>
            </a:pPr>
            <a:r>
              <a:rPr lang="vi-VN" sz="2000" dirty="0"/>
              <a:t>Kinh nghiệm của chủ đầu tư</a:t>
            </a:r>
          </a:p>
          <a:p>
            <a:pPr lvl="1">
              <a:lnSpc>
                <a:spcPct val="130000"/>
              </a:lnSpc>
            </a:pPr>
            <a:r>
              <a:rPr lang="vi-VN" sz="1600" dirty="0"/>
              <a:t>Chủ yếu xuất phát điểm là nhà thầu xây dựng</a:t>
            </a:r>
          </a:p>
          <a:p>
            <a:pPr lvl="1">
              <a:lnSpc>
                <a:spcPct val="130000"/>
              </a:lnSpc>
            </a:pPr>
            <a:r>
              <a:rPr lang="vi-VN" sz="1600" dirty="0"/>
              <a:t>Bắt đầu có một số nhà đầu tư tài chính</a:t>
            </a:r>
          </a:p>
          <a:p>
            <a:pPr lvl="1">
              <a:lnSpc>
                <a:spcPct val="130000"/>
              </a:lnSpc>
            </a:pPr>
            <a:endParaRPr lang="vi-VN" sz="1600" dirty="0"/>
          </a:p>
          <a:p>
            <a:pPr lvl="1">
              <a:lnSpc>
                <a:spcPct val="130000"/>
              </a:lnSpc>
            </a:pPr>
            <a:endParaRPr lang="vi-VN" sz="1600" dirty="0"/>
          </a:p>
          <a:p>
            <a:pPr>
              <a:lnSpc>
                <a:spcPct val="130000"/>
              </a:lnSpc>
            </a:pP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6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126" y="509225"/>
            <a:ext cx="9142615" cy="1325563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7030A0"/>
                </a:solidFill>
                <a:latin typeface="+mn-lt"/>
                <a:ea typeface="Baskerville" charset="0"/>
                <a:cs typeface="Baskerville" charset="0"/>
              </a:rPr>
              <a:t>Thực trạng đầu tư </a:t>
            </a:r>
            <a:br>
              <a:rPr lang="vi-VN" sz="4000" b="1" dirty="0">
                <a:solidFill>
                  <a:srgbClr val="7030A0"/>
                </a:solidFill>
                <a:latin typeface="+mn-lt"/>
                <a:ea typeface="Baskerville" charset="0"/>
                <a:cs typeface="Baskerville" charset="0"/>
              </a:rPr>
            </a:br>
            <a:r>
              <a:rPr lang="vi-VN" sz="4000" b="1" dirty="0">
                <a:solidFill>
                  <a:srgbClr val="7030A0"/>
                </a:solidFill>
                <a:latin typeface="+mn-lt"/>
                <a:ea typeface="Baskerville" charset="0"/>
                <a:cs typeface="Baskerville" charset="0"/>
              </a:rPr>
              <a:t>trong lĩnh vực năng lượng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vi-VN" dirty="0"/>
              <a:t>19 dự án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27.000 MW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4 vận hành, 4 xây dựng</a:t>
            </a:r>
          </a:p>
          <a:p>
            <a:pPr>
              <a:lnSpc>
                <a:spcPct val="120000"/>
              </a:lnSpc>
            </a:pPr>
            <a:r>
              <a:rPr lang="vi-VN" dirty="0"/>
              <a:t>Từ cuối năm 1990</a:t>
            </a:r>
          </a:p>
          <a:p>
            <a:pPr>
              <a:lnSpc>
                <a:spcPct val="120000"/>
              </a:lnSpc>
            </a:pPr>
            <a:r>
              <a:rPr lang="vi-VN" dirty="0"/>
              <a:t>Công nghệ, chất lượng công trình tốt, ít ô nhiễm</a:t>
            </a:r>
          </a:p>
          <a:p>
            <a:pPr>
              <a:lnSpc>
                <a:spcPct val="120000"/>
              </a:lnSpc>
            </a:pPr>
            <a:r>
              <a:rPr lang="vi-VN" dirty="0"/>
              <a:t>Chuẩn bị dự án và hợp đồng tốt hơn lĩnh vực giao thông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Ít vấn đề vướng mắc hơn giao thông</a:t>
            </a:r>
          </a:p>
          <a:p>
            <a:pPr>
              <a:lnSpc>
                <a:spcPct val="120000"/>
              </a:lnSpc>
            </a:pPr>
            <a:r>
              <a:rPr lang="vi-VN" dirty="0"/>
              <a:t>Vốn nước ngoài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6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937" y="16085"/>
            <a:ext cx="14188937" cy="68419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EEBE-A8D1-9C4F-A583-518D7A0C10CB}" type="slidenum"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794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566" y="365125"/>
            <a:ext cx="8893233" cy="1596679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7030A0"/>
                </a:solidFill>
              </a:rPr>
              <a:t>Chính sách thu hút </a:t>
            </a:r>
            <a:br>
              <a:rPr lang="vi-VN" sz="4000" b="1" dirty="0">
                <a:solidFill>
                  <a:srgbClr val="7030A0"/>
                </a:solidFill>
              </a:rPr>
            </a:br>
            <a:r>
              <a:rPr lang="vi-VN" sz="4000" b="1" dirty="0">
                <a:solidFill>
                  <a:srgbClr val="7030A0"/>
                </a:solidFill>
              </a:rPr>
              <a:t>đầu tư tư nhân vào hạ tầng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vi-VN" dirty="0"/>
              <a:t>Thay thế cho đầu tư công</a:t>
            </a:r>
          </a:p>
          <a:p>
            <a:pPr lvl="1">
              <a:lnSpc>
                <a:spcPct val="130000"/>
              </a:lnSpc>
            </a:pPr>
            <a:r>
              <a:rPr lang="vi-VN" dirty="0"/>
              <a:t>Thay thế cho trái phiếu Chính phủ hoặc bảo lãnh Chính phủ</a:t>
            </a:r>
          </a:p>
          <a:p>
            <a:pPr lvl="1">
              <a:lnSpc>
                <a:spcPct val="130000"/>
              </a:lnSpc>
            </a:pPr>
            <a:r>
              <a:rPr lang="vi-VN" dirty="0"/>
              <a:t>Khắc phục rủi ro xây dựng, vận hành</a:t>
            </a:r>
          </a:p>
          <a:p>
            <a:pPr lvl="1">
              <a:lnSpc>
                <a:spcPct val="130000"/>
              </a:lnSpc>
            </a:pPr>
            <a:r>
              <a:rPr lang="vi-VN" dirty="0"/>
              <a:t>Công nghệ và kinh nghiệm quản trị dự án</a:t>
            </a:r>
          </a:p>
          <a:p>
            <a:pPr>
              <a:lnSpc>
                <a:spcPct val="130000"/>
              </a:lnSpc>
            </a:pPr>
            <a:r>
              <a:rPr lang="vi-VN" dirty="0"/>
              <a:t>Chủ trương</a:t>
            </a:r>
          </a:p>
          <a:p>
            <a:pPr lvl="1">
              <a:lnSpc>
                <a:spcPct val="130000"/>
              </a:lnSpc>
            </a:pPr>
            <a:r>
              <a:rPr lang="vi-VN" dirty="0"/>
              <a:t>Nghị quyết </a:t>
            </a:r>
            <a:r>
              <a:rPr lang="nl-NL" dirty="0" smtClean="0"/>
              <a:t>13-NQ/TW</a:t>
            </a:r>
            <a:r>
              <a:rPr lang="vi-VN" dirty="0" smtClean="0"/>
              <a:t> </a:t>
            </a:r>
            <a:r>
              <a:rPr lang="vi-VN" dirty="0"/>
              <a:t>năm 2012 của </a:t>
            </a:r>
            <a:r>
              <a:rPr lang="vi-VN" dirty="0" smtClean="0"/>
              <a:t>B</a:t>
            </a:r>
            <a:r>
              <a:rPr lang="en-US" dirty="0" smtClean="0"/>
              <a:t>an </a:t>
            </a:r>
            <a:r>
              <a:rPr lang="en-US" dirty="0" err="1" smtClean="0"/>
              <a:t>chấp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vi-VN" dirty="0" smtClean="0"/>
              <a:t> </a:t>
            </a:r>
            <a:r>
              <a:rPr lang="vi-VN" dirty="0"/>
              <a:t>TW: thu hút tư nhân đầu tư hạ tầng</a:t>
            </a:r>
          </a:p>
          <a:p>
            <a:pPr lvl="1">
              <a:lnSpc>
                <a:spcPct val="130000"/>
              </a:lnSpc>
            </a:pPr>
            <a:r>
              <a:rPr lang="vi-VN" dirty="0"/>
              <a:t>Vặn kiện Đại hội XII (2016): hoàn thiện pháp luật, cơ chế tư nhân kinh doanh kết cấu hạ tầng</a:t>
            </a:r>
          </a:p>
          <a:p>
            <a:pPr lvl="1">
              <a:lnSpc>
                <a:spcPct val="130000"/>
              </a:lnSpc>
            </a:pPr>
            <a:r>
              <a:rPr lang="vi-VN" dirty="0"/>
              <a:t>Nghị quyết 05/NQ-TW</a:t>
            </a:r>
            <a:r>
              <a:rPr lang="vi-VN" dirty="0" smtClean="0"/>
              <a:t> </a:t>
            </a:r>
            <a:r>
              <a:rPr lang="vi-VN" dirty="0"/>
              <a:t>năm 2016 của B</a:t>
            </a:r>
            <a:r>
              <a:rPr lang="en-US" dirty="0"/>
              <a:t>an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vi-VN" dirty="0" smtClean="0"/>
              <a:t> </a:t>
            </a:r>
            <a:r>
              <a:rPr lang="vi-VN" dirty="0"/>
              <a:t>TW: đẩy mạnh các dự án PPP</a:t>
            </a:r>
          </a:p>
          <a:p>
            <a:pPr lvl="1">
              <a:lnSpc>
                <a:spcPct val="130000"/>
              </a:lnSpc>
            </a:pPr>
            <a:r>
              <a:rPr lang="vi-VN" dirty="0"/>
              <a:t>Nghị quyết </a:t>
            </a:r>
            <a:r>
              <a:rPr lang="pt-BR" dirty="0"/>
              <a:t>26/2016/QH14</a:t>
            </a:r>
            <a:r>
              <a:rPr lang="vi-VN" dirty="0" smtClean="0"/>
              <a:t> </a:t>
            </a:r>
            <a:r>
              <a:rPr lang="vi-VN" dirty="0"/>
              <a:t>năm 2016 của Quốc hội: tăng cường huy động vốn đầu tư hạ tầng theo hình thức PPP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710" y="365125"/>
            <a:ext cx="9217090" cy="1325563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7030A0"/>
                </a:solidFill>
              </a:rPr>
              <a:t>Các văn bản pháp lý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vi-VN" dirty="0"/>
              <a:t>Nghị định 87/CP năm 1993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Cho nhà đầu tư nước ngoài</a:t>
            </a:r>
          </a:p>
          <a:p>
            <a:pPr>
              <a:lnSpc>
                <a:spcPct val="120000"/>
              </a:lnSpc>
            </a:pPr>
            <a:r>
              <a:rPr lang="vi-VN" dirty="0"/>
              <a:t>Nghị định 77/CP năm 1997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Cho nhà đầu tư trong nước</a:t>
            </a:r>
          </a:p>
          <a:p>
            <a:pPr>
              <a:lnSpc>
                <a:spcPct val="120000"/>
              </a:lnSpc>
            </a:pPr>
            <a:r>
              <a:rPr lang="vi-VN" dirty="0"/>
              <a:t>Nghị định 62/1998/NĐ-CP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Thay thế </a:t>
            </a:r>
            <a:r>
              <a:rPr lang="vi-VN" dirty="0" smtClean="0"/>
              <a:t>N</a:t>
            </a:r>
            <a:r>
              <a:rPr lang="en-US" dirty="0" err="1" smtClean="0"/>
              <a:t>ghị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vi-VN" dirty="0" smtClean="0"/>
              <a:t> 87</a:t>
            </a:r>
            <a:r>
              <a:rPr lang="en-US" dirty="0" smtClean="0"/>
              <a:t>/CP</a:t>
            </a: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Nghị định 78/2007/NĐ-CP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Hợp nhất 2 </a:t>
            </a:r>
            <a:r>
              <a:rPr lang="en-US" dirty="0" smtClean="0"/>
              <a:t>L</a:t>
            </a:r>
            <a:r>
              <a:rPr lang="vi-VN" dirty="0" smtClean="0"/>
              <a:t>uật </a:t>
            </a:r>
            <a:r>
              <a:rPr lang="vi-VN" dirty="0"/>
              <a:t>đầu tư</a:t>
            </a:r>
          </a:p>
          <a:p>
            <a:pPr>
              <a:lnSpc>
                <a:spcPct val="120000"/>
              </a:lnSpc>
            </a:pPr>
            <a:r>
              <a:rPr lang="vi-VN" dirty="0"/>
              <a:t>Nghị định 108/2009/NĐ-CP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Vẫn chỉ gồm BOT, BT, BTO</a:t>
            </a:r>
          </a:p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vi-VN" dirty="0"/>
              <a:t>Nghị định 15/2015/NĐ-CP</a:t>
            </a:r>
          </a:p>
          <a:p>
            <a:pPr lvl="1">
              <a:lnSpc>
                <a:spcPct val="130000"/>
              </a:lnSpc>
            </a:pPr>
            <a:r>
              <a:rPr lang="vi-VN" dirty="0"/>
              <a:t>Cơ chế mở hơn NĐ </a:t>
            </a:r>
            <a:r>
              <a:rPr lang="vi-VN" dirty="0" smtClean="0"/>
              <a:t>108</a:t>
            </a:r>
            <a:r>
              <a:rPr lang="en-US" dirty="0" smtClean="0"/>
              <a:t>/2009/NĐ-CP</a:t>
            </a:r>
            <a:r>
              <a:rPr lang="vi-VN" dirty="0" smtClean="0"/>
              <a:t> </a:t>
            </a:r>
            <a:r>
              <a:rPr lang="vi-VN" dirty="0"/>
              <a:t>về phạm vi, hình thức và thủ tục</a:t>
            </a:r>
          </a:p>
          <a:p>
            <a:pPr>
              <a:lnSpc>
                <a:spcPct val="130000"/>
              </a:lnSpc>
            </a:pPr>
            <a:r>
              <a:rPr lang="vi-VN" dirty="0"/>
              <a:t>Nghị định 63/2018/NĐ-CP</a:t>
            </a:r>
          </a:p>
          <a:p>
            <a:pPr lvl="1">
              <a:lnSpc>
                <a:spcPct val="130000"/>
              </a:lnSpc>
            </a:pPr>
            <a:r>
              <a:rPr lang="vi-VN" dirty="0"/>
              <a:t>Làm rõ một số vấn đề </a:t>
            </a:r>
            <a:r>
              <a:rPr lang="vi-VN" dirty="0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Nghị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vi-VN" dirty="0" smtClean="0"/>
              <a:t> </a:t>
            </a:r>
            <a:r>
              <a:rPr lang="vi-VN" dirty="0"/>
              <a:t>15/2015/NĐ-CP</a:t>
            </a:r>
          </a:p>
          <a:p>
            <a:pPr>
              <a:lnSpc>
                <a:spcPct val="130000"/>
              </a:lnSpc>
            </a:pPr>
            <a:r>
              <a:rPr lang="vi-VN" dirty="0" smtClean="0"/>
              <a:t>Luật </a:t>
            </a:r>
            <a:r>
              <a:rPr lang="vi-VN" dirty="0"/>
              <a:t>Đầu tư theo phương thức đối tác công tư</a:t>
            </a:r>
          </a:p>
          <a:p>
            <a:pPr lvl="1">
              <a:lnSpc>
                <a:spcPct val="130000"/>
              </a:lnSpc>
            </a:pPr>
            <a:r>
              <a:rPr lang="vi-VN" dirty="0"/>
              <a:t>Siết lại so với các văn bản trước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81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684" y="509225"/>
            <a:ext cx="9686532" cy="1325563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7030A0"/>
                </a:solidFill>
              </a:rPr>
              <a:t>Một số vấn đề về xây dựng pháp luật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vi-VN" dirty="0"/>
              <a:t>Phương pháp điều chỉnh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Tự do thoả thuận hay mệnh lệnh phục tùng</a:t>
            </a:r>
          </a:p>
          <a:p>
            <a:pPr>
              <a:lnSpc>
                <a:spcPct val="120000"/>
              </a:lnSpc>
            </a:pPr>
            <a:r>
              <a:rPr lang="vi-VN" dirty="0"/>
              <a:t>Bắt buộc hay tuỳ nghi</a:t>
            </a:r>
          </a:p>
          <a:p>
            <a:pPr>
              <a:lnSpc>
                <a:spcPct val="120000"/>
              </a:lnSpc>
            </a:pPr>
            <a:r>
              <a:rPr lang="vi-VN" dirty="0"/>
              <a:t>Cân bằng lợi ích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Nhà đầu tư và người sử dụng dịch vụ</a:t>
            </a:r>
          </a:p>
          <a:p>
            <a:pPr>
              <a:lnSpc>
                <a:spcPct val="120000"/>
              </a:lnSpc>
            </a:pPr>
            <a:r>
              <a:rPr lang="vi-VN" dirty="0"/>
              <a:t>Thay đổi pháp luật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Tuổi thọ dự án còn lớn hơn tuổi thọ của cơ sở pháp lý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0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175" y="0"/>
            <a:ext cx="1439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934" y="365125"/>
            <a:ext cx="9175865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Thủ tục đầu tư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vi-VN" dirty="0"/>
              <a:t>Chậm ban hành văn bản hướng dẫn</a:t>
            </a:r>
          </a:p>
          <a:p>
            <a:pPr>
              <a:lnSpc>
                <a:spcPct val="120000"/>
              </a:lnSpc>
            </a:pPr>
            <a:r>
              <a:rPr lang="vi-VN" dirty="0"/>
              <a:t>Nghị quyết 437</a:t>
            </a:r>
            <a:r>
              <a:rPr lang="en-US" dirty="0"/>
              <a:t>/</a:t>
            </a:r>
            <a:r>
              <a:rPr lang="vi-VN" dirty="0"/>
              <a:t>NQ-UBTVQH14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vi-VN" dirty="0" smtClean="0"/>
              <a:t>Năng </a:t>
            </a:r>
            <a:r>
              <a:rPr lang="vi-VN" dirty="0"/>
              <a:t>lực và nguồn lực Nhà nước chuẩn bị đầu tư</a:t>
            </a:r>
          </a:p>
          <a:p>
            <a:pPr>
              <a:lnSpc>
                <a:spcPct val="120000"/>
              </a:lnSpc>
            </a:pPr>
            <a:r>
              <a:rPr lang="vi-VN" dirty="0"/>
              <a:t>Cấu phần xây dựng trong dự án O&amp;M</a:t>
            </a:r>
          </a:p>
          <a:p>
            <a:pPr>
              <a:lnSpc>
                <a:spcPct val="120000"/>
              </a:lnSpc>
            </a:pPr>
            <a:r>
              <a:rPr lang="vi-VN" dirty="0"/>
              <a:t>Liệu có còn BOT điện?</a:t>
            </a:r>
          </a:p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44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380" y="365125"/>
            <a:ext cx="9226420" cy="1325563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7030A0"/>
                </a:solidFill>
              </a:rPr>
              <a:t>Chậm ban hành văn bản hướng dẫn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vi-VN" dirty="0"/>
              <a:t>Các nghị định hướng dẫn Luật PPP ban hành chậm</a:t>
            </a:r>
          </a:p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Ở cấp </a:t>
            </a:r>
            <a:r>
              <a:rPr lang="en-US" dirty="0" smtClean="0"/>
              <a:t>t</a:t>
            </a:r>
            <a:r>
              <a:rPr lang="vi-VN" dirty="0" smtClean="0"/>
              <a:t>hông </a:t>
            </a:r>
            <a:r>
              <a:rPr lang="vi-VN" dirty="0"/>
              <a:t>tư: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Mới có Thông tư 09/2022/TT-BGTVT và Thông tư 22/2022/TT-BGTVT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Các lĩnh vực khác chưa có </a:t>
            </a:r>
            <a:r>
              <a:rPr lang="en-US" dirty="0" smtClean="0"/>
              <a:t>t</a:t>
            </a:r>
            <a:r>
              <a:rPr lang="vi-VN" dirty="0" smtClean="0"/>
              <a:t>hông </a:t>
            </a:r>
            <a:r>
              <a:rPr lang="vi-VN" dirty="0"/>
              <a:t>tư hướng dẫn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1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432" y="507378"/>
            <a:ext cx="9803760" cy="1325563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7030A0"/>
                </a:solidFill>
              </a:rPr>
              <a:t>Năng lực và nguồn lực Nhà nước </a:t>
            </a:r>
            <a:br>
              <a:rPr lang="vi-VN" sz="4000" b="1" dirty="0">
                <a:solidFill>
                  <a:srgbClr val="7030A0"/>
                </a:solidFill>
              </a:rPr>
            </a:br>
            <a:r>
              <a:rPr lang="vi-VN" sz="4000" b="1" dirty="0">
                <a:solidFill>
                  <a:srgbClr val="7030A0"/>
                </a:solidFill>
              </a:rPr>
              <a:t>chuẩn bị dự 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vi-VN" dirty="0"/>
              <a:t>Luật PPP cho phép hai cơ chế: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Nhà nước chuẩn bị dự án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Nhà đầu tư chuẩn bị dự án</a:t>
            </a:r>
          </a:p>
          <a:p>
            <a:pPr>
              <a:lnSpc>
                <a:spcPct val="120000"/>
              </a:lnSpc>
            </a:pPr>
            <a:r>
              <a:rPr lang="vi-VN" dirty="0"/>
              <a:t>Vai trò của Nhà nước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Tập trung năng lực chuẩn bị dự án: yếu tố lợi nhuận?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Tập trung năng lực thẩm định dự án: yếu tố phi lợi nhuận?</a:t>
            </a:r>
          </a:p>
          <a:p>
            <a:pPr>
              <a:lnSpc>
                <a:spcPct val="120000"/>
              </a:lnSpc>
            </a:pPr>
            <a:r>
              <a:rPr lang="vi-VN" dirty="0"/>
              <a:t>Cho phép thuê tư vấn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Chi phí thuê tư vấn nằm trong dự toán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Khó ra đề bài cho tư vấn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4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000" b="1" dirty="0">
                <a:solidFill>
                  <a:srgbClr val="7030A0"/>
                </a:solidFill>
                <a:latin typeface="+mn-lt"/>
                <a:ea typeface="Georgia" charset="0"/>
                <a:cs typeface="Georgia" charset="0"/>
              </a:rPr>
              <a:t>          NỘI DUNG TRÌNH BÀY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vi-VN" sz="2400" dirty="0"/>
              <a:t>Giới thiệu nghiên cứu</a:t>
            </a:r>
          </a:p>
          <a:p>
            <a:pPr>
              <a:lnSpc>
                <a:spcPct val="120000"/>
              </a:lnSpc>
            </a:pPr>
            <a:r>
              <a:rPr lang="vi-VN" sz="2400" dirty="0"/>
              <a:t>Tổng quan thực trạng</a:t>
            </a:r>
          </a:p>
          <a:p>
            <a:pPr>
              <a:lnSpc>
                <a:spcPct val="120000"/>
              </a:lnSpc>
            </a:pPr>
            <a:r>
              <a:rPr lang="vi-VN" sz="2400" dirty="0"/>
              <a:t>Chính sách và pháp luật</a:t>
            </a:r>
          </a:p>
          <a:p>
            <a:pPr>
              <a:lnSpc>
                <a:spcPct val="120000"/>
              </a:lnSpc>
            </a:pPr>
            <a:r>
              <a:rPr lang="vi-VN" sz="2400" dirty="0"/>
              <a:t>Một số phát hiện</a:t>
            </a:r>
          </a:p>
          <a:p>
            <a:pPr lvl="1">
              <a:lnSpc>
                <a:spcPct val="120000"/>
              </a:lnSpc>
            </a:pPr>
            <a:r>
              <a:rPr lang="vi-VN" sz="2000" dirty="0"/>
              <a:t>Thủ tục đầu tư</a:t>
            </a:r>
          </a:p>
          <a:p>
            <a:pPr lvl="1">
              <a:lnSpc>
                <a:spcPct val="120000"/>
              </a:lnSpc>
            </a:pPr>
            <a:r>
              <a:rPr lang="vi-VN" sz="2000" dirty="0"/>
              <a:t>Giá, doanh thu và chi phí</a:t>
            </a:r>
          </a:p>
          <a:p>
            <a:pPr lvl="1">
              <a:lnSpc>
                <a:spcPct val="120000"/>
              </a:lnSpc>
            </a:pPr>
            <a:r>
              <a:rPr lang="vi-VN" sz="2000" dirty="0"/>
              <a:t>Tiếp cận tín dụng</a:t>
            </a:r>
          </a:p>
          <a:p>
            <a:pPr lvl="1">
              <a:lnSpc>
                <a:spcPct val="120000"/>
              </a:lnSpc>
            </a:pPr>
            <a:r>
              <a:rPr lang="vi-VN" sz="2000" dirty="0"/>
              <a:t>Giải quyết tranh chấp</a:t>
            </a:r>
          </a:p>
          <a:p>
            <a:pPr>
              <a:lnSpc>
                <a:spcPct val="120000"/>
              </a:lnSpc>
            </a:pPr>
            <a:r>
              <a:rPr lang="vi-VN" sz="2400" dirty="0"/>
              <a:t>Giải pháp</a:t>
            </a:r>
          </a:p>
          <a:p>
            <a:pPr>
              <a:lnSpc>
                <a:spcPct val="120000"/>
              </a:lnSpc>
            </a:pPr>
            <a:endParaRPr lang="vi-V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78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810" y="365125"/>
            <a:ext cx="9125989" cy="1325563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7030A0"/>
                </a:solidFill>
              </a:rPr>
              <a:t>Nghị quyết 437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/>
              <a:t>“Chỉ áp dụng đối với các tuyến đường mới để bảo đảm quyền lựa chọn cho người dân, không đầu tư các dự án </a:t>
            </a:r>
            <a:r>
              <a:rPr lang="en-US" i="1" u="sng"/>
              <a:t>cải tạo, nâng cấp</a:t>
            </a:r>
            <a:r>
              <a:rPr lang="en-US"/>
              <a:t> các tuyến đường </a:t>
            </a:r>
            <a:r>
              <a:rPr lang="en-US" i="1" u="sng"/>
              <a:t>độc đạo hiện hữu</a:t>
            </a:r>
            <a:r>
              <a:rPr lang="en-US"/>
              <a:t>”</a:t>
            </a:r>
          </a:p>
          <a:p>
            <a:pPr>
              <a:lnSpc>
                <a:spcPct val="120000"/>
              </a:lnSpc>
            </a:pPr>
            <a:r>
              <a:rPr lang="en-US"/>
              <a:t>Tính hợp lý:</a:t>
            </a:r>
          </a:p>
          <a:p>
            <a:pPr lvl="1">
              <a:lnSpc>
                <a:spcPct val="120000"/>
              </a:lnSpc>
            </a:pPr>
            <a:r>
              <a:rPr lang="en-US"/>
              <a:t>Đường mới rất khó xác định lưu lượng xe</a:t>
            </a:r>
          </a:p>
          <a:p>
            <a:pPr lvl="1">
              <a:lnSpc>
                <a:spcPct val="120000"/>
              </a:lnSpc>
            </a:pPr>
            <a:r>
              <a:rPr lang="en-US"/>
              <a:t>Vấn đề độc quyền khác với vấn đề cơ chế đầu tư</a:t>
            </a:r>
          </a:p>
          <a:p>
            <a:pPr>
              <a:lnSpc>
                <a:spcPct val="120000"/>
              </a:lnSpc>
            </a:pPr>
            <a:r>
              <a:rPr lang="en-US"/>
              <a:t>Tính minh bạch:</a:t>
            </a:r>
          </a:p>
          <a:p>
            <a:pPr lvl="1">
              <a:lnSpc>
                <a:spcPct val="120000"/>
              </a:lnSpc>
            </a:pPr>
            <a:r>
              <a:rPr lang="vi-VN"/>
              <a:t>Không rõ thế nào là đường độc đạo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184" y="493097"/>
            <a:ext cx="9713338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Cấu phần xây dựng trong dự án O&amp;M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Nhu cầu xây dựng thêm một số hạng mục khi tham gia hợp đồng O&amp;M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Ví dụ: trạm dừng nghỉ</a:t>
            </a:r>
          </a:p>
          <a:p>
            <a:pPr>
              <a:lnSpc>
                <a:spcPct val="120000"/>
              </a:lnSpc>
            </a:pPr>
            <a:r>
              <a:rPr lang="vi-VN" dirty="0"/>
              <a:t>Hiện không rõ hợp đồng O&amp;M có cho phép cấu phần xây dựng không?</a:t>
            </a:r>
          </a:p>
          <a:p>
            <a:pPr>
              <a:lnSpc>
                <a:spcPct val="120000"/>
              </a:lnSpc>
            </a:pPr>
            <a:r>
              <a:rPr lang="vi-VN" dirty="0"/>
              <a:t>Hình thức hợp đồng kết hợp giữa O&amp;M và BOT có được không?</a:t>
            </a:r>
          </a:p>
          <a:p>
            <a:pPr>
              <a:lnSpc>
                <a:spcPct val="120000"/>
              </a:lnSpc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7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184" y="493097"/>
            <a:ext cx="9713338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Thiếu biện pháp chia sẻ rủi ro đáp ứng kỳ vọng của thị trường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Chia sẻ rủi ro về doanh thu</a:t>
            </a:r>
          </a:p>
          <a:p>
            <a:pPr>
              <a:lnSpc>
                <a:spcPct val="120000"/>
              </a:lnSpc>
            </a:pPr>
            <a:r>
              <a:rPr lang="vi-VN"/>
              <a:t>Phần vốn Nhà nước trong dự án PPP</a:t>
            </a:r>
          </a:p>
          <a:p>
            <a:pPr>
              <a:lnSpc>
                <a:spcPct val="120000"/>
              </a:lnSpc>
            </a:pPr>
            <a:r>
              <a:rPr lang="vi-VN"/>
              <a:t>Bảo đảm cân đối ngoại tệ</a:t>
            </a:r>
          </a:p>
          <a:p>
            <a:pPr>
              <a:lnSpc>
                <a:spcPct val="120000"/>
              </a:lnSpc>
            </a:pPr>
            <a:r>
              <a:rPr lang="vi-VN"/>
              <a:t>Trường hợp thay đổi pháp luật</a:t>
            </a:r>
          </a:p>
          <a:p>
            <a:pPr>
              <a:lnSpc>
                <a:spcPct val="120000"/>
              </a:lnSpc>
            </a:pPr>
            <a:r>
              <a:rPr lang="vi-VN"/>
              <a:t>Chia sẻ rủi ro về chi phí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6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188" y="365125"/>
            <a:ext cx="9009611" cy="1779559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Chia sẻ rủi ro về doanh thu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Cơ chế này được nhiều nhà đầu tư kỳ vọng</a:t>
            </a:r>
          </a:p>
          <a:p>
            <a:pPr>
              <a:lnSpc>
                <a:spcPct val="120000"/>
              </a:lnSpc>
            </a:pPr>
            <a:r>
              <a:rPr lang="vi-VN"/>
              <a:t>Nhưng quy định chỉ là chia sẻ khi có sự thay đổi pháp luật </a:t>
            </a:r>
          </a:p>
          <a:p>
            <a:pPr>
              <a:lnSpc>
                <a:spcPct val="120000"/>
              </a:lnSpc>
            </a:pPr>
            <a:r>
              <a:rPr lang="vi-VN"/>
              <a:t>Nguồn ngân sách dự phòng địa phương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15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942" y="365125"/>
            <a:ext cx="8909858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Phần vốn góp Nhà nước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Giới hạn phần vốn góp Nhà nước là 50%</a:t>
            </a:r>
          </a:p>
          <a:p>
            <a:pPr>
              <a:lnSpc>
                <a:spcPct val="120000"/>
              </a:lnSpc>
            </a:pPr>
            <a:r>
              <a:rPr lang="vi-VN"/>
              <a:t>Hiện đã cho phép tách phần giải phóng mặt bằng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66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8" y="365125"/>
            <a:ext cx="9192491" cy="177955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T</a:t>
            </a:r>
            <a:r>
              <a:rPr lang="vi-VN" sz="4000" b="1" dirty="0">
                <a:solidFill>
                  <a:srgbClr val="7030A0"/>
                </a:solidFill>
              </a:rPr>
              <a:t>rường hợp thay đổi pháp luật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14153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Nội dung điều khoản thay đổi pháp luật ở các hợp đồng khác nhau khá khác nhau, tuỳ thuộc vào kết quả đàm phán</a:t>
            </a:r>
          </a:p>
          <a:p>
            <a:pPr>
              <a:lnSpc>
                <a:spcPct val="120000"/>
              </a:lnSpc>
            </a:pPr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28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058" y="365125"/>
            <a:ext cx="9225742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Điều chỉnh giá theo lộ trình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Hợp đồng BOT giao thông thường có điều khoản:</a:t>
            </a:r>
          </a:p>
          <a:p>
            <a:pPr lvl="1">
              <a:lnSpc>
                <a:spcPct val="120000"/>
              </a:lnSpc>
            </a:pPr>
            <a:r>
              <a:rPr lang="vi-VN"/>
              <a:t>Ba năm tăng giá một lần, mỗi lần 18%</a:t>
            </a:r>
          </a:p>
          <a:p>
            <a:pPr lvl="1"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Trên thực tế rất ít trường hợp được tăng giá đúng lộ trình</a:t>
            </a:r>
          </a:p>
          <a:p>
            <a:pPr>
              <a:lnSpc>
                <a:spcPct val="120000"/>
              </a:lnSpc>
            </a:pPr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8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710" y="365125"/>
            <a:ext cx="9217090" cy="1325563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7030A0"/>
                </a:solidFill>
              </a:rPr>
              <a:t>Tổ chức giao thông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Doanh nghiệp rất quan tâm đến sự thay đổi mạng lưới giao thông trong suốt thời gian của dự án</a:t>
            </a:r>
          </a:p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Có tình trạng cắm biển cấm xe tải trên tuyến đường khác để dồn lưu lượng cho đường của dự án PPP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65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184" y="365125"/>
            <a:ext cx="9142615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Liệu có còn BOT điện?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Nhiều ý kiến cho rằng sẽ không có các dự án BOT điện lực mới sau khi Luật PPP ra đời</a:t>
            </a:r>
          </a:p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Vấn đề:</a:t>
            </a:r>
          </a:p>
          <a:p>
            <a:pPr lvl="1">
              <a:lnSpc>
                <a:spcPct val="120000"/>
              </a:lnSpc>
            </a:pPr>
            <a:r>
              <a:rPr lang="vi-VN"/>
              <a:t>Bảo lãnh chi phí chuyển ngang</a:t>
            </a:r>
          </a:p>
          <a:p>
            <a:pPr lvl="1">
              <a:lnSpc>
                <a:spcPct val="120000"/>
              </a:lnSpc>
            </a:pPr>
            <a:r>
              <a:rPr lang="vi-VN"/>
              <a:t>Bảo đảm số giờ mua điện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94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339" y="365125"/>
            <a:ext cx="9086460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Tiếp cận tín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vi-VN"/>
              <a:t>Quyền của ngân hàng</a:t>
            </a:r>
          </a:p>
          <a:p>
            <a:pPr>
              <a:lnSpc>
                <a:spcPct val="120000"/>
              </a:lnSpc>
            </a:pPr>
            <a:r>
              <a:rPr lang="vi-VN"/>
              <a:t>Tỷ lệ vốn vay</a:t>
            </a:r>
          </a:p>
          <a:p>
            <a:pPr>
              <a:lnSpc>
                <a:spcPct val="120000"/>
              </a:lnSpc>
            </a:pPr>
            <a:r>
              <a:rPr lang="vi-VN"/>
              <a:t>Tài sản bảm đảm</a:t>
            </a:r>
          </a:p>
          <a:p>
            <a:pPr>
              <a:lnSpc>
                <a:spcPct val="120000"/>
              </a:lnSpc>
            </a:pPr>
            <a:r>
              <a:rPr lang="vi-VN"/>
              <a:t>Chi phí vốn</a:t>
            </a:r>
          </a:p>
          <a:p>
            <a:pPr>
              <a:lnSpc>
                <a:spcPct val="120000"/>
              </a:lnSpc>
            </a:pPr>
            <a:r>
              <a:rPr lang="vi-VN"/>
              <a:t>Phân loại nhóm nợ và lịch sử tín dụng</a:t>
            </a:r>
          </a:p>
          <a:p>
            <a:pPr>
              <a:lnSpc>
                <a:spcPct val="120000"/>
              </a:lnSpc>
            </a:pPr>
            <a:r>
              <a:rPr lang="vi-VN"/>
              <a:t>Rủi ro thanh khoản</a:t>
            </a:r>
          </a:p>
          <a:p>
            <a:pPr>
              <a:lnSpc>
                <a:spcPct val="120000"/>
              </a:lnSpc>
            </a:pPr>
            <a:r>
              <a:rPr lang="vi-VN"/>
              <a:t>Vốn trong nước và nước ngoài</a:t>
            </a:r>
          </a:p>
          <a:p>
            <a:pPr>
              <a:lnSpc>
                <a:spcPct val="120000"/>
              </a:lnSpc>
            </a:pPr>
            <a:r>
              <a:rPr lang="vi-VN"/>
              <a:t>Thủ tục tiếp cận vốn</a:t>
            </a:r>
          </a:p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0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2561" y="1103417"/>
            <a:ext cx="10515600" cy="1016837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FFFF00"/>
                </a:solidFill>
                <a:latin typeface="+mn-lt"/>
                <a:ea typeface="Georgia" charset="0"/>
                <a:cs typeface="Georgia" charset="0"/>
              </a:rPr>
              <a:t>GIỚI THIỆU NGHIÊN CỨU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5880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072" y="365125"/>
            <a:ext cx="9319727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Quyền của ngân hàng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vi-VN"/>
              <a:t>Quyền chọn doanh nghiệp thay thế</a:t>
            </a:r>
          </a:p>
          <a:p>
            <a:pPr lvl="1">
              <a:lnSpc>
                <a:spcPct val="120000"/>
              </a:lnSpc>
            </a:pPr>
            <a:r>
              <a:rPr lang="vi-VN"/>
              <a:t>Trong trường hợp bên vay không trả được nợ thì ngân hàng có quyền yêu cầu thay thế bằng doanh nghiệp khác</a:t>
            </a:r>
          </a:p>
          <a:p>
            <a:pPr lvl="1">
              <a:lnSpc>
                <a:spcPct val="120000"/>
              </a:lnSpc>
            </a:pPr>
            <a:r>
              <a:rPr lang="vi-VN"/>
              <a:t>Vẫn cần có sự đồng ý của cơ quan nhà nước</a:t>
            </a:r>
          </a:p>
          <a:p>
            <a:pPr>
              <a:lnSpc>
                <a:spcPct val="120000"/>
              </a:lnSpc>
            </a:pPr>
            <a:r>
              <a:rPr lang="vi-VN"/>
              <a:t>Thế chấp quyền sử dụng đất</a:t>
            </a:r>
          </a:p>
          <a:p>
            <a:pPr lvl="1">
              <a:lnSpc>
                <a:spcPct val="120000"/>
              </a:lnSpc>
            </a:pPr>
            <a:r>
              <a:rPr lang="vi-VN"/>
              <a:t>Hiện Luật Đất đai không cho phép thế chấp quyền sử dụng đất tại tổ chức tín dụng nước ngoài</a:t>
            </a:r>
          </a:p>
          <a:p>
            <a:pPr lvl="1">
              <a:lnSpc>
                <a:spcPct val="120000"/>
              </a:lnSpc>
            </a:pPr>
            <a:r>
              <a:rPr lang="vi-VN"/>
              <a:t>Uỷ quyền cho một tổ chức tín dụng trong nước nhận thế chấp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70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388" y="365125"/>
            <a:ext cx="9254411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Tài sản bảo đảm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Tài sản bảo đảm bằng quyền thu phí:</a:t>
            </a:r>
          </a:p>
          <a:p>
            <a:pPr lvl="1">
              <a:lnSpc>
                <a:spcPct val="120000"/>
              </a:lnSpc>
            </a:pPr>
            <a:r>
              <a:rPr lang="vi-VN"/>
              <a:t>Gần như không có ý nghĩa</a:t>
            </a:r>
          </a:p>
          <a:p>
            <a:pPr>
              <a:lnSpc>
                <a:spcPct val="120000"/>
              </a:lnSpc>
            </a:pPr>
            <a:r>
              <a:rPr lang="vi-VN"/>
              <a:t>Các ngân hàng cần thêm tài sản bảo đảm khác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90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048" y="365125"/>
            <a:ext cx="9235751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Tỷ lệ vốn vay trên tổng mức đầu tư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Pháp luật cho tỷ lệ vốn vay khá cao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85% - 90% tổng mức đầu tư</a:t>
            </a:r>
          </a:p>
          <a:p>
            <a:pPr>
              <a:lnSpc>
                <a:spcPct val="120000"/>
              </a:lnSpc>
            </a:pPr>
            <a:r>
              <a:rPr lang="vi-VN" dirty="0"/>
              <a:t>Trước đây có tâm lý “lấy mỡ nó rán nó”</a:t>
            </a:r>
          </a:p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Hiện nay các ngân hàng đều nhận thấy là không thể cho vay đến mức tối đa luật cho phép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Chỉ có thể cho vay 50 – 60% tổng mức đầu tư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5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4" y="500062"/>
            <a:ext cx="9746248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Phân loại nhóm nợ và lịch sử tín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Phân loại nhóm nợ dựa trên thời gian chậm trả nợ</a:t>
            </a:r>
          </a:p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Doanh nghiệp bị một dự án chậm trả nợ sẽ bị nhảy nhóm nợ xấu hơn</a:t>
            </a:r>
          </a:p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Lịch sử tín dụng xấu ảnh hưởng đến việc tiếp cận tín dụng cho dự án mới</a:t>
            </a:r>
          </a:p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98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806" y="365125"/>
            <a:ext cx="9258993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Siết rủi ro thanh khoản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  <a:p>
            <a:r>
              <a:rPr lang="vi-VN"/>
              <a:t>Giảm tỷ lệ vốn ngắn hạn cho vay dài hạn theo lộ trình</a:t>
            </a:r>
          </a:p>
          <a:p>
            <a:pPr>
              <a:lnSpc>
                <a:spcPct val="120000"/>
              </a:lnSpc>
            </a:pPr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59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702" y="485096"/>
            <a:ext cx="8983823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Vốn trong nước và nước ngoài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Ngân hàng trong nước khó cạnh tranh được về lãi suất với ngân hàng nước ngoài</a:t>
            </a:r>
          </a:p>
          <a:p>
            <a:pPr>
              <a:lnSpc>
                <a:spcPct val="120000"/>
              </a:lnSpc>
            </a:pPr>
            <a:r>
              <a:rPr lang="vi-VN" dirty="0"/>
              <a:t>Xếp hạng tín nhiệm quốc gia cản trở ngân hàng trong nước tham gia cho vay hợp vốn</a:t>
            </a:r>
          </a:p>
          <a:p>
            <a:pPr>
              <a:lnSpc>
                <a:spcPct val="120000"/>
              </a:lnSpc>
            </a:pPr>
            <a:r>
              <a:rPr lang="vi-VN" dirty="0"/>
              <a:t>Lo ngại công trình rơi vào tay nước ngoài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83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2" y="365125"/>
            <a:ext cx="9275618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Thủ tục tiếp cận vốn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vi-VN" dirty="0"/>
              <a:t>Ngân hàng Nhà nước có chỉ đạo các NHTM cảnh giác hơn với các dự án BT, BOT giao thông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Yêu cầu phải có quy trình thẩm định riêng</a:t>
            </a:r>
          </a:p>
          <a:p>
            <a:pPr>
              <a:lnSpc>
                <a:spcPct val="120000"/>
              </a:lnSpc>
            </a:pPr>
            <a:r>
              <a:rPr lang="vi-VN" dirty="0"/>
              <a:t>Cán bộ ngân hàng không mặn mà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Cán bộ ngân hàng ít có lợi ích khi cho vay dự án PPP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67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96" y="365125"/>
            <a:ext cx="9282403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Giải quyết tranh chấp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vi-VN"/>
              <a:t>Quy định nội bộ của Nhà nước</a:t>
            </a:r>
          </a:p>
          <a:p>
            <a:pPr>
              <a:lnSpc>
                <a:spcPct val="120000"/>
              </a:lnSpc>
            </a:pPr>
            <a:r>
              <a:rPr lang="vi-VN"/>
              <a:t>Mua lại dự án</a:t>
            </a:r>
          </a:p>
          <a:p>
            <a:pPr>
              <a:lnSpc>
                <a:spcPct val="120000"/>
              </a:lnSpc>
            </a:pPr>
            <a:r>
              <a:rPr lang="vi-VN"/>
              <a:t>Trung gian giải quyết tranh chấp</a:t>
            </a:r>
          </a:p>
          <a:p>
            <a:pPr>
              <a:lnSpc>
                <a:spcPct val="120000"/>
              </a:lnSpc>
            </a:pPr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2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032" y="365125"/>
            <a:ext cx="9179767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Quy định nội bộ của Nhà nước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vi-VN"/>
              <a:t>Chưa có hướng dẫn nội bộ của Nhà nước để giải quyết tranh chấp đối với nhà đầu tư trong nước</a:t>
            </a:r>
          </a:p>
          <a:p>
            <a:pPr lvl="1">
              <a:lnSpc>
                <a:spcPct val="120000"/>
              </a:lnSpc>
            </a:pPr>
            <a:r>
              <a:rPr lang="vi-VN"/>
              <a:t>Xác định hành vi gây thiệt hại </a:t>
            </a:r>
          </a:p>
          <a:p>
            <a:pPr lvl="1">
              <a:lnSpc>
                <a:spcPct val="120000"/>
              </a:lnSpc>
            </a:pPr>
            <a:r>
              <a:rPr lang="vi-VN"/>
              <a:t>Xác định thiệt hại</a:t>
            </a:r>
          </a:p>
          <a:p>
            <a:pPr lvl="1">
              <a:lnSpc>
                <a:spcPct val="120000"/>
              </a:lnSpc>
            </a:pPr>
            <a:r>
              <a:rPr lang="vi-VN"/>
              <a:t>Thủ tục chi trả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6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8" y="365125"/>
            <a:ext cx="9192491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Mua lại dự 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Nhu cầu Nhà nước mua lại dự án với các dự án mà phía Nhà nước không cho thu phí hoặc yêu cầu thay đổi trạm thu phí</a:t>
            </a:r>
          </a:p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Thủ tục mua lại hiện đang phải xin ý kiến Quốc hội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8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+mn-lt"/>
              </a:rPr>
              <a:t>         </a:t>
            </a:r>
            <a:r>
              <a:rPr lang="en-US" sz="36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vi-VN" sz="3600" b="1" dirty="0">
                <a:solidFill>
                  <a:srgbClr val="7030A0"/>
                </a:solidFill>
                <a:latin typeface="+mn-lt"/>
                <a:ea typeface="Baskerville" charset="0"/>
                <a:cs typeface="Baskerville" charset="0"/>
              </a:rPr>
              <a:t>MỤC ĐÍCH NGHIÊN CỨU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Tình trạng đầu tư nóng trong giai đoạn 2011 đến 2016</a:t>
            </a:r>
          </a:p>
          <a:p>
            <a:pPr>
              <a:lnSpc>
                <a:spcPct val="120000"/>
              </a:lnSpc>
            </a:pPr>
            <a:r>
              <a:rPr lang="vi-VN" dirty="0"/>
              <a:t>Tình trạng dòng vốn chững lại từ 2017 đến nay</a:t>
            </a:r>
          </a:p>
          <a:p>
            <a:pPr>
              <a:lnSpc>
                <a:spcPct val="120000"/>
              </a:lnSpc>
            </a:pPr>
            <a:r>
              <a:rPr lang="vi-VN" dirty="0"/>
              <a:t>Đóng góp vào sự phát triển hạ tầng bền vững, ổn định</a:t>
            </a:r>
          </a:p>
          <a:p>
            <a:pPr>
              <a:lnSpc>
                <a:spcPct val="120000"/>
              </a:lnSpc>
            </a:pPr>
            <a:r>
              <a:rPr lang="vi-VN" dirty="0"/>
              <a:t>Giúp thực hiện Luật PPP tốt hơn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4" y="365125"/>
            <a:ext cx="9026236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Trung gian giải quyết tranh chấp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Nhiều hợp đồng BOT giao thông vẫn quy định thẩm quyền giải quyết tranh chấp tại toà án</a:t>
            </a:r>
          </a:p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87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7063" y="0"/>
            <a:ext cx="1452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24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40" y="365125"/>
            <a:ext cx="9207759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Xây dựng văn bản hướng dẫn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  <a:p>
            <a:r>
              <a:rPr lang="vi-VN"/>
              <a:t>Đẩy nhanh việc xây dựng văn bản hướng dẫn thi hành</a:t>
            </a:r>
          </a:p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61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338" y="365125"/>
            <a:ext cx="9086461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Nghị quyết 437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Bất cập của Nghị quyết 437</a:t>
            </a:r>
            <a:r>
              <a:rPr lang="en-US" dirty="0"/>
              <a:t>/</a:t>
            </a:r>
            <a:r>
              <a:rPr lang="vi-VN" dirty="0"/>
              <a:t>NQ-UBTVQH14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vi-VN" dirty="0" smtClean="0"/>
              <a:t>Đề </a:t>
            </a:r>
            <a:r>
              <a:rPr lang="vi-VN" dirty="0"/>
              <a:t>nghị bãi bỏ Nghị quyết 437</a:t>
            </a:r>
            <a:r>
              <a:rPr lang="en-US" dirty="0"/>
              <a:t>/</a:t>
            </a:r>
            <a:r>
              <a:rPr lang="vi-VN" dirty="0" smtClean="0"/>
              <a:t>NQ-UBTVQH14, </a:t>
            </a:r>
            <a:r>
              <a:rPr lang="vi-VN" dirty="0"/>
              <a:t>thay thế bằng các giải pháp cân đối lợi ích khác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87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024" y="507378"/>
            <a:ext cx="9834465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Cấu phần xây dựng trong dự án O&amp;M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Nên có quy định cho phép cấu phần xây dựng trong dự án O&amp;M. </a:t>
            </a:r>
          </a:p>
          <a:p>
            <a:pPr>
              <a:lnSpc>
                <a:spcPct val="120000"/>
              </a:lnSpc>
            </a:pPr>
            <a:r>
              <a:rPr lang="vi-VN" dirty="0"/>
              <a:t>Hoặc có thể cho phép kết hợp hợp đồng O&amp;M và các loại hợp đồng còn lại có cấu phần xây dựng (BOT, BTO, BOO, BLT, BTL)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68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432" y="365125"/>
            <a:ext cx="9242367" cy="1713057"/>
          </a:xfrm>
        </p:spPr>
        <p:txBody>
          <a:bodyPr/>
          <a:lstStyle/>
          <a:p>
            <a:r>
              <a:rPr lang="vi-VN">
                <a:solidFill>
                  <a:srgbClr val="7030A0"/>
                </a:solidFill>
              </a:rPr>
              <a:t>Tính giá theo </a:t>
            </a:r>
            <a:br>
              <a:rPr lang="vi-VN">
                <a:solidFill>
                  <a:srgbClr val="7030A0"/>
                </a:solidFill>
              </a:rPr>
            </a:br>
            <a:r>
              <a:rPr lang="vi-VN">
                <a:solidFill>
                  <a:srgbClr val="7030A0"/>
                </a:solidFill>
              </a:rPr>
              <a:t>chi phí vận tải tiết kiệm được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8181"/>
            <a:ext cx="10515600" cy="409878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vi-VN"/>
              <a:t>Chi phí vận tải</a:t>
            </a:r>
          </a:p>
          <a:p>
            <a:pPr lvl="1">
              <a:lnSpc>
                <a:spcPct val="130000"/>
              </a:lnSpc>
            </a:pPr>
            <a:r>
              <a:rPr lang="vi-VN"/>
              <a:t>Chi phí nhiên liệu + chi phí khấu hao phương tiện + chi phí thời gian đi lại (nhân công, hàng hoá)</a:t>
            </a:r>
          </a:p>
          <a:p>
            <a:pPr>
              <a:lnSpc>
                <a:spcPct val="130000"/>
              </a:lnSpc>
            </a:pPr>
            <a:r>
              <a:rPr lang="vi-VN"/>
              <a:t>Chi phí vận tải đi từ A đến B của một xe tiêu chuẩn</a:t>
            </a:r>
          </a:p>
          <a:p>
            <a:pPr lvl="1">
              <a:lnSpc>
                <a:spcPct val="130000"/>
              </a:lnSpc>
            </a:pPr>
            <a:r>
              <a:rPr lang="vi-VN"/>
              <a:t>Trước khi có dự án</a:t>
            </a:r>
          </a:p>
          <a:p>
            <a:pPr lvl="1">
              <a:lnSpc>
                <a:spcPct val="130000"/>
              </a:lnSpc>
            </a:pPr>
            <a:r>
              <a:rPr lang="vi-VN"/>
              <a:t>Sau khi có dự án</a:t>
            </a:r>
          </a:p>
          <a:p>
            <a:pPr>
              <a:lnSpc>
                <a:spcPct val="130000"/>
              </a:lnSpc>
            </a:pPr>
            <a:r>
              <a:rPr lang="vi-VN"/>
              <a:t>Giá = 50% * (chi phí trước – chi phí sau)</a:t>
            </a:r>
          </a:p>
          <a:p>
            <a:pPr>
              <a:lnSpc>
                <a:spcPct val="130000"/>
              </a:lnSpc>
            </a:pPr>
            <a:r>
              <a:rPr lang="vi-VN"/>
              <a:t>Lợi ích</a:t>
            </a:r>
          </a:p>
          <a:p>
            <a:pPr lvl="1">
              <a:lnSpc>
                <a:spcPct val="130000"/>
              </a:lnSpc>
            </a:pPr>
            <a:r>
              <a:rPr lang="vi-VN"/>
              <a:t>Chủ phương tiện được lợi</a:t>
            </a:r>
          </a:p>
          <a:p>
            <a:pPr lvl="1">
              <a:lnSpc>
                <a:spcPct val="130000"/>
              </a:lnSpc>
            </a:pPr>
            <a:r>
              <a:rPr lang="vi-VN"/>
              <a:t>Phù hợp với tất cả các loại dự án</a:t>
            </a:r>
          </a:p>
          <a:p>
            <a:pPr lvl="1">
              <a:lnSpc>
                <a:spcPct val="130000"/>
              </a:lnSpc>
            </a:pPr>
            <a:r>
              <a:rPr lang="vi-VN"/>
              <a:t>Tạo động lực để chủ đầu tư mang lại lợi ích cho chủ phương tiện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413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742" y="365125"/>
            <a:ext cx="9329057" cy="1325563"/>
          </a:xfrm>
        </p:spPr>
        <p:txBody>
          <a:bodyPr/>
          <a:lstStyle/>
          <a:p>
            <a:r>
              <a:rPr lang="vi-VN" dirty="0">
                <a:solidFill>
                  <a:srgbClr val="7030A0"/>
                </a:solidFill>
              </a:rPr>
              <a:t>Tổ chức giao thông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Nhu cầu của các dự án giao thông</a:t>
            </a:r>
          </a:p>
          <a:p>
            <a:pPr lvl="1">
              <a:lnSpc>
                <a:spcPct val="120000"/>
              </a:lnSpc>
            </a:pPr>
            <a:r>
              <a:rPr lang="vi-VN"/>
              <a:t>Hạn chế các đường song song, đường né trạm thu phí</a:t>
            </a:r>
          </a:p>
          <a:p>
            <a:pPr lvl="1">
              <a:lnSpc>
                <a:spcPct val="120000"/>
              </a:lnSpc>
            </a:pPr>
            <a:r>
              <a:rPr lang="vi-VN"/>
              <a:t>Biển báo phù hợp để thu hút phương tiện</a:t>
            </a:r>
          </a:p>
          <a:p>
            <a:pPr>
              <a:lnSpc>
                <a:spcPct val="120000"/>
              </a:lnSpc>
            </a:pPr>
            <a:r>
              <a:rPr lang="vi-VN"/>
              <a:t>Rủi ro</a:t>
            </a:r>
          </a:p>
          <a:p>
            <a:pPr lvl="1">
              <a:lnSpc>
                <a:spcPct val="120000"/>
              </a:lnSpc>
            </a:pPr>
            <a:r>
              <a:rPr lang="vi-VN"/>
              <a:t>Nguy cơ bị thao túng gây ảnh hưởng lớn quyền lợi của chủ phương tiện</a:t>
            </a:r>
          </a:p>
          <a:p>
            <a:pPr>
              <a:lnSpc>
                <a:spcPct val="120000"/>
              </a:lnSpc>
            </a:pPr>
            <a:r>
              <a:rPr lang="vi-VN"/>
              <a:t>Quy trình tham vấn </a:t>
            </a:r>
          </a:p>
          <a:p>
            <a:pPr lvl="1">
              <a:lnSpc>
                <a:spcPct val="120000"/>
              </a:lnSpc>
            </a:pPr>
            <a:r>
              <a:rPr lang="vi-VN"/>
              <a:t>Việc tham vấn trước khi đưa ra các cam kết này là hết sức cần thiết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6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942" y="365125"/>
            <a:ext cx="8909858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Bảo lãnh chi phí chuyển ngang?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  <a:p>
            <a:r>
              <a:rPr lang="vi-VN"/>
              <a:t>Nhu cầu rất lớn của các dự án điện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3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354" y="507378"/>
            <a:ext cx="9142445" cy="1318248"/>
          </a:xfrm>
        </p:spPr>
        <p:txBody>
          <a:bodyPr>
            <a:normAutofit/>
          </a:bodyPr>
          <a:lstStyle/>
          <a:p>
            <a:r>
              <a:rPr lang="vi-VN" b="1" dirty="0">
                <a:solidFill>
                  <a:srgbClr val="7030A0"/>
                </a:solidFill>
              </a:rPr>
              <a:t>Quyền lựa chọn </a:t>
            </a:r>
            <a:br>
              <a:rPr lang="vi-VN" b="1" dirty="0">
                <a:solidFill>
                  <a:srgbClr val="7030A0"/>
                </a:solidFill>
              </a:rPr>
            </a:br>
            <a:r>
              <a:rPr lang="vi-VN" b="1" dirty="0">
                <a:solidFill>
                  <a:srgbClr val="7030A0"/>
                </a:solidFill>
              </a:rPr>
              <a:t>doanh nghiệp thay thế của ngân hàng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Nên cho phép ngân hàng tự do lựa chọn doanh nghiệp thay thế theo điều kiện Nhà nước quy định trước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11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984" y="365125"/>
            <a:ext cx="9011816" cy="1325563"/>
          </a:xfrm>
        </p:spPr>
        <p:txBody>
          <a:bodyPr/>
          <a:lstStyle/>
          <a:p>
            <a:r>
              <a:rPr lang="vi-VN" b="1" dirty="0">
                <a:solidFill>
                  <a:srgbClr val="7030A0"/>
                </a:solidFill>
              </a:rPr>
              <a:t>Giải quyết tranh chấp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r>
              <a:rPr lang="vi-VN"/>
              <a:t>Nên có chủ trương sử dụng trọng tài hoặc hoà giải để giải quyết tranh chấp</a:t>
            </a:r>
          </a:p>
          <a:p>
            <a:pPr>
              <a:lnSpc>
                <a:spcPct val="120000"/>
              </a:lnSpc>
            </a:pPr>
            <a:r>
              <a:rPr lang="vi-VN"/>
              <a:t>Quy định nội bộ của Nhà nước tương tự như trường hợp tranh chấp quốc tế</a:t>
            </a:r>
          </a:p>
          <a:p>
            <a:pPr>
              <a:lnSpc>
                <a:spcPct val="120000"/>
              </a:lnSpc>
            </a:pPr>
            <a:endParaRPr lang="vi-VN"/>
          </a:p>
          <a:p>
            <a:pPr>
              <a:lnSpc>
                <a:spcPct val="120000"/>
              </a:lnSpc>
            </a:pPr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+mn-lt"/>
              </a:rPr>
              <a:t>         </a:t>
            </a:r>
            <a:r>
              <a:rPr lang="vi-VN" sz="3600" b="1" dirty="0">
                <a:solidFill>
                  <a:srgbClr val="7030A0"/>
                </a:solidFill>
                <a:latin typeface="+mn-lt"/>
                <a:ea typeface="Baskerville" charset="0"/>
                <a:cs typeface="Baskerville" charset="0"/>
              </a:rPr>
              <a:t>PHẠM VI NGHIÊN CỨU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Chỉ tập trung vào các dự án hạ tầng lớn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Lĩnh vực giao thông, năng lượng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Rủi ro chủ yếu về pháp luật, chính sách, tài chính, tranh chấp</a:t>
            </a:r>
            <a:r>
              <a:rPr lang="mr-IN" dirty="0"/>
              <a:t>…</a:t>
            </a:r>
            <a:r>
              <a:rPr lang="vi-VN" dirty="0"/>
              <a:t> </a:t>
            </a:r>
          </a:p>
          <a:p>
            <a:pPr>
              <a:lnSpc>
                <a:spcPct val="120000"/>
              </a:lnSpc>
            </a:pPr>
            <a:r>
              <a:rPr lang="vi-VN" dirty="0"/>
              <a:t>Tạm thời chưa đề cập lĩnh vực khác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Lĩnh vực y tế, giáo dục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Rủi ro chủ yếu về chất lượng dịch vụ, quản trị kinh doanh</a:t>
            </a:r>
            <a:r>
              <a:rPr lang="mr-IN" dirty="0"/>
              <a:t>…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33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Trân trọng cảm ơn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Ban Pháp chế - VCCI</a:t>
            </a:r>
          </a:p>
          <a:p>
            <a:r>
              <a:rPr lang="en-US"/>
              <a:t>xdphapluat@vcci.com.vn / xdphapluat.vcci@gmail.com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89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+mn-lt"/>
              </a:rPr>
              <a:t>         </a:t>
            </a:r>
            <a:r>
              <a:rPr lang="vi-VN" sz="3600" b="1" dirty="0">
                <a:solidFill>
                  <a:srgbClr val="7030A0"/>
                </a:solidFill>
                <a:latin typeface="+mn-lt"/>
                <a:ea typeface="Baskerville" charset="0"/>
                <a:cs typeface="Baskerville" charset="0"/>
              </a:rPr>
              <a:t>PHƯƠNG PHÁP NGHIÊN CỨU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vi-VN"/>
              <a:t>Rà soát quy định pháp luật</a:t>
            </a:r>
          </a:p>
          <a:p>
            <a:pPr>
              <a:lnSpc>
                <a:spcPct val="120000"/>
              </a:lnSpc>
            </a:pPr>
            <a:r>
              <a:rPr lang="vi-VN"/>
              <a:t>Tổng hợp thông tin từ các tài liệu, báo cáo của CQNN</a:t>
            </a:r>
          </a:p>
          <a:p>
            <a:pPr>
              <a:lnSpc>
                <a:spcPct val="120000"/>
              </a:lnSpc>
            </a:pPr>
            <a:r>
              <a:rPr lang="vi-VN"/>
              <a:t>Phỏng vấn sâu</a:t>
            </a:r>
          </a:p>
          <a:p>
            <a:pPr lvl="1">
              <a:lnSpc>
                <a:spcPct val="120000"/>
              </a:lnSpc>
            </a:pPr>
            <a:r>
              <a:rPr lang="vi-VN"/>
              <a:t>14 cuộc phỏng vấn</a:t>
            </a:r>
          </a:p>
          <a:p>
            <a:pPr lvl="1">
              <a:lnSpc>
                <a:spcPct val="120000"/>
              </a:lnSpc>
            </a:pPr>
            <a:r>
              <a:rPr lang="vi-VN"/>
              <a:t>Cơ quan nhà nước, doanh nghiệp dự án, ngân hàng, luật sư tư vấn, chuyên gia, hiệp hội doanh nghiệp</a:t>
            </a:r>
          </a:p>
          <a:p>
            <a:pPr>
              <a:lnSpc>
                <a:spcPct val="120000"/>
              </a:lnSpc>
            </a:pPr>
            <a:r>
              <a:rPr lang="vi-VN"/>
              <a:t>Thảo luận nhóm</a:t>
            </a:r>
          </a:p>
          <a:p>
            <a:pPr>
              <a:lnSpc>
                <a:spcPct val="120000"/>
              </a:lnSpc>
            </a:pPr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b="-7319"/>
          <a:stretch/>
        </p:blipFill>
        <p:spPr>
          <a:xfrm>
            <a:off x="0" y="0"/>
            <a:ext cx="12192000" cy="73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+mn-lt"/>
              </a:rPr>
              <a:t>         </a:t>
            </a:r>
            <a:r>
              <a:rPr lang="vi-VN" sz="3600" b="1" dirty="0">
                <a:solidFill>
                  <a:srgbClr val="7030A0"/>
                </a:solidFill>
                <a:latin typeface="+mn-lt"/>
                <a:ea typeface="Baskerville" charset="0"/>
                <a:cs typeface="Baskerville" charset="0"/>
              </a:rPr>
              <a:t>TỔNG QUAN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vi-VN" dirty="0"/>
              <a:t>Bắt đầu từ cuối thế kỷ 20</a:t>
            </a:r>
          </a:p>
          <a:p>
            <a:pPr>
              <a:lnSpc>
                <a:spcPct val="120000"/>
              </a:lnSpc>
            </a:pPr>
            <a:r>
              <a:rPr lang="vi-VN" dirty="0"/>
              <a:t>Từ 1997-2014: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193 dự án đã ký kết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120 dự án BOT, 71 dự án BT</a:t>
            </a:r>
          </a:p>
          <a:p>
            <a:pPr>
              <a:lnSpc>
                <a:spcPct val="120000"/>
              </a:lnSpc>
            </a:pPr>
            <a:r>
              <a:rPr lang="vi-VN" dirty="0"/>
              <a:t>Từ 2015 (Nghị định </a:t>
            </a:r>
            <a:r>
              <a:rPr lang="vi-VN" dirty="0" smtClean="0"/>
              <a:t>15</a:t>
            </a:r>
            <a:r>
              <a:rPr lang="en-US" dirty="0" smtClean="0"/>
              <a:t>/2015/NĐ-CP</a:t>
            </a:r>
            <a:r>
              <a:rPr lang="vi-VN" dirty="0" smtClean="0"/>
              <a:t>)</a:t>
            </a:r>
            <a:endParaRPr lang="vi-VN" dirty="0"/>
          </a:p>
          <a:p>
            <a:pPr lvl="1">
              <a:lnSpc>
                <a:spcPct val="120000"/>
              </a:lnSpc>
            </a:pPr>
            <a:r>
              <a:rPr lang="vi-VN" dirty="0"/>
              <a:t>598 dự án đăng ký danh mục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Tổng nhu cầu vốn 254 nghìn tỷ (vốn nhà nước 16 nghìn tỷ)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Số lượng dự án ký kết được hợp đồng không nhiều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432" y="365125"/>
            <a:ext cx="9242367" cy="1613304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7030A0"/>
                </a:solidFill>
                <a:latin typeface="+mn-lt"/>
                <a:ea typeface="Baskerville" charset="0"/>
                <a:cs typeface="Baskerville" charset="0"/>
              </a:rPr>
              <a:t>Thực trạng đầu tư </a:t>
            </a:r>
            <a:br>
              <a:rPr lang="vi-VN" sz="4000" b="1" dirty="0">
                <a:solidFill>
                  <a:srgbClr val="7030A0"/>
                </a:solidFill>
                <a:latin typeface="+mn-lt"/>
                <a:ea typeface="Baskerville" charset="0"/>
                <a:cs typeface="Baskerville" charset="0"/>
              </a:rPr>
            </a:br>
            <a:r>
              <a:rPr lang="vi-VN" sz="4000" b="1" dirty="0">
                <a:solidFill>
                  <a:srgbClr val="7030A0"/>
                </a:solidFill>
                <a:latin typeface="+mn-lt"/>
                <a:ea typeface="Baskerville" charset="0"/>
                <a:cs typeface="Baskerville" charset="0"/>
              </a:rPr>
              <a:t>trong lĩnh vực giao thông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r>
              <a:rPr lang="vi-VN" dirty="0"/>
              <a:t>Hiện có 72 dự án do BGTVT quản lý</a:t>
            </a:r>
          </a:p>
          <a:p>
            <a:pPr>
              <a:lnSpc>
                <a:spcPct val="120000"/>
              </a:lnSpc>
            </a:pPr>
            <a:r>
              <a:rPr lang="vi-VN" dirty="0"/>
              <a:t>Nhu cầu vốn cho hạ tầng giao thông lớn:</a:t>
            </a:r>
          </a:p>
          <a:p>
            <a:pPr lvl="1">
              <a:lnSpc>
                <a:spcPct val="120000"/>
              </a:lnSpc>
            </a:pPr>
            <a:r>
              <a:rPr lang="vi-VN" dirty="0"/>
              <a:t>12,6 tỷ </a:t>
            </a:r>
            <a:r>
              <a:rPr lang="vi-VN" dirty="0" smtClean="0"/>
              <a:t>đô</a:t>
            </a:r>
            <a:r>
              <a:rPr lang="en-US" dirty="0" smtClean="0"/>
              <a:t> la </a:t>
            </a:r>
            <a:r>
              <a:rPr lang="en-US" dirty="0" err="1" smtClean="0"/>
              <a:t>Mỹ</a:t>
            </a:r>
            <a:r>
              <a:rPr lang="vi-VN" dirty="0" smtClean="0"/>
              <a:t>/năm </a:t>
            </a:r>
            <a:r>
              <a:rPr lang="vi-VN" dirty="0"/>
              <a:t>(2011-2015); 25 tỷ </a:t>
            </a:r>
            <a:r>
              <a:rPr lang="vi-VN" dirty="0" smtClean="0"/>
              <a:t>đô</a:t>
            </a:r>
            <a:r>
              <a:rPr lang="en-US" dirty="0"/>
              <a:t> la </a:t>
            </a:r>
            <a:r>
              <a:rPr lang="en-US" dirty="0" err="1"/>
              <a:t>Mỹ</a:t>
            </a:r>
            <a:r>
              <a:rPr lang="en-US" dirty="0"/>
              <a:t> </a:t>
            </a:r>
            <a:r>
              <a:rPr lang="vi-VN" dirty="0" smtClean="0"/>
              <a:t>/</a:t>
            </a:r>
            <a:r>
              <a:rPr lang="vi-VN" dirty="0"/>
              <a:t>năm (2016-2020); 30 tỷ </a:t>
            </a:r>
            <a:r>
              <a:rPr lang="vi-VN" dirty="0" smtClean="0"/>
              <a:t>đô</a:t>
            </a:r>
            <a:r>
              <a:rPr lang="en-US" dirty="0"/>
              <a:t> la </a:t>
            </a:r>
            <a:r>
              <a:rPr lang="en-US" dirty="0" err="1"/>
              <a:t>Mỹ</a:t>
            </a:r>
            <a:r>
              <a:rPr lang="en-US" dirty="0"/>
              <a:t> </a:t>
            </a:r>
            <a:r>
              <a:rPr lang="vi-VN" dirty="0" smtClean="0"/>
              <a:t>/</a:t>
            </a:r>
            <a:r>
              <a:rPr lang="vi-VN" dirty="0"/>
              <a:t>năm (2021-2030): Nhà nước 2/3, tư nhân 1/3.</a:t>
            </a:r>
          </a:p>
          <a:p>
            <a:pPr>
              <a:lnSpc>
                <a:spcPct val="120000"/>
              </a:lnSpc>
            </a:pPr>
            <a:r>
              <a:rPr lang="vi-VN" dirty="0"/>
              <a:t>Từ năm 2016 chững lại</a:t>
            </a:r>
          </a:p>
          <a:p>
            <a:pPr>
              <a:lnSpc>
                <a:spcPct val="120000"/>
              </a:lnSpc>
            </a:pPr>
            <a:endParaRPr lang="vi-VN" dirty="0"/>
          </a:p>
          <a:p>
            <a:pPr>
              <a:lnSpc>
                <a:spcPct val="120000"/>
              </a:lnSpc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507378"/>
            <a:ext cx="1146925" cy="10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97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G DaxProRegular"/>
        <a:ea typeface=""/>
        <a:cs typeface=""/>
      </a:majorFont>
      <a:minorFont>
        <a:latin typeface="AG DaxPro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2277</Words>
  <Application>Microsoft Macintosh PowerPoint</Application>
  <PresentationFormat>Widescreen</PresentationFormat>
  <Paragraphs>287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AG DaxProRegular</vt:lpstr>
      <vt:lpstr>Baskerville</vt:lpstr>
      <vt:lpstr>Calibri</vt:lpstr>
      <vt:lpstr>Georgia</vt:lpstr>
      <vt:lpstr>Arial</vt:lpstr>
      <vt:lpstr>Office Theme</vt:lpstr>
      <vt:lpstr>PowerPoint Presentation</vt:lpstr>
      <vt:lpstr>          NỘI DUNG TRÌNH BÀY</vt:lpstr>
      <vt:lpstr>GIỚI THIỆU NGHIÊN CỨU</vt:lpstr>
      <vt:lpstr>          MỤC ĐÍCH NGHIÊN CỨU</vt:lpstr>
      <vt:lpstr>         PHẠM VI NGHIÊN CỨU</vt:lpstr>
      <vt:lpstr>         PHƯƠNG PHÁP NGHIÊN CỨU</vt:lpstr>
      <vt:lpstr>PowerPoint Presentation</vt:lpstr>
      <vt:lpstr>         TỔNG QUAN</vt:lpstr>
      <vt:lpstr>Thực trạng đầu tư  trong lĩnh vực giao thông (1)</vt:lpstr>
      <vt:lpstr>Thực trạng đầu tư  trong lĩnh vực giao thông (2)</vt:lpstr>
      <vt:lpstr>Thực trạng đầu tư  trong lĩnh vực năng lượng</vt:lpstr>
      <vt:lpstr>PowerPoint Presentation</vt:lpstr>
      <vt:lpstr>Chính sách thu hút  đầu tư tư nhân vào hạ tầng</vt:lpstr>
      <vt:lpstr>Các văn bản pháp lý </vt:lpstr>
      <vt:lpstr>Một số vấn đề về xây dựng pháp luật</vt:lpstr>
      <vt:lpstr>PowerPoint Presentation</vt:lpstr>
      <vt:lpstr>Thủ tục đầu tư</vt:lpstr>
      <vt:lpstr>Chậm ban hành văn bản hướng dẫn</vt:lpstr>
      <vt:lpstr>Năng lực và nguồn lực Nhà nước  chuẩn bị dự án</vt:lpstr>
      <vt:lpstr>Nghị quyết 437</vt:lpstr>
      <vt:lpstr>Cấu phần xây dựng trong dự án O&amp;M</vt:lpstr>
      <vt:lpstr>Thiếu biện pháp chia sẻ rủi ro đáp ứng kỳ vọng của thị trường</vt:lpstr>
      <vt:lpstr>Chia sẻ rủi ro về doanh thu</vt:lpstr>
      <vt:lpstr>Phần vốn góp Nhà nước</vt:lpstr>
      <vt:lpstr>Trường hợp thay đổi pháp luật</vt:lpstr>
      <vt:lpstr>Điều chỉnh giá theo lộ trình</vt:lpstr>
      <vt:lpstr>Tổ chức giao thông</vt:lpstr>
      <vt:lpstr>Liệu có còn BOT điện?</vt:lpstr>
      <vt:lpstr>Tiếp cận tín dụng</vt:lpstr>
      <vt:lpstr>Quyền của ngân hàng</vt:lpstr>
      <vt:lpstr>Tài sản bảo đảm</vt:lpstr>
      <vt:lpstr>Tỷ lệ vốn vay trên tổng mức đầu tư</vt:lpstr>
      <vt:lpstr>Phân loại nhóm nợ và lịch sử tín dụng</vt:lpstr>
      <vt:lpstr>Siết rủi ro thanh khoản</vt:lpstr>
      <vt:lpstr>Vốn trong nước và nước ngoài</vt:lpstr>
      <vt:lpstr>Thủ tục tiếp cận vốn</vt:lpstr>
      <vt:lpstr>Giải quyết tranh chấp</vt:lpstr>
      <vt:lpstr>Quy định nội bộ của Nhà nước</vt:lpstr>
      <vt:lpstr>Mua lại dự án</vt:lpstr>
      <vt:lpstr>Trung gian giải quyết tranh chấp</vt:lpstr>
      <vt:lpstr>PowerPoint Presentation</vt:lpstr>
      <vt:lpstr>Xây dựng văn bản hướng dẫn</vt:lpstr>
      <vt:lpstr>Nghị quyết 437</vt:lpstr>
      <vt:lpstr>Cấu phần xây dựng trong dự án O&amp;M</vt:lpstr>
      <vt:lpstr>Tính giá theo  chi phí vận tải tiết kiệm được</vt:lpstr>
      <vt:lpstr>Tổ chức giao thông</vt:lpstr>
      <vt:lpstr>Bảo lãnh chi phí chuyển ngang?</vt:lpstr>
      <vt:lpstr>Quyền lựa chọn  doanh nghiệp thay thế của ngân hàng</vt:lpstr>
      <vt:lpstr>Giải quyết tranh chấp</vt:lpstr>
      <vt:lpstr>Trân trọng cảm ơn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Đức</dc:creator>
  <cp:lastModifiedBy>Nguyễn Minh Đức</cp:lastModifiedBy>
  <cp:revision>18</cp:revision>
  <cp:lastPrinted>2023-11-08T10:40:47Z</cp:lastPrinted>
  <dcterms:created xsi:type="dcterms:W3CDTF">2023-11-08T03:10:31Z</dcterms:created>
  <dcterms:modified xsi:type="dcterms:W3CDTF">2023-11-09T00:40:26Z</dcterms:modified>
</cp:coreProperties>
</file>