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56" r:id="rId2"/>
    <p:sldId id="259" r:id="rId3"/>
    <p:sldId id="257" r:id="rId4"/>
    <p:sldId id="258" r:id="rId5"/>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5" autoAdjust="0"/>
    <p:restoredTop sz="94660"/>
  </p:normalViewPr>
  <p:slideViewPr>
    <p:cSldViewPr snapToGrid="0">
      <p:cViewPr varScale="1">
        <p:scale>
          <a:sx n="79" d="100"/>
          <a:sy n="79" d="100"/>
        </p:scale>
        <p:origin x="73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BF9A9B-E836-E9EE-EE5A-5992EDB6CF3A}"/>
              </a:ext>
            </a:extLst>
          </p:cNvPr>
          <p:cNvSpPr>
            <a:spLocks noGrp="1"/>
          </p:cNvSpPr>
          <p:nvPr>
            <p:ph type="hdr" sz="quarter"/>
          </p:nvPr>
        </p:nvSpPr>
        <p:spPr>
          <a:xfrm>
            <a:off x="0" y="0"/>
            <a:ext cx="2918831" cy="494497"/>
          </a:xfrm>
          <a:prstGeom prst="rect">
            <a:avLst/>
          </a:prstGeom>
        </p:spPr>
        <p:txBody>
          <a:bodyPr vert="horz" lIns="90343" tIns="45171" rIns="90343" bIns="45171" rtlCol="0"/>
          <a:lstStyle>
            <a:lvl1pPr algn="l">
              <a:defRPr sz="1200"/>
            </a:lvl1pPr>
          </a:lstStyle>
          <a:p>
            <a:endParaRPr lang="de-DE"/>
          </a:p>
        </p:txBody>
      </p:sp>
      <p:sp>
        <p:nvSpPr>
          <p:cNvPr id="3" name="Date Placeholder 2">
            <a:extLst>
              <a:ext uri="{FF2B5EF4-FFF2-40B4-BE49-F238E27FC236}">
                <a16:creationId xmlns:a16="http://schemas.microsoft.com/office/drawing/2014/main" id="{5B608F6F-B8F1-A9DD-8864-8E43622C229E}"/>
              </a:ext>
            </a:extLst>
          </p:cNvPr>
          <p:cNvSpPr>
            <a:spLocks noGrp="1"/>
          </p:cNvSpPr>
          <p:nvPr>
            <p:ph type="dt" sz="quarter" idx="1"/>
          </p:nvPr>
        </p:nvSpPr>
        <p:spPr>
          <a:xfrm>
            <a:off x="3815373" y="0"/>
            <a:ext cx="2918831" cy="494497"/>
          </a:xfrm>
          <a:prstGeom prst="rect">
            <a:avLst/>
          </a:prstGeom>
        </p:spPr>
        <p:txBody>
          <a:bodyPr vert="horz" lIns="90343" tIns="45171" rIns="90343" bIns="45171" rtlCol="0"/>
          <a:lstStyle>
            <a:lvl1pPr algn="r">
              <a:defRPr sz="1200"/>
            </a:lvl1pPr>
          </a:lstStyle>
          <a:p>
            <a:endParaRPr lang="de-DE"/>
          </a:p>
        </p:txBody>
      </p:sp>
      <p:sp>
        <p:nvSpPr>
          <p:cNvPr id="4" name="Footer Placeholder 3">
            <a:extLst>
              <a:ext uri="{FF2B5EF4-FFF2-40B4-BE49-F238E27FC236}">
                <a16:creationId xmlns:a16="http://schemas.microsoft.com/office/drawing/2014/main" id="{16DFDEEE-9FB4-3D01-D429-6A6C853D0D09}"/>
              </a:ext>
            </a:extLst>
          </p:cNvPr>
          <p:cNvSpPr>
            <a:spLocks noGrp="1"/>
          </p:cNvSpPr>
          <p:nvPr>
            <p:ph type="ftr" sz="quarter" idx="2"/>
          </p:nvPr>
        </p:nvSpPr>
        <p:spPr>
          <a:xfrm>
            <a:off x="0" y="9371817"/>
            <a:ext cx="2918831" cy="494497"/>
          </a:xfrm>
          <a:prstGeom prst="rect">
            <a:avLst/>
          </a:prstGeom>
        </p:spPr>
        <p:txBody>
          <a:bodyPr vert="horz" lIns="90343" tIns="45171" rIns="90343" bIns="45171" rtlCol="0" anchor="b"/>
          <a:lstStyle>
            <a:lvl1pPr algn="l">
              <a:defRPr sz="1200"/>
            </a:lvl1pPr>
          </a:lstStyle>
          <a:p>
            <a:endParaRPr lang="de-DE"/>
          </a:p>
        </p:txBody>
      </p:sp>
      <p:sp>
        <p:nvSpPr>
          <p:cNvPr id="5" name="Slide Number Placeholder 4">
            <a:extLst>
              <a:ext uri="{FF2B5EF4-FFF2-40B4-BE49-F238E27FC236}">
                <a16:creationId xmlns:a16="http://schemas.microsoft.com/office/drawing/2014/main" id="{CA768530-41F8-9A55-0F49-F877988DB714}"/>
              </a:ext>
            </a:extLst>
          </p:cNvPr>
          <p:cNvSpPr>
            <a:spLocks noGrp="1"/>
          </p:cNvSpPr>
          <p:nvPr>
            <p:ph type="sldNum" sz="quarter" idx="3"/>
          </p:nvPr>
        </p:nvSpPr>
        <p:spPr>
          <a:xfrm>
            <a:off x="3815373" y="9371817"/>
            <a:ext cx="2918831" cy="494497"/>
          </a:xfrm>
          <a:prstGeom prst="rect">
            <a:avLst/>
          </a:prstGeom>
        </p:spPr>
        <p:txBody>
          <a:bodyPr vert="horz" lIns="90343" tIns="45171" rIns="90343" bIns="45171" rtlCol="0" anchor="b"/>
          <a:lstStyle>
            <a:lvl1pPr algn="r">
              <a:defRPr sz="1200"/>
            </a:lvl1pPr>
          </a:lstStyle>
          <a:p>
            <a:fld id="{B967C90C-FEDD-4981-890F-4BEA7EF76955}" type="slidenum">
              <a:rPr lang="de-DE" smtClean="0"/>
              <a:t>‹#›</a:t>
            </a:fld>
            <a:endParaRPr lang="de-DE"/>
          </a:p>
        </p:txBody>
      </p:sp>
    </p:spTree>
    <p:extLst>
      <p:ext uri="{BB962C8B-B14F-4D97-AF65-F5344CB8AC3E}">
        <p14:creationId xmlns:p14="http://schemas.microsoft.com/office/powerpoint/2010/main" val="1376806752"/>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4497"/>
          </a:xfrm>
          <a:prstGeom prst="rect">
            <a:avLst/>
          </a:prstGeom>
        </p:spPr>
        <p:txBody>
          <a:bodyPr vert="horz" lIns="90343" tIns="45171" rIns="90343" bIns="45171" rtlCol="0"/>
          <a:lstStyle>
            <a:lvl1pPr algn="l">
              <a:defRPr sz="1200"/>
            </a:lvl1pPr>
          </a:lstStyle>
          <a:p>
            <a:endParaRPr lang="de-DE"/>
          </a:p>
        </p:txBody>
      </p:sp>
      <p:sp>
        <p:nvSpPr>
          <p:cNvPr id="3" name="Date Placeholder 2"/>
          <p:cNvSpPr>
            <a:spLocks noGrp="1"/>
          </p:cNvSpPr>
          <p:nvPr>
            <p:ph type="dt" idx="1"/>
          </p:nvPr>
        </p:nvSpPr>
        <p:spPr>
          <a:xfrm>
            <a:off x="3815373" y="0"/>
            <a:ext cx="2918831" cy="494497"/>
          </a:xfrm>
          <a:prstGeom prst="rect">
            <a:avLst/>
          </a:prstGeom>
        </p:spPr>
        <p:txBody>
          <a:bodyPr vert="horz" lIns="90343" tIns="45171" rIns="90343" bIns="45171" rtlCol="0"/>
          <a:lstStyle>
            <a:lvl1pPr algn="r">
              <a:defRPr sz="1200"/>
            </a:lvl1pPr>
          </a:lstStyle>
          <a:p>
            <a:endParaRPr lang="de-DE"/>
          </a:p>
        </p:txBody>
      </p:sp>
      <p:sp>
        <p:nvSpPr>
          <p:cNvPr id="4" name="Slide Image Placeholder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0343" tIns="45171" rIns="90343" bIns="45171" rtlCol="0" anchor="ctr"/>
          <a:lstStyle/>
          <a:p>
            <a:endParaRPr lang="de-DE"/>
          </a:p>
        </p:txBody>
      </p:sp>
      <p:sp>
        <p:nvSpPr>
          <p:cNvPr id="5" name="Notes Placeholder 4"/>
          <p:cNvSpPr>
            <a:spLocks noGrp="1"/>
          </p:cNvSpPr>
          <p:nvPr>
            <p:ph type="body" sz="quarter" idx="3"/>
          </p:nvPr>
        </p:nvSpPr>
        <p:spPr>
          <a:xfrm>
            <a:off x="673577" y="4748114"/>
            <a:ext cx="5388610" cy="3885106"/>
          </a:xfrm>
          <a:prstGeom prst="rect">
            <a:avLst/>
          </a:prstGeom>
        </p:spPr>
        <p:txBody>
          <a:bodyPr vert="horz" lIns="90343" tIns="45171" rIns="90343" bIns="451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9371817"/>
            <a:ext cx="2918831" cy="494497"/>
          </a:xfrm>
          <a:prstGeom prst="rect">
            <a:avLst/>
          </a:prstGeom>
        </p:spPr>
        <p:txBody>
          <a:bodyPr vert="horz" lIns="90343" tIns="45171" rIns="90343" bIns="45171" rtlCol="0" anchor="b"/>
          <a:lstStyle>
            <a:lvl1pPr algn="l">
              <a:defRPr sz="1200"/>
            </a:lvl1pPr>
          </a:lstStyle>
          <a:p>
            <a:endParaRPr lang="de-DE"/>
          </a:p>
        </p:txBody>
      </p:sp>
      <p:sp>
        <p:nvSpPr>
          <p:cNvPr id="7" name="Slide Number Placeholder 6"/>
          <p:cNvSpPr>
            <a:spLocks noGrp="1"/>
          </p:cNvSpPr>
          <p:nvPr>
            <p:ph type="sldNum" sz="quarter" idx="5"/>
          </p:nvPr>
        </p:nvSpPr>
        <p:spPr>
          <a:xfrm>
            <a:off x="3815373" y="9371817"/>
            <a:ext cx="2918831" cy="494497"/>
          </a:xfrm>
          <a:prstGeom prst="rect">
            <a:avLst/>
          </a:prstGeom>
        </p:spPr>
        <p:txBody>
          <a:bodyPr vert="horz" lIns="90343" tIns="45171" rIns="90343" bIns="45171" rtlCol="0" anchor="b"/>
          <a:lstStyle>
            <a:lvl1pPr algn="r">
              <a:defRPr sz="1200"/>
            </a:lvl1pPr>
          </a:lstStyle>
          <a:p>
            <a:fld id="{DBE73D7F-BF55-4C21-B4C6-2FB1EA007703}" type="slidenum">
              <a:rPr lang="de-DE" smtClean="0"/>
              <a:t>‹#›</a:t>
            </a:fld>
            <a:endParaRPr lang="de-DE"/>
          </a:p>
        </p:txBody>
      </p:sp>
    </p:spTree>
    <p:extLst>
      <p:ext uri="{BB962C8B-B14F-4D97-AF65-F5344CB8AC3E}">
        <p14:creationId xmlns:p14="http://schemas.microsoft.com/office/powerpoint/2010/main" val="760574908"/>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9E29E9-EDBC-4631-A338-63406C3E1E42}"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A0F08-4231-42F1-A93A-5C567DAC1888}" type="slidenum">
              <a:rPr lang="en-US" smtClean="0"/>
              <a:t>‹#›</a:t>
            </a:fld>
            <a:endParaRPr lang="en-US"/>
          </a:p>
        </p:txBody>
      </p:sp>
    </p:spTree>
    <p:extLst>
      <p:ext uri="{BB962C8B-B14F-4D97-AF65-F5344CB8AC3E}">
        <p14:creationId xmlns:p14="http://schemas.microsoft.com/office/powerpoint/2010/main" val="1046563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9E29E9-EDBC-4631-A338-63406C3E1E42}"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A0F08-4231-42F1-A93A-5C567DAC1888}" type="slidenum">
              <a:rPr lang="en-US" smtClean="0"/>
              <a:t>‹#›</a:t>
            </a:fld>
            <a:endParaRPr lang="en-US"/>
          </a:p>
        </p:txBody>
      </p:sp>
    </p:spTree>
    <p:extLst>
      <p:ext uri="{BB962C8B-B14F-4D97-AF65-F5344CB8AC3E}">
        <p14:creationId xmlns:p14="http://schemas.microsoft.com/office/powerpoint/2010/main" val="4203855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9E29E9-EDBC-4631-A338-63406C3E1E42}"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A0F08-4231-42F1-A93A-5C567DAC1888}" type="slidenum">
              <a:rPr lang="en-US" smtClean="0"/>
              <a:t>‹#›</a:t>
            </a:fld>
            <a:endParaRPr lang="en-US"/>
          </a:p>
        </p:txBody>
      </p:sp>
    </p:spTree>
    <p:extLst>
      <p:ext uri="{BB962C8B-B14F-4D97-AF65-F5344CB8AC3E}">
        <p14:creationId xmlns:p14="http://schemas.microsoft.com/office/powerpoint/2010/main" val="735062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9E29E9-EDBC-4631-A338-63406C3E1E42}"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A0F08-4231-42F1-A93A-5C567DAC1888}" type="slidenum">
              <a:rPr lang="en-US" smtClean="0"/>
              <a:t>‹#›</a:t>
            </a:fld>
            <a:endParaRPr lang="en-US"/>
          </a:p>
        </p:txBody>
      </p:sp>
    </p:spTree>
    <p:extLst>
      <p:ext uri="{BB962C8B-B14F-4D97-AF65-F5344CB8AC3E}">
        <p14:creationId xmlns:p14="http://schemas.microsoft.com/office/powerpoint/2010/main" val="1939934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9E29E9-EDBC-4631-A338-63406C3E1E42}"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A0F08-4231-42F1-A93A-5C567DAC1888}" type="slidenum">
              <a:rPr lang="en-US" smtClean="0"/>
              <a:t>‹#›</a:t>
            </a:fld>
            <a:endParaRPr lang="en-US"/>
          </a:p>
        </p:txBody>
      </p:sp>
    </p:spTree>
    <p:extLst>
      <p:ext uri="{BB962C8B-B14F-4D97-AF65-F5344CB8AC3E}">
        <p14:creationId xmlns:p14="http://schemas.microsoft.com/office/powerpoint/2010/main" val="4231167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9E29E9-EDBC-4631-A338-63406C3E1E42}" type="datetimeFigureOut">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A0F08-4231-42F1-A93A-5C567DAC1888}" type="slidenum">
              <a:rPr lang="en-US" smtClean="0"/>
              <a:t>‹#›</a:t>
            </a:fld>
            <a:endParaRPr lang="en-US"/>
          </a:p>
        </p:txBody>
      </p:sp>
    </p:spTree>
    <p:extLst>
      <p:ext uri="{BB962C8B-B14F-4D97-AF65-F5344CB8AC3E}">
        <p14:creationId xmlns:p14="http://schemas.microsoft.com/office/powerpoint/2010/main" val="77044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9E29E9-EDBC-4631-A338-63406C3E1E42}" type="datetimeFigureOut">
              <a:rPr lang="en-US" smtClean="0"/>
              <a:t>10/4/2023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FA0F08-4231-42F1-A93A-5C567DAC1888}" type="slidenum">
              <a:rPr lang="en-US" smtClean="0"/>
              <a:t>‹#›</a:t>
            </a:fld>
            <a:endParaRPr lang="en-US"/>
          </a:p>
        </p:txBody>
      </p:sp>
    </p:spTree>
    <p:extLst>
      <p:ext uri="{BB962C8B-B14F-4D97-AF65-F5344CB8AC3E}">
        <p14:creationId xmlns:p14="http://schemas.microsoft.com/office/powerpoint/2010/main" val="234413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9E29E9-EDBC-4631-A338-63406C3E1E42}" type="datetimeFigureOut">
              <a:rPr lang="en-US" smtClean="0"/>
              <a:t>10/4/2023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FA0F08-4231-42F1-A93A-5C567DAC1888}" type="slidenum">
              <a:rPr lang="en-US" smtClean="0"/>
              <a:t>‹#›</a:t>
            </a:fld>
            <a:endParaRPr lang="en-US"/>
          </a:p>
        </p:txBody>
      </p:sp>
    </p:spTree>
    <p:extLst>
      <p:ext uri="{BB962C8B-B14F-4D97-AF65-F5344CB8AC3E}">
        <p14:creationId xmlns:p14="http://schemas.microsoft.com/office/powerpoint/2010/main" val="368594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E29E9-EDBC-4631-A338-63406C3E1E42}" type="datetimeFigureOut">
              <a:rPr lang="en-US" smtClean="0"/>
              <a:t>10/4/2023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FA0F08-4231-42F1-A93A-5C567DAC1888}" type="slidenum">
              <a:rPr lang="en-US" smtClean="0"/>
              <a:t>‹#›</a:t>
            </a:fld>
            <a:endParaRPr lang="en-US"/>
          </a:p>
        </p:txBody>
      </p:sp>
    </p:spTree>
    <p:extLst>
      <p:ext uri="{BB962C8B-B14F-4D97-AF65-F5344CB8AC3E}">
        <p14:creationId xmlns:p14="http://schemas.microsoft.com/office/powerpoint/2010/main" val="3589053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9E29E9-EDBC-4631-A338-63406C3E1E42}" type="datetimeFigureOut">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A0F08-4231-42F1-A93A-5C567DAC1888}" type="slidenum">
              <a:rPr lang="en-US" smtClean="0"/>
              <a:t>‹#›</a:t>
            </a:fld>
            <a:endParaRPr lang="en-US"/>
          </a:p>
        </p:txBody>
      </p:sp>
    </p:spTree>
    <p:extLst>
      <p:ext uri="{BB962C8B-B14F-4D97-AF65-F5344CB8AC3E}">
        <p14:creationId xmlns:p14="http://schemas.microsoft.com/office/powerpoint/2010/main" val="3010432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9E29E9-EDBC-4631-A338-63406C3E1E42}" type="datetimeFigureOut">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A0F08-4231-42F1-A93A-5C567DAC1888}" type="slidenum">
              <a:rPr lang="en-US" smtClean="0"/>
              <a:t>‹#›</a:t>
            </a:fld>
            <a:endParaRPr lang="en-US"/>
          </a:p>
        </p:txBody>
      </p:sp>
    </p:spTree>
    <p:extLst>
      <p:ext uri="{BB962C8B-B14F-4D97-AF65-F5344CB8AC3E}">
        <p14:creationId xmlns:p14="http://schemas.microsoft.com/office/powerpoint/2010/main" val="155819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E29E9-EDBC-4631-A338-63406C3E1E42}" type="datetimeFigureOut">
              <a:rPr lang="en-US" smtClean="0"/>
              <a:t>10/4/2023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A0F08-4231-42F1-A93A-5C567DAC1888}" type="slidenum">
              <a:rPr lang="en-US" smtClean="0"/>
              <a:t>‹#›</a:t>
            </a:fld>
            <a:endParaRPr lang="en-US"/>
          </a:p>
        </p:txBody>
      </p:sp>
    </p:spTree>
    <p:extLst>
      <p:ext uri="{BB962C8B-B14F-4D97-AF65-F5344CB8AC3E}">
        <p14:creationId xmlns:p14="http://schemas.microsoft.com/office/powerpoint/2010/main" val="2579045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12192000" cy="646331"/>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CÔNG TY TNHH CANON VIỆT NAM</a:t>
            </a:r>
          </a:p>
          <a:p>
            <a:pPr algn="ctr"/>
            <a:r>
              <a:rPr lang="en-US" b="1" dirty="0">
                <a:latin typeface="Arial" panose="020B0604020202020204" pitchFamily="34" charset="0"/>
                <a:cs typeface="Arial" panose="020B0604020202020204" pitchFamily="34" charset="0"/>
              </a:rPr>
              <a:t>ĐÓNG GÓP Ý KIẾN </a:t>
            </a:r>
            <a:r>
              <a:rPr lang="vi-VN" b="1" dirty="0">
                <a:latin typeface="Arial" panose="020B0604020202020204" pitchFamily="34" charset="0"/>
                <a:cs typeface="Arial" panose="020B0604020202020204" pitchFamily="34" charset="0"/>
              </a:rPr>
              <a:t>CHO DỰ THẢO SỬA ĐỔI NGHỊ ĐỊNH 123/2020/NĐ-CP VỀ HÓA ĐƠN, CHỨNG TỪ</a:t>
            </a:r>
            <a:endParaRPr lang="en-US"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58373824"/>
              </p:ext>
            </p:extLst>
          </p:nvPr>
        </p:nvGraphicFramePr>
        <p:xfrm>
          <a:off x="187890" y="818470"/>
          <a:ext cx="11824570" cy="5943600"/>
        </p:xfrm>
        <a:graphic>
          <a:graphicData uri="http://schemas.openxmlformats.org/drawingml/2006/table">
            <a:tbl>
              <a:tblPr firstRow="1" bandRow="1">
                <a:tableStyleId>{5940675A-B579-460E-94D1-54222C63F5DA}</a:tableStyleId>
              </a:tblPr>
              <a:tblGrid>
                <a:gridCol w="1064713">
                  <a:extLst>
                    <a:ext uri="{9D8B030D-6E8A-4147-A177-3AD203B41FA5}">
                      <a16:colId xmlns:a16="http://schemas.microsoft.com/office/drawing/2014/main" val="3512518312"/>
                    </a:ext>
                  </a:extLst>
                </a:gridCol>
                <a:gridCol w="4045907">
                  <a:extLst>
                    <a:ext uri="{9D8B030D-6E8A-4147-A177-3AD203B41FA5}">
                      <a16:colId xmlns:a16="http://schemas.microsoft.com/office/drawing/2014/main" val="3674410123"/>
                    </a:ext>
                  </a:extLst>
                </a:gridCol>
                <a:gridCol w="4847572">
                  <a:extLst>
                    <a:ext uri="{9D8B030D-6E8A-4147-A177-3AD203B41FA5}">
                      <a16:colId xmlns:a16="http://schemas.microsoft.com/office/drawing/2014/main" val="956054152"/>
                    </a:ext>
                  </a:extLst>
                </a:gridCol>
                <a:gridCol w="1866378">
                  <a:extLst>
                    <a:ext uri="{9D8B030D-6E8A-4147-A177-3AD203B41FA5}">
                      <a16:colId xmlns:a16="http://schemas.microsoft.com/office/drawing/2014/main" val="2054370405"/>
                    </a:ext>
                  </a:extLst>
                </a:gridCol>
              </a:tblGrid>
              <a:tr h="312005">
                <a:tc>
                  <a:txBody>
                    <a:bodyPr/>
                    <a:lstStyle/>
                    <a:p>
                      <a:pPr algn="ctr"/>
                      <a:r>
                        <a:rPr lang="en-US" sz="1800" b="1" dirty="0" err="1">
                          <a:latin typeface="Arial" panose="020B0604020202020204" pitchFamily="34" charset="0"/>
                          <a:cs typeface="Arial" panose="020B0604020202020204" pitchFamily="34" charset="0"/>
                        </a:rPr>
                        <a:t>Vấn</a:t>
                      </a:r>
                      <a:r>
                        <a:rPr lang="en-US" sz="1800" b="1" baseline="0" dirty="0">
                          <a:latin typeface="Arial" panose="020B0604020202020204" pitchFamily="34" charset="0"/>
                          <a:cs typeface="Arial" panose="020B0604020202020204" pitchFamily="34" charset="0"/>
                        </a:rPr>
                        <a:t> </a:t>
                      </a:r>
                      <a:r>
                        <a:rPr lang="en-US" sz="1800" b="1" baseline="0" dirty="0" err="1">
                          <a:latin typeface="Arial" panose="020B0604020202020204" pitchFamily="34" charset="0"/>
                          <a:cs typeface="Arial" panose="020B0604020202020204" pitchFamily="34" charset="0"/>
                        </a:rPr>
                        <a:t>đề</a:t>
                      </a:r>
                      <a:endParaRPr lang="en-US" sz="1800" b="1" dirty="0">
                        <a:latin typeface="Arial" panose="020B0604020202020204" pitchFamily="34" charset="0"/>
                        <a:cs typeface="Arial" panose="020B0604020202020204" pitchFamily="34" charset="0"/>
                      </a:endParaRPr>
                    </a:p>
                  </a:txBody>
                  <a:tcPr>
                    <a:solidFill>
                      <a:srgbClr val="FFFF00"/>
                    </a:solidFill>
                  </a:tcPr>
                </a:tc>
                <a:tc>
                  <a:txBody>
                    <a:bodyPr/>
                    <a:lstStyle/>
                    <a:p>
                      <a:pPr algn="ctr"/>
                      <a:r>
                        <a:rPr lang="en-US" sz="1800" b="1" dirty="0" err="1">
                          <a:latin typeface="Arial" panose="020B0604020202020204" pitchFamily="34" charset="0"/>
                          <a:cs typeface="Arial" panose="020B0604020202020204" pitchFamily="34" charset="0"/>
                        </a:rPr>
                        <a:t>Quy</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định</a:t>
                      </a:r>
                      <a:r>
                        <a:rPr lang="en-US" sz="1800" b="1" baseline="0" dirty="0">
                          <a:latin typeface="Arial" panose="020B0604020202020204" pitchFamily="34" charset="0"/>
                          <a:cs typeface="Arial" panose="020B0604020202020204" pitchFamily="34" charset="0"/>
                        </a:rPr>
                        <a:t> </a:t>
                      </a:r>
                      <a:r>
                        <a:rPr lang="en-US" sz="1800" b="1" baseline="0" dirty="0" err="1">
                          <a:latin typeface="Arial" panose="020B0604020202020204" pitchFamily="34" charset="0"/>
                          <a:cs typeface="Arial" panose="020B0604020202020204" pitchFamily="34" charset="0"/>
                        </a:rPr>
                        <a:t>tại</a:t>
                      </a:r>
                      <a:r>
                        <a:rPr lang="en-US" sz="1800" b="1" baseline="0" dirty="0">
                          <a:latin typeface="Arial" panose="020B0604020202020204" pitchFamily="34" charset="0"/>
                          <a:cs typeface="Arial" panose="020B0604020202020204" pitchFamily="34" charset="0"/>
                        </a:rPr>
                        <a:t> </a:t>
                      </a:r>
                      <a:r>
                        <a:rPr lang="en-US" sz="1800" b="1" baseline="0" dirty="0" err="1">
                          <a:latin typeface="Arial" panose="020B0604020202020204" pitchFamily="34" charset="0"/>
                          <a:cs typeface="Arial" panose="020B0604020202020204" pitchFamily="34" charset="0"/>
                        </a:rPr>
                        <a:t>Dự</a:t>
                      </a:r>
                      <a:r>
                        <a:rPr lang="en-US" sz="1800" b="1" baseline="0" dirty="0">
                          <a:latin typeface="Arial" panose="020B0604020202020204" pitchFamily="34" charset="0"/>
                          <a:cs typeface="Arial" panose="020B0604020202020204" pitchFamily="34" charset="0"/>
                        </a:rPr>
                        <a:t> </a:t>
                      </a:r>
                      <a:r>
                        <a:rPr lang="en-US" sz="1800" b="1" baseline="0" dirty="0" err="1">
                          <a:latin typeface="Arial" panose="020B0604020202020204" pitchFamily="34" charset="0"/>
                          <a:cs typeface="Arial" panose="020B0604020202020204" pitchFamily="34" charset="0"/>
                        </a:rPr>
                        <a:t>thảo</a:t>
                      </a:r>
                      <a:endParaRPr lang="en-US" sz="1800" b="1" dirty="0">
                        <a:latin typeface="Arial" panose="020B0604020202020204" pitchFamily="34" charset="0"/>
                        <a:cs typeface="Arial" panose="020B0604020202020204" pitchFamily="34" charset="0"/>
                      </a:endParaRPr>
                    </a:p>
                  </a:txBody>
                  <a:tcPr>
                    <a:solidFill>
                      <a:srgbClr val="FFFF00"/>
                    </a:solidFill>
                  </a:tcPr>
                </a:tc>
                <a:tc>
                  <a:txBody>
                    <a:bodyPr/>
                    <a:lstStyle/>
                    <a:p>
                      <a:pPr algn="ctr"/>
                      <a:r>
                        <a:rPr lang="en-US" sz="1800" b="1" dirty="0" err="1">
                          <a:latin typeface="Arial" panose="020B0604020202020204" pitchFamily="34" charset="0"/>
                          <a:cs typeface="Arial" panose="020B0604020202020204" pitchFamily="34" charset="0"/>
                        </a:rPr>
                        <a:t>Khó</a:t>
                      </a:r>
                      <a:r>
                        <a:rPr lang="en-US" sz="1800" b="1" baseline="0" dirty="0">
                          <a:latin typeface="Arial" panose="020B0604020202020204" pitchFamily="34" charset="0"/>
                          <a:cs typeface="Arial" panose="020B0604020202020204" pitchFamily="34" charset="0"/>
                        </a:rPr>
                        <a:t> </a:t>
                      </a:r>
                      <a:r>
                        <a:rPr lang="en-US" sz="1800" b="1" baseline="0" dirty="0" err="1">
                          <a:latin typeface="Arial" panose="020B0604020202020204" pitchFamily="34" charset="0"/>
                          <a:cs typeface="Arial" panose="020B0604020202020204" pitchFamily="34" charset="0"/>
                        </a:rPr>
                        <a:t>khăn</a:t>
                      </a:r>
                      <a:endParaRPr lang="en-US" sz="1800" b="1" dirty="0">
                        <a:latin typeface="Arial" panose="020B0604020202020204" pitchFamily="34" charset="0"/>
                        <a:cs typeface="Arial" panose="020B0604020202020204" pitchFamily="34" charset="0"/>
                      </a:endParaRPr>
                    </a:p>
                  </a:txBody>
                  <a:tcPr>
                    <a:solidFill>
                      <a:srgbClr val="FFFF00"/>
                    </a:solidFill>
                  </a:tcPr>
                </a:tc>
                <a:tc>
                  <a:txBody>
                    <a:bodyPr/>
                    <a:lstStyle/>
                    <a:p>
                      <a:pPr algn="ctr"/>
                      <a:r>
                        <a:rPr lang="en-US" sz="1800" b="1" dirty="0" err="1">
                          <a:latin typeface="Arial" panose="020B0604020202020204" pitchFamily="34" charset="0"/>
                          <a:cs typeface="Arial" panose="020B0604020202020204" pitchFamily="34" charset="0"/>
                        </a:rPr>
                        <a:t>Kiến</a:t>
                      </a:r>
                      <a:r>
                        <a:rPr lang="en-US" sz="1800" b="1" baseline="0" dirty="0">
                          <a:latin typeface="Arial" panose="020B0604020202020204" pitchFamily="34" charset="0"/>
                          <a:cs typeface="Arial" panose="020B0604020202020204" pitchFamily="34" charset="0"/>
                        </a:rPr>
                        <a:t> </a:t>
                      </a:r>
                      <a:r>
                        <a:rPr lang="en-US" sz="1800" b="1" baseline="0" dirty="0" err="1">
                          <a:latin typeface="Arial" panose="020B0604020202020204" pitchFamily="34" charset="0"/>
                          <a:cs typeface="Arial" panose="020B0604020202020204" pitchFamily="34" charset="0"/>
                        </a:rPr>
                        <a:t>nghị</a:t>
                      </a:r>
                      <a:endParaRPr lang="en-US" sz="1800" b="1" dirty="0">
                        <a:latin typeface="Arial" panose="020B0604020202020204" pitchFamily="34" charset="0"/>
                        <a:cs typeface="Arial" panose="020B0604020202020204" pitchFamily="34" charset="0"/>
                      </a:endParaRPr>
                    </a:p>
                  </a:txBody>
                  <a:tcPr>
                    <a:solidFill>
                      <a:srgbClr val="FFFF00"/>
                    </a:solidFill>
                  </a:tcPr>
                </a:tc>
                <a:extLst>
                  <a:ext uri="{0D108BD9-81ED-4DB2-BD59-A6C34878D82A}">
                    <a16:rowId xmlns:a16="http://schemas.microsoft.com/office/drawing/2014/main" val="828205763"/>
                  </a:ext>
                </a:extLst>
              </a:tr>
              <a:tr h="1452776">
                <a:tc>
                  <a:txBody>
                    <a:bodyPr/>
                    <a:lstStyle/>
                    <a:p>
                      <a:r>
                        <a:rPr lang="vi-VN" sz="1800" dirty="0">
                          <a:latin typeface="Arial" panose="020B0604020202020204" pitchFamily="34" charset="0"/>
                          <a:cs typeface="Arial" panose="020B0604020202020204" pitchFamily="34" charset="0"/>
                        </a:rPr>
                        <a:t>Nguyên tắc lập hóa đơn</a:t>
                      </a:r>
                      <a:endParaRPr lang="en-US" sz="1800" dirty="0">
                        <a:latin typeface="Arial" panose="020B0604020202020204" pitchFamily="34" charset="0"/>
                        <a:cs typeface="Arial" panose="020B0604020202020204" pitchFamily="34" charset="0"/>
                      </a:endParaRPr>
                    </a:p>
                  </a:txBody>
                  <a:tcPr/>
                </a:tc>
                <a:tc>
                  <a:txBody>
                    <a:bodyPr/>
                    <a:lstStyle/>
                    <a:p>
                      <a:r>
                        <a:rPr lang="vi-VN" sz="1800" b="1" dirty="0">
                          <a:latin typeface="+mn-lt"/>
                          <a:cs typeface="Arial" panose="020B0604020202020204" pitchFamily="34" charset="0"/>
                        </a:rPr>
                        <a:t>Điều 4. Nguyên tắc lập, quản lý, sử dụng hóa đơn, chứng từ</a:t>
                      </a:r>
                      <a:endParaRPr lang="en-US" sz="1800" b="1" dirty="0">
                        <a:latin typeface="+mn-lt"/>
                        <a:cs typeface="Arial" panose="020B0604020202020204" pitchFamily="34" charset="0"/>
                      </a:endParaRPr>
                    </a:p>
                    <a:p>
                      <a:r>
                        <a:rPr lang="vi-VN" sz="1800" dirty="0">
                          <a:latin typeface="Arial" panose="020B0604020202020204" pitchFamily="34" charset="0"/>
                          <a:cs typeface="Arial" panose="020B0604020202020204" pitchFamily="34" charset="0"/>
                        </a:rPr>
                        <a:t>1. Người bán phải lập hóa đơn trong các trường hợp sau:</a:t>
                      </a:r>
                    </a:p>
                    <a:p>
                      <a:r>
                        <a:rPr lang="vi-VN" sz="1800" dirty="0">
                          <a:latin typeface="Arial" panose="020B0604020202020204" pitchFamily="34" charset="0"/>
                          <a:cs typeface="Arial" panose="020B0604020202020204" pitchFamily="34" charset="0"/>
                        </a:rPr>
                        <a:t>a, Khi bán hàng hóa, cung cấp dịch vụ</a:t>
                      </a:r>
                    </a:p>
                    <a:p>
                      <a:r>
                        <a:rPr lang="vi-VN" sz="1800" dirty="0">
                          <a:solidFill>
                            <a:srgbClr val="FF0000"/>
                          </a:solidFill>
                          <a:latin typeface="Arial" panose="020B0604020202020204" pitchFamily="34" charset="0"/>
                          <a:cs typeface="Arial" panose="020B0604020202020204" pitchFamily="34" charset="0"/>
                        </a:rPr>
                        <a:t>b, Khi tạm xuất tái nhập, tạm nhập tái xuất nguyên vật liệu, thành phẩm, máy móc, công cụ, dụng cụ</a:t>
                      </a:r>
                    </a:p>
                    <a:p>
                      <a:r>
                        <a:rPr lang="vi-VN" sz="1800" dirty="0">
                          <a:latin typeface="Arial" panose="020B0604020202020204" pitchFamily="34" charset="0"/>
                          <a:cs typeface="Arial" panose="020B0604020202020204" pitchFamily="34" charset="0"/>
                        </a:rPr>
                        <a:t>c, Hàng hóa, dịch vụ dùng để khuyến mại, quảng cáo, hàng mẫu; </a:t>
                      </a:r>
                    </a:p>
                    <a:p>
                      <a:r>
                        <a:rPr lang="vi-VN" sz="1800" dirty="0">
                          <a:latin typeface="Arial" panose="020B0604020202020204" pitchFamily="34" charset="0"/>
                          <a:cs typeface="Arial" panose="020B0604020202020204" pitchFamily="34" charset="0"/>
                        </a:rPr>
                        <a:t>d, hàng hóa, dịch vụ dùng để cho, biếu, tặng, trao đổi, trả thay lương cho người lao động và tiêu dùng nội bộ (trừ hàng hóa luân chuyển nội bộ để tiếp tục quá trình sản xuất);</a:t>
                      </a:r>
                    </a:p>
                    <a:p>
                      <a:r>
                        <a:rPr lang="vi-VN" sz="1800" dirty="0">
                          <a:latin typeface="Arial" panose="020B0604020202020204" pitchFamily="34" charset="0"/>
                          <a:cs typeface="Arial" panose="020B0604020202020204" pitchFamily="34" charset="0"/>
                        </a:rPr>
                        <a:t>...</a:t>
                      </a:r>
                    </a:p>
                    <a:p>
                      <a:r>
                        <a:rPr lang="vi-VN" sz="1800" dirty="0">
                          <a:solidFill>
                            <a:srgbClr val="FF0000"/>
                          </a:solidFill>
                          <a:latin typeface="Arial" panose="020B0604020202020204" pitchFamily="34" charset="0"/>
                          <a:cs typeface="Arial" panose="020B0604020202020204" pitchFamily="34" charset="0"/>
                        </a:rPr>
                        <a:t>g, Xuất hàng hóa dưới các hình thức cho vay, cho mượn hoặc nhận hoàn trả hàng hóa.</a:t>
                      </a:r>
                      <a:endParaRPr lang="en-US" sz="1800" dirty="0">
                        <a:solidFill>
                          <a:srgbClr val="FF0000"/>
                        </a:solidFill>
                        <a:latin typeface="Arial" panose="020B0604020202020204" pitchFamily="34" charset="0"/>
                        <a:cs typeface="Arial" panose="020B0604020202020204" pitchFamily="34" charset="0"/>
                      </a:endParaRPr>
                    </a:p>
                  </a:txBody>
                  <a:tcPr/>
                </a:tc>
                <a:tc>
                  <a:txBody>
                    <a:bodyPr/>
                    <a:lstStyle/>
                    <a:p>
                      <a:r>
                        <a:rPr lang="vi-VN" sz="1800" dirty="0">
                          <a:latin typeface="+mn-lt"/>
                          <a:cs typeface="Arial" panose="020B0604020202020204" pitchFamily="34" charset="0"/>
                        </a:rPr>
                        <a:t>- Khi tạm xuất tái nhập, tạm nhập tái xuất nguyên vật liệu, thành phẩm, máy móc, công cụ, dụng cụ, hoặc xuất hàng hóa dưới các hình thức cho vay, cho mượn hoặc nhận hoàn trả hàng hóa, DN đã thực hiện thủ tục hải quan, và xuất hóa đơn thương mại theo đúng quy định. Cơ quan Hải quan quản lý rất chặt chẽ đối với các hoạt động này.</a:t>
                      </a:r>
                    </a:p>
                    <a:p>
                      <a:r>
                        <a:rPr lang="vi-VN" sz="1800" dirty="0">
                          <a:latin typeface="+mn-lt"/>
                          <a:cs typeface="Arial" panose="020B0604020202020204" pitchFamily="34" charset="0"/>
                        </a:rPr>
                        <a:t>- Hoạt động này của DN không phải là hoạt động bán hàng, dịch vụ, không nhằm mục đích tạo ra lợi nhuận, doanh thu tại thị trường Việt Nam mà chỉ hỗ trợ cho hoạt động sản xuất sản phẩm xuất khẩu của DN và chỉ thực hiện trong thời gian nhất định.</a:t>
                      </a:r>
                    </a:p>
                    <a:p>
                      <a:r>
                        <a:rPr lang="vi-VN" sz="1800" dirty="0">
                          <a:latin typeface="+mn-lt"/>
                          <a:cs typeface="Arial" panose="020B0604020202020204" pitchFamily="34" charset="0"/>
                        </a:rPr>
                        <a:t>Vì vậy, việc phải xuất thêm hóa đơn nội địa của Hệ thống Thuế sẽ làm phát sinh thủ tục, tăng thêm nhân lực của doanh nghiệp nên DN đề xuất bỏ các quy định này giúp DN đơn giản hóa các thủ tục và hoạt động được quản lý tập trung bởi 1 đầu mối là Hải quan.</a:t>
                      </a:r>
                      <a:endParaRPr lang="en-US" sz="1800" dirty="0">
                        <a:latin typeface="Arial" panose="020B0604020202020204" pitchFamily="34" charset="0"/>
                        <a:cs typeface="Arial" panose="020B0604020202020204" pitchFamily="34" charset="0"/>
                      </a:endParaRPr>
                    </a:p>
                  </a:txBody>
                  <a:tcPr/>
                </a:tc>
                <a:tc>
                  <a:txBody>
                    <a:bodyPr/>
                    <a:lstStyle/>
                    <a:p>
                      <a:r>
                        <a:rPr lang="en-US" sz="1800" b="1" dirty="0" err="1">
                          <a:latin typeface="Arial" panose="020B0604020202020204" pitchFamily="34" charset="0"/>
                          <a:cs typeface="Arial" panose="020B0604020202020204" pitchFamily="34" charset="0"/>
                        </a:rPr>
                        <a:t>Đề</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xuất</a:t>
                      </a:r>
                      <a:r>
                        <a:rPr lang="en-US" sz="1800" b="1"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Bỏ</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quy</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định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tại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điểm</a:t>
                      </a:r>
                      <a:r>
                        <a:rPr lang="en-US" sz="1800" dirty="0">
                          <a:latin typeface="Arial" panose="020B0604020202020204" pitchFamily="34" charset="0"/>
                          <a:cs typeface="Arial" panose="020B0604020202020204" pitchFamily="34" charset="0"/>
                        </a:rPr>
                        <a:t> b </a:t>
                      </a:r>
                      <a:r>
                        <a:rPr lang="en-US" sz="1800" dirty="0" err="1">
                          <a:latin typeface="Arial" panose="020B0604020202020204" pitchFamily="34" charset="0"/>
                          <a:cs typeface="Arial" panose="020B0604020202020204" pitchFamily="34" charset="0"/>
                        </a:rPr>
                        <a:t>và</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điểm</a:t>
                      </a:r>
                      <a:r>
                        <a:rPr lang="en-US" sz="1800" dirty="0">
                          <a:latin typeface="Arial" panose="020B0604020202020204" pitchFamily="34" charset="0"/>
                          <a:cs typeface="Arial" panose="020B0604020202020204" pitchFamily="34" charset="0"/>
                        </a:rPr>
                        <a:t> g</a:t>
                      </a:r>
                    </a:p>
                  </a:txBody>
                  <a:tcPr/>
                </a:tc>
                <a:extLst>
                  <a:ext uri="{0D108BD9-81ED-4DB2-BD59-A6C34878D82A}">
                    <a16:rowId xmlns:a16="http://schemas.microsoft.com/office/drawing/2014/main" val="1393926645"/>
                  </a:ext>
                </a:extLst>
              </a:tr>
            </a:tbl>
          </a:graphicData>
        </a:graphic>
      </p:graphicFrame>
    </p:spTree>
    <p:extLst>
      <p:ext uri="{BB962C8B-B14F-4D97-AF65-F5344CB8AC3E}">
        <p14:creationId xmlns:p14="http://schemas.microsoft.com/office/powerpoint/2010/main" val="2509233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12192000" cy="646331"/>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CÔNG TY TNHH CANON VIỆT NAM</a:t>
            </a:r>
          </a:p>
          <a:p>
            <a:pPr algn="ctr"/>
            <a:r>
              <a:rPr lang="en-US" b="1" dirty="0">
                <a:latin typeface="Arial" panose="020B0604020202020204" pitchFamily="34" charset="0"/>
                <a:cs typeface="Arial" panose="020B0604020202020204" pitchFamily="34" charset="0"/>
              </a:rPr>
              <a:t>ĐÓNG GÓP Ý KIẾN </a:t>
            </a:r>
            <a:r>
              <a:rPr lang="vi-VN" b="1" dirty="0">
                <a:latin typeface="Arial" panose="020B0604020202020204" pitchFamily="34" charset="0"/>
                <a:cs typeface="Arial" panose="020B0604020202020204" pitchFamily="34" charset="0"/>
              </a:rPr>
              <a:t>CHO DỰ THẢO SỬA ĐỔI NGHỊ ĐỊNH 123/2020/NĐ-CP VỀ HÓA ĐƠN, CHỨNG TỪ</a:t>
            </a:r>
            <a:endParaRPr lang="en-US"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18969188"/>
              </p:ext>
            </p:extLst>
          </p:nvPr>
        </p:nvGraphicFramePr>
        <p:xfrm>
          <a:off x="162838" y="755840"/>
          <a:ext cx="11862147" cy="4267200"/>
        </p:xfrm>
        <a:graphic>
          <a:graphicData uri="http://schemas.openxmlformats.org/drawingml/2006/table">
            <a:tbl>
              <a:tblPr firstRow="1" bandRow="1">
                <a:tableStyleId>{5940675A-B579-460E-94D1-54222C63F5DA}</a:tableStyleId>
              </a:tblPr>
              <a:tblGrid>
                <a:gridCol w="901874">
                  <a:extLst>
                    <a:ext uri="{9D8B030D-6E8A-4147-A177-3AD203B41FA5}">
                      <a16:colId xmlns:a16="http://schemas.microsoft.com/office/drawing/2014/main" val="3512518312"/>
                    </a:ext>
                  </a:extLst>
                </a:gridCol>
                <a:gridCol w="4474244">
                  <a:extLst>
                    <a:ext uri="{9D8B030D-6E8A-4147-A177-3AD203B41FA5}">
                      <a16:colId xmlns:a16="http://schemas.microsoft.com/office/drawing/2014/main" val="3674410123"/>
                    </a:ext>
                  </a:extLst>
                </a:gridCol>
                <a:gridCol w="4097124">
                  <a:extLst>
                    <a:ext uri="{9D8B030D-6E8A-4147-A177-3AD203B41FA5}">
                      <a16:colId xmlns:a16="http://schemas.microsoft.com/office/drawing/2014/main" val="956054152"/>
                    </a:ext>
                  </a:extLst>
                </a:gridCol>
                <a:gridCol w="2388905">
                  <a:extLst>
                    <a:ext uri="{9D8B030D-6E8A-4147-A177-3AD203B41FA5}">
                      <a16:colId xmlns:a16="http://schemas.microsoft.com/office/drawing/2014/main" val="2054370405"/>
                    </a:ext>
                  </a:extLst>
                </a:gridCol>
              </a:tblGrid>
              <a:tr h="312005">
                <a:tc>
                  <a:txBody>
                    <a:bodyPr/>
                    <a:lstStyle/>
                    <a:p>
                      <a:pPr algn="ctr"/>
                      <a:r>
                        <a:rPr lang="en-US" sz="1600" b="1" dirty="0" err="1">
                          <a:latin typeface="Arial" panose="020B0604020202020204" pitchFamily="34" charset="0"/>
                          <a:cs typeface="Arial" panose="020B0604020202020204" pitchFamily="34" charset="0"/>
                        </a:rPr>
                        <a:t>Vấn</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đề</a:t>
                      </a:r>
                      <a:endParaRPr lang="en-US" sz="1600" b="1" dirty="0">
                        <a:latin typeface="Arial" panose="020B0604020202020204" pitchFamily="34" charset="0"/>
                        <a:cs typeface="Arial" panose="020B0604020202020204" pitchFamily="34" charset="0"/>
                      </a:endParaRPr>
                    </a:p>
                  </a:txBody>
                  <a:tcPr>
                    <a:solidFill>
                      <a:srgbClr val="FFFF00"/>
                    </a:solidFill>
                  </a:tcPr>
                </a:tc>
                <a:tc>
                  <a:txBody>
                    <a:bodyPr/>
                    <a:lstStyle/>
                    <a:p>
                      <a:pPr algn="ctr"/>
                      <a:r>
                        <a:rPr lang="en-US" sz="1600" b="1" dirty="0" err="1">
                          <a:latin typeface="Arial" panose="020B0604020202020204" pitchFamily="34" charset="0"/>
                          <a:cs typeface="Arial" panose="020B0604020202020204" pitchFamily="34" charset="0"/>
                        </a:rPr>
                        <a:t>Quy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định</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tại</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Dự</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thảo</a:t>
                      </a:r>
                      <a:endParaRPr lang="en-US" sz="1600" b="1" dirty="0">
                        <a:latin typeface="Arial" panose="020B0604020202020204" pitchFamily="34" charset="0"/>
                        <a:cs typeface="Arial" panose="020B0604020202020204" pitchFamily="34" charset="0"/>
                      </a:endParaRPr>
                    </a:p>
                  </a:txBody>
                  <a:tcPr>
                    <a:solidFill>
                      <a:srgbClr val="FFFF00"/>
                    </a:solidFill>
                  </a:tcPr>
                </a:tc>
                <a:tc>
                  <a:txBody>
                    <a:bodyPr/>
                    <a:lstStyle/>
                    <a:p>
                      <a:pPr algn="ctr"/>
                      <a:r>
                        <a:rPr lang="en-US" sz="1600" b="1" dirty="0" err="1">
                          <a:latin typeface="Arial" panose="020B0604020202020204" pitchFamily="34" charset="0"/>
                          <a:cs typeface="Arial" panose="020B0604020202020204" pitchFamily="34" charset="0"/>
                        </a:rPr>
                        <a:t>Khó</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khăn</a:t>
                      </a:r>
                      <a:endParaRPr lang="en-US" sz="1600" b="1" dirty="0">
                        <a:latin typeface="Arial" panose="020B0604020202020204" pitchFamily="34" charset="0"/>
                        <a:cs typeface="Arial" panose="020B0604020202020204" pitchFamily="34" charset="0"/>
                      </a:endParaRPr>
                    </a:p>
                  </a:txBody>
                  <a:tcPr>
                    <a:solidFill>
                      <a:srgbClr val="FFFF00"/>
                    </a:solidFill>
                  </a:tcPr>
                </a:tc>
                <a:tc>
                  <a:txBody>
                    <a:bodyPr/>
                    <a:lstStyle/>
                    <a:p>
                      <a:pPr algn="ctr"/>
                      <a:r>
                        <a:rPr lang="en-US" sz="1600" b="1" dirty="0" err="1">
                          <a:latin typeface="Arial" panose="020B0604020202020204" pitchFamily="34" charset="0"/>
                          <a:cs typeface="Arial" panose="020B0604020202020204" pitchFamily="34" charset="0"/>
                        </a:rPr>
                        <a:t>Kiến</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nghị</a:t>
                      </a:r>
                      <a:endParaRPr lang="en-US" sz="1600" b="1" dirty="0">
                        <a:latin typeface="Arial" panose="020B0604020202020204" pitchFamily="34" charset="0"/>
                        <a:cs typeface="Arial" panose="020B0604020202020204" pitchFamily="34" charset="0"/>
                      </a:endParaRPr>
                    </a:p>
                  </a:txBody>
                  <a:tcPr>
                    <a:solidFill>
                      <a:srgbClr val="FFFF00"/>
                    </a:solidFill>
                  </a:tcPr>
                </a:tc>
                <a:extLst>
                  <a:ext uri="{0D108BD9-81ED-4DB2-BD59-A6C34878D82A}">
                    <a16:rowId xmlns:a16="http://schemas.microsoft.com/office/drawing/2014/main" val="828205763"/>
                  </a:ext>
                </a:extLst>
              </a:tr>
              <a:tr h="1452776">
                <a:tc>
                  <a:txBody>
                    <a:bodyPr/>
                    <a:lstStyle/>
                    <a:p>
                      <a:r>
                        <a:rPr lang="vi-VN" sz="1800" dirty="0">
                          <a:latin typeface="+mn-lt"/>
                          <a:cs typeface="Arial" panose="020B0604020202020204" pitchFamily="34" charset="0"/>
                        </a:rPr>
                        <a:t>Thời điểm lập hóa đơn</a:t>
                      </a:r>
                      <a:endParaRPr lang="en-US" sz="1800" dirty="0">
                        <a:latin typeface="Arial" panose="020B0604020202020204" pitchFamily="34" charset="0"/>
                        <a:cs typeface="Arial" panose="020B0604020202020204" pitchFamily="34" charset="0"/>
                      </a:endParaRPr>
                    </a:p>
                  </a:txBody>
                  <a:tcPr/>
                </a:tc>
                <a:tc>
                  <a:txBody>
                    <a:bodyPr/>
                    <a:lstStyle/>
                    <a:p>
                      <a:r>
                        <a:rPr lang="vi-VN" sz="1800" b="1" dirty="0">
                          <a:latin typeface="+mn-lt"/>
                          <a:cs typeface="Arial" panose="020B0604020202020204" pitchFamily="34" charset="0"/>
                        </a:rPr>
                        <a:t>Điều 9. Thời điểm lập hóa đơn</a:t>
                      </a:r>
                    </a:p>
                    <a:p>
                      <a:r>
                        <a:rPr lang="vi-VN" sz="1800" b="0" dirty="0">
                          <a:latin typeface="+mn-lt"/>
                          <a:cs typeface="Arial" panose="020B0604020202020204" pitchFamily="34" charset="0"/>
                        </a:rPr>
                        <a:t>1. Thời điểm lập hóa đơn đối với bán hàng hóa (bao gồm cả bán tài sản nhà nước, tài sản tịch thu, sung quỹ nhà nước và bán hàng dự trữ quốc gia) là thời điểm chuyển giao quyền sở hữu hoặc quyền sử dụng hàng hóa cho người mua, không phân biệt đã thu được tiền hay chưa thu được tiền. </a:t>
                      </a:r>
                      <a:r>
                        <a:rPr lang="vi-VN" sz="1800" b="0" dirty="0">
                          <a:solidFill>
                            <a:srgbClr val="FF0000"/>
                          </a:solidFill>
                          <a:latin typeface="+mn-lt"/>
                          <a:cs typeface="Arial" panose="020B0604020202020204" pitchFamily="34" charset="0"/>
                        </a:rPr>
                        <a:t>Đối với trường hợp xuất khẩu hàng hóa (bao gồm cả gia công xuất khẩu), thời điểm lập hóa đơn không quá 24h kể từ thời điểm cơ quan hải quan xác nhận hoàn tất thủ tục hải quan trên tờ khai hải quan.</a:t>
                      </a:r>
                    </a:p>
                  </a:txBody>
                  <a:tcPr/>
                </a:tc>
                <a:tc>
                  <a:txBody>
                    <a:bodyPr/>
                    <a:lstStyle/>
                    <a:p>
                      <a:pPr marL="114300" indent="-114300">
                        <a:buFontTx/>
                        <a:buChar char="-"/>
                      </a:pPr>
                      <a:r>
                        <a:rPr lang="vi-VN" sz="1800" dirty="0">
                          <a:latin typeface="+mn-lt"/>
                          <a:cs typeface="Arial" panose="020B0604020202020204" pitchFamily="34" charset="0"/>
                        </a:rPr>
                        <a:t>Đối với doanh nghiệp ưu tiên và các đối tác với DNUT được phép hoàn thành thủ tục hải quan trong vòng 30 ngày kể từ lúc xuất, nhập hàng hóa. Do đó, việc quy định xuất hóa đơn trong vòng 24h kể từ thời điểm cơ quan hải quan xác nhận hoàn tất thủ tục hải quan trên tờ khai hải quan gây khó khăn cho DN do thời gian xử lý hải quan còn phụ thuộc vào  kế hoạch của tàu...Vì vậy, DN mong muốn Thuế cũng tại điều kiện cho DN ưu tiên được thực hiện theo thời gian quy định như của Hải quan.</a:t>
                      </a:r>
                      <a:endParaRPr lang="en-US" sz="1800" dirty="0">
                        <a:latin typeface="+mn-lt"/>
                        <a:cs typeface="Arial" panose="020B0604020202020204" pitchFamily="34" charset="0"/>
                      </a:endParaRPr>
                    </a:p>
                  </a:txBody>
                  <a:tcPr/>
                </a:tc>
                <a:tc>
                  <a:txBody>
                    <a:bodyPr/>
                    <a:lstStyle/>
                    <a:p>
                      <a:r>
                        <a:rPr lang="vi-VN" sz="1800" dirty="0">
                          <a:latin typeface="+mn-lt"/>
                          <a:cs typeface="Arial" panose="020B0604020202020204" pitchFamily="34" charset="0"/>
                        </a:rPr>
                        <a:t>- </a:t>
                      </a:r>
                      <a:r>
                        <a:rPr lang="vi-VN" sz="1800" b="1" dirty="0">
                          <a:latin typeface="+mn-lt"/>
                          <a:cs typeface="Arial" panose="020B0604020202020204" pitchFamily="34" charset="0"/>
                        </a:rPr>
                        <a:t>Đề xuất:</a:t>
                      </a:r>
                    </a:p>
                    <a:p>
                      <a:r>
                        <a:rPr lang="vi-VN" sz="1800" dirty="0">
                          <a:latin typeface="+mn-lt"/>
                          <a:cs typeface="Arial" panose="020B0604020202020204" pitchFamily="34" charset="0"/>
                        </a:rPr>
                        <a:t>+ Bỏ quy định lập hóa đơn trong vòng 24h</a:t>
                      </a:r>
                    </a:p>
                  </a:txBody>
                  <a:tcPr/>
                </a:tc>
                <a:extLst>
                  <a:ext uri="{0D108BD9-81ED-4DB2-BD59-A6C34878D82A}">
                    <a16:rowId xmlns:a16="http://schemas.microsoft.com/office/drawing/2014/main" val="1393926645"/>
                  </a:ext>
                </a:extLst>
              </a:tr>
            </a:tbl>
          </a:graphicData>
        </a:graphic>
      </p:graphicFrame>
    </p:spTree>
    <p:extLst>
      <p:ext uri="{BB962C8B-B14F-4D97-AF65-F5344CB8AC3E}">
        <p14:creationId xmlns:p14="http://schemas.microsoft.com/office/powerpoint/2010/main" val="410054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305167261"/>
              </p:ext>
            </p:extLst>
          </p:nvPr>
        </p:nvGraphicFramePr>
        <p:xfrm>
          <a:off x="162838" y="755840"/>
          <a:ext cx="11862147" cy="5913120"/>
        </p:xfrm>
        <a:graphic>
          <a:graphicData uri="http://schemas.openxmlformats.org/drawingml/2006/table">
            <a:tbl>
              <a:tblPr firstRow="1" bandRow="1">
                <a:tableStyleId>{5940675A-B579-460E-94D1-54222C63F5DA}</a:tableStyleId>
              </a:tblPr>
              <a:tblGrid>
                <a:gridCol w="901874">
                  <a:extLst>
                    <a:ext uri="{9D8B030D-6E8A-4147-A177-3AD203B41FA5}">
                      <a16:colId xmlns:a16="http://schemas.microsoft.com/office/drawing/2014/main" val="3512518312"/>
                    </a:ext>
                  </a:extLst>
                </a:gridCol>
                <a:gridCol w="4171167">
                  <a:extLst>
                    <a:ext uri="{9D8B030D-6E8A-4147-A177-3AD203B41FA5}">
                      <a16:colId xmlns:a16="http://schemas.microsoft.com/office/drawing/2014/main" val="3674410123"/>
                    </a:ext>
                  </a:extLst>
                </a:gridCol>
                <a:gridCol w="3557392">
                  <a:extLst>
                    <a:ext uri="{9D8B030D-6E8A-4147-A177-3AD203B41FA5}">
                      <a16:colId xmlns:a16="http://schemas.microsoft.com/office/drawing/2014/main" val="956054152"/>
                    </a:ext>
                  </a:extLst>
                </a:gridCol>
                <a:gridCol w="3231714">
                  <a:extLst>
                    <a:ext uri="{9D8B030D-6E8A-4147-A177-3AD203B41FA5}">
                      <a16:colId xmlns:a16="http://schemas.microsoft.com/office/drawing/2014/main" val="2054370405"/>
                    </a:ext>
                  </a:extLst>
                </a:gridCol>
              </a:tblGrid>
              <a:tr h="312005">
                <a:tc>
                  <a:txBody>
                    <a:bodyPr/>
                    <a:lstStyle/>
                    <a:p>
                      <a:pPr algn="ctr"/>
                      <a:r>
                        <a:rPr lang="en-US" sz="1600" b="1" dirty="0" err="1">
                          <a:latin typeface="Arial" panose="020B0604020202020204" pitchFamily="34" charset="0"/>
                          <a:cs typeface="Arial" panose="020B0604020202020204" pitchFamily="34" charset="0"/>
                        </a:rPr>
                        <a:t>Vấn</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đề</a:t>
                      </a:r>
                      <a:endParaRPr lang="en-US" sz="1600" b="1" dirty="0">
                        <a:latin typeface="Arial" panose="020B0604020202020204" pitchFamily="34" charset="0"/>
                        <a:cs typeface="Arial" panose="020B0604020202020204" pitchFamily="34" charset="0"/>
                      </a:endParaRPr>
                    </a:p>
                  </a:txBody>
                  <a:tcPr>
                    <a:solidFill>
                      <a:srgbClr val="FFFF00"/>
                    </a:solidFill>
                  </a:tcPr>
                </a:tc>
                <a:tc>
                  <a:txBody>
                    <a:bodyPr/>
                    <a:lstStyle/>
                    <a:p>
                      <a:pPr algn="ctr"/>
                      <a:r>
                        <a:rPr lang="en-US" sz="1600" b="1" dirty="0" err="1">
                          <a:latin typeface="Arial" panose="020B0604020202020204" pitchFamily="34" charset="0"/>
                          <a:cs typeface="Arial" panose="020B0604020202020204" pitchFamily="34" charset="0"/>
                        </a:rPr>
                        <a:t>Quy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định</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tại</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Dự</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thảo</a:t>
                      </a:r>
                      <a:endParaRPr lang="en-US" sz="1600" b="1" dirty="0">
                        <a:latin typeface="Arial" panose="020B0604020202020204" pitchFamily="34" charset="0"/>
                        <a:cs typeface="Arial" panose="020B0604020202020204" pitchFamily="34" charset="0"/>
                      </a:endParaRPr>
                    </a:p>
                  </a:txBody>
                  <a:tcPr>
                    <a:solidFill>
                      <a:srgbClr val="FFFF00"/>
                    </a:solidFill>
                  </a:tcPr>
                </a:tc>
                <a:tc>
                  <a:txBody>
                    <a:bodyPr/>
                    <a:lstStyle/>
                    <a:p>
                      <a:pPr algn="ctr"/>
                      <a:r>
                        <a:rPr lang="en-US" sz="1600" b="1" dirty="0" err="1">
                          <a:latin typeface="Arial" panose="020B0604020202020204" pitchFamily="34" charset="0"/>
                          <a:cs typeface="Arial" panose="020B0604020202020204" pitchFamily="34" charset="0"/>
                        </a:rPr>
                        <a:t>Khó</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khăn</a:t>
                      </a:r>
                      <a:endParaRPr lang="en-US" sz="1600" b="1" dirty="0">
                        <a:latin typeface="Arial" panose="020B0604020202020204" pitchFamily="34" charset="0"/>
                        <a:cs typeface="Arial" panose="020B0604020202020204" pitchFamily="34" charset="0"/>
                      </a:endParaRPr>
                    </a:p>
                  </a:txBody>
                  <a:tcPr>
                    <a:solidFill>
                      <a:srgbClr val="FFFF00"/>
                    </a:solidFill>
                  </a:tcPr>
                </a:tc>
                <a:tc>
                  <a:txBody>
                    <a:bodyPr/>
                    <a:lstStyle/>
                    <a:p>
                      <a:pPr algn="ctr"/>
                      <a:r>
                        <a:rPr lang="en-US" sz="1600" b="1" dirty="0" err="1">
                          <a:latin typeface="Arial" panose="020B0604020202020204" pitchFamily="34" charset="0"/>
                          <a:cs typeface="Arial" panose="020B0604020202020204" pitchFamily="34" charset="0"/>
                        </a:rPr>
                        <a:t>Kiến</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nghị</a:t>
                      </a:r>
                      <a:endParaRPr lang="en-US" sz="1600" b="1" dirty="0">
                        <a:latin typeface="Arial" panose="020B0604020202020204" pitchFamily="34" charset="0"/>
                        <a:cs typeface="Arial" panose="020B0604020202020204" pitchFamily="34" charset="0"/>
                      </a:endParaRPr>
                    </a:p>
                  </a:txBody>
                  <a:tcPr>
                    <a:solidFill>
                      <a:srgbClr val="FFFF00"/>
                    </a:solidFill>
                  </a:tcPr>
                </a:tc>
                <a:extLst>
                  <a:ext uri="{0D108BD9-81ED-4DB2-BD59-A6C34878D82A}">
                    <a16:rowId xmlns:a16="http://schemas.microsoft.com/office/drawing/2014/main" val="828205763"/>
                  </a:ext>
                </a:extLst>
              </a:tr>
              <a:tr h="1452776">
                <a:tc>
                  <a:txBody>
                    <a:bodyPr/>
                    <a:lstStyle/>
                    <a:p>
                      <a:r>
                        <a:rPr lang="vi-VN" sz="1800" dirty="0">
                          <a:latin typeface="+mn-lt"/>
                          <a:cs typeface="Arial" panose="020B0604020202020204" pitchFamily="34" charset="0"/>
                        </a:rPr>
                        <a:t>Thời điểm lập hóa đơn</a:t>
                      </a:r>
                      <a:endParaRPr lang="en-US" sz="1800" dirty="0">
                        <a:latin typeface="Arial" panose="020B0604020202020204" pitchFamily="34" charset="0"/>
                        <a:cs typeface="Arial" panose="020B0604020202020204" pitchFamily="34" charset="0"/>
                      </a:endParaRPr>
                    </a:p>
                  </a:txBody>
                  <a:tcPr/>
                </a:tc>
                <a:tc>
                  <a:txBody>
                    <a:bodyPr/>
                    <a:lstStyle/>
                    <a:p>
                      <a:r>
                        <a:rPr lang="vi-VN" sz="1800" b="1" dirty="0">
                          <a:latin typeface="+mn-lt"/>
                          <a:cs typeface="Arial" panose="020B0604020202020204" pitchFamily="34" charset="0"/>
                        </a:rPr>
                        <a:t>Điều 13. Áp dụng hóa đơn điện tử khi bán hàng hóa, cung cấp dịch vụ</a:t>
                      </a:r>
                    </a:p>
                    <a:p>
                      <a:r>
                        <a:rPr lang="vi-VN" sz="1800" b="0" dirty="0">
                          <a:latin typeface="+mn-lt"/>
                          <a:cs typeface="Arial" panose="020B0604020202020204" pitchFamily="34" charset="0"/>
                        </a:rPr>
                        <a:t>3c) </a:t>
                      </a:r>
                      <a:r>
                        <a:rPr lang="vi-VN" sz="1800" b="0" dirty="0">
                          <a:solidFill>
                            <a:srgbClr val="FF0000"/>
                          </a:solidFill>
                          <a:latin typeface="+mn-lt"/>
                          <a:cs typeface="Arial" panose="020B0604020202020204" pitchFamily="34" charset="0"/>
                        </a:rPr>
                        <a:t>Cơ sở kinh doanh có hàng hóa, dịch vụ xuất khẩu (kể cả cơ sở gia công hàng hóa xuất khẩu) khi xuất khẩu hàng hóa, dịch vụ sử dụng hóa đơn điện tử. </a:t>
                      </a:r>
                    </a:p>
                    <a:p>
                      <a:r>
                        <a:rPr lang="vi-VN" sz="1800" b="0" dirty="0">
                          <a:solidFill>
                            <a:srgbClr val="FF0000"/>
                          </a:solidFill>
                          <a:latin typeface="+mn-lt"/>
                          <a:cs typeface="Arial" panose="020B0604020202020204" pitchFamily="34" charset="0"/>
                        </a:rPr>
                        <a:t>Khi xuất hàng hóa để vận chuyển đến cửa khẩu hay đến nơi làm thủ tục xuất khẩu, cơ sở sử dụng Phiếu xuất kho kiêm vận chuyển nội bộ theo quy định làm chứng từ lưu thông hàng hóa trên thị trường. Sau khi làm xong thủ tục cho hàng hóa xuất khẩu, cơ sở lập hóa đơn cho hàng hóa xuất khẩu. </a:t>
                      </a:r>
                      <a:endParaRPr lang="en-US" sz="1800" b="0" dirty="0">
                        <a:solidFill>
                          <a:srgbClr val="FF0000"/>
                        </a:solidFill>
                        <a:latin typeface="Arial" panose="020B0604020202020204" pitchFamily="34" charset="0"/>
                        <a:cs typeface="Arial" panose="020B0604020202020204" pitchFamily="34" charset="0"/>
                      </a:endParaRPr>
                    </a:p>
                  </a:txBody>
                  <a:tcPr/>
                </a:tc>
                <a:tc>
                  <a:txBody>
                    <a:bodyPr/>
                    <a:lstStyle/>
                    <a:p>
                      <a:pPr marL="114300" indent="-114300">
                        <a:buFontTx/>
                        <a:buChar char="-"/>
                      </a:pPr>
                      <a:r>
                        <a:rPr lang="vi-VN" sz="1800" b="0" dirty="0">
                          <a:latin typeface="+mn-lt"/>
                          <a:cs typeface="Arial" panose="020B0604020202020204" pitchFamily="34" charset="0"/>
                        </a:rPr>
                        <a:t>Điều 9 quy định thời điểm lập hóa đơn là thời điểm chuyển giao quyền sở hữu hoặc quyền sử dụng hàng hóa trong khi đó điều 13 lại quy định cơ sở phải lập hóa đơn sau khi làm xong thủ tục hải quan tạo ra sự không thống nhất cho DN. Theo thông lệ quốc tế, thời điểm chuyển giao hàng hóa theo incoterm là thời điểm phù hợp để xác định hoạt động xuất khẩu.</a:t>
                      </a:r>
                    </a:p>
                  </a:txBody>
                  <a:tcPr/>
                </a:tc>
                <a:tc>
                  <a:txBody>
                    <a:bodyPr/>
                    <a:lstStyle/>
                    <a:p>
                      <a:r>
                        <a:rPr lang="vi-VN" sz="1800" dirty="0">
                          <a:latin typeface="+mn-lt"/>
                          <a:cs typeface="Arial" panose="020B0604020202020204" pitchFamily="34" charset="0"/>
                        </a:rPr>
                        <a:t>- </a:t>
                      </a:r>
                      <a:r>
                        <a:rPr lang="vi-VN" sz="1800" b="1" dirty="0">
                          <a:latin typeface="+mn-lt"/>
                          <a:cs typeface="Arial" panose="020B0604020202020204" pitchFamily="34" charset="0"/>
                        </a:rPr>
                        <a:t>Đề xuất:</a:t>
                      </a:r>
                      <a:r>
                        <a:rPr lang="vi-VN" sz="1800" dirty="0">
                          <a:latin typeface="+mn-lt"/>
                          <a:cs typeface="Arial" panose="020B0604020202020204" pitchFamily="34" charset="0"/>
                        </a:rPr>
                        <a:t> Sửa thời điểm xuất hóa đơn tại Điều 13 theo Điều 9</a:t>
                      </a:r>
                    </a:p>
                    <a:p>
                      <a:r>
                        <a:rPr lang="vi-VN" sz="1800" dirty="0">
                          <a:latin typeface="+mn-lt"/>
                          <a:cs typeface="Arial" panose="020B0604020202020204" pitchFamily="34" charset="0"/>
                        </a:rPr>
                        <a:t>"3c. Khi xuất hàng hóa để vận chuyển đến cửa khẩu hay đến nơi làm thủ tục xuất khẩu, cơ sở sử dụng Phiếu xuất kho kiêm vận chuyển nội bộ theo quy định làm chứng từ lưu thông hàng hóa trên thị trường. Sau khi làm xong thủ tục cho hàng hóa xuất khẩu </a:t>
                      </a:r>
                      <a:r>
                        <a:rPr lang="vi-VN" sz="1800" dirty="0">
                          <a:solidFill>
                            <a:srgbClr val="FF0000"/>
                          </a:solidFill>
                          <a:latin typeface="+mn-lt"/>
                          <a:cs typeface="Arial" panose="020B0604020202020204" pitchFamily="34" charset="0"/>
                        </a:rPr>
                        <a:t>hoặc tại thời điểm chuyển giao quyền sở hữu hoặc quyền sử dụng hàng hóa cho người mua, không phân biệt đã thu được tiền hay chưa thu được tiền</a:t>
                      </a:r>
                      <a:r>
                        <a:rPr lang="vi-VN" sz="1800" dirty="0">
                          <a:latin typeface="+mn-lt"/>
                          <a:cs typeface="Arial" panose="020B0604020202020204" pitchFamily="34" charset="0"/>
                        </a:rPr>
                        <a:t>, cơ sở lập hóa đơn cho hàng hóa xuất khẩu."</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93926645"/>
                  </a:ext>
                </a:extLst>
              </a:tr>
            </a:tbl>
          </a:graphicData>
        </a:graphic>
      </p:graphicFrame>
      <p:sp>
        <p:nvSpPr>
          <p:cNvPr id="6" name="TextBox 5"/>
          <p:cNvSpPr txBox="1"/>
          <p:nvPr/>
        </p:nvSpPr>
        <p:spPr>
          <a:xfrm>
            <a:off x="0" y="1"/>
            <a:ext cx="12192000" cy="646331"/>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CÔNG TY TNHH CANON VIỆT NAM</a:t>
            </a:r>
          </a:p>
          <a:p>
            <a:pPr algn="ctr"/>
            <a:r>
              <a:rPr lang="en-US" b="1" dirty="0">
                <a:latin typeface="Arial" panose="020B0604020202020204" pitchFamily="34" charset="0"/>
                <a:cs typeface="Arial" panose="020B0604020202020204" pitchFamily="34" charset="0"/>
              </a:rPr>
              <a:t>ĐÓNG GÓP Ý KIẾN </a:t>
            </a:r>
            <a:r>
              <a:rPr lang="vi-VN" b="1" dirty="0">
                <a:latin typeface="Arial" panose="020B0604020202020204" pitchFamily="34" charset="0"/>
                <a:cs typeface="Arial" panose="020B0604020202020204" pitchFamily="34" charset="0"/>
              </a:rPr>
              <a:t>CHO DỰ THẢO SỬA ĐỔI NGHỊ ĐỊNH 123/2020/NĐ-CP VỀ HÓA ĐƠN, CHỨNG TỪ</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4434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8236205"/>
              </p:ext>
            </p:extLst>
          </p:nvPr>
        </p:nvGraphicFramePr>
        <p:xfrm>
          <a:off x="170276" y="646332"/>
          <a:ext cx="11792080" cy="5979936"/>
        </p:xfrm>
        <a:graphic>
          <a:graphicData uri="http://schemas.openxmlformats.org/drawingml/2006/table">
            <a:tbl>
              <a:tblPr firstRow="1" bandRow="1">
                <a:tableStyleId>{5940675A-B579-460E-94D1-54222C63F5DA}</a:tableStyleId>
              </a:tblPr>
              <a:tblGrid>
                <a:gridCol w="1284371">
                  <a:extLst>
                    <a:ext uri="{9D8B030D-6E8A-4147-A177-3AD203B41FA5}">
                      <a16:colId xmlns:a16="http://schemas.microsoft.com/office/drawing/2014/main" val="3512518312"/>
                    </a:ext>
                  </a:extLst>
                </a:gridCol>
                <a:gridCol w="4059992">
                  <a:extLst>
                    <a:ext uri="{9D8B030D-6E8A-4147-A177-3AD203B41FA5}">
                      <a16:colId xmlns:a16="http://schemas.microsoft.com/office/drawing/2014/main" val="3674410123"/>
                    </a:ext>
                  </a:extLst>
                </a:gridCol>
                <a:gridCol w="4072923">
                  <a:extLst>
                    <a:ext uri="{9D8B030D-6E8A-4147-A177-3AD203B41FA5}">
                      <a16:colId xmlns:a16="http://schemas.microsoft.com/office/drawing/2014/main" val="956054152"/>
                    </a:ext>
                  </a:extLst>
                </a:gridCol>
                <a:gridCol w="2374794">
                  <a:extLst>
                    <a:ext uri="{9D8B030D-6E8A-4147-A177-3AD203B41FA5}">
                      <a16:colId xmlns:a16="http://schemas.microsoft.com/office/drawing/2014/main" val="2054370405"/>
                    </a:ext>
                  </a:extLst>
                </a:gridCol>
              </a:tblGrid>
              <a:tr h="399467">
                <a:tc>
                  <a:txBody>
                    <a:bodyPr/>
                    <a:lstStyle/>
                    <a:p>
                      <a:pPr algn="ctr"/>
                      <a:r>
                        <a:rPr lang="en-US" sz="1800" b="1" dirty="0" err="1">
                          <a:latin typeface="Arial" panose="020B0604020202020204" pitchFamily="34" charset="0"/>
                          <a:cs typeface="Arial" panose="020B0604020202020204" pitchFamily="34" charset="0"/>
                        </a:rPr>
                        <a:t>Vấn</a:t>
                      </a:r>
                      <a:r>
                        <a:rPr lang="en-US" sz="1800" b="1" baseline="0" dirty="0">
                          <a:latin typeface="Arial" panose="020B0604020202020204" pitchFamily="34" charset="0"/>
                          <a:cs typeface="Arial" panose="020B0604020202020204" pitchFamily="34" charset="0"/>
                        </a:rPr>
                        <a:t> </a:t>
                      </a:r>
                      <a:r>
                        <a:rPr lang="en-US" sz="1800" b="1" baseline="0" dirty="0" err="1">
                          <a:latin typeface="Arial" panose="020B0604020202020204" pitchFamily="34" charset="0"/>
                          <a:cs typeface="Arial" panose="020B0604020202020204" pitchFamily="34" charset="0"/>
                        </a:rPr>
                        <a:t>đề</a:t>
                      </a:r>
                      <a:endParaRPr lang="en-US" sz="1800" b="1" dirty="0">
                        <a:latin typeface="Arial" panose="020B0604020202020204" pitchFamily="34" charset="0"/>
                        <a:cs typeface="Arial" panose="020B0604020202020204" pitchFamily="34" charset="0"/>
                      </a:endParaRPr>
                    </a:p>
                  </a:txBody>
                  <a:tcPr>
                    <a:solidFill>
                      <a:srgbClr val="FFFF00"/>
                    </a:solidFill>
                  </a:tcPr>
                </a:tc>
                <a:tc>
                  <a:txBody>
                    <a:bodyPr/>
                    <a:lstStyle/>
                    <a:p>
                      <a:pPr algn="ctr"/>
                      <a:r>
                        <a:rPr lang="en-US" sz="1800" b="1" dirty="0" err="1">
                          <a:latin typeface="Arial" panose="020B0604020202020204" pitchFamily="34" charset="0"/>
                          <a:cs typeface="Arial" panose="020B0604020202020204" pitchFamily="34" charset="0"/>
                        </a:rPr>
                        <a:t>Quy</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định</a:t>
                      </a:r>
                      <a:r>
                        <a:rPr lang="en-US" sz="1800" b="1" baseline="0" dirty="0">
                          <a:latin typeface="Arial" panose="020B0604020202020204" pitchFamily="34" charset="0"/>
                          <a:cs typeface="Arial" panose="020B0604020202020204" pitchFamily="34" charset="0"/>
                        </a:rPr>
                        <a:t> </a:t>
                      </a:r>
                      <a:r>
                        <a:rPr lang="en-US" sz="1800" b="1" baseline="0" dirty="0" err="1">
                          <a:latin typeface="Arial" panose="020B0604020202020204" pitchFamily="34" charset="0"/>
                          <a:cs typeface="Arial" panose="020B0604020202020204" pitchFamily="34" charset="0"/>
                        </a:rPr>
                        <a:t>tại</a:t>
                      </a:r>
                      <a:r>
                        <a:rPr lang="en-US" sz="1800" b="1" baseline="0" dirty="0">
                          <a:latin typeface="Arial" panose="020B0604020202020204" pitchFamily="34" charset="0"/>
                          <a:cs typeface="Arial" panose="020B0604020202020204" pitchFamily="34" charset="0"/>
                        </a:rPr>
                        <a:t> </a:t>
                      </a:r>
                      <a:r>
                        <a:rPr lang="en-US" sz="1800" b="1" baseline="0" dirty="0" err="1">
                          <a:latin typeface="Arial" panose="020B0604020202020204" pitchFamily="34" charset="0"/>
                          <a:cs typeface="Arial" panose="020B0604020202020204" pitchFamily="34" charset="0"/>
                        </a:rPr>
                        <a:t>Dự</a:t>
                      </a:r>
                      <a:r>
                        <a:rPr lang="en-US" sz="1800" b="1" baseline="0" dirty="0">
                          <a:latin typeface="Arial" panose="020B0604020202020204" pitchFamily="34" charset="0"/>
                          <a:cs typeface="Arial" panose="020B0604020202020204" pitchFamily="34" charset="0"/>
                        </a:rPr>
                        <a:t> </a:t>
                      </a:r>
                      <a:r>
                        <a:rPr lang="en-US" sz="1800" b="1" baseline="0" dirty="0" err="1">
                          <a:latin typeface="Arial" panose="020B0604020202020204" pitchFamily="34" charset="0"/>
                          <a:cs typeface="Arial" panose="020B0604020202020204" pitchFamily="34" charset="0"/>
                        </a:rPr>
                        <a:t>thảo</a:t>
                      </a:r>
                      <a:endParaRPr lang="en-US" sz="1800" b="1" dirty="0">
                        <a:latin typeface="Arial" panose="020B0604020202020204" pitchFamily="34" charset="0"/>
                        <a:cs typeface="Arial" panose="020B0604020202020204" pitchFamily="34" charset="0"/>
                      </a:endParaRPr>
                    </a:p>
                  </a:txBody>
                  <a:tcPr>
                    <a:solidFill>
                      <a:srgbClr val="FFFF00"/>
                    </a:solidFill>
                  </a:tcPr>
                </a:tc>
                <a:tc>
                  <a:txBody>
                    <a:bodyPr/>
                    <a:lstStyle/>
                    <a:p>
                      <a:pPr algn="ctr"/>
                      <a:r>
                        <a:rPr lang="en-US" sz="1800" b="1" dirty="0" err="1">
                          <a:latin typeface="Arial" panose="020B0604020202020204" pitchFamily="34" charset="0"/>
                          <a:cs typeface="Arial" panose="020B0604020202020204" pitchFamily="34" charset="0"/>
                        </a:rPr>
                        <a:t>Khó</a:t>
                      </a:r>
                      <a:r>
                        <a:rPr lang="en-US" sz="1800" b="1" baseline="0" dirty="0">
                          <a:latin typeface="Arial" panose="020B0604020202020204" pitchFamily="34" charset="0"/>
                          <a:cs typeface="Arial" panose="020B0604020202020204" pitchFamily="34" charset="0"/>
                        </a:rPr>
                        <a:t> </a:t>
                      </a:r>
                      <a:r>
                        <a:rPr lang="en-US" sz="1800" b="1" baseline="0" dirty="0" err="1">
                          <a:latin typeface="Arial" panose="020B0604020202020204" pitchFamily="34" charset="0"/>
                          <a:cs typeface="Arial" panose="020B0604020202020204" pitchFamily="34" charset="0"/>
                        </a:rPr>
                        <a:t>khăn</a:t>
                      </a:r>
                      <a:endParaRPr lang="en-US" sz="1800" b="1" dirty="0">
                        <a:latin typeface="Arial" panose="020B0604020202020204" pitchFamily="34" charset="0"/>
                        <a:cs typeface="Arial" panose="020B0604020202020204" pitchFamily="34" charset="0"/>
                      </a:endParaRPr>
                    </a:p>
                  </a:txBody>
                  <a:tcPr>
                    <a:solidFill>
                      <a:srgbClr val="FFFF00"/>
                    </a:solidFill>
                  </a:tcPr>
                </a:tc>
                <a:tc>
                  <a:txBody>
                    <a:bodyPr/>
                    <a:lstStyle/>
                    <a:p>
                      <a:pPr algn="ctr"/>
                      <a:r>
                        <a:rPr lang="en-US" sz="1800" b="1" dirty="0" err="1">
                          <a:latin typeface="Arial" panose="020B0604020202020204" pitchFamily="34" charset="0"/>
                          <a:cs typeface="Arial" panose="020B0604020202020204" pitchFamily="34" charset="0"/>
                        </a:rPr>
                        <a:t>Kiến</a:t>
                      </a:r>
                      <a:r>
                        <a:rPr lang="en-US" sz="1800" b="1" baseline="0" dirty="0">
                          <a:latin typeface="Arial" panose="020B0604020202020204" pitchFamily="34" charset="0"/>
                          <a:cs typeface="Arial" panose="020B0604020202020204" pitchFamily="34" charset="0"/>
                        </a:rPr>
                        <a:t> </a:t>
                      </a:r>
                      <a:r>
                        <a:rPr lang="en-US" sz="1800" b="1" baseline="0" dirty="0" err="1">
                          <a:latin typeface="Arial" panose="020B0604020202020204" pitchFamily="34" charset="0"/>
                          <a:cs typeface="Arial" panose="020B0604020202020204" pitchFamily="34" charset="0"/>
                        </a:rPr>
                        <a:t>nghị</a:t>
                      </a:r>
                      <a:endParaRPr lang="en-US" sz="1800" b="1" dirty="0">
                        <a:latin typeface="Arial" panose="020B0604020202020204" pitchFamily="34" charset="0"/>
                        <a:cs typeface="Arial" panose="020B0604020202020204" pitchFamily="34" charset="0"/>
                      </a:endParaRPr>
                    </a:p>
                  </a:txBody>
                  <a:tcPr>
                    <a:solidFill>
                      <a:srgbClr val="FFFF00"/>
                    </a:solidFill>
                  </a:tcPr>
                </a:tc>
                <a:extLst>
                  <a:ext uri="{0D108BD9-81ED-4DB2-BD59-A6C34878D82A}">
                    <a16:rowId xmlns:a16="http://schemas.microsoft.com/office/drawing/2014/main" val="828205763"/>
                  </a:ext>
                </a:extLst>
              </a:tr>
              <a:tr h="5580469">
                <a:tc>
                  <a:txBody>
                    <a:bodyPr/>
                    <a:lstStyle/>
                    <a:p>
                      <a:r>
                        <a:rPr lang="vi-VN" sz="1800" dirty="0">
                          <a:latin typeface="+mn-lt"/>
                          <a:cs typeface="Arial" panose="020B0604020202020204" pitchFamily="34" charset="0"/>
                        </a:rPr>
                        <a:t>Tra cứu thông tin hóa đơn điện tử</a:t>
                      </a:r>
                      <a:endParaRPr lang="en-US" sz="1800" dirty="0">
                        <a:latin typeface="Arial" panose="020B0604020202020204" pitchFamily="34" charset="0"/>
                        <a:cs typeface="Arial" panose="020B0604020202020204" pitchFamily="34" charset="0"/>
                      </a:endParaRPr>
                    </a:p>
                  </a:txBody>
                  <a:tcPr/>
                </a:tc>
                <a:tc>
                  <a:txBody>
                    <a:bodyPr/>
                    <a:lstStyle/>
                    <a:p>
                      <a:r>
                        <a:rPr lang="vi-VN" sz="1800" b="1" dirty="0">
                          <a:latin typeface="+mn-lt"/>
                          <a:cs typeface="Arial" panose="020B0604020202020204" pitchFamily="34" charset="0"/>
                        </a:rPr>
                        <a:t>Điều 48. Cung cấp, tra cứu thông tin hóa đơn điện tử</a:t>
                      </a:r>
                    </a:p>
                    <a:p>
                      <a:r>
                        <a:rPr lang="vi-VN" sz="1800" b="0" dirty="0">
                          <a:latin typeface="+mn-lt"/>
                          <a:cs typeface="Arial" panose="020B0604020202020204" pitchFamily="34" charset="0"/>
                        </a:rPr>
                        <a:t>1. Nội dung thông tin hóa đơn điện tử được cung cấp là các nội dung của hóa đơn điện tử theo quy định tại Điều 10 Nghị định này và tình trạng hóa đơn điện tử. </a:t>
                      </a:r>
                    </a:p>
                    <a:p>
                      <a:r>
                        <a:rPr lang="vi-VN" sz="1800" b="0" dirty="0">
                          <a:latin typeface="+mn-lt"/>
                          <a:cs typeface="Arial" panose="020B0604020202020204" pitchFamily="34" charset="0"/>
                        </a:rPr>
                        <a:t>2. Thông tin hóa đơn điện tử được cơ quan thuế cung cấp dưới dạng văn bản hoặc dữ liệu điện tử.</a:t>
                      </a:r>
                      <a:endParaRPr lang="en-US" sz="1800" b="0" dirty="0">
                        <a:solidFill>
                          <a:srgbClr val="FF0000"/>
                        </a:solidFill>
                        <a:latin typeface="Arial" panose="020B0604020202020204" pitchFamily="34" charset="0"/>
                        <a:cs typeface="Arial" panose="020B0604020202020204" pitchFamily="34" charset="0"/>
                      </a:endParaRPr>
                    </a:p>
                  </a:txBody>
                  <a:tcPr/>
                </a:tc>
                <a:tc>
                  <a:txBody>
                    <a:bodyPr/>
                    <a:lstStyle/>
                    <a:p>
                      <a:r>
                        <a:rPr lang="vi-VN" sz="1800" dirty="0">
                          <a:latin typeface="+mn-lt"/>
                          <a:cs typeface="Arial" panose="020B0604020202020204" pitchFamily="34" charset="0"/>
                        </a:rPr>
                        <a:t>- Đối với  doanh nghiệp có chi nhánh hạch toán phụ thuộc, doanh nghiệp chỉ có 1 bộ phận kế toán ở trụ sở chính thực hiện toàn bộ quá trình quản lý, vận hành chung về hệ thống hóa đơn cho trụ sở chính lẫn chi nhánh phụ thuộc. Tuy nhiên, hiện nay, tài khoản tra cứu của trụ sở chính chỉ tra cứu được hóa đơn đầu vào của trụ sở mà không thể tra cứu được của chi nhánh phụ thuộc. Điều này gây khó khăn cho bộ phận kế toán  trong việc kiểm soát, quản lý vận hành hệ thống hóa đơn của doanh nghiệp.</a:t>
                      </a:r>
                    </a:p>
                    <a:p>
                      <a:r>
                        <a:rPr lang="vi-VN" sz="1800" dirty="0">
                          <a:latin typeface="+mn-lt"/>
                          <a:cs typeface="Arial" panose="020B0604020202020204" pitchFamily="34" charset="0"/>
                        </a:rPr>
                        <a:t>Vì vậy, chúng tôi đề xuất bổ sung quy định về cho phép tra cứu dữ liệu hóa đơn đầu vào của chi nhánh phụ thuộc bằng bổ sung thêm tại Điều 48 này.</a:t>
                      </a:r>
                    </a:p>
                  </a:txBody>
                  <a:tcPr/>
                </a:tc>
                <a:tc>
                  <a:txBody>
                    <a:bodyPr/>
                    <a:lstStyle/>
                    <a:p>
                      <a:r>
                        <a:rPr lang="vi-VN" sz="1800" dirty="0">
                          <a:latin typeface="+mn-lt"/>
                          <a:cs typeface="Arial" panose="020B0604020202020204" pitchFamily="34" charset="0"/>
                        </a:rPr>
                        <a:t>Bổ sung thêm khoản 3. Điều 48:</a:t>
                      </a:r>
                    </a:p>
                    <a:p>
                      <a:r>
                        <a:rPr lang="vi-VN" sz="1800" dirty="0">
                          <a:latin typeface="+mn-lt"/>
                          <a:cs typeface="Arial" panose="020B0604020202020204" pitchFamily="34" charset="0"/>
                        </a:rPr>
                        <a:t>"</a:t>
                      </a:r>
                      <a:r>
                        <a:rPr lang="vi-VN" sz="1800" dirty="0">
                          <a:solidFill>
                            <a:srgbClr val="FF0000"/>
                          </a:solidFill>
                          <a:latin typeface="+mn-lt"/>
                          <a:cs typeface="Arial" panose="020B0604020202020204" pitchFamily="34" charset="0"/>
                        </a:rPr>
                        <a:t>3. Tài khoản tra cứu hóa đơn do Tổng cục thuế cấp của trụ sở chính được phép tra cứu hóa đơn đầu vào của cả trụ sở chính và cho các chi nhánh phụ thuộc."</a:t>
                      </a:r>
                      <a:endParaRPr lang="en-US" sz="180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93926645"/>
                  </a:ext>
                </a:extLst>
              </a:tr>
            </a:tbl>
          </a:graphicData>
        </a:graphic>
      </p:graphicFrame>
      <p:sp>
        <p:nvSpPr>
          <p:cNvPr id="6" name="TextBox 5"/>
          <p:cNvSpPr txBox="1"/>
          <p:nvPr/>
        </p:nvSpPr>
        <p:spPr>
          <a:xfrm>
            <a:off x="0" y="1"/>
            <a:ext cx="12192000" cy="646331"/>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CÔNG TY TNHH CANON VIỆT NAM</a:t>
            </a:r>
          </a:p>
          <a:p>
            <a:pPr algn="ctr"/>
            <a:r>
              <a:rPr lang="en-US" b="1" dirty="0">
                <a:latin typeface="Arial" panose="020B0604020202020204" pitchFamily="34" charset="0"/>
                <a:cs typeface="Arial" panose="020B0604020202020204" pitchFamily="34" charset="0"/>
              </a:rPr>
              <a:t>ĐÓNG GÓP Ý KIẾN </a:t>
            </a:r>
            <a:r>
              <a:rPr lang="vi-VN" b="1" dirty="0">
                <a:latin typeface="Arial" panose="020B0604020202020204" pitchFamily="34" charset="0"/>
                <a:cs typeface="Arial" panose="020B0604020202020204" pitchFamily="34" charset="0"/>
              </a:rPr>
              <a:t>CHO DỰ THẢO SỬA ĐỔI NGHỊ ĐỊNH 123/2020/NĐ-CP VỀ HÓA ĐƠN, CHỨNG TỪ</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6025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1400</Words>
  <Application>Microsoft Office PowerPoint</Application>
  <PresentationFormat>Widescreen</PresentationFormat>
  <Paragraphs>59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Thi Hai Dang</dc:creator>
  <cp:lastModifiedBy>Vũ Thu Trang</cp:lastModifiedBy>
  <cp:revision>23</cp:revision>
  <cp:lastPrinted>2023-10-04T09:28:23Z</cp:lastPrinted>
  <dcterms:created xsi:type="dcterms:W3CDTF">2023-10-03T08:39:06Z</dcterms:created>
  <dcterms:modified xsi:type="dcterms:W3CDTF">2023-10-04T10:30:42Z</dcterms:modified>
</cp:coreProperties>
</file>