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1"/>
  </p:notesMasterIdLst>
  <p:sldIdLst>
    <p:sldId id="256" r:id="rId2"/>
    <p:sldId id="279" r:id="rId3"/>
    <p:sldId id="280" r:id="rId4"/>
    <p:sldId id="281" r:id="rId5"/>
    <p:sldId id="283" r:id="rId6"/>
    <p:sldId id="258" r:id="rId7"/>
    <p:sldId id="381" r:id="rId8"/>
    <p:sldId id="380" r:id="rId9"/>
    <p:sldId id="371" r:id="rId10"/>
    <p:sldId id="382" r:id="rId11"/>
    <p:sldId id="257" r:id="rId12"/>
    <p:sldId id="267" r:id="rId13"/>
    <p:sldId id="383" r:id="rId14"/>
    <p:sldId id="384" r:id="rId15"/>
    <p:sldId id="268" r:id="rId16"/>
    <p:sldId id="272" r:id="rId17"/>
    <p:sldId id="274" r:id="rId18"/>
    <p:sldId id="265" r:id="rId19"/>
    <p:sldId id="273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6E2D35-B2CA-4CE6-8932-D494183774CF}">
  <a:tblStyle styleId="{B86E2D35-B2CA-4CE6-8932-D494183774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74641" autoAdjust="0"/>
  </p:normalViewPr>
  <p:slideViewPr>
    <p:cSldViewPr snapToGrid="0" snapToObjects="1">
      <p:cViewPr>
        <p:scale>
          <a:sx n="78" d="100"/>
          <a:sy n="78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1" dirty="0">
              <a:solidFill>
                <a:srgbClr val="2042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80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</a:pPr>
            <a:endParaRPr sz="1200" b="1" dirty="0">
              <a:solidFill>
                <a:srgbClr val="2042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017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6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22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E60C5FB-969D-444A-B276-3F8B00968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BBDB457-7D32-4C4C-80B3-1C4771CBD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9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1867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634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47796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518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208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04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1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926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376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4941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954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2056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3167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32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3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845820" y="2263543"/>
            <a:ext cx="10607040" cy="233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44831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4299"/>
              </a:buClr>
              <a:buSzPts val="3200"/>
              <a:buFont typeface="Times New Roman"/>
              <a:buNone/>
            </a:pPr>
            <a:br>
              <a:rPr lang="en-US" sz="3200" b="1" i="0" u="none" strike="noStrike" cap="none" dirty="0">
                <a:solidFill>
                  <a:srgbClr val="204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 strike="noStrike" cap="none" dirty="0">
                <a:solidFill>
                  <a:srgbClr val="204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 strike="noStrike" cap="none" dirty="0">
                <a:solidFill>
                  <a:srgbClr val="204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 strike="noStrike" cap="none" dirty="0">
                <a:solidFill>
                  <a:srgbClr val="204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ÀNH SỮA VIỆT NAM</a:t>
            </a:r>
            <a:br>
              <a:rPr lang="en-US" sz="3200" b="1" i="0" u="none" strike="noStrike" cap="none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Ý XÂY DỰNG FS HỢP LÝ, HIỆU QUẢ</a:t>
            </a:r>
            <a:br>
              <a:rPr lang="en-US" sz="3200" b="1" u="none" strike="noStrike" cap="none" dirty="0">
                <a:solidFill>
                  <a:srgbClr val="7030A0"/>
                </a:solidFill>
                <a:highlight>
                  <a:srgbClr val="F7C02E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sz="3200" b="1" u="none" strike="noStrike" cap="none" dirty="0">
              <a:solidFill>
                <a:srgbClr val="7030A0"/>
              </a:solidFill>
              <a:highlight>
                <a:srgbClr val="F7C02E"/>
              </a:highlight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1"/>
          </p:nvPr>
        </p:nvSpPr>
        <p:spPr>
          <a:xfrm>
            <a:off x="1524000" y="5486395"/>
            <a:ext cx="9144000" cy="599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4299"/>
              </a:buClr>
              <a:buSzPct val="100000"/>
              <a:buNone/>
            </a:pP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Ngọc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Phó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ký</a:t>
            </a:r>
            <a:r>
              <a:rPr lang="en-US" sz="2400" b="1" i="1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2925F4D-FB04-4038-AC7B-385EF5F3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1F0A-6742-411C-8F69-A856DFB4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26202-B83A-468E-A0E5-FC49C520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 descr="Vinamilk và Quỹ 1 triệu cây xanh cho Việt Nam được vinh danh trong Top 10  Hoạt động vì môi trường xuất sắc nhất 2020 | VTV.VN">
            <a:extLst>
              <a:ext uri="{FF2B5EF4-FFF2-40B4-BE49-F238E27FC236}">
                <a16:creationId xmlns:a16="http://schemas.microsoft.com/office/drawing/2014/main" id="{D251E73F-3F85-4DFB-B331-36899CE21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4" y="2339312"/>
            <a:ext cx="6613331" cy="43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inamilk công bố lộ trình Net Zero - VnExpress Kinh doanh">
            <a:extLst>
              <a:ext uri="{FF2B5EF4-FFF2-40B4-BE49-F238E27FC236}">
                <a16:creationId xmlns:a16="http://schemas.microsoft.com/office/drawing/2014/main" id="{C2E85B78-5FA6-4372-A548-4DB91095D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65" y="-179655"/>
            <a:ext cx="5247132" cy="34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inamilk khởi động 'hành trình Net Zero 2050' với sự kiện trồng cây tại Hà  Nội">
            <a:extLst>
              <a:ext uri="{FF2B5EF4-FFF2-40B4-BE49-F238E27FC236}">
                <a16:creationId xmlns:a16="http://schemas.microsoft.com/office/drawing/2014/main" id="{06564358-5559-4B99-A166-17FEB13B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57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164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880071" y="690739"/>
            <a:ext cx="1105534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</a:pPr>
            <a:r>
              <a:rPr lang="en-US" b="1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Ý KIẾN </a:t>
            </a:r>
            <a:endParaRPr sz="3600" b="1" dirty="0">
              <a:solidFill>
                <a:schemeClr val="accent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66260" y="2191267"/>
            <a:ext cx="12125740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lvl="1" indent="-514350">
              <a:lnSpc>
                <a:spcPct val="150000"/>
              </a:lnSpc>
              <a:buClr>
                <a:srgbClr val="F7C02E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thảo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mức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phí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tái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Fs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lý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200" b="1" i="0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514350">
              <a:lnSpc>
                <a:spcPct val="150000"/>
              </a:lnSpc>
              <a:buClr>
                <a:srgbClr val="F7C02E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Fs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lý</a:t>
            </a:r>
            <a:endParaRPr sz="3200" b="1" i="0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1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7C02E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en-US" sz="3200" b="1" i="0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iến</a:t>
            </a:r>
            <a:r>
              <a:rPr lang="en-US" sz="3200" b="1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nghị</a:t>
            </a:r>
            <a:r>
              <a:rPr lang="en-US" sz="3200" b="1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strike="noStrike" cap="none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VDA</a:t>
            </a:r>
            <a:endParaRPr sz="3200" b="1" i="0" u="none" strike="noStrike" cap="none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800" b="0" i="0" u="none" strike="noStrike" cap="none" dirty="0">
                <a:solidFill>
                  <a:srgbClr val="204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 sz="2800" dirty="0">
              <a:solidFill>
                <a:srgbClr val="2042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237434" y="0"/>
            <a:ext cx="11254774" cy="54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200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FS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Google Shape;72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71" name="Google Shape;71;p8"/>
          <p:cNvGraphicFramePr/>
          <p:nvPr>
            <p:extLst>
              <p:ext uri="{D42A27DB-BD31-4B8C-83A1-F6EECF244321}">
                <p14:modId xmlns:p14="http://schemas.microsoft.com/office/powerpoint/2010/main" val="1315443380"/>
              </p:ext>
            </p:extLst>
          </p:nvPr>
        </p:nvGraphicFramePr>
        <p:xfrm>
          <a:off x="276133" y="911815"/>
          <a:ext cx="11915867" cy="5939619"/>
        </p:xfrm>
        <a:graphic>
          <a:graphicData uri="http://schemas.openxmlformats.org/drawingml/2006/table">
            <a:tbl>
              <a:tblPr firstRow="1" firstCol="1" bandRow="1">
                <a:noFill/>
                <a:tableStyleId>{B86E2D35-B2CA-4CE6-8932-D494183774CF}</a:tableStyleId>
              </a:tblPr>
              <a:tblGrid>
                <a:gridCol w="131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6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871">
                  <a:extLst>
                    <a:ext uri="{9D8B030D-6E8A-4147-A177-3AD203B41FA5}">
                      <a16:colId xmlns:a16="http://schemas.microsoft.com/office/drawing/2014/main" val="3945903384"/>
                    </a:ext>
                  </a:extLst>
                </a:gridCol>
                <a:gridCol w="41685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978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Tên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vật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liệu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Dự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thảo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27/4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Dự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thảo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26/7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bình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Fs (PRO- so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sánh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thị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trường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*)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Trung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bình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Fs 14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nước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Tây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Âu**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Nhận</a:t>
                      </a:r>
                      <a:r>
                        <a:rPr lang="en-US" sz="1800" u="none" strike="noStrike" cap="none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xét</a:t>
                      </a:r>
                      <a:endParaRPr sz="1800" u="none" strike="noStrike" cap="none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19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Giấy</a:t>
                      </a:r>
                      <a:endParaRPr sz="24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2.750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0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0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0,3)</a:t>
                      </a:r>
                      <a:endParaRPr sz="1800" b="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1938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0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0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0,2)</a:t>
                      </a:r>
                      <a:endParaRPr sz="1800" b="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1.900</a:t>
                      </a:r>
                      <a:endParaRPr sz="1800" b="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Đề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nghị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= 0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0,1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chế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lãi</a:t>
                      </a:r>
                      <a:endParaRPr lang="vi-VN" sz="1800" b="1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175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Giấy</a:t>
                      </a:r>
                      <a:r>
                        <a:rPr lang="en-US" sz="24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hỗn</a:t>
                      </a:r>
                      <a:r>
                        <a:rPr lang="en-US" sz="24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hợp</a:t>
                      </a:r>
                      <a:endParaRPr sz="24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10.815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1)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6548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0,6)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2.500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7.787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(0.303 EUR)</a:t>
                      </a: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Đề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nghị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xem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xét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0,2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0,3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để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tương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đương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nước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giống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PRO) </a:t>
                      </a:r>
                      <a:endParaRPr lang="vi-VN" sz="1800" b="1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300705307"/>
                  </a:ext>
                </a:extLst>
              </a:tr>
              <a:tr h="118305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Sắt</a:t>
                      </a:r>
                      <a:endParaRPr sz="24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4.378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0,5)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3.672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0,4)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1.750</a:t>
                      </a:r>
                      <a:endParaRPr sz="18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cho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sắt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phải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bằng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nhôm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(0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hoặc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0,1)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đều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là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kim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loại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chế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lãi</a:t>
                      </a:r>
                      <a:endParaRPr lang="vi-VN" sz="1800" b="1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744214534"/>
                  </a:ext>
                </a:extLst>
              </a:tr>
              <a:tr h="160333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Nhựa</a:t>
                      </a:r>
                      <a:r>
                        <a:rPr lang="en-US" sz="24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cứng</a:t>
                      </a:r>
                      <a:r>
                        <a:rPr lang="en-US" sz="24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PET, HDPE</a:t>
                      </a:r>
                      <a:endParaRPr sz="24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3322 (HS 0.3)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5794 (HS 0.5)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3.958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0,4)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3750</a:t>
                      </a:r>
                      <a:endParaRPr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Đề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nghị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hệ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số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0,1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với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PET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0,2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với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HDPE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chế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lãi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khuyến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khích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chuyển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HDPE sang PET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dễ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tái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chế</a:t>
                      </a:r>
                      <a:r>
                        <a:rPr lang="en-US" sz="1800" b="1" u="none" strike="noStrike" cap="none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800" b="1" u="none" strike="noStrike" cap="none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hơn</a:t>
                      </a:r>
                      <a:endParaRPr lang="vi-VN" sz="1800" b="1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8803526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786E-A140-492D-8045-3E12EBAB5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37549"/>
            <a:ext cx="9786180" cy="5103813"/>
          </a:xfrm>
        </p:spPr>
        <p:txBody>
          <a:bodyPr/>
          <a:lstStyle/>
          <a:p>
            <a:pPr algn="just"/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Bao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hỗn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endParaRPr lang="en-US" sz="2800" b="1" spc="15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Tetra Pak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gom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lợp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ván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ép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HDF,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chịu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bền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kệ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vách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ngăn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ghế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móc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cuộn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gói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spc="15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etc</a:t>
            </a:r>
            <a:r>
              <a:rPr lang="en-US" sz="2800" b="1" spc="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8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686C9-101C-42E9-B41F-87FDD3DC0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42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C07DA-63FA-41EB-8541-D8B6A1528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879677"/>
            <a:ext cx="11146420" cy="5161686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TetraPak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Forest Stewardship Council </a:t>
            </a:r>
            <a:r>
              <a:rPr lang="en-US" sz="2400" b="1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FSC </a:t>
            </a:r>
            <a:r>
              <a:rPr lang="en-US" sz="2400" b="1" u="sng" baseline="30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TM</a:t>
            </a:r>
            <a:r>
              <a:rPr lang="en-US" sz="24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sợi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carbon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TN &amp; MT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</a:p>
          <a:p>
            <a:pPr marL="0" indent="0" algn="just">
              <a:buNone/>
            </a:pP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thảì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Fs chi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Fs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hỗn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doanh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90CB3-83B6-4BF5-861A-984B9B09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63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1979111" y="232028"/>
            <a:ext cx="7578247" cy="1253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idx="1"/>
          </p:nvPr>
        </p:nvSpPr>
        <p:spPr>
          <a:xfrm>
            <a:off x="168314" y="1485775"/>
            <a:ext cx="1164373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85850" lvl="2" indent="-457200">
              <a:spcBef>
                <a:spcPts val="0"/>
              </a:spcBef>
              <a:buClr>
                <a:srgbClr val="204299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phẩm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99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99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99"/>
              </a:buClr>
              <a:buSzPts val="2800"/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4299"/>
              </a:buClr>
              <a:buSzPts val="2800"/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BF30"/>
              </a:buClr>
              <a:buSzPts val="2800"/>
              <a:buNone/>
            </a:pPr>
            <a:endParaRPr sz="2800" dirty="0"/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82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doanh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Google Shape;117;p12"/>
          <p:cNvSpPr txBox="1">
            <a:spLocks noGrp="1"/>
          </p:cNvSpPr>
          <p:nvPr>
            <p:ph idx="1"/>
          </p:nvPr>
        </p:nvSpPr>
        <p:spPr>
          <a:xfrm>
            <a:off x="168314" y="1361152"/>
            <a:ext cx="11185486" cy="549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l">
              <a:buNone/>
            </a:pPr>
            <a:endParaRPr lang="en-US" sz="40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u="sng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l">
              <a:buNone/>
            </a:pP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" name="Google Shape;118;p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8E8A310-CE41-4B4E-334E-0E81A66B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22082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1547A9D-59C3-E16D-44AF-B2848F3B5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36242"/>
              </p:ext>
            </p:extLst>
          </p:nvPr>
        </p:nvGraphicFramePr>
        <p:xfrm>
          <a:off x="312516" y="2082656"/>
          <a:ext cx="11197512" cy="4541520"/>
        </p:xfrm>
        <a:graphic>
          <a:graphicData uri="http://schemas.openxmlformats.org/drawingml/2006/table">
            <a:tbl>
              <a:tblPr firstRow="1" bandRow="1">
                <a:tableStyleId>{B86E2D35-B2CA-4CE6-8932-D494183774CF}</a:tableStyleId>
              </a:tblPr>
              <a:tblGrid>
                <a:gridCol w="3784922">
                  <a:extLst>
                    <a:ext uri="{9D8B030D-6E8A-4147-A177-3AD203B41FA5}">
                      <a16:colId xmlns:a16="http://schemas.microsoft.com/office/drawing/2014/main" val="1682129448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3631485468"/>
                    </a:ext>
                  </a:extLst>
                </a:gridCol>
                <a:gridCol w="1689904">
                  <a:extLst>
                    <a:ext uri="{9D8B030D-6E8A-4147-A177-3AD203B41FA5}">
                      <a16:colId xmlns:a16="http://schemas.microsoft.com/office/drawing/2014/main" val="2396220139"/>
                    </a:ext>
                  </a:extLst>
                </a:gridCol>
                <a:gridCol w="3928610">
                  <a:extLst>
                    <a:ext uri="{9D8B030D-6E8A-4147-A177-3AD203B41FA5}">
                      <a16:colId xmlns:a16="http://schemas.microsoft.com/office/drawing/2014/main" val="4039239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Loại</a:t>
                      </a:r>
                      <a:r>
                        <a:rPr lang="en-US" sz="1600" dirty="0"/>
                        <a:t> bao </a:t>
                      </a:r>
                      <a:r>
                        <a:rPr lang="en-US" sz="1600" dirty="0" err="1"/>
                        <a:t>bì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khối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lượng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/>
                        <a:t>Phí</a:t>
                      </a:r>
                      <a:r>
                        <a:rPr lang="en-US" sz="1600" dirty="0"/>
                        <a:t> EPR </a:t>
                      </a:r>
                      <a:r>
                        <a:rPr lang="en-US" sz="1600" dirty="0" err="1"/>
                        <a:t>dự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thảo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Tính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riêng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các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loại</a:t>
                      </a:r>
                      <a:r>
                        <a:rPr lang="en-US" sz="1600" dirty="0"/>
                        <a:t> bao </a:t>
                      </a:r>
                      <a:r>
                        <a:rPr lang="en-US" sz="1600" dirty="0" err="1"/>
                        <a:t>bì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giá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trị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cao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không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cần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hỗ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trợ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tái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ch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và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giá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trị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thấp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theo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dự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thảo</a:t>
                      </a:r>
                      <a:r>
                        <a:rPr lang="en-US" sz="1600" dirty="0"/>
                        <a:t> 26/7)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04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Carton 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336.000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tấn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738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tỷ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</a:rPr>
                        <a:t>đồng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Bao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bì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carton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thu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mua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tái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hết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ngay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khi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chưa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phí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EPR.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167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Giấy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78.000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129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tỷ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295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Kim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62.400</a:t>
                      </a:r>
                    </a:p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31,2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tỷ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Nhôm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sắt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thu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mua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tái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chế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hết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ngay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khi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chưa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phí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EPR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đã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lãi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lớn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cần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phí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EPR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hỗ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trợ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76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cao:770tỷ. </a:t>
                      </a:r>
                    </a:p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thấp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: 129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tỷ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51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0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rcular economy Vectors &amp; Illustrations for Free Download | Freepik">
            <a:extLst>
              <a:ext uri="{FF2B5EF4-FFF2-40B4-BE49-F238E27FC236}">
                <a16:creationId xmlns:a16="http://schemas.microsoft.com/office/drawing/2014/main" id="{692865F4-5112-B442-B689-B90F06C1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998" y="3429000"/>
            <a:ext cx="1382456" cy="13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677334" y="257479"/>
            <a:ext cx="8596668" cy="1059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13"/>
          <p:cNvSpPr txBox="1">
            <a:spLocks noGrp="1"/>
          </p:cNvSpPr>
          <p:nvPr>
            <p:ph idx="1"/>
          </p:nvPr>
        </p:nvSpPr>
        <p:spPr>
          <a:xfrm>
            <a:off x="7973868" y="2467627"/>
            <a:ext cx="2600268" cy="258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just">
              <a:buClr>
                <a:srgbClr val="204299"/>
              </a:buClr>
              <a:buSzPts val="2800"/>
              <a:buNone/>
            </a:pPr>
            <a:r>
              <a:rPr lang="en-US" sz="2000" b="1" dirty="0">
                <a:solidFill>
                  <a:srgbClr val="FF0000"/>
                </a:solidFill>
              </a:rPr>
              <a:t>- Fs</a:t>
            </a:r>
            <a:r>
              <a:rPr lang="vi-VN" sz="2000" b="1" dirty="0">
                <a:solidFill>
                  <a:srgbClr val="FF0000"/>
                </a:solidFill>
              </a:rPr>
              <a:t> hợp lý, </a:t>
            </a:r>
            <a:r>
              <a:rPr lang="en-US" sz="2000" b="1" dirty="0" err="1">
                <a:solidFill>
                  <a:srgbClr val="FF0000"/>
                </a:solidFill>
              </a:rPr>
              <a:t>phù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hợp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thực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tiễn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điều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kiện</a:t>
            </a:r>
            <a:r>
              <a:rPr lang="en-US" sz="2000" b="1" dirty="0">
                <a:solidFill>
                  <a:srgbClr val="FF0000"/>
                </a:solidFill>
              </a:rPr>
              <a:t> Việt Nam </a:t>
            </a:r>
            <a:r>
              <a:rPr lang="en-US" sz="2000" b="1" dirty="0" err="1">
                <a:solidFill>
                  <a:srgbClr val="FF0000"/>
                </a:solidFill>
              </a:rPr>
              <a:t>để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vừa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bảo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vệ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môi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trường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hiệu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quả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vừa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hỗ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trợ</a:t>
            </a:r>
            <a:r>
              <a:rPr lang="en-US" sz="2000" b="1" dirty="0">
                <a:solidFill>
                  <a:srgbClr val="FF0000"/>
                </a:solidFill>
              </a:rPr>
              <a:t> DN </a:t>
            </a:r>
            <a:r>
              <a:rPr lang="en-US" sz="2000" b="1" dirty="0" err="1">
                <a:solidFill>
                  <a:srgbClr val="FF0000"/>
                </a:solidFill>
              </a:rPr>
              <a:t>thực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hiện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tốt</a:t>
            </a:r>
            <a:r>
              <a:rPr lang="en-US" sz="2000" b="1" dirty="0">
                <a:solidFill>
                  <a:srgbClr val="FF0000"/>
                </a:solidFill>
              </a:rPr>
              <a:t> EPR </a:t>
            </a:r>
            <a:r>
              <a:rPr lang="en-US" sz="2000" b="1" dirty="0" err="1">
                <a:solidFill>
                  <a:srgbClr val="FF0000"/>
                </a:solidFill>
              </a:rPr>
              <a:t>và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không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ảnh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hưởng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tới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người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tiêu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dùng</a:t>
            </a:r>
            <a:endParaRPr sz="2000" b="1" dirty="0">
              <a:solidFill>
                <a:srgbClr val="FF0000"/>
              </a:solidFill>
            </a:endParaRPr>
          </a:p>
          <a:p>
            <a:pPr marL="342900" lvl="0" indent="-1651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BF30"/>
              </a:buClr>
              <a:buSzPts val="2800"/>
              <a:buFont typeface="Calibri"/>
              <a:buNone/>
            </a:pPr>
            <a:endParaRPr sz="2000" dirty="0"/>
          </a:p>
        </p:txBody>
      </p:sp>
      <p:sp>
        <p:nvSpPr>
          <p:cNvPr id="125" name="Google Shape;125;p13"/>
          <p:cNvSpPr/>
          <p:nvPr/>
        </p:nvSpPr>
        <p:spPr>
          <a:xfrm>
            <a:off x="698462" y="1425975"/>
            <a:ext cx="7357891" cy="5250384"/>
          </a:xfrm>
          <a:prstGeom prst="rightArrow">
            <a:avLst>
              <a:gd name="adj1" fmla="val 79306"/>
              <a:gd name="adj2" fmla="val 32920"/>
            </a:avLst>
          </a:prstGeom>
          <a:gradFill>
            <a:gsLst>
              <a:gs pos="0">
                <a:srgbClr val="FCFCFD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Google Shape;126;p13"/>
          <p:cNvSpPr/>
          <p:nvPr/>
        </p:nvSpPr>
        <p:spPr>
          <a:xfrm>
            <a:off x="679542" y="1578279"/>
            <a:ext cx="5570946" cy="1850721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Áp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dung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hệ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điều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chỉnh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0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hoặc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0,1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các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bao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sản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phẩm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có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giá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trị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vật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liệu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thu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hồi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cao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hơn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chi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phí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chế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như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nhôm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sắt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giấy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carton,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nhựa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cứng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nguyên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tắc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đảm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bảo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bù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chi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phí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của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OECD). </a:t>
            </a:r>
            <a:endParaRPr sz="2000" b="1" dirty="0"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27" name="Google Shape;127;p13"/>
          <p:cNvSpPr/>
          <p:nvPr/>
        </p:nvSpPr>
        <p:spPr>
          <a:xfrm>
            <a:off x="679542" y="3538229"/>
            <a:ext cx="5570946" cy="3038026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áp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0,2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chai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xuất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CGTV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23/3/2023);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0,2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0,3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giấy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hỗn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0,3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0,5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bao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đa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mềm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Fs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gần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nước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Đông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Âu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400" b="1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PRO. </a:t>
            </a:r>
            <a:endParaRPr lang="vi-VN" sz="2400" b="1" u="none" strike="noStrike" cap="none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0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ircular economy Vectors &amp; Illustrations for Free Download | Freepik">
            <a:extLst>
              <a:ext uri="{FF2B5EF4-FFF2-40B4-BE49-F238E27FC236}">
                <a16:creationId xmlns:a16="http://schemas.microsoft.com/office/drawing/2014/main" id="{692865F4-5112-B442-B689-B90F06C1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3483016"/>
            <a:ext cx="1382456" cy="13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790068" y="151108"/>
            <a:ext cx="8596668" cy="77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</a:t>
            </a:r>
            <a:endParaRPr sz="2800" dirty="0"/>
          </a:p>
        </p:txBody>
      </p:sp>
      <p:sp>
        <p:nvSpPr>
          <p:cNvPr id="131" name="Google Shape;131;p13"/>
          <p:cNvSpPr txBox="1">
            <a:spLocks noGrp="1"/>
          </p:cNvSpPr>
          <p:nvPr>
            <p:ph idx="1"/>
          </p:nvPr>
        </p:nvSpPr>
        <p:spPr>
          <a:xfrm>
            <a:off x="7728889" y="1089764"/>
            <a:ext cx="3290620" cy="328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algn="just">
              <a:buClr>
                <a:srgbClr val="204299"/>
              </a:buClr>
              <a:buSzPts val="2800"/>
              <a:buFontTx/>
              <a:buChar char="-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EPR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>
              <a:buClr>
                <a:srgbClr val="204299"/>
              </a:buClr>
              <a:buSzPts val="2800"/>
              <a:buFontTx/>
              <a:buChar char="-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NQ 105/NQ-CP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15/7/2023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SX-KD,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21/7/2023:”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trung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DN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651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9BF30"/>
              </a:buClr>
              <a:buSzPts val="2800"/>
              <a:buFont typeface="Calibri"/>
              <a:buNone/>
            </a:pPr>
            <a:endParaRPr sz="2000" dirty="0"/>
          </a:p>
        </p:txBody>
      </p:sp>
      <p:sp>
        <p:nvSpPr>
          <p:cNvPr id="125" name="Google Shape;125;p13"/>
          <p:cNvSpPr/>
          <p:nvPr/>
        </p:nvSpPr>
        <p:spPr>
          <a:xfrm>
            <a:off x="1058744" y="1149257"/>
            <a:ext cx="7101329" cy="5250384"/>
          </a:xfrm>
          <a:prstGeom prst="rightArrow">
            <a:avLst>
              <a:gd name="adj1" fmla="val 79306"/>
              <a:gd name="adj2" fmla="val 32920"/>
            </a:avLst>
          </a:prstGeom>
          <a:gradFill>
            <a:gsLst>
              <a:gs pos="0">
                <a:srgbClr val="FCFCFD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3"/>
          <p:cNvSpPr/>
          <p:nvPr/>
        </p:nvSpPr>
        <p:spPr>
          <a:xfrm>
            <a:off x="275573" y="4280395"/>
            <a:ext cx="5820427" cy="1383768"/>
          </a:xfrm>
          <a:prstGeom prst="roundRect">
            <a:avLst>
              <a:gd name="adj" fmla="val 9106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(2024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2025):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thi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chưa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xử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tái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" name="Google Shape;128;p13">
            <a:extLst>
              <a:ext uri="{FF2B5EF4-FFF2-40B4-BE49-F238E27FC236}">
                <a16:creationId xmlns:a16="http://schemas.microsoft.com/office/drawing/2014/main" id="{D7CC0EB0-2966-3ED5-BBB7-C0CD3EA1C147}"/>
              </a:ext>
            </a:extLst>
          </p:cNvPr>
          <p:cNvSpPr/>
          <p:nvPr/>
        </p:nvSpPr>
        <p:spPr>
          <a:xfrm>
            <a:off x="275573" y="3175641"/>
            <a:ext cx="5820427" cy="1197617"/>
          </a:xfrm>
          <a:prstGeom prst="roundRect">
            <a:avLst>
              <a:gd name="adj" fmla="val 9106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hỗn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bao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bì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tái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4" name="Google Shape;128;p13">
            <a:extLst>
              <a:ext uri="{FF2B5EF4-FFF2-40B4-BE49-F238E27FC236}">
                <a16:creationId xmlns:a16="http://schemas.microsoft.com/office/drawing/2014/main" id="{0B31587C-4C46-634B-4FB1-F52C0E8580AE}"/>
              </a:ext>
            </a:extLst>
          </p:cNvPr>
          <p:cNvSpPr/>
          <p:nvPr/>
        </p:nvSpPr>
        <p:spPr>
          <a:xfrm>
            <a:off x="275573" y="1193837"/>
            <a:ext cx="5930953" cy="2003779"/>
          </a:xfrm>
          <a:prstGeom prst="roundRect">
            <a:avLst>
              <a:gd name="adj" fmla="val 9106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tạm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 sang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nộp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quyết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toán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thúc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2024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DN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vẫn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đủ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trách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nhiệm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tái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mà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tháo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gỡ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khó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khăn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vốn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DN   </a:t>
            </a:r>
            <a:endParaRPr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FBB6D22-F132-45BE-B747-40C3F8D18B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8338" y="1239838"/>
            <a:ext cx="10067925" cy="5238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 b="1"/>
              <a:t> </a:t>
            </a: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CÁM ƠN !</a:t>
            </a:r>
          </a:p>
          <a:p>
            <a:pPr algn="ctr" eaLnBrk="1" hangingPunct="1">
              <a:buFontTx/>
              <a:buNone/>
            </a:pP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2" descr="C:\Users\Administrator\Desktop\thankyoud11283655052.jpg">
            <a:extLst>
              <a:ext uri="{FF2B5EF4-FFF2-40B4-BE49-F238E27FC236}">
                <a16:creationId xmlns:a16="http://schemas.microsoft.com/office/drawing/2014/main" id="{A731204C-1D2E-4D19-A92D-474402278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3287713"/>
            <a:ext cx="631190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>
            <a:extLst>
              <a:ext uri="{FF2B5EF4-FFF2-40B4-BE49-F238E27FC236}">
                <a16:creationId xmlns:a16="http://schemas.microsoft.com/office/drawing/2014/main" id="{82C5BC8A-6E56-4EEA-B5AF-51373D5E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16065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7E1CCB0-EE2C-4537-A047-6E345D3F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63500"/>
            <a:ext cx="3595688" cy="700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19C8-7C88-49C9-B279-8CD6C055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6250"/>
            <a:ext cx="5632450" cy="2316163"/>
          </a:xfrm>
        </p:spPr>
        <p:txBody>
          <a:bodyPr/>
          <a:lstStyle/>
          <a:p>
            <a:pPr marL="45720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4,5%,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13,1 %</a:t>
            </a:r>
          </a:p>
          <a:p>
            <a:pPr marL="45720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1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Wingdings 3" panose="05040102010807070707" pitchFamily="18" charset="2"/>
              <a:buNone/>
              <a:defRPr/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8046B1E-7D86-4CB6-944E-398AD657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9AFF0738-DC09-497F-BAA0-58EA27FC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8258E288-18C4-47F0-9DEF-E2C616D8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F6795EB4-F258-4A1F-B05D-8D99CC29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6393" name="Picture 3">
            <a:extLst>
              <a:ext uri="{FF2B5EF4-FFF2-40B4-BE49-F238E27FC236}">
                <a16:creationId xmlns:a16="http://schemas.microsoft.com/office/drawing/2014/main" id="{18AEDFD4-D04E-4404-883F-FF8AE3D9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>
            <a:extLst>
              <a:ext uri="{FF2B5EF4-FFF2-40B4-BE49-F238E27FC236}">
                <a16:creationId xmlns:a16="http://schemas.microsoft.com/office/drawing/2014/main" id="{C6D597DF-B94B-416E-A865-B03694BEB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349750"/>
            <a:ext cx="2722562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">
            <a:extLst>
              <a:ext uri="{FF2B5EF4-FFF2-40B4-BE49-F238E27FC236}">
                <a16:creationId xmlns:a16="http://schemas.microsoft.com/office/drawing/2014/main" id="{6BE65117-3170-4ECB-ACBA-C36A742F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4260850"/>
            <a:ext cx="25542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7">
            <a:extLst>
              <a:ext uri="{FF2B5EF4-FFF2-40B4-BE49-F238E27FC236}">
                <a16:creationId xmlns:a16="http://schemas.microsoft.com/office/drawing/2014/main" id="{7B549395-55E7-4E75-915F-10F43E12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397375"/>
            <a:ext cx="24923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8">
            <a:extLst>
              <a:ext uri="{FF2B5EF4-FFF2-40B4-BE49-F238E27FC236}">
                <a16:creationId xmlns:a16="http://schemas.microsoft.com/office/drawing/2014/main" id="{9D548078-2F60-4D56-8142-CDF9E9E67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9" y="423862"/>
            <a:ext cx="6422701" cy="50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47E1CCB0-EE2C-4537-A047-6E345D3F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63500"/>
            <a:ext cx="4523338" cy="7000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BAO BÌ SỬ DỤNG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419C8-7C88-49C9-B279-8CD6C055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6250"/>
            <a:ext cx="5632450" cy="2316163"/>
          </a:xfrm>
        </p:spPr>
        <p:txBody>
          <a:bodyPr/>
          <a:lstStyle/>
          <a:p>
            <a:pPr marL="171450" lvl="1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8046B1E-7D86-4CB6-944E-398AD6579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9AFF0738-DC09-497F-BAA0-58EA27FC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6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8258E288-18C4-47F0-9DEF-E2C616D89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6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F6795EB4-F258-4A1F-B05D-8D99CC290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97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3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16393" name="Picture 3">
            <a:extLst>
              <a:ext uri="{FF2B5EF4-FFF2-40B4-BE49-F238E27FC236}">
                <a16:creationId xmlns:a16="http://schemas.microsoft.com/office/drawing/2014/main" id="{18AEDFD4-D04E-4404-883F-FF8AE3D9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7">
            <a:extLst>
              <a:ext uri="{FF2B5EF4-FFF2-40B4-BE49-F238E27FC236}">
                <a16:creationId xmlns:a16="http://schemas.microsoft.com/office/drawing/2014/main" id="{7B549395-55E7-4E75-915F-10F43E12F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4397375"/>
            <a:ext cx="24923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40363-C441-47CD-A4F0-4FCBC5D4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888" y="619255"/>
            <a:ext cx="10339587" cy="637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71D8-D90B-40C2-A4B2-41FD3F93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52" y="72216"/>
            <a:ext cx="8596668" cy="2919411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BÌ TRONG NGÀNH SỮA</a:t>
            </a:r>
          </a:p>
          <a:p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1000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5AAD-577E-4EE9-BF76-2C031D45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Sữa tươi Vinamilk có thêm bao bì mới - VnExpress Đời sống">
            <a:extLst>
              <a:ext uri="{FF2B5EF4-FFF2-40B4-BE49-F238E27FC236}">
                <a16:creationId xmlns:a16="http://schemas.microsoft.com/office/drawing/2014/main" id="{F8DF1A9A-4DD4-4126-8358-234D2A37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802">
            <a:off x="5727781" y="5400011"/>
            <a:ext cx="314829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tiMilk Thùng 48 Hộp Sữa chua Nha Đam TU.NSCNDTIA Nutifood - Giá Tiki  khuyến mãi: 336,000đ - Mua ngay! - Tư vấn mua sắm &amp; tiêu dùng trực tuyến  Bigomart">
            <a:extLst>
              <a:ext uri="{FF2B5EF4-FFF2-40B4-BE49-F238E27FC236}">
                <a16:creationId xmlns:a16="http://schemas.microsoft.com/office/drawing/2014/main" id="{560118E2-B71C-4067-9BDD-DA94991BB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348" y="3521131"/>
            <a:ext cx="247565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ữa bột Abbott Grow 3 900g (1 - 2 tuổi) | Bách Hóa Bình Dương">
            <a:extLst>
              <a:ext uri="{FF2B5EF4-FFF2-40B4-BE49-F238E27FC236}">
                <a16:creationId xmlns:a16="http://schemas.microsoft.com/office/drawing/2014/main" id="{E61CCB1B-7363-4C5D-91AD-0FD775FB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20576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thamilk - LothaMilk">
            <a:extLst>
              <a:ext uri="{FF2B5EF4-FFF2-40B4-BE49-F238E27FC236}">
                <a16:creationId xmlns:a16="http://schemas.microsoft.com/office/drawing/2014/main" id="{0E297A66-B63F-4558-A43F-F49B3094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606" y="3758418"/>
            <a:ext cx="2143125" cy="31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ùng 12 hộp nước trái cây cao cấp Fruit Love VINAMILK Kiwi Táo (1L / Hộp)  - Giá Tiki khuyến mãi: 719,000đ - Mua ngay! - Tư vấn mua sắm &amp; tiêu dùng  trực tuyến Bigomart">
            <a:extLst>
              <a:ext uri="{FF2B5EF4-FFF2-40B4-BE49-F238E27FC236}">
                <a16:creationId xmlns:a16="http://schemas.microsoft.com/office/drawing/2014/main" id="{931718FF-EAD9-47A2-A424-E5FBBCCC5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19" y="4711756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ước táo ép Vfresh-Vinamilk, hộp (1lít) Siêu thị Đức Thành">
            <a:extLst>
              <a:ext uri="{FF2B5EF4-FFF2-40B4-BE49-F238E27FC236}">
                <a16:creationId xmlns:a16="http://schemas.microsoft.com/office/drawing/2014/main" id="{03BFF85B-9542-4FFE-82FE-419B95AF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606" y="16102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ổng hợp Sữa Hạt Hạnh Nhân Th True Milk giá rẻ, bán chạy tháng 7/2023 -  BeeCost">
            <a:extLst>
              <a:ext uri="{FF2B5EF4-FFF2-40B4-BE49-F238E27FC236}">
                <a16:creationId xmlns:a16="http://schemas.microsoft.com/office/drawing/2014/main" id="{6F0F5997-96A0-4127-8BD7-AB9B0071B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244" y="4364094"/>
            <a:ext cx="2143125" cy="30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Ống hút giấy cong bọc màng dùng cho các hãng sữa. | Biogreen.com.vn">
            <a:extLst>
              <a:ext uri="{FF2B5EF4-FFF2-40B4-BE49-F238E27FC236}">
                <a16:creationId xmlns:a16="http://schemas.microsoft.com/office/drawing/2014/main" id="{B5ED15B7-8E9C-4171-AFDF-7732CFC4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48" y="3476159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0 gram thìa nhựa sữa chua, thìa nhựa ăn bánh sinh nhật, làm thủ công  handmade | Shopee Việt Nam">
            <a:extLst>
              <a:ext uri="{FF2B5EF4-FFF2-40B4-BE49-F238E27FC236}">
                <a16:creationId xmlns:a16="http://schemas.microsoft.com/office/drawing/2014/main" id="{2630988E-F33D-4017-8E7D-A32480FF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08" y="329729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22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71D8-D90B-40C2-A4B2-41FD3F93C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52" y="700883"/>
            <a:ext cx="8596668" cy="3523876"/>
          </a:xfrm>
        </p:spPr>
        <p:txBody>
          <a:bodyPr>
            <a:norm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LƯỢNG  BAO BÌ (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BÌ GIẤY CARTON : 336.000 TẤN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BÌ GIẤY HỖN HỢP: 78.000 TẤN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 THIẾC: 62.400 TẤN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5AAD-577E-4EE9-BF76-2C031D45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Sữa tươi Vinamilk có thêm bao bì mới - VnExpress Đời sống">
            <a:extLst>
              <a:ext uri="{FF2B5EF4-FFF2-40B4-BE49-F238E27FC236}">
                <a16:creationId xmlns:a16="http://schemas.microsoft.com/office/drawing/2014/main" id="{F8DF1A9A-4DD4-4126-8358-234D2A37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21" y="5149244"/>
            <a:ext cx="314829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ữa bột Abbott Grow 3 900g (1 - 2 tuổi) | Bách Hóa Bình Dương">
            <a:extLst>
              <a:ext uri="{FF2B5EF4-FFF2-40B4-BE49-F238E27FC236}">
                <a16:creationId xmlns:a16="http://schemas.microsoft.com/office/drawing/2014/main" id="{E61CCB1B-7363-4C5D-91AD-0FD775FB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20576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ước táo ép Vfresh-Vinamilk, hộp (1lít) Siêu thị Đức Thành">
            <a:extLst>
              <a:ext uri="{FF2B5EF4-FFF2-40B4-BE49-F238E27FC236}">
                <a16:creationId xmlns:a16="http://schemas.microsoft.com/office/drawing/2014/main" id="{03BFF85B-9542-4FFE-82FE-419B95AF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37" y="16102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Ống hút giấy cong bọc màng dùng cho các hãng sữa. | Biogreen.com.vn">
            <a:extLst>
              <a:ext uri="{FF2B5EF4-FFF2-40B4-BE49-F238E27FC236}">
                <a16:creationId xmlns:a16="http://schemas.microsoft.com/office/drawing/2014/main" id="{B5ED15B7-8E9C-4171-AFDF-7732CFC4A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3187915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87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>
            <a:spLocks noGrp="1"/>
          </p:cNvSpPr>
          <p:nvPr>
            <p:ph idx="1"/>
          </p:nvPr>
        </p:nvSpPr>
        <p:spPr>
          <a:xfrm>
            <a:off x="793955" y="1233488"/>
            <a:ext cx="10951005" cy="479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ồng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với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Chính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phủ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bảo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vệ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môi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xây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dựng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kinh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tế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tuần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hoàn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kinh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tế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xanh</a:t>
            </a:r>
            <a:endParaRPr sz="3200" b="1" dirty="0">
              <a:solidFill>
                <a:schemeClr val="accent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lvl="0" indent="-45720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Fs khoa học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sz="3200" b="1" dirty="0">
              <a:solidFill>
                <a:schemeClr val="accent5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9BF30"/>
              </a:buClr>
              <a:buSzPts val="2800"/>
              <a:buNone/>
            </a:pPr>
            <a:endParaRPr sz="2800" b="0" dirty="0">
              <a:solidFill>
                <a:srgbClr val="204299"/>
              </a:solidFill>
            </a:endParaRPr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EB11172-133C-4273-BFF0-E48236DE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288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5306999-28C6-4F21-8EA4-0511ECC3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77863"/>
            <a:ext cx="10866438" cy="2225675"/>
          </a:xfrm>
        </p:spPr>
        <p:txBody>
          <a:bodyPr/>
          <a:lstStyle/>
          <a:p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4">
            <a:extLst>
              <a:ext uri="{FF2B5EF4-FFF2-40B4-BE49-F238E27FC236}">
                <a16:creationId xmlns:a16="http://schemas.microsoft.com/office/drawing/2014/main" id="{A0B95A9A-735B-4380-B94A-B23EC3A3C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466638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3BF20F83-5DE9-4E7F-A05F-8CD8989F6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79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DA66B01E-84AE-4715-A8A1-4C95EF1E2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0"/>
            <a:ext cx="9828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Diagram&#10;&#10;Description automatically generated">
            <a:extLst>
              <a:ext uri="{FF2B5EF4-FFF2-40B4-BE49-F238E27FC236}">
                <a16:creationId xmlns:a16="http://schemas.microsoft.com/office/drawing/2014/main" id="{76C47ADF-63E1-4B09-ACA1-3EEC4F0CB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66688"/>
            <a:ext cx="10850563" cy="669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1263</TotalTime>
  <Words>1156</Words>
  <Application>Microsoft Office PowerPoint</Application>
  <PresentationFormat>Widescreen</PresentationFormat>
  <Paragraphs>140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    NGÀNH SỮA VIỆT NAM GÓP Ý XÂY DỰNG FS HỢP LÝ, HIỆU QUẢ </vt:lpstr>
      <vt:lpstr> Sản lượng sữa:  </vt:lpstr>
      <vt:lpstr>2. BAO BÌ SỬ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Ý KIẾN </vt:lpstr>
      <vt:lpstr>ĐỀ XUẤT FS</vt:lpstr>
      <vt:lpstr>PowerPoint Presentation</vt:lpstr>
      <vt:lpstr>PowerPoint Presentation</vt:lpstr>
      <vt:lpstr> Các tác động nếu Fs cao bất hợp lý</vt:lpstr>
      <vt:lpstr>Tăng chi phí cho doanh nghiệp</vt:lpstr>
      <vt:lpstr>Kiến nghị về Fs</vt:lpstr>
      <vt:lpstr>Kiến nghị về Fs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NGÀNH ĐỒ UỐNG ĐỒNG HÀNH CÙNG CHÍNH PHỦ  THỰC HIỆN CÁC MỤC TIÊU BẢO VỆ MÔI TRƯỜNG KIẾN NGHỊ XÂY DỰNG FS PHÙ HỢP, HIỆU QUẢ</dc:title>
  <dc:creator>Nguyen, Hong Uy</dc:creator>
  <cp:lastModifiedBy>My Linh</cp:lastModifiedBy>
  <cp:revision>54</cp:revision>
  <cp:lastPrinted>2023-06-27T08:43:27Z</cp:lastPrinted>
  <dcterms:modified xsi:type="dcterms:W3CDTF">2023-07-28T01:21:36Z</dcterms:modified>
</cp:coreProperties>
</file>