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85" r:id="rId4"/>
    <p:sldId id="286" r:id="rId5"/>
    <p:sldId id="284" r:id="rId6"/>
    <p:sldId id="259" r:id="rId7"/>
    <p:sldId id="267" r:id="rId8"/>
    <p:sldId id="268" r:id="rId9"/>
    <p:sldId id="291" r:id="rId10"/>
    <p:sldId id="269" r:id="rId11"/>
    <p:sldId id="288" r:id="rId12"/>
    <p:sldId id="290" r:id="rId13"/>
    <p:sldId id="292" r:id="rId14"/>
    <p:sldId id="293" r:id="rId15"/>
    <p:sldId id="277" r:id="rId16"/>
    <p:sldId id="280" r:id="rId17"/>
    <p:sldId id="281"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Crimson Pro" panose="020B0604020202020204" charset="0"/>
      <p:regular r:id="rId24"/>
      <p:bold r:id="rId25"/>
      <p:italic r:id="rId26"/>
      <p:boldItalic r:id="rId27"/>
    </p:embeddedFont>
    <p:embeddedFont>
      <p:font typeface="Crimson Pro Bold" panose="020B0604020202020204" charset="0"/>
      <p:regular r:id="rId28"/>
      <p:bold r:id="rId29"/>
    </p:embeddedFont>
    <p:embeddedFont>
      <p:font typeface="Crimson Pro Bol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8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8" d="100"/>
        <a:sy n="198" d="100"/>
      </p:scale>
      <p:origin x="0" y="-6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19439-991E-4CB7-8F0D-2695518162E3}" type="datetimeFigureOut">
              <a:rPr lang="en-US" smtClean="0"/>
              <a:t>15-Mar-23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2EC84-2C83-44DB-99FB-12D48B703D28}" type="slidenum">
              <a:rPr lang="en-US" smtClean="0"/>
              <a:t>‹#›</a:t>
            </a:fld>
            <a:endParaRPr lang="en-US"/>
          </a:p>
        </p:txBody>
      </p:sp>
    </p:spTree>
    <p:extLst>
      <p:ext uri="{BB962C8B-B14F-4D97-AF65-F5344CB8AC3E}">
        <p14:creationId xmlns:p14="http://schemas.microsoft.com/office/powerpoint/2010/main" val="1876569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10</a:t>
            </a:fld>
            <a:endParaRPr lang="en-US"/>
          </a:p>
        </p:txBody>
      </p:sp>
    </p:spTree>
    <p:extLst>
      <p:ext uri="{BB962C8B-B14F-4D97-AF65-F5344CB8AC3E}">
        <p14:creationId xmlns:p14="http://schemas.microsoft.com/office/powerpoint/2010/main" val="268477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11</a:t>
            </a:fld>
            <a:endParaRPr lang="en-US"/>
          </a:p>
        </p:txBody>
      </p:sp>
    </p:spTree>
    <p:extLst>
      <p:ext uri="{BB962C8B-B14F-4D97-AF65-F5344CB8AC3E}">
        <p14:creationId xmlns:p14="http://schemas.microsoft.com/office/powerpoint/2010/main" val="10648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12</a:t>
            </a:fld>
            <a:endParaRPr lang="en-US"/>
          </a:p>
        </p:txBody>
      </p:sp>
    </p:spTree>
    <p:extLst>
      <p:ext uri="{BB962C8B-B14F-4D97-AF65-F5344CB8AC3E}">
        <p14:creationId xmlns:p14="http://schemas.microsoft.com/office/powerpoint/2010/main" val="187632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13</a:t>
            </a:fld>
            <a:endParaRPr lang="en-US"/>
          </a:p>
        </p:txBody>
      </p:sp>
    </p:spTree>
    <p:extLst>
      <p:ext uri="{BB962C8B-B14F-4D97-AF65-F5344CB8AC3E}">
        <p14:creationId xmlns:p14="http://schemas.microsoft.com/office/powerpoint/2010/main" val="100561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14</a:t>
            </a:fld>
            <a:endParaRPr lang="en-US"/>
          </a:p>
        </p:txBody>
      </p:sp>
    </p:spTree>
    <p:extLst>
      <p:ext uri="{BB962C8B-B14F-4D97-AF65-F5344CB8AC3E}">
        <p14:creationId xmlns:p14="http://schemas.microsoft.com/office/powerpoint/2010/main" val="136789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2EC84-2C83-44DB-99FB-12D48B703D28}" type="slidenum">
              <a:rPr lang="en-US" smtClean="0"/>
              <a:t>16</a:t>
            </a:fld>
            <a:endParaRPr lang="en-US"/>
          </a:p>
        </p:txBody>
      </p:sp>
    </p:spTree>
    <p:extLst>
      <p:ext uri="{BB962C8B-B14F-4D97-AF65-F5344CB8AC3E}">
        <p14:creationId xmlns:p14="http://schemas.microsoft.com/office/powerpoint/2010/main" val="393155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2EC84-2C83-44DB-99FB-12D48B703D28}" type="slidenum">
              <a:rPr lang="en-US" smtClean="0"/>
              <a:t>17</a:t>
            </a:fld>
            <a:endParaRPr lang="en-US"/>
          </a:p>
        </p:txBody>
      </p:sp>
    </p:spTree>
    <p:extLst>
      <p:ext uri="{BB962C8B-B14F-4D97-AF65-F5344CB8AC3E}">
        <p14:creationId xmlns:p14="http://schemas.microsoft.com/office/powerpoint/2010/main" val="67681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15-Mar-23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145" t="8361" r="4145"/>
          <a:stretch>
            <a:fillRect/>
          </a:stretch>
        </p:blipFill>
        <p:spPr>
          <a:xfrm>
            <a:off x="0" y="0"/>
            <a:ext cx="18288000" cy="10287000"/>
          </a:xfrm>
          <a:prstGeom prst="rect">
            <a:avLst/>
          </a:prstGeom>
        </p:spPr>
      </p:pic>
      <p:pic>
        <p:nvPicPr>
          <p:cNvPr id="3" name="Picture 3"/>
          <p:cNvPicPr>
            <a:picLocks noChangeAspect="1"/>
          </p:cNvPicPr>
          <p:nvPr/>
        </p:nvPicPr>
        <p:blipFill>
          <a:blip r:embed="rId3"/>
          <a:srcRect t="8067" b="8067"/>
          <a:stretch>
            <a:fillRect/>
          </a:stretch>
        </p:blipFill>
        <p:spPr>
          <a:xfrm>
            <a:off x="0" y="31106"/>
            <a:ext cx="18288000" cy="10224788"/>
          </a:xfrm>
          <a:prstGeom prst="rect">
            <a:avLst/>
          </a:prstGeom>
        </p:spPr>
      </p:pic>
      <p:pic>
        <p:nvPicPr>
          <p:cNvPr id="4" name="Picture 4"/>
          <p:cNvPicPr>
            <a:picLocks noChangeAspect="1"/>
          </p:cNvPicPr>
          <p:nvPr/>
        </p:nvPicPr>
        <p:blipFill>
          <a:blip r:embed="rId4"/>
          <a:srcRect l="4145" t="8361" r="4145"/>
          <a:stretch>
            <a:fillRect/>
          </a:stretch>
        </p:blipFill>
        <p:spPr>
          <a:xfrm>
            <a:off x="0" y="0"/>
            <a:ext cx="18288000" cy="10287000"/>
          </a:xfrm>
          <a:prstGeom prst="rect">
            <a:avLst/>
          </a:prstGeom>
        </p:spPr>
      </p:pic>
      <p:pic>
        <p:nvPicPr>
          <p:cNvPr id="5" name="Picture 5"/>
          <p:cNvPicPr>
            <a:picLocks noChangeAspect="1"/>
          </p:cNvPicPr>
          <p:nvPr/>
        </p:nvPicPr>
        <p:blipFill>
          <a:blip r:embed="rId5"/>
          <a:srcRect l="36375" r="56480" b="86687"/>
          <a:stretch>
            <a:fillRect/>
          </a:stretch>
        </p:blipFill>
        <p:spPr>
          <a:xfrm>
            <a:off x="1028700" y="5952222"/>
            <a:ext cx="3009812" cy="223363"/>
          </a:xfrm>
          <a:prstGeom prst="rect">
            <a:avLst/>
          </a:prstGeom>
        </p:spPr>
      </p:pic>
      <p:grpSp>
        <p:nvGrpSpPr>
          <p:cNvPr id="6" name="Group 6"/>
          <p:cNvGrpSpPr/>
          <p:nvPr/>
        </p:nvGrpSpPr>
        <p:grpSpPr>
          <a:xfrm>
            <a:off x="-152400" y="-193708"/>
            <a:ext cx="18440400" cy="3320223"/>
            <a:chOff x="0" y="-47625"/>
            <a:chExt cx="4816593" cy="860425"/>
          </a:xfrm>
        </p:grpSpPr>
        <p:sp>
          <p:nvSpPr>
            <p:cNvPr id="7" name="Freeform 7"/>
            <p:cNvSpPr/>
            <p:nvPr/>
          </p:nvSpPr>
          <p:spPr>
            <a:xfrm>
              <a:off x="1" y="-12103"/>
              <a:ext cx="4816592" cy="260288"/>
            </a:xfrm>
            <a:custGeom>
              <a:avLst/>
              <a:gdLst/>
              <a:ahLst/>
              <a:cxnLst/>
              <a:rect l="l" t="t" r="r" b="b"/>
              <a:pathLst>
                <a:path w="4816592" h="260288">
                  <a:moveTo>
                    <a:pt x="0" y="0"/>
                  </a:moveTo>
                  <a:lnTo>
                    <a:pt x="4816592" y="0"/>
                  </a:lnTo>
                  <a:lnTo>
                    <a:pt x="4816592" y="260288"/>
                  </a:lnTo>
                  <a:lnTo>
                    <a:pt x="0" y="260288"/>
                  </a:lnTo>
                  <a:close/>
                </a:path>
              </a:pathLst>
            </a:custGeom>
            <a:solidFill>
              <a:srgbClr val="FFFFF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1028700" y="3467057"/>
            <a:ext cx="17640300" cy="2186881"/>
          </a:xfrm>
          <a:prstGeom prst="rect">
            <a:avLst/>
          </a:prstGeom>
        </p:spPr>
        <p:txBody>
          <a:bodyPr wrap="square" lIns="0" tIns="0" rIns="0" bIns="0" rtlCol="0" anchor="t">
            <a:spAutoFit/>
          </a:bodyPr>
          <a:lstStyle/>
          <a:p>
            <a:pPr>
              <a:lnSpc>
                <a:spcPts val="8923"/>
              </a:lnSpc>
              <a:spcBef>
                <a:spcPct val="0"/>
              </a:spcBef>
            </a:pPr>
            <a:r>
              <a:rPr lang="en-US" sz="5900" b="1" dirty="0" err="1">
                <a:solidFill>
                  <a:srgbClr val="FFFFFF"/>
                </a:solidFill>
                <a:latin typeface="Crimson Pro Bold Bold" panose="020B0604020202020204" charset="0"/>
              </a:rPr>
              <a:t>Tổng</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quan</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kinh</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tế</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vĩ</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mô</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cuối</a:t>
            </a:r>
            <a:r>
              <a:rPr lang="en-US" sz="5900" b="1" dirty="0">
                <a:solidFill>
                  <a:srgbClr val="FFFFFF"/>
                </a:solidFill>
                <a:latin typeface="Crimson Pro Bold Bold" panose="020B0604020202020204" charset="0"/>
              </a:rPr>
              <a:t> 2022 </a:t>
            </a:r>
            <a:r>
              <a:rPr lang="en-US" sz="5900" b="1" dirty="0" err="1">
                <a:solidFill>
                  <a:srgbClr val="FFFFFF"/>
                </a:solidFill>
                <a:latin typeface="Crimson Pro Bold Bold" panose="020B0604020202020204" charset="0"/>
              </a:rPr>
              <a:t>và</a:t>
            </a:r>
            <a:r>
              <a:rPr lang="en-US" sz="5900" b="1" dirty="0">
                <a:solidFill>
                  <a:srgbClr val="FFFFFF"/>
                </a:solidFill>
                <a:latin typeface="Crimson Pro Bold Bold" panose="020B0604020202020204" charset="0"/>
              </a:rPr>
              <a:t> 2 </a:t>
            </a:r>
            <a:r>
              <a:rPr lang="en-US" sz="5900" b="1" dirty="0" err="1">
                <a:solidFill>
                  <a:srgbClr val="FFFFFF"/>
                </a:solidFill>
                <a:latin typeface="Crimson Pro Bold Bold" panose="020B0604020202020204" charset="0"/>
              </a:rPr>
              <a:t>tháng</a:t>
            </a:r>
            <a:r>
              <a:rPr lang="en-US" sz="5900" b="1" dirty="0">
                <a:solidFill>
                  <a:srgbClr val="FFFFFF"/>
                </a:solidFill>
                <a:latin typeface="Crimson Pro Bold Bold" panose="020B0604020202020204" charset="0"/>
              </a:rPr>
              <a:t> 2023, </a:t>
            </a:r>
            <a:r>
              <a:rPr lang="en-US" sz="5900" b="1" dirty="0" err="1">
                <a:solidFill>
                  <a:srgbClr val="FFFFFF"/>
                </a:solidFill>
                <a:latin typeface="Crimson Pro Bold Bold" panose="020B0604020202020204" charset="0"/>
              </a:rPr>
              <a:t>các</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vấn</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đề</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đặt</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ra</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với</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ngành</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đồ</a:t>
            </a:r>
            <a:r>
              <a:rPr lang="en-US" sz="5900" b="1" dirty="0">
                <a:solidFill>
                  <a:srgbClr val="FFFFFF"/>
                </a:solidFill>
                <a:latin typeface="Crimson Pro Bold Bold" panose="020B0604020202020204" charset="0"/>
              </a:rPr>
              <a:t> </a:t>
            </a:r>
            <a:r>
              <a:rPr lang="en-US" sz="5900" b="1" dirty="0" err="1">
                <a:solidFill>
                  <a:srgbClr val="FFFFFF"/>
                </a:solidFill>
                <a:latin typeface="Crimson Pro Bold Bold" panose="020B0604020202020204" charset="0"/>
              </a:rPr>
              <a:t>uống</a:t>
            </a:r>
            <a:endParaRPr lang="en-US" sz="5900" b="1" dirty="0">
              <a:solidFill>
                <a:srgbClr val="FFFFFF"/>
              </a:solidFill>
              <a:latin typeface="Crimson Pro Bold Bold" panose="020B0604020202020204" charset="0"/>
            </a:endParaRPr>
          </a:p>
        </p:txBody>
      </p:sp>
      <p:sp>
        <p:nvSpPr>
          <p:cNvPr id="13" name="TextBox 13"/>
          <p:cNvSpPr txBox="1"/>
          <p:nvPr/>
        </p:nvSpPr>
        <p:spPr>
          <a:xfrm>
            <a:off x="1028700" y="7168272"/>
            <a:ext cx="3499009" cy="2693045"/>
          </a:xfrm>
          <a:prstGeom prst="rect">
            <a:avLst/>
          </a:prstGeom>
        </p:spPr>
        <p:txBody>
          <a:bodyPr lIns="0" tIns="0" rIns="0" bIns="0" rtlCol="0" anchor="t">
            <a:spAutoFit/>
          </a:bodyPr>
          <a:lstStyle/>
          <a:p>
            <a:pPr algn="ctr">
              <a:lnSpc>
                <a:spcPts val="4199"/>
              </a:lnSpc>
              <a:spcBef>
                <a:spcPct val="0"/>
              </a:spcBef>
            </a:pPr>
            <a:r>
              <a:rPr lang="en-US" sz="2999" b="1" dirty="0">
                <a:solidFill>
                  <a:srgbClr val="FFFFFF"/>
                </a:solidFill>
                <a:latin typeface="Crimson Pro" pitchFamily="2" charset="0"/>
              </a:rPr>
              <a:t>TS. Nguyễn </a:t>
            </a:r>
            <a:r>
              <a:rPr lang="en-US" sz="2999" b="1" dirty="0" err="1">
                <a:solidFill>
                  <a:srgbClr val="FFFFFF"/>
                </a:solidFill>
                <a:latin typeface="Crimson Pro" pitchFamily="2" charset="0"/>
              </a:rPr>
              <a:t>Quốc</a:t>
            </a:r>
            <a:r>
              <a:rPr lang="en-US" sz="2999" b="1" dirty="0">
                <a:solidFill>
                  <a:srgbClr val="FFFFFF"/>
                </a:solidFill>
                <a:latin typeface="Crimson Pro" pitchFamily="2" charset="0"/>
              </a:rPr>
              <a:t> </a:t>
            </a:r>
            <a:r>
              <a:rPr lang="en-US" sz="2999" b="1" dirty="0" err="1">
                <a:solidFill>
                  <a:srgbClr val="FFFFFF"/>
                </a:solidFill>
                <a:latin typeface="Crimson Pro" pitchFamily="2" charset="0"/>
              </a:rPr>
              <a:t>Việt</a:t>
            </a:r>
            <a:r>
              <a:rPr lang="en-US" sz="2999" b="1" dirty="0">
                <a:solidFill>
                  <a:srgbClr val="FFFFFF"/>
                </a:solidFill>
                <a:latin typeface="Crimson Pro" pitchFamily="2" charset="0"/>
              </a:rPr>
              <a:t> VEPR - UEB VNU</a:t>
            </a:r>
          </a:p>
          <a:p>
            <a:pPr algn="ctr">
              <a:lnSpc>
                <a:spcPts val="4199"/>
              </a:lnSpc>
              <a:spcBef>
                <a:spcPct val="0"/>
              </a:spcBef>
            </a:pPr>
            <a:endParaRPr lang="en-US" sz="2999" b="1" dirty="0">
              <a:solidFill>
                <a:srgbClr val="FFFFFF"/>
              </a:solidFill>
              <a:latin typeface="Crimson Pro" pitchFamily="2" charset="0"/>
            </a:endParaRPr>
          </a:p>
          <a:p>
            <a:pPr algn="ctr">
              <a:lnSpc>
                <a:spcPts val="4199"/>
              </a:lnSpc>
              <a:spcBef>
                <a:spcPct val="0"/>
              </a:spcBef>
            </a:pPr>
            <a:endParaRPr lang="en-US" sz="2999" b="1" dirty="0">
              <a:solidFill>
                <a:srgbClr val="FFFFFF"/>
              </a:solidFill>
              <a:latin typeface="Crimson Pro" pitchFamily="2" charset="0"/>
            </a:endParaRPr>
          </a:p>
          <a:p>
            <a:pPr algn="ctr">
              <a:lnSpc>
                <a:spcPts val="4199"/>
              </a:lnSpc>
              <a:spcBef>
                <a:spcPct val="0"/>
              </a:spcBef>
            </a:pPr>
            <a:endParaRPr lang="en-US" sz="2999" b="1" dirty="0">
              <a:solidFill>
                <a:srgbClr val="FFFFFF"/>
              </a:solidFill>
              <a:latin typeface="Crimson Pro" pitchFamily="2" charset="0"/>
            </a:endParaRPr>
          </a:p>
        </p:txBody>
      </p:sp>
      <p:sp>
        <p:nvSpPr>
          <p:cNvPr id="14" name="TextBox 14"/>
          <p:cNvSpPr txBox="1"/>
          <p:nvPr/>
        </p:nvSpPr>
        <p:spPr>
          <a:xfrm>
            <a:off x="1350465" y="8724900"/>
            <a:ext cx="3499009" cy="492892"/>
          </a:xfrm>
          <a:prstGeom prst="rect">
            <a:avLst/>
          </a:prstGeom>
        </p:spPr>
        <p:txBody>
          <a:bodyPr wrap="square" lIns="0" tIns="0" rIns="0" bIns="0" rtlCol="0" anchor="t">
            <a:spAutoFit/>
          </a:bodyPr>
          <a:lstStyle/>
          <a:p>
            <a:pPr algn="ctr">
              <a:lnSpc>
                <a:spcPts val="4199"/>
              </a:lnSpc>
              <a:spcBef>
                <a:spcPct val="0"/>
              </a:spcBef>
            </a:pPr>
            <a:r>
              <a:rPr lang="en-US" sz="2999" b="1" dirty="0" err="1">
                <a:solidFill>
                  <a:srgbClr val="FFFFFF"/>
                </a:solidFill>
                <a:latin typeface="Crimson Pro" pitchFamily="2" charset="0"/>
              </a:rPr>
              <a:t>Đà</a:t>
            </a:r>
            <a:r>
              <a:rPr lang="en-US" sz="2999" b="1" dirty="0">
                <a:solidFill>
                  <a:srgbClr val="FFFFFF"/>
                </a:solidFill>
                <a:latin typeface="Crimson Pro" pitchFamily="2" charset="0"/>
              </a:rPr>
              <a:t> </a:t>
            </a:r>
            <a:r>
              <a:rPr lang="en-US" sz="2999" b="1" dirty="0" err="1">
                <a:solidFill>
                  <a:srgbClr val="FFFFFF"/>
                </a:solidFill>
                <a:latin typeface="Crimson Pro" pitchFamily="2" charset="0"/>
              </a:rPr>
              <a:t>Nẵng</a:t>
            </a:r>
            <a:r>
              <a:rPr lang="en-US" sz="2999" b="1" dirty="0">
                <a:solidFill>
                  <a:srgbClr val="FFFFFF"/>
                </a:solidFill>
                <a:latin typeface="Crimson Pro" pitchFamily="2" charset="0"/>
              </a:rPr>
              <a:t>, 15.3.2023</a:t>
            </a:r>
          </a:p>
        </p:txBody>
      </p:sp>
      <p:sp>
        <p:nvSpPr>
          <p:cNvPr id="15" name="TextBox 15"/>
          <p:cNvSpPr txBox="1"/>
          <p:nvPr/>
        </p:nvSpPr>
        <p:spPr>
          <a:xfrm>
            <a:off x="16824863" y="9607430"/>
            <a:ext cx="868874" cy="422275"/>
          </a:xfrm>
          <a:prstGeom prst="rect">
            <a:avLst/>
          </a:prstGeom>
          <a:ln>
            <a:solidFill>
              <a:srgbClr val="FFFFFF">
                <a:alpha val="50196"/>
              </a:srgbClr>
            </a:solidFill>
          </a:ln>
        </p:spPr>
        <p:txBody>
          <a:bodyPr lIns="0" tIns="0" rIns="0" bIns="0" rtlCol="0" anchor="t">
            <a:spAutoFit/>
          </a:bodyPr>
          <a:lstStyle/>
          <a:p>
            <a:pPr algn="ctr">
              <a:lnSpc>
                <a:spcPts val="3499"/>
              </a:lnSpc>
              <a:spcBef>
                <a:spcPct val="0"/>
              </a:spcBef>
            </a:pPr>
            <a:r>
              <a:rPr lang="en-US" sz="2499" dirty="0">
                <a:solidFill>
                  <a:srgbClr val="FFFFFF">
                    <a:alpha val="49804"/>
                  </a:srgbClr>
                </a:solidFill>
                <a:latin typeface="Crimson Pro"/>
              </a:rPr>
              <a:t>VEPR</a:t>
            </a:r>
          </a:p>
        </p:txBody>
      </p:sp>
      <p:pic>
        <p:nvPicPr>
          <p:cNvPr id="19" name="Graphic 18">
            <a:extLst>
              <a:ext uri="{FF2B5EF4-FFF2-40B4-BE49-F238E27FC236}">
                <a16:creationId xmlns:a16="http://schemas.microsoft.com/office/drawing/2014/main" id="{713059C2-37A9-4F78-9766-9500361B75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706" y="-49489"/>
            <a:ext cx="4752975" cy="1076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730567" y="1104900"/>
            <a:ext cx="17024033" cy="551433"/>
          </a:xfrm>
          <a:prstGeom prst="rect">
            <a:avLst/>
          </a:prstGeom>
        </p:spPr>
        <p:txBody>
          <a:bodyPr wrap="square" lIns="0" tIns="0" rIns="0" bIns="0" rtlCol="0" anchor="t">
            <a:spAutoFit/>
          </a:bodyPr>
          <a:lstStyle/>
          <a:p>
            <a:pPr>
              <a:lnSpc>
                <a:spcPts val="4274"/>
              </a:lnSpc>
            </a:pPr>
            <a:r>
              <a:rPr lang="en-US" sz="4274" b="1" dirty="0">
                <a:solidFill>
                  <a:srgbClr val="000000"/>
                </a:solidFill>
                <a:latin typeface="Crimson Pro Bold Bold" panose="020B0604020202020204" charset="0"/>
              </a:rPr>
              <a:t>Xu </a:t>
            </a:r>
            <a:r>
              <a:rPr lang="en-US" sz="4274" b="1" dirty="0" err="1">
                <a:solidFill>
                  <a:srgbClr val="000000"/>
                </a:solidFill>
                <a:latin typeface="Crimson Pro Bold Bold" panose="020B0604020202020204" charset="0"/>
              </a:rPr>
              <a:t>hướng</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giảm</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đà</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phục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hồi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xuất-kinh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doanh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cuối</a:t>
            </a:r>
            <a:r>
              <a:rPr lang="en-US" sz="4274" b="1" dirty="0">
                <a:solidFill>
                  <a:srgbClr val="000000"/>
                </a:solidFill>
                <a:latin typeface="Crimson Pro Bold Bold" panose="020B0604020202020204" charset="0"/>
              </a:rPr>
              <a:t> 2022 </a:t>
            </a:r>
            <a:r>
              <a:rPr lang="en-US" sz="4274" b="1" dirty="0" err="1">
                <a:solidFill>
                  <a:srgbClr val="000000"/>
                </a:solidFill>
                <a:latin typeface="Crimson Pro Bold Bold" panose="020B0604020202020204" charset="0"/>
              </a:rPr>
              <a:t>đầu</a:t>
            </a:r>
            <a:r>
              <a:rPr lang="en-US" sz="4274" b="1" dirty="0">
                <a:solidFill>
                  <a:srgbClr val="000000"/>
                </a:solidFill>
                <a:latin typeface="Crimson Pro Bold Bold" panose="020B0604020202020204" charset="0"/>
              </a:rPr>
              <a:t> 2023</a:t>
            </a:r>
          </a:p>
        </p:txBody>
      </p:sp>
      <p:grpSp>
        <p:nvGrpSpPr>
          <p:cNvPr id="11" name="Group 11"/>
          <p:cNvGrpSpPr/>
          <p:nvPr/>
        </p:nvGrpSpPr>
        <p:grpSpPr>
          <a:xfrm>
            <a:off x="17615596" y="9938353"/>
            <a:ext cx="885137" cy="348647"/>
            <a:chOff x="0" y="0"/>
            <a:chExt cx="1180183" cy="464862"/>
          </a:xfrm>
        </p:grpSpPr>
        <p:grpSp>
          <p:nvGrpSpPr>
            <p:cNvPr id="12" name="Group 12"/>
            <p:cNvGrpSpPr/>
            <p:nvPr/>
          </p:nvGrpSpPr>
          <p:grpSpPr>
            <a:xfrm>
              <a:off x="0" y="0"/>
              <a:ext cx="1180183" cy="464862"/>
              <a:chOff x="0" y="0"/>
              <a:chExt cx="643663" cy="253532"/>
            </a:xfrm>
          </p:grpSpPr>
          <p:sp>
            <p:nvSpPr>
              <p:cNvPr id="13" name="Freeform 13"/>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4" name="TextBox 14"/>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cxnSp>
        <p:nvCxnSpPr>
          <p:cNvPr id="18" name="Straight Connector 17">
            <a:extLst>
              <a:ext uri="{FF2B5EF4-FFF2-40B4-BE49-F238E27FC236}">
                <a16:creationId xmlns:a16="http://schemas.microsoft.com/office/drawing/2014/main" id="{F266051D-D62F-425B-BBE2-A96414B03FC3}"/>
              </a:ext>
            </a:extLst>
          </p:cNvPr>
          <p:cNvCxnSpPr/>
          <p:nvPr/>
        </p:nvCxnSpPr>
        <p:spPr>
          <a:xfrm>
            <a:off x="730567" y="1788715"/>
            <a:ext cx="2286000" cy="0"/>
          </a:xfrm>
          <a:prstGeom prst="line">
            <a:avLst/>
          </a:prstGeom>
          <a:ln w="76200"/>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4"/>
          <a:stretch>
            <a:fillRect/>
          </a:stretch>
        </p:blipFill>
        <p:spPr>
          <a:xfrm>
            <a:off x="4108682" y="1981647"/>
            <a:ext cx="13874038" cy="7276653"/>
          </a:xfrm>
          <a:prstGeom prst="rect">
            <a:avLst/>
          </a:prstGeom>
        </p:spPr>
      </p:pic>
      <p:sp>
        <p:nvSpPr>
          <p:cNvPr id="16" name="Rectangle 15"/>
          <p:cNvSpPr/>
          <p:nvPr/>
        </p:nvSpPr>
        <p:spPr>
          <a:xfrm>
            <a:off x="222567" y="2803817"/>
            <a:ext cx="3302000" cy="5940088"/>
          </a:xfrm>
          <a:prstGeom prst="rect">
            <a:avLst/>
          </a:prstGeom>
        </p:spPr>
        <p:txBody>
          <a:bodyPr wrap="square">
            <a:spAutoFit/>
          </a:bodyPr>
          <a:lstStyle/>
          <a:p>
            <a:r>
              <a:rPr lang="vi-VN" sz="3600" dirty="0"/>
              <a:t>Công nghiệp hụt hơi thấy rõ trong 2022 , và tất cả các ngành động lực đều đi xuống khi l</a:t>
            </a:r>
            <a:r>
              <a:rPr lang="en-US" sz="3600" dirty="0" err="1"/>
              <a:t>ãi</a:t>
            </a:r>
            <a:r>
              <a:rPr lang="en-US" sz="3600" dirty="0"/>
              <a:t> </a:t>
            </a:r>
            <a:r>
              <a:rPr lang="en-US" sz="3600" dirty="0" err="1"/>
              <a:t>suất</a:t>
            </a:r>
            <a:r>
              <a:rPr lang="vi-VN" sz="3600" dirty="0"/>
              <a:t> bắt đầu tăng mạnh từ nửa cuối </a:t>
            </a:r>
            <a:r>
              <a:rPr lang="en-US" sz="3600" dirty="0"/>
              <a:t>20</a:t>
            </a:r>
            <a:r>
              <a:rPr lang="vi-VN" sz="3200" dirty="0"/>
              <a:t>22</a:t>
            </a:r>
            <a:r>
              <a:rPr lang="en-US" sz="4000" dirty="0"/>
              <a:t> </a:t>
            </a:r>
            <a:endParaRPr lang="en-US" sz="3600" dirty="0"/>
          </a:p>
          <a:p>
            <a:r>
              <a:rPr lang="en-US" sz="1600" dirty="0"/>
              <a:t>(</a:t>
            </a:r>
            <a:r>
              <a:rPr lang="en-US" sz="1600" dirty="0" err="1"/>
              <a:t>Dữ</a:t>
            </a:r>
            <a:r>
              <a:rPr lang="en-US" sz="1600" dirty="0"/>
              <a:t> </a:t>
            </a:r>
            <a:r>
              <a:rPr lang="en-US" sz="1600" dirty="0" err="1"/>
              <a:t>liệu</a:t>
            </a:r>
            <a:r>
              <a:rPr lang="en-US" sz="1600" dirty="0"/>
              <a:t> </a:t>
            </a:r>
            <a:r>
              <a:rPr lang="en-US" sz="1600" dirty="0" err="1"/>
              <a:t>từ</a:t>
            </a:r>
            <a:r>
              <a:rPr lang="en-US" sz="1600" dirty="0"/>
              <a:t> </a:t>
            </a:r>
            <a:r>
              <a:rPr lang="en-US" sz="1600" dirty="0" err="1"/>
              <a:t>phần</a:t>
            </a:r>
            <a:r>
              <a:rPr lang="en-US" sz="1600" dirty="0"/>
              <a:t> </a:t>
            </a:r>
            <a:r>
              <a:rPr lang="en-US" sz="1600" dirty="0" err="1"/>
              <a:t>mềm</a:t>
            </a:r>
            <a:r>
              <a:rPr lang="en-US" sz="1600" dirty="0"/>
              <a:t> </a:t>
            </a:r>
            <a:r>
              <a:rPr lang="en-US" sz="1600" dirty="0" err="1"/>
              <a:t>Wichart</a:t>
            </a:r>
            <a:r>
              <a:rPr lang="en-US" sz="16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730567" y="1104900"/>
            <a:ext cx="17024033" cy="551433"/>
          </a:xfrm>
          <a:prstGeom prst="rect">
            <a:avLst/>
          </a:prstGeom>
        </p:spPr>
        <p:txBody>
          <a:bodyPr wrap="square" lIns="0" tIns="0" rIns="0" bIns="0" rtlCol="0" anchor="t">
            <a:spAutoFit/>
          </a:bodyPr>
          <a:lstStyle/>
          <a:p>
            <a:pPr>
              <a:lnSpc>
                <a:spcPts val="4274"/>
              </a:lnSpc>
            </a:pPr>
            <a:r>
              <a:rPr lang="en-US" sz="4274" b="1" dirty="0">
                <a:solidFill>
                  <a:srgbClr val="000000"/>
                </a:solidFill>
                <a:latin typeface="Crimson Pro Bold Bold" panose="020B0604020202020204" charset="0"/>
              </a:rPr>
              <a:t>Xu </a:t>
            </a:r>
            <a:r>
              <a:rPr lang="en-US" sz="4274" b="1" dirty="0" err="1">
                <a:solidFill>
                  <a:srgbClr val="000000"/>
                </a:solidFill>
                <a:latin typeface="Crimson Pro Bold Bold" panose="020B0604020202020204" charset="0"/>
              </a:rPr>
              <a:t>hướng</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giảm</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đà</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phục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hồi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xuất-kinh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doanh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cuối</a:t>
            </a:r>
            <a:r>
              <a:rPr lang="en-US" sz="4274" b="1" dirty="0">
                <a:solidFill>
                  <a:srgbClr val="000000"/>
                </a:solidFill>
                <a:latin typeface="Crimson Pro Bold Bold" panose="020B0604020202020204" charset="0"/>
              </a:rPr>
              <a:t> 2022 </a:t>
            </a:r>
            <a:r>
              <a:rPr lang="en-US" sz="4274" b="1" dirty="0" err="1">
                <a:solidFill>
                  <a:srgbClr val="000000"/>
                </a:solidFill>
                <a:latin typeface="Crimson Pro Bold Bold" panose="020B0604020202020204" charset="0"/>
              </a:rPr>
              <a:t>đầu</a:t>
            </a:r>
            <a:r>
              <a:rPr lang="en-US" sz="4274" b="1" dirty="0">
                <a:solidFill>
                  <a:srgbClr val="000000"/>
                </a:solidFill>
                <a:latin typeface="Crimson Pro Bold Bold" panose="020B0604020202020204" charset="0"/>
              </a:rPr>
              <a:t> 2023</a:t>
            </a:r>
          </a:p>
        </p:txBody>
      </p:sp>
      <p:grpSp>
        <p:nvGrpSpPr>
          <p:cNvPr id="11" name="Group 11"/>
          <p:cNvGrpSpPr/>
          <p:nvPr/>
        </p:nvGrpSpPr>
        <p:grpSpPr>
          <a:xfrm>
            <a:off x="17615596" y="9938353"/>
            <a:ext cx="885137" cy="348647"/>
            <a:chOff x="0" y="0"/>
            <a:chExt cx="1180183" cy="464862"/>
          </a:xfrm>
        </p:grpSpPr>
        <p:grpSp>
          <p:nvGrpSpPr>
            <p:cNvPr id="12" name="Group 12"/>
            <p:cNvGrpSpPr/>
            <p:nvPr/>
          </p:nvGrpSpPr>
          <p:grpSpPr>
            <a:xfrm>
              <a:off x="0" y="0"/>
              <a:ext cx="1180183" cy="464862"/>
              <a:chOff x="0" y="0"/>
              <a:chExt cx="643663" cy="253532"/>
            </a:xfrm>
          </p:grpSpPr>
          <p:sp>
            <p:nvSpPr>
              <p:cNvPr id="13" name="Freeform 13"/>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4" name="TextBox 14"/>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cxnSp>
        <p:nvCxnSpPr>
          <p:cNvPr id="18" name="Straight Connector 17">
            <a:extLst>
              <a:ext uri="{FF2B5EF4-FFF2-40B4-BE49-F238E27FC236}">
                <a16:creationId xmlns:a16="http://schemas.microsoft.com/office/drawing/2014/main" id="{F266051D-D62F-425B-BBE2-A96414B03FC3}"/>
              </a:ext>
            </a:extLst>
          </p:cNvPr>
          <p:cNvCxnSpPr/>
          <p:nvPr/>
        </p:nvCxnSpPr>
        <p:spPr>
          <a:xfrm>
            <a:off x="730567" y="1788715"/>
            <a:ext cx="2286000" cy="0"/>
          </a:xfrm>
          <a:prstGeom prst="line">
            <a:avLst/>
          </a:prstGeom>
          <a:ln w="76200"/>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stretch>
            <a:fillRect/>
          </a:stretch>
        </p:blipFill>
        <p:spPr>
          <a:xfrm>
            <a:off x="-19320" y="2626360"/>
            <a:ext cx="9163320" cy="4724400"/>
          </a:xfrm>
          <a:prstGeom prst="rect">
            <a:avLst/>
          </a:prstGeom>
        </p:spPr>
      </p:pic>
      <p:pic>
        <p:nvPicPr>
          <p:cNvPr id="6" name="Picture 5"/>
          <p:cNvPicPr>
            <a:picLocks noChangeAspect="1"/>
          </p:cNvPicPr>
          <p:nvPr/>
        </p:nvPicPr>
        <p:blipFill>
          <a:blip r:embed="rId5"/>
          <a:stretch>
            <a:fillRect/>
          </a:stretch>
        </p:blipFill>
        <p:spPr>
          <a:xfrm>
            <a:off x="9289666" y="2628900"/>
            <a:ext cx="8998334" cy="4724400"/>
          </a:xfrm>
          <a:prstGeom prst="rect">
            <a:avLst/>
          </a:prstGeom>
        </p:spPr>
      </p:pic>
      <p:sp>
        <p:nvSpPr>
          <p:cNvPr id="7" name="Rectangle 6"/>
          <p:cNvSpPr/>
          <p:nvPr/>
        </p:nvSpPr>
        <p:spPr>
          <a:xfrm>
            <a:off x="1066800" y="8403014"/>
            <a:ext cx="15392400" cy="1569660"/>
          </a:xfrm>
          <a:prstGeom prst="rect">
            <a:avLst/>
          </a:prstGeom>
        </p:spPr>
        <p:txBody>
          <a:bodyPr wrap="square">
            <a:spAutoFit/>
          </a:bodyPr>
          <a:lstStyle/>
          <a:p>
            <a:r>
              <a:rPr lang="en-US" sz="3200" dirty="0" err="1"/>
              <a:t>Vốn</a:t>
            </a:r>
            <a:r>
              <a:rPr lang="en-US" sz="3200" dirty="0"/>
              <a:t> </a:t>
            </a:r>
            <a:r>
              <a:rPr lang="en-US" sz="3200" dirty="0" err="1"/>
              <a:t>đăng</a:t>
            </a:r>
            <a:r>
              <a:rPr lang="en-US" sz="3200" dirty="0"/>
              <a:t> </a:t>
            </a:r>
            <a:r>
              <a:rPr lang="en-US" sz="3200" dirty="0" err="1"/>
              <a:t>ký</a:t>
            </a:r>
            <a:r>
              <a:rPr lang="en-US" sz="3200" dirty="0"/>
              <a:t> </a:t>
            </a:r>
            <a:r>
              <a:rPr lang="en-US" sz="3200" dirty="0" err="1"/>
              <a:t>doanh</a:t>
            </a:r>
            <a:r>
              <a:rPr lang="en-US" sz="3200" dirty="0"/>
              <a:t> </a:t>
            </a:r>
            <a:r>
              <a:rPr lang="en-US" sz="3200" dirty="0" err="1"/>
              <a:t>nghiệp</a:t>
            </a:r>
            <a:r>
              <a:rPr lang="en-US" sz="3200" dirty="0"/>
              <a:t> quay </a:t>
            </a:r>
            <a:r>
              <a:rPr lang="en-US" sz="3200" dirty="0" err="1"/>
              <a:t>trở</a:t>
            </a:r>
            <a:r>
              <a:rPr lang="en-US" sz="3200" dirty="0"/>
              <a:t> lại, </a:t>
            </a:r>
            <a:r>
              <a:rPr lang="en-US" sz="3200" dirty="0" err="1"/>
              <a:t>và</a:t>
            </a:r>
            <a:r>
              <a:rPr lang="en-US" sz="3200" dirty="0"/>
              <a:t> </a:t>
            </a:r>
            <a:r>
              <a:rPr lang="en-US" sz="3200" dirty="0" err="1"/>
              <a:t>mở</a:t>
            </a:r>
            <a:r>
              <a:rPr lang="en-US" sz="3200" dirty="0"/>
              <a:t> </a:t>
            </a:r>
            <a:r>
              <a:rPr lang="en-US" sz="3200" dirty="0" err="1"/>
              <a:t>mới</a:t>
            </a:r>
            <a:r>
              <a:rPr lang="en-US" sz="3200" dirty="0"/>
              <a:t>,  </a:t>
            </a:r>
            <a:r>
              <a:rPr lang="en-US" sz="3200" dirty="0" err="1"/>
              <a:t>cũng</a:t>
            </a:r>
            <a:r>
              <a:rPr lang="en-US" sz="3200" dirty="0"/>
              <a:t> </a:t>
            </a:r>
            <a:r>
              <a:rPr lang="en-US" sz="3200" dirty="0" err="1"/>
              <a:t>như</a:t>
            </a:r>
            <a:r>
              <a:rPr lang="en-US" sz="3200" dirty="0"/>
              <a:t> </a:t>
            </a:r>
            <a:r>
              <a:rPr lang="en-US" sz="3200" dirty="0" err="1"/>
              <a:t>dòng</a:t>
            </a:r>
            <a:r>
              <a:rPr lang="en-US" sz="3200" dirty="0"/>
              <a:t> </a:t>
            </a:r>
            <a:r>
              <a:rPr lang="en-US" sz="3200" dirty="0" err="1"/>
              <a:t>vốn</a:t>
            </a:r>
            <a:r>
              <a:rPr lang="en-US" sz="3200" dirty="0"/>
              <a:t> FDI </a:t>
            </a:r>
            <a:r>
              <a:rPr lang="en-US" sz="3200" dirty="0" err="1"/>
              <a:t>cũng</a:t>
            </a:r>
            <a:r>
              <a:rPr lang="en-US" sz="3200" dirty="0"/>
              <a:t> </a:t>
            </a:r>
            <a:r>
              <a:rPr lang="en-US" sz="3200" dirty="0" err="1"/>
              <a:t>cùng</a:t>
            </a:r>
            <a:r>
              <a:rPr lang="en-US" sz="3200" dirty="0"/>
              <a:t> xu </a:t>
            </a:r>
            <a:r>
              <a:rPr lang="en-US" sz="3200" dirty="0" err="1"/>
              <a:t>hướng</a:t>
            </a:r>
            <a:r>
              <a:rPr lang="en-US" sz="3200" dirty="0"/>
              <a:t> </a:t>
            </a:r>
            <a:r>
              <a:rPr lang="en-US" sz="3200" dirty="0" err="1"/>
              <a:t>suy</a:t>
            </a:r>
            <a:r>
              <a:rPr lang="en-US" sz="3200" dirty="0"/>
              <a:t> </a:t>
            </a:r>
            <a:r>
              <a:rPr lang="en-US" sz="3200" dirty="0" err="1"/>
              <a:t>giảm</a:t>
            </a:r>
            <a:r>
              <a:rPr lang="en-US" sz="3200" dirty="0"/>
              <a:t> </a:t>
            </a:r>
            <a:r>
              <a:rPr lang="en-US" sz="3200" dirty="0" err="1"/>
              <a:t>từ</a:t>
            </a:r>
            <a:r>
              <a:rPr lang="en-US" sz="3200" dirty="0"/>
              <a:t> </a:t>
            </a:r>
            <a:r>
              <a:rPr lang="en-US" sz="3200" dirty="0" err="1"/>
              <a:t>giữa</a:t>
            </a:r>
            <a:r>
              <a:rPr lang="en-US" sz="3200" dirty="0"/>
              <a:t> 2022 </a:t>
            </a:r>
            <a:r>
              <a:rPr lang="en-US" sz="2000" dirty="0"/>
              <a:t>(</a:t>
            </a:r>
            <a:r>
              <a:rPr lang="en-US" sz="2000" dirty="0" err="1"/>
              <a:t>Dữ</a:t>
            </a:r>
            <a:r>
              <a:rPr lang="en-US" sz="2000" dirty="0"/>
              <a:t> </a:t>
            </a:r>
            <a:r>
              <a:rPr lang="en-US" sz="2000" dirty="0" err="1"/>
              <a:t>liệu</a:t>
            </a:r>
            <a:r>
              <a:rPr lang="en-US" sz="2000" dirty="0"/>
              <a:t> </a:t>
            </a:r>
            <a:r>
              <a:rPr lang="en-US" sz="2000" dirty="0" err="1"/>
              <a:t>từ</a:t>
            </a:r>
            <a:r>
              <a:rPr lang="en-US" sz="2000" dirty="0"/>
              <a:t> </a:t>
            </a:r>
            <a:r>
              <a:rPr lang="en-US" sz="2000" dirty="0" err="1"/>
              <a:t>phần</a:t>
            </a:r>
            <a:r>
              <a:rPr lang="en-US" sz="2000" dirty="0"/>
              <a:t> </a:t>
            </a:r>
            <a:r>
              <a:rPr lang="en-US" sz="2000" dirty="0" err="1"/>
              <a:t>mềm</a:t>
            </a:r>
            <a:r>
              <a:rPr lang="en-US" sz="2000" dirty="0"/>
              <a:t> </a:t>
            </a:r>
            <a:r>
              <a:rPr lang="en-US" sz="2000" dirty="0" err="1"/>
              <a:t>Wichart</a:t>
            </a:r>
            <a:r>
              <a:rPr lang="en-US" sz="2000" dirty="0"/>
              <a:t>)</a:t>
            </a:r>
          </a:p>
          <a:p>
            <a:endParaRPr lang="en-US" sz="3200" dirty="0"/>
          </a:p>
        </p:txBody>
      </p:sp>
    </p:spTree>
    <p:extLst>
      <p:ext uri="{BB962C8B-B14F-4D97-AF65-F5344CB8AC3E}">
        <p14:creationId xmlns:p14="http://schemas.microsoft.com/office/powerpoint/2010/main" val="20339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730567" y="1104900"/>
            <a:ext cx="17024033" cy="551433"/>
          </a:xfrm>
          <a:prstGeom prst="rect">
            <a:avLst/>
          </a:prstGeom>
        </p:spPr>
        <p:txBody>
          <a:bodyPr wrap="square" lIns="0" tIns="0" rIns="0" bIns="0" rtlCol="0" anchor="t">
            <a:spAutoFit/>
          </a:bodyPr>
          <a:lstStyle/>
          <a:p>
            <a:pPr>
              <a:lnSpc>
                <a:spcPts val="4274"/>
              </a:lnSpc>
            </a:pPr>
            <a:r>
              <a:rPr lang="en-US" sz="4274" b="1" dirty="0">
                <a:solidFill>
                  <a:srgbClr val="000000"/>
                </a:solidFill>
                <a:latin typeface="Crimson Pro Bold Bold" panose="020B0604020202020204" charset="0"/>
              </a:rPr>
              <a:t>Xu </a:t>
            </a:r>
            <a:r>
              <a:rPr lang="en-US" sz="4274" b="1" dirty="0" err="1">
                <a:solidFill>
                  <a:srgbClr val="000000"/>
                </a:solidFill>
                <a:latin typeface="Crimson Pro Bold Bold" panose="020B0604020202020204" charset="0"/>
              </a:rPr>
              <a:t>hướng</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giảm</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đà</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phục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hồi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xuất-kinh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doanh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cuối</a:t>
            </a:r>
            <a:r>
              <a:rPr lang="en-US" sz="4274" b="1" dirty="0">
                <a:solidFill>
                  <a:srgbClr val="000000"/>
                </a:solidFill>
                <a:latin typeface="Crimson Pro Bold Bold" panose="020B0604020202020204" charset="0"/>
              </a:rPr>
              <a:t> 2022 </a:t>
            </a:r>
            <a:r>
              <a:rPr lang="en-US" sz="4274" b="1" dirty="0" err="1">
                <a:solidFill>
                  <a:srgbClr val="000000"/>
                </a:solidFill>
                <a:latin typeface="Crimson Pro Bold Bold" panose="020B0604020202020204" charset="0"/>
              </a:rPr>
              <a:t>đầu</a:t>
            </a:r>
            <a:r>
              <a:rPr lang="en-US" sz="4274" b="1" dirty="0">
                <a:solidFill>
                  <a:srgbClr val="000000"/>
                </a:solidFill>
                <a:latin typeface="Crimson Pro Bold Bold" panose="020B0604020202020204" charset="0"/>
              </a:rPr>
              <a:t> 2023</a:t>
            </a:r>
          </a:p>
        </p:txBody>
      </p:sp>
      <p:grpSp>
        <p:nvGrpSpPr>
          <p:cNvPr id="11" name="Group 11"/>
          <p:cNvGrpSpPr/>
          <p:nvPr/>
        </p:nvGrpSpPr>
        <p:grpSpPr>
          <a:xfrm>
            <a:off x="17615596" y="9938353"/>
            <a:ext cx="885137" cy="348647"/>
            <a:chOff x="0" y="0"/>
            <a:chExt cx="1180183" cy="464862"/>
          </a:xfrm>
        </p:grpSpPr>
        <p:grpSp>
          <p:nvGrpSpPr>
            <p:cNvPr id="12" name="Group 12"/>
            <p:cNvGrpSpPr/>
            <p:nvPr/>
          </p:nvGrpSpPr>
          <p:grpSpPr>
            <a:xfrm>
              <a:off x="0" y="0"/>
              <a:ext cx="1180183" cy="464862"/>
              <a:chOff x="0" y="0"/>
              <a:chExt cx="643663" cy="253532"/>
            </a:xfrm>
          </p:grpSpPr>
          <p:sp>
            <p:nvSpPr>
              <p:cNvPr id="13" name="Freeform 13"/>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4" name="TextBox 14"/>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cxnSp>
        <p:nvCxnSpPr>
          <p:cNvPr id="18" name="Straight Connector 17">
            <a:extLst>
              <a:ext uri="{FF2B5EF4-FFF2-40B4-BE49-F238E27FC236}">
                <a16:creationId xmlns:a16="http://schemas.microsoft.com/office/drawing/2014/main" id="{F266051D-D62F-425B-BBE2-A96414B03FC3}"/>
              </a:ext>
            </a:extLst>
          </p:cNvPr>
          <p:cNvCxnSpPr/>
          <p:nvPr/>
        </p:nvCxnSpPr>
        <p:spPr>
          <a:xfrm>
            <a:off x="730567" y="1788715"/>
            <a:ext cx="2286000" cy="0"/>
          </a:xfrm>
          <a:prstGeom prst="line">
            <a:avLst/>
          </a:prstGeom>
          <a:ln w="76200"/>
        </p:spPr>
        <p:style>
          <a:lnRef idx="1">
            <a:schemeClr val="dk1"/>
          </a:lnRef>
          <a:fillRef idx="0">
            <a:schemeClr val="dk1"/>
          </a:fillRef>
          <a:effectRef idx="0">
            <a:schemeClr val="dk1"/>
          </a:effectRef>
          <a:fontRef idx="minor">
            <a:schemeClr val="tx1"/>
          </a:fontRef>
        </p:style>
      </p:cxnSp>
      <p:sp>
        <p:nvSpPr>
          <p:cNvPr id="7" name="Rectangle 6"/>
          <p:cNvSpPr/>
          <p:nvPr/>
        </p:nvSpPr>
        <p:spPr>
          <a:xfrm>
            <a:off x="1066800" y="8403014"/>
            <a:ext cx="15392400" cy="1569660"/>
          </a:xfrm>
          <a:prstGeom prst="rect">
            <a:avLst/>
          </a:prstGeom>
        </p:spPr>
        <p:txBody>
          <a:bodyPr wrap="square">
            <a:spAutoFit/>
          </a:bodyPr>
          <a:lstStyle/>
          <a:p>
            <a:pPr lvl="0"/>
            <a:r>
              <a:rPr lang="en-US" sz="3200" dirty="0" err="1"/>
              <a:t>Nhập</a:t>
            </a:r>
            <a:r>
              <a:rPr lang="en-US" sz="3200" dirty="0"/>
              <a:t> </a:t>
            </a:r>
            <a:r>
              <a:rPr lang="en-US" sz="3200" dirty="0" err="1"/>
              <a:t>khẩu</a:t>
            </a:r>
            <a:r>
              <a:rPr lang="en-US" sz="3200" dirty="0"/>
              <a:t> </a:t>
            </a:r>
            <a:r>
              <a:rPr lang="en-US" sz="3200" dirty="0" err="1"/>
              <a:t>đầu</a:t>
            </a:r>
            <a:r>
              <a:rPr lang="en-US" sz="3200" dirty="0"/>
              <a:t> </a:t>
            </a:r>
            <a:r>
              <a:rPr lang="en-US" sz="3200" dirty="0" err="1"/>
              <a:t>vào</a:t>
            </a:r>
            <a:r>
              <a:rPr lang="en-US" sz="3200" dirty="0"/>
              <a:t> </a:t>
            </a:r>
            <a:r>
              <a:rPr lang="en-US" sz="3200" dirty="0" err="1"/>
              <a:t>phục</a:t>
            </a:r>
            <a:r>
              <a:rPr lang="en-US" sz="3200" dirty="0"/>
              <a:t> </a:t>
            </a:r>
            <a:r>
              <a:rPr lang="en-US" sz="3200" dirty="0" err="1"/>
              <a:t>vụ</a:t>
            </a:r>
            <a:r>
              <a:rPr lang="en-US" sz="3200" dirty="0"/>
              <a:t> </a:t>
            </a:r>
            <a:r>
              <a:rPr lang="en-US" sz="3200" dirty="0" err="1"/>
              <a:t>sản</a:t>
            </a:r>
            <a:r>
              <a:rPr lang="en-US" sz="3200" dirty="0"/>
              <a:t> </a:t>
            </a:r>
            <a:r>
              <a:rPr lang="en-US" sz="3200" dirty="0" err="1"/>
              <a:t>xuất</a:t>
            </a:r>
            <a:r>
              <a:rPr lang="en-US" sz="3200" dirty="0"/>
              <a:t> </a:t>
            </a:r>
            <a:r>
              <a:rPr lang="en-US" sz="3200" dirty="0" err="1"/>
              <a:t>của</a:t>
            </a:r>
            <a:r>
              <a:rPr lang="en-US" sz="3200" dirty="0"/>
              <a:t> </a:t>
            </a:r>
            <a:r>
              <a:rPr lang="en-US" sz="3200" dirty="0" err="1"/>
              <a:t>các</a:t>
            </a:r>
            <a:r>
              <a:rPr lang="en-US" sz="3200" dirty="0"/>
              <a:t> </a:t>
            </a:r>
            <a:r>
              <a:rPr lang="en-US" sz="3200" dirty="0" err="1"/>
              <a:t>mặt</a:t>
            </a:r>
            <a:r>
              <a:rPr lang="en-US" sz="3200" dirty="0"/>
              <a:t> </a:t>
            </a:r>
            <a:r>
              <a:rPr lang="en-US" sz="3200" dirty="0" err="1"/>
              <a:t>hàng</a:t>
            </a:r>
            <a:r>
              <a:rPr lang="en-US" sz="3200" dirty="0"/>
              <a:t> </a:t>
            </a:r>
            <a:r>
              <a:rPr lang="en-US" sz="3200" dirty="0" err="1"/>
              <a:t>chủ</a:t>
            </a:r>
            <a:r>
              <a:rPr lang="en-US" sz="3200" dirty="0"/>
              <a:t> </a:t>
            </a:r>
            <a:r>
              <a:rPr lang="en-US" sz="3200" dirty="0" err="1"/>
              <a:t>lực</a:t>
            </a:r>
            <a:r>
              <a:rPr lang="en-US" sz="3200" dirty="0"/>
              <a:t> </a:t>
            </a:r>
            <a:r>
              <a:rPr lang="en-US" sz="3200" dirty="0" err="1"/>
              <a:t>suy</a:t>
            </a:r>
            <a:r>
              <a:rPr lang="en-US" sz="3200" dirty="0"/>
              <a:t> </a:t>
            </a:r>
            <a:r>
              <a:rPr lang="en-US" sz="3200" dirty="0" err="1"/>
              <a:t>giảm</a:t>
            </a:r>
            <a:r>
              <a:rPr lang="en-US" sz="3200" dirty="0"/>
              <a:t> </a:t>
            </a:r>
            <a:r>
              <a:rPr lang="en-US" sz="3200" dirty="0" err="1"/>
              <a:t>ngày</a:t>
            </a:r>
            <a:r>
              <a:rPr lang="en-US" sz="3200" dirty="0"/>
              <a:t> </a:t>
            </a:r>
            <a:r>
              <a:rPr lang="en-US" sz="3200" dirty="0" err="1"/>
              <a:t>từ</a:t>
            </a:r>
            <a:r>
              <a:rPr lang="en-US" sz="3200" dirty="0"/>
              <a:t> </a:t>
            </a:r>
            <a:r>
              <a:rPr lang="en-US" sz="3200" dirty="0" err="1"/>
              <a:t>đầu</a:t>
            </a:r>
            <a:r>
              <a:rPr lang="en-US" sz="3200" dirty="0"/>
              <a:t> 2021 </a:t>
            </a:r>
            <a:r>
              <a:rPr lang="en-US" sz="3200" dirty="0" err="1"/>
              <a:t>kéo</a:t>
            </a:r>
            <a:r>
              <a:rPr lang="en-US" sz="3200" dirty="0"/>
              <a:t> </a:t>
            </a:r>
            <a:r>
              <a:rPr lang="en-US" sz="3200" dirty="0" err="1"/>
              <a:t>dài</a:t>
            </a:r>
            <a:r>
              <a:rPr lang="en-US" sz="3200" dirty="0"/>
              <a:t> </a:t>
            </a:r>
            <a:r>
              <a:rPr lang="en-US" sz="3200" dirty="0" err="1"/>
              <a:t>và</a:t>
            </a:r>
            <a:r>
              <a:rPr lang="en-US" sz="3200" dirty="0"/>
              <a:t> </a:t>
            </a:r>
            <a:r>
              <a:rPr lang="en-US" sz="3200" dirty="0" err="1"/>
              <a:t>giảm</a:t>
            </a:r>
            <a:r>
              <a:rPr lang="en-US" sz="3200" dirty="0"/>
              <a:t> </a:t>
            </a:r>
            <a:r>
              <a:rPr lang="en-US" sz="3200" dirty="0" err="1"/>
              <a:t>nghiêm</a:t>
            </a:r>
            <a:r>
              <a:rPr lang="en-US" sz="3200" dirty="0"/>
              <a:t> </a:t>
            </a:r>
            <a:r>
              <a:rPr lang="en-US" sz="3200" dirty="0" err="1"/>
              <a:t>trọng</a:t>
            </a:r>
            <a:r>
              <a:rPr lang="en-US" sz="3200" dirty="0"/>
              <a:t> </a:t>
            </a:r>
            <a:r>
              <a:rPr lang="en-US" sz="3200" dirty="0" err="1"/>
              <a:t>cuối</a:t>
            </a:r>
            <a:r>
              <a:rPr lang="en-US" sz="3200" dirty="0"/>
              <a:t> 2022 – </a:t>
            </a:r>
            <a:r>
              <a:rPr lang="en-US" sz="3200" dirty="0" err="1"/>
              <a:t>đầu</a:t>
            </a:r>
            <a:r>
              <a:rPr lang="en-US" sz="3200" dirty="0"/>
              <a:t> 2023</a:t>
            </a:r>
            <a:r>
              <a:rPr lang="en-US" sz="1600" dirty="0">
                <a:solidFill>
                  <a:prstClr val="black"/>
                </a:solidFill>
              </a:rPr>
              <a:t> </a:t>
            </a:r>
            <a:r>
              <a:rPr lang="en-US" dirty="0">
                <a:solidFill>
                  <a:prstClr val="black"/>
                </a:solidFill>
              </a:rPr>
              <a:t>(</a:t>
            </a:r>
            <a:r>
              <a:rPr lang="en-US" dirty="0" err="1">
                <a:solidFill>
                  <a:prstClr val="black"/>
                </a:solidFill>
              </a:rPr>
              <a:t>Dữ</a:t>
            </a:r>
            <a:r>
              <a:rPr lang="en-US" dirty="0">
                <a:solidFill>
                  <a:prstClr val="black"/>
                </a:solidFill>
              </a:rPr>
              <a:t> </a:t>
            </a:r>
            <a:r>
              <a:rPr lang="en-US" dirty="0" err="1">
                <a:solidFill>
                  <a:prstClr val="black"/>
                </a:solidFill>
              </a:rPr>
              <a:t>liệu</a:t>
            </a:r>
            <a:r>
              <a:rPr lang="en-US" dirty="0">
                <a:solidFill>
                  <a:prstClr val="black"/>
                </a:solidFill>
              </a:rPr>
              <a:t> </a:t>
            </a:r>
            <a:r>
              <a:rPr lang="en-US" dirty="0" err="1">
                <a:solidFill>
                  <a:prstClr val="black"/>
                </a:solidFill>
              </a:rPr>
              <a:t>từ</a:t>
            </a:r>
            <a:r>
              <a:rPr lang="en-US" dirty="0">
                <a:solidFill>
                  <a:prstClr val="black"/>
                </a:solidFill>
              </a:rPr>
              <a:t> </a:t>
            </a:r>
            <a:r>
              <a:rPr lang="en-US" dirty="0" err="1">
                <a:solidFill>
                  <a:prstClr val="black"/>
                </a:solidFill>
              </a:rPr>
              <a:t>phần</a:t>
            </a:r>
            <a:r>
              <a:rPr lang="en-US" dirty="0">
                <a:solidFill>
                  <a:prstClr val="black"/>
                </a:solidFill>
              </a:rPr>
              <a:t> </a:t>
            </a:r>
            <a:r>
              <a:rPr lang="en-US" dirty="0" err="1">
                <a:solidFill>
                  <a:prstClr val="black"/>
                </a:solidFill>
              </a:rPr>
              <a:t>mềm</a:t>
            </a:r>
            <a:r>
              <a:rPr lang="en-US" dirty="0">
                <a:solidFill>
                  <a:prstClr val="black"/>
                </a:solidFill>
              </a:rPr>
              <a:t> </a:t>
            </a:r>
            <a:r>
              <a:rPr lang="en-US" dirty="0" err="1">
                <a:solidFill>
                  <a:prstClr val="black"/>
                </a:solidFill>
              </a:rPr>
              <a:t>Wichart</a:t>
            </a:r>
            <a:r>
              <a:rPr lang="en-US" dirty="0">
                <a:solidFill>
                  <a:prstClr val="black"/>
                </a:solidFill>
              </a:rPr>
              <a:t>)</a:t>
            </a:r>
          </a:p>
          <a:p>
            <a:endParaRPr lang="en-US" sz="3200" dirty="0"/>
          </a:p>
        </p:txBody>
      </p:sp>
      <p:pic>
        <p:nvPicPr>
          <p:cNvPr id="3" name="Picture 2"/>
          <p:cNvPicPr>
            <a:picLocks noChangeAspect="1"/>
          </p:cNvPicPr>
          <p:nvPr/>
        </p:nvPicPr>
        <p:blipFill>
          <a:blip r:embed="rId4"/>
          <a:stretch>
            <a:fillRect/>
          </a:stretch>
        </p:blipFill>
        <p:spPr>
          <a:xfrm>
            <a:off x="0" y="2095499"/>
            <a:ext cx="9083040" cy="5384199"/>
          </a:xfrm>
          <a:prstGeom prst="rect">
            <a:avLst/>
          </a:prstGeom>
        </p:spPr>
      </p:pic>
      <p:pic>
        <p:nvPicPr>
          <p:cNvPr id="8" name="Picture 7"/>
          <p:cNvPicPr>
            <a:picLocks noChangeAspect="1"/>
          </p:cNvPicPr>
          <p:nvPr/>
        </p:nvPicPr>
        <p:blipFill>
          <a:blip r:embed="rId5"/>
          <a:stretch>
            <a:fillRect/>
          </a:stretch>
        </p:blipFill>
        <p:spPr>
          <a:xfrm>
            <a:off x="9118600" y="2095499"/>
            <a:ext cx="9154642" cy="5239901"/>
          </a:xfrm>
          <a:prstGeom prst="rect">
            <a:avLst/>
          </a:prstGeom>
        </p:spPr>
      </p:pic>
    </p:spTree>
    <p:extLst>
      <p:ext uri="{BB962C8B-B14F-4D97-AF65-F5344CB8AC3E}">
        <p14:creationId xmlns:p14="http://schemas.microsoft.com/office/powerpoint/2010/main" val="397140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730567" y="1104900"/>
            <a:ext cx="17024033" cy="551433"/>
          </a:xfrm>
          <a:prstGeom prst="rect">
            <a:avLst/>
          </a:prstGeom>
        </p:spPr>
        <p:txBody>
          <a:bodyPr wrap="square" lIns="0" tIns="0" rIns="0" bIns="0" rtlCol="0" anchor="t">
            <a:spAutoFit/>
          </a:bodyPr>
          <a:lstStyle/>
          <a:p>
            <a:pPr>
              <a:lnSpc>
                <a:spcPts val="4274"/>
              </a:lnSpc>
            </a:pPr>
            <a:r>
              <a:rPr lang="en-US" sz="4274" b="1" dirty="0">
                <a:solidFill>
                  <a:srgbClr val="000000"/>
                </a:solidFill>
                <a:latin typeface="Crimson Pro Bold Bold" panose="020B0604020202020204" charset="0"/>
              </a:rPr>
              <a:t>Xu </a:t>
            </a:r>
            <a:r>
              <a:rPr lang="en-US" sz="4274" b="1" dirty="0" err="1">
                <a:solidFill>
                  <a:srgbClr val="000000"/>
                </a:solidFill>
                <a:latin typeface="Crimson Pro Bold Bold" panose="020B0604020202020204" charset="0"/>
              </a:rPr>
              <a:t>hướng</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giảm</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đà</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phục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hồi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xuất-kinh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doanh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cuối</a:t>
            </a:r>
            <a:r>
              <a:rPr lang="en-US" sz="4274" b="1" dirty="0">
                <a:solidFill>
                  <a:srgbClr val="000000"/>
                </a:solidFill>
                <a:latin typeface="Crimson Pro Bold Bold" panose="020B0604020202020204" charset="0"/>
              </a:rPr>
              <a:t> 2022 </a:t>
            </a:r>
            <a:r>
              <a:rPr lang="en-US" sz="4274" b="1" dirty="0" err="1">
                <a:solidFill>
                  <a:srgbClr val="000000"/>
                </a:solidFill>
                <a:latin typeface="Crimson Pro Bold Bold" panose="020B0604020202020204" charset="0"/>
              </a:rPr>
              <a:t>đầu</a:t>
            </a:r>
            <a:r>
              <a:rPr lang="en-US" sz="4274" b="1" dirty="0">
                <a:solidFill>
                  <a:srgbClr val="000000"/>
                </a:solidFill>
                <a:latin typeface="Crimson Pro Bold Bold" panose="020B0604020202020204" charset="0"/>
              </a:rPr>
              <a:t> 2023</a:t>
            </a:r>
          </a:p>
        </p:txBody>
      </p:sp>
      <p:grpSp>
        <p:nvGrpSpPr>
          <p:cNvPr id="11" name="Group 11"/>
          <p:cNvGrpSpPr/>
          <p:nvPr/>
        </p:nvGrpSpPr>
        <p:grpSpPr>
          <a:xfrm>
            <a:off x="17615596" y="9938353"/>
            <a:ext cx="885137" cy="348647"/>
            <a:chOff x="0" y="0"/>
            <a:chExt cx="1180183" cy="464862"/>
          </a:xfrm>
        </p:grpSpPr>
        <p:grpSp>
          <p:nvGrpSpPr>
            <p:cNvPr id="12" name="Group 12"/>
            <p:cNvGrpSpPr/>
            <p:nvPr/>
          </p:nvGrpSpPr>
          <p:grpSpPr>
            <a:xfrm>
              <a:off x="0" y="0"/>
              <a:ext cx="1180183" cy="464862"/>
              <a:chOff x="0" y="0"/>
              <a:chExt cx="643663" cy="253532"/>
            </a:xfrm>
          </p:grpSpPr>
          <p:sp>
            <p:nvSpPr>
              <p:cNvPr id="13" name="Freeform 13"/>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4" name="TextBox 14"/>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cxnSp>
        <p:nvCxnSpPr>
          <p:cNvPr id="18" name="Straight Connector 17">
            <a:extLst>
              <a:ext uri="{FF2B5EF4-FFF2-40B4-BE49-F238E27FC236}">
                <a16:creationId xmlns:a16="http://schemas.microsoft.com/office/drawing/2014/main" id="{F266051D-D62F-425B-BBE2-A96414B03FC3}"/>
              </a:ext>
            </a:extLst>
          </p:cNvPr>
          <p:cNvCxnSpPr/>
          <p:nvPr/>
        </p:nvCxnSpPr>
        <p:spPr>
          <a:xfrm>
            <a:off x="730567" y="1788715"/>
            <a:ext cx="2286000" cy="0"/>
          </a:xfrm>
          <a:prstGeom prst="line">
            <a:avLst/>
          </a:prstGeom>
          <a:ln w="76200"/>
        </p:spPr>
        <p:style>
          <a:lnRef idx="1">
            <a:schemeClr val="dk1"/>
          </a:lnRef>
          <a:fillRef idx="0">
            <a:schemeClr val="dk1"/>
          </a:fillRef>
          <a:effectRef idx="0">
            <a:schemeClr val="dk1"/>
          </a:effectRef>
          <a:fontRef idx="minor">
            <a:schemeClr val="tx1"/>
          </a:fontRef>
        </p:style>
      </p:cxnSp>
      <p:sp>
        <p:nvSpPr>
          <p:cNvPr id="7" name="Rectangle 6"/>
          <p:cNvSpPr/>
          <p:nvPr/>
        </p:nvSpPr>
        <p:spPr>
          <a:xfrm>
            <a:off x="1066800" y="8403014"/>
            <a:ext cx="15544800" cy="584775"/>
          </a:xfrm>
          <a:prstGeom prst="rect">
            <a:avLst/>
          </a:prstGeom>
        </p:spPr>
        <p:txBody>
          <a:bodyPr wrap="square">
            <a:spAutoFit/>
          </a:bodyPr>
          <a:lstStyle/>
          <a:p>
            <a:r>
              <a:rPr lang="en-US" sz="3200" dirty="0" err="1"/>
              <a:t>Cầu</a:t>
            </a:r>
            <a:r>
              <a:rPr lang="en-US" sz="3200" dirty="0"/>
              <a:t> </a:t>
            </a:r>
            <a:r>
              <a:rPr lang="en-US" sz="3200" dirty="0" err="1"/>
              <a:t>tiêu</a:t>
            </a:r>
            <a:r>
              <a:rPr lang="en-US" sz="3200" dirty="0"/>
              <a:t> </a:t>
            </a:r>
            <a:r>
              <a:rPr lang="en-US" sz="3200" dirty="0" err="1"/>
              <a:t>dùng</a:t>
            </a:r>
            <a:r>
              <a:rPr lang="en-US" sz="3200" dirty="0"/>
              <a:t> </a:t>
            </a:r>
            <a:r>
              <a:rPr lang="en-US" sz="3200" dirty="0" err="1"/>
              <a:t>đảo</a:t>
            </a:r>
            <a:r>
              <a:rPr lang="en-US" sz="3200" dirty="0"/>
              <a:t> </a:t>
            </a:r>
            <a:r>
              <a:rPr lang="en-US" sz="3200" dirty="0" err="1"/>
              <a:t>ngược</a:t>
            </a:r>
            <a:r>
              <a:rPr lang="en-US" sz="3200" dirty="0"/>
              <a:t> xu </a:t>
            </a:r>
            <a:r>
              <a:rPr lang="en-US" sz="3200" dirty="0" err="1"/>
              <a:t>thế</a:t>
            </a:r>
            <a:r>
              <a:rPr lang="en-US" sz="3200" dirty="0"/>
              <a:t> </a:t>
            </a:r>
            <a:r>
              <a:rPr lang="en-US" sz="3200" dirty="0" err="1"/>
              <a:t>tăng</a:t>
            </a:r>
            <a:r>
              <a:rPr lang="en-US" sz="3200" dirty="0"/>
              <a:t> </a:t>
            </a:r>
            <a:r>
              <a:rPr lang="en-US" sz="3200" dirty="0" err="1"/>
              <a:t>trưởng</a:t>
            </a:r>
            <a:r>
              <a:rPr lang="en-US" sz="3200" dirty="0"/>
              <a:t> </a:t>
            </a:r>
            <a:r>
              <a:rPr lang="en-US" sz="3200" dirty="0" err="1"/>
              <a:t>từ</a:t>
            </a:r>
            <a:r>
              <a:rPr lang="en-US" sz="3200" dirty="0"/>
              <a:t> </a:t>
            </a:r>
            <a:r>
              <a:rPr lang="en-US" sz="3200" dirty="0" err="1"/>
              <a:t>giữa</a:t>
            </a:r>
            <a:r>
              <a:rPr lang="en-US" sz="3200" dirty="0"/>
              <a:t> 2022 </a:t>
            </a:r>
            <a:r>
              <a:rPr lang="en-US" sz="3200" dirty="0" err="1"/>
              <a:t>đến</a:t>
            </a:r>
            <a:r>
              <a:rPr lang="en-US" sz="3200" dirty="0"/>
              <a:t> nay </a:t>
            </a:r>
          </a:p>
        </p:txBody>
      </p:sp>
      <p:pic>
        <p:nvPicPr>
          <p:cNvPr id="5" name="Picture 4"/>
          <p:cNvPicPr>
            <a:picLocks noChangeAspect="1"/>
          </p:cNvPicPr>
          <p:nvPr/>
        </p:nvPicPr>
        <p:blipFill>
          <a:blip r:embed="rId4"/>
          <a:stretch>
            <a:fillRect/>
          </a:stretch>
        </p:blipFill>
        <p:spPr>
          <a:xfrm>
            <a:off x="533399" y="2651858"/>
            <a:ext cx="7543801" cy="4988246"/>
          </a:xfrm>
          <a:prstGeom prst="rect">
            <a:avLst/>
          </a:prstGeom>
        </p:spPr>
      </p:pic>
      <p:pic>
        <p:nvPicPr>
          <p:cNvPr id="6" name="Picture 5"/>
          <p:cNvPicPr>
            <a:picLocks noChangeAspect="1"/>
          </p:cNvPicPr>
          <p:nvPr/>
        </p:nvPicPr>
        <p:blipFill>
          <a:blip r:embed="rId5"/>
          <a:stretch>
            <a:fillRect/>
          </a:stretch>
        </p:blipFill>
        <p:spPr>
          <a:xfrm>
            <a:off x="8347273" y="2796912"/>
            <a:ext cx="8111927" cy="4022988"/>
          </a:xfrm>
          <a:prstGeom prst="rect">
            <a:avLst/>
          </a:prstGeom>
        </p:spPr>
      </p:pic>
    </p:spTree>
    <p:extLst>
      <p:ext uri="{BB962C8B-B14F-4D97-AF65-F5344CB8AC3E}">
        <p14:creationId xmlns:p14="http://schemas.microsoft.com/office/powerpoint/2010/main" val="195672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730567" y="876300"/>
            <a:ext cx="17024033" cy="551433"/>
          </a:xfrm>
          <a:prstGeom prst="rect">
            <a:avLst/>
          </a:prstGeom>
        </p:spPr>
        <p:txBody>
          <a:bodyPr wrap="square" lIns="0" tIns="0" rIns="0" bIns="0" rtlCol="0" anchor="t">
            <a:spAutoFit/>
          </a:bodyPr>
          <a:lstStyle/>
          <a:p>
            <a:pPr>
              <a:lnSpc>
                <a:spcPts val="4274"/>
              </a:lnSpc>
            </a:pPr>
            <a:r>
              <a:rPr lang="en-US" sz="4274" b="1" dirty="0">
                <a:solidFill>
                  <a:srgbClr val="000000"/>
                </a:solidFill>
                <a:latin typeface="Crimson Pro Bold Bold" panose="020B0604020202020204" charset="0"/>
              </a:rPr>
              <a:t>Xu </a:t>
            </a:r>
            <a:r>
              <a:rPr lang="en-US" sz="4274" b="1" dirty="0" err="1">
                <a:solidFill>
                  <a:srgbClr val="000000"/>
                </a:solidFill>
                <a:latin typeface="Crimson Pro Bold Bold" panose="020B0604020202020204" charset="0"/>
              </a:rPr>
              <a:t>hướng</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ngành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đồ</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uống</a:t>
            </a:r>
            <a:r>
              <a:rPr lang="en-US" sz="4274" b="1" dirty="0">
                <a:solidFill>
                  <a:srgbClr val="000000"/>
                </a:solidFill>
                <a:latin typeface="Crimson Pro Bold Bold" panose="020B0604020202020204" charset="0"/>
              </a:rPr>
              <a:t> so </a:t>
            </a:r>
            <a:r>
              <a:rPr lang="en-US" sz="4274" b="1" dirty="0" err="1">
                <a:solidFill>
                  <a:srgbClr val="000000"/>
                </a:solidFill>
                <a:latin typeface="Crimson Pro Bold Bold" panose="020B0604020202020204" charset="0"/>
              </a:rPr>
              <a:t>sánh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với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thực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phẩm</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thuốc</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lá</a:t>
            </a:r>
            <a:endParaRPr lang="en-US" sz="4274" b="1" dirty="0">
              <a:solidFill>
                <a:srgbClr val="000000"/>
              </a:solidFill>
              <a:latin typeface="Crimson Pro Bold Bold" panose="020B0604020202020204" charset="0"/>
            </a:endParaRPr>
          </a:p>
        </p:txBody>
      </p:sp>
      <p:grpSp>
        <p:nvGrpSpPr>
          <p:cNvPr id="11" name="Group 11"/>
          <p:cNvGrpSpPr/>
          <p:nvPr/>
        </p:nvGrpSpPr>
        <p:grpSpPr>
          <a:xfrm>
            <a:off x="17615596" y="9938353"/>
            <a:ext cx="885137" cy="348647"/>
            <a:chOff x="0" y="0"/>
            <a:chExt cx="1180183" cy="464862"/>
          </a:xfrm>
        </p:grpSpPr>
        <p:grpSp>
          <p:nvGrpSpPr>
            <p:cNvPr id="12" name="Group 12"/>
            <p:cNvGrpSpPr/>
            <p:nvPr/>
          </p:nvGrpSpPr>
          <p:grpSpPr>
            <a:xfrm>
              <a:off x="0" y="0"/>
              <a:ext cx="1180183" cy="464862"/>
              <a:chOff x="0" y="0"/>
              <a:chExt cx="643663" cy="253532"/>
            </a:xfrm>
          </p:grpSpPr>
          <p:sp>
            <p:nvSpPr>
              <p:cNvPr id="13" name="Freeform 13"/>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4" name="TextBox 14"/>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5" name="TextBox 15"/>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cxnSp>
        <p:nvCxnSpPr>
          <p:cNvPr id="18" name="Straight Connector 17">
            <a:extLst>
              <a:ext uri="{FF2B5EF4-FFF2-40B4-BE49-F238E27FC236}">
                <a16:creationId xmlns:a16="http://schemas.microsoft.com/office/drawing/2014/main" id="{F266051D-D62F-425B-BBE2-A96414B03FC3}"/>
              </a:ext>
            </a:extLst>
          </p:cNvPr>
          <p:cNvCxnSpPr/>
          <p:nvPr/>
        </p:nvCxnSpPr>
        <p:spPr>
          <a:xfrm>
            <a:off x="730567" y="1638300"/>
            <a:ext cx="2286000" cy="0"/>
          </a:xfrm>
          <a:prstGeom prst="line">
            <a:avLst/>
          </a:prstGeom>
          <a:ln w="76200"/>
        </p:spPr>
        <p:style>
          <a:lnRef idx="1">
            <a:schemeClr val="dk1"/>
          </a:lnRef>
          <a:fillRef idx="0">
            <a:schemeClr val="dk1"/>
          </a:fillRef>
          <a:effectRef idx="0">
            <a:schemeClr val="dk1"/>
          </a:effectRef>
          <a:fontRef idx="minor">
            <a:schemeClr val="tx1"/>
          </a:fontRef>
        </p:style>
      </p:cxnSp>
      <p:sp>
        <p:nvSpPr>
          <p:cNvPr id="7" name="Rectangle 6"/>
          <p:cNvSpPr/>
          <p:nvPr/>
        </p:nvSpPr>
        <p:spPr>
          <a:xfrm>
            <a:off x="304800" y="9435525"/>
            <a:ext cx="17678400" cy="584775"/>
          </a:xfrm>
          <a:prstGeom prst="rect">
            <a:avLst/>
          </a:prstGeom>
        </p:spPr>
        <p:txBody>
          <a:bodyPr wrap="square">
            <a:spAutoFit/>
          </a:bodyPr>
          <a:lstStyle/>
          <a:p>
            <a:r>
              <a:rPr lang="en-US" sz="3200" dirty="0" err="1"/>
              <a:t>Ngành</a:t>
            </a:r>
            <a:r>
              <a:rPr lang="en-US" sz="3200" dirty="0"/>
              <a:t> </a:t>
            </a:r>
            <a:r>
              <a:rPr lang="en-US" sz="3200" dirty="0" err="1"/>
              <a:t>sản</a:t>
            </a:r>
            <a:r>
              <a:rPr lang="en-US" sz="3200" dirty="0"/>
              <a:t> </a:t>
            </a:r>
            <a:r>
              <a:rPr lang="en-US" sz="3200" dirty="0" err="1"/>
              <a:t>xuất</a:t>
            </a:r>
            <a:r>
              <a:rPr lang="en-US" sz="3200" dirty="0"/>
              <a:t> </a:t>
            </a:r>
            <a:r>
              <a:rPr lang="en-US" sz="3200" dirty="0" err="1"/>
              <a:t>đồ</a:t>
            </a:r>
            <a:r>
              <a:rPr lang="en-US" sz="3200" dirty="0"/>
              <a:t> </a:t>
            </a:r>
            <a:r>
              <a:rPr lang="en-US" sz="3200" dirty="0" err="1"/>
              <a:t>uống</a:t>
            </a:r>
            <a:r>
              <a:rPr lang="en-US" sz="3200" dirty="0"/>
              <a:t> có </a:t>
            </a:r>
            <a:r>
              <a:rPr lang="en-US" sz="3200" dirty="0" err="1"/>
              <a:t>tăng</a:t>
            </a:r>
            <a:r>
              <a:rPr lang="en-US" sz="3200" dirty="0"/>
              <a:t> </a:t>
            </a:r>
            <a:r>
              <a:rPr lang="en-US" sz="3200" dirty="0" err="1"/>
              <a:t>trưởng</a:t>
            </a:r>
            <a:r>
              <a:rPr lang="en-US" sz="3200" dirty="0"/>
              <a:t> </a:t>
            </a:r>
            <a:r>
              <a:rPr lang="en-US" sz="3200" dirty="0" err="1"/>
              <a:t>sản</a:t>
            </a:r>
            <a:r>
              <a:rPr lang="en-US" sz="3200" dirty="0"/>
              <a:t> </a:t>
            </a:r>
            <a:r>
              <a:rPr lang="en-US" sz="3200" dirty="0" err="1"/>
              <a:t>xuất</a:t>
            </a:r>
            <a:r>
              <a:rPr lang="en-US" sz="3200" dirty="0"/>
              <a:t>, </a:t>
            </a:r>
            <a:r>
              <a:rPr lang="en-US" sz="3200" dirty="0" err="1"/>
              <a:t>nhưng</a:t>
            </a:r>
            <a:r>
              <a:rPr lang="en-US" sz="3200" dirty="0"/>
              <a:t> </a:t>
            </a:r>
            <a:r>
              <a:rPr lang="en-US" sz="3200" dirty="0" err="1"/>
              <a:t>biến</a:t>
            </a:r>
            <a:r>
              <a:rPr lang="en-US" sz="3200" dirty="0"/>
              <a:t> </a:t>
            </a:r>
            <a:r>
              <a:rPr lang="en-US" sz="3200" dirty="0" err="1"/>
              <a:t>động</a:t>
            </a:r>
            <a:r>
              <a:rPr lang="en-US" sz="3200" dirty="0"/>
              <a:t> </a:t>
            </a:r>
            <a:r>
              <a:rPr lang="en-US" sz="3200" dirty="0" err="1"/>
              <a:t>cũng</a:t>
            </a:r>
            <a:r>
              <a:rPr lang="en-US" sz="3200" dirty="0"/>
              <a:t> </a:t>
            </a:r>
            <a:r>
              <a:rPr lang="en-US" sz="3200" dirty="0" err="1"/>
              <a:t>lớn</a:t>
            </a:r>
            <a:r>
              <a:rPr lang="en-US" sz="3200" dirty="0"/>
              <a:t> </a:t>
            </a:r>
            <a:r>
              <a:rPr lang="en-US" sz="3200" dirty="0" err="1"/>
              <a:t>nhất</a:t>
            </a:r>
            <a:r>
              <a:rPr lang="en-US" sz="3200" dirty="0"/>
              <a:t> trong 5 </a:t>
            </a:r>
            <a:r>
              <a:rPr lang="en-US" sz="3200" dirty="0" err="1"/>
              <a:t>năm</a:t>
            </a:r>
            <a:r>
              <a:rPr lang="en-US" sz="3200" dirty="0"/>
              <a:t> qua.</a:t>
            </a:r>
          </a:p>
        </p:txBody>
      </p:sp>
      <p:pic>
        <p:nvPicPr>
          <p:cNvPr id="3" name="Picture 2"/>
          <p:cNvPicPr>
            <a:picLocks noChangeAspect="1"/>
          </p:cNvPicPr>
          <p:nvPr/>
        </p:nvPicPr>
        <p:blipFill>
          <a:blip r:embed="rId4"/>
          <a:stretch>
            <a:fillRect/>
          </a:stretch>
        </p:blipFill>
        <p:spPr>
          <a:xfrm>
            <a:off x="1876938" y="1848058"/>
            <a:ext cx="14534124" cy="7594370"/>
          </a:xfrm>
          <a:prstGeom prst="rect">
            <a:avLst/>
          </a:prstGeom>
        </p:spPr>
      </p:pic>
    </p:spTree>
    <p:extLst>
      <p:ext uri="{BB962C8B-B14F-4D97-AF65-F5344CB8AC3E}">
        <p14:creationId xmlns:p14="http://schemas.microsoft.com/office/powerpoint/2010/main" val="138361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893" t="8361" r="65734" b="17042"/>
          <a:stretch>
            <a:fillRect/>
          </a:stretch>
        </p:blipFill>
        <p:spPr>
          <a:xfrm>
            <a:off x="747504" y="0"/>
            <a:ext cx="5258929" cy="8373823"/>
          </a:xfrm>
          <a:prstGeom prst="rect">
            <a:avLst/>
          </a:prstGeom>
        </p:spPr>
      </p:pic>
      <p:sp>
        <p:nvSpPr>
          <p:cNvPr id="3" name="TextBox 3"/>
          <p:cNvSpPr txBox="1"/>
          <p:nvPr/>
        </p:nvSpPr>
        <p:spPr>
          <a:xfrm>
            <a:off x="1406255" y="3045757"/>
            <a:ext cx="3941426" cy="3770263"/>
          </a:xfrm>
          <a:prstGeom prst="rect">
            <a:avLst/>
          </a:prstGeom>
        </p:spPr>
        <p:txBody>
          <a:bodyPr lIns="0" tIns="0" rIns="0" bIns="0" rtlCol="0" anchor="t">
            <a:spAutoFit/>
          </a:bodyPr>
          <a:lstStyle/>
          <a:p>
            <a:pPr algn="just">
              <a:lnSpc>
                <a:spcPts val="4874"/>
              </a:lnSpc>
            </a:pPr>
            <a:r>
              <a:rPr lang="en-US" sz="4874" b="1" dirty="0" err="1">
                <a:solidFill>
                  <a:srgbClr val="FFFFFF"/>
                </a:solidFill>
                <a:latin typeface="Crimson Pro Bold Bold" panose="020B0604020202020204" charset="0"/>
              </a:rPr>
              <a:t>Nhu</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cầu</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hỗ</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trợ</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của</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Doanh</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nghiệp</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trong</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bối</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cảnh</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khó</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khăn</a:t>
            </a:r>
            <a:r>
              <a:rPr lang="en-US" sz="4874" b="1" dirty="0">
                <a:solidFill>
                  <a:srgbClr val="FFFFFF"/>
                </a:solidFill>
                <a:latin typeface="Crimson Pro Bold Bold" panose="020B0604020202020204" charset="0"/>
              </a:rPr>
              <a:t> do </a:t>
            </a:r>
            <a:r>
              <a:rPr lang="en-US" sz="4874" b="1" dirty="0" err="1">
                <a:solidFill>
                  <a:srgbClr val="FFFFFF"/>
                </a:solidFill>
                <a:latin typeface="Crimson Pro Bold Bold" panose="020B0604020202020204" charset="0"/>
              </a:rPr>
              <a:t>tác</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động</a:t>
            </a:r>
            <a:r>
              <a:rPr lang="en-US" sz="4874" b="1" dirty="0">
                <a:solidFill>
                  <a:srgbClr val="FFFFFF"/>
                </a:solidFill>
                <a:latin typeface="Crimson Pro Bold Bold" panose="020B0604020202020204" charset="0"/>
              </a:rPr>
              <a:t> </a:t>
            </a:r>
            <a:r>
              <a:rPr lang="en-US" sz="4874" b="1" dirty="0" err="1">
                <a:solidFill>
                  <a:srgbClr val="FFFFFF"/>
                </a:solidFill>
                <a:latin typeface="Crimson Pro Bold Bold" panose="020B0604020202020204" charset="0"/>
              </a:rPr>
              <a:t>Covid</a:t>
            </a:r>
            <a:r>
              <a:rPr lang="en-US" sz="4874" b="1" dirty="0">
                <a:solidFill>
                  <a:srgbClr val="FFFFFF"/>
                </a:solidFill>
                <a:latin typeface="Crimson Pro Bold Bold" panose="020B0604020202020204" charset="0"/>
              </a:rPr>
              <a:t> 19</a:t>
            </a:r>
          </a:p>
        </p:txBody>
      </p:sp>
      <p:grpSp>
        <p:nvGrpSpPr>
          <p:cNvPr id="5" name="Group 5"/>
          <p:cNvGrpSpPr/>
          <p:nvPr/>
        </p:nvGrpSpPr>
        <p:grpSpPr>
          <a:xfrm>
            <a:off x="17615596" y="9938353"/>
            <a:ext cx="885137" cy="348647"/>
            <a:chOff x="0" y="0"/>
            <a:chExt cx="1180183" cy="464862"/>
          </a:xfrm>
        </p:grpSpPr>
        <p:grpSp>
          <p:nvGrpSpPr>
            <p:cNvPr id="6" name="Group 6"/>
            <p:cNvGrpSpPr/>
            <p:nvPr/>
          </p:nvGrpSpPr>
          <p:grpSpPr>
            <a:xfrm>
              <a:off x="0" y="0"/>
              <a:ext cx="1180183" cy="464862"/>
              <a:chOff x="0" y="0"/>
              <a:chExt cx="643663" cy="253532"/>
            </a:xfrm>
          </p:grpSpPr>
          <p:sp>
            <p:nvSpPr>
              <p:cNvPr id="7" name="Freeform 7"/>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8" name="TextBox 8"/>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Crimson Pro"/>
                </a:rPr>
                <a:t>VEPR</a:t>
              </a:r>
            </a:p>
          </p:txBody>
        </p:sp>
      </p:grpSp>
      <p:pic>
        <p:nvPicPr>
          <p:cNvPr id="10" name="Picture 9"/>
          <p:cNvPicPr>
            <a:picLocks noChangeAspect="1"/>
          </p:cNvPicPr>
          <p:nvPr/>
        </p:nvPicPr>
        <p:blipFill>
          <a:blip r:embed="rId3"/>
          <a:stretch>
            <a:fillRect/>
          </a:stretch>
        </p:blipFill>
        <p:spPr>
          <a:xfrm>
            <a:off x="5967412" y="433379"/>
            <a:ext cx="11787188" cy="89950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7522" r="17522"/>
          <a:stretch>
            <a:fillRect/>
          </a:stretch>
        </p:blipFill>
        <p:spPr>
          <a:xfrm>
            <a:off x="0" y="-90513"/>
            <a:ext cx="18288000" cy="534936"/>
          </a:xfrm>
          <a:prstGeom prst="rect">
            <a:avLst/>
          </a:prstGeom>
        </p:spPr>
      </p:pic>
      <p:sp>
        <p:nvSpPr>
          <p:cNvPr id="4" name="TextBox 4"/>
          <p:cNvSpPr txBox="1"/>
          <p:nvPr/>
        </p:nvSpPr>
        <p:spPr>
          <a:xfrm>
            <a:off x="469920" y="356660"/>
            <a:ext cx="16290622" cy="799001"/>
          </a:xfrm>
          <a:prstGeom prst="rect">
            <a:avLst/>
          </a:prstGeom>
        </p:spPr>
        <p:txBody>
          <a:bodyPr lIns="0" tIns="0" rIns="0" bIns="0" rtlCol="0" anchor="t">
            <a:spAutoFit/>
          </a:bodyPr>
          <a:lstStyle/>
          <a:p>
            <a:pPr>
              <a:lnSpc>
                <a:spcPts val="6823"/>
              </a:lnSpc>
              <a:spcBef>
                <a:spcPct val="0"/>
              </a:spcBef>
            </a:pPr>
            <a:r>
              <a:rPr lang="en-US" sz="4874" b="1" dirty="0" err="1">
                <a:solidFill>
                  <a:srgbClr val="000000"/>
                </a:solidFill>
                <a:latin typeface="Crimson Pro Bold Bold" panose="020B0604020202020204" charset="0"/>
              </a:rPr>
              <a:t>Khuyến</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nghị</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chính</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sách</a:t>
            </a:r>
            <a:endParaRPr lang="en-US" sz="4874" b="1" dirty="0">
              <a:solidFill>
                <a:srgbClr val="000000"/>
              </a:solidFill>
              <a:latin typeface="Crimson Pro Bold Bold" panose="020B0604020202020204" charset="0"/>
            </a:endParaRPr>
          </a:p>
        </p:txBody>
      </p:sp>
      <p:sp>
        <p:nvSpPr>
          <p:cNvPr id="5" name="TextBox 5"/>
          <p:cNvSpPr txBox="1"/>
          <p:nvPr/>
        </p:nvSpPr>
        <p:spPr>
          <a:xfrm>
            <a:off x="439440" y="1155661"/>
            <a:ext cx="16650042" cy="8079135"/>
          </a:xfrm>
          <a:prstGeom prst="rect">
            <a:avLst/>
          </a:prstGeom>
        </p:spPr>
        <p:txBody>
          <a:bodyPr lIns="0" tIns="0" rIns="0" bIns="0" rtlCol="0" anchor="t">
            <a:spAutoFit/>
          </a:bodyPr>
          <a:lstStyle/>
          <a:p>
            <a:pPr algn="just">
              <a:lnSpc>
                <a:spcPts val="4200"/>
              </a:lnSpc>
              <a:spcBef>
                <a:spcPct val="0"/>
              </a:spcBef>
            </a:pPr>
            <a:r>
              <a:rPr lang="en-US" sz="2800" dirty="0">
                <a:solidFill>
                  <a:srgbClr val="000000"/>
                </a:solidFill>
                <a:latin typeface="Crimson Pro Bold"/>
              </a:rPr>
              <a:t>Thứ </a:t>
            </a:r>
            <a:r>
              <a:rPr lang="en-US" sz="2800" dirty="0" err="1">
                <a:solidFill>
                  <a:srgbClr val="000000"/>
                </a:solidFill>
                <a:latin typeface="Crimson Pro Bold"/>
              </a:rPr>
              <a:t>nhất</a:t>
            </a:r>
            <a:r>
              <a:rPr lang="en-US" sz="2800" dirty="0">
                <a:solidFill>
                  <a:srgbClr val="000000"/>
                </a:solidFill>
                <a:latin typeface="Crimson Pro Bold"/>
              </a:rPr>
              <a:t>, Trong </a:t>
            </a:r>
            <a:r>
              <a:rPr lang="en-US" sz="2800" dirty="0" err="1">
                <a:solidFill>
                  <a:srgbClr val="000000"/>
                </a:solidFill>
                <a:latin typeface="Crimson Pro Bold"/>
              </a:rPr>
              <a:t>bối</a:t>
            </a:r>
            <a:r>
              <a:rPr lang="en-US" sz="2800" dirty="0">
                <a:solidFill>
                  <a:srgbClr val="000000"/>
                </a:solidFill>
                <a:latin typeface="Crimson Pro Bold"/>
              </a:rPr>
              <a:t> </a:t>
            </a:r>
            <a:r>
              <a:rPr lang="en-US" sz="2800" dirty="0" err="1">
                <a:solidFill>
                  <a:srgbClr val="000000"/>
                </a:solidFill>
                <a:latin typeface="Crimson Pro Bold"/>
              </a:rPr>
              <a:t>cảnh</a:t>
            </a:r>
            <a:r>
              <a:rPr lang="en-US" sz="2800" dirty="0">
                <a:solidFill>
                  <a:srgbClr val="000000"/>
                </a:solidFill>
                <a:latin typeface="Crimson Pro Bold"/>
              </a:rPr>
              <a:t> </a:t>
            </a:r>
            <a:r>
              <a:rPr lang="en-US" sz="2800" dirty="0" err="1">
                <a:solidFill>
                  <a:srgbClr val="000000"/>
                </a:solidFill>
                <a:latin typeface="Crimson Pro Bold"/>
              </a:rPr>
              <a:t>khó</a:t>
            </a:r>
            <a:r>
              <a:rPr lang="en-US" sz="2800" dirty="0">
                <a:solidFill>
                  <a:srgbClr val="000000"/>
                </a:solidFill>
                <a:latin typeface="Crimson Pro Bold"/>
              </a:rPr>
              <a:t> </a:t>
            </a:r>
            <a:r>
              <a:rPr lang="en-US" sz="2800" dirty="0" err="1">
                <a:solidFill>
                  <a:srgbClr val="000000"/>
                </a:solidFill>
                <a:latin typeface="Crimson Pro Bold"/>
              </a:rPr>
              <a:t>khăn</a:t>
            </a:r>
            <a:r>
              <a:rPr lang="en-US" sz="2800" dirty="0">
                <a:solidFill>
                  <a:srgbClr val="000000"/>
                </a:solidFill>
                <a:latin typeface="Crimson Pro Bold"/>
              </a:rPr>
              <a:t> </a:t>
            </a:r>
            <a:r>
              <a:rPr lang="en-US" sz="2800" dirty="0" err="1">
                <a:solidFill>
                  <a:srgbClr val="000000"/>
                </a:solidFill>
                <a:latin typeface="Crimson Pro Bold"/>
              </a:rPr>
              <a:t>chung</a:t>
            </a:r>
            <a:r>
              <a:rPr lang="en-US" sz="2800" dirty="0">
                <a:solidFill>
                  <a:srgbClr val="000000"/>
                </a:solidFill>
                <a:latin typeface="Crimson Pro Bold"/>
              </a:rPr>
              <a:t> </a:t>
            </a:r>
            <a:r>
              <a:rPr lang="en-US" sz="2800" dirty="0" err="1">
                <a:solidFill>
                  <a:srgbClr val="000000"/>
                </a:solidFill>
                <a:latin typeface="Crimson Pro Bold"/>
              </a:rPr>
              <a:t>về</a:t>
            </a:r>
            <a:r>
              <a:rPr lang="en-US" sz="2800" dirty="0">
                <a:solidFill>
                  <a:srgbClr val="000000"/>
                </a:solidFill>
                <a:latin typeface="Crimson Pro Bold"/>
              </a:rPr>
              <a:t> </a:t>
            </a:r>
            <a:r>
              <a:rPr lang="en-US" sz="2800" dirty="0" err="1">
                <a:solidFill>
                  <a:srgbClr val="000000"/>
                </a:solidFill>
                <a:latin typeface="Crimson Pro Bold"/>
              </a:rPr>
              <a:t>sản</a:t>
            </a:r>
            <a:r>
              <a:rPr lang="en-US" sz="2800" dirty="0">
                <a:solidFill>
                  <a:srgbClr val="000000"/>
                </a:solidFill>
                <a:latin typeface="Crimson Pro Bold"/>
              </a:rPr>
              <a:t> </a:t>
            </a:r>
            <a:r>
              <a:rPr lang="en-US" sz="2800" dirty="0" err="1">
                <a:solidFill>
                  <a:srgbClr val="000000"/>
                </a:solidFill>
                <a:latin typeface="Crimson Pro Bold"/>
              </a:rPr>
              <a:t>xuất</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đảm</a:t>
            </a:r>
            <a:r>
              <a:rPr lang="en-US" sz="2800" dirty="0">
                <a:solidFill>
                  <a:srgbClr val="000000"/>
                </a:solidFill>
                <a:latin typeface="Crimson Pro Bold"/>
              </a:rPr>
              <a:t> </a:t>
            </a:r>
            <a:r>
              <a:rPr lang="en-US" sz="2800" dirty="0" err="1">
                <a:solidFill>
                  <a:srgbClr val="000000"/>
                </a:solidFill>
                <a:latin typeface="Crimson Pro Bold"/>
              </a:rPr>
              <a:t>bảo</a:t>
            </a:r>
            <a:r>
              <a:rPr lang="en-US" sz="2800" dirty="0">
                <a:solidFill>
                  <a:srgbClr val="000000"/>
                </a:solidFill>
                <a:latin typeface="Crimson Pro Bold"/>
              </a:rPr>
              <a:t> </a:t>
            </a:r>
            <a:r>
              <a:rPr lang="en-US" sz="2800" dirty="0" err="1">
                <a:solidFill>
                  <a:srgbClr val="000000"/>
                </a:solidFill>
                <a:latin typeface="Crimson Pro Bold"/>
              </a:rPr>
              <a:t>ổn</a:t>
            </a:r>
            <a:r>
              <a:rPr lang="en-US" sz="2800" dirty="0">
                <a:solidFill>
                  <a:srgbClr val="000000"/>
                </a:solidFill>
                <a:latin typeface="Crimson Pro Bold"/>
              </a:rPr>
              <a:t> </a:t>
            </a:r>
            <a:r>
              <a:rPr lang="en-US" sz="2800" dirty="0" err="1">
                <a:solidFill>
                  <a:srgbClr val="000000"/>
                </a:solidFill>
                <a:latin typeface="Crimson Pro Bold"/>
              </a:rPr>
              <a:t>đinh</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tế</a:t>
            </a:r>
            <a:r>
              <a:rPr lang="en-US" sz="2800" dirty="0">
                <a:solidFill>
                  <a:srgbClr val="000000"/>
                </a:solidFill>
                <a:latin typeface="Crimson Pro Bold"/>
              </a:rPr>
              <a:t> </a:t>
            </a:r>
            <a:r>
              <a:rPr lang="en-US" sz="2800" dirty="0" err="1">
                <a:solidFill>
                  <a:srgbClr val="000000"/>
                </a:solidFill>
                <a:latin typeface="Crimson Pro Bold"/>
              </a:rPr>
              <a:t>vĩ</a:t>
            </a:r>
            <a:r>
              <a:rPr lang="en-US" sz="2800" dirty="0">
                <a:solidFill>
                  <a:srgbClr val="000000"/>
                </a:solidFill>
                <a:latin typeface="Crimson Pro Bold"/>
              </a:rPr>
              <a:t> </a:t>
            </a:r>
            <a:r>
              <a:rPr lang="en-US" sz="2800" dirty="0" err="1">
                <a:solidFill>
                  <a:srgbClr val="000000"/>
                </a:solidFill>
                <a:latin typeface="Crimson Pro Bold"/>
              </a:rPr>
              <a:t>mô</a:t>
            </a:r>
            <a:r>
              <a:rPr lang="en-US" sz="2800" dirty="0">
                <a:solidFill>
                  <a:srgbClr val="000000"/>
                </a:solidFill>
                <a:latin typeface="Crimson Pro Bold"/>
              </a:rPr>
              <a:t>, </a:t>
            </a:r>
            <a:r>
              <a:rPr lang="en-US" sz="2800" dirty="0" err="1">
                <a:solidFill>
                  <a:srgbClr val="000000"/>
                </a:solidFill>
                <a:latin typeface="Crimson Pro Bold"/>
              </a:rPr>
              <a:t>duy</a:t>
            </a:r>
            <a:r>
              <a:rPr lang="en-US" sz="2800" dirty="0">
                <a:solidFill>
                  <a:srgbClr val="000000"/>
                </a:solidFill>
                <a:latin typeface="Crimson Pro Bold"/>
              </a:rPr>
              <a:t> </a:t>
            </a:r>
            <a:r>
              <a:rPr lang="en-US" sz="2800" dirty="0" err="1">
                <a:solidFill>
                  <a:srgbClr val="000000"/>
                </a:solidFill>
                <a:latin typeface="Crimson Pro Bold"/>
              </a:rPr>
              <a:t>trì</a:t>
            </a:r>
            <a:r>
              <a:rPr lang="en-US" sz="2800" dirty="0">
                <a:solidFill>
                  <a:srgbClr val="000000"/>
                </a:solidFill>
                <a:latin typeface="Crimson Pro Bold"/>
              </a:rPr>
              <a:t> </a:t>
            </a:r>
            <a:r>
              <a:rPr lang="en-US" sz="2800" dirty="0" err="1">
                <a:solidFill>
                  <a:srgbClr val="000000"/>
                </a:solidFill>
                <a:latin typeface="Crimson Pro Bold"/>
              </a:rPr>
              <a:t>sản</a:t>
            </a:r>
            <a:r>
              <a:rPr lang="en-US" sz="2800" dirty="0">
                <a:solidFill>
                  <a:srgbClr val="000000"/>
                </a:solidFill>
                <a:latin typeface="Crimson Pro Bold"/>
              </a:rPr>
              <a:t> </a:t>
            </a:r>
            <a:r>
              <a:rPr lang="en-US" sz="2800" dirty="0" err="1">
                <a:solidFill>
                  <a:srgbClr val="000000"/>
                </a:solidFill>
                <a:latin typeface="Crimson Pro Bold"/>
              </a:rPr>
              <a:t>xuất</a:t>
            </a:r>
            <a:r>
              <a:rPr lang="en-US" sz="2800" dirty="0">
                <a:solidFill>
                  <a:srgbClr val="000000"/>
                </a:solidFill>
                <a:latin typeface="Crimson Pro Bold"/>
              </a:rPr>
              <a:t> –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của DN, </a:t>
            </a:r>
            <a:r>
              <a:rPr lang="en-US" sz="2800" dirty="0" err="1">
                <a:solidFill>
                  <a:srgbClr val="000000"/>
                </a:solidFill>
                <a:latin typeface="Crimson Pro Bold"/>
              </a:rPr>
              <a:t>nên</a:t>
            </a:r>
            <a:r>
              <a:rPr lang="en-US" sz="2800" dirty="0">
                <a:solidFill>
                  <a:srgbClr val="000000"/>
                </a:solidFill>
                <a:latin typeface="Crimson Pro Bold"/>
              </a:rPr>
              <a:t> </a:t>
            </a:r>
            <a:r>
              <a:rPr lang="en-US" sz="2800" dirty="0" err="1">
                <a:solidFill>
                  <a:srgbClr val="000000"/>
                </a:solidFill>
                <a:latin typeface="Crimson Pro Bold"/>
              </a:rPr>
              <a:t>duy</a:t>
            </a:r>
            <a:r>
              <a:rPr lang="en-US" sz="2800" dirty="0">
                <a:solidFill>
                  <a:srgbClr val="000000"/>
                </a:solidFill>
                <a:latin typeface="Crimson Pro Bold"/>
              </a:rPr>
              <a:t> </a:t>
            </a:r>
            <a:r>
              <a:rPr lang="en-US" sz="2800" dirty="0" err="1">
                <a:solidFill>
                  <a:srgbClr val="000000"/>
                </a:solidFill>
                <a:latin typeface="Crimson Pro Bold"/>
              </a:rPr>
              <a:t>trì</a:t>
            </a:r>
            <a:r>
              <a:rPr lang="en-US" sz="2800" dirty="0">
                <a:solidFill>
                  <a:srgbClr val="000000"/>
                </a:solidFill>
                <a:latin typeface="Crimson Pro Bold"/>
              </a:rPr>
              <a:t> </a:t>
            </a:r>
            <a:r>
              <a:rPr lang="en-US" sz="2800" dirty="0" err="1">
                <a:solidFill>
                  <a:srgbClr val="000000"/>
                </a:solidFill>
                <a:latin typeface="Crimson Pro Bold"/>
              </a:rPr>
              <a:t>ổn</a:t>
            </a:r>
            <a:r>
              <a:rPr lang="en-US" sz="2800" dirty="0">
                <a:solidFill>
                  <a:srgbClr val="000000"/>
                </a:solidFill>
                <a:latin typeface="Crimson Pro Bold"/>
              </a:rPr>
              <a:t> định </a:t>
            </a:r>
            <a:r>
              <a:rPr lang="en-US" sz="2800" dirty="0" err="1">
                <a:solidFill>
                  <a:srgbClr val="000000"/>
                </a:solidFill>
                <a:latin typeface="Crimson Pro Bold"/>
              </a:rPr>
              <a:t>các</a:t>
            </a:r>
            <a:r>
              <a:rPr lang="en-US" sz="2800" dirty="0">
                <a:solidFill>
                  <a:srgbClr val="000000"/>
                </a:solidFill>
                <a:latin typeface="Crimson Pro Bold"/>
              </a:rPr>
              <a:t> thể </a:t>
            </a:r>
            <a:r>
              <a:rPr lang="en-US" sz="2800" dirty="0" err="1">
                <a:solidFill>
                  <a:srgbClr val="000000"/>
                </a:solidFill>
                <a:latin typeface="Crimson Pro Bold"/>
              </a:rPr>
              <a:t>chế</a:t>
            </a:r>
            <a:r>
              <a:rPr lang="en-US" sz="2800" dirty="0">
                <a:solidFill>
                  <a:srgbClr val="000000"/>
                </a:solidFill>
                <a:latin typeface="Crimson Pro Bold"/>
              </a:rPr>
              <a:t>/</a:t>
            </a:r>
            <a:r>
              <a:rPr lang="en-US" sz="2800" dirty="0" err="1">
                <a:solidFill>
                  <a:srgbClr val="000000"/>
                </a:solidFill>
                <a:latin typeface="Crimson Pro Bold"/>
              </a:rPr>
              <a:t>chính</a:t>
            </a:r>
            <a:r>
              <a:rPr lang="en-US" sz="2800" dirty="0">
                <a:solidFill>
                  <a:srgbClr val="000000"/>
                </a:solidFill>
                <a:latin typeface="Crimson Pro Bold"/>
              </a:rPr>
              <a:t> </a:t>
            </a:r>
            <a:r>
              <a:rPr lang="en-US" sz="2800" dirty="0" err="1">
                <a:solidFill>
                  <a:srgbClr val="000000"/>
                </a:solidFill>
                <a:latin typeface="Crimson Pro Bold"/>
              </a:rPr>
              <a:t>sách</a:t>
            </a:r>
            <a:r>
              <a:rPr lang="en-US" sz="2800" dirty="0">
                <a:solidFill>
                  <a:srgbClr val="000000"/>
                </a:solidFill>
                <a:latin typeface="Crimson Pro Bold"/>
              </a:rPr>
              <a:t> </a:t>
            </a:r>
            <a:r>
              <a:rPr lang="en-US" sz="2800" dirty="0" err="1">
                <a:solidFill>
                  <a:srgbClr val="000000"/>
                </a:solidFill>
                <a:latin typeface="Crimson Pro Bold"/>
              </a:rPr>
              <a:t>nhằm</a:t>
            </a:r>
            <a:r>
              <a:rPr lang="en-US" sz="2800" dirty="0">
                <a:solidFill>
                  <a:srgbClr val="000000"/>
                </a:solidFill>
                <a:latin typeface="Crimson Pro Bold"/>
              </a:rPr>
              <a:t> </a:t>
            </a:r>
            <a:r>
              <a:rPr lang="en-US" sz="2800" dirty="0" err="1">
                <a:solidFill>
                  <a:srgbClr val="000000"/>
                </a:solidFill>
                <a:latin typeface="Crimson Pro Bold"/>
              </a:rPr>
              <a:t>tiép</a:t>
            </a:r>
            <a:r>
              <a:rPr lang="en-US" sz="2800" dirty="0">
                <a:solidFill>
                  <a:srgbClr val="000000"/>
                </a:solidFill>
                <a:latin typeface="Crimson Pro Bold"/>
              </a:rPr>
              <a:t>  </a:t>
            </a:r>
            <a:r>
              <a:rPr lang="en-US" sz="2800" dirty="0" err="1">
                <a:solidFill>
                  <a:srgbClr val="000000"/>
                </a:solidFill>
                <a:latin typeface="Crimson Pro Bold"/>
              </a:rPr>
              <a:t>sức</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nghiệp</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kích</a:t>
            </a:r>
            <a:r>
              <a:rPr lang="en-US" sz="2800" dirty="0">
                <a:solidFill>
                  <a:srgbClr val="000000"/>
                </a:solidFill>
                <a:latin typeface="Crimson Pro Bold"/>
              </a:rPr>
              <a:t> </a:t>
            </a:r>
            <a:r>
              <a:rPr lang="en-US" sz="2800" dirty="0" err="1">
                <a:solidFill>
                  <a:srgbClr val="000000"/>
                </a:solidFill>
                <a:latin typeface="Crimson Pro Bold"/>
              </a:rPr>
              <a:t>cầu</a:t>
            </a:r>
            <a:r>
              <a:rPr lang="en-US" sz="2800" dirty="0">
                <a:solidFill>
                  <a:srgbClr val="000000"/>
                </a:solidFill>
                <a:latin typeface="Crimson Pro Bold"/>
              </a:rPr>
              <a:t> </a:t>
            </a:r>
            <a:r>
              <a:rPr lang="en-US" sz="2800" dirty="0" err="1">
                <a:solidFill>
                  <a:srgbClr val="000000"/>
                </a:solidFill>
                <a:latin typeface="Crimson Pro Bold"/>
              </a:rPr>
              <a:t>tiêu</a:t>
            </a:r>
            <a:r>
              <a:rPr lang="en-US" sz="2800" dirty="0">
                <a:solidFill>
                  <a:srgbClr val="000000"/>
                </a:solidFill>
                <a:latin typeface="Crimson Pro Bold"/>
              </a:rPr>
              <a:t> </a:t>
            </a:r>
            <a:r>
              <a:rPr lang="en-US" sz="2800" dirty="0" err="1">
                <a:solidFill>
                  <a:srgbClr val="000000"/>
                </a:solidFill>
                <a:latin typeface="Crimson Pro Bold"/>
              </a:rPr>
              <a:t>dùng</a:t>
            </a:r>
            <a:r>
              <a:rPr lang="en-US" sz="2800" dirty="0">
                <a:solidFill>
                  <a:srgbClr val="000000"/>
                </a:solidFill>
                <a:latin typeface="Crimson Pro Bold"/>
              </a:rPr>
              <a:t> trong </a:t>
            </a:r>
            <a:r>
              <a:rPr lang="en-US" sz="2800" dirty="0" err="1">
                <a:solidFill>
                  <a:srgbClr val="000000"/>
                </a:solidFill>
                <a:latin typeface="Crimson Pro Bold"/>
              </a:rPr>
              <a:t>nước</a:t>
            </a:r>
            <a:r>
              <a:rPr lang="en-US" sz="2800" dirty="0">
                <a:solidFill>
                  <a:srgbClr val="000000"/>
                </a:solidFill>
                <a:latin typeface="Crimson Pro Bold"/>
              </a:rPr>
              <a:t>, trong </a:t>
            </a:r>
            <a:r>
              <a:rPr lang="en-US" sz="2800" dirty="0" err="1">
                <a:solidFill>
                  <a:srgbClr val="000000"/>
                </a:solidFill>
                <a:latin typeface="Crimson Pro Bold"/>
              </a:rPr>
              <a:t>đó</a:t>
            </a:r>
            <a:r>
              <a:rPr lang="en-US" sz="2800" dirty="0">
                <a:solidFill>
                  <a:srgbClr val="000000"/>
                </a:solidFill>
                <a:latin typeface="Crimson Pro Bold"/>
              </a:rPr>
              <a:t> có </a:t>
            </a:r>
            <a:r>
              <a:rPr lang="en-US" sz="2800" dirty="0" err="1">
                <a:solidFill>
                  <a:srgbClr val="000000"/>
                </a:solidFill>
                <a:latin typeface="Crimson Pro Bold"/>
              </a:rPr>
              <a:t>chính</a:t>
            </a:r>
            <a:r>
              <a:rPr lang="en-US" sz="2800" dirty="0">
                <a:solidFill>
                  <a:srgbClr val="000000"/>
                </a:solidFill>
                <a:latin typeface="Crimson Pro Bold"/>
              </a:rPr>
              <a:t> </a:t>
            </a:r>
            <a:r>
              <a:rPr lang="en-US" sz="2800" dirty="0" err="1">
                <a:solidFill>
                  <a:srgbClr val="000000"/>
                </a:solidFill>
                <a:latin typeface="Crimson Pro Bold"/>
              </a:rPr>
              <a:t>sách</a:t>
            </a:r>
            <a:r>
              <a:rPr lang="en-US" sz="2800" dirty="0">
                <a:solidFill>
                  <a:srgbClr val="000000"/>
                </a:solidFill>
                <a:latin typeface="Crimson Pro Bold"/>
              </a:rPr>
              <a:t> </a:t>
            </a:r>
            <a:r>
              <a:rPr lang="en-US" sz="2800" dirty="0" err="1">
                <a:solidFill>
                  <a:srgbClr val="000000"/>
                </a:solidFill>
                <a:latin typeface="Crimson Pro Bold"/>
              </a:rPr>
              <a:t>thuế</a:t>
            </a:r>
            <a:r>
              <a:rPr lang="en-US" sz="2800" dirty="0">
                <a:solidFill>
                  <a:srgbClr val="000000"/>
                </a:solidFill>
                <a:latin typeface="Crimson Pro Bold"/>
              </a:rPr>
              <a:t> </a:t>
            </a:r>
            <a:r>
              <a:rPr lang="en-US" sz="2800" dirty="0" err="1">
                <a:solidFill>
                  <a:srgbClr val="000000"/>
                </a:solidFill>
                <a:latin typeface="Crimson Pro Bold"/>
              </a:rPr>
              <a:t>đối</a:t>
            </a:r>
            <a:r>
              <a:rPr lang="en-US" sz="2800" dirty="0">
                <a:solidFill>
                  <a:srgbClr val="000000"/>
                </a:solidFill>
                <a:latin typeface="Crimson Pro Bold"/>
              </a:rPr>
              <a:t> </a:t>
            </a:r>
            <a:r>
              <a:rPr lang="en-US" sz="2800" dirty="0" err="1">
                <a:solidFill>
                  <a:srgbClr val="000000"/>
                </a:solidFill>
                <a:latin typeface="Crimson Pro Bold"/>
              </a:rPr>
              <a:t>vói</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nghiệp</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Người</a:t>
            </a:r>
            <a:r>
              <a:rPr lang="en-US" sz="2800" dirty="0">
                <a:solidFill>
                  <a:srgbClr val="000000"/>
                </a:solidFill>
                <a:latin typeface="Crimson Pro Bold"/>
              </a:rPr>
              <a:t> </a:t>
            </a:r>
            <a:r>
              <a:rPr lang="en-US" sz="2800" dirty="0" err="1">
                <a:solidFill>
                  <a:srgbClr val="000000"/>
                </a:solidFill>
                <a:latin typeface="Crimson Pro Bold"/>
              </a:rPr>
              <a:t>dân</a:t>
            </a:r>
            <a:r>
              <a:rPr lang="en-US" sz="2800" dirty="0">
                <a:solidFill>
                  <a:srgbClr val="000000"/>
                </a:solidFill>
                <a:latin typeface="Crimson Pro Bold"/>
              </a:rPr>
              <a:t>.</a:t>
            </a:r>
            <a:r>
              <a:rPr lang="vi-VN" sz="2800" dirty="0">
                <a:solidFill>
                  <a:srgbClr val="000000"/>
                </a:solidFill>
                <a:latin typeface="Crimson Pro Bold"/>
              </a:rPr>
              <a:t> Thay đổi chính sách</a:t>
            </a:r>
            <a:r>
              <a:rPr lang="en-US" sz="2800" dirty="0">
                <a:solidFill>
                  <a:srgbClr val="000000"/>
                </a:solidFill>
                <a:latin typeface="Crimson Pro Bold"/>
              </a:rPr>
              <a:t> </a:t>
            </a:r>
            <a:r>
              <a:rPr lang="en-US" sz="2800" dirty="0" err="1">
                <a:solidFill>
                  <a:srgbClr val="000000"/>
                </a:solidFill>
                <a:latin typeface="Crimson Pro Bold"/>
              </a:rPr>
              <a:t>nếu</a:t>
            </a:r>
            <a:r>
              <a:rPr lang="en-US" sz="2800" dirty="0">
                <a:solidFill>
                  <a:srgbClr val="000000"/>
                </a:solidFill>
                <a:latin typeface="Crimson Pro Bold"/>
              </a:rPr>
              <a:t> có, </a:t>
            </a:r>
            <a:r>
              <a:rPr lang="vi-VN" sz="2800" dirty="0">
                <a:solidFill>
                  <a:srgbClr val="000000"/>
                </a:solidFill>
                <a:latin typeface="Crimson Pro Bold"/>
              </a:rPr>
              <a:t> cần được nghiên cứu kỹ lưỡng, đảm bảo hài hòa lợi ích nhà nước, doanh nghiệp và người tiêu dùng</a:t>
            </a:r>
            <a:r>
              <a:rPr lang="en-US" sz="2800" dirty="0">
                <a:solidFill>
                  <a:srgbClr val="000000"/>
                </a:solidFill>
                <a:latin typeface="Crimson Pro Bold"/>
              </a:rPr>
              <a:t>.</a:t>
            </a:r>
          </a:p>
          <a:p>
            <a:pPr algn="just">
              <a:lnSpc>
                <a:spcPts val="4200"/>
              </a:lnSpc>
              <a:spcBef>
                <a:spcPct val="0"/>
              </a:spcBef>
            </a:pPr>
            <a:endParaRPr lang="en-US" sz="2800" dirty="0">
              <a:solidFill>
                <a:srgbClr val="000000"/>
              </a:solidFill>
              <a:latin typeface="Crimson Pro Bold"/>
            </a:endParaRPr>
          </a:p>
          <a:p>
            <a:pPr algn="just">
              <a:lnSpc>
                <a:spcPts val="4200"/>
              </a:lnSpc>
              <a:spcBef>
                <a:spcPct val="0"/>
              </a:spcBef>
            </a:pPr>
            <a:r>
              <a:rPr lang="en-US" sz="2800" dirty="0">
                <a:solidFill>
                  <a:srgbClr val="000000"/>
                </a:solidFill>
                <a:latin typeface="Crimson Pro Bold"/>
              </a:rPr>
              <a:t>Thứ </a:t>
            </a:r>
            <a:r>
              <a:rPr lang="en-US" sz="2800" dirty="0" err="1">
                <a:solidFill>
                  <a:srgbClr val="000000"/>
                </a:solidFill>
                <a:latin typeface="Crimson Pro Bold"/>
              </a:rPr>
              <a:t>hai</a:t>
            </a:r>
            <a:r>
              <a:rPr lang="en-US" sz="2800" dirty="0">
                <a:solidFill>
                  <a:srgbClr val="000000"/>
                </a:solidFill>
                <a:latin typeface="Crimson Pro Bold"/>
              </a:rPr>
              <a:t>, </a:t>
            </a:r>
            <a:r>
              <a:rPr lang="en-US" sz="2800" dirty="0" err="1">
                <a:solidFill>
                  <a:srgbClr val="000000"/>
                </a:solidFill>
                <a:latin typeface="Crimson Pro Bold"/>
              </a:rPr>
              <a:t>tránh</a:t>
            </a:r>
            <a:r>
              <a:rPr lang="en-US" sz="2800" dirty="0">
                <a:solidFill>
                  <a:srgbClr val="000000"/>
                </a:solidFill>
                <a:latin typeface="Crimson Pro Bold"/>
              </a:rPr>
              <a:t>  </a:t>
            </a:r>
            <a:r>
              <a:rPr lang="en-US" sz="2800" dirty="0" err="1">
                <a:solidFill>
                  <a:srgbClr val="000000"/>
                </a:solidFill>
                <a:latin typeface="Crimson Pro Bold"/>
              </a:rPr>
              <a:t>việc</a:t>
            </a:r>
            <a:r>
              <a:rPr lang="en-US" sz="2800" dirty="0">
                <a:solidFill>
                  <a:srgbClr val="000000"/>
                </a:solidFill>
                <a:latin typeface="Crimson Pro Bold"/>
              </a:rPr>
              <a:t> </a:t>
            </a:r>
            <a:r>
              <a:rPr lang="en-US" sz="2800" dirty="0" err="1">
                <a:solidFill>
                  <a:srgbClr val="000000"/>
                </a:solidFill>
                <a:latin typeface="Crimson Pro Bold"/>
              </a:rPr>
              <a:t>thay</a:t>
            </a:r>
            <a:r>
              <a:rPr lang="en-US" sz="2800" dirty="0">
                <a:solidFill>
                  <a:srgbClr val="000000"/>
                </a:solidFill>
                <a:latin typeface="Crimson Pro Bold"/>
              </a:rPr>
              <a:t> </a:t>
            </a:r>
            <a:r>
              <a:rPr lang="en-US" sz="2800" dirty="0" err="1">
                <a:solidFill>
                  <a:srgbClr val="000000"/>
                </a:solidFill>
                <a:latin typeface="Crimson Pro Bold"/>
              </a:rPr>
              <a:t>đổi</a:t>
            </a:r>
            <a:r>
              <a:rPr lang="en-US" sz="2800" dirty="0">
                <a:solidFill>
                  <a:srgbClr val="000000"/>
                </a:solidFill>
                <a:latin typeface="Crimson Pro Bold"/>
              </a:rPr>
              <a:t> </a:t>
            </a:r>
            <a:r>
              <a:rPr lang="en-US" sz="2800" dirty="0" err="1">
                <a:solidFill>
                  <a:srgbClr val="000000"/>
                </a:solidFill>
                <a:latin typeface="Crimson Pro Bold"/>
              </a:rPr>
              <a:t>các</a:t>
            </a:r>
            <a:r>
              <a:rPr lang="en-US" sz="2800" dirty="0">
                <a:solidFill>
                  <a:srgbClr val="000000"/>
                </a:solidFill>
                <a:latin typeface="Crimson Pro Bold"/>
              </a:rPr>
              <a:t> </a:t>
            </a:r>
            <a:r>
              <a:rPr lang="en-US" sz="2800" dirty="0" err="1">
                <a:solidFill>
                  <a:srgbClr val="000000"/>
                </a:solidFill>
                <a:latin typeface="Crimson Pro Bold"/>
              </a:rPr>
              <a:t>sắc</a:t>
            </a:r>
            <a:r>
              <a:rPr lang="en-US" sz="2800" dirty="0">
                <a:solidFill>
                  <a:srgbClr val="000000"/>
                </a:solidFill>
                <a:latin typeface="Crimson Pro Bold"/>
              </a:rPr>
              <a:t> </a:t>
            </a:r>
            <a:r>
              <a:rPr lang="en-US" sz="2800" dirty="0" err="1">
                <a:solidFill>
                  <a:srgbClr val="000000"/>
                </a:solidFill>
                <a:latin typeface="Crimson Pro Bold"/>
              </a:rPr>
              <a:t>thuế</a:t>
            </a:r>
            <a:r>
              <a:rPr lang="en-US" sz="2800" dirty="0">
                <a:solidFill>
                  <a:srgbClr val="000000"/>
                </a:solidFill>
                <a:latin typeface="Crimson Pro Bold"/>
              </a:rPr>
              <a:t>, </a:t>
            </a:r>
            <a:r>
              <a:rPr lang="en-US" sz="2800" dirty="0" err="1">
                <a:solidFill>
                  <a:srgbClr val="000000"/>
                </a:solidFill>
                <a:latin typeface="Crimson Pro Bold"/>
              </a:rPr>
              <a:t>nhất</a:t>
            </a:r>
            <a:r>
              <a:rPr lang="en-US" sz="2800" dirty="0">
                <a:solidFill>
                  <a:srgbClr val="000000"/>
                </a:solidFill>
                <a:latin typeface="Crimson Pro Bold"/>
              </a:rPr>
              <a:t> </a:t>
            </a:r>
            <a:r>
              <a:rPr lang="en-US" sz="2800" dirty="0" err="1">
                <a:solidFill>
                  <a:srgbClr val="000000"/>
                </a:solidFill>
                <a:latin typeface="Crimson Pro Bold"/>
              </a:rPr>
              <a:t>là</a:t>
            </a:r>
            <a:r>
              <a:rPr lang="en-US" sz="2800" dirty="0">
                <a:solidFill>
                  <a:srgbClr val="000000"/>
                </a:solidFill>
                <a:latin typeface="Crimson Pro Bold"/>
              </a:rPr>
              <a:t> </a:t>
            </a:r>
            <a:r>
              <a:rPr lang="en-US" sz="2800" dirty="0" err="1">
                <a:solidFill>
                  <a:srgbClr val="000000"/>
                </a:solidFill>
                <a:latin typeface="Crimson Pro Bold"/>
              </a:rPr>
              <a:t>thêm</a:t>
            </a:r>
            <a:r>
              <a:rPr lang="en-US" sz="2800" dirty="0">
                <a:solidFill>
                  <a:srgbClr val="000000"/>
                </a:solidFill>
                <a:latin typeface="Crimson Pro Bold"/>
              </a:rPr>
              <a:t> </a:t>
            </a:r>
            <a:r>
              <a:rPr lang="en-US" sz="2800" dirty="0" err="1">
                <a:solidFill>
                  <a:srgbClr val="000000"/>
                </a:solidFill>
                <a:latin typeface="Crimson Pro Bold"/>
              </a:rPr>
              <a:t>gánh</a:t>
            </a:r>
            <a:r>
              <a:rPr lang="en-US" sz="2800" dirty="0">
                <a:solidFill>
                  <a:srgbClr val="000000"/>
                </a:solidFill>
                <a:latin typeface="Crimson Pro Bold"/>
              </a:rPr>
              <a:t> </a:t>
            </a:r>
            <a:r>
              <a:rPr lang="en-US" sz="2800" dirty="0" err="1">
                <a:solidFill>
                  <a:srgbClr val="000000"/>
                </a:solidFill>
                <a:latin typeface="Crimson Pro Bold"/>
              </a:rPr>
              <a:t>nặng</a:t>
            </a:r>
            <a:r>
              <a:rPr lang="en-US" sz="2800" dirty="0">
                <a:solidFill>
                  <a:srgbClr val="000000"/>
                </a:solidFill>
                <a:latin typeface="Crimson Pro Bold"/>
              </a:rPr>
              <a:t> chi </a:t>
            </a:r>
            <a:r>
              <a:rPr lang="en-US" sz="2800" dirty="0" err="1">
                <a:solidFill>
                  <a:srgbClr val="000000"/>
                </a:solidFill>
                <a:latin typeface="Crimson Pro Bold"/>
              </a:rPr>
              <a:t>phí</a:t>
            </a:r>
            <a:r>
              <a:rPr lang="en-US" sz="2800" dirty="0">
                <a:solidFill>
                  <a:srgbClr val="000000"/>
                </a:solidFill>
                <a:latin typeface="Crimson Pro Bold"/>
              </a:rPr>
              <a:t> </a:t>
            </a:r>
            <a:r>
              <a:rPr lang="en-US" sz="2800" dirty="0" err="1">
                <a:solidFill>
                  <a:srgbClr val="000000"/>
                </a:solidFill>
                <a:latin typeface="Crimson Pro Bold"/>
              </a:rPr>
              <a:t>cho</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nghiệp</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người</a:t>
            </a:r>
            <a:r>
              <a:rPr lang="en-US" sz="2800" dirty="0">
                <a:solidFill>
                  <a:srgbClr val="000000"/>
                </a:solidFill>
                <a:latin typeface="Crimson Pro Bold"/>
              </a:rPr>
              <a:t> </a:t>
            </a:r>
            <a:r>
              <a:rPr lang="en-US" sz="2800" dirty="0" err="1">
                <a:solidFill>
                  <a:srgbClr val="000000"/>
                </a:solidFill>
                <a:latin typeface="Crimson Pro Bold"/>
              </a:rPr>
              <a:t>dân</a:t>
            </a:r>
            <a:r>
              <a:rPr lang="en-US" sz="2800" dirty="0">
                <a:solidFill>
                  <a:srgbClr val="000000"/>
                </a:solidFill>
                <a:latin typeface="Crimson Pro Bold"/>
              </a:rPr>
              <a:t>, </a:t>
            </a:r>
            <a:r>
              <a:rPr lang="en-US" sz="2800" dirty="0" err="1">
                <a:solidFill>
                  <a:srgbClr val="000000"/>
                </a:solidFill>
                <a:latin typeface="Crimson Pro Bold"/>
              </a:rPr>
              <a:t>ít</a:t>
            </a:r>
            <a:r>
              <a:rPr lang="en-US" sz="2800" dirty="0">
                <a:solidFill>
                  <a:srgbClr val="000000"/>
                </a:solidFill>
                <a:latin typeface="Crimson Pro Bold"/>
              </a:rPr>
              <a:t> </a:t>
            </a:r>
            <a:r>
              <a:rPr lang="en-US" sz="2800" dirty="0" err="1">
                <a:solidFill>
                  <a:srgbClr val="000000"/>
                </a:solidFill>
                <a:latin typeface="Crimson Pro Bold"/>
              </a:rPr>
              <a:t>nhất</a:t>
            </a:r>
            <a:r>
              <a:rPr lang="en-US" sz="2800" dirty="0">
                <a:solidFill>
                  <a:srgbClr val="000000"/>
                </a:solidFill>
                <a:latin typeface="Crimson Pro Bold"/>
              </a:rPr>
              <a:t> trong </a:t>
            </a:r>
            <a:r>
              <a:rPr lang="en-US" sz="2800" dirty="0" err="1">
                <a:solidFill>
                  <a:srgbClr val="000000"/>
                </a:solidFill>
                <a:latin typeface="Crimson Pro Bold"/>
              </a:rPr>
              <a:t>giai</a:t>
            </a:r>
            <a:r>
              <a:rPr lang="en-US" sz="2800" dirty="0">
                <a:solidFill>
                  <a:srgbClr val="000000"/>
                </a:solidFill>
                <a:latin typeface="Crimson Pro Bold"/>
              </a:rPr>
              <a:t> </a:t>
            </a:r>
            <a:r>
              <a:rPr lang="en-US" sz="2800" dirty="0" err="1">
                <a:solidFill>
                  <a:srgbClr val="000000"/>
                </a:solidFill>
                <a:latin typeface="Crimson Pro Bold"/>
              </a:rPr>
              <a:t>đoạn</a:t>
            </a:r>
            <a:r>
              <a:rPr lang="en-US" sz="2800" dirty="0">
                <a:solidFill>
                  <a:srgbClr val="000000"/>
                </a:solidFill>
                <a:latin typeface="Crimson Pro Bold"/>
              </a:rPr>
              <a:t> </a:t>
            </a:r>
            <a:r>
              <a:rPr lang="en-US" sz="2800" dirty="0" err="1">
                <a:solidFill>
                  <a:srgbClr val="000000"/>
                </a:solidFill>
                <a:latin typeface="Crimson Pro Bold"/>
              </a:rPr>
              <a:t>cần</a:t>
            </a:r>
            <a:r>
              <a:rPr lang="en-US" sz="2800" dirty="0">
                <a:solidFill>
                  <a:srgbClr val="000000"/>
                </a:solidFill>
                <a:latin typeface="Crimson Pro Bold"/>
              </a:rPr>
              <a:t> </a:t>
            </a:r>
            <a:r>
              <a:rPr lang="en-US" sz="2800" dirty="0" err="1">
                <a:solidFill>
                  <a:srgbClr val="000000"/>
                </a:solidFill>
                <a:latin typeface="Crimson Pro Bold"/>
              </a:rPr>
              <a:t>phục</a:t>
            </a:r>
            <a:r>
              <a:rPr lang="en-US" sz="2800" dirty="0">
                <a:solidFill>
                  <a:srgbClr val="000000"/>
                </a:solidFill>
                <a:latin typeface="Crimson Pro Bold"/>
              </a:rPr>
              <a:t> </a:t>
            </a:r>
            <a:r>
              <a:rPr lang="en-US" sz="2800" dirty="0" err="1">
                <a:solidFill>
                  <a:srgbClr val="000000"/>
                </a:solidFill>
                <a:latin typeface="Crimson Pro Bold"/>
              </a:rPr>
              <a:t>hồi</a:t>
            </a:r>
            <a:r>
              <a:rPr lang="en-US" sz="2800" dirty="0">
                <a:solidFill>
                  <a:srgbClr val="000000"/>
                </a:solidFill>
                <a:latin typeface="Crimson Pro Bold"/>
              </a:rPr>
              <a:t> </a:t>
            </a:r>
            <a:r>
              <a:rPr lang="en-US" sz="2800" dirty="0" err="1">
                <a:solidFill>
                  <a:srgbClr val="000000"/>
                </a:solidFill>
                <a:latin typeface="Crimson Pro Bold"/>
              </a:rPr>
              <a:t>tăng</a:t>
            </a:r>
            <a:r>
              <a:rPr lang="en-US" sz="2800" dirty="0">
                <a:solidFill>
                  <a:srgbClr val="000000"/>
                </a:solidFill>
                <a:latin typeface="Crimson Pro Bold"/>
              </a:rPr>
              <a:t> </a:t>
            </a:r>
            <a:r>
              <a:rPr lang="en-US" sz="2800" dirty="0" err="1">
                <a:solidFill>
                  <a:srgbClr val="000000"/>
                </a:solidFill>
                <a:latin typeface="Crimson Pro Bold"/>
              </a:rPr>
              <a:t>trưởng</a:t>
            </a:r>
            <a:r>
              <a:rPr lang="en-US" sz="2800" dirty="0">
                <a:solidFill>
                  <a:srgbClr val="000000"/>
                </a:solidFill>
                <a:latin typeface="Crimson Pro Bold"/>
              </a:rPr>
              <a:t> 2023-2024. (</a:t>
            </a:r>
            <a:r>
              <a:rPr lang="vi-VN" sz="2800" dirty="0">
                <a:solidFill>
                  <a:srgbClr val="000000"/>
                </a:solidFill>
                <a:latin typeface="Crimson Pro Bold"/>
              </a:rPr>
              <a:t>Luật thuế TTĐB đã năm lần sửa đổi (2003, 2005, 2008, 2014 và 2016). Sự điều chỉnh liên tục gây bất ổn cho môi trường pháp lý, thể chế và kinh doanh, tác động tiêu cực doanh nghiệp</a:t>
            </a:r>
            <a:r>
              <a:rPr lang="en-US" sz="2800" dirty="0">
                <a:solidFill>
                  <a:srgbClr val="000000"/>
                </a:solidFill>
                <a:latin typeface="Crimson Pro Bold"/>
              </a:rPr>
              <a:t>)</a:t>
            </a:r>
          </a:p>
          <a:p>
            <a:pPr algn="just">
              <a:lnSpc>
                <a:spcPts val="4200"/>
              </a:lnSpc>
              <a:spcBef>
                <a:spcPct val="0"/>
              </a:spcBef>
            </a:pPr>
            <a:endParaRPr lang="en-US" sz="2800" dirty="0">
              <a:solidFill>
                <a:srgbClr val="000000"/>
              </a:solidFill>
              <a:latin typeface="Crimson Pro Bold"/>
            </a:endParaRPr>
          </a:p>
          <a:p>
            <a:pPr algn="just">
              <a:lnSpc>
                <a:spcPts val="4200"/>
              </a:lnSpc>
              <a:spcBef>
                <a:spcPct val="0"/>
              </a:spcBef>
            </a:pPr>
            <a:r>
              <a:rPr lang="en-US" sz="2800" dirty="0">
                <a:solidFill>
                  <a:srgbClr val="000000"/>
                </a:solidFill>
                <a:latin typeface="Crimson Pro Bold"/>
              </a:rPr>
              <a:t>Thứ </a:t>
            </a:r>
            <a:r>
              <a:rPr lang="en-US" sz="2800" dirty="0" err="1">
                <a:solidFill>
                  <a:srgbClr val="000000"/>
                </a:solidFill>
                <a:latin typeface="Crimson Pro Bold"/>
              </a:rPr>
              <a:t>ba</a:t>
            </a:r>
            <a:r>
              <a:rPr lang="en-US" sz="2800" dirty="0">
                <a:solidFill>
                  <a:srgbClr val="000000"/>
                </a:solidFill>
                <a:latin typeface="Crimson Pro Bold"/>
              </a:rPr>
              <a:t>, </a:t>
            </a:r>
            <a:r>
              <a:rPr lang="en-US" sz="2800" dirty="0" err="1">
                <a:solidFill>
                  <a:srgbClr val="000000"/>
                </a:solidFill>
                <a:latin typeface="Crimson Pro Bold"/>
              </a:rPr>
              <a:t>xây</a:t>
            </a:r>
            <a:r>
              <a:rPr lang="en-US" sz="2800" dirty="0">
                <a:solidFill>
                  <a:srgbClr val="000000"/>
                </a:solidFill>
                <a:latin typeface="Crimson Pro Bold"/>
              </a:rPr>
              <a:t> </a:t>
            </a:r>
            <a:r>
              <a:rPr lang="en-US" sz="2800" dirty="0" err="1">
                <a:solidFill>
                  <a:srgbClr val="000000"/>
                </a:solidFill>
                <a:latin typeface="Crimson Pro Bold"/>
              </a:rPr>
              <a:t>dựng</a:t>
            </a:r>
            <a:r>
              <a:rPr lang="en-US" sz="2800" dirty="0">
                <a:solidFill>
                  <a:srgbClr val="000000"/>
                </a:solidFill>
                <a:latin typeface="Crimson Pro Bold"/>
              </a:rPr>
              <a:t> </a:t>
            </a:r>
            <a:r>
              <a:rPr lang="en-US" sz="2800" dirty="0" err="1">
                <a:solidFill>
                  <a:srgbClr val="000000"/>
                </a:solidFill>
                <a:latin typeface="Crimson Pro Bold"/>
              </a:rPr>
              <a:t>một</a:t>
            </a:r>
            <a:r>
              <a:rPr lang="en-US" sz="2800" dirty="0">
                <a:solidFill>
                  <a:srgbClr val="000000"/>
                </a:solidFill>
                <a:latin typeface="Crimson Pro Bold"/>
              </a:rPr>
              <a:t> </a:t>
            </a:r>
            <a:r>
              <a:rPr lang="en-US" sz="2800" dirty="0" err="1">
                <a:solidFill>
                  <a:srgbClr val="000000"/>
                </a:solidFill>
                <a:latin typeface="Crimson Pro Bold"/>
              </a:rPr>
              <a:t>nền</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tế</a:t>
            </a:r>
            <a:r>
              <a:rPr lang="en-US" sz="2800" dirty="0">
                <a:solidFill>
                  <a:srgbClr val="000000"/>
                </a:solidFill>
                <a:latin typeface="Crimson Pro Bold"/>
              </a:rPr>
              <a:t> </a:t>
            </a:r>
            <a:r>
              <a:rPr lang="en-US" sz="2800" dirty="0" err="1">
                <a:solidFill>
                  <a:srgbClr val="000000"/>
                </a:solidFill>
                <a:latin typeface="Crimson Pro Bold"/>
              </a:rPr>
              <a:t>tự</a:t>
            </a:r>
            <a:r>
              <a:rPr lang="en-US" sz="2800" dirty="0">
                <a:solidFill>
                  <a:srgbClr val="000000"/>
                </a:solidFill>
                <a:latin typeface="Crimson Pro Bold"/>
              </a:rPr>
              <a:t> </a:t>
            </a:r>
            <a:r>
              <a:rPr lang="en-US" sz="2800" dirty="0" err="1">
                <a:solidFill>
                  <a:srgbClr val="000000"/>
                </a:solidFill>
                <a:latin typeface="Crimson Pro Bold"/>
              </a:rPr>
              <a:t>chủ</a:t>
            </a:r>
            <a:r>
              <a:rPr lang="en-US" sz="2800" dirty="0">
                <a:solidFill>
                  <a:srgbClr val="000000"/>
                </a:solidFill>
                <a:latin typeface="Crimson Pro Bold"/>
              </a:rPr>
              <a:t>, </a:t>
            </a:r>
            <a:r>
              <a:rPr lang="en-US" sz="2800" dirty="0" err="1">
                <a:solidFill>
                  <a:srgbClr val="000000"/>
                </a:solidFill>
                <a:latin typeface="Crimson Pro Bold"/>
              </a:rPr>
              <a:t>tự</a:t>
            </a:r>
            <a:r>
              <a:rPr lang="en-US" sz="2800" dirty="0">
                <a:solidFill>
                  <a:srgbClr val="000000"/>
                </a:solidFill>
                <a:latin typeface="Crimson Pro Bold"/>
              </a:rPr>
              <a:t> </a:t>
            </a:r>
            <a:r>
              <a:rPr lang="en-US" sz="2800" dirty="0" err="1">
                <a:solidFill>
                  <a:srgbClr val="000000"/>
                </a:solidFill>
                <a:latin typeface="Crimson Pro Bold"/>
              </a:rPr>
              <a:t>lực</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có </a:t>
            </a:r>
            <a:r>
              <a:rPr lang="en-US" sz="2800" dirty="0" err="1">
                <a:solidFill>
                  <a:srgbClr val="000000"/>
                </a:solidFill>
                <a:latin typeface="Crimson Pro Bold"/>
              </a:rPr>
              <a:t>khả</a:t>
            </a:r>
            <a:r>
              <a:rPr lang="en-US" sz="2800" dirty="0">
                <a:solidFill>
                  <a:srgbClr val="000000"/>
                </a:solidFill>
                <a:latin typeface="Crimson Pro Bold"/>
              </a:rPr>
              <a:t> năng </a:t>
            </a:r>
            <a:r>
              <a:rPr lang="en-US" sz="2800" dirty="0" err="1">
                <a:solidFill>
                  <a:srgbClr val="000000"/>
                </a:solidFill>
                <a:latin typeface="Crimson Pro Bold"/>
              </a:rPr>
              <a:t>hội</a:t>
            </a:r>
            <a:r>
              <a:rPr lang="en-US" sz="2800" dirty="0">
                <a:solidFill>
                  <a:srgbClr val="000000"/>
                </a:solidFill>
                <a:latin typeface="Crimson Pro Bold"/>
              </a:rPr>
              <a:t> nhập </a:t>
            </a:r>
            <a:r>
              <a:rPr lang="en-US" sz="2800" dirty="0" err="1">
                <a:solidFill>
                  <a:srgbClr val="000000"/>
                </a:solidFill>
                <a:latin typeface="Crimson Pro Bold"/>
              </a:rPr>
              <a:t>thì</a:t>
            </a:r>
            <a:r>
              <a:rPr lang="en-US" sz="2800" dirty="0">
                <a:solidFill>
                  <a:srgbClr val="000000"/>
                </a:solidFill>
                <a:latin typeface="Crimson Pro Bold"/>
              </a:rPr>
              <a:t> </a:t>
            </a:r>
            <a:r>
              <a:rPr lang="en-US" sz="2800" dirty="0" err="1">
                <a:solidFill>
                  <a:srgbClr val="000000"/>
                </a:solidFill>
                <a:latin typeface="Crimson Pro Bold"/>
              </a:rPr>
              <a:t>việc</a:t>
            </a:r>
            <a:r>
              <a:rPr lang="en-US" sz="2800" dirty="0">
                <a:solidFill>
                  <a:srgbClr val="000000"/>
                </a:solidFill>
                <a:latin typeface="Crimson Pro Bold"/>
              </a:rPr>
              <a:t> </a:t>
            </a:r>
            <a:r>
              <a:rPr lang="en-US" sz="2800" dirty="0" err="1">
                <a:solidFill>
                  <a:srgbClr val="000000"/>
                </a:solidFill>
                <a:latin typeface="Crimson Pro Bold"/>
              </a:rPr>
              <a:t>quan</a:t>
            </a:r>
            <a:r>
              <a:rPr lang="en-US" sz="2800" dirty="0">
                <a:solidFill>
                  <a:srgbClr val="000000"/>
                </a:solidFill>
                <a:latin typeface="Crimson Pro Bold"/>
              </a:rPr>
              <a:t> </a:t>
            </a:r>
            <a:r>
              <a:rPr lang="en-US" sz="2800" dirty="0" err="1">
                <a:solidFill>
                  <a:srgbClr val="000000"/>
                </a:solidFill>
                <a:latin typeface="Crimson Pro Bold"/>
              </a:rPr>
              <a:t>tâm</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hỗ</a:t>
            </a:r>
            <a:r>
              <a:rPr lang="en-US" sz="2800" dirty="0">
                <a:solidFill>
                  <a:srgbClr val="000000"/>
                </a:solidFill>
                <a:latin typeface="Crimson Pro Bold"/>
              </a:rPr>
              <a:t> </a:t>
            </a:r>
            <a:r>
              <a:rPr lang="en-US" sz="2800" dirty="0" err="1">
                <a:solidFill>
                  <a:srgbClr val="000000"/>
                </a:solidFill>
                <a:latin typeface="Crimson Pro Bold"/>
              </a:rPr>
              <a:t>trợ</a:t>
            </a:r>
            <a:r>
              <a:rPr lang="en-US" sz="2800" dirty="0">
                <a:solidFill>
                  <a:srgbClr val="000000"/>
                </a:solidFill>
                <a:latin typeface="Crimson Pro Bold"/>
              </a:rPr>
              <a:t> </a:t>
            </a:r>
            <a:r>
              <a:rPr lang="en-US" sz="2800" dirty="0" err="1">
                <a:solidFill>
                  <a:srgbClr val="000000"/>
                </a:solidFill>
                <a:latin typeface="Crimson Pro Bold"/>
              </a:rPr>
              <a:t>sản</a:t>
            </a:r>
            <a:r>
              <a:rPr lang="en-US" sz="2800" dirty="0">
                <a:solidFill>
                  <a:srgbClr val="000000"/>
                </a:solidFill>
                <a:latin typeface="Crimson Pro Bold"/>
              </a:rPr>
              <a:t> </a:t>
            </a:r>
            <a:r>
              <a:rPr lang="en-US" sz="2800" dirty="0" err="1">
                <a:solidFill>
                  <a:srgbClr val="000000"/>
                </a:solidFill>
                <a:latin typeface="Crimson Pro Bold"/>
              </a:rPr>
              <a:t>xuất</a:t>
            </a:r>
            <a:r>
              <a:rPr lang="en-US" sz="2800" dirty="0">
                <a:solidFill>
                  <a:srgbClr val="000000"/>
                </a:solidFill>
                <a:latin typeface="Crimson Pro Bold"/>
              </a:rPr>
              <a:t> trong </a:t>
            </a:r>
            <a:r>
              <a:rPr lang="en-US" sz="2800" dirty="0" err="1">
                <a:solidFill>
                  <a:srgbClr val="000000"/>
                </a:solidFill>
                <a:latin typeface="Crimson Pro Bold"/>
              </a:rPr>
              <a:t>nước</a:t>
            </a:r>
            <a:r>
              <a:rPr lang="en-US" sz="2800" dirty="0">
                <a:solidFill>
                  <a:srgbClr val="000000"/>
                </a:solidFill>
                <a:latin typeface="Crimson Pro Bold"/>
              </a:rPr>
              <a:t>, </a:t>
            </a:r>
            <a:r>
              <a:rPr lang="en-US" sz="2800" dirty="0" err="1">
                <a:solidFill>
                  <a:srgbClr val="000000"/>
                </a:solidFill>
                <a:latin typeface="Crimson Pro Bold"/>
              </a:rPr>
              <a:t>nhất</a:t>
            </a:r>
            <a:r>
              <a:rPr lang="en-US" sz="2800" dirty="0">
                <a:solidFill>
                  <a:srgbClr val="000000"/>
                </a:solidFill>
                <a:latin typeface="Crimson Pro Bold"/>
              </a:rPr>
              <a:t> </a:t>
            </a:r>
            <a:r>
              <a:rPr lang="en-US" sz="2800" dirty="0" err="1">
                <a:solidFill>
                  <a:srgbClr val="000000"/>
                </a:solidFill>
                <a:latin typeface="Crimson Pro Bold"/>
              </a:rPr>
              <a:t>là</a:t>
            </a:r>
            <a:r>
              <a:rPr lang="en-US" sz="2800" dirty="0">
                <a:solidFill>
                  <a:srgbClr val="000000"/>
                </a:solidFill>
                <a:latin typeface="Crimson Pro Bold"/>
              </a:rPr>
              <a:t> </a:t>
            </a:r>
            <a:r>
              <a:rPr lang="en-US" sz="2800" dirty="0" err="1">
                <a:solidFill>
                  <a:srgbClr val="000000"/>
                </a:solidFill>
                <a:latin typeface="Crimson Pro Bold"/>
              </a:rPr>
              <a:t>những</a:t>
            </a:r>
            <a:r>
              <a:rPr lang="en-US" sz="2800" dirty="0">
                <a:solidFill>
                  <a:srgbClr val="000000"/>
                </a:solidFill>
                <a:latin typeface="Crimson Pro Bold"/>
              </a:rPr>
              <a:t> </a:t>
            </a:r>
            <a:r>
              <a:rPr lang="en-US" sz="2800" dirty="0" err="1">
                <a:solidFill>
                  <a:srgbClr val="000000"/>
                </a:solidFill>
                <a:latin typeface="Crimson Pro Bold"/>
              </a:rPr>
              <a:t>hỗ</a:t>
            </a:r>
            <a:r>
              <a:rPr lang="en-US" sz="2800" dirty="0">
                <a:solidFill>
                  <a:srgbClr val="000000"/>
                </a:solidFill>
                <a:latin typeface="Crimson Pro Bold"/>
              </a:rPr>
              <a:t> </a:t>
            </a:r>
            <a:r>
              <a:rPr lang="en-US" sz="2800" dirty="0" err="1">
                <a:solidFill>
                  <a:srgbClr val="000000"/>
                </a:solidFill>
                <a:latin typeface="Crimson Pro Bold"/>
              </a:rPr>
              <a:t>trợ</a:t>
            </a:r>
            <a:r>
              <a:rPr lang="en-US" sz="2800" dirty="0">
                <a:solidFill>
                  <a:srgbClr val="000000"/>
                </a:solidFill>
                <a:latin typeface="Crimson Pro Bold"/>
              </a:rPr>
              <a:t> </a:t>
            </a:r>
            <a:r>
              <a:rPr lang="en-US" sz="2800" dirty="0" err="1">
                <a:solidFill>
                  <a:srgbClr val="000000"/>
                </a:solidFill>
                <a:latin typeface="Crimson Pro Bold"/>
              </a:rPr>
              <a:t>về</a:t>
            </a:r>
            <a:r>
              <a:rPr lang="en-US" sz="2800" dirty="0">
                <a:solidFill>
                  <a:srgbClr val="000000"/>
                </a:solidFill>
                <a:latin typeface="Crimson Pro Bold"/>
              </a:rPr>
              <a:t> </a:t>
            </a:r>
            <a:r>
              <a:rPr lang="en-US" sz="2800" dirty="0" err="1">
                <a:solidFill>
                  <a:srgbClr val="000000"/>
                </a:solidFill>
                <a:latin typeface="Crimson Pro Bold"/>
              </a:rPr>
              <a:t>vốn</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tiếp</a:t>
            </a:r>
            <a:r>
              <a:rPr lang="en-US" sz="2800" dirty="0">
                <a:solidFill>
                  <a:srgbClr val="000000"/>
                </a:solidFill>
                <a:latin typeface="Crimson Pro Bold"/>
              </a:rPr>
              <a:t> </a:t>
            </a:r>
            <a:r>
              <a:rPr lang="en-US" sz="2800" dirty="0" err="1">
                <a:solidFill>
                  <a:srgbClr val="000000"/>
                </a:solidFill>
                <a:latin typeface="Crimson Pro Bold"/>
              </a:rPr>
              <a:t>cận</a:t>
            </a:r>
            <a:r>
              <a:rPr lang="en-US" sz="2800" dirty="0">
                <a:solidFill>
                  <a:srgbClr val="000000"/>
                </a:solidFill>
                <a:latin typeface="Crimson Pro Bold"/>
              </a:rPr>
              <a:t> </a:t>
            </a:r>
            <a:r>
              <a:rPr lang="en-US" sz="2800" dirty="0" err="1">
                <a:solidFill>
                  <a:srgbClr val="000000"/>
                </a:solidFill>
                <a:latin typeface="Crimson Pro Bold"/>
              </a:rPr>
              <a:t>giải</a:t>
            </a:r>
            <a:r>
              <a:rPr lang="en-US" sz="2800" dirty="0">
                <a:solidFill>
                  <a:srgbClr val="000000"/>
                </a:solidFill>
                <a:latin typeface="Crimson Pro Bold"/>
              </a:rPr>
              <a:t> </a:t>
            </a:r>
            <a:r>
              <a:rPr lang="en-US" sz="2800" dirty="0" err="1">
                <a:solidFill>
                  <a:srgbClr val="000000"/>
                </a:solidFill>
                <a:latin typeface="Crimson Pro Bold"/>
              </a:rPr>
              <a:t>quyết</a:t>
            </a:r>
            <a:r>
              <a:rPr lang="en-US" sz="2800" dirty="0">
                <a:solidFill>
                  <a:srgbClr val="000000"/>
                </a:solidFill>
                <a:latin typeface="Crimson Pro Bold"/>
              </a:rPr>
              <a:t> </a:t>
            </a:r>
            <a:r>
              <a:rPr lang="en-US" sz="2800" dirty="0" err="1">
                <a:solidFill>
                  <a:srgbClr val="000000"/>
                </a:solidFill>
                <a:latin typeface="Crimson Pro Bold"/>
              </a:rPr>
              <a:t>những</a:t>
            </a:r>
            <a:r>
              <a:rPr lang="en-US" sz="2800" dirty="0">
                <a:solidFill>
                  <a:srgbClr val="000000"/>
                </a:solidFill>
                <a:latin typeface="Crimson Pro Bold"/>
              </a:rPr>
              <a:t> </a:t>
            </a:r>
            <a:r>
              <a:rPr lang="en-US" sz="2800" dirty="0" err="1">
                <a:solidFill>
                  <a:srgbClr val="000000"/>
                </a:solidFill>
                <a:latin typeface="Crimson Pro Bold"/>
              </a:rPr>
              <a:t>vướng</a:t>
            </a:r>
            <a:r>
              <a:rPr lang="en-US" sz="2800" dirty="0">
                <a:solidFill>
                  <a:srgbClr val="000000"/>
                </a:solidFill>
                <a:latin typeface="Crimson Pro Bold"/>
              </a:rPr>
              <a:t> </a:t>
            </a:r>
            <a:r>
              <a:rPr lang="en-US" sz="2800" dirty="0" err="1">
                <a:solidFill>
                  <a:srgbClr val="000000"/>
                </a:solidFill>
                <a:latin typeface="Crimson Pro Bold"/>
              </a:rPr>
              <a:t>mắc</a:t>
            </a:r>
            <a:r>
              <a:rPr lang="en-US" sz="2800" dirty="0">
                <a:solidFill>
                  <a:srgbClr val="000000"/>
                </a:solidFill>
                <a:latin typeface="Crimson Pro Bold"/>
              </a:rPr>
              <a:t> </a:t>
            </a:r>
            <a:r>
              <a:rPr lang="en-US" sz="2800" dirty="0" err="1">
                <a:solidFill>
                  <a:srgbClr val="000000"/>
                </a:solidFill>
                <a:latin typeface="Crimson Pro Bold"/>
              </a:rPr>
              <a:t>về</a:t>
            </a:r>
            <a:r>
              <a:rPr lang="en-US" sz="2800" dirty="0">
                <a:solidFill>
                  <a:srgbClr val="000000"/>
                </a:solidFill>
                <a:latin typeface="Crimson Pro Bold"/>
              </a:rPr>
              <a:t> </a:t>
            </a:r>
            <a:r>
              <a:rPr lang="en-US" sz="2800" dirty="0" err="1">
                <a:solidFill>
                  <a:srgbClr val="000000"/>
                </a:solidFill>
                <a:latin typeface="Crimson Pro Bold"/>
              </a:rPr>
              <a:t>môi</a:t>
            </a:r>
            <a:r>
              <a:rPr lang="en-US" sz="2800" dirty="0">
                <a:solidFill>
                  <a:srgbClr val="000000"/>
                </a:solidFill>
                <a:latin typeface="Crimson Pro Bold"/>
              </a:rPr>
              <a:t> </a:t>
            </a:r>
            <a:r>
              <a:rPr lang="en-US" sz="2800" dirty="0" err="1">
                <a:solidFill>
                  <a:srgbClr val="000000"/>
                </a:solidFill>
                <a:latin typeface="Crimson Pro Bold"/>
              </a:rPr>
              <a:t>trường</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tháo</a:t>
            </a:r>
            <a:r>
              <a:rPr lang="en-US" sz="2800" dirty="0">
                <a:solidFill>
                  <a:srgbClr val="000000"/>
                </a:solidFill>
                <a:latin typeface="Crimson Pro Bold"/>
              </a:rPr>
              <a:t> </a:t>
            </a:r>
            <a:r>
              <a:rPr lang="en-US" sz="2800" dirty="0" err="1">
                <a:solidFill>
                  <a:srgbClr val="000000"/>
                </a:solidFill>
                <a:latin typeface="Crimson Pro Bold"/>
              </a:rPr>
              <a:t>gỡ</a:t>
            </a:r>
            <a:r>
              <a:rPr lang="en-US" sz="2800" dirty="0">
                <a:solidFill>
                  <a:srgbClr val="000000"/>
                </a:solidFill>
                <a:latin typeface="Crimson Pro Bold"/>
              </a:rPr>
              <a:t> </a:t>
            </a:r>
            <a:r>
              <a:rPr lang="en-US" sz="2800" dirty="0" err="1">
                <a:solidFill>
                  <a:srgbClr val="000000"/>
                </a:solidFill>
                <a:latin typeface="Crimson Pro Bold"/>
              </a:rPr>
              <a:t>khó</a:t>
            </a:r>
            <a:r>
              <a:rPr lang="en-US" sz="2800" dirty="0">
                <a:solidFill>
                  <a:srgbClr val="000000"/>
                </a:solidFill>
                <a:latin typeface="Crimson Pro Bold"/>
              </a:rPr>
              <a:t> </a:t>
            </a:r>
            <a:r>
              <a:rPr lang="en-US" sz="2800" dirty="0" err="1">
                <a:solidFill>
                  <a:srgbClr val="000000"/>
                </a:solidFill>
                <a:latin typeface="Crimson Pro Bold"/>
              </a:rPr>
              <a:t>khăn</a:t>
            </a:r>
            <a:r>
              <a:rPr lang="en-US" sz="2800" dirty="0">
                <a:solidFill>
                  <a:srgbClr val="000000"/>
                </a:solidFill>
                <a:latin typeface="Crimson Pro Bold"/>
              </a:rPr>
              <a:t> </a:t>
            </a:r>
            <a:r>
              <a:rPr lang="en-US" sz="2800" dirty="0" err="1">
                <a:solidFill>
                  <a:srgbClr val="000000"/>
                </a:solidFill>
                <a:latin typeface="Crimson Pro Bold"/>
              </a:rPr>
              <a:t>về</a:t>
            </a:r>
            <a:r>
              <a:rPr lang="en-US" sz="2800" dirty="0">
                <a:solidFill>
                  <a:srgbClr val="000000"/>
                </a:solidFill>
                <a:latin typeface="Crimson Pro Bold"/>
              </a:rPr>
              <a:t> </a:t>
            </a:r>
            <a:r>
              <a:rPr lang="en-US" sz="2800" dirty="0" err="1">
                <a:solidFill>
                  <a:srgbClr val="000000"/>
                </a:solidFill>
                <a:latin typeface="Crimson Pro Bold"/>
              </a:rPr>
              <a:t>thiếu</a:t>
            </a:r>
            <a:r>
              <a:rPr lang="en-US" sz="2800" dirty="0">
                <a:solidFill>
                  <a:srgbClr val="000000"/>
                </a:solidFill>
                <a:latin typeface="Crimson Pro Bold"/>
              </a:rPr>
              <a:t> </a:t>
            </a:r>
            <a:r>
              <a:rPr lang="en-US" sz="2800" dirty="0" err="1">
                <a:solidFill>
                  <a:srgbClr val="000000"/>
                </a:solidFill>
                <a:latin typeface="Crimson Pro Bold"/>
              </a:rPr>
              <a:t>lao</a:t>
            </a:r>
            <a:r>
              <a:rPr lang="en-US" sz="2800" dirty="0">
                <a:solidFill>
                  <a:srgbClr val="000000"/>
                </a:solidFill>
                <a:latin typeface="Crimson Pro Bold"/>
              </a:rPr>
              <a:t> </a:t>
            </a:r>
            <a:r>
              <a:rPr lang="en-US" sz="2800" dirty="0" err="1">
                <a:solidFill>
                  <a:srgbClr val="000000"/>
                </a:solidFill>
                <a:latin typeface="Crimson Pro Bold"/>
              </a:rPr>
              <a:t>động</a:t>
            </a:r>
            <a:r>
              <a:rPr lang="en-US" sz="2800" dirty="0">
                <a:solidFill>
                  <a:srgbClr val="000000"/>
                </a:solidFill>
                <a:latin typeface="Crimson Pro Bold"/>
              </a:rPr>
              <a:t>, </a:t>
            </a:r>
            <a:r>
              <a:rPr lang="en-US" sz="2800" dirty="0" err="1">
                <a:solidFill>
                  <a:srgbClr val="000000"/>
                </a:solidFill>
                <a:latin typeface="Crimson Pro Bold"/>
              </a:rPr>
              <a:t>hoàn</a:t>
            </a:r>
            <a:r>
              <a:rPr lang="en-US" sz="2800" dirty="0">
                <a:solidFill>
                  <a:srgbClr val="000000"/>
                </a:solidFill>
                <a:latin typeface="Crimson Pro Bold"/>
              </a:rPr>
              <a:t> </a:t>
            </a:r>
            <a:r>
              <a:rPr lang="en-US" sz="2800" dirty="0" err="1">
                <a:solidFill>
                  <a:srgbClr val="000000"/>
                </a:solidFill>
                <a:latin typeface="Crimson Pro Bold"/>
              </a:rPr>
              <a:t>thiện</a:t>
            </a:r>
            <a:r>
              <a:rPr lang="en-US" sz="2800" dirty="0">
                <a:solidFill>
                  <a:srgbClr val="000000"/>
                </a:solidFill>
                <a:latin typeface="Crimson Pro Bold"/>
              </a:rPr>
              <a:t> </a:t>
            </a:r>
            <a:r>
              <a:rPr lang="en-US" sz="2800" dirty="0" err="1">
                <a:solidFill>
                  <a:srgbClr val="000000"/>
                </a:solidFill>
                <a:latin typeface="Crimson Pro Bold"/>
              </a:rPr>
              <a:t>chính</a:t>
            </a:r>
            <a:r>
              <a:rPr lang="en-US" sz="2800" dirty="0">
                <a:solidFill>
                  <a:srgbClr val="000000"/>
                </a:solidFill>
                <a:latin typeface="Crimson Pro Bold"/>
              </a:rPr>
              <a:t> </a:t>
            </a:r>
            <a:r>
              <a:rPr lang="en-US" sz="2800" dirty="0" err="1">
                <a:solidFill>
                  <a:srgbClr val="000000"/>
                </a:solidFill>
                <a:latin typeface="Crimson Pro Bold"/>
              </a:rPr>
              <a:t>sách</a:t>
            </a:r>
            <a:r>
              <a:rPr lang="en-US" sz="2800" dirty="0">
                <a:solidFill>
                  <a:srgbClr val="000000"/>
                </a:solidFill>
                <a:latin typeface="Crimson Pro Bold"/>
              </a:rPr>
              <a:t> </a:t>
            </a:r>
            <a:r>
              <a:rPr lang="en-US" sz="2800" dirty="0" err="1">
                <a:solidFill>
                  <a:srgbClr val="000000"/>
                </a:solidFill>
                <a:latin typeface="Crimson Pro Bold"/>
              </a:rPr>
              <a:t>hỗ</a:t>
            </a:r>
            <a:r>
              <a:rPr lang="en-US" sz="2800" dirty="0">
                <a:solidFill>
                  <a:srgbClr val="000000"/>
                </a:solidFill>
                <a:latin typeface="Crimson Pro Bold"/>
              </a:rPr>
              <a:t> </a:t>
            </a:r>
            <a:r>
              <a:rPr lang="en-US" sz="2800" dirty="0" err="1">
                <a:solidFill>
                  <a:srgbClr val="000000"/>
                </a:solidFill>
                <a:latin typeface="Crimson Pro Bold"/>
              </a:rPr>
              <a:t>trợ</a:t>
            </a:r>
            <a:r>
              <a:rPr lang="en-US" sz="2800" dirty="0">
                <a:solidFill>
                  <a:srgbClr val="000000"/>
                </a:solidFill>
                <a:latin typeface="Crimson Pro Bold"/>
              </a:rPr>
              <a:t> </a:t>
            </a:r>
            <a:r>
              <a:rPr lang="en-US" sz="2800" dirty="0" err="1">
                <a:solidFill>
                  <a:srgbClr val="000000"/>
                </a:solidFill>
                <a:latin typeface="Crimson Pro Bold"/>
              </a:rPr>
              <a:t>phục</a:t>
            </a:r>
            <a:r>
              <a:rPr lang="en-US" sz="2800" dirty="0">
                <a:solidFill>
                  <a:srgbClr val="000000"/>
                </a:solidFill>
                <a:latin typeface="Crimson Pro Bold"/>
              </a:rPr>
              <a:t> </a:t>
            </a:r>
            <a:r>
              <a:rPr lang="en-US" sz="2800" dirty="0" err="1">
                <a:solidFill>
                  <a:srgbClr val="000000"/>
                </a:solidFill>
                <a:latin typeface="Crimson Pro Bold"/>
              </a:rPr>
              <a:t>hồi</a:t>
            </a:r>
            <a:r>
              <a:rPr lang="en-US" sz="2800" dirty="0">
                <a:solidFill>
                  <a:srgbClr val="000000"/>
                </a:solidFill>
                <a:latin typeface="Crimson Pro Bold"/>
              </a:rPr>
              <a:t> </a:t>
            </a:r>
            <a:r>
              <a:rPr lang="en-US" sz="2800" dirty="0" err="1">
                <a:solidFill>
                  <a:srgbClr val="000000"/>
                </a:solidFill>
                <a:latin typeface="Crimson Pro Bold"/>
              </a:rPr>
              <a:t>tăng</a:t>
            </a:r>
            <a:r>
              <a:rPr lang="en-US" sz="2800" dirty="0">
                <a:solidFill>
                  <a:srgbClr val="000000"/>
                </a:solidFill>
                <a:latin typeface="Crimson Pro Bold"/>
              </a:rPr>
              <a:t> </a:t>
            </a:r>
            <a:r>
              <a:rPr lang="en-US" sz="2800" dirty="0" err="1">
                <a:solidFill>
                  <a:srgbClr val="000000"/>
                </a:solidFill>
                <a:latin typeface="Crimson Pro Bold"/>
              </a:rPr>
              <a:t>trưởng</a:t>
            </a:r>
            <a:r>
              <a:rPr lang="en-US" sz="2800" dirty="0">
                <a:solidFill>
                  <a:srgbClr val="000000"/>
                </a:solidFill>
                <a:latin typeface="Crimson Pro Bold"/>
              </a:rPr>
              <a:t> của </a:t>
            </a:r>
            <a:r>
              <a:rPr lang="en-US" sz="2800" dirty="0" err="1">
                <a:solidFill>
                  <a:srgbClr val="000000"/>
                </a:solidFill>
                <a:latin typeface="Crimson Pro Bold"/>
              </a:rPr>
              <a:t>thành</a:t>
            </a:r>
            <a:r>
              <a:rPr lang="en-US" sz="2800" dirty="0">
                <a:solidFill>
                  <a:srgbClr val="000000"/>
                </a:solidFill>
                <a:latin typeface="Crimson Pro Bold"/>
              </a:rPr>
              <a:t> </a:t>
            </a:r>
            <a:r>
              <a:rPr lang="en-US" sz="2800" dirty="0" err="1">
                <a:solidFill>
                  <a:srgbClr val="000000"/>
                </a:solidFill>
                <a:latin typeface="Crimson Pro Bold"/>
              </a:rPr>
              <a:t>phần</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tế</a:t>
            </a:r>
            <a:r>
              <a:rPr lang="en-US" sz="2800" dirty="0">
                <a:solidFill>
                  <a:srgbClr val="000000"/>
                </a:solidFill>
                <a:latin typeface="Crimson Pro Bold"/>
              </a:rPr>
              <a:t> </a:t>
            </a:r>
            <a:r>
              <a:rPr lang="en-US" sz="2800" dirty="0" err="1">
                <a:solidFill>
                  <a:srgbClr val="000000"/>
                </a:solidFill>
                <a:latin typeface="Crimson Pro Bold"/>
              </a:rPr>
              <a:t>tư</a:t>
            </a:r>
            <a:r>
              <a:rPr lang="en-US" sz="2800" dirty="0">
                <a:solidFill>
                  <a:srgbClr val="000000"/>
                </a:solidFill>
                <a:latin typeface="Crimson Pro Bold"/>
              </a:rPr>
              <a:t> </a:t>
            </a:r>
            <a:r>
              <a:rPr lang="en-US" sz="2800" dirty="0" err="1">
                <a:solidFill>
                  <a:srgbClr val="000000"/>
                </a:solidFill>
                <a:latin typeface="Crimson Pro Bold"/>
              </a:rPr>
              <a:t>nhân</a:t>
            </a:r>
            <a:r>
              <a:rPr lang="en-US" sz="2800" dirty="0">
                <a:solidFill>
                  <a:srgbClr val="000000"/>
                </a:solidFill>
                <a:latin typeface="Crimson Pro Bold"/>
              </a:rPr>
              <a:t> trong </a:t>
            </a:r>
            <a:r>
              <a:rPr lang="en-US" sz="2800" dirty="0" err="1">
                <a:solidFill>
                  <a:srgbClr val="000000"/>
                </a:solidFill>
                <a:latin typeface="Crimson Pro Bold"/>
              </a:rPr>
              <a:t>nước</a:t>
            </a:r>
            <a:r>
              <a:rPr lang="en-US" sz="2800" dirty="0">
                <a:solidFill>
                  <a:srgbClr val="000000"/>
                </a:solidFill>
                <a:latin typeface="Crimson Pro Bold"/>
              </a:rPr>
              <a:t>, </a:t>
            </a:r>
            <a:r>
              <a:rPr lang="en-US" sz="2800" dirty="0" err="1">
                <a:solidFill>
                  <a:srgbClr val="000000"/>
                </a:solidFill>
                <a:latin typeface="Crimson Pro Bold"/>
              </a:rPr>
              <a:t>nhất</a:t>
            </a:r>
            <a:r>
              <a:rPr lang="en-US" sz="2800" dirty="0">
                <a:solidFill>
                  <a:srgbClr val="000000"/>
                </a:solidFill>
                <a:latin typeface="Crimson Pro Bold"/>
              </a:rPr>
              <a:t> </a:t>
            </a:r>
            <a:r>
              <a:rPr lang="en-US" sz="2800" dirty="0" err="1">
                <a:solidFill>
                  <a:srgbClr val="000000"/>
                </a:solidFill>
                <a:latin typeface="Crimson Pro Bold"/>
              </a:rPr>
              <a:t>là</a:t>
            </a:r>
            <a:r>
              <a:rPr lang="en-US" sz="2800" dirty="0">
                <a:solidFill>
                  <a:srgbClr val="000000"/>
                </a:solidFill>
                <a:latin typeface="Crimson Pro Bold"/>
              </a:rPr>
              <a:t> </a:t>
            </a:r>
            <a:r>
              <a:rPr lang="en-US" sz="2800" dirty="0" err="1">
                <a:solidFill>
                  <a:srgbClr val="000000"/>
                </a:solidFill>
                <a:latin typeface="Crimson Pro Bold"/>
              </a:rPr>
              <a:t>các</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nghiệp</a:t>
            </a:r>
            <a:r>
              <a:rPr lang="en-US" sz="2800" dirty="0">
                <a:solidFill>
                  <a:srgbClr val="000000"/>
                </a:solidFill>
                <a:latin typeface="Crimson Pro Bold"/>
              </a:rPr>
              <a:t> </a:t>
            </a:r>
            <a:r>
              <a:rPr lang="en-US" sz="2800" dirty="0" err="1">
                <a:solidFill>
                  <a:srgbClr val="000000"/>
                </a:solidFill>
                <a:latin typeface="Crimson Pro Bold"/>
              </a:rPr>
              <a:t>nhỏ</a:t>
            </a:r>
            <a:r>
              <a:rPr lang="en-US" sz="2800" dirty="0">
                <a:solidFill>
                  <a:srgbClr val="000000"/>
                </a:solidFill>
                <a:latin typeface="Crimson Pro Bold"/>
              </a:rPr>
              <a:t>, </a:t>
            </a:r>
            <a:r>
              <a:rPr lang="en-US" sz="2800" dirty="0" err="1">
                <a:solidFill>
                  <a:srgbClr val="000000"/>
                </a:solidFill>
                <a:latin typeface="Crimson Pro Bold"/>
              </a:rPr>
              <a:t>siêu</a:t>
            </a:r>
            <a:r>
              <a:rPr lang="en-US" sz="2800" dirty="0">
                <a:solidFill>
                  <a:srgbClr val="000000"/>
                </a:solidFill>
                <a:latin typeface="Crimson Pro Bold"/>
              </a:rPr>
              <a:t> </a:t>
            </a:r>
            <a:r>
              <a:rPr lang="en-US" sz="2800" dirty="0" err="1">
                <a:solidFill>
                  <a:srgbClr val="000000"/>
                </a:solidFill>
                <a:latin typeface="Crimson Pro Bold"/>
              </a:rPr>
              <a:t>nhỏ</a:t>
            </a:r>
            <a:r>
              <a:rPr lang="en-US" sz="2800" dirty="0">
                <a:solidFill>
                  <a:srgbClr val="000000"/>
                </a:solidFill>
                <a:latin typeface="Crimson Pro Bold"/>
              </a:rPr>
              <a:t> </a:t>
            </a:r>
            <a:r>
              <a:rPr lang="en-US" sz="2800" dirty="0" err="1">
                <a:solidFill>
                  <a:srgbClr val="000000"/>
                </a:solidFill>
                <a:latin typeface="Crimson Pro Bold"/>
              </a:rPr>
              <a:t>và</a:t>
            </a:r>
            <a:r>
              <a:rPr lang="en-US" sz="2800" dirty="0">
                <a:solidFill>
                  <a:srgbClr val="000000"/>
                </a:solidFill>
                <a:latin typeface="Crimson Pro Bold"/>
              </a:rPr>
              <a:t> </a:t>
            </a:r>
            <a:r>
              <a:rPr lang="en-US" sz="2800" dirty="0" err="1">
                <a:solidFill>
                  <a:srgbClr val="000000"/>
                </a:solidFill>
                <a:latin typeface="Crimson Pro Bold"/>
              </a:rPr>
              <a:t>đặc</a:t>
            </a:r>
            <a:r>
              <a:rPr lang="en-US" sz="2800" dirty="0">
                <a:solidFill>
                  <a:srgbClr val="000000"/>
                </a:solidFill>
                <a:latin typeface="Crimson Pro Bold"/>
              </a:rPr>
              <a:t> </a:t>
            </a:r>
            <a:r>
              <a:rPr lang="en-US" sz="2800" dirty="0" err="1">
                <a:solidFill>
                  <a:srgbClr val="000000"/>
                </a:solidFill>
                <a:latin typeface="Crimson Pro Bold"/>
              </a:rPr>
              <a:t>biệt</a:t>
            </a:r>
            <a:r>
              <a:rPr lang="en-US" sz="2800" dirty="0">
                <a:solidFill>
                  <a:srgbClr val="000000"/>
                </a:solidFill>
                <a:latin typeface="Crimson Pro Bold"/>
              </a:rPr>
              <a:t> </a:t>
            </a:r>
            <a:r>
              <a:rPr lang="en-US" sz="2800" dirty="0" err="1">
                <a:solidFill>
                  <a:srgbClr val="000000"/>
                </a:solidFill>
                <a:latin typeface="Crimson Pro Bold"/>
              </a:rPr>
              <a:t>là</a:t>
            </a:r>
            <a:r>
              <a:rPr lang="en-US" sz="2800" dirty="0">
                <a:solidFill>
                  <a:srgbClr val="000000"/>
                </a:solidFill>
                <a:latin typeface="Crimson Pro Bold"/>
              </a:rPr>
              <a:t> </a:t>
            </a:r>
            <a:r>
              <a:rPr lang="en-US" sz="2800" dirty="0" err="1">
                <a:solidFill>
                  <a:srgbClr val="000000"/>
                </a:solidFill>
                <a:latin typeface="Crimson Pro Bold"/>
              </a:rPr>
              <a:t>quan</a:t>
            </a:r>
            <a:r>
              <a:rPr lang="en-US" sz="2800" dirty="0">
                <a:solidFill>
                  <a:srgbClr val="000000"/>
                </a:solidFill>
                <a:latin typeface="Crimson Pro Bold"/>
              </a:rPr>
              <a:t> </a:t>
            </a:r>
            <a:r>
              <a:rPr lang="en-US" sz="2800" dirty="0" err="1">
                <a:solidFill>
                  <a:srgbClr val="000000"/>
                </a:solidFill>
                <a:latin typeface="Crimson Pro Bold"/>
              </a:rPr>
              <a:t>tâm</a:t>
            </a:r>
            <a:r>
              <a:rPr lang="en-US" sz="2800" dirty="0">
                <a:solidFill>
                  <a:srgbClr val="000000"/>
                </a:solidFill>
                <a:latin typeface="Crimson Pro Bold"/>
              </a:rPr>
              <a:t> </a:t>
            </a:r>
            <a:r>
              <a:rPr lang="en-US" sz="2800" dirty="0" err="1">
                <a:solidFill>
                  <a:srgbClr val="000000"/>
                </a:solidFill>
                <a:latin typeface="Crimson Pro Bold"/>
              </a:rPr>
              <a:t>tạo</a:t>
            </a:r>
            <a:r>
              <a:rPr lang="en-US" sz="2800" dirty="0">
                <a:solidFill>
                  <a:srgbClr val="000000"/>
                </a:solidFill>
                <a:latin typeface="Crimson Pro Bold"/>
              </a:rPr>
              <a:t> </a:t>
            </a:r>
            <a:r>
              <a:rPr lang="en-US" sz="2800" dirty="0" err="1">
                <a:solidFill>
                  <a:srgbClr val="000000"/>
                </a:solidFill>
                <a:latin typeface="Crimson Pro Bold"/>
              </a:rPr>
              <a:t>điều</a:t>
            </a:r>
            <a:r>
              <a:rPr lang="en-US" sz="2800" dirty="0">
                <a:solidFill>
                  <a:srgbClr val="000000"/>
                </a:solidFill>
                <a:latin typeface="Crimson Pro Bold"/>
              </a:rPr>
              <a:t> </a:t>
            </a:r>
            <a:r>
              <a:rPr lang="en-US" sz="2800" dirty="0" err="1">
                <a:solidFill>
                  <a:srgbClr val="000000"/>
                </a:solidFill>
                <a:latin typeface="Crimson Pro Bold"/>
              </a:rPr>
              <a:t>kiện</a:t>
            </a:r>
            <a:r>
              <a:rPr lang="en-US" sz="2800" dirty="0">
                <a:solidFill>
                  <a:srgbClr val="000000"/>
                </a:solidFill>
                <a:latin typeface="Crimson Pro Bold"/>
              </a:rPr>
              <a:t> </a:t>
            </a:r>
            <a:r>
              <a:rPr lang="en-US" sz="2800" dirty="0" err="1">
                <a:solidFill>
                  <a:srgbClr val="000000"/>
                </a:solidFill>
                <a:latin typeface="Crimson Pro Bold"/>
              </a:rPr>
              <a:t>thuận</a:t>
            </a:r>
            <a:r>
              <a:rPr lang="en-US" sz="2800" dirty="0">
                <a:solidFill>
                  <a:srgbClr val="000000"/>
                </a:solidFill>
                <a:latin typeface="Crimson Pro Bold"/>
              </a:rPr>
              <a:t> </a:t>
            </a:r>
            <a:r>
              <a:rPr lang="en-US" sz="2800" dirty="0" err="1">
                <a:solidFill>
                  <a:srgbClr val="000000"/>
                </a:solidFill>
                <a:latin typeface="Crimson Pro Bold"/>
              </a:rPr>
              <a:t>lợi</a:t>
            </a:r>
            <a:r>
              <a:rPr lang="en-US" sz="2800" dirty="0">
                <a:solidFill>
                  <a:srgbClr val="000000"/>
                </a:solidFill>
                <a:latin typeface="Crimson Pro Bold"/>
              </a:rPr>
              <a:t> </a:t>
            </a:r>
            <a:r>
              <a:rPr lang="en-US" sz="2800" dirty="0" err="1">
                <a:solidFill>
                  <a:srgbClr val="000000"/>
                </a:solidFill>
                <a:latin typeface="Crimson Pro Bold"/>
              </a:rPr>
              <a:t>cho</a:t>
            </a:r>
            <a:r>
              <a:rPr lang="en-US" sz="2800" dirty="0">
                <a:solidFill>
                  <a:srgbClr val="000000"/>
                </a:solidFill>
                <a:latin typeface="Crimson Pro Bold"/>
              </a:rPr>
              <a:t> </a:t>
            </a:r>
            <a:r>
              <a:rPr lang="en-US" sz="2800" dirty="0" err="1">
                <a:solidFill>
                  <a:srgbClr val="000000"/>
                </a:solidFill>
                <a:latin typeface="Crimson Pro Bold"/>
              </a:rPr>
              <a:t>sự</a:t>
            </a:r>
            <a:r>
              <a:rPr lang="en-US" sz="2800" dirty="0">
                <a:solidFill>
                  <a:srgbClr val="000000"/>
                </a:solidFill>
                <a:latin typeface="Crimson Pro Bold"/>
              </a:rPr>
              <a:t> </a:t>
            </a:r>
            <a:r>
              <a:rPr lang="en-US" sz="2800" dirty="0" err="1">
                <a:solidFill>
                  <a:srgbClr val="000000"/>
                </a:solidFill>
                <a:latin typeface="Crimson Pro Bold"/>
              </a:rPr>
              <a:t>phát</a:t>
            </a:r>
            <a:r>
              <a:rPr lang="en-US" sz="2800" dirty="0">
                <a:solidFill>
                  <a:srgbClr val="000000"/>
                </a:solidFill>
                <a:latin typeface="Crimson Pro Bold"/>
              </a:rPr>
              <a:t> </a:t>
            </a:r>
            <a:r>
              <a:rPr lang="en-US" sz="2800" dirty="0" err="1">
                <a:solidFill>
                  <a:srgbClr val="000000"/>
                </a:solidFill>
                <a:latin typeface="Crimson Pro Bold"/>
              </a:rPr>
              <a:t>triển</a:t>
            </a:r>
            <a:r>
              <a:rPr lang="en-US" sz="2800" dirty="0">
                <a:solidFill>
                  <a:srgbClr val="000000"/>
                </a:solidFill>
                <a:latin typeface="Crimson Pro Bold"/>
              </a:rPr>
              <a:t> </a:t>
            </a:r>
            <a:r>
              <a:rPr lang="en-US" sz="2800" dirty="0" err="1">
                <a:solidFill>
                  <a:srgbClr val="000000"/>
                </a:solidFill>
                <a:latin typeface="Crimson Pro Bold"/>
              </a:rPr>
              <a:t>mô</a:t>
            </a:r>
            <a:r>
              <a:rPr lang="en-US" sz="2800" dirty="0">
                <a:solidFill>
                  <a:srgbClr val="000000"/>
                </a:solidFill>
                <a:latin typeface="Crimson Pro Bold"/>
              </a:rPr>
              <a:t> </a:t>
            </a:r>
            <a:r>
              <a:rPr lang="en-US" sz="2800" dirty="0" err="1">
                <a:solidFill>
                  <a:srgbClr val="000000"/>
                </a:solidFill>
                <a:latin typeface="Crimson Pro Bold"/>
              </a:rPr>
              <a:t>hình</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mới</a:t>
            </a:r>
            <a:r>
              <a:rPr lang="en-US" sz="2800" dirty="0">
                <a:solidFill>
                  <a:srgbClr val="000000"/>
                </a:solidFill>
                <a:latin typeface="Crimson Pro Bold"/>
              </a:rPr>
              <a:t>, </a:t>
            </a:r>
            <a:r>
              <a:rPr lang="en-US" sz="2800" dirty="0" err="1">
                <a:solidFill>
                  <a:srgbClr val="000000"/>
                </a:solidFill>
                <a:latin typeface="Crimson Pro Bold"/>
              </a:rPr>
              <a:t>sáng</a:t>
            </a:r>
            <a:r>
              <a:rPr lang="en-US" sz="2800" dirty="0">
                <a:solidFill>
                  <a:srgbClr val="000000"/>
                </a:solidFill>
                <a:latin typeface="Crimson Pro Bold"/>
              </a:rPr>
              <a:t> </a:t>
            </a:r>
            <a:r>
              <a:rPr lang="en-US" sz="2800" dirty="0" err="1">
                <a:solidFill>
                  <a:srgbClr val="000000"/>
                </a:solidFill>
                <a:latin typeface="Crimson Pro Bold"/>
              </a:rPr>
              <a:t>tạo</a:t>
            </a:r>
            <a:r>
              <a:rPr lang="en-US" sz="2800" dirty="0">
                <a:solidFill>
                  <a:srgbClr val="000000"/>
                </a:solidFill>
                <a:latin typeface="Crimson Pro Bold"/>
              </a:rPr>
              <a:t>, </a:t>
            </a:r>
            <a:r>
              <a:rPr lang="en-US" sz="2800" dirty="0" err="1">
                <a:solidFill>
                  <a:srgbClr val="000000"/>
                </a:solidFill>
                <a:latin typeface="Crimson Pro Bold"/>
              </a:rPr>
              <a:t>dựa</a:t>
            </a:r>
            <a:r>
              <a:rPr lang="en-US" sz="2800" dirty="0">
                <a:solidFill>
                  <a:srgbClr val="000000"/>
                </a:solidFill>
                <a:latin typeface="Crimson Pro Bold"/>
              </a:rPr>
              <a:t> </a:t>
            </a:r>
            <a:r>
              <a:rPr lang="en-US" sz="2800" dirty="0" err="1">
                <a:solidFill>
                  <a:srgbClr val="000000"/>
                </a:solidFill>
                <a:latin typeface="Crimson Pro Bold"/>
              </a:rPr>
              <a:t>trên</a:t>
            </a:r>
            <a:r>
              <a:rPr lang="en-US" sz="2800" dirty="0">
                <a:solidFill>
                  <a:srgbClr val="000000"/>
                </a:solidFill>
                <a:latin typeface="Crimson Pro Bold"/>
              </a:rPr>
              <a:t> </a:t>
            </a:r>
            <a:r>
              <a:rPr lang="en-US" sz="2800" dirty="0" err="1">
                <a:solidFill>
                  <a:srgbClr val="000000"/>
                </a:solidFill>
                <a:latin typeface="Crimson Pro Bold"/>
              </a:rPr>
              <a:t>các</a:t>
            </a:r>
            <a:r>
              <a:rPr lang="en-US" sz="2800" dirty="0">
                <a:solidFill>
                  <a:srgbClr val="000000"/>
                </a:solidFill>
                <a:latin typeface="Crimson Pro Bold"/>
              </a:rPr>
              <a:t> </a:t>
            </a:r>
            <a:r>
              <a:rPr lang="en-US" sz="2800" dirty="0" err="1">
                <a:solidFill>
                  <a:srgbClr val="000000"/>
                </a:solidFill>
                <a:latin typeface="Crimson Pro Bold"/>
              </a:rPr>
              <a:t>nền</a:t>
            </a:r>
            <a:r>
              <a:rPr lang="en-US" sz="2800" dirty="0">
                <a:solidFill>
                  <a:srgbClr val="000000"/>
                </a:solidFill>
                <a:latin typeface="Crimson Pro Bold"/>
              </a:rPr>
              <a:t> </a:t>
            </a:r>
            <a:r>
              <a:rPr lang="en-US" sz="2800" dirty="0" err="1">
                <a:solidFill>
                  <a:srgbClr val="000000"/>
                </a:solidFill>
                <a:latin typeface="Crimson Pro Bold"/>
              </a:rPr>
              <a:t>tảng</a:t>
            </a:r>
            <a:r>
              <a:rPr lang="en-US" sz="2800" dirty="0">
                <a:solidFill>
                  <a:srgbClr val="000000"/>
                </a:solidFill>
                <a:latin typeface="Crimson Pro Bold"/>
              </a:rPr>
              <a:t> </a:t>
            </a:r>
            <a:r>
              <a:rPr lang="en-US" sz="2800" dirty="0" err="1">
                <a:solidFill>
                  <a:srgbClr val="000000"/>
                </a:solidFill>
                <a:latin typeface="Crimson Pro Bold"/>
              </a:rPr>
              <a:t>kinh</a:t>
            </a:r>
            <a:r>
              <a:rPr lang="en-US" sz="2800" dirty="0">
                <a:solidFill>
                  <a:srgbClr val="000000"/>
                </a:solidFill>
                <a:latin typeface="Crimson Pro Bold"/>
              </a:rPr>
              <a:t> </a:t>
            </a:r>
            <a:r>
              <a:rPr lang="en-US" sz="2800" dirty="0" err="1">
                <a:solidFill>
                  <a:srgbClr val="000000"/>
                </a:solidFill>
                <a:latin typeface="Crimson Pro Bold"/>
              </a:rPr>
              <a:t>doanh</a:t>
            </a:r>
            <a:r>
              <a:rPr lang="en-US" sz="2800" dirty="0">
                <a:solidFill>
                  <a:srgbClr val="000000"/>
                </a:solidFill>
                <a:latin typeface="Crimson Pro Bold"/>
              </a:rPr>
              <a:t> </a:t>
            </a:r>
            <a:r>
              <a:rPr lang="en-US" sz="2800" dirty="0" err="1">
                <a:solidFill>
                  <a:srgbClr val="000000"/>
                </a:solidFill>
                <a:latin typeface="Crimson Pro Bold"/>
              </a:rPr>
              <a:t>mới</a:t>
            </a:r>
            <a:r>
              <a:rPr lang="en-US" sz="2800" dirty="0">
                <a:solidFill>
                  <a:srgbClr val="000000"/>
                </a:solidFill>
                <a:latin typeface="Crimson Pro Bold"/>
              </a:rPr>
              <a:t>. </a:t>
            </a:r>
          </a:p>
        </p:txBody>
      </p:sp>
      <p:grpSp>
        <p:nvGrpSpPr>
          <p:cNvPr id="6" name="Group 6"/>
          <p:cNvGrpSpPr/>
          <p:nvPr/>
        </p:nvGrpSpPr>
        <p:grpSpPr>
          <a:xfrm>
            <a:off x="17615596" y="9938353"/>
            <a:ext cx="885137" cy="348647"/>
            <a:chOff x="0" y="0"/>
            <a:chExt cx="1180183" cy="464862"/>
          </a:xfrm>
        </p:grpSpPr>
        <p:grpSp>
          <p:nvGrpSpPr>
            <p:cNvPr id="7" name="Group 7"/>
            <p:cNvGrpSpPr/>
            <p:nvPr/>
          </p:nvGrpSpPr>
          <p:grpSpPr>
            <a:xfrm>
              <a:off x="0" y="0"/>
              <a:ext cx="1180183" cy="464862"/>
              <a:chOff x="0" y="0"/>
              <a:chExt cx="643663" cy="253532"/>
            </a:xfrm>
          </p:grpSpPr>
          <p:sp>
            <p:nvSpPr>
              <p:cNvPr id="8" name="Freeform 8"/>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9" name="TextBox 9"/>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3689" b="1310"/>
          <a:stretch>
            <a:fillRect/>
          </a:stretch>
        </p:blipFill>
        <p:spPr>
          <a:xfrm>
            <a:off x="0" y="0"/>
            <a:ext cx="18288000" cy="10287000"/>
          </a:xfrm>
          <a:prstGeom prst="rect">
            <a:avLst/>
          </a:prstGeom>
        </p:spPr>
      </p:pic>
      <p:pic>
        <p:nvPicPr>
          <p:cNvPr id="3" name="Picture 3"/>
          <p:cNvPicPr>
            <a:picLocks noChangeAspect="1"/>
          </p:cNvPicPr>
          <p:nvPr/>
        </p:nvPicPr>
        <p:blipFill>
          <a:blip r:embed="rId4"/>
          <a:srcRect l="4145" t="8361" r="4145"/>
          <a:stretch>
            <a:fillRect/>
          </a:stretch>
        </p:blipFill>
        <p:spPr>
          <a:xfrm>
            <a:off x="0" y="0"/>
            <a:ext cx="18288000" cy="10287000"/>
          </a:xfrm>
          <a:prstGeom prst="rect">
            <a:avLst/>
          </a:prstGeom>
        </p:spPr>
      </p:pic>
      <p:sp>
        <p:nvSpPr>
          <p:cNvPr id="5" name="TextBox 5"/>
          <p:cNvSpPr txBox="1"/>
          <p:nvPr/>
        </p:nvSpPr>
        <p:spPr>
          <a:xfrm>
            <a:off x="1179263" y="5372100"/>
            <a:ext cx="15681583" cy="941679"/>
          </a:xfrm>
          <a:prstGeom prst="rect">
            <a:avLst/>
          </a:prstGeom>
        </p:spPr>
        <p:txBody>
          <a:bodyPr lIns="0" tIns="0" rIns="0" bIns="0" rtlCol="0" anchor="t">
            <a:spAutoFit/>
          </a:bodyPr>
          <a:lstStyle/>
          <a:p>
            <a:pPr>
              <a:lnSpc>
                <a:spcPts val="7073"/>
              </a:lnSpc>
            </a:pPr>
            <a:r>
              <a:rPr lang="en-US" sz="7073" b="1" dirty="0" err="1">
                <a:solidFill>
                  <a:srgbClr val="FFFFFF"/>
                </a:solidFill>
                <a:latin typeface="Crimson Pro Bold Bold" panose="020B0604020202020204" charset="0"/>
              </a:rPr>
              <a:t>Cảm</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ơn</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quý</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vị</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đã</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lắng</a:t>
            </a:r>
            <a:r>
              <a:rPr lang="en-US" sz="7073" b="1" dirty="0">
                <a:solidFill>
                  <a:srgbClr val="FFFFFF"/>
                </a:solidFill>
                <a:latin typeface="Crimson Pro Bold Bold" panose="020B0604020202020204" charset="0"/>
              </a:rPr>
              <a:t> </a:t>
            </a:r>
            <a:r>
              <a:rPr lang="en-US" sz="7073" b="1" dirty="0" err="1">
                <a:solidFill>
                  <a:srgbClr val="FFFFFF"/>
                </a:solidFill>
                <a:latin typeface="Crimson Pro Bold Bold" panose="020B0604020202020204" charset="0"/>
              </a:rPr>
              <a:t>nghe</a:t>
            </a:r>
            <a:r>
              <a:rPr lang="en-US" sz="7073" b="1" dirty="0">
                <a:solidFill>
                  <a:srgbClr val="FFFFFF"/>
                </a:solidFill>
                <a:latin typeface="Crimson Pro Bold Bold" panose="020B0604020202020204" charset="0"/>
              </a:rPr>
              <a:t>!</a:t>
            </a:r>
          </a:p>
        </p:txBody>
      </p:sp>
      <p:sp>
        <p:nvSpPr>
          <p:cNvPr id="10" name="TextBox 15">
            <a:extLst>
              <a:ext uri="{FF2B5EF4-FFF2-40B4-BE49-F238E27FC236}">
                <a16:creationId xmlns:a16="http://schemas.microsoft.com/office/drawing/2014/main" id="{0E8BE245-2CC4-4BBF-81A1-F532371E994D}"/>
              </a:ext>
            </a:extLst>
          </p:cNvPr>
          <p:cNvSpPr txBox="1"/>
          <p:nvPr/>
        </p:nvSpPr>
        <p:spPr>
          <a:xfrm>
            <a:off x="16824863" y="9607430"/>
            <a:ext cx="868874" cy="422275"/>
          </a:xfrm>
          <a:prstGeom prst="rect">
            <a:avLst/>
          </a:prstGeom>
          <a:ln>
            <a:solidFill>
              <a:srgbClr val="FFFFFF">
                <a:alpha val="50196"/>
              </a:srgbClr>
            </a:solidFill>
          </a:ln>
        </p:spPr>
        <p:txBody>
          <a:bodyPr lIns="0" tIns="0" rIns="0" bIns="0" rtlCol="0" anchor="t">
            <a:spAutoFit/>
          </a:bodyPr>
          <a:lstStyle/>
          <a:p>
            <a:pPr algn="ctr">
              <a:lnSpc>
                <a:spcPts val="3499"/>
              </a:lnSpc>
              <a:spcBef>
                <a:spcPct val="0"/>
              </a:spcBef>
            </a:pPr>
            <a:r>
              <a:rPr lang="en-US" sz="2499" dirty="0">
                <a:solidFill>
                  <a:srgbClr val="FFFFFF">
                    <a:alpha val="49804"/>
                  </a:srgbClr>
                </a:solidFill>
                <a:latin typeface="Crimson Pro"/>
              </a:rPr>
              <a:t>VEPR</a:t>
            </a:r>
          </a:p>
        </p:txBody>
      </p:sp>
      <p:cxnSp>
        <p:nvCxnSpPr>
          <p:cNvPr id="12" name="Straight Connector 11">
            <a:extLst>
              <a:ext uri="{FF2B5EF4-FFF2-40B4-BE49-F238E27FC236}">
                <a16:creationId xmlns:a16="http://schemas.microsoft.com/office/drawing/2014/main" id="{8D7AE9D9-C4F0-4D24-AD6B-06D72D49840A}"/>
              </a:ext>
            </a:extLst>
          </p:cNvPr>
          <p:cNvCxnSpPr/>
          <p:nvPr/>
        </p:nvCxnSpPr>
        <p:spPr>
          <a:xfrm>
            <a:off x="1295400" y="4991100"/>
            <a:ext cx="18288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pic>
        <p:nvPicPr>
          <p:cNvPr id="3" name="Picture 3"/>
          <p:cNvPicPr>
            <a:picLocks noChangeAspect="1"/>
          </p:cNvPicPr>
          <p:nvPr/>
        </p:nvPicPr>
        <p:blipFill>
          <a:blip r:embed="rId3"/>
          <a:srcRect l="4145" t="8361" r="4145"/>
          <a:stretch>
            <a:fillRect/>
          </a:stretch>
        </p:blipFill>
        <p:spPr>
          <a:xfrm>
            <a:off x="0" y="0"/>
            <a:ext cx="18288000" cy="10287000"/>
          </a:xfrm>
          <a:prstGeom prst="rect">
            <a:avLst/>
          </a:prstGeom>
        </p:spPr>
      </p:pic>
      <p:pic>
        <p:nvPicPr>
          <p:cNvPr id="4" name="Picture 4"/>
          <p:cNvPicPr>
            <a:picLocks noChangeAspect="1"/>
          </p:cNvPicPr>
          <p:nvPr/>
        </p:nvPicPr>
        <p:blipFill>
          <a:blip r:embed="rId4"/>
          <a:srcRect l="16173" t="11719" b="11719"/>
          <a:stretch>
            <a:fillRect/>
          </a:stretch>
        </p:blipFill>
        <p:spPr>
          <a:xfrm>
            <a:off x="0" y="0"/>
            <a:ext cx="14104739" cy="10287000"/>
          </a:xfrm>
          <a:prstGeom prst="rect">
            <a:avLst/>
          </a:prstGeom>
        </p:spPr>
      </p:pic>
      <p:sp>
        <p:nvSpPr>
          <p:cNvPr id="6" name="TextBox 6"/>
          <p:cNvSpPr txBox="1"/>
          <p:nvPr/>
        </p:nvSpPr>
        <p:spPr>
          <a:xfrm>
            <a:off x="1028700" y="885825"/>
            <a:ext cx="3390900" cy="1080360"/>
          </a:xfrm>
          <a:prstGeom prst="rect">
            <a:avLst/>
          </a:prstGeom>
        </p:spPr>
        <p:txBody>
          <a:bodyPr wrap="square" lIns="0" tIns="0" rIns="0" bIns="0" rtlCol="0" anchor="t">
            <a:spAutoFit/>
          </a:bodyPr>
          <a:lstStyle/>
          <a:p>
            <a:pPr algn="ctr">
              <a:lnSpc>
                <a:spcPts val="9203"/>
              </a:lnSpc>
              <a:spcBef>
                <a:spcPct val="0"/>
              </a:spcBef>
            </a:pPr>
            <a:r>
              <a:rPr lang="en-US" sz="6573" b="1" dirty="0" err="1">
                <a:solidFill>
                  <a:srgbClr val="000000"/>
                </a:solidFill>
                <a:latin typeface="Crimson Pro Bold Bold" panose="020B0604020202020204" charset="0"/>
              </a:rPr>
              <a:t>Nội</a:t>
            </a:r>
            <a:r>
              <a:rPr lang="en-US" sz="6573" b="1" dirty="0">
                <a:solidFill>
                  <a:srgbClr val="000000"/>
                </a:solidFill>
                <a:latin typeface="Crimson Pro Bold Bold" panose="020B0604020202020204" charset="0"/>
              </a:rPr>
              <a:t> dung</a:t>
            </a:r>
          </a:p>
        </p:txBody>
      </p:sp>
      <p:sp>
        <p:nvSpPr>
          <p:cNvPr id="7" name="TextBox 7"/>
          <p:cNvSpPr txBox="1"/>
          <p:nvPr/>
        </p:nvSpPr>
        <p:spPr>
          <a:xfrm>
            <a:off x="1028700" y="2529666"/>
            <a:ext cx="11010900" cy="5565626"/>
          </a:xfrm>
          <a:prstGeom prst="rect">
            <a:avLst/>
          </a:prstGeom>
        </p:spPr>
        <p:txBody>
          <a:bodyPr wrap="square" lIns="0" tIns="0" rIns="0" bIns="0" rtlCol="0" anchor="t">
            <a:spAutoFit/>
          </a:bodyPr>
          <a:lstStyle/>
          <a:p>
            <a:pPr marL="665337" lvl="1" indent="-332668">
              <a:lnSpc>
                <a:spcPts val="6163"/>
              </a:lnSpc>
              <a:buFont typeface="Arial"/>
              <a:buChar char="•"/>
            </a:pPr>
            <a:r>
              <a:rPr lang="en-US" sz="6600" dirty="0" err="1">
                <a:solidFill>
                  <a:srgbClr val="000000"/>
                </a:solidFill>
                <a:latin typeface="Crimson Pro"/>
              </a:rPr>
              <a:t>Bối</a:t>
            </a:r>
            <a:r>
              <a:rPr lang="en-US" sz="6600" dirty="0">
                <a:solidFill>
                  <a:srgbClr val="000000"/>
                </a:solidFill>
                <a:latin typeface="Crimson Pro"/>
              </a:rPr>
              <a:t> </a:t>
            </a:r>
            <a:r>
              <a:rPr lang="en-US" sz="6600" dirty="0" err="1">
                <a:solidFill>
                  <a:srgbClr val="000000"/>
                </a:solidFill>
                <a:latin typeface="Crimson Pro"/>
              </a:rPr>
              <a:t>cảnh</a:t>
            </a:r>
            <a:r>
              <a:rPr lang="en-US" sz="6600" dirty="0">
                <a:solidFill>
                  <a:srgbClr val="000000"/>
                </a:solidFill>
                <a:latin typeface="Crimson Pro"/>
              </a:rPr>
              <a:t> </a:t>
            </a:r>
            <a:r>
              <a:rPr lang="en-US" sz="6600" dirty="0" err="1">
                <a:solidFill>
                  <a:srgbClr val="000000"/>
                </a:solidFill>
                <a:latin typeface="Crimson Pro"/>
              </a:rPr>
              <a:t>và</a:t>
            </a:r>
            <a:r>
              <a:rPr lang="en-US" sz="6600" dirty="0">
                <a:solidFill>
                  <a:srgbClr val="000000"/>
                </a:solidFill>
                <a:latin typeface="Crimson Pro"/>
              </a:rPr>
              <a:t> </a:t>
            </a:r>
            <a:r>
              <a:rPr lang="en-US" sz="6600" dirty="0" err="1">
                <a:solidFill>
                  <a:srgbClr val="000000"/>
                </a:solidFill>
                <a:latin typeface="Crimson Pro"/>
              </a:rPr>
              <a:t>dự</a:t>
            </a:r>
            <a:r>
              <a:rPr lang="en-US" sz="6600" dirty="0">
                <a:solidFill>
                  <a:srgbClr val="000000"/>
                </a:solidFill>
                <a:latin typeface="Crimson Pro"/>
              </a:rPr>
              <a:t> </a:t>
            </a:r>
            <a:r>
              <a:rPr lang="en-US" sz="6600" dirty="0" err="1">
                <a:solidFill>
                  <a:srgbClr val="000000"/>
                </a:solidFill>
                <a:latin typeface="Crimson Pro"/>
              </a:rPr>
              <a:t>phóng</a:t>
            </a:r>
            <a:r>
              <a:rPr lang="en-US" sz="6600" dirty="0">
                <a:solidFill>
                  <a:srgbClr val="000000"/>
                </a:solidFill>
                <a:latin typeface="Crimson Pro"/>
              </a:rPr>
              <a:t> </a:t>
            </a:r>
            <a:r>
              <a:rPr lang="en-US" sz="6600" dirty="0" err="1">
                <a:solidFill>
                  <a:srgbClr val="000000"/>
                </a:solidFill>
                <a:latin typeface="Crimson Pro"/>
              </a:rPr>
              <a:t>Kinh</a:t>
            </a:r>
            <a:r>
              <a:rPr lang="en-US" sz="6600" dirty="0">
                <a:solidFill>
                  <a:srgbClr val="000000"/>
                </a:solidFill>
                <a:latin typeface="Crimson Pro"/>
              </a:rPr>
              <a:t> </a:t>
            </a:r>
            <a:r>
              <a:rPr lang="en-US" sz="6600" dirty="0" err="1">
                <a:solidFill>
                  <a:srgbClr val="000000"/>
                </a:solidFill>
                <a:latin typeface="Crimson Pro"/>
              </a:rPr>
              <a:t>tế</a:t>
            </a:r>
            <a:r>
              <a:rPr lang="en-US" sz="6600" dirty="0">
                <a:solidFill>
                  <a:srgbClr val="000000"/>
                </a:solidFill>
                <a:latin typeface="Crimson Pro"/>
              </a:rPr>
              <a:t> </a:t>
            </a:r>
            <a:r>
              <a:rPr lang="en-US" sz="6600" dirty="0" err="1">
                <a:solidFill>
                  <a:srgbClr val="000000"/>
                </a:solidFill>
                <a:latin typeface="Crimson Pro"/>
              </a:rPr>
              <a:t>vĩ</a:t>
            </a:r>
            <a:r>
              <a:rPr lang="en-US" sz="6600" dirty="0">
                <a:solidFill>
                  <a:srgbClr val="000000"/>
                </a:solidFill>
                <a:latin typeface="Crimson Pro"/>
              </a:rPr>
              <a:t> </a:t>
            </a:r>
            <a:r>
              <a:rPr lang="en-US" sz="6600" dirty="0" err="1">
                <a:solidFill>
                  <a:srgbClr val="000000"/>
                </a:solidFill>
                <a:latin typeface="Crimson Pro"/>
              </a:rPr>
              <a:t>mô</a:t>
            </a:r>
            <a:r>
              <a:rPr lang="en-US" sz="6600" dirty="0">
                <a:solidFill>
                  <a:srgbClr val="000000"/>
                </a:solidFill>
                <a:latin typeface="Crimson Pro"/>
              </a:rPr>
              <a:t> </a:t>
            </a:r>
            <a:r>
              <a:rPr lang="en-US" sz="6600" dirty="0" err="1">
                <a:solidFill>
                  <a:srgbClr val="000000"/>
                </a:solidFill>
                <a:latin typeface="Crimson Pro"/>
              </a:rPr>
              <a:t>cuối</a:t>
            </a:r>
            <a:r>
              <a:rPr lang="en-US" sz="6600" dirty="0">
                <a:solidFill>
                  <a:srgbClr val="000000"/>
                </a:solidFill>
                <a:latin typeface="Crimson Pro"/>
              </a:rPr>
              <a:t> </a:t>
            </a:r>
            <a:r>
              <a:rPr lang="en-US" sz="6600" dirty="0" err="1">
                <a:solidFill>
                  <a:srgbClr val="000000"/>
                </a:solidFill>
                <a:latin typeface="Crimson Pro"/>
              </a:rPr>
              <a:t>năm</a:t>
            </a:r>
            <a:r>
              <a:rPr lang="en-US" sz="6600" dirty="0">
                <a:solidFill>
                  <a:srgbClr val="000000"/>
                </a:solidFill>
                <a:latin typeface="Crimson Pro"/>
              </a:rPr>
              <a:t> 2022 </a:t>
            </a:r>
            <a:r>
              <a:rPr lang="en-US" sz="6600" dirty="0" err="1">
                <a:solidFill>
                  <a:srgbClr val="000000"/>
                </a:solidFill>
                <a:latin typeface="Crimson Pro"/>
              </a:rPr>
              <a:t>và</a:t>
            </a:r>
            <a:r>
              <a:rPr lang="en-US" sz="6600" dirty="0">
                <a:solidFill>
                  <a:srgbClr val="000000"/>
                </a:solidFill>
                <a:latin typeface="Crimson Pro"/>
              </a:rPr>
              <a:t> </a:t>
            </a:r>
            <a:r>
              <a:rPr lang="en-US" sz="6600" dirty="0" err="1">
                <a:solidFill>
                  <a:srgbClr val="000000"/>
                </a:solidFill>
                <a:latin typeface="Crimson Pro"/>
              </a:rPr>
              <a:t>đầu</a:t>
            </a:r>
            <a:r>
              <a:rPr lang="en-US" sz="6600" dirty="0">
                <a:solidFill>
                  <a:srgbClr val="000000"/>
                </a:solidFill>
                <a:latin typeface="Crimson Pro"/>
              </a:rPr>
              <a:t> </a:t>
            </a:r>
            <a:r>
              <a:rPr lang="en-US" sz="6600" dirty="0" err="1">
                <a:solidFill>
                  <a:srgbClr val="000000"/>
                </a:solidFill>
                <a:latin typeface="Crimson Pro"/>
              </a:rPr>
              <a:t>năm</a:t>
            </a:r>
            <a:r>
              <a:rPr lang="en-US" sz="6600" dirty="0">
                <a:solidFill>
                  <a:srgbClr val="000000"/>
                </a:solidFill>
                <a:latin typeface="Crimson Pro"/>
              </a:rPr>
              <a:t> 2023</a:t>
            </a:r>
          </a:p>
          <a:p>
            <a:pPr marL="665337" lvl="1" indent="-332668">
              <a:lnSpc>
                <a:spcPts val="6163"/>
              </a:lnSpc>
              <a:buFont typeface="Arial"/>
              <a:buChar char="•"/>
            </a:pPr>
            <a:r>
              <a:rPr lang="en-US" sz="6600" dirty="0" err="1">
                <a:solidFill>
                  <a:srgbClr val="000000"/>
                </a:solidFill>
                <a:latin typeface="Crimson Pro"/>
              </a:rPr>
              <a:t>Các</a:t>
            </a:r>
            <a:r>
              <a:rPr lang="en-US" sz="6600" dirty="0">
                <a:solidFill>
                  <a:srgbClr val="000000"/>
                </a:solidFill>
                <a:latin typeface="Crimson Pro"/>
              </a:rPr>
              <a:t> </a:t>
            </a:r>
            <a:r>
              <a:rPr lang="en-US" sz="6600" dirty="0" err="1">
                <a:solidFill>
                  <a:srgbClr val="000000"/>
                </a:solidFill>
                <a:latin typeface="Crimson Pro"/>
              </a:rPr>
              <a:t>Rủi</a:t>
            </a:r>
            <a:r>
              <a:rPr lang="en-US" sz="6600" dirty="0">
                <a:solidFill>
                  <a:srgbClr val="000000"/>
                </a:solidFill>
                <a:latin typeface="Crimson Pro"/>
              </a:rPr>
              <a:t> </a:t>
            </a:r>
            <a:r>
              <a:rPr lang="en-US" sz="6600" dirty="0" err="1">
                <a:solidFill>
                  <a:srgbClr val="000000"/>
                </a:solidFill>
                <a:latin typeface="Crimson Pro"/>
              </a:rPr>
              <a:t>ro</a:t>
            </a:r>
            <a:r>
              <a:rPr lang="en-US" sz="6600" dirty="0">
                <a:solidFill>
                  <a:srgbClr val="000000"/>
                </a:solidFill>
                <a:latin typeface="Crimson Pro"/>
              </a:rPr>
              <a:t> </a:t>
            </a:r>
            <a:r>
              <a:rPr lang="en-US" sz="6600" dirty="0" err="1">
                <a:solidFill>
                  <a:srgbClr val="000000"/>
                </a:solidFill>
                <a:latin typeface="Crimson Pro"/>
              </a:rPr>
              <a:t>và</a:t>
            </a:r>
            <a:r>
              <a:rPr lang="en-US" sz="6600" dirty="0">
                <a:solidFill>
                  <a:srgbClr val="000000"/>
                </a:solidFill>
                <a:latin typeface="Crimson Pro"/>
              </a:rPr>
              <a:t> </a:t>
            </a:r>
            <a:r>
              <a:rPr lang="en-US" sz="6600" dirty="0" err="1">
                <a:solidFill>
                  <a:srgbClr val="000000"/>
                </a:solidFill>
                <a:latin typeface="Crimson Pro"/>
              </a:rPr>
              <a:t>Thách</a:t>
            </a:r>
            <a:r>
              <a:rPr lang="en-US" sz="6600" dirty="0">
                <a:solidFill>
                  <a:srgbClr val="000000"/>
                </a:solidFill>
                <a:latin typeface="Crimson Pro"/>
              </a:rPr>
              <a:t> </a:t>
            </a:r>
            <a:r>
              <a:rPr lang="en-US" sz="6600" dirty="0" err="1">
                <a:solidFill>
                  <a:srgbClr val="000000"/>
                </a:solidFill>
                <a:latin typeface="Crimson Pro"/>
              </a:rPr>
              <a:t>thức</a:t>
            </a:r>
            <a:r>
              <a:rPr lang="en-US" sz="6600" dirty="0">
                <a:solidFill>
                  <a:srgbClr val="000000"/>
                </a:solidFill>
                <a:latin typeface="Crimson Pro"/>
              </a:rPr>
              <a:t> </a:t>
            </a:r>
            <a:r>
              <a:rPr lang="en-US" sz="6600" dirty="0" err="1">
                <a:solidFill>
                  <a:srgbClr val="000000"/>
                </a:solidFill>
                <a:latin typeface="Crimson Pro"/>
              </a:rPr>
              <a:t>với</a:t>
            </a:r>
            <a:r>
              <a:rPr lang="en-US" sz="6600" dirty="0">
                <a:solidFill>
                  <a:srgbClr val="000000"/>
                </a:solidFill>
                <a:latin typeface="Crimson Pro"/>
              </a:rPr>
              <a:t> </a:t>
            </a:r>
            <a:r>
              <a:rPr lang="en-US" sz="6600" dirty="0" err="1">
                <a:solidFill>
                  <a:srgbClr val="000000"/>
                </a:solidFill>
                <a:latin typeface="Crimson Pro"/>
              </a:rPr>
              <a:t>các</a:t>
            </a:r>
            <a:r>
              <a:rPr lang="en-US" sz="6600" dirty="0">
                <a:solidFill>
                  <a:srgbClr val="000000"/>
                </a:solidFill>
                <a:latin typeface="Crimson Pro"/>
              </a:rPr>
              <a:t> </a:t>
            </a:r>
            <a:r>
              <a:rPr lang="en-US" sz="6600" dirty="0" err="1">
                <a:solidFill>
                  <a:srgbClr val="000000"/>
                </a:solidFill>
                <a:latin typeface="Crimson Pro"/>
              </a:rPr>
              <a:t>ngành</a:t>
            </a:r>
            <a:r>
              <a:rPr lang="en-US" sz="6600" dirty="0">
                <a:solidFill>
                  <a:srgbClr val="000000"/>
                </a:solidFill>
                <a:latin typeface="Crimson Pro"/>
              </a:rPr>
              <a:t> </a:t>
            </a:r>
            <a:r>
              <a:rPr lang="en-US" sz="6600" dirty="0" err="1">
                <a:solidFill>
                  <a:srgbClr val="000000"/>
                </a:solidFill>
                <a:latin typeface="Crimson Pro"/>
              </a:rPr>
              <a:t>sản</a:t>
            </a:r>
            <a:r>
              <a:rPr lang="en-US" sz="6600" dirty="0">
                <a:solidFill>
                  <a:srgbClr val="000000"/>
                </a:solidFill>
                <a:latin typeface="Crimson Pro"/>
              </a:rPr>
              <a:t> </a:t>
            </a:r>
            <a:r>
              <a:rPr lang="en-US" sz="6600" dirty="0" err="1">
                <a:solidFill>
                  <a:srgbClr val="000000"/>
                </a:solidFill>
                <a:latin typeface="Crimson Pro"/>
              </a:rPr>
              <a:t>xuất</a:t>
            </a:r>
            <a:r>
              <a:rPr lang="en-US" sz="6600" dirty="0">
                <a:solidFill>
                  <a:srgbClr val="000000"/>
                </a:solidFill>
                <a:latin typeface="Crimson Pro"/>
              </a:rPr>
              <a:t> </a:t>
            </a:r>
            <a:r>
              <a:rPr lang="en-US" sz="6600" dirty="0" err="1">
                <a:solidFill>
                  <a:srgbClr val="000000"/>
                </a:solidFill>
                <a:latin typeface="Crimson Pro"/>
              </a:rPr>
              <a:t>nói</a:t>
            </a:r>
            <a:r>
              <a:rPr lang="en-US" sz="6600" dirty="0">
                <a:solidFill>
                  <a:srgbClr val="000000"/>
                </a:solidFill>
                <a:latin typeface="Crimson Pro"/>
              </a:rPr>
              <a:t>  </a:t>
            </a:r>
            <a:r>
              <a:rPr lang="en-US" sz="6600" dirty="0" err="1">
                <a:solidFill>
                  <a:srgbClr val="000000"/>
                </a:solidFill>
                <a:latin typeface="Crimson Pro"/>
              </a:rPr>
              <a:t>chung</a:t>
            </a:r>
            <a:r>
              <a:rPr lang="en-US" sz="6600" dirty="0">
                <a:solidFill>
                  <a:srgbClr val="000000"/>
                </a:solidFill>
                <a:latin typeface="Crimson Pro"/>
              </a:rPr>
              <a:t> </a:t>
            </a:r>
            <a:r>
              <a:rPr lang="en-US" sz="6600" dirty="0" err="1">
                <a:solidFill>
                  <a:srgbClr val="000000"/>
                </a:solidFill>
                <a:latin typeface="Crimson Pro"/>
              </a:rPr>
              <a:t>và</a:t>
            </a:r>
            <a:r>
              <a:rPr lang="en-US" sz="6600" dirty="0">
                <a:solidFill>
                  <a:srgbClr val="000000"/>
                </a:solidFill>
                <a:latin typeface="Crimson Pro"/>
              </a:rPr>
              <a:t> </a:t>
            </a:r>
            <a:r>
              <a:rPr lang="en-US" sz="6600" dirty="0" err="1">
                <a:solidFill>
                  <a:srgbClr val="000000"/>
                </a:solidFill>
                <a:latin typeface="Crimson Pro"/>
              </a:rPr>
              <a:t>ngành</a:t>
            </a:r>
            <a:r>
              <a:rPr lang="en-US" sz="6600" dirty="0">
                <a:solidFill>
                  <a:srgbClr val="000000"/>
                </a:solidFill>
                <a:latin typeface="Crimson Pro"/>
              </a:rPr>
              <a:t> </a:t>
            </a:r>
            <a:r>
              <a:rPr lang="en-US" sz="6600" dirty="0" err="1">
                <a:solidFill>
                  <a:srgbClr val="000000"/>
                </a:solidFill>
                <a:latin typeface="Crimson Pro"/>
              </a:rPr>
              <a:t>đồ</a:t>
            </a:r>
            <a:r>
              <a:rPr lang="en-US" sz="6600" dirty="0">
                <a:solidFill>
                  <a:srgbClr val="000000"/>
                </a:solidFill>
                <a:latin typeface="Crimson Pro"/>
              </a:rPr>
              <a:t> </a:t>
            </a:r>
            <a:r>
              <a:rPr lang="en-US" sz="6600" dirty="0" err="1">
                <a:solidFill>
                  <a:srgbClr val="000000"/>
                </a:solidFill>
                <a:latin typeface="Crimson Pro"/>
              </a:rPr>
              <a:t>uống</a:t>
            </a:r>
            <a:endParaRPr lang="en-US" sz="6600" dirty="0">
              <a:solidFill>
                <a:srgbClr val="000000"/>
              </a:solidFill>
              <a:latin typeface="Crimson Pro"/>
            </a:endParaRPr>
          </a:p>
          <a:p>
            <a:pPr marL="665337" lvl="1" indent="-332668">
              <a:lnSpc>
                <a:spcPts val="6163"/>
              </a:lnSpc>
              <a:buFont typeface="Arial"/>
              <a:buChar char="•"/>
            </a:pPr>
            <a:r>
              <a:rPr lang="en-US" sz="6600" dirty="0" err="1">
                <a:solidFill>
                  <a:srgbClr val="000000"/>
                </a:solidFill>
                <a:latin typeface="Crimson Pro"/>
              </a:rPr>
              <a:t>Một</a:t>
            </a:r>
            <a:r>
              <a:rPr lang="en-US" sz="6600" dirty="0">
                <a:solidFill>
                  <a:srgbClr val="000000"/>
                </a:solidFill>
                <a:latin typeface="Crimson Pro"/>
              </a:rPr>
              <a:t> </a:t>
            </a:r>
            <a:r>
              <a:rPr lang="en-US" sz="6600" dirty="0" err="1">
                <a:solidFill>
                  <a:srgbClr val="000000"/>
                </a:solidFill>
                <a:latin typeface="Crimson Pro"/>
              </a:rPr>
              <a:t>số</a:t>
            </a:r>
            <a:r>
              <a:rPr lang="en-US" sz="6600" dirty="0">
                <a:solidFill>
                  <a:srgbClr val="000000"/>
                </a:solidFill>
                <a:latin typeface="Crimson Pro"/>
              </a:rPr>
              <a:t> </a:t>
            </a:r>
            <a:r>
              <a:rPr lang="en-US" sz="6600" dirty="0" err="1">
                <a:solidFill>
                  <a:srgbClr val="000000"/>
                </a:solidFill>
                <a:latin typeface="Crimson Pro"/>
              </a:rPr>
              <a:t>đề</a:t>
            </a:r>
            <a:r>
              <a:rPr lang="en-US" sz="6600" dirty="0">
                <a:solidFill>
                  <a:srgbClr val="000000"/>
                </a:solidFill>
                <a:latin typeface="Crimson Pro"/>
              </a:rPr>
              <a:t> </a:t>
            </a:r>
            <a:r>
              <a:rPr lang="en-US" sz="6600" dirty="0" err="1">
                <a:solidFill>
                  <a:srgbClr val="000000"/>
                </a:solidFill>
                <a:latin typeface="Crimson Pro"/>
              </a:rPr>
              <a:t>xuất</a:t>
            </a:r>
            <a:r>
              <a:rPr lang="en-US" sz="6600" dirty="0">
                <a:solidFill>
                  <a:srgbClr val="000000"/>
                </a:solidFill>
                <a:latin typeface="Crimson Pro"/>
              </a:rPr>
              <a:t> </a:t>
            </a:r>
            <a:r>
              <a:rPr lang="en-US" sz="6600" dirty="0" err="1">
                <a:solidFill>
                  <a:srgbClr val="000000"/>
                </a:solidFill>
                <a:latin typeface="Crimson Pro"/>
              </a:rPr>
              <a:t>chính</a:t>
            </a:r>
            <a:r>
              <a:rPr lang="en-US" sz="6600" dirty="0">
                <a:solidFill>
                  <a:srgbClr val="000000"/>
                </a:solidFill>
                <a:latin typeface="Crimson Pro"/>
              </a:rPr>
              <a:t> </a:t>
            </a:r>
            <a:r>
              <a:rPr lang="en-US" sz="6600" dirty="0" err="1">
                <a:solidFill>
                  <a:srgbClr val="000000"/>
                </a:solidFill>
                <a:latin typeface="Crimson Pro"/>
              </a:rPr>
              <a:t>sách</a:t>
            </a:r>
            <a:endParaRPr lang="en-US" sz="6600" dirty="0">
              <a:solidFill>
                <a:srgbClr val="000000"/>
              </a:solidFill>
              <a:latin typeface="Crimson Pro"/>
            </a:endParaRPr>
          </a:p>
        </p:txBody>
      </p:sp>
      <p:sp>
        <p:nvSpPr>
          <p:cNvPr id="14" name="TextBox 15">
            <a:extLst>
              <a:ext uri="{FF2B5EF4-FFF2-40B4-BE49-F238E27FC236}">
                <a16:creationId xmlns:a16="http://schemas.microsoft.com/office/drawing/2014/main" id="{1F7F5F90-B62B-4086-BE71-2AE54C5BAD8F}"/>
              </a:ext>
            </a:extLst>
          </p:cNvPr>
          <p:cNvSpPr txBox="1"/>
          <p:nvPr/>
        </p:nvSpPr>
        <p:spPr>
          <a:xfrm>
            <a:off x="16824863" y="9607430"/>
            <a:ext cx="868874" cy="422275"/>
          </a:xfrm>
          <a:prstGeom prst="rect">
            <a:avLst/>
          </a:prstGeom>
          <a:ln>
            <a:solidFill>
              <a:srgbClr val="FFFFFF">
                <a:alpha val="50196"/>
              </a:srgbClr>
            </a:solidFill>
          </a:ln>
        </p:spPr>
        <p:txBody>
          <a:bodyPr lIns="0" tIns="0" rIns="0" bIns="0" rtlCol="0" anchor="t">
            <a:spAutoFit/>
          </a:bodyPr>
          <a:lstStyle/>
          <a:p>
            <a:pPr algn="ctr">
              <a:lnSpc>
                <a:spcPts val="3499"/>
              </a:lnSpc>
              <a:spcBef>
                <a:spcPct val="0"/>
              </a:spcBef>
            </a:pPr>
            <a:r>
              <a:rPr lang="en-US" sz="2499" dirty="0">
                <a:solidFill>
                  <a:srgbClr val="FFFFFF">
                    <a:alpha val="49804"/>
                  </a:srgbClr>
                </a:solidFill>
                <a:latin typeface="Crimson Pro"/>
              </a:rPr>
              <a:t>VEPR</a:t>
            </a:r>
          </a:p>
        </p:txBody>
      </p:sp>
      <p:cxnSp>
        <p:nvCxnSpPr>
          <p:cNvPr id="15" name="Straight Connector 14">
            <a:extLst>
              <a:ext uri="{FF2B5EF4-FFF2-40B4-BE49-F238E27FC236}">
                <a16:creationId xmlns:a16="http://schemas.microsoft.com/office/drawing/2014/main" id="{C50A72B0-2517-461A-909E-27CA00129AF2}"/>
              </a:ext>
            </a:extLst>
          </p:cNvPr>
          <p:cNvCxnSpPr>
            <a:cxnSpLocks/>
          </p:cNvCxnSpPr>
          <p:nvPr/>
        </p:nvCxnSpPr>
        <p:spPr>
          <a:xfrm>
            <a:off x="1028700" y="2171700"/>
            <a:ext cx="3154561" cy="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8638" y="2022410"/>
            <a:ext cx="9285909" cy="607647"/>
            <a:chOff x="-52425" y="1348273"/>
            <a:chExt cx="6190606" cy="405098"/>
          </a:xfrm>
        </p:grpSpPr>
        <p:sp>
          <p:nvSpPr>
            <p:cNvPr id="14" name="Pentagon 13"/>
            <p:cNvSpPr/>
            <p:nvPr/>
          </p:nvSpPr>
          <p:spPr>
            <a:xfrm>
              <a:off x="-52425" y="1348273"/>
              <a:ext cx="6190606" cy="405098"/>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TextBox 20"/>
            <p:cNvSpPr txBox="1"/>
            <p:nvPr/>
          </p:nvSpPr>
          <p:spPr>
            <a:xfrm>
              <a:off x="40909" y="1349675"/>
              <a:ext cx="5212495" cy="338554"/>
            </a:xfrm>
            <a:prstGeom prst="rect">
              <a:avLst/>
            </a:prstGeom>
            <a:noFill/>
          </p:spPr>
          <p:txBody>
            <a:bodyPr wrap="none" rtlCol="0">
              <a:spAutoFit/>
            </a:bodyPr>
            <a:lstStyle/>
            <a:p>
              <a:r>
                <a:rPr lang="en-US" sz="2700" b="1" dirty="0" err="1">
                  <a:solidFill>
                    <a:schemeClr val="bg1"/>
                  </a:solidFill>
                </a:rPr>
                <a:t>Dự</a:t>
              </a:r>
              <a:r>
                <a:rPr lang="en-US" sz="2700" b="1" dirty="0">
                  <a:solidFill>
                    <a:schemeClr val="bg1"/>
                  </a:solidFill>
                </a:rPr>
                <a:t> </a:t>
              </a:r>
              <a:r>
                <a:rPr lang="en-US" sz="2700" b="1" dirty="0" err="1">
                  <a:solidFill>
                    <a:schemeClr val="bg1"/>
                  </a:solidFill>
                </a:rPr>
                <a:t>báo</a:t>
              </a:r>
              <a:r>
                <a:rPr lang="en-US" sz="2700" b="1" dirty="0">
                  <a:solidFill>
                    <a:schemeClr val="bg1"/>
                  </a:solidFill>
                </a:rPr>
                <a:t> </a:t>
              </a:r>
              <a:r>
                <a:rPr lang="en-US" sz="2700" b="1" dirty="0" err="1">
                  <a:solidFill>
                    <a:schemeClr val="bg1"/>
                  </a:solidFill>
                </a:rPr>
                <a:t>về</a:t>
              </a:r>
              <a:r>
                <a:rPr lang="en-US" sz="2700" b="1" dirty="0">
                  <a:solidFill>
                    <a:schemeClr val="bg1"/>
                  </a:solidFill>
                </a:rPr>
                <a:t> </a:t>
              </a:r>
              <a:r>
                <a:rPr lang="en-US" sz="2700" b="1" dirty="0" err="1">
                  <a:solidFill>
                    <a:schemeClr val="bg1"/>
                  </a:solidFill>
                </a:rPr>
                <a:t>Kinh</a:t>
              </a:r>
              <a:r>
                <a:rPr lang="en-US" sz="2700" b="1" dirty="0">
                  <a:solidFill>
                    <a:schemeClr val="bg1"/>
                  </a:solidFill>
                </a:rPr>
                <a:t> tế </a:t>
              </a:r>
              <a:r>
                <a:rPr lang="en-US" sz="2700" b="1" dirty="0" err="1">
                  <a:solidFill>
                    <a:schemeClr val="bg1"/>
                  </a:solidFill>
                </a:rPr>
                <a:t>Thế</a:t>
              </a:r>
              <a:r>
                <a:rPr lang="en-US" sz="2700" b="1" dirty="0">
                  <a:solidFill>
                    <a:schemeClr val="bg1"/>
                  </a:solidFill>
                </a:rPr>
                <a:t> </a:t>
              </a:r>
              <a:r>
                <a:rPr lang="en-US" sz="2700" b="1" dirty="0" err="1">
                  <a:solidFill>
                    <a:schemeClr val="bg1"/>
                  </a:solidFill>
                </a:rPr>
                <a:t>giới</a:t>
              </a:r>
              <a:r>
                <a:rPr lang="en-US" sz="2700" b="1" dirty="0">
                  <a:solidFill>
                    <a:schemeClr val="bg1"/>
                  </a:solidFill>
                </a:rPr>
                <a:t>  2023 </a:t>
              </a:r>
              <a:r>
                <a:rPr lang="en-US" sz="2700" b="1" dirty="0" err="1">
                  <a:solidFill>
                    <a:schemeClr val="bg1"/>
                  </a:solidFill>
                </a:rPr>
                <a:t>thời</a:t>
              </a:r>
              <a:r>
                <a:rPr lang="en-US" sz="2700" b="1" dirty="0">
                  <a:solidFill>
                    <a:schemeClr val="bg1"/>
                  </a:solidFill>
                </a:rPr>
                <a:t> </a:t>
              </a:r>
              <a:r>
                <a:rPr lang="en-US" sz="2700" b="1" dirty="0" err="1">
                  <a:solidFill>
                    <a:schemeClr val="bg1"/>
                  </a:solidFill>
                </a:rPr>
                <a:t>điểm</a:t>
              </a:r>
              <a:r>
                <a:rPr lang="en-US" sz="2700" b="1" dirty="0">
                  <a:solidFill>
                    <a:schemeClr val="bg1"/>
                  </a:solidFill>
                </a:rPr>
                <a:t> </a:t>
              </a:r>
              <a:r>
                <a:rPr lang="en-US" sz="2700" b="1" dirty="0" err="1">
                  <a:solidFill>
                    <a:schemeClr val="bg1"/>
                  </a:solidFill>
                </a:rPr>
                <a:t>cuối</a:t>
              </a:r>
              <a:r>
                <a:rPr lang="en-US" sz="2700" b="1" dirty="0">
                  <a:solidFill>
                    <a:schemeClr val="bg1"/>
                  </a:solidFill>
                </a:rPr>
                <a:t> 2022</a:t>
              </a:r>
              <a:endParaRPr lang="en-US" sz="2700" dirty="0"/>
            </a:p>
          </p:txBody>
        </p:sp>
      </p:grpSp>
      <p:sp>
        <p:nvSpPr>
          <p:cNvPr id="23" name="TextBox 22"/>
          <p:cNvSpPr txBox="1"/>
          <p:nvPr/>
        </p:nvSpPr>
        <p:spPr>
          <a:xfrm>
            <a:off x="598835" y="548070"/>
            <a:ext cx="17482573" cy="1703030"/>
          </a:xfrm>
          <a:prstGeom prst="rect">
            <a:avLst/>
          </a:prstGeom>
          <a:noFill/>
        </p:spPr>
        <p:txBody>
          <a:bodyPr wrap="square" rtlCol="0">
            <a:spAutoFit/>
          </a:bodyPr>
          <a:lstStyle/>
          <a:p>
            <a:pPr>
              <a:lnSpc>
                <a:spcPts val="6823"/>
              </a:lnSpc>
              <a:spcBef>
                <a:spcPct val="0"/>
              </a:spcBef>
            </a:pPr>
            <a:r>
              <a:rPr lang="en-US" sz="3600" b="1" dirty="0">
                <a:solidFill>
                  <a:srgbClr val="000000"/>
                </a:solidFill>
                <a:latin typeface="Crimson Pro Bold Bold" panose="020B0604020202020204" charset="0"/>
              </a:rPr>
              <a:t>NHỮNG DIỄN BIẾN MỚI VÀ TRIỂN VỌNG KINH TẾ  TOÀN CẦU NĂM 2023</a:t>
            </a:r>
          </a:p>
          <a:p>
            <a:endParaRPr lang="en-US" sz="4800" dirty="0"/>
          </a:p>
        </p:txBody>
      </p:sp>
      <p:sp>
        <p:nvSpPr>
          <p:cNvPr id="22" name="Rectangle 21">
            <a:extLst>
              <a:ext uri="{FF2B5EF4-FFF2-40B4-BE49-F238E27FC236}">
                <a16:creationId xmlns:a16="http://schemas.microsoft.com/office/drawing/2014/main" id="{28972EFA-7FF3-4441-824D-45CBFDE16E58}"/>
              </a:ext>
            </a:extLst>
          </p:cNvPr>
          <p:cNvSpPr/>
          <p:nvPr/>
        </p:nvSpPr>
        <p:spPr>
          <a:xfrm>
            <a:off x="10896600" y="1790700"/>
            <a:ext cx="6810947" cy="2088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err="1"/>
              <a:t>Áp</a:t>
            </a:r>
            <a:r>
              <a:rPr lang="en-US" sz="2400" dirty="0"/>
              <a:t> </a:t>
            </a:r>
            <a:r>
              <a:rPr lang="en-US" sz="2400" dirty="0" err="1"/>
              <a:t>lực</a:t>
            </a:r>
            <a:r>
              <a:rPr lang="en-US" sz="2400" dirty="0"/>
              <a:t> </a:t>
            </a:r>
            <a:r>
              <a:rPr lang="en-US" sz="2400" dirty="0" err="1"/>
              <a:t>từ</a:t>
            </a:r>
            <a:r>
              <a:rPr lang="en-US" sz="2400" dirty="0"/>
              <a:t> chi </a:t>
            </a:r>
            <a:r>
              <a:rPr lang="en-US" sz="2400" dirty="0" err="1"/>
              <a:t>phí</a:t>
            </a:r>
            <a:r>
              <a:rPr lang="en-US" sz="2400" dirty="0"/>
              <a:t> </a:t>
            </a:r>
            <a:r>
              <a:rPr lang="en-US" sz="2400" dirty="0" err="1"/>
              <a:t>đẩy</a:t>
            </a:r>
            <a:r>
              <a:rPr lang="en-US" sz="2400" dirty="0"/>
              <a:t> </a:t>
            </a:r>
            <a:r>
              <a:rPr lang="en-US" sz="2400" dirty="0" err="1"/>
              <a:t>và</a:t>
            </a:r>
            <a:r>
              <a:rPr lang="en-US" sz="2400" dirty="0"/>
              <a:t> </a:t>
            </a:r>
            <a:r>
              <a:rPr lang="en-US" sz="2400" dirty="0" err="1"/>
              <a:t>cầu</a:t>
            </a:r>
            <a:r>
              <a:rPr lang="en-US" sz="2400" dirty="0"/>
              <a:t> </a:t>
            </a:r>
            <a:r>
              <a:rPr lang="en-US" sz="2400" dirty="0" err="1"/>
              <a:t>kéo</a:t>
            </a:r>
            <a:r>
              <a:rPr lang="en-US" sz="2400" dirty="0"/>
              <a:t> </a:t>
            </a:r>
            <a:r>
              <a:rPr lang="en-US" sz="2400" dirty="0" err="1"/>
              <a:t>mặc</a:t>
            </a:r>
            <a:r>
              <a:rPr lang="en-US" sz="2400" dirty="0"/>
              <a:t> </a:t>
            </a:r>
            <a:r>
              <a:rPr lang="en-US" sz="2400" dirty="0" err="1"/>
              <a:t>dù</a:t>
            </a:r>
            <a:r>
              <a:rPr lang="en-US" sz="2400" dirty="0"/>
              <a:t> </a:t>
            </a:r>
            <a:r>
              <a:rPr lang="en-US" sz="2400" dirty="0" err="1"/>
              <a:t>không</a:t>
            </a:r>
            <a:r>
              <a:rPr lang="en-US" sz="2400" dirty="0"/>
              <a:t> </a:t>
            </a:r>
            <a:r>
              <a:rPr lang="en-US" sz="2400" dirty="0" err="1"/>
              <a:t>còn</a:t>
            </a:r>
            <a:r>
              <a:rPr lang="en-US" sz="2400" dirty="0"/>
              <a:t> </a:t>
            </a:r>
            <a:r>
              <a:rPr lang="en-US" sz="2400" dirty="0" err="1"/>
              <a:t>mạnh</a:t>
            </a:r>
            <a:r>
              <a:rPr lang="en-US" sz="2400" dirty="0"/>
              <a:t> </a:t>
            </a:r>
            <a:r>
              <a:rPr lang="en-US" sz="2400" dirty="0" err="1"/>
              <a:t>như</a:t>
            </a:r>
            <a:r>
              <a:rPr lang="en-US" sz="2400" dirty="0"/>
              <a:t> 20đ </a:t>
            </a:r>
            <a:r>
              <a:rPr lang="en-US" sz="2400" dirty="0" err="1"/>
              <a:t>nhưng</a:t>
            </a:r>
            <a:r>
              <a:rPr lang="en-US" sz="2400" dirty="0"/>
              <a:t> </a:t>
            </a:r>
            <a:r>
              <a:rPr lang="en-US" sz="2400" dirty="0" err="1"/>
              <a:t>vẫn</a:t>
            </a:r>
            <a:r>
              <a:rPr lang="en-US" sz="2400" dirty="0"/>
              <a:t> </a:t>
            </a:r>
            <a:r>
              <a:rPr lang="en-US" sz="2400" dirty="0" err="1"/>
              <a:t>là</a:t>
            </a:r>
            <a:r>
              <a:rPr lang="en-US" sz="2400" dirty="0"/>
              <a:t> </a:t>
            </a:r>
            <a:r>
              <a:rPr lang="en-US" sz="2400" dirty="0" err="1"/>
              <a:t>mối</a:t>
            </a:r>
            <a:r>
              <a:rPr lang="en-US" sz="2400" dirty="0"/>
              <a:t> </a:t>
            </a:r>
            <a:r>
              <a:rPr lang="en-US" sz="2400" dirty="0" err="1"/>
              <a:t>quan</a:t>
            </a:r>
            <a:r>
              <a:rPr lang="en-US" sz="2400" dirty="0"/>
              <a:t> </a:t>
            </a:r>
            <a:r>
              <a:rPr lang="en-US" sz="2400" dirty="0" err="1"/>
              <a:t>tâm</a:t>
            </a:r>
            <a:r>
              <a:rPr lang="en-US" sz="2400" dirty="0"/>
              <a:t> </a:t>
            </a:r>
            <a:r>
              <a:rPr lang="en-US" sz="2400" dirty="0" err="1"/>
              <a:t>đặc</a:t>
            </a:r>
            <a:r>
              <a:rPr lang="en-US" sz="2400" dirty="0"/>
              <a:t> </a:t>
            </a:r>
            <a:r>
              <a:rPr lang="en-US" sz="2400" dirty="0" err="1"/>
              <a:t>biệt</a:t>
            </a:r>
            <a:r>
              <a:rPr lang="en-US" sz="2400" dirty="0"/>
              <a:t> ở </a:t>
            </a:r>
            <a:r>
              <a:rPr lang="en-US" sz="2400" dirty="0" err="1"/>
              <a:t>mọi</a:t>
            </a:r>
            <a:r>
              <a:rPr lang="en-US" sz="2400" dirty="0"/>
              <a:t> </a:t>
            </a:r>
            <a:r>
              <a:rPr lang="en-US" sz="2400" dirty="0" err="1"/>
              <a:t>quốc</a:t>
            </a:r>
            <a:r>
              <a:rPr lang="en-US" sz="2400" dirty="0"/>
              <a:t> </a:t>
            </a:r>
            <a:r>
              <a:rPr lang="en-US" sz="2400" dirty="0" err="1"/>
              <a:t>gia</a:t>
            </a:r>
            <a:r>
              <a:rPr lang="en-US" sz="2400" dirty="0"/>
              <a:t>/</a:t>
            </a:r>
            <a:r>
              <a:rPr lang="en-US" sz="2400" dirty="0" err="1"/>
              <a:t>khu</a:t>
            </a:r>
            <a:r>
              <a:rPr lang="en-US" sz="2400" dirty="0"/>
              <a:t> </a:t>
            </a:r>
            <a:r>
              <a:rPr lang="en-US" sz="2400" dirty="0" err="1"/>
              <a:t>vực</a:t>
            </a:r>
            <a:endParaRPr lang="en-US" sz="2700" dirty="0"/>
          </a:p>
        </p:txBody>
      </p:sp>
      <p:sp>
        <p:nvSpPr>
          <p:cNvPr id="26" name="Rectangle 25">
            <a:extLst>
              <a:ext uri="{FF2B5EF4-FFF2-40B4-BE49-F238E27FC236}">
                <a16:creationId xmlns:a16="http://schemas.microsoft.com/office/drawing/2014/main" id="{BA3373CD-D771-4D17-8EAB-230E65E81AEE}"/>
              </a:ext>
            </a:extLst>
          </p:cNvPr>
          <p:cNvSpPr/>
          <p:nvPr/>
        </p:nvSpPr>
        <p:spPr>
          <a:xfrm>
            <a:off x="598835" y="2952643"/>
            <a:ext cx="6276452" cy="138343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err="1"/>
              <a:t>Tăng</a:t>
            </a:r>
            <a:r>
              <a:rPr lang="en-US" sz="2400" dirty="0"/>
              <a:t> </a:t>
            </a:r>
            <a:r>
              <a:rPr lang="en-US" sz="2400" dirty="0" err="1"/>
              <a:t>trưởng</a:t>
            </a:r>
            <a:r>
              <a:rPr lang="en-US" sz="2400" dirty="0"/>
              <a:t> </a:t>
            </a:r>
            <a:r>
              <a:rPr lang="en-US" sz="2400" dirty="0" err="1"/>
              <a:t>toàn</a:t>
            </a:r>
            <a:r>
              <a:rPr lang="en-US" sz="2400" dirty="0"/>
              <a:t> </a:t>
            </a:r>
            <a:r>
              <a:rPr lang="en-US" sz="2400" dirty="0" err="1"/>
              <a:t>cầu</a:t>
            </a:r>
            <a:r>
              <a:rPr lang="en-US" sz="2400" dirty="0"/>
              <a:t> </a:t>
            </a:r>
            <a:r>
              <a:rPr lang="en-US" sz="2400" dirty="0" err="1"/>
              <a:t>được</a:t>
            </a:r>
            <a:r>
              <a:rPr lang="en-US" sz="2400" dirty="0"/>
              <a:t> </a:t>
            </a:r>
            <a:r>
              <a:rPr lang="en-US" sz="2400" dirty="0" err="1"/>
              <a:t>dự</a:t>
            </a:r>
            <a:r>
              <a:rPr lang="en-US" sz="2400" dirty="0"/>
              <a:t> </a:t>
            </a:r>
            <a:r>
              <a:rPr lang="en-US" sz="2400" dirty="0" err="1"/>
              <a:t>báo</a:t>
            </a:r>
            <a:r>
              <a:rPr lang="en-US" sz="2400" dirty="0"/>
              <a:t> </a:t>
            </a:r>
            <a:r>
              <a:rPr lang="en-US" sz="2400" dirty="0" err="1"/>
              <a:t>sẽ</a:t>
            </a:r>
            <a:r>
              <a:rPr lang="en-US" sz="2400" dirty="0"/>
              <a:t> </a:t>
            </a:r>
            <a:r>
              <a:rPr lang="en-US" sz="2400" dirty="0" err="1"/>
              <a:t>vẫn</a:t>
            </a:r>
            <a:r>
              <a:rPr lang="en-US" sz="2400" dirty="0"/>
              <a:t> </a:t>
            </a:r>
            <a:r>
              <a:rPr lang="en-US" sz="2400" dirty="0" err="1"/>
              <a:t>tiếp</a:t>
            </a:r>
            <a:r>
              <a:rPr lang="en-US" sz="2400" dirty="0"/>
              <a:t> </a:t>
            </a:r>
            <a:r>
              <a:rPr lang="en-US" sz="2400" dirty="0" err="1"/>
              <a:t>tục</a:t>
            </a:r>
            <a:r>
              <a:rPr lang="en-US" sz="2400" dirty="0"/>
              <a:t> </a:t>
            </a:r>
            <a:r>
              <a:rPr lang="en-US" sz="2400" dirty="0" err="1"/>
              <a:t>giảm</a:t>
            </a:r>
            <a:r>
              <a:rPr lang="en-US" sz="2400" dirty="0"/>
              <a:t> </a:t>
            </a:r>
            <a:r>
              <a:rPr lang="en-US" sz="2400" dirty="0" err="1"/>
              <a:t>tốc</a:t>
            </a:r>
            <a:endParaRPr lang="en-US" sz="2700" dirty="0"/>
          </a:p>
          <a:p>
            <a:endParaRPr lang="en-US" sz="2700" dirty="0"/>
          </a:p>
        </p:txBody>
      </p:sp>
      <p:pic>
        <p:nvPicPr>
          <p:cNvPr id="4" name="Picture 3"/>
          <p:cNvPicPr>
            <a:picLocks noChangeAspect="1"/>
          </p:cNvPicPr>
          <p:nvPr/>
        </p:nvPicPr>
        <p:blipFill>
          <a:blip r:embed="rId2"/>
          <a:stretch>
            <a:fillRect/>
          </a:stretch>
        </p:blipFill>
        <p:spPr>
          <a:xfrm>
            <a:off x="8326133" y="3878766"/>
            <a:ext cx="5405911" cy="4633638"/>
          </a:xfrm>
          <a:prstGeom prst="rect">
            <a:avLst/>
          </a:prstGeom>
        </p:spPr>
      </p:pic>
      <p:pic>
        <p:nvPicPr>
          <p:cNvPr id="5" name="Picture 4"/>
          <p:cNvPicPr>
            <a:picLocks noChangeAspect="1"/>
          </p:cNvPicPr>
          <p:nvPr/>
        </p:nvPicPr>
        <p:blipFill>
          <a:blip r:embed="rId3"/>
          <a:stretch>
            <a:fillRect/>
          </a:stretch>
        </p:blipFill>
        <p:spPr>
          <a:xfrm>
            <a:off x="13295164" y="3867392"/>
            <a:ext cx="4873626" cy="4645012"/>
          </a:xfrm>
          <a:prstGeom prst="rect">
            <a:avLst/>
          </a:prstGeom>
        </p:spPr>
      </p:pic>
      <p:pic>
        <p:nvPicPr>
          <p:cNvPr id="6" name="Picture 5"/>
          <p:cNvPicPr>
            <a:picLocks noChangeAspect="1"/>
          </p:cNvPicPr>
          <p:nvPr/>
        </p:nvPicPr>
        <p:blipFill>
          <a:blip r:embed="rId4"/>
          <a:stretch>
            <a:fillRect/>
          </a:stretch>
        </p:blipFill>
        <p:spPr>
          <a:xfrm>
            <a:off x="521863" y="3725440"/>
            <a:ext cx="6245817" cy="5228060"/>
          </a:xfrm>
          <a:prstGeom prst="rect">
            <a:avLst/>
          </a:prstGeom>
        </p:spPr>
      </p:pic>
    </p:spTree>
    <p:extLst>
      <p:ext uri="{BB962C8B-B14F-4D97-AF65-F5344CB8AC3E}">
        <p14:creationId xmlns:p14="http://schemas.microsoft.com/office/powerpoint/2010/main" val="83963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8638" y="2022410"/>
            <a:ext cx="9285909" cy="607647"/>
            <a:chOff x="-52425" y="1348273"/>
            <a:chExt cx="6190606" cy="405098"/>
          </a:xfrm>
        </p:grpSpPr>
        <p:sp>
          <p:nvSpPr>
            <p:cNvPr id="14" name="Pentagon 13"/>
            <p:cNvSpPr/>
            <p:nvPr/>
          </p:nvSpPr>
          <p:spPr>
            <a:xfrm>
              <a:off x="-52425" y="1348273"/>
              <a:ext cx="6190606" cy="405098"/>
            </a:xfrm>
            <a:prstGeom prst="homePlat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TextBox 20"/>
            <p:cNvSpPr txBox="1"/>
            <p:nvPr/>
          </p:nvSpPr>
          <p:spPr>
            <a:xfrm>
              <a:off x="40909" y="1349675"/>
              <a:ext cx="5212495" cy="338554"/>
            </a:xfrm>
            <a:prstGeom prst="rect">
              <a:avLst/>
            </a:prstGeom>
            <a:noFill/>
          </p:spPr>
          <p:txBody>
            <a:bodyPr wrap="none" rtlCol="0">
              <a:spAutoFit/>
            </a:bodyPr>
            <a:lstStyle/>
            <a:p>
              <a:r>
                <a:rPr lang="en-US" sz="2700" b="1" dirty="0" err="1">
                  <a:solidFill>
                    <a:schemeClr val="bg1"/>
                  </a:solidFill>
                </a:rPr>
                <a:t>Dự</a:t>
              </a:r>
              <a:r>
                <a:rPr lang="en-US" sz="2700" b="1" dirty="0">
                  <a:solidFill>
                    <a:schemeClr val="bg1"/>
                  </a:solidFill>
                </a:rPr>
                <a:t> </a:t>
              </a:r>
              <a:r>
                <a:rPr lang="en-US" sz="2700" b="1" dirty="0" err="1">
                  <a:solidFill>
                    <a:schemeClr val="bg1"/>
                  </a:solidFill>
                </a:rPr>
                <a:t>báo</a:t>
              </a:r>
              <a:r>
                <a:rPr lang="en-US" sz="2700" b="1" dirty="0">
                  <a:solidFill>
                    <a:schemeClr val="bg1"/>
                  </a:solidFill>
                </a:rPr>
                <a:t> </a:t>
              </a:r>
              <a:r>
                <a:rPr lang="en-US" sz="2700" b="1" dirty="0" err="1">
                  <a:solidFill>
                    <a:schemeClr val="bg1"/>
                  </a:solidFill>
                </a:rPr>
                <a:t>về</a:t>
              </a:r>
              <a:r>
                <a:rPr lang="en-US" sz="2700" b="1" dirty="0">
                  <a:solidFill>
                    <a:schemeClr val="bg1"/>
                  </a:solidFill>
                </a:rPr>
                <a:t> </a:t>
              </a:r>
              <a:r>
                <a:rPr lang="en-US" sz="2700" b="1" dirty="0" err="1">
                  <a:solidFill>
                    <a:schemeClr val="bg1"/>
                  </a:solidFill>
                </a:rPr>
                <a:t>Kinh</a:t>
              </a:r>
              <a:r>
                <a:rPr lang="en-US" sz="2700" b="1" dirty="0">
                  <a:solidFill>
                    <a:schemeClr val="bg1"/>
                  </a:solidFill>
                </a:rPr>
                <a:t> tế </a:t>
              </a:r>
              <a:r>
                <a:rPr lang="en-US" sz="2700" b="1" dirty="0" err="1">
                  <a:solidFill>
                    <a:schemeClr val="bg1"/>
                  </a:solidFill>
                </a:rPr>
                <a:t>Thế</a:t>
              </a:r>
              <a:r>
                <a:rPr lang="en-US" sz="2700" b="1" dirty="0">
                  <a:solidFill>
                    <a:schemeClr val="bg1"/>
                  </a:solidFill>
                </a:rPr>
                <a:t> </a:t>
              </a:r>
              <a:r>
                <a:rPr lang="en-US" sz="2700" b="1" dirty="0" err="1">
                  <a:solidFill>
                    <a:schemeClr val="bg1"/>
                  </a:solidFill>
                </a:rPr>
                <a:t>giới</a:t>
              </a:r>
              <a:r>
                <a:rPr lang="en-US" sz="2700" b="1" dirty="0">
                  <a:solidFill>
                    <a:schemeClr val="bg1"/>
                  </a:solidFill>
                </a:rPr>
                <a:t>  2023 </a:t>
              </a:r>
              <a:r>
                <a:rPr lang="en-US" sz="2700" b="1" dirty="0" err="1">
                  <a:solidFill>
                    <a:schemeClr val="bg1"/>
                  </a:solidFill>
                </a:rPr>
                <a:t>thời</a:t>
              </a:r>
              <a:r>
                <a:rPr lang="en-US" sz="2700" b="1" dirty="0">
                  <a:solidFill>
                    <a:schemeClr val="bg1"/>
                  </a:solidFill>
                </a:rPr>
                <a:t> </a:t>
              </a:r>
              <a:r>
                <a:rPr lang="en-US" sz="2700" b="1" dirty="0" err="1">
                  <a:solidFill>
                    <a:schemeClr val="bg1"/>
                  </a:solidFill>
                </a:rPr>
                <a:t>điểm</a:t>
              </a:r>
              <a:r>
                <a:rPr lang="en-US" sz="2700" b="1" dirty="0">
                  <a:solidFill>
                    <a:schemeClr val="bg1"/>
                  </a:solidFill>
                </a:rPr>
                <a:t> </a:t>
              </a:r>
              <a:r>
                <a:rPr lang="en-US" sz="2700" b="1" dirty="0" err="1">
                  <a:solidFill>
                    <a:schemeClr val="bg1"/>
                  </a:solidFill>
                </a:rPr>
                <a:t>cuối</a:t>
              </a:r>
              <a:r>
                <a:rPr lang="en-US" sz="2700" b="1" dirty="0">
                  <a:solidFill>
                    <a:schemeClr val="bg1"/>
                  </a:solidFill>
                </a:rPr>
                <a:t> 2022</a:t>
              </a:r>
              <a:endParaRPr lang="en-US" sz="2700" dirty="0"/>
            </a:p>
          </p:txBody>
        </p:sp>
      </p:grpSp>
      <p:sp>
        <p:nvSpPr>
          <p:cNvPr id="23" name="TextBox 22"/>
          <p:cNvSpPr txBox="1"/>
          <p:nvPr/>
        </p:nvSpPr>
        <p:spPr>
          <a:xfrm>
            <a:off x="598835" y="548070"/>
            <a:ext cx="17482573" cy="1703030"/>
          </a:xfrm>
          <a:prstGeom prst="rect">
            <a:avLst/>
          </a:prstGeom>
          <a:noFill/>
        </p:spPr>
        <p:txBody>
          <a:bodyPr wrap="square" rtlCol="0">
            <a:spAutoFit/>
          </a:bodyPr>
          <a:lstStyle/>
          <a:p>
            <a:pPr>
              <a:lnSpc>
                <a:spcPts val="6823"/>
              </a:lnSpc>
              <a:spcBef>
                <a:spcPct val="0"/>
              </a:spcBef>
            </a:pPr>
            <a:r>
              <a:rPr lang="en-US" sz="3600" b="1" dirty="0">
                <a:solidFill>
                  <a:srgbClr val="000000"/>
                </a:solidFill>
                <a:latin typeface="Crimson Pro Bold Bold" panose="020B0604020202020204" charset="0"/>
              </a:rPr>
              <a:t>NHỮNG DỰ PHÓNG TĂNG TRƯỞNG TOÀN CẦU 2023</a:t>
            </a:r>
          </a:p>
          <a:p>
            <a:endParaRPr lang="en-US" sz="4800" dirty="0"/>
          </a:p>
        </p:txBody>
      </p:sp>
      <p:pic>
        <p:nvPicPr>
          <p:cNvPr id="2" name="Picture 1"/>
          <p:cNvPicPr>
            <a:picLocks noChangeAspect="1"/>
          </p:cNvPicPr>
          <p:nvPr/>
        </p:nvPicPr>
        <p:blipFill>
          <a:blip r:embed="rId2"/>
          <a:stretch>
            <a:fillRect/>
          </a:stretch>
        </p:blipFill>
        <p:spPr>
          <a:xfrm>
            <a:off x="6263" y="3009900"/>
            <a:ext cx="9200738" cy="5406416"/>
          </a:xfrm>
          <a:prstGeom prst="rect">
            <a:avLst/>
          </a:prstGeom>
        </p:spPr>
      </p:pic>
      <p:pic>
        <p:nvPicPr>
          <p:cNvPr id="3" name="Picture 2"/>
          <p:cNvPicPr>
            <a:picLocks noChangeAspect="1"/>
          </p:cNvPicPr>
          <p:nvPr/>
        </p:nvPicPr>
        <p:blipFill>
          <a:blip r:embed="rId3"/>
          <a:stretch>
            <a:fillRect/>
          </a:stretch>
        </p:blipFill>
        <p:spPr>
          <a:xfrm>
            <a:off x="9262432" y="2024949"/>
            <a:ext cx="8187368" cy="6391367"/>
          </a:xfrm>
          <a:prstGeom prst="rect">
            <a:avLst/>
          </a:prstGeom>
        </p:spPr>
      </p:pic>
    </p:spTree>
    <p:extLst>
      <p:ext uri="{BB962C8B-B14F-4D97-AF65-F5344CB8AC3E}">
        <p14:creationId xmlns:p14="http://schemas.microsoft.com/office/powerpoint/2010/main" val="211722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9DAFE3-D137-4C96-961B-4364C1565FB4}"/>
              </a:ext>
            </a:extLst>
          </p:cNvPr>
          <p:cNvSpPr/>
          <p:nvPr/>
        </p:nvSpPr>
        <p:spPr>
          <a:xfrm>
            <a:off x="-266257" y="524644"/>
            <a:ext cx="13030200" cy="126227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6823"/>
              </a:lnSpc>
              <a:spcBef>
                <a:spcPct val="0"/>
              </a:spcBef>
            </a:pPr>
            <a:r>
              <a:rPr lang="en-US" sz="3600" b="1" dirty="0">
                <a:solidFill>
                  <a:srgbClr val="000000"/>
                </a:solidFill>
                <a:latin typeface="Crimson Pro Bold Bold" panose="020B0604020202020204" charset="0"/>
              </a:rPr>
              <a:t>NHỮNG DIỄN BIẾN MỚI VỀ TĂNG LÃI SUẤT CỦA MỸ</a:t>
            </a:r>
          </a:p>
          <a:p>
            <a:pPr algn="ctr"/>
            <a:endParaRPr lang="en-US" sz="2700" dirty="0"/>
          </a:p>
        </p:txBody>
      </p:sp>
      <p:sp>
        <p:nvSpPr>
          <p:cNvPr id="9" name="Rectangle 8">
            <a:extLst>
              <a:ext uri="{FF2B5EF4-FFF2-40B4-BE49-F238E27FC236}">
                <a16:creationId xmlns:a16="http://schemas.microsoft.com/office/drawing/2014/main" id="{8C36EDBC-D254-4612-8105-F403AF566D17}"/>
              </a:ext>
            </a:extLst>
          </p:cNvPr>
          <p:cNvSpPr/>
          <p:nvPr/>
        </p:nvSpPr>
        <p:spPr>
          <a:xfrm>
            <a:off x="381000" y="2705100"/>
            <a:ext cx="5334000" cy="56372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lgn="just">
              <a:buFont typeface="Arial" panose="020B0604020202020204" pitchFamily="34" charset="0"/>
              <a:buChar char="•"/>
            </a:pPr>
            <a:endParaRPr lang="en-US" sz="30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13167732" y="213250"/>
            <a:ext cx="5120268" cy="5791200"/>
          </a:xfrm>
          <a:prstGeom prst="rect">
            <a:avLst/>
          </a:prstGeom>
        </p:spPr>
      </p:pic>
      <p:pic>
        <p:nvPicPr>
          <p:cNvPr id="4" name="Picture 3"/>
          <p:cNvPicPr>
            <a:picLocks noChangeAspect="1"/>
          </p:cNvPicPr>
          <p:nvPr/>
        </p:nvPicPr>
        <p:blipFill>
          <a:blip r:embed="rId4"/>
          <a:stretch>
            <a:fillRect/>
          </a:stretch>
        </p:blipFill>
        <p:spPr>
          <a:xfrm>
            <a:off x="8001000" y="4231530"/>
            <a:ext cx="6103612" cy="6052930"/>
          </a:xfrm>
          <a:prstGeom prst="rect">
            <a:avLst/>
          </a:prstGeom>
        </p:spPr>
      </p:pic>
      <p:pic>
        <p:nvPicPr>
          <p:cNvPr id="6" name="Picture 5"/>
          <p:cNvPicPr>
            <a:picLocks noChangeAspect="1"/>
          </p:cNvPicPr>
          <p:nvPr/>
        </p:nvPicPr>
        <p:blipFill>
          <a:blip r:embed="rId5"/>
          <a:stretch>
            <a:fillRect/>
          </a:stretch>
        </p:blipFill>
        <p:spPr>
          <a:xfrm>
            <a:off x="386080" y="1397039"/>
            <a:ext cx="6940943" cy="8253412"/>
          </a:xfrm>
          <a:prstGeom prst="rect">
            <a:avLst/>
          </a:prstGeom>
        </p:spPr>
      </p:pic>
    </p:spTree>
    <p:extLst>
      <p:ext uri="{BB962C8B-B14F-4D97-AF65-F5344CB8AC3E}">
        <p14:creationId xmlns:p14="http://schemas.microsoft.com/office/powerpoint/2010/main" val="58205518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9600" y="607456"/>
            <a:ext cx="15163800" cy="872034"/>
          </a:xfrm>
          <a:prstGeom prst="rect">
            <a:avLst/>
          </a:prstGeom>
        </p:spPr>
        <p:txBody>
          <a:bodyPr wrap="square" lIns="0" tIns="0" rIns="0" bIns="0" rtlCol="0" anchor="t">
            <a:spAutoFit/>
          </a:bodyPr>
          <a:lstStyle/>
          <a:p>
            <a:pPr algn="ctr">
              <a:lnSpc>
                <a:spcPts val="6823"/>
              </a:lnSpc>
              <a:spcBef>
                <a:spcPct val="0"/>
              </a:spcBef>
            </a:pPr>
            <a:r>
              <a:rPr lang="en-US" sz="4874" b="1" dirty="0" err="1">
                <a:solidFill>
                  <a:srgbClr val="000000"/>
                </a:solidFill>
                <a:latin typeface="Crimson Pro Bold Bold" panose="020B0604020202020204" charset="0"/>
              </a:rPr>
              <a:t>Tình</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hình</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suy</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giảm</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thương</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mại</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thế</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giới</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cuối</a:t>
            </a:r>
            <a:r>
              <a:rPr lang="en-US" sz="4874" b="1" dirty="0">
                <a:solidFill>
                  <a:srgbClr val="000000"/>
                </a:solidFill>
                <a:latin typeface="Crimson Pro Bold Bold" panose="020B0604020202020204" charset="0"/>
              </a:rPr>
              <a:t> </a:t>
            </a:r>
            <a:r>
              <a:rPr lang="en-US" sz="4874" b="1" dirty="0" err="1">
                <a:solidFill>
                  <a:srgbClr val="000000"/>
                </a:solidFill>
                <a:latin typeface="Crimson Pro Bold Bold" panose="020B0604020202020204" charset="0"/>
              </a:rPr>
              <a:t>năm</a:t>
            </a:r>
            <a:r>
              <a:rPr lang="en-US" sz="4874" b="1" dirty="0">
                <a:solidFill>
                  <a:srgbClr val="000000"/>
                </a:solidFill>
                <a:latin typeface="Crimson Pro Bold Bold" panose="020B0604020202020204" charset="0"/>
              </a:rPr>
              <a:t> 2022</a:t>
            </a:r>
          </a:p>
        </p:txBody>
      </p:sp>
      <p:sp>
        <p:nvSpPr>
          <p:cNvPr id="6" name="TextBox 6"/>
          <p:cNvSpPr txBox="1"/>
          <p:nvPr/>
        </p:nvSpPr>
        <p:spPr>
          <a:xfrm>
            <a:off x="-18728" y="9841214"/>
            <a:ext cx="868874" cy="405765"/>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Crimson Pro"/>
              </a:rPr>
              <a:t>VEPR</a:t>
            </a:r>
          </a:p>
        </p:txBody>
      </p:sp>
      <p:pic>
        <p:nvPicPr>
          <p:cNvPr id="7" name="Picture 7"/>
          <p:cNvPicPr>
            <a:picLocks noChangeAspect="1"/>
          </p:cNvPicPr>
          <p:nvPr/>
        </p:nvPicPr>
        <p:blipFill>
          <a:blip r:embed="rId2"/>
          <a:srcRect l="17522" r="17522"/>
          <a:stretch>
            <a:fillRect/>
          </a:stretch>
        </p:blipFill>
        <p:spPr>
          <a:xfrm>
            <a:off x="0" y="-90513"/>
            <a:ext cx="18288000" cy="534936"/>
          </a:xfrm>
          <a:prstGeom prst="rect">
            <a:avLst/>
          </a:prstGeom>
        </p:spPr>
      </p:pic>
      <p:grpSp>
        <p:nvGrpSpPr>
          <p:cNvPr id="8" name="Group 8"/>
          <p:cNvGrpSpPr/>
          <p:nvPr/>
        </p:nvGrpSpPr>
        <p:grpSpPr>
          <a:xfrm>
            <a:off x="17615596" y="9938353"/>
            <a:ext cx="885137" cy="348647"/>
            <a:chOff x="0" y="0"/>
            <a:chExt cx="1180183" cy="464862"/>
          </a:xfrm>
        </p:grpSpPr>
        <p:grpSp>
          <p:nvGrpSpPr>
            <p:cNvPr id="9" name="Group 9"/>
            <p:cNvGrpSpPr/>
            <p:nvPr/>
          </p:nvGrpSpPr>
          <p:grpSpPr>
            <a:xfrm>
              <a:off x="0" y="0"/>
              <a:ext cx="1180183" cy="464862"/>
              <a:chOff x="0" y="0"/>
              <a:chExt cx="643663" cy="253532"/>
            </a:xfrm>
          </p:grpSpPr>
          <p:sp>
            <p:nvSpPr>
              <p:cNvPr id="10" name="Freeform 10"/>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11" name="TextBox 11"/>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12" name="TextBox 12"/>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Crimson Pro"/>
                </a:rPr>
                <a:t>VEPR</a:t>
              </a:r>
            </a:p>
          </p:txBody>
        </p:sp>
      </p:grpSp>
      <p:cxnSp>
        <p:nvCxnSpPr>
          <p:cNvPr id="16" name="Straight Connector 15">
            <a:extLst>
              <a:ext uri="{FF2B5EF4-FFF2-40B4-BE49-F238E27FC236}">
                <a16:creationId xmlns:a16="http://schemas.microsoft.com/office/drawing/2014/main" id="{526ABD56-288F-4D38-B9E5-8D41253C6162}"/>
              </a:ext>
            </a:extLst>
          </p:cNvPr>
          <p:cNvCxnSpPr/>
          <p:nvPr/>
        </p:nvCxnSpPr>
        <p:spPr>
          <a:xfrm>
            <a:off x="850146" y="1562100"/>
            <a:ext cx="2286000" cy="0"/>
          </a:xfrm>
          <a:prstGeom prst="line">
            <a:avLst/>
          </a:prstGeom>
          <a:ln w="76200"/>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3"/>
          <a:stretch>
            <a:fillRect/>
          </a:stretch>
        </p:blipFill>
        <p:spPr>
          <a:xfrm>
            <a:off x="-18728" y="2626607"/>
            <a:ext cx="10476964" cy="5486400"/>
          </a:xfrm>
          <a:prstGeom prst="rect">
            <a:avLst/>
          </a:prstGeom>
        </p:spPr>
      </p:pic>
      <p:pic>
        <p:nvPicPr>
          <p:cNvPr id="13" name="Picture 12"/>
          <p:cNvPicPr>
            <a:picLocks noChangeAspect="1"/>
          </p:cNvPicPr>
          <p:nvPr/>
        </p:nvPicPr>
        <p:blipFill>
          <a:blip r:embed="rId4"/>
          <a:stretch>
            <a:fillRect/>
          </a:stretch>
        </p:blipFill>
        <p:spPr>
          <a:xfrm>
            <a:off x="9622330" y="3086100"/>
            <a:ext cx="8665670" cy="45674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1210" y="1919572"/>
            <a:ext cx="7300026" cy="5716399"/>
            <a:chOff x="0" y="0"/>
            <a:chExt cx="7375078" cy="5834304"/>
          </a:xfrm>
        </p:grpSpPr>
        <p:sp>
          <p:nvSpPr>
            <p:cNvPr id="3" name="Freeform 3"/>
            <p:cNvSpPr/>
            <p:nvPr/>
          </p:nvSpPr>
          <p:spPr>
            <a:xfrm>
              <a:off x="0" y="0"/>
              <a:ext cx="7375078" cy="5834304"/>
            </a:xfrm>
            <a:custGeom>
              <a:avLst/>
              <a:gdLst/>
              <a:ahLst/>
              <a:cxnLst/>
              <a:rect l="l" t="t" r="r" b="b"/>
              <a:pathLst>
                <a:path w="7375078" h="5834304">
                  <a:moveTo>
                    <a:pt x="0" y="0"/>
                  </a:moveTo>
                  <a:lnTo>
                    <a:pt x="0" y="5834304"/>
                  </a:lnTo>
                  <a:lnTo>
                    <a:pt x="7375078" y="5834304"/>
                  </a:lnTo>
                  <a:lnTo>
                    <a:pt x="7375078" y="0"/>
                  </a:lnTo>
                  <a:lnTo>
                    <a:pt x="0" y="0"/>
                  </a:lnTo>
                  <a:close/>
                  <a:moveTo>
                    <a:pt x="7314118" y="5773344"/>
                  </a:moveTo>
                  <a:lnTo>
                    <a:pt x="59690" y="5773344"/>
                  </a:lnTo>
                  <a:lnTo>
                    <a:pt x="59690" y="59690"/>
                  </a:lnTo>
                  <a:lnTo>
                    <a:pt x="7314118" y="59690"/>
                  </a:lnTo>
                  <a:lnTo>
                    <a:pt x="7314118" y="5773344"/>
                  </a:lnTo>
                  <a:close/>
                </a:path>
              </a:pathLst>
            </a:custGeom>
            <a:solidFill>
              <a:srgbClr val="004AAD">
                <a:alpha val="9804"/>
              </a:srgbClr>
            </a:solidFill>
          </p:spPr>
        </p:sp>
      </p:grpSp>
      <p:sp>
        <p:nvSpPr>
          <p:cNvPr id="4" name="TextBox 4"/>
          <p:cNvSpPr txBox="1"/>
          <p:nvPr/>
        </p:nvSpPr>
        <p:spPr>
          <a:xfrm>
            <a:off x="990600" y="3327678"/>
            <a:ext cx="3657600" cy="1654299"/>
          </a:xfrm>
          <a:prstGeom prst="rect">
            <a:avLst/>
          </a:prstGeom>
        </p:spPr>
        <p:txBody>
          <a:bodyPr wrap="square" lIns="0" tIns="0" rIns="0" bIns="0" rtlCol="0" anchor="t">
            <a:spAutoFit/>
          </a:bodyPr>
          <a:lstStyle/>
          <a:p>
            <a:pPr>
              <a:lnSpc>
                <a:spcPts val="4274"/>
              </a:lnSpc>
            </a:pPr>
            <a:r>
              <a:rPr lang="en-US" sz="4274" b="1" dirty="0" err="1">
                <a:solidFill>
                  <a:srgbClr val="000000"/>
                </a:solidFill>
                <a:latin typeface="Crimson Pro Bold Bold" panose="020B0604020202020204" charset="0"/>
              </a:rPr>
              <a:t>Rủi</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ro</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sản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xuất</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kinh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doanh</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toàn</a:t>
            </a:r>
            <a:r>
              <a:rPr lang="en-US" sz="4274" b="1" dirty="0">
                <a:solidFill>
                  <a:srgbClr val="000000"/>
                </a:solidFill>
                <a:latin typeface="Crimson Pro Bold Bold" panose="020B0604020202020204" charset="0"/>
              </a:rPr>
              <a:t> </a:t>
            </a:r>
            <a:r>
              <a:rPr lang="en-US" sz="4274" b="1" dirty="0" err="1">
                <a:solidFill>
                  <a:srgbClr val="000000"/>
                </a:solidFill>
                <a:latin typeface="Crimson Pro Bold Bold" panose="020B0604020202020204" charset="0"/>
              </a:rPr>
              <a:t>cầu</a:t>
            </a:r>
            <a:r>
              <a:rPr lang="en-US" sz="4274" b="1" dirty="0">
                <a:solidFill>
                  <a:srgbClr val="000000"/>
                </a:solidFill>
                <a:latin typeface="Crimson Pro Bold Bold" panose="020B0604020202020204" charset="0"/>
              </a:rPr>
              <a:t> </a:t>
            </a:r>
          </a:p>
        </p:txBody>
      </p:sp>
      <p:grpSp>
        <p:nvGrpSpPr>
          <p:cNvPr id="9" name="Group 9"/>
          <p:cNvGrpSpPr/>
          <p:nvPr/>
        </p:nvGrpSpPr>
        <p:grpSpPr>
          <a:xfrm>
            <a:off x="8418629" y="3625775"/>
            <a:ext cx="385901" cy="385901"/>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271FF"/>
            </a:solidFill>
          </p:spPr>
        </p:sp>
      </p:grpSp>
      <p:grpSp>
        <p:nvGrpSpPr>
          <p:cNvPr id="11" name="Group 11"/>
          <p:cNvGrpSpPr/>
          <p:nvPr/>
        </p:nvGrpSpPr>
        <p:grpSpPr>
          <a:xfrm>
            <a:off x="8418628" y="4685242"/>
            <a:ext cx="385901" cy="385901"/>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271FF"/>
            </a:solidFill>
          </p:spPr>
        </p:sp>
      </p:grpSp>
      <p:grpSp>
        <p:nvGrpSpPr>
          <p:cNvPr id="13" name="Group 13"/>
          <p:cNvGrpSpPr/>
          <p:nvPr/>
        </p:nvGrpSpPr>
        <p:grpSpPr>
          <a:xfrm>
            <a:off x="8418627" y="5774980"/>
            <a:ext cx="385901" cy="38590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271FF"/>
            </a:solidFill>
          </p:spPr>
        </p:sp>
      </p:grpSp>
      <p:grpSp>
        <p:nvGrpSpPr>
          <p:cNvPr id="18" name="Group 18"/>
          <p:cNvGrpSpPr/>
          <p:nvPr/>
        </p:nvGrpSpPr>
        <p:grpSpPr>
          <a:xfrm>
            <a:off x="8452543" y="7125276"/>
            <a:ext cx="385901" cy="385901"/>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271FF"/>
            </a:solidFill>
          </p:spPr>
        </p:sp>
      </p:grpSp>
      <p:grpSp>
        <p:nvGrpSpPr>
          <p:cNvPr id="23" name="Group 23"/>
          <p:cNvGrpSpPr/>
          <p:nvPr/>
        </p:nvGrpSpPr>
        <p:grpSpPr>
          <a:xfrm>
            <a:off x="8422844" y="7820259"/>
            <a:ext cx="385901" cy="385901"/>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271FF"/>
            </a:solidFill>
          </p:spPr>
        </p:sp>
      </p:grpSp>
      <p:sp>
        <p:nvSpPr>
          <p:cNvPr id="27" name="TextBox 27"/>
          <p:cNvSpPr txBox="1"/>
          <p:nvPr/>
        </p:nvSpPr>
        <p:spPr>
          <a:xfrm>
            <a:off x="16981377" y="9690676"/>
            <a:ext cx="1347863" cy="358775"/>
          </a:xfrm>
          <a:prstGeom prst="rect">
            <a:avLst/>
          </a:prstGeom>
        </p:spPr>
        <p:txBody>
          <a:bodyPr lIns="0" tIns="0" rIns="0" bIns="0" rtlCol="0" anchor="t">
            <a:spAutoFit/>
          </a:bodyPr>
          <a:lstStyle/>
          <a:p>
            <a:pPr algn="ctr">
              <a:lnSpc>
                <a:spcPts val="2800"/>
              </a:lnSpc>
              <a:spcBef>
                <a:spcPct val="0"/>
              </a:spcBef>
            </a:pPr>
            <a:r>
              <a:rPr lang="en-US" sz="2000">
                <a:solidFill>
                  <a:srgbClr val="FFFFFF">
                    <a:alpha val="49804"/>
                  </a:srgbClr>
                </a:solidFill>
                <a:latin typeface="Crimson Pro"/>
              </a:rPr>
              <a:t>VEPR</a:t>
            </a:r>
          </a:p>
        </p:txBody>
      </p:sp>
      <p:pic>
        <p:nvPicPr>
          <p:cNvPr id="33" name="Picture 33"/>
          <p:cNvPicPr>
            <a:picLocks noChangeAspect="1"/>
          </p:cNvPicPr>
          <p:nvPr/>
        </p:nvPicPr>
        <p:blipFill>
          <a:blip r:embed="rId2"/>
          <a:srcRect l="17522" r="17522"/>
          <a:stretch>
            <a:fillRect/>
          </a:stretch>
        </p:blipFill>
        <p:spPr>
          <a:xfrm>
            <a:off x="0" y="-90513"/>
            <a:ext cx="18288000" cy="534936"/>
          </a:xfrm>
          <a:prstGeom prst="rect">
            <a:avLst/>
          </a:prstGeom>
        </p:spPr>
      </p:pic>
      <p:sp>
        <p:nvSpPr>
          <p:cNvPr id="35" name="Rectangle 34">
            <a:extLst>
              <a:ext uri="{FF2B5EF4-FFF2-40B4-BE49-F238E27FC236}">
                <a16:creationId xmlns:a16="http://schemas.microsoft.com/office/drawing/2014/main" id="{6D8BFD01-ED0A-4175-9A2E-51F80FE87073}"/>
              </a:ext>
            </a:extLst>
          </p:cNvPr>
          <p:cNvSpPr/>
          <p:nvPr/>
        </p:nvSpPr>
        <p:spPr>
          <a:xfrm>
            <a:off x="17644437" y="10093838"/>
            <a:ext cx="684803" cy="386324"/>
          </a:xfrm>
          <a:prstGeom prst="rect">
            <a:avLst/>
          </a:prstGeom>
        </p:spPr>
        <p:txBody>
          <a:bodyPr wrap="none">
            <a:spAutoFit/>
          </a:bodyPr>
          <a:lstStyle/>
          <a:p>
            <a:pPr algn="ctr">
              <a:lnSpc>
                <a:spcPts val="2520"/>
              </a:lnSpc>
              <a:spcBef>
                <a:spcPct val="0"/>
              </a:spcBef>
            </a:pPr>
            <a:r>
              <a:rPr lang="en-US" dirty="0">
                <a:solidFill>
                  <a:srgbClr val="FFFFFF"/>
                </a:solidFill>
                <a:latin typeface="Crimson Pro"/>
              </a:rPr>
              <a:t>VEPR</a:t>
            </a:r>
          </a:p>
        </p:txBody>
      </p:sp>
      <p:grpSp>
        <p:nvGrpSpPr>
          <p:cNvPr id="36" name="Group 11">
            <a:extLst>
              <a:ext uri="{FF2B5EF4-FFF2-40B4-BE49-F238E27FC236}">
                <a16:creationId xmlns:a16="http://schemas.microsoft.com/office/drawing/2014/main" id="{E3071895-9B3A-4CC8-9A16-E34D52DE6185}"/>
              </a:ext>
            </a:extLst>
          </p:cNvPr>
          <p:cNvGrpSpPr/>
          <p:nvPr/>
        </p:nvGrpSpPr>
        <p:grpSpPr>
          <a:xfrm>
            <a:off x="17615596" y="9938353"/>
            <a:ext cx="885137" cy="348647"/>
            <a:chOff x="0" y="0"/>
            <a:chExt cx="1180183" cy="464862"/>
          </a:xfrm>
        </p:grpSpPr>
        <p:grpSp>
          <p:nvGrpSpPr>
            <p:cNvPr id="37" name="Group 12">
              <a:extLst>
                <a:ext uri="{FF2B5EF4-FFF2-40B4-BE49-F238E27FC236}">
                  <a16:creationId xmlns:a16="http://schemas.microsoft.com/office/drawing/2014/main" id="{16628E5C-BAF6-4FCF-9B51-C5A7F7D2B9D7}"/>
                </a:ext>
              </a:extLst>
            </p:cNvPr>
            <p:cNvGrpSpPr/>
            <p:nvPr/>
          </p:nvGrpSpPr>
          <p:grpSpPr>
            <a:xfrm>
              <a:off x="0" y="0"/>
              <a:ext cx="1180183" cy="464862"/>
              <a:chOff x="0" y="0"/>
              <a:chExt cx="643663" cy="253532"/>
            </a:xfrm>
          </p:grpSpPr>
          <p:sp>
            <p:nvSpPr>
              <p:cNvPr id="39" name="Freeform 13">
                <a:extLst>
                  <a:ext uri="{FF2B5EF4-FFF2-40B4-BE49-F238E27FC236}">
                    <a16:creationId xmlns:a16="http://schemas.microsoft.com/office/drawing/2014/main" id="{33B5FD21-A539-4E0A-84FF-2D51C16B552A}"/>
                  </a:ext>
                </a:extLst>
              </p:cNvPr>
              <p:cNvSpPr/>
              <p:nvPr/>
            </p:nvSpPr>
            <p:spPr>
              <a:xfrm>
                <a:off x="0" y="0"/>
                <a:ext cx="643663" cy="253532"/>
              </a:xfrm>
              <a:custGeom>
                <a:avLst/>
                <a:gdLst/>
                <a:ahLst/>
                <a:cxnLst/>
                <a:rect l="l" t="t" r="r" b="b"/>
                <a:pathLst>
                  <a:path w="643663" h="253532">
                    <a:moveTo>
                      <a:pt x="482747" y="0"/>
                    </a:moveTo>
                    <a:lnTo>
                      <a:pt x="0" y="0"/>
                    </a:lnTo>
                    <a:lnTo>
                      <a:pt x="0" y="253532"/>
                    </a:lnTo>
                    <a:lnTo>
                      <a:pt x="482747" y="253532"/>
                    </a:lnTo>
                    <a:lnTo>
                      <a:pt x="643663" y="126766"/>
                    </a:lnTo>
                    <a:lnTo>
                      <a:pt x="482747" y="0"/>
                    </a:lnTo>
                    <a:close/>
                  </a:path>
                </a:pathLst>
              </a:custGeom>
              <a:solidFill>
                <a:srgbClr val="004AAD"/>
              </a:solidFill>
            </p:spPr>
          </p:sp>
          <p:sp>
            <p:nvSpPr>
              <p:cNvPr id="40" name="TextBox 14">
                <a:extLst>
                  <a:ext uri="{FF2B5EF4-FFF2-40B4-BE49-F238E27FC236}">
                    <a16:creationId xmlns:a16="http://schemas.microsoft.com/office/drawing/2014/main" id="{ABDF3323-465A-4868-AC92-BD270A6BA2D6}"/>
                  </a:ext>
                </a:extLst>
              </p:cNvPr>
              <p:cNvSpPr txBox="1"/>
              <p:nvPr/>
            </p:nvSpPr>
            <p:spPr>
              <a:xfrm>
                <a:off x="0" y="-47625"/>
                <a:ext cx="698500" cy="454025"/>
              </a:xfrm>
              <a:prstGeom prst="rect">
                <a:avLst/>
              </a:prstGeom>
            </p:spPr>
            <p:txBody>
              <a:bodyPr lIns="50800" tIns="50800" rIns="50800" bIns="50800" rtlCol="0" anchor="ctr"/>
              <a:lstStyle/>
              <a:p>
                <a:pPr algn="ctr">
                  <a:lnSpc>
                    <a:spcPts val="3499"/>
                  </a:lnSpc>
                </a:pPr>
                <a:endParaRPr/>
              </a:p>
            </p:txBody>
          </p:sp>
        </p:grpSp>
        <p:sp>
          <p:nvSpPr>
            <p:cNvPr id="38" name="TextBox 15">
              <a:extLst>
                <a:ext uri="{FF2B5EF4-FFF2-40B4-BE49-F238E27FC236}">
                  <a16:creationId xmlns:a16="http://schemas.microsoft.com/office/drawing/2014/main" id="{2E52D015-B869-4BC2-97E4-73BD31EFBAFE}"/>
                </a:ext>
              </a:extLst>
            </p:cNvPr>
            <p:cNvSpPr txBox="1"/>
            <p:nvPr/>
          </p:nvSpPr>
          <p:spPr>
            <a:xfrm>
              <a:off x="0" y="5736"/>
              <a:ext cx="978998" cy="405765"/>
            </a:xfrm>
            <a:prstGeom prst="rect">
              <a:avLst/>
            </a:prstGeom>
          </p:spPr>
          <p:txBody>
            <a:bodyPr lIns="0" tIns="0" rIns="0" bIns="0" rtlCol="0" anchor="t">
              <a:spAutoFit/>
            </a:bodyPr>
            <a:lstStyle/>
            <a:p>
              <a:pPr algn="ctr">
                <a:lnSpc>
                  <a:spcPts val="2520"/>
                </a:lnSpc>
                <a:spcBef>
                  <a:spcPct val="0"/>
                </a:spcBef>
              </a:pPr>
              <a:r>
                <a:rPr lang="en-US" sz="1800" dirty="0">
                  <a:solidFill>
                    <a:srgbClr val="FFFFFF"/>
                  </a:solidFill>
                  <a:latin typeface="Crimson Pro"/>
                </a:rPr>
                <a:t>VEPR</a:t>
              </a:r>
            </a:p>
          </p:txBody>
        </p:sp>
      </p:grpSp>
      <p:pic>
        <p:nvPicPr>
          <p:cNvPr id="28" name="Picture 27"/>
          <p:cNvPicPr>
            <a:picLocks noChangeAspect="1"/>
          </p:cNvPicPr>
          <p:nvPr/>
        </p:nvPicPr>
        <p:blipFill>
          <a:blip r:embed="rId3"/>
          <a:stretch>
            <a:fillRect/>
          </a:stretch>
        </p:blipFill>
        <p:spPr>
          <a:xfrm>
            <a:off x="5334000" y="1356096"/>
            <a:ext cx="12951566" cy="75148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689" b="1310"/>
          <a:stretch>
            <a:fillRect/>
          </a:stretch>
        </p:blipFill>
        <p:spPr>
          <a:xfrm>
            <a:off x="0" y="0"/>
            <a:ext cx="18288000" cy="10287000"/>
          </a:xfrm>
          <a:prstGeom prst="rect">
            <a:avLst/>
          </a:prstGeom>
        </p:spPr>
      </p:pic>
      <p:pic>
        <p:nvPicPr>
          <p:cNvPr id="3" name="Picture 3"/>
          <p:cNvPicPr>
            <a:picLocks noChangeAspect="1"/>
          </p:cNvPicPr>
          <p:nvPr/>
        </p:nvPicPr>
        <p:blipFill>
          <a:blip r:embed="rId3"/>
          <a:srcRect l="4145" t="8361" r="4145"/>
          <a:stretch>
            <a:fillRect/>
          </a:stretch>
        </p:blipFill>
        <p:spPr>
          <a:xfrm>
            <a:off x="0" y="0"/>
            <a:ext cx="18288000" cy="10287000"/>
          </a:xfrm>
          <a:prstGeom prst="rect">
            <a:avLst/>
          </a:prstGeom>
        </p:spPr>
      </p:pic>
      <p:sp>
        <p:nvSpPr>
          <p:cNvPr id="5" name="TextBox 5"/>
          <p:cNvSpPr txBox="1"/>
          <p:nvPr/>
        </p:nvSpPr>
        <p:spPr>
          <a:xfrm>
            <a:off x="1179263" y="5210175"/>
            <a:ext cx="15681583" cy="2000548"/>
          </a:xfrm>
          <a:prstGeom prst="rect">
            <a:avLst/>
          </a:prstGeom>
        </p:spPr>
        <p:txBody>
          <a:bodyPr lIns="0" tIns="0" rIns="0" bIns="0" rtlCol="0" anchor="t">
            <a:spAutoFit/>
          </a:bodyPr>
          <a:lstStyle/>
          <a:p>
            <a:pPr>
              <a:lnSpc>
                <a:spcPts val="7781"/>
              </a:lnSpc>
            </a:pPr>
            <a:r>
              <a:rPr lang="en-US" sz="7073" dirty="0" err="1">
                <a:solidFill>
                  <a:srgbClr val="FFFFFF"/>
                </a:solidFill>
                <a:latin typeface="Crimson Pro Bold Bold" panose="020B0604020202020204" charset="0"/>
              </a:rPr>
              <a:t>Rủi</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ro</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thách</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thức</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của</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ngành</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sản</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xuất</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và</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đồ</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uống</a:t>
            </a:r>
            <a:r>
              <a:rPr lang="en-US" sz="7073" dirty="0">
                <a:solidFill>
                  <a:srgbClr val="FFFFFF"/>
                </a:solidFill>
                <a:latin typeface="Crimson Pro Bold Bold" panose="020B0604020202020204" charset="0"/>
              </a:rPr>
              <a:t> </a:t>
            </a:r>
            <a:r>
              <a:rPr lang="en-US" sz="7073" dirty="0" err="1">
                <a:solidFill>
                  <a:srgbClr val="FFFFFF"/>
                </a:solidFill>
                <a:latin typeface="Crimson Pro Bold Bold" panose="020B0604020202020204" charset="0"/>
              </a:rPr>
              <a:t>Việt</a:t>
            </a:r>
            <a:r>
              <a:rPr lang="en-US" sz="7073" dirty="0">
                <a:solidFill>
                  <a:srgbClr val="FFFFFF"/>
                </a:solidFill>
                <a:latin typeface="Crimson Pro Bold Bold" panose="020B0604020202020204" charset="0"/>
              </a:rPr>
              <a:t> Nam</a:t>
            </a:r>
          </a:p>
        </p:txBody>
      </p:sp>
      <p:sp>
        <p:nvSpPr>
          <p:cNvPr id="11" name="TextBox 15">
            <a:extLst>
              <a:ext uri="{FF2B5EF4-FFF2-40B4-BE49-F238E27FC236}">
                <a16:creationId xmlns:a16="http://schemas.microsoft.com/office/drawing/2014/main" id="{797E9EBF-3925-4389-9F69-C278AFFA9B9F}"/>
              </a:ext>
            </a:extLst>
          </p:cNvPr>
          <p:cNvSpPr txBox="1"/>
          <p:nvPr/>
        </p:nvSpPr>
        <p:spPr>
          <a:xfrm>
            <a:off x="16824863" y="9607430"/>
            <a:ext cx="868874" cy="422275"/>
          </a:xfrm>
          <a:prstGeom prst="rect">
            <a:avLst/>
          </a:prstGeom>
          <a:ln>
            <a:solidFill>
              <a:srgbClr val="FFFFFF">
                <a:alpha val="50196"/>
              </a:srgbClr>
            </a:solidFill>
          </a:ln>
        </p:spPr>
        <p:txBody>
          <a:bodyPr lIns="0" tIns="0" rIns="0" bIns="0" rtlCol="0" anchor="t">
            <a:spAutoFit/>
          </a:bodyPr>
          <a:lstStyle/>
          <a:p>
            <a:pPr algn="ctr">
              <a:lnSpc>
                <a:spcPts val="3499"/>
              </a:lnSpc>
              <a:spcBef>
                <a:spcPct val="0"/>
              </a:spcBef>
            </a:pPr>
            <a:r>
              <a:rPr lang="en-US" sz="2499" dirty="0">
                <a:solidFill>
                  <a:srgbClr val="FFFFFF">
                    <a:alpha val="49804"/>
                  </a:srgbClr>
                </a:solidFill>
                <a:latin typeface="Crimson Pro"/>
              </a:rPr>
              <a:t>VEPR</a:t>
            </a:r>
          </a:p>
        </p:txBody>
      </p:sp>
      <p:cxnSp>
        <p:nvCxnSpPr>
          <p:cNvPr id="12" name="Straight Connector 11">
            <a:extLst>
              <a:ext uri="{FF2B5EF4-FFF2-40B4-BE49-F238E27FC236}">
                <a16:creationId xmlns:a16="http://schemas.microsoft.com/office/drawing/2014/main" id="{FAFFF5BD-C678-4F45-92AF-FA12CB4D7A6F}"/>
              </a:ext>
            </a:extLst>
          </p:cNvPr>
          <p:cNvCxnSpPr/>
          <p:nvPr/>
        </p:nvCxnSpPr>
        <p:spPr>
          <a:xfrm>
            <a:off x="1179263" y="4991100"/>
            <a:ext cx="1828800"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1" y="952500"/>
            <a:ext cx="17980389" cy="7467600"/>
          </a:xfrm>
          <a:prstGeom prst="rect">
            <a:avLst/>
          </a:prstGeom>
        </p:spPr>
      </p:pic>
    </p:spTree>
    <p:extLst>
      <p:ext uri="{BB962C8B-B14F-4D97-AF65-F5344CB8AC3E}">
        <p14:creationId xmlns:p14="http://schemas.microsoft.com/office/powerpoint/2010/main" val="128748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459</TotalTime>
  <Words>786</Words>
  <Application>Microsoft Office PowerPoint</Application>
  <PresentationFormat>Custom</PresentationFormat>
  <Paragraphs>60</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Crimson Pro</vt:lpstr>
      <vt:lpstr>Crimson Pro Bold Bold</vt:lpstr>
      <vt:lpstr>Arial</vt:lpstr>
      <vt:lpstr>Crimson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Toạ đàm</dc:title>
  <dc:creator>dell</dc:creator>
  <cp:lastModifiedBy>Kim</cp:lastModifiedBy>
  <cp:revision>73</cp:revision>
  <dcterms:created xsi:type="dcterms:W3CDTF">2006-08-16T00:00:00Z</dcterms:created>
  <dcterms:modified xsi:type="dcterms:W3CDTF">2023-03-15T02:33:32Z</dcterms:modified>
  <dc:identifier>DAFMN8jd3zA</dc:identifier>
</cp:coreProperties>
</file>