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1" r:id="rId2"/>
    <p:sldId id="296" r:id="rId3"/>
    <p:sldId id="297" r:id="rId4"/>
    <p:sldId id="298" r:id="rId5"/>
  </p:sldIdLst>
  <p:sldSz cx="9144000" cy="5143500" type="screen16x9"/>
  <p:notesSz cx="6858000" cy="9144000"/>
  <p:embeddedFontLst>
    <p:embeddedFont>
      <p:font typeface="Barlow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LAF" initials="VILAF" lastIdx="8" clrIdx="0"/>
  <p:cmAuthor id="2" name="Menski, Hans (GFM-TOK)" initials="MH(" lastIdx="31" clrIdx="1"/>
  <p:cmAuthor id="3" name="Bui Ngoc Anh (VILAF)" initials="VILAF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039EAE-A8CB-48E5-BDA2-FDDDD470AEFB}">
  <a:tblStyle styleId="{05039EAE-A8CB-48E5-BDA2-FDDDD470AE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533" autoAdjust="0"/>
  </p:normalViewPr>
  <p:slideViewPr>
    <p:cSldViewPr snapToGrid="0" snapToObjects="1">
      <p:cViewPr varScale="1">
        <p:scale>
          <a:sx n="154" d="100"/>
          <a:sy n="154" d="100"/>
        </p:scale>
        <p:origin x="762" y="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3" d="100"/>
          <a:sy n="73" d="100"/>
        </p:scale>
        <p:origin x="35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452049B-DF86-2E43-ADCC-1AD2FCAFD2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2CB65A-4594-064A-8BAE-E7D6684DC0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0D141-F48A-9D4E-ABA6-5BDE5F95F2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A8C490-C018-574B-8AE7-739EA4789D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82F77D-47BD-1B4A-B3ED-1D5EC0C49E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DE633-A810-204B-B96F-8205506E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94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39644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136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047926" y="-75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/>
          <p:nvPr userDrawn="1"/>
        </p:nvSpPr>
        <p:spPr>
          <a:xfrm>
            <a:off x="2241226" y="1770000"/>
            <a:ext cx="6509100" cy="160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 hasCustomPrompt="1"/>
          </p:nvPr>
        </p:nvSpPr>
        <p:spPr>
          <a:xfrm>
            <a:off x="2935400" y="2083475"/>
            <a:ext cx="5814900" cy="9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 dirty="0"/>
              <a:t>New Investment Law</a:t>
            </a:r>
            <a:br>
              <a:rPr lang="en-US" dirty="0"/>
            </a:br>
            <a:r>
              <a:rPr lang="en-US" dirty="0"/>
              <a:t>New PPP Law</a:t>
            </a:r>
            <a:endParaRPr dirty="0"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 hasCustomPrompt="1"/>
          </p:nvPr>
        </p:nvSpPr>
        <p:spPr>
          <a:xfrm>
            <a:off x="2935400" y="3686975"/>
            <a:ext cx="5814900" cy="7178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rgbClr val="C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Duyen Ha Vo, Partner</a:t>
            </a:r>
          </a:p>
          <a:p>
            <a:r>
              <a:rPr lang="en-US" dirty="0"/>
              <a:t>VILAF</a:t>
            </a:r>
            <a:endParaRPr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271100" y="-75"/>
            <a:ext cx="78729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877500" y="393525"/>
            <a:ext cx="7872900" cy="806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 hasCustomPrompt="1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 dirty="0"/>
              <a:t>New Investment Law</a:t>
            </a:r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556331" y="1349141"/>
            <a:ext cx="7085700" cy="29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▪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7943750" y="393425"/>
            <a:ext cx="806700" cy="806700"/>
          </a:xfrm>
          <a:prstGeom prst="rect">
            <a:avLst/>
          </a:prstGeom>
          <a:solidFill>
            <a:srgbClr val="FFFFFF">
              <a:alpha val="52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 preserve="1">
  <p:cSld name="1_Title + 2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>
            <a:off x="1271100" y="-75"/>
            <a:ext cx="78729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877500" y="393525"/>
            <a:ext cx="7872900" cy="806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 hasCustomPrompt="1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 dirty="0"/>
              <a:t>Sectors eligible for PPP projects</a:t>
            </a:r>
            <a:endParaRPr dirty="0"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 hasCustomPrompt="1"/>
          </p:nvPr>
        </p:nvSpPr>
        <p:spPr>
          <a:xfrm>
            <a:off x="1588871" y="1809136"/>
            <a:ext cx="3482400" cy="30538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31800" lvl="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 sz="16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r>
              <a:rPr lang="en-US" dirty="0"/>
              <a:t>Transportation</a:t>
            </a:r>
          </a:p>
          <a:p>
            <a:r>
              <a:rPr lang="en-US" dirty="0"/>
              <a:t>Power plants and power grids (except hydro-power plant and areas under state monopoly according to the Electricity Law) </a:t>
            </a:r>
          </a:p>
          <a:p>
            <a:r>
              <a:rPr lang="en-US" dirty="0"/>
              <a:t>Irrigation, clean water supply, drainage, sewage and waste treatment </a:t>
            </a:r>
          </a:p>
          <a:p>
            <a:r>
              <a:rPr lang="en-US" dirty="0"/>
              <a:t>Healthcare, education, training</a:t>
            </a:r>
          </a:p>
          <a:p>
            <a:r>
              <a:rPr lang="en-US" dirty="0"/>
              <a:t>Information technology infrastructure</a:t>
            </a:r>
          </a:p>
          <a:p>
            <a:endParaRPr lang="en-US" dirty="0"/>
          </a:p>
          <a:p>
            <a:endParaRPr dirty="0"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 hasCustomPrompt="1"/>
          </p:nvPr>
        </p:nvSpPr>
        <p:spPr>
          <a:xfrm>
            <a:off x="5267800" y="1794387"/>
            <a:ext cx="3482400" cy="3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88900" lvl="0" indent="0">
              <a:spcBef>
                <a:spcPts val="600"/>
              </a:spcBef>
              <a:spcAft>
                <a:spcPts val="0"/>
              </a:spcAft>
              <a:buSzPts val="2200"/>
              <a:buFont typeface="Arial" panose="020B0604020202020204" pitchFamily="34" charset="0"/>
              <a:buNone/>
              <a:defRPr sz="1600"/>
            </a:lvl1pPr>
            <a:lvl2pPr marL="228600" lvl="1" indent="-182880">
              <a:spcBef>
                <a:spcPts val="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  <a:defRPr sz="16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r>
              <a:rPr lang="en-US" dirty="0"/>
              <a:t>The following eligible sectors under Old Decree have been removed in New Law:</a:t>
            </a:r>
          </a:p>
          <a:p>
            <a:pPr lvl="1"/>
            <a:r>
              <a:rPr lang="en-US" dirty="0"/>
              <a:t>Public lighting system, public park, cemetery, parking lot</a:t>
            </a:r>
          </a:p>
          <a:p>
            <a:pPr lvl="1"/>
            <a:r>
              <a:rPr lang="en-US" dirty="0"/>
              <a:t>State agency offices</a:t>
            </a:r>
          </a:p>
          <a:p>
            <a:pPr lvl="1"/>
            <a:r>
              <a:rPr lang="en-US" dirty="0"/>
              <a:t>Resettlement housing, social housing</a:t>
            </a:r>
          </a:p>
          <a:p>
            <a:pPr lvl="1"/>
            <a:r>
              <a:rPr lang="en-US" dirty="0"/>
              <a:t>Cultural activities, sport, tourism</a:t>
            </a:r>
          </a:p>
          <a:p>
            <a:pPr lvl="1"/>
            <a:r>
              <a:rPr lang="en-US" dirty="0"/>
              <a:t>Agricultural activities</a:t>
            </a:r>
          </a:p>
          <a:p>
            <a:pPr lvl="1"/>
            <a:r>
              <a:rPr lang="en-US" dirty="0"/>
              <a:t>Other activities according to the Prime Minister’s decision</a:t>
            </a:r>
          </a:p>
          <a:p>
            <a:endParaRPr lang="en-US" dirty="0"/>
          </a:p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7943750" y="393425"/>
            <a:ext cx="806700" cy="806700"/>
          </a:xfrm>
          <a:prstGeom prst="rect">
            <a:avLst/>
          </a:prstGeom>
          <a:solidFill>
            <a:srgbClr val="FFFFFF">
              <a:alpha val="52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7C02FEA-D53D-6A4A-A8A4-98B7546F8ED4}"/>
              </a:ext>
            </a:extLst>
          </p:cNvPr>
          <p:cNvSpPr txBox="1"/>
          <p:nvPr userDrawn="1"/>
        </p:nvSpPr>
        <p:spPr>
          <a:xfrm>
            <a:off x="1588872" y="1296371"/>
            <a:ext cx="3484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+mj-lt"/>
                <a:cs typeface="Bangla Sangam MN" panose="02000000000000000000" pitchFamily="2" charset="0"/>
              </a:rPr>
              <a:t>NEW LAW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B8CED3A-BA1F-7444-888E-A7E7F5AD1A1B}"/>
              </a:ext>
            </a:extLst>
          </p:cNvPr>
          <p:cNvSpPr txBox="1"/>
          <p:nvPr userDrawn="1"/>
        </p:nvSpPr>
        <p:spPr>
          <a:xfrm>
            <a:off x="5256104" y="1300543"/>
            <a:ext cx="3484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+mj-lt"/>
                <a:cs typeface="Bangla Sangam MN" panose="02000000000000000000" pitchFamily="2" charset="0"/>
              </a:rPr>
              <a:t>OLD DECREE</a:t>
            </a:r>
          </a:p>
        </p:txBody>
      </p:sp>
    </p:spTree>
    <p:extLst>
      <p:ext uri="{BB962C8B-B14F-4D97-AF65-F5344CB8AC3E}">
        <p14:creationId xmlns:p14="http://schemas.microsoft.com/office/powerpoint/2010/main" val="404534964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 preserve="1">
  <p:cSld name="1_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271100" y="-75"/>
            <a:ext cx="78729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877500" y="393525"/>
            <a:ext cx="7872900" cy="806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 hasCustomPrompt="1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 dirty="0"/>
              <a:t>Other material changes</a:t>
            </a:r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 hasCustomPrompt="1"/>
          </p:nvPr>
        </p:nvSpPr>
        <p:spPr>
          <a:xfrm>
            <a:off x="1556331" y="1349141"/>
            <a:ext cx="7085700" cy="29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9250" lvl="0" indent="-285750">
              <a:spcBef>
                <a:spcPts val="60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  <a:defRPr sz="1600" b="1"/>
            </a:lvl1pPr>
            <a:lvl2pPr marL="806450" lvl="1" indent="-28575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ct val="100000"/>
              <a:buChar char="▫"/>
              <a:defRPr sz="1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r>
              <a:rPr lang="en-US" sz="1600" dirty="0"/>
              <a:t>Form of PPP Contract: </a:t>
            </a:r>
          </a:p>
          <a:p>
            <a:pPr lvl="1"/>
            <a:r>
              <a:rPr lang="en-US" sz="1600" dirty="0"/>
              <a:t>BT (Build-Transfer) form is removed</a:t>
            </a:r>
          </a:p>
          <a:p>
            <a:pPr lvl="1"/>
            <a:r>
              <a:rPr lang="en-US" sz="1600" dirty="0"/>
              <a:t>Only the following types remain: </a:t>
            </a:r>
            <a:r>
              <a:rPr lang="en-US" dirty="0"/>
              <a:t>Build-Operate-Transfer (BOT),  Build-Transfer-Operate (BTO), Build-Own-Operate (BOO), Operation And Maintenance (O&amp;M),  Build-Transfer-Lease (BTL), Build-Lease-Transfer (BLT), and mixed contract</a:t>
            </a:r>
          </a:p>
          <a:p>
            <a:r>
              <a:rPr lang="en-US" dirty="0"/>
              <a:t>Minimum investment capital requirement introduced:</a:t>
            </a:r>
          </a:p>
          <a:p>
            <a:pPr lvl="1"/>
            <a:r>
              <a:rPr lang="en-US" dirty="0"/>
              <a:t>Except for O&amp;M Project:</a:t>
            </a:r>
          </a:p>
          <a:p>
            <a:pPr lvl="2"/>
            <a:r>
              <a:rPr lang="en-US" dirty="0"/>
              <a:t>Healthcare, education, training: VND 100 billion</a:t>
            </a:r>
          </a:p>
          <a:p>
            <a:pPr lvl="2"/>
            <a:r>
              <a:rPr lang="en-US" dirty="0"/>
              <a:t>Others: VND 200 billion</a:t>
            </a:r>
          </a:p>
          <a:p>
            <a:endParaRPr lang="en-US" dirty="0"/>
          </a:p>
          <a:p>
            <a:endParaRPr lang="en-US" dirty="0"/>
          </a:p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7943750" y="393425"/>
            <a:ext cx="806700" cy="806700"/>
          </a:xfrm>
          <a:prstGeom prst="rect">
            <a:avLst/>
          </a:prstGeom>
          <a:solidFill>
            <a:srgbClr val="FFFFFF">
              <a:alpha val="52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247298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 preserve="1">
  <p:cSld name="1_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271100" y="-75"/>
            <a:ext cx="78729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877500" y="393525"/>
            <a:ext cx="7872900" cy="806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 hasCustomPrompt="1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 dirty="0"/>
              <a:t>Other material changes (continued)</a:t>
            </a:r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 hasCustomPrompt="1"/>
          </p:nvPr>
        </p:nvSpPr>
        <p:spPr>
          <a:xfrm>
            <a:off x="1556331" y="1349141"/>
            <a:ext cx="7085700" cy="29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9250" lvl="0" indent="-285750">
              <a:spcBef>
                <a:spcPts val="60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  <a:defRPr sz="1600" b="1"/>
            </a:lvl1pPr>
            <a:lvl2pPr marL="806450" lvl="1" indent="-28575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ct val="100000"/>
              <a:buChar char="▫"/>
              <a:defRPr sz="1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r>
              <a:rPr lang="en-US" sz="1600" dirty="0"/>
              <a:t>Equity capital ratio requirement: </a:t>
            </a:r>
          </a:p>
          <a:p>
            <a:pPr lvl="1"/>
            <a:r>
              <a:rPr lang="en-US" sz="1600" dirty="0"/>
              <a:t>The equity capital ratio is simplified: equity must be at least 15% of total investment capital of the PPP project, excluding state capital</a:t>
            </a:r>
          </a:p>
          <a:p>
            <a:r>
              <a:rPr lang="en-US" dirty="0"/>
              <a:t>Equity </a:t>
            </a:r>
            <a:r>
              <a:rPr lang="en-US"/>
              <a:t>transfer restriction:</a:t>
            </a:r>
            <a:endParaRPr lang="en-US" dirty="0"/>
          </a:p>
          <a:p>
            <a:pPr lvl="1"/>
            <a:r>
              <a:rPr lang="en-US" dirty="0"/>
              <a:t>Except for O&amp;M Project:</a:t>
            </a:r>
          </a:p>
          <a:p>
            <a:pPr lvl="2"/>
            <a:r>
              <a:rPr lang="en-US" dirty="0"/>
              <a:t>Healthcare, education, training: VND 100 billion</a:t>
            </a:r>
          </a:p>
          <a:p>
            <a:pPr lvl="2"/>
            <a:r>
              <a:rPr lang="en-US" dirty="0"/>
              <a:t>Others: VND 200 billion</a:t>
            </a:r>
          </a:p>
          <a:p>
            <a:endParaRPr lang="en-US" dirty="0"/>
          </a:p>
          <a:p>
            <a:endParaRPr lang="en-US" dirty="0"/>
          </a:p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7943750" y="393425"/>
            <a:ext cx="806700" cy="806700"/>
          </a:xfrm>
          <a:prstGeom prst="rect">
            <a:avLst/>
          </a:prstGeom>
          <a:solidFill>
            <a:srgbClr val="FFFFFF">
              <a:alpha val="52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215911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preserve="1">
  <p:cSld name="1_Quot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3047926" y="-75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2645076" y="393425"/>
            <a:ext cx="806700" cy="806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731576" y="393525"/>
            <a:ext cx="4713000" cy="43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600"/>
              <a:buChar char="▪"/>
              <a:defRPr sz="3600" b="1"/>
            </a:lvl1pPr>
            <a:lvl2pPr marL="914400" lvl="1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▫"/>
              <a:defRPr sz="3600" b="1"/>
            </a:lvl2pPr>
            <a:lvl3pPr marL="1371600" lvl="2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▫"/>
              <a:defRPr sz="3600" b="1"/>
            </a:lvl3pPr>
            <a:lvl4pPr marL="1828800" lvl="3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▫"/>
              <a:defRPr sz="3600" b="1"/>
            </a:lvl4pPr>
            <a:lvl5pPr marL="2286000" lvl="4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 b="1"/>
            </a:lvl5pPr>
            <a:lvl6pPr marL="2743200" lvl="5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 b="1"/>
            </a:lvl6pPr>
            <a:lvl7pPr marL="3200400" lvl="6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 b="1"/>
            </a:lvl7pPr>
            <a:lvl8pPr marL="3657600" lvl="7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 b="1"/>
            </a:lvl8pPr>
            <a:lvl9pPr marL="4114800" lvl="8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 b="1"/>
            </a:lvl9pPr>
          </a:lstStyle>
          <a:p>
            <a:endParaRPr/>
          </a:p>
        </p:txBody>
      </p:sp>
      <p:sp>
        <p:nvSpPr>
          <p:cNvPr id="23" name="Google Shape;23;p4"/>
          <p:cNvSpPr txBox="1"/>
          <p:nvPr/>
        </p:nvSpPr>
        <p:spPr>
          <a:xfrm>
            <a:off x="2654717" y="337850"/>
            <a:ext cx="78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FFFF"/>
                </a:solidFill>
              </a:rPr>
              <a:t>“</a:t>
            </a:r>
            <a:endParaRPr sz="7200" b="1">
              <a:solidFill>
                <a:srgbClr val="FFFFFF"/>
              </a:solidFill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390524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556331" y="1349141"/>
            <a:ext cx="7085700" cy="29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▪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3" r:id="rId3"/>
    <p:sldLayoutId id="2147483662" r:id="rId4"/>
    <p:sldLayoutId id="2147483664" r:id="rId5"/>
    <p:sldLayoutId id="2147483661" r:id="rId6"/>
  </p:sldLayoutIdLst>
  <p:transition spd="slow">
    <p:wip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ctrTitle"/>
          </p:nvPr>
        </p:nvSpPr>
        <p:spPr>
          <a:xfrm>
            <a:off x="2232397" y="2024298"/>
            <a:ext cx="6564763" cy="100451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40/2018/NĐ-CP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2180" y="3912637"/>
            <a:ext cx="3023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TS. LS. </a:t>
            </a:r>
            <a:r>
              <a:rPr lang="en-US" sz="1200" dirty="0" err="1" smtClean="0"/>
              <a:t>Bùi</a:t>
            </a:r>
            <a:r>
              <a:rPr lang="en-US" sz="1200" dirty="0" smtClean="0"/>
              <a:t> </a:t>
            </a:r>
            <a:r>
              <a:rPr lang="en-US" sz="1200" dirty="0" err="1" smtClean="0"/>
              <a:t>Ngọc</a:t>
            </a:r>
            <a:r>
              <a:rPr lang="en-US" sz="1200" dirty="0" smtClean="0"/>
              <a:t> Anh</a:t>
            </a:r>
          </a:p>
          <a:p>
            <a:r>
              <a:rPr lang="en-US" sz="1200" smtClean="0"/>
              <a:t>Công</a:t>
            </a:r>
            <a:r>
              <a:rPr lang="en-US" sz="1200" dirty="0" smtClean="0"/>
              <a:t> ty </a:t>
            </a:r>
            <a:r>
              <a:rPr lang="en-US" sz="1200" dirty="0" err="1" smtClean="0"/>
              <a:t>Luật</a:t>
            </a:r>
            <a:r>
              <a:rPr lang="en-US" sz="1200" dirty="0" smtClean="0"/>
              <a:t> TNHH </a:t>
            </a:r>
            <a:r>
              <a:rPr lang="en-US" sz="1200" dirty="0" err="1" smtClean="0"/>
              <a:t>Quốc</a:t>
            </a:r>
            <a:r>
              <a:rPr lang="en-US" sz="1200" dirty="0" smtClean="0"/>
              <a:t> </a:t>
            </a:r>
            <a:r>
              <a:rPr lang="en-US" sz="1200" dirty="0" err="1" smtClean="0"/>
              <a:t>tế</a:t>
            </a:r>
            <a:r>
              <a:rPr lang="en-US" sz="1200" dirty="0" smtClean="0"/>
              <a:t> </a:t>
            </a:r>
            <a:r>
              <a:rPr lang="en-US" sz="1200" dirty="0" err="1" smtClean="0"/>
              <a:t>Việt</a:t>
            </a:r>
            <a:r>
              <a:rPr lang="en-US" sz="1200" dirty="0" smtClean="0"/>
              <a:t> Nam (VILAF-</a:t>
            </a:r>
            <a:r>
              <a:rPr lang="en-US" sz="1200" dirty="0" err="1" smtClean="0"/>
              <a:t>Hồng</a:t>
            </a:r>
            <a:r>
              <a:rPr lang="en-US" sz="1200" dirty="0" smtClean="0"/>
              <a:t> </a:t>
            </a:r>
            <a:r>
              <a:rPr lang="en-US" sz="1200" dirty="0" err="1" smtClean="0"/>
              <a:t>Đức</a:t>
            </a:r>
            <a:r>
              <a:rPr lang="en-US" sz="1200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244217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từ </a:t>
            </a:r>
            <a:r>
              <a:rPr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25" idx="2"/>
          </p:cNvCxnSpPr>
          <p:nvPr/>
        </p:nvCxnSpPr>
        <p:spPr>
          <a:xfrm>
            <a:off x="5203705" y="1644650"/>
            <a:ext cx="6349" cy="204684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035179" y="4764734"/>
            <a:ext cx="10414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GB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375400" y="4760442"/>
            <a:ext cx="12573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GB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33600" y="1661642"/>
            <a:ext cx="1536700" cy="559522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 nghiệp BHĐC </a:t>
            </a:r>
            <a:r>
              <a:rPr lang="en-US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GB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53200" y="3416388"/>
            <a:ext cx="1708150" cy="55952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BHĐC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GB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095500" y="3411735"/>
            <a:ext cx="1612900" cy="55952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r>
              <a:rPr lang="en-US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BHĐC</a:t>
            </a:r>
            <a:r>
              <a:rPr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GB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553200" y="1661642"/>
            <a:ext cx="1708150" cy="55952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 nghiệp BHĐC </a:t>
            </a:r>
            <a:r>
              <a:rPr lang="en-US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GB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52709" y="1223517"/>
            <a:ext cx="1301991" cy="421133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đoàn toàn cầu</a:t>
            </a:r>
            <a:endParaRPr lang="en-GB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/>
          <p:cNvCxnSpPr>
            <a:stCxn id="22" idx="3"/>
            <a:endCxn id="21" idx="1"/>
          </p:cNvCxnSpPr>
          <p:nvPr/>
        </p:nvCxnSpPr>
        <p:spPr>
          <a:xfrm>
            <a:off x="3708400" y="3691496"/>
            <a:ext cx="2844800" cy="465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81329" y="3704223"/>
            <a:ext cx="239407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thoả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ập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1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1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/>
          <p:cNvCxnSpPr>
            <a:stCxn id="25" idx="2"/>
            <a:endCxn id="22" idx="0"/>
          </p:cNvCxnSpPr>
          <p:nvPr/>
        </p:nvCxnSpPr>
        <p:spPr>
          <a:xfrm flipH="1">
            <a:off x="2901950" y="1644650"/>
            <a:ext cx="2301755" cy="176708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63340" y="2626897"/>
            <a:ext cx="134036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b="1" u="sng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0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phí cho hoạt động </a:t>
            </a:r>
            <a:r>
              <a:rPr lang="en-US" sz="100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thị trường nước ngoài theo kết </a:t>
            </a:r>
            <a:r>
              <a:rPr lang="en-US" sz="100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00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kinh doanh của thành </a:t>
            </a:r>
            <a:r>
              <a:rPr lang="en-US" sz="100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00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BHĐC</a:t>
            </a:r>
            <a:r>
              <a:rPr lang="en-US" sz="100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00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GB" sz="100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/>
          <p:cNvCxnSpPr>
            <a:stCxn id="18" idx="2"/>
            <a:endCxn id="22" idx="0"/>
          </p:cNvCxnSpPr>
          <p:nvPr/>
        </p:nvCxnSpPr>
        <p:spPr>
          <a:xfrm>
            <a:off x="2901950" y="2221164"/>
            <a:ext cx="0" cy="1190571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63788" y="2301336"/>
            <a:ext cx="1238129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BHĐC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GB" sz="1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08200" y="4008550"/>
            <a:ext cx="16129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b="1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tính </a:t>
            </a:r>
            <a:r>
              <a:rPr lang="en-US" sz="10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bậc dựa trên kết quả kinh doanh của tuyến dưới ở Việt Nam </a:t>
            </a:r>
            <a:r>
              <a:rPr lang="en-US" sz="1000" b="1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0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nước ngoài</a:t>
            </a:r>
            <a:endParaRPr lang="en-GB" sz="10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210055" y="4380360"/>
            <a:ext cx="6349" cy="74721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" idx="0"/>
            <a:endCxn id="23" idx="2"/>
          </p:cNvCxnSpPr>
          <p:nvPr/>
        </p:nvCxnSpPr>
        <p:spPr>
          <a:xfrm flipV="1">
            <a:off x="7407275" y="2221164"/>
            <a:ext cx="0" cy="119522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779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200" y="393475"/>
            <a:ext cx="6907700" cy="806700"/>
          </a:xfrm>
        </p:spPr>
        <p:txBody>
          <a:bodyPr/>
          <a:lstStyle/>
          <a:p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06100"/>
              </p:ext>
            </p:extLst>
          </p:nvPr>
        </p:nvGraphicFramePr>
        <p:xfrm>
          <a:off x="1511300" y="1337310"/>
          <a:ext cx="7181950" cy="3754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5950"/>
                <a:gridCol w="402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cap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Đề</a:t>
                      </a:r>
                      <a:r>
                        <a:rPr lang="en-US" sz="14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en-US" sz="1400" u="none" strike="noStrike" cap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xuất</a:t>
                      </a:r>
                      <a:r>
                        <a:rPr lang="en-US" sz="14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endParaRPr lang="en-GB" sz="140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cap="none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Lý</a:t>
                      </a:r>
                      <a:r>
                        <a:rPr lang="en-US" sz="1400" u="none" strike="noStrike" cap="none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 do</a:t>
                      </a:r>
                      <a:endParaRPr lang="en-GB" sz="1400" b="0" i="0" u="none" strike="noStrike" cap="non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giám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endParaRPr lang="en-US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thuế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kê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thuế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thuế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…  </a:t>
                      </a:r>
                      <a:endParaRPr lang="en-GB" sz="1200" b="0" i="0" u="none" strike="noStrike" cap="none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ở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endParaRPr lang="en-GB" sz="1200" b="0" i="0" u="none" strike="noStrike" cap="none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20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BHĐC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dưới của thành viên BHĐC Việt Nam ở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endParaRPr lang="en-GB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khẳng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doanh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BHĐC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</a:t>
                      </a:r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53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25" idx="2"/>
          </p:cNvCxnSpPr>
          <p:nvPr/>
        </p:nvCxnSpPr>
        <p:spPr>
          <a:xfrm>
            <a:off x="5203705" y="1644650"/>
            <a:ext cx="6349" cy="204684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035179" y="4764734"/>
            <a:ext cx="10414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GB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375400" y="4760442"/>
            <a:ext cx="12573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GB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33600" y="1661642"/>
            <a:ext cx="1536700" cy="559522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 nghiệp BHĐC </a:t>
            </a:r>
            <a:r>
              <a:rPr lang="en-US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GB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53200" y="3416388"/>
            <a:ext cx="1708150" cy="55952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BHĐC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GB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095500" y="3411735"/>
            <a:ext cx="1612900" cy="55952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BHĐC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Nam]</a:t>
            </a:r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553200" y="1661642"/>
            <a:ext cx="1708150" cy="55952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 nghiệp BHĐC </a:t>
            </a:r>
            <a:r>
              <a:rPr lang="en-US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GB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52709" y="1223517"/>
            <a:ext cx="1301991" cy="421133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đoàn toàn cầu</a:t>
            </a:r>
            <a:endParaRPr lang="en-GB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81329" y="3704224"/>
            <a:ext cx="231787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thoả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ập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35439" y="2516291"/>
            <a:ext cx="134036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b="1" u="sng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BHĐC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/>
          <p:cNvCxnSpPr>
            <a:stCxn id="18" idx="2"/>
            <a:endCxn id="22" idx="0"/>
          </p:cNvCxnSpPr>
          <p:nvPr/>
        </p:nvCxnSpPr>
        <p:spPr>
          <a:xfrm>
            <a:off x="2901950" y="2221164"/>
            <a:ext cx="0" cy="1190571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39330" y="2208300"/>
            <a:ext cx="108322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BHĐC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00825" y="3906333"/>
            <a:ext cx="16129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GB" sz="1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210055" y="4380360"/>
            <a:ext cx="6349" cy="74721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21" idx="1"/>
            <a:endCxn id="22" idx="3"/>
          </p:cNvCxnSpPr>
          <p:nvPr/>
        </p:nvCxnSpPr>
        <p:spPr>
          <a:xfrm flipH="1" flipV="1">
            <a:off x="3708400" y="3691496"/>
            <a:ext cx="2844800" cy="4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5" idx="2"/>
            <a:endCxn id="21" idx="0"/>
          </p:cNvCxnSpPr>
          <p:nvPr/>
        </p:nvCxnSpPr>
        <p:spPr>
          <a:xfrm>
            <a:off x="5203705" y="1644650"/>
            <a:ext cx="2203570" cy="1771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3" idx="2"/>
            <a:endCxn id="21" idx="0"/>
          </p:cNvCxnSpPr>
          <p:nvPr/>
        </p:nvCxnSpPr>
        <p:spPr>
          <a:xfrm>
            <a:off x="7407275" y="2221164"/>
            <a:ext cx="0" cy="119522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6925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set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7171</TotalTime>
  <Words>605</Words>
  <Application>Microsoft Office PowerPoint</Application>
  <PresentationFormat>On-screen Show (16:9)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Bangla Sangam MN</vt:lpstr>
      <vt:lpstr>Barlow</vt:lpstr>
      <vt:lpstr>Arial</vt:lpstr>
      <vt:lpstr>Basset template</vt:lpstr>
      <vt:lpstr>Góp ý về bảo trợ quốc tế trong dự thảo Nghị định sửa đổi Nghị định 40/2018/NĐ-CP</vt:lpstr>
      <vt:lpstr>Bảo trợ từ Việt Nam ra nước ngoài</vt:lpstr>
      <vt:lpstr>Đề xuất đối với bảo trợ từ Việt Nam ra nước ngoài </vt:lpstr>
      <vt:lpstr>Bảo trợ từ Nước Ngoài vào Việt Nam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How the new laws may affect projects?</dc:title>
  <dc:creator>Vo Ha Duyen (VILAF)</dc:creator>
  <cp:lastModifiedBy>Bui Ngoc Anh (VILAF)</cp:lastModifiedBy>
  <cp:revision>522</cp:revision>
  <dcterms:created xsi:type="dcterms:W3CDTF">2020-08-02T07:03:10Z</dcterms:created>
  <dcterms:modified xsi:type="dcterms:W3CDTF">2021-07-28T01:27:20Z</dcterms:modified>
</cp:coreProperties>
</file>