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</p:sldMasterIdLst>
  <p:notesMasterIdLst>
    <p:notesMasterId r:id="rId18"/>
  </p:notesMasterIdLst>
  <p:handoutMasterIdLst>
    <p:handoutMasterId r:id="rId19"/>
  </p:handoutMasterIdLst>
  <p:sldIdLst>
    <p:sldId id="257" r:id="rId3"/>
    <p:sldId id="273" r:id="rId4"/>
    <p:sldId id="298" r:id="rId5"/>
    <p:sldId id="282" r:id="rId6"/>
    <p:sldId id="289" r:id="rId7"/>
    <p:sldId id="283" r:id="rId8"/>
    <p:sldId id="306" r:id="rId9"/>
    <p:sldId id="287" r:id="rId10"/>
    <p:sldId id="308" r:id="rId11"/>
    <p:sldId id="302" r:id="rId12"/>
    <p:sldId id="309" r:id="rId13"/>
    <p:sldId id="288" r:id="rId14"/>
    <p:sldId id="291" r:id="rId15"/>
    <p:sldId id="275" r:id="rId16"/>
    <p:sldId id="29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y Nguyen Thi Hong" initials="TNTH" lastIdx="2" clrIdx="0">
    <p:extLst>
      <p:ext uri="{19B8F6BF-5375-455C-9EA6-DF929625EA0E}">
        <p15:presenceInfo xmlns:p15="http://schemas.microsoft.com/office/powerpoint/2012/main" userId="S::thuynt@toyotavn.com.vn::d2db5062-be7b-4328-9cc8-fafdfca7d9c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FF"/>
    <a:srgbClr val="0066FF"/>
    <a:srgbClr val="3366FF"/>
    <a:srgbClr val="CCECFF"/>
    <a:srgbClr val="81B2DF"/>
    <a:srgbClr val="89E0FF"/>
    <a:srgbClr val="00FFCC"/>
    <a:srgbClr val="00FFFF"/>
    <a:srgbClr val="17D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E98D72-E06D-4DDC-B092-A8BFF9C6BC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16AC9C-955C-4D24-8378-906159C9AC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F77A7-8C52-46AD-8F72-90DB8CAB09CF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D56D9B-9BEF-4E48-AD74-70FE9402FE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04C86B-CAD5-41EB-BBDB-FE4420294B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229E4-318D-4AFA-8725-58FFB12DA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11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518F6-8D5F-43F4-9F7D-DD4C648FACAC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58D6C-B60E-4BF0-B1B9-B03694B55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93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7E5796-E2A5-44AC-AC85-71D042ACD4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673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D9BB-6E6C-43BF-9B7D-C71023DEECD5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102D-B85B-46DE-9CF2-1C273EEF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5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D9BB-6E6C-43BF-9B7D-C71023DEECD5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102D-B85B-46DE-9CF2-1C273EEF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5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D9BB-6E6C-43BF-9B7D-C71023DEECD5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102D-B85B-46DE-9CF2-1C273EEF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85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28"/>
          <p:cNvSpPr/>
          <p:nvPr userDrawn="1"/>
        </p:nvSpPr>
        <p:spPr bwMode="auto">
          <a:xfrm>
            <a:off x="0" y="0"/>
            <a:ext cx="1905000" cy="454025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[VAMM]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Gas emission WG</a:t>
            </a:r>
          </a:p>
        </p:txBody>
      </p:sp>
      <p:sp>
        <p:nvSpPr>
          <p:cNvPr id="8" name="正方形/長方形 30"/>
          <p:cNvSpPr/>
          <p:nvPr userDrawn="1"/>
        </p:nvSpPr>
        <p:spPr bwMode="auto">
          <a:xfrm>
            <a:off x="7092950" y="0"/>
            <a:ext cx="1404938" cy="454025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marR="0" lvl="0" indent="231775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11</a:t>
            </a:r>
            <a:r>
              <a:rPr kumimoji="1" lang="en-US" sz="11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th</a:t>
            </a: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 Dec 2020</a:t>
            </a:r>
          </a:p>
        </p:txBody>
      </p:sp>
    </p:spTree>
    <p:extLst>
      <p:ext uri="{BB962C8B-B14F-4D97-AF65-F5344CB8AC3E}">
        <p14:creationId xmlns:p14="http://schemas.microsoft.com/office/powerpoint/2010/main" val="572706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A5E1B-7854-4A26-907B-4E1F22132BB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A65E6-834D-4F81-96B4-0FFB62C8882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393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B144E-8ECB-4B60-9F99-AB588199BF7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BB4B8-0C49-410C-81ED-15FF8DAEB0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814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AA0CC2-3886-4A4B-957D-D4644E22D25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6BCAAE-2AFC-44CE-A67E-76154B629D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726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55A59-D058-4B9F-B52A-2F14259259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D4B8F-7775-433A-B351-CB7099C73EA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651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016BF-7904-4209-BE33-F77F59B485F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31989-89EC-4882-9100-B7BF1B78609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503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9F23D-5506-47EA-98F1-90656C7E384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71AC6-1149-433D-934B-013DC236B1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388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84CDE-3CB0-431E-9CBA-CAF427BB645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612740-88C6-4172-A5DA-5F78BC1F1D7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60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D9BB-6E6C-43BF-9B7D-C71023DEECD5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102D-B85B-46DE-9CF2-1C273EEF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40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917FC-5649-403C-BFF9-614810EA482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239522-1136-4842-9224-DBEC979D167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32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70521-D05B-4172-A667-63496EBCC5B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04160-4416-47FE-9F16-019A3521278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579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BA7CE6-39DF-49F7-BE60-1FDF4019FA5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9F6E7B-513C-49E9-B39A-ECFAAA39480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630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075CC-E763-4F74-ACA9-FF22540C8CB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08FDF-C13B-488C-9F16-EFD87FF6BA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971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9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2A62DA-D665-4F6A-9109-3470B2E860F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473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5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D9BB-6E6C-43BF-9B7D-C71023DEECD5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102D-B85B-46DE-9CF2-1C273EEF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61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D9BB-6E6C-43BF-9B7D-C71023DEECD5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102D-B85B-46DE-9CF2-1C273EEF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6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D9BB-6E6C-43BF-9B7D-C71023DEECD5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102D-B85B-46DE-9CF2-1C273EEF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D9BB-6E6C-43BF-9B7D-C71023DEECD5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102D-B85B-46DE-9CF2-1C273EEF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9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D9BB-6E6C-43BF-9B7D-C71023DEECD5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102D-B85B-46DE-9CF2-1C273EEF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4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D9BB-6E6C-43BF-9B7D-C71023DEECD5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102D-B85B-46DE-9CF2-1C273EEF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6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D9BB-6E6C-43BF-9B7D-C71023DEECD5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102D-B85B-46DE-9CF2-1C273EEF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0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D9BB-6E6C-43BF-9B7D-C71023DEECD5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5102D-B85B-46DE-9CF2-1C273EEF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4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F9585B-DD4F-46B6-A6F6-32C0ECEC32C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B06D43-F097-46BB-8660-DCF1368C61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64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86599" y="1562906"/>
            <a:ext cx="8584442" cy="197185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noFill/>
          </a:ln>
        </p:spPr>
        <p:txBody>
          <a:bodyPr anchor="ctr">
            <a:no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algn="ctr" defTabSz="914400">
              <a:spcBef>
                <a:spcPts val="600"/>
              </a:spcBef>
              <a:buNone/>
              <a:defRPr/>
            </a:pPr>
            <a:r>
              <a:rPr lang="en-US" altLang="en-US" b="1" kern="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Discuss about Extended Producer Responsibility (EPR) for discarded </a:t>
            </a:r>
            <a:r>
              <a:rPr lang="en-US" altLang="en-US" b="1" kern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products recycling</a:t>
            </a:r>
            <a:endParaRPr lang="en-US" altLang="en-US" b="1" kern="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338" y="4072869"/>
            <a:ext cx="1498963" cy="13588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851583-0769-47DE-87CA-E4E5FC47396E}"/>
              </a:ext>
            </a:extLst>
          </p:cNvPr>
          <p:cNvSpPr txBox="1"/>
          <p:nvPr/>
        </p:nvSpPr>
        <p:spPr>
          <a:xfrm flipH="1">
            <a:off x="3258653" y="6488668"/>
            <a:ext cx="2907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VAMA-VAMM, June-2021</a:t>
            </a:r>
          </a:p>
        </p:txBody>
      </p:sp>
    </p:spTree>
    <p:extLst>
      <p:ext uri="{BB962C8B-B14F-4D97-AF65-F5344CB8AC3E}">
        <p14:creationId xmlns:p14="http://schemas.microsoft.com/office/powerpoint/2010/main" val="57451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D4B1C6-DF2B-4FE9-B13F-951A3CA85CE9}"/>
              </a:ext>
            </a:extLst>
          </p:cNvPr>
          <p:cNvSpPr txBox="1">
            <a:spLocks/>
          </p:cNvSpPr>
          <p:nvPr/>
        </p:nvSpPr>
        <p:spPr>
          <a:xfrm>
            <a:off x="100693" y="280569"/>
            <a:ext cx="7886700" cy="590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ELV recycling system in Japan (w Deposit scheme)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C2219C-1F15-4579-A851-A7228230D1DF}"/>
              </a:ext>
            </a:extLst>
          </p:cNvPr>
          <p:cNvCxnSpPr>
            <a:cxnSpLocks/>
          </p:cNvCxnSpPr>
          <p:nvPr/>
        </p:nvCxnSpPr>
        <p:spPr>
          <a:xfrm>
            <a:off x="0" y="870662"/>
            <a:ext cx="9144000" cy="0"/>
          </a:xfrm>
          <a:prstGeom prst="line">
            <a:avLst/>
          </a:prstGeom>
          <a:ln w="19050">
            <a:solidFill>
              <a:schemeClr val="accent2">
                <a:lumMod val="7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CFE4543-49AE-4E74-9C86-042EEA2D6358}"/>
              </a:ext>
            </a:extLst>
          </p:cNvPr>
          <p:cNvSpPr txBox="1"/>
          <p:nvPr/>
        </p:nvSpPr>
        <p:spPr>
          <a:xfrm>
            <a:off x="2277686" y="922045"/>
            <a:ext cx="4318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Outline of Automobile Recycling Law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962E29-8BFF-4F36-9BA1-B97C63EEC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079" y="1460755"/>
            <a:ext cx="7055841" cy="4621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08FBB2-173E-4E4C-8EEE-7C249A2DB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93" y="6186054"/>
            <a:ext cx="46577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59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FDBE330-8FB0-409D-ACD3-1097385D2168}"/>
              </a:ext>
            </a:extLst>
          </p:cNvPr>
          <p:cNvSpPr txBox="1">
            <a:spLocks/>
          </p:cNvSpPr>
          <p:nvPr/>
        </p:nvSpPr>
        <p:spPr>
          <a:xfrm>
            <a:off x="100693" y="280569"/>
            <a:ext cx="7886700" cy="590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ELV recycling system in Japan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AFA32E-4EE8-46BE-9D6B-8DB64EA5BDBD}"/>
              </a:ext>
            </a:extLst>
          </p:cNvPr>
          <p:cNvCxnSpPr>
            <a:cxnSpLocks/>
          </p:cNvCxnSpPr>
          <p:nvPr/>
        </p:nvCxnSpPr>
        <p:spPr>
          <a:xfrm>
            <a:off x="0" y="870662"/>
            <a:ext cx="9144000" cy="0"/>
          </a:xfrm>
          <a:prstGeom prst="line">
            <a:avLst/>
          </a:prstGeom>
          <a:ln w="19050">
            <a:solidFill>
              <a:schemeClr val="accent2">
                <a:lumMod val="7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B655B3A-7779-4A3E-88BD-1BA62934B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49" y="1388225"/>
            <a:ext cx="8296101" cy="42450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FA5AB2-69FE-4C6A-BFFA-74AE038AE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49" y="5633313"/>
            <a:ext cx="8296100" cy="10916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B6E5F0-2D6B-4172-A708-D9DE8EABA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298" y="970550"/>
            <a:ext cx="5403273" cy="31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45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B3D4A2-E446-4725-B935-4DEB8ECFBE2F}"/>
              </a:ext>
            </a:extLst>
          </p:cNvPr>
          <p:cNvCxnSpPr/>
          <p:nvPr/>
        </p:nvCxnSpPr>
        <p:spPr>
          <a:xfrm>
            <a:off x="97971" y="708737"/>
            <a:ext cx="8825593" cy="0"/>
          </a:xfrm>
          <a:prstGeom prst="line">
            <a:avLst/>
          </a:prstGeom>
          <a:ln w="19050">
            <a:solidFill>
              <a:schemeClr val="accent2">
                <a:lumMod val="7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BAB57E8-8261-4953-8D23-87B770A33026}"/>
              </a:ext>
            </a:extLst>
          </p:cNvPr>
          <p:cNvSpPr txBox="1"/>
          <p:nvPr/>
        </p:nvSpPr>
        <p:spPr>
          <a:xfrm>
            <a:off x="0" y="123962"/>
            <a:ext cx="5112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 of Draft Decree EPR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B0B6C7B-A268-40AF-B192-CB2AD8F3E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461944"/>
              </p:ext>
            </p:extLst>
          </p:nvPr>
        </p:nvGraphicFramePr>
        <p:xfrm>
          <a:off x="97971" y="785659"/>
          <a:ext cx="8883426" cy="4981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1663">
                  <a:extLst>
                    <a:ext uri="{9D8B030D-6E8A-4147-A177-3AD203B41FA5}">
                      <a16:colId xmlns:a16="http://schemas.microsoft.com/office/drawing/2014/main" val="2117013756"/>
                    </a:ext>
                  </a:extLst>
                </a:gridCol>
                <a:gridCol w="3292838">
                  <a:extLst>
                    <a:ext uri="{9D8B030D-6E8A-4147-A177-3AD203B41FA5}">
                      <a16:colId xmlns:a16="http://schemas.microsoft.com/office/drawing/2014/main" val="2024236706"/>
                    </a:ext>
                  </a:extLst>
                </a:gridCol>
                <a:gridCol w="3008925">
                  <a:extLst>
                    <a:ext uri="{9D8B030D-6E8A-4147-A177-3AD203B41FA5}">
                      <a16:colId xmlns:a16="http://schemas.microsoft.com/office/drawing/2014/main" val="1987708482"/>
                    </a:ext>
                  </a:extLst>
                </a:gridCol>
              </a:tblGrid>
              <a:tr h="43276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958218"/>
                  </a:ext>
                </a:extLst>
              </a:tr>
              <a:tr h="226283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Recycling rate formular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 = D x T x 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Ra: actual recycling rate</a:t>
                      </a:r>
                    </a:p>
                    <a:p>
                      <a:r>
                        <a:rPr lang="en-US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D: </a:t>
                      </a:r>
                      <a:r>
                        <a:rPr lang="en-US" sz="16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disposal coefficient (based on age of product)</a:t>
                      </a:r>
                      <a:endParaRPr lang="en-US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T: </a:t>
                      </a:r>
                      <a:r>
                        <a:rPr lang="en-US" sz="16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collection coefficient ( based on collection rate)</a:t>
                      </a:r>
                      <a:endParaRPr lang="en-US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P:</a:t>
                      </a:r>
                      <a:r>
                        <a:rPr lang="en-US" sz="16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recycling coefficient </a:t>
                      </a:r>
                      <a:endParaRPr lang="en-US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rate of disposal after the end of the life cycle or the consumer switching to a new product (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need to be based on actual results, currently the Expert's proposal is not feasible.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Recycling rate to be issued after VAMA and VAMM’s pilot project results.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498099"/>
                  </a:ext>
                </a:extLst>
              </a:tr>
              <a:tr h="226283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EPR Management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responsibility allocation system is not clear. </a:t>
                      </a:r>
                    </a:p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Automotive and Motor sector have compilated supplier chain with different production.</a:t>
                      </a: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provide “ Guidelines” to make clear EPR allocation system.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995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648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B3D4A2-E446-4725-B935-4DEB8ECFBE2F}"/>
              </a:ext>
            </a:extLst>
          </p:cNvPr>
          <p:cNvCxnSpPr/>
          <p:nvPr/>
        </p:nvCxnSpPr>
        <p:spPr>
          <a:xfrm>
            <a:off x="97971" y="708737"/>
            <a:ext cx="8825593" cy="0"/>
          </a:xfrm>
          <a:prstGeom prst="line">
            <a:avLst/>
          </a:prstGeom>
          <a:ln w="19050">
            <a:solidFill>
              <a:schemeClr val="accent2">
                <a:lumMod val="7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B0B6C7B-A268-40AF-B192-CB2AD8F3E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331699"/>
              </p:ext>
            </p:extLst>
          </p:nvPr>
        </p:nvGraphicFramePr>
        <p:xfrm>
          <a:off x="48985" y="754222"/>
          <a:ext cx="9046029" cy="5395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343">
                  <a:extLst>
                    <a:ext uri="{9D8B030D-6E8A-4147-A177-3AD203B41FA5}">
                      <a16:colId xmlns:a16="http://schemas.microsoft.com/office/drawing/2014/main" val="2117013756"/>
                    </a:ext>
                  </a:extLst>
                </a:gridCol>
                <a:gridCol w="3268437">
                  <a:extLst>
                    <a:ext uri="{9D8B030D-6E8A-4147-A177-3AD203B41FA5}">
                      <a16:colId xmlns:a16="http://schemas.microsoft.com/office/drawing/2014/main" val="2024236706"/>
                    </a:ext>
                  </a:extLst>
                </a:gridCol>
                <a:gridCol w="2762249">
                  <a:extLst>
                    <a:ext uri="{9D8B030D-6E8A-4147-A177-3AD203B41FA5}">
                      <a16:colId xmlns:a16="http://schemas.microsoft.com/office/drawing/2014/main" val="1987708482"/>
                    </a:ext>
                  </a:extLst>
                </a:gridCol>
              </a:tblGrid>
              <a:tr h="4558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Concerns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Proposal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958218"/>
                  </a:ext>
                </a:extLst>
              </a:tr>
              <a:tr h="4939239">
                <a:tc>
                  <a:txBody>
                    <a:bodyPr/>
                    <a:lstStyle/>
                    <a:p>
                      <a:r>
                        <a:rPr kumimoji="1" lang="vi-VN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vi-VN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F = R x V x Fs + Fm</a:t>
                      </a:r>
                      <a:endParaRPr kumimoji="1" lang="en-US" sz="16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endParaRPr kumimoji="1"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kumimoji="1" lang="vi-VN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kumimoji="1" lang="en-US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financial contribution for a specific product </a:t>
                      </a:r>
                      <a:endParaRPr kumimoji="1" lang="vi-VN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kumimoji="1" lang="vi-VN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1" lang="en-US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compulsory recycling rate </a:t>
                      </a:r>
                      <a:endParaRPr kumimoji="1"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kumimoji="1" lang="vi-VN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1" lang="vi-VN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volume of products distributed to market in year</a:t>
                      </a:r>
                      <a:endParaRPr kumimoji="1"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vi-VN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Fs</a:t>
                      </a:r>
                      <a:r>
                        <a:rPr kumimoji="1" lang="vi-VN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standard recycling cost </a:t>
                      </a:r>
                      <a:r>
                        <a:rPr kumimoji="1"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based on the average value of at least 3 levels of recycling costs announced by 3 recyclers with different recycling technologies for products and packages.</a:t>
                      </a:r>
                      <a:endParaRPr kumimoji="1"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kumimoji="1" lang="vi-VN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Fm</a:t>
                      </a:r>
                      <a:r>
                        <a:rPr kumimoji="1"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: Operation cost of EPR system management</a:t>
                      </a:r>
                    </a:p>
                    <a:p>
                      <a:r>
                        <a:rPr kumimoji="1" lang="vi-VN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vi-VN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Fm = 3% x R x V x Fs</a:t>
                      </a:r>
                      <a:r>
                        <a:rPr kumimoji="1" lang="en-US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1" lang="vi-VN" sz="16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not reasonable because the concept of “3 recycling facilities with different recycling technologies” is not specific. It is possible that the quotation of the cost of 1 unit is too different.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regulate and changed to </a:t>
                      </a:r>
                    </a:p>
                    <a:p>
                      <a:r>
                        <a:rPr lang="en-US" dirty="0"/>
                        <a:t>“ 3 standard and lowest cost recycling facilities”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19525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4972A66-6F65-4C17-8689-BE6256FEAA36}"/>
              </a:ext>
            </a:extLst>
          </p:cNvPr>
          <p:cNvSpPr txBox="1"/>
          <p:nvPr/>
        </p:nvSpPr>
        <p:spPr>
          <a:xfrm>
            <a:off x="-62197" y="123962"/>
            <a:ext cx="5112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 of Draft Decree EPR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124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/>
          <p:nvPr/>
        </p:nvSpPr>
        <p:spPr>
          <a:xfrm>
            <a:off x="-9802" y="6164213"/>
            <a:ext cx="9144000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 anchor="ctr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MONRE to propose a proper recycling rate and financial amount contribution to Environment Fund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Request MONRE to join the pilot project to recover and recycle ELV products to give out proper recycling rate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Propose participants and responsibilities of manufacturers and importers in National EPR Council</a:t>
            </a:r>
            <a:endParaRPr lang="vi-VN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734052"/>
              </p:ext>
            </p:extLst>
          </p:nvPr>
        </p:nvGraphicFramePr>
        <p:xfrm>
          <a:off x="31043" y="1023704"/>
          <a:ext cx="9074231" cy="5044587"/>
        </p:xfrm>
        <a:graphic>
          <a:graphicData uri="http://schemas.openxmlformats.org/drawingml/2006/table">
            <a:tbl>
              <a:tblPr firstRow="1" bandRow="1"/>
              <a:tblGrid>
                <a:gridCol w="920064">
                  <a:extLst>
                    <a:ext uri="{9D8B030D-6E8A-4147-A177-3AD203B41FA5}">
                      <a16:colId xmlns:a16="http://schemas.microsoft.com/office/drawing/2014/main" val="2482121509"/>
                    </a:ext>
                  </a:extLst>
                </a:gridCol>
                <a:gridCol w="1164881">
                  <a:extLst>
                    <a:ext uri="{9D8B030D-6E8A-4147-A177-3AD203B41FA5}">
                      <a16:colId xmlns:a16="http://schemas.microsoft.com/office/drawing/2014/main" val="1410283111"/>
                    </a:ext>
                  </a:extLst>
                </a:gridCol>
                <a:gridCol w="1164881">
                  <a:extLst>
                    <a:ext uri="{9D8B030D-6E8A-4147-A177-3AD203B41FA5}">
                      <a16:colId xmlns:a16="http://schemas.microsoft.com/office/drawing/2014/main" val="1604335930"/>
                    </a:ext>
                  </a:extLst>
                </a:gridCol>
                <a:gridCol w="1164881">
                  <a:extLst>
                    <a:ext uri="{9D8B030D-6E8A-4147-A177-3AD203B41FA5}">
                      <a16:colId xmlns:a16="http://schemas.microsoft.com/office/drawing/2014/main" val="3887813135"/>
                    </a:ext>
                  </a:extLst>
                </a:gridCol>
                <a:gridCol w="1164881">
                  <a:extLst>
                    <a:ext uri="{9D8B030D-6E8A-4147-A177-3AD203B41FA5}">
                      <a16:colId xmlns:a16="http://schemas.microsoft.com/office/drawing/2014/main" val="1251345844"/>
                    </a:ext>
                  </a:extLst>
                </a:gridCol>
                <a:gridCol w="1164881">
                  <a:extLst>
                    <a:ext uri="{9D8B030D-6E8A-4147-A177-3AD203B41FA5}">
                      <a16:colId xmlns:a16="http://schemas.microsoft.com/office/drawing/2014/main" val="3315099010"/>
                    </a:ext>
                  </a:extLst>
                </a:gridCol>
                <a:gridCol w="1164881">
                  <a:extLst>
                    <a:ext uri="{9D8B030D-6E8A-4147-A177-3AD203B41FA5}">
                      <a16:colId xmlns:a16="http://schemas.microsoft.com/office/drawing/2014/main" val="1690978125"/>
                    </a:ext>
                  </a:extLst>
                </a:gridCol>
                <a:gridCol w="1164881">
                  <a:extLst>
                    <a:ext uri="{9D8B030D-6E8A-4147-A177-3AD203B41FA5}">
                      <a16:colId xmlns:a16="http://schemas.microsoft.com/office/drawing/2014/main" val="1859376977"/>
                    </a:ext>
                  </a:extLst>
                </a:gridCol>
              </a:tblGrid>
              <a:tr h="3666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600" b="0" dirty="0">
                        <a:solidFill>
                          <a:schemeClr val="tx1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2019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2020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2021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2022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2023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2024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2025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180550"/>
                  </a:ext>
                </a:extLst>
              </a:tr>
              <a:tr h="25562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Central Gov.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60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60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60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60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60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60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60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6352049"/>
                  </a:ext>
                </a:extLst>
              </a:tr>
              <a:tr h="212166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VAMM/VAMA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2405342"/>
                  </a:ext>
                </a:extLst>
              </a:tr>
            </a:tbl>
          </a:graphicData>
        </a:graphic>
      </p:graphicFrame>
      <p:sp>
        <p:nvSpPr>
          <p:cNvPr id="34" name="Rounded Rectangle 33"/>
          <p:cNvSpPr/>
          <p:nvPr/>
        </p:nvSpPr>
        <p:spPr>
          <a:xfrm>
            <a:off x="7970982" y="1458829"/>
            <a:ext cx="1076525" cy="58609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40" tIns="0" rIns="0" bIns="0" rtlCol="0" anchor="ctr"/>
          <a:lstStyle/>
          <a:p>
            <a:pPr lvl="0" defTabSz="914400"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Apply</a:t>
            </a:r>
            <a:r>
              <a:rPr kumimoji="0" lang="en-US" sz="11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for means of transport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308100" y="1458829"/>
            <a:ext cx="1140355" cy="72595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4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Make draft </a:t>
            </a:r>
            <a:r>
              <a:rPr kumimoji="0" lang="en-US" sz="11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and get approval for decree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109838" y="1458831"/>
            <a:ext cx="1037196" cy="579474"/>
          </a:xfrm>
          <a:prstGeom prst="roundRect">
            <a:avLst/>
          </a:prstGeom>
          <a:solidFill>
            <a:schemeClr val="tx2"/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lIns="9144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Submit and get approval</a:t>
            </a:r>
            <a:r>
              <a:rPr kumimoji="0" lang="en-US" sz="11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for the law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35112" y="1461593"/>
            <a:ext cx="1031892" cy="55344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40" tIns="0" rIns="0" bIns="0" rtlCol="0" anchor="ctr"/>
          <a:lstStyle/>
          <a:p>
            <a:pPr lvl="0" defTabSz="914400">
              <a:defRPr/>
            </a:pPr>
            <a:r>
              <a:rPr lang="en-US" sz="1100" kern="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Draft of revised law</a:t>
            </a:r>
          </a:p>
        </p:txBody>
      </p:sp>
      <p:cxnSp>
        <p:nvCxnSpPr>
          <p:cNvPr id="40" name="Straight Arrow Connector 39"/>
          <p:cNvCxnSpPr>
            <a:stCxn id="39" idx="3"/>
          </p:cNvCxnSpPr>
          <p:nvPr/>
        </p:nvCxnSpPr>
        <p:spPr>
          <a:xfrm>
            <a:off x="1967004" y="1738315"/>
            <a:ext cx="111456" cy="12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155579" y="1756239"/>
            <a:ext cx="162743" cy="1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417371" y="1731504"/>
            <a:ext cx="144827" cy="6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3350036" y="2803000"/>
            <a:ext cx="963345" cy="821255"/>
          </a:xfrm>
          <a:prstGeom prst="roundRect">
            <a:avLst>
              <a:gd name="adj" fmla="val 13672"/>
            </a:avLst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Purpose: </a:t>
            </a:r>
            <a:r>
              <a:rPr lang="en-US" sz="1000" i="1" kern="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I</a:t>
            </a:r>
            <a:r>
              <a:rPr kumimoji="0" lang="en-US" sz="10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ssue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kumimoji="0" lang="en-US" sz="1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formula</a:t>
            </a:r>
            <a:r>
              <a:rPr kumimoji="0" lang="en-US" sz="1000" b="0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of recycling rate</a:t>
            </a:r>
            <a:r>
              <a:rPr kumimoji="0" lang="en-US" sz="1000" b="0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and financial contribution </a:t>
            </a:r>
            <a:endParaRPr kumimoji="0" lang="en-US" sz="10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040733" y="4171410"/>
            <a:ext cx="2106301" cy="77957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100" kern="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Comment and petition to draft revised law to build up appropriate regulations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306099" y="4171410"/>
            <a:ext cx="1091533" cy="5038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lvl="0" defTabSz="914400">
              <a:spcBef>
                <a:spcPts val="300"/>
              </a:spcBef>
              <a:defRPr/>
            </a:pPr>
            <a:r>
              <a:rPr lang="en-US" sz="1050" kern="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Comment and petition to draft decree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250332" y="1023704"/>
            <a:ext cx="1175250" cy="504458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568158" y="1467553"/>
            <a:ext cx="973319" cy="577373"/>
          </a:xfrm>
          <a:prstGeom prst="roundRect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4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Law</a:t>
            </a:r>
            <a:r>
              <a:rPr kumimoji="0" lang="en-US" sz="11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and decree effective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489784" y="4171410"/>
            <a:ext cx="1079743" cy="5038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lvl="0" defTabSz="914400">
              <a:spcBef>
                <a:spcPts val="300"/>
              </a:spcBef>
              <a:defRPr/>
            </a:pPr>
            <a:r>
              <a:rPr lang="en-US" sz="1050" kern="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Establish collection points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5599338" y="4171409"/>
            <a:ext cx="1143945" cy="122776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marL="53975" lvl="0" indent="-53975" defTabSz="914400">
              <a:spcBef>
                <a:spcPts val="300"/>
              </a:spcBef>
              <a:buFont typeface="Wingdings" panose="05000000000000000000" pitchFamily="2" charset="2"/>
              <a:buChar char="§"/>
              <a:defRPr/>
            </a:pPr>
            <a:r>
              <a:rPr lang="en-US" sz="1050" kern="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Study actual consider demo- collection and recycling</a:t>
            </a:r>
          </a:p>
          <a:p>
            <a:pPr marL="53975" lvl="0" indent="-53975" defTabSz="914400">
              <a:spcBef>
                <a:spcPts val="300"/>
              </a:spcBef>
              <a:buFont typeface="Wingdings" panose="05000000000000000000" pitchFamily="2" charset="2"/>
              <a:buChar char="§"/>
              <a:defRPr/>
            </a:pPr>
            <a:r>
              <a:rPr lang="en-US" sz="1050" kern="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Propaganda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845364" y="4171409"/>
            <a:ext cx="1000448" cy="177454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marL="53975" lvl="0" indent="-53975" defTabSz="914400">
              <a:spcBef>
                <a:spcPts val="300"/>
              </a:spcBef>
              <a:buFont typeface="Wingdings" panose="05000000000000000000" pitchFamily="2" charset="2"/>
              <a:buChar char="§"/>
              <a:defRPr/>
            </a:pPr>
            <a:r>
              <a:rPr lang="en-US" sz="1050" kern="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VAMM is authorized to collect and recycle motorbikes</a:t>
            </a:r>
          </a:p>
          <a:p>
            <a:pPr marL="53975" lvl="0" indent="-53975" defTabSz="914400">
              <a:spcBef>
                <a:spcPts val="300"/>
              </a:spcBef>
              <a:buFont typeface="Wingdings" panose="05000000000000000000" pitchFamily="2" charset="2"/>
              <a:buChar char="§"/>
              <a:defRPr/>
            </a:pPr>
            <a:r>
              <a:rPr lang="en-US" sz="1050" kern="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VAMA is authorized to collect and recycle cars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4544291" y="2803000"/>
            <a:ext cx="997186" cy="821255"/>
          </a:xfrm>
          <a:prstGeom prst="roundRect">
            <a:avLst>
              <a:gd name="adj" fmla="val 13672"/>
            </a:avLst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Purpose: </a:t>
            </a:r>
            <a:r>
              <a:rPr lang="en-US" sz="1000" i="1" kern="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I</a:t>
            </a:r>
            <a:r>
              <a:rPr kumimoji="0" lang="en-US" sz="10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ssue</a:t>
            </a:r>
            <a:r>
              <a:rPr lang="en-US" sz="1000" i="1" kern="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kumimoji="0" lang="en-US" sz="1000" b="0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recycling rate</a:t>
            </a:r>
            <a:r>
              <a:rPr kumimoji="0" lang="en-US" sz="1000" b="0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and financial contribution </a:t>
            </a:r>
            <a:endParaRPr kumimoji="0" lang="en-US" sz="10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8013286" y="4166073"/>
            <a:ext cx="1034220" cy="50913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lvl="0" defTabSz="914400">
              <a:spcBef>
                <a:spcPts val="300"/>
              </a:spcBef>
              <a:defRPr/>
            </a:pPr>
            <a:r>
              <a:rPr lang="en-US" sz="1050" kern="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Follow the law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520335" y="5506705"/>
            <a:ext cx="2115692" cy="5038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lvl="0" defTabSz="914400">
              <a:spcBef>
                <a:spcPts val="300"/>
              </a:spcBef>
              <a:defRPr/>
            </a:pPr>
            <a:r>
              <a:rPr lang="en-US" sz="1050" kern="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Co-with MONRE to establish recycling network 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2141259" y="2799153"/>
            <a:ext cx="1070347" cy="1091242"/>
          </a:xfrm>
          <a:prstGeom prst="roundRect">
            <a:avLst>
              <a:gd name="adj" fmla="val 13672"/>
            </a:avLst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Purpose: </a:t>
            </a:r>
            <a:r>
              <a:rPr lang="en-US" sz="1000" i="1" kern="0" noProof="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Require EPR with </a:t>
            </a:r>
            <a:r>
              <a:rPr lang="en-US" sz="1000" i="1" kern="0" noProof="0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mandatory recycling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1" kern="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a</a:t>
            </a:r>
            <a:r>
              <a:rPr kumimoji="0" lang="en-US" sz="1000" i="1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nd</a:t>
            </a:r>
            <a:r>
              <a:rPr kumimoji="0" lang="en-US" sz="1000" i="1" u="none" strike="noStrike" kern="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kumimoji="0" lang="en-US" sz="1000" i="1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contribution to Fund</a:t>
            </a:r>
            <a:endParaRPr kumimoji="0" lang="en-US" sz="100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1040733" y="2803000"/>
            <a:ext cx="1069105" cy="1104107"/>
          </a:xfrm>
          <a:prstGeom prst="roundRect">
            <a:avLst>
              <a:gd name="adj" fmla="val 13672"/>
            </a:avLst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Purpose: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noProof="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Decision 16 not effective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noProof="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  <a:sym typeface="Wingdings" panose="05000000000000000000" pitchFamily="2" charset="2"/>
              </a:rPr>
              <a:t> revise the law</a:t>
            </a:r>
            <a:endParaRPr kumimoji="0" lang="en-US" sz="800" i="1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506224" y="2099971"/>
            <a:ext cx="1035254" cy="65275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4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Draft and get approval for circular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3306099" y="4765060"/>
            <a:ext cx="2279803" cy="503800"/>
          </a:xfrm>
          <a:prstGeom prst="roundRect">
            <a:avLst/>
          </a:prstGeom>
          <a:solidFill>
            <a:srgbClr val="C0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lvl="0" defTabSz="914400">
              <a:spcBef>
                <a:spcPts val="300"/>
              </a:spcBef>
              <a:defRPr/>
            </a:pPr>
            <a:r>
              <a:rPr lang="en-US" sz="1050" kern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Study to build up appropriate recycling rate, contribution fee and recycling method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5718736" y="2099971"/>
            <a:ext cx="3328769" cy="65275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4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National</a:t>
            </a:r>
            <a:r>
              <a:rPr kumimoji="0" lang="en-US" sz="11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EPR Council evaluate and adjust the recycling rate and financial contribution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935112" y="1458829"/>
            <a:ext cx="2220467" cy="4609462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6836690" y="1458829"/>
            <a:ext cx="1076525" cy="58609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40" tIns="0" rIns="0" bIns="0" rtlCol="0" anchor="ctr"/>
          <a:lstStyle/>
          <a:p>
            <a:pPr lvl="0" defTabSz="914400"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Apply</a:t>
            </a:r>
            <a:r>
              <a:rPr kumimoji="0" lang="en-US" sz="11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for battery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5660019" y="1458829"/>
            <a:ext cx="1076525" cy="58609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40" tIns="0" rIns="0" bIns="0" rtlCol="0" anchor="ctr"/>
          <a:lstStyle/>
          <a:p>
            <a:pPr lvl="0" defTabSz="914400"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Apply</a:t>
            </a:r>
            <a:r>
              <a:rPr kumimoji="0" lang="en-US" sz="11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for oil, tire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11DDBED-F15B-4FD0-97EC-96944E989858}"/>
              </a:ext>
            </a:extLst>
          </p:cNvPr>
          <p:cNvSpPr txBox="1"/>
          <p:nvPr/>
        </p:nvSpPr>
        <p:spPr>
          <a:xfrm>
            <a:off x="9802" y="424781"/>
            <a:ext cx="9074230" cy="55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Objectives: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collaborate </a:t>
            </a:r>
            <a:r>
              <a:rPr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Govt</a:t>
            </a:r>
            <a:r>
              <a:rPr lang="en-US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in establishing </a:t>
            </a:r>
            <a:r>
              <a:rPr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proper recycling regulation to dismiss impacts on environment and preserve natural resources, harmonize benefits of Govt, public and Industry (VAMA-VAMM)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B125E0-C3B5-4F21-B4C1-398B943F757E}"/>
              </a:ext>
            </a:extLst>
          </p:cNvPr>
          <p:cNvSpPr/>
          <p:nvPr/>
        </p:nvSpPr>
        <p:spPr>
          <a:xfrm>
            <a:off x="3334" y="1"/>
            <a:ext cx="9130864" cy="476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44D8BC13-EDC3-4B89-86C6-E672ABA96837}"/>
              </a:ext>
            </a:extLst>
          </p:cNvPr>
          <p:cNvSpPr txBox="1">
            <a:spLocks/>
          </p:cNvSpPr>
          <p:nvPr/>
        </p:nvSpPr>
        <p:spPr>
          <a:xfrm>
            <a:off x="25505" y="38390"/>
            <a:ext cx="8403600" cy="518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VAMA &amp; VAMM’s master plan aligned with MONRE’s plan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488614F-B020-47ED-A650-AE5212405B5A}"/>
              </a:ext>
            </a:extLst>
          </p:cNvPr>
          <p:cNvCxnSpPr>
            <a:cxnSpLocks/>
          </p:cNvCxnSpPr>
          <p:nvPr/>
        </p:nvCxnSpPr>
        <p:spPr>
          <a:xfrm>
            <a:off x="35658" y="424781"/>
            <a:ext cx="9069616" cy="0"/>
          </a:xfrm>
          <a:prstGeom prst="line">
            <a:avLst/>
          </a:prstGeom>
          <a:ln w="19050">
            <a:solidFill>
              <a:schemeClr val="accent2">
                <a:lumMod val="7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516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EE0150-4BEA-496B-9C26-6F9DECC68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9318"/>
            <a:ext cx="9144000" cy="49261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090CA3-EBC1-468D-AA82-12B01A256B6F}"/>
              </a:ext>
            </a:extLst>
          </p:cNvPr>
          <p:cNvSpPr txBox="1"/>
          <p:nvPr/>
        </p:nvSpPr>
        <p:spPr>
          <a:xfrm>
            <a:off x="2996474" y="591432"/>
            <a:ext cx="2579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9937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E6487-2106-4C8B-B4ED-20A3F838C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3" y="280569"/>
            <a:ext cx="7886700" cy="59009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B3D4A2-E446-4725-B935-4DEB8ECFBE2F}"/>
              </a:ext>
            </a:extLst>
          </p:cNvPr>
          <p:cNvCxnSpPr>
            <a:cxnSpLocks/>
          </p:cNvCxnSpPr>
          <p:nvPr/>
        </p:nvCxnSpPr>
        <p:spPr>
          <a:xfrm>
            <a:off x="0" y="870662"/>
            <a:ext cx="9144000" cy="0"/>
          </a:xfrm>
          <a:prstGeom prst="line">
            <a:avLst/>
          </a:prstGeom>
          <a:ln w="19050">
            <a:solidFill>
              <a:schemeClr val="accent2">
                <a:lumMod val="7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0790A77-87FC-421C-BF8E-24DEF4F22A47}"/>
              </a:ext>
            </a:extLst>
          </p:cNvPr>
          <p:cNvSpPr/>
          <p:nvPr/>
        </p:nvSpPr>
        <p:spPr>
          <a:xfrm>
            <a:off x="406252" y="1460755"/>
            <a:ext cx="8168455" cy="3347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lvl="0" indent="-400050">
              <a:lnSpc>
                <a:spcPct val="150000"/>
              </a:lnSpc>
              <a:buAutoNum type="romanU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Introduction of VAMA and VAMM</a:t>
            </a:r>
          </a:p>
          <a:p>
            <a:pPr marL="400050" lvl="0" indent="-400050">
              <a:lnSpc>
                <a:spcPct val="150000"/>
              </a:lnSpc>
              <a:buAutoNum type="romanU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Background of Discarded Product regulation in Vietnam</a:t>
            </a:r>
          </a:p>
          <a:p>
            <a:pPr marL="400050" lvl="0" indent="-400050">
              <a:lnSpc>
                <a:spcPct val="150000"/>
              </a:lnSpc>
              <a:buAutoNum type="romanU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Proper Recycling system viewpoint </a:t>
            </a:r>
          </a:p>
          <a:p>
            <a:pPr marL="400050" lvl="0" indent="-400050">
              <a:lnSpc>
                <a:spcPct val="150000"/>
              </a:lnSpc>
              <a:buAutoNum type="romanU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Concerns on Vietnam EPR System</a:t>
            </a:r>
          </a:p>
          <a:p>
            <a:pPr marL="400050" lvl="0" indent="-400050">
              <a:lnSpc>
                <a:spcPct val="150000"/>
              </a:lnSpc>
              <a:buAutoNum type="romanU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Experience of Japan recycling scheme</a:t>
            </a:r>
          </a:p>
          <a:p>
            <a:pPr marL="400050" lvl="0" indent="-400050">
              <a:lnSpc>
                <a:spcPct val="150000"/>
              </a:lnSpc>
              <a:buAutoNum type="romanU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Proposal for action plan</a:t>
            </a:r>
          </a:p>
        </p:txBody>
      </p:sp>
    </p:spTree>
    <p:extLst>
      <p:ext uri="{BB962C8B-B14F-4D97-AF65-F5344CB8AC3E}">
        <p14:creationId xmlns:p14="http://schemas.microsoft.com/office/powerpoint/2010/main" val="700094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E6487-2106-4C8B-B4ED-20A3F838C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3" y="280569"/>
            <a:ext cx="7886700" cy="59009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Introduction of VAMA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B3D4A2-E446-4725-B935-4DEB8ECFBE2F}"/>
              </a:ext>
            </a:extLst>
          </p:cNvPr>
          <p:cNvCxnSpPr>
            <a:cxnSpLocks/>
          </p:cNvCxnSpPr>
          <p:nvPr/>
        </p:nvCxnSpPr>
        <p:spPr>
          <a:xfrm>
            <a:off x="0" y="870662"/>
            <a:ext cx="9144000" cy="0"/>
          </a:xfrm>
          <a:prstGeom prst="line">
            <a:avLst/>
          </a:prstGeom>
          <a:ln w="19050">
            <a:solidFill>
              <a:schemeClr val="accent2">
                <a:lumMod val="7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8E8F97-80E9-4292-9C41-F950F126A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2" y="1107438"/>
            <a:ext cx="4395788" cy="294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B7163172-6E2F-47F0-909D-0319B2F12D5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285192"/>
            <a:ext cx="9077325" cy="22626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455613" algn="l"/>
              </a:tabLst>
            </a:pPr>
            <a:r>
              <a:rPr lang="en-US" altLang="ja-JP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To encourage the development and progress of the Vietnamese automotive industry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455613" algn="l"/>
              </a:tabLst>
            </a:pPr>
            <a:r>
              <a:rPr lang="en-US" altLang="ja-JP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To represent and protect legal rights and interest of employees as well as employers in member enterprises of VAMA.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455613" algn="l"/>
              </a:tabLst>
            </a:pPr>
            <a:r>
              <a:rPr lang="en-US" altLang="ja-JP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To ensure and improve legal rights and interest of vehicle users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455613" algn="l"/>
              </a:tabLst>
            </a:pPr>
            <a:r>
              <a:rPr lang="en-US" altLang="ja-JP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To engage in automotive research and development programs as well as to ensure high environmental protection in Vietnam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36D96F-BB25-4D43-8C3B-B618C07DD062}"/>
              </a:ext>
            </a:extLst>
          </p:cNvPr>
          <p:cNvSpPr txBox="1"/>
          <p:nvPr/>
        </p:nvSpPr>
        <p:spPr>
          <a:xfrm>
            <a:off x="100693" y="870662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21493-6F0F-48B3-8D96-A4F60EA00911}"/>
              </a:ext>
            </a:extLst>
          </p:cNvPr>
          <p:cNvSpPr txBox="1"/>
          <p:nvPr/>
        </p:nvSpPr>
        <p:spPr>
          <a:xfrm>
            <a:off x="-66675" y="3990992"/>
            <a:ext cx="2858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Mission and Purpose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8BFAC6-3D48-465D-B704-2548A4F9007A}"/>
              </a:ext>
            </a:extLst>
          </p:cNvPr>
          <p:cNvSpPr txBox="1"/>
          <p:nvPr/>
        </p:nvSpPr>
        <p:spPr>
          <a:xfrm>
            <a:off x="0" y="1364267"/>
            <a:ext cx="4128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Established on August 3, 2000.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No of members: 17 members</a:t>
            </a:r>
          </a:p>
        </p:txBody>
      </p:sp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id="{DD5212F1-85C1-4A4E-80CE-57F3E8F755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6"/>
          <a:stretch/>
        </p:blipFill>
        <p:spPr bwMode="auto">
          <a:xfrm>
            <a:off x="1362562" y="2069449"/>
            <a:ext cx="1836385" cy="150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284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B3D4A2-E446-4725-B935-4DEB8ECFBE2F}"/>
              </a:ext>
            </a:extLst>
          </p:cNvPr>
          <p:cNvCxnSpPr/>
          <p:nvPr/>
        </p:nvCxnSpPr>
        <p:spPr>
          <a:xfrm>
            <a:off x="97971" y="708737"/>
            <a:ext cx="8825593" cy="0"/>
          </a:xfrm>
          <a:prstGeom prst="line">
            <a:avLst/>
          </a:prstGeom>
          <a:ln w="19050">
            <a:solidFill>
              <a:schemeClr val="accent2">
                <a:lumMod val="7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58D6E3-3BA6-4506-A3AB-E234C93BCF06}"/>
              </a:ext>
            </a:extLst>
          </p:cNvPr>
          <p:cNvSpPr txBox="1">
            <a:spLocks/>
          </p:cNvSpPr>
          <p:nvPr/>
        </p:nvSpPr>
        <p:spPr>
          <a:xfrm>
            <a:off x="220436" y="118644"/>
            <a:ext cx="7886700" cy="590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Introduction of VAMM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63A5B8B-3B1B-4758-A5E8-4B1C4D648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971" y="5133876"/>
            <a:ext cx="4136418" cy="260665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1800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Mission &amp; purpose of VAMM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732A1-4997-401E-8A11-B408E164819C}"/>
              </a:ext>
            </a:extLst>
          </p:cNvPr>
          <p:cNvSpPr txBox="1"/>
          <p:nvPr/>
        </p:nvSpPr>
        <p:spPr>
          <a:xfrm>
            <a:off x="321751" y="1244910"/>
            <a:ext cx="621029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To be founded as Decision No. 996/QD-BNV issued on August 26, 2013, by Ministry of Internal Affairs allows the establishment of Vietnam Motorbike Manufacturers Association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No. of member:	05 members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6611B40-525E-4AC0-9808-2B73E619F1A9}"/>
              </a:ext>
            </a:extLst>
          </p:cNvPr>
          <p:cNvSpPr txBox="1">
            <a:spLocks noChangeArrowheads="1"/>
          </p:cNvSpPr>
          <p:nvPr/>
        </p:nvSpPr>
        <p:spPr>
          <a:xfrm>
            <a:off x="220436" y="842446"/>
            <a:ext cx="4872446" cy="34054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Introduction</a:t>
            </a:r>
          </a:p>
        </p:txBody>
      </p:sp>
      <p:pic>
        <p:nvPicPr>
          <p:cNvPr id="8" name="Picture 7" descr="Logo chuan VAMM.jpg">
            <a:extLst>
              <a:ext uri="{FF2B5EF4-FFF2-40B4-BE49-F238E27FC236}">
                <a16:creationId xmlns:a16="http://schemas.microsoft.com/office/drawing/2014/main" id="{95964FE0-2962-4ED2-B4AE-38691BAD2B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7817" y="831126"/>
            <a:ext cx="1842984" cy="1194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F33F8C-5AA4-47DE-9250-5B76EF9DBB7D}"/>
              </a:ext>
            </a:extLst>
          </p:cNvPr>
          <p:cNvSpPr txBox="1"/>
          <p:nvPr/>
        </p:nvSpPr>
        <p:spPr>
          <a:xfrm>
            <a:off x="220436" y="5456456"/>
            <a:ext cx="8528126" cy="1280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Building a forum to connect motorbike manufacturing enterprises in Vietnam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Contribute ideas to relevant agencies in completing the institutional and policy system related to the activities of the Association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Protecting legitimate rights and interests of members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7BC2049-A585-4E25-AA99-7A71D00DD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73698"/>
              </p:ext>
            </p:extLst>
          </p:nvPr>
        </p:nvGraphicFramePr>
        <p:xfrm>
          <a:off x="333453" y="2323652"/>
          <a:ext cx="8632216" cy="27141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9279">
                  <a:extLst>
                    <a:ext uri="{9D8B030D-6E8A-4147-A177-3AD203B41FA5}">
                      <a16:colId xmlns:a16="http://schemas.microsoft.com/office/drawing/2014/main" val="3122205947"/>
                    </a:ext>
                  </a:extLst>
                </a:gridCol>
                <a:gridCol w="4635820">
                  <a:extLst>
                    <a:ext uri="{9D8B030D-6E8A-4147-A177-3AD203B41FA5}">
                      <a16:colId xmlns:a16="http://schemas.microsoft.com/office/drawing/2014/main" val="1807821141"/>
                    </a:ext>
                  </a:extLst>
                </a:gridCol>
                <a:gridCol w="3197117">
                  <a:extLst>
                    <a:ext uri="{9D8B030D-6E8A-4147-A177-3AD203B41FA5}">
                      <a16:colId xmlns:a16="http://schemas.microsoft.com/office/drawing/2014/main" val="2315828781"/>
                    </a:ext>
                  </a:extLst>
                </a:gridCol>
              </a:tblGrid>
              <a:tr h="28699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No.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Name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Logo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903582"/>
                  </a:ext>
                </a:extLst>
              </a:tr>
              <a:tr h="4670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Honda Vietnam Co., Ltd.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532976"/>
                  </a:ext>
                </a:extLst>
              </a:tr>
              <a:tr h="48753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Piaggio</a:t>
                      </a:r>
                      <a:r>
                        <a:rPr lang="en-US" sz="1400" b="0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 Vietnam Co.,</a:t>
                      </a:r>
                      <a:r>
                        <a:rPr lang="en-US" sz="1400" b="0" baseline="0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 Ltd.</a:t>
                      </a:r>
                      <a:r>
                        <a:rPr lang="en-US" sz="1400" b="0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801107"/>
                  </a:ext>
                </a:extLst>
              </a:tr>
              <a:tr h="45583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Suzuki Vietnam Co., Ltd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218970"/>
                  </a:ext>
                </a:extLst>
              </a:tr>
              <a:tr h="48079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Vietnam Manufacturing &amp; Export Processing Company Limited (VMEP)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11536"/>
                  </a:ext>
                </a:extLst>
              </a:tr>
              <a:tr h="48079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Yamaha Motor Vietnam Co., Ltd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611152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8228199B-2E9A-4028-B602-EBF4792FB7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48" t="62554" r="38048" b="18696"/>
          <a:stretch/>
        </p:blipFill>
        <p:spPr>
          <a:xfrm>
            <a:off x="6171642" y="2688107"/>
            <a:ext cx="1857160" cy="4029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B50F6B-055D-44E0-84F3-1D634358B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4046" y="3177744"/>
            <a:ext cx="1712352" cy="35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29C26CEA-3019-4DFD-9B93-CBCDD2E67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889" y="4104928"/>
            <a:ext cx="1805420" cy="35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E74F4BDB-230E-46C1-B760-C63B12A2F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8732" y="4616149"/>
            <a:ext cx="1797665" cy="35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202E75-A2AB-4E63-8810-FE272C52CA9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1" t="27669" r="24286" b="37893"/>
          <a:stretch/>
        </p:blipFill>
        <p:spPr>
          <a:xfrm>
            <a:off x="6244046" y="3626451"/>
            <a:ext cx="1712352" cy="30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79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" name="Table 147">
            <a:extLst>
              <a:ext uri="{FF2B5EF4-FFF2-40B4-BE49-F238E27FC236}">
                <a16:creationId xmlns:a16="http://schemas.microsoft.com/office/drawing/2014/main" id="{8DB4F076-1850-4D09-AFEE-74D708359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573518"/>
              </p:ext>
            </p:extLst>
          </p:nvPr>
        </p:nvGraphicFramePr>
        <p:xfrm>
          <a:off x="70854" y="2144205"/>
          <a:ext cx="8998394" cy="1585716"/>
        </p:xfrm>
        <a:graphic>
          <a:graphicData uri="http://schemas.openxmlformats.org/drawingml/2006/table">
            <a:tbl>
              <a:tblPr firstRow="1" bandRow="1"/>
              <a:tblGrid>
                <a:gridCol w="2911497">
                  <a:extLst>
                    <a:ext uri="{9D8B030D-6E8A-4147-A177-3AD203B41FA5}">
                      <a16:colId xmlns:a16="http://schemas.microsoft.com/office/drawing/2014/main" val="108229590"/>
                    </a:ext>
                  </a:extLst>
                </a:gridCol>
                <a:gridCol w="2293034">
                  <a:extLst>
                    <a:ext uri="{9D8B030D-6E8A-4147-A177-3AD203B41FA5}">
                      <a16:colId xmlns:a16="http://schemas.microsoft.com/office/drawing/2014/main" val="1402502483"/>
                    </a:ext>
                  </a:extLst>
                </a:gridCol>
                <a:gridCol w="3793863">
                  <a:extLst>
                    <a:ext uri="{9D8B030D-6E8A-4147-A177-3AD203B41FA5}">
                      <a16:colId xmlns:a16="http://schemas.microsoft.com/office/drawing/2014/main" val="210081656"/>
                    </a:ext>
                  </a:extLst>
                </a:gridCol>
              </a:tblGrid>
              <a:tr h="2750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EPR Recycling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  <a:alpha val="57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Applied products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  <a:alpha val="57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Actual Situation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  <a:alpha val="57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966263"/>
                  </a:ext>
                </a:extLst>
              </a:tr>
              <a:tr h="12114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US" sz="1400" b="1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Opt</a:t>
                      </a:r>
                      <a:r>
                        <a:rPr lang="en-US" sz="1400" b="1" u="sng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</a:t>
                      </a:r>
                      <a:r>
                        <a:rPr lang="en-US" sz="1400" b="1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en-US" sz="1400" b="1" u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Building recycling system to meet mandatory recycling rate</a:t>
                      </a:r>
                    </a:p>
                    <a:p>
                      <a:pPr algn="l"/>
                      <a:endParaRPr lang="en-US" sz="1000" b="1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en-US" sz="1400" b="1" u="sng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Opt</a:t>
                      </a:r>
                      <a:r>
                        <a:rPr lang="en-US" sz="1400" b="1" u="sng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1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2: </a:t>
                      </a:r>
                      <a:r>
                        <a:rPr lang="en-US" sz="1400" b="1" u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Financial contribution to Environment Fund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t">
                        <a:buFont typeface="Wingdings" panose="05000000000000000000" pitchFamily="2" charset="2"/>
                        <a:buChar char="§"/>
                      </a:pPr>
                      <a:endParaRPr lang="en-US" sz="105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cs typeface="Arial"/>
                        </a:defRPr>
                      </a:lvl9pPr>
                    </a:lstStyle>
                    <a:p>
                      <a:pPr marL="171450" indent="-171450" algn="just" fontAlgn="t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Recycling infrastructure not yet organized</a:t>
                      </a:r>
                    </a:p>
                    <a:p>
                      <a:pPr marL="171450" indent="-171450" algn="just" fontAlgn="t"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Unclear responsibility for User/ Recycler</a:t>
                      </a:r>
                      <a:r>
                        <a:rPr lang="vi-VN" sz="16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 </a:t>
                      </a:r>
                      <a:r>
                        <a:rPr lang="en-US" sz="16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but only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 producer action might not work</a:t>
                      </a:r>
                      <a:endParaRPr lang="en-US" sz="16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just" fontAlgn="t"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Effectiveness of Fund management to tackle Discarded Product issues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983845"/>
                  </a:ext>
                </a:extLst>
              </a:tr>
            </a:tbl>
          </a:graphicData>
        </a:graphic>
      </p:graphicFrame>
      <p:sp>
        <p:nvSpPr>
          <p:cNvPr id="188" name="TextBox 187"/>
          <p:cNvSpPr txBox="1"/>
          <p:nvPr/>
        </p:nvSpPr>
        <p:spPr>
          <a:xfrm>
            <a:off x="24486" y="499102"/>
            <a:ext cx="2386551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Movement of Govt 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6" name="Flowchart: Merge 95"/>
          <p:cNvSpPr/>
          <p:nvPr/>
        </p:nvSpPr>
        <p:spPr>
          <a:xfrm>
            <a:off x="3762743" y="1821190"/>
            <a:ext cx="1614617" cy="193400"/>
          </a:xfrm>
          <a:prstGeom prst="flowChartMerg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1661" y="6304002"/>
            <a:ext cx="9144000" cy="52322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VAMA, VAMM cooperate with MONRE to establish feasible roadmap with proper recycling system management  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9689" y="3836419"/>
            <a:ext cx="3202800" cy="30777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General consideration points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3850" y="4196619"/>
            <a:ext cx="8092283" cy="4697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969854" y="4206200"/>
            <a:ext cx="7826928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34" charset="-128"/>
                <a:cs typeface="Arial" panose="020B0604020202020204" pitchFamily="34" charset="0"/>
              </a:rPr>
              <a:t>Considering recycling  current situation, it might need a suitable roadmap </a:t>
            </a:r>
          </a:p>
          <a:p>
            <a:pPr algn="just"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34" charset="-128"/>
                <a:cs typeface="Arial" panose="020B0604020202020204" pitchFamily="34" charset="0"/>
              </a:rPr>
              <a:t>(including timeline &amp; level of target) to comply the regulation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759744" y="5139874"/>
            <a:ext cx="8092283" cy="37590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969854" y="5168619"/>
            <a:ext cx="8412518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34" charset="-128"/>
                <a:cs typeface="Arial" panose="020B0604020202020204" pitchFamily="34" charset="0"/>
              </a:rPr>
              <a:t>Need to balance expectation of policy makers and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34" charset="-128"/>
                <a:cs typeface="Arial" panose="020B0604020202020204" pitchFamily="34" charset="0"/>
              </a:rPr>
              <a:t>actual social situation&amp;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34" charset="-128"/>
                <a:cs typeface="Arial" panose="020B0604020202020204" pitchFamily="34" charset="0"/>
              </a:rPr>
              <a:t>manufacture’s ability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789108" y="5867181"/>
            <a:ext cx="8007674" cy="30396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2001647" y="5839509"/>
            <a:ext cx="6850380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34" charset="-128"/>
                <a:cs typeface="Arial" panose="020B0604020202020204" pitchFamily="34" charset="0"/>
              </a:rPr>
              <a:t>MONRE requires VAMM/VAMA to propose a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34" charset="-128"/>
                <a:cs typeface="Arial" panose="020B0604020202020204" pitchFamily="34" charset="0"/>
              </a:rPr>
              <a:t>feasible approach &amp; recycling rate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5CC93D8-75BF-49F5-876D-960DCE65C804}"/>
              </a:ext>
            </a:extLst>
          </p:cNvPr>
          <p:cNvCxnSpPr>
            <a:cxnSpLocks/>
            <a:endCxn id="127" idx="6"/>
          </p:cNvCxnSpPr>
          <p:nvPr/>
        </p:nvCxnSpPr>
        <p:spPr>
          <a:xfrm flipV="1">
            <a:off x="125381" y="1162711"/>
            <a:ext cx="3846926" cy="11294"/>
          </a:xfrm>
          <a:prstGeom prst="straightConnector1">
            <a:avLst/>
          </a:prstGeom>
          <a:noFill/>
          <a:ln w="2857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8B84A4EF-BA39-47C7-9A95-FEAFF67FC1CC}"/>
              </a:ext>
            </a:extLst>
          </p:cNvPr>
          <p:cNvSpPr/>
          <p:nvPr/>
        </p:nvSpPr>
        <p:spPr>
          <a:xfrm>
            <a:off x="33885" y="732813"/>
            <a:ext cx="9359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2013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E0DABB1-EC2E-4A47-8879-2ABE5B6F1E7F}"/>
              </a:ext>
            </a:extLst>
          </p:cNvPr>
          <p:cNvSpPr/>
          <p:nvPr/>
        </p:nvSpPr>
        <p:spPr>
          <a:xfrm>
            <a:off x="-293284" y="1222838"/>
            <a:ext cx="1541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Meiryo  UI"/>
                <a:cs typeface="Arial"/>
              </a:rPr>
              <a:t>Decision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50/2013/QĐ-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TTg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 UI"/>
              <a:ea typeface="+mn-ea"/>
              <a:cs typeface="Arial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AEAB495-2EEE-4E05-9626-A21989801636}"/>
              </a:ext>
            </a:extLst>
          </p:cNvPr>
          <p:cNvSpPr/>
          <p:nvPr/>
        </p:nvSpPr>
        <p:spPr>
          <a:xfrm>
            <a:off x="1071566" y="751804"/>
            <a:ext cx="9359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2014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5EB7F29-2390-410A-A24B-D2DC86602F44}"/>
              </a:ext>
            </a:extLst>
          </p:cNvPr>
          <p:cNvSpPr/>
          <p:nvPr/>
        </p:nvSpPr>
        <p:spPr>
          <a:xfrm>
            <a:off x="759744" y="1233662"/>
            <a:ext cx="1689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Meiryo  UI"/>
                <a:cs typeface="Arial"/>
              </a:rPr>
              <a:t>Environment Law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55/2014/QH13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Meiryo  UI"/>
              <a:ea typeface="+mn-ea"/>
              <a:cs typeface="Arial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CA045F4-0EF9-4AF8-BF00-91C7C573760B}"/>
              </a:ext>
            </a:extLst>
          </p:cNvPr>
          <p:cNvSpPr/>
          <p:nvPr/>
        </p:nvSpPr>
        <p:spPr>
          <a:xfrm>
            <a:off x="4357351" y="778625"/>
            <a:ext cx="11294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C00000"/>
                </a:solidFill>
                <a:latin typeface="Meiryo  UI"/>
                <a:cs typeface="Arial"/>
              </a:rPr>
              <a:t>10/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2021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FFF19FD-CF32-4266-BC8F-8AD72C67E896}"/>
              </a:ext>
            </a:extLst>
          </p:cNvPr>
          <p:cNvSpPr/>
          <p:nvPr/>
        </p:nvSpPr>
        <p:spPr>
          <a:xfrm>
            <a:off x="4532036" y="1249847"/>
            <a:ext cx="936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Decree EPR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Meiryo  UI"/>
                <a:cs typeface="Arial"/>
              </a:rPr>
              <a:t>Approval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 UI"/>
              <a:ea typeface="+mn-ea"/>
              <a:cs typeface="Arial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50C8564-A3CE-419F-8290-77685269AD7B}"/>
              </a:ext>
            </a:extLst>
          </p:cNvPr>
          <p:cNvSpPr/>
          <p:nvPr/>
        </p:nvSpPr>
        <p:spPr>
          <a:xfrm>
            <a:off x="390870" y="1076398"/>
            <a:ext cx="182880" cy="182880"/>
          </a:xfrm>
          <a:prstGeom prst="ellipse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66805F29-DF5F-479C-AAC7-AB601DA4D62B}"/>
              </a:ext>
            </a:extLst>
          </p:cNvPr>
          <p:cNvSpPr/>
          <p:nvPr/>
        </p:nvSpPr>
        <p:spPr>
          <a:xfrm>
            <a:off x="1445206" y="1076398"/>
            <a:ext cx="182880" cy="182880"/>
          </a:xfrm>
          <a:prstGeom prst="ellipse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EB4101F-AF26-44B7-9407-C19BD68689AD}"/>
              </a:ext>
            </a:extLst>
          </p:cNvPr>
          <p:cNvSpPr/>
          <p:nvPr/>
        </p:nvSpPr>
        <p:spPr>
          <a:xfrm>
            <a:off x="2050512" y="780181"/>
            <a:ext cx="9359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2015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3541DBA-59F9-4965-BE2F-973185B6A83D}"/>
              </a:ext>
            </a:extLst>
          </p:cNvPr>
          <p:cNvSpPr/>
          <p:nvPr/>
        </p:nvSpPr>
        <p:spPr>
          <a:xfrm>
            <a:off x="1932642" y="1170319"/>
            <a:ext cx="160590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Decision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16/2015/QĐ-TTg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CD3019B-7930-4242-893D-F1425D829719}"/>
              </a:ext>
            </a:extLst>
          </p:cNvPr>
          <p:cNvSpPr/>
          <p:nvPr/>
        </p:nvSpPr>
        <p:spPr>
          <a:xfrm>
            <a:off x="2425677" y="1052653"/>
            <a:ext cx="182880" cy="182880"/>
          </a:xfrm>
          <a:prstGeom prst="ellipse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40C0575-5165-4963-ABB7-4A0238C4B5AD}"/>
              </a:ext>
            </a:extLst>
          </p:cNvPr>
          <p:cNvSpPr/>
          <p:nvPr/>
        </p:nvSpPr>
        <p:spPr>
          <a:xfrm>
            <a:off x="3122883" y="737714"/>
            <a:ext cx="14166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11/2020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FE446C8-10F5-490C-9855-9770E547509E}"/>
              </a:ext>
            </a:extLst>
          </p:cNvPr>
          <p:cNvSpPr/>
          <p:nvPr/>
        </p:nvSpPr>
        <p:spPr>
          <a:xfrm>
            <a:off x="3159918" y="1255121"/>
            <a:ext cx="1499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Environment Law 72/2020/QH14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A106C4F-B622-484A-B6D5-3AA0AFE24176}"/>
              </a:ext>
            </a:extLst>
          </p:cNvPr>
          <p:cNvSpPr/>
          <p:nvPr/>
        </p:nvSpPr>
        <p:spPr>
          <a:xfrm>
            <a:off x="7950856" y="727186"/>
            <a:ext cx="7165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2025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DB48F84A-5B70-46B5-89A4-7FD5C0DD368D}"/>
              </a:ext>
            </a:extLst>
          </p:cNvPr>
          <p:cNvSpPr/>
          <p:nvPr/>
        </p:nvSpPr>
        <p:spPr>
          <a:xfrm>
            <a:off x="5217230" y="759400"/>
            <a:ext cx="11294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2022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4C378367-594F-400C-A837-0F9463C3B9DA}"/>
              </a:ext>
            </a:extLst>
          </p:cNvPr>
          <p:cNvCxnSpPr>
            <a:cxnSpLocks/>
          </p:cNvCxnSpPr>
          <p:nvPr/>
        </p:nvCxnSpPr>
        <p:spPr>
          <a:xfrm>
            <a:off x="3972307" y="1181880"/>
            <a:ext cx="5046312" cy="3751"/>
          </a:xfrm>
          <a:prstGeom prst="straightConnector1">
            <a:avLst/>
          </a:prstGeom>
          <a:noFill/>
          <a:ln w="28575" cap="flat" cmpd="sng" algn="ctr">
            <a:solidFill>
              <a:srgbClr val="BBE0E3">
                <a:shade val="95000"/>
                <a:satMod val="105000"/>
              </a:srgbClr>
            </a:solidFill>
            <a:prstDash val="dash"/>
            <a:tailEnd type="triangle"/>
          </a:ln>
          <a:effectLst/>
        </p:spPr>
      </p:cxnSp>
      <p:sp>
        <p:nvSpPr>
          <p:cNvPr id="127" name="Oval 126">
            <a:extLst>
              <a:ext uri="{FF2B5EF4-FFF2-40B4-BE49-F238E27FC236}">
                <a16:creationId xmlns:a16="http://schemas.microsoft.com/office/drawing/2014/main" id="{10C651BA-6E3E-46F6-A7B2-41DBACFA3F41}"/>
              </a:ext>
            </a:extLst>
          </p:cNvPr>
          <p:cNvSpPr/>
          <p:nvPr/>
        </p:nvSpPr>
        <p:spPr>
          <a:xfrm>
            <a:off x="3789427" y="1071271"/>
            <a:ext cx="182880" cy="182880"/>
          </a:xfrm>
          <a:prstGeom prst="ellipse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130E588A-468B-4649-BE8B-AC677EEB92C1}"/>
              </a:ext>
            </a:extLst>
          </p:cNvPr>
          <p:cNvSpPr/>
          <p:nvPr/>
        </p:nvSpPr>
        <p:spPr>
          <a:xfrm>
            <a:off x="4840738" y="1070481"/>
            <a:ext cx="182880" cy="182880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08233889-F4AE-48E5-991D-D408807AC233}"/>
              </a:ext>
            </a:extLst>
          </p:cNvPr>
          <p:cNvSpPr/>
          <p:nvPr/>
        </p:nvSpPr>
        <p:spPr>
          <a:xfrm>
            <a:off x="5710595" y="1084092"/>
            <a:ext cx="182880" cy="182880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BCCCB30E-1AE1-4245-B594-B065FE051846}"/>
              </a:ext>
            </a:extLst>
          </p:cNvPr>
          <p:cNvSpPr/>
          <p:nvPr/>
        </p:nvSpPr>
        <p:spPr>
          <a:xfrm>
            <a:off x="6562523" y="1077491"/>
            <a:ext cx="182880" cy="182880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EB09427-11F4-4AA8-9CBA-28A81EBBA441}"/>
              </a:ext>
            </a:extLst>
          </p:cNvPr>
          <p:cNvSpPr/>
          <p:nvPr/>
        </p:nvSpPr>
        <p:spPr>
          <a:xfrm>
            <a:off x="6176549" y="1238123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Apply for </a:t>
            </a:r>
            <a:r>
              <a:rPr lang="en-US" sz="1200" dirty="0">
                <a:solidFill>
                  <a:prstClr val="black"/>
                </a:solidFill>
                <a:latin typeface="Meiryo  UI"/>
                <a:cs typeface="Arial"/>
              </a:rPr>
              <a:t>oil,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Meiryo  UI"/>
                <a:cs typeface="Arial"/>
              </a:rPr>
              <a:t>tire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 UI"/>
              <a:ea typeface="+mn-ea"/>
              <a:cs typeface="Arial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0914A80-9CAC-4F82-B73A-0C3864BA9F77}"/>
              </a:ext>
            </a:extLst>
          </p:cNvPr>
          <p:cNvSpPr/>
          <p:nvPr/>
        </p:nvSpPr>
        <p:spPr>
          <a:xfrm>
            <a:off x="6099889" y="721177"/>
            <a:ext cx="11294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2023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16592F9-EB5D-4BCC-839E-AE78EC709939}"/>
              </a:ext>
            </a:extLst>
          </p:cNvPr>
          <p:cNvSpPr/>
          <p:nvPr/>
        </p:nvSpPr>
        <p:spPr>
          <a:xfrm>
            <a:off x="7154483" y="729155"/>
            <a:ext cx="6505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2024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AB005BD0-EB39-4ABF-9CFB-69ABE4A0765A}"/>
              </a:ext>
            </a:extLst>
          </p:cNvPr>
          <p:cNvSpPr/>
          <p:nvPr/>
        </p:nvSpPr>
        <p:spPr>
          <a:xfrm>
            <a:off x="7129123" y="1250860"/>
            <a:ext cx="752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Apply for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Meiryo  UI"/>
                <a:cs typeface="Arial"/>
              </a:rPr>
              <a:t>battery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 UI"/>
              <a:ea typeface="+mn-ea"/>
              <a:cs typeface="Arial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5277355-D586-4862-B806-193408E5F49E}"/>
              </a:ext>
            </a:extLst>
          </p:cNvPr>
          <p:cNvSpPr/>
          <p:nvPr/>
        </p:nvSpPr>
        <p:spPr>
          <a:xfrm>
            <a:off x="7737321" y="1264128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Apply means of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 transport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3E3711FD-30F8-4125-8AC9-650E636306D9}"/>
              </a:ext>
            </a:extLst>
          </p:cNvPr>
          <p:cNvSpPr/>
          <p:nvPr/>
        </p:nvSpPr>
        <p:spPr>
          <a:xfrm>
            <a:off x="7444170" y="1073373"/>
            <a:ext cx="182880" cy="182880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35757BE-5BD9-4EEF-8B6D-8723F33F2190}"/>
              </a:ext>
            </a:extLst>
          </p:cNvPr>
          <p:cNvSpPr/>
          <p:nvPr/>
        </p:nvSpPr>
        <p:spPr>
          <a:xfrm>
            <a:off x="5482628" y="1281175"/>
            <a:ext cx="679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Guiding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 UI"/>
                <a:ea typeface="+mn-ea"/>
                <a:cs typeface="Arial"/>
              </a:rPr>
              <a:t> circular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478C89FE-4FB9-4597-8790-6A0F7B0E95CA}"/>
              </a:ext>
            </a:extLst>
          </p:cNvPr>
          <p:cNvSpPr/>
          <p:nvPr/>
        </p:nvSpPr>
        <p:spPr>
          <a:xfrm>
            <a:off x="8217698" y="1092315"/>
            <a:ext cx="182880" cy="182880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D6C4E75-DCCC-4520-86C4-4AEAE0224ACE}"/>
              </a:ext>
            </a:extLst>
          </p:cNvPr>
          <p:cNvSpPr txBox="1"/>
          <p:nvPr/>
        </p:nvSpPr>
        <p:spPr>
          <a:xfrm>
            <a:off x="-17887" y="1820445"/>
            <a:ext cx="4206239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en-US" sz="1400" b="1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Producers’ responsibility</a:t>
            </a:r>
            <a:endParaRPr lang="en-US" sz="105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147" name="Flowchart: Merge 146">
            <a:extLst>
              <a:ext uri="{FF2B5EF4-FFF2-40B4-BE49-F238E27FC236}">
                <a16:creationId xmlns:a16="http://schemas.microsoft.com/office/drawing/2014/main" id="{F1315065-856A-4F82-A7F6-6EEE507157F1}"/>
              </a:ext>
            </a:extLst>
          </p:cNvPr>
          <p:cNvSpPr/>
          <p:nvPr/>
        </p:nvSpPr>
        <p:spPr>
          <a:xfrm>
            <a:off x="3843528" y="5680199"/>
            <a:ext cx="1614617" cy="92170"/>
          </a:xfrm>
          <a:prstGeom prst="flowChartMerg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150" name="Title 1">
            <a:extLst>
              <a:ext uri="{FF2B5EF4-FFF2-40B4-BE49-F238E27FC236}">
                <a16:creationId xmlns:a16="http://schemas.microsoft.com/office/drawing/2014/main" id="{BCD787C5-18B3-408E-A842-B9902C1F7B20}"/>
              </a:ext>
            </a:extLst>
          </p:cNvPr>
          <p:cNvSpPr txBox="1">
            <a:spLocks/>
          </p:cNvSpPr>
          <p:nvPr/>
        </p:nvSpPr>
        <p:spPr>
          <a:xfrm>
            <a:off x="59689" y="26332"/>
            <a:ext cx="8783898" cy="409692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Background of Extended Producer Responsibility regulation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C82AAFCE-99D1-4ECA-83FC-3947378DAA83}"/>
              </a:ext>
            </a:extLst>
          </p:cNvPr>
          <p:cNvCxnSpPr>
            <a:cxnSpLocks/>
          </p:cNvCxnSpPr>
          <p:nvPr/>
        </p:nvCxnSpPr>
        <p:spPr>
          <a:xfrm>
            <a:off x="33885" y="499102"/>
            <a:ext cx="9144000" cy="0"/>
          </a:xfrm>
          <a:prstGeom prst="line">
            <a:avLst/>
          </a:prstGeom>
          <a:ln w="19050">
            <a:solidFill>
              <a:schemeClr val="accent2">
                <a:lumMod val="7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us Sign 1">
            <a:extLst>
              <a:ext uri="{FF2B5EF4-FFF2-40B4-BE49-F238E27FC236}">
                <a16:creationId xmlns:a16="http://schemas.microsoft.com/office/drawing/2014/main" id="{0FA82666-1F2A-4EB0-9FC6-462011EA6D3B}"/>
              </a:ext>
            </a:extLst>
          </p:cNvPr>
          <p:cNvSpPr/>
          <p:nvPr/>
        </p:nvSpPr>
        <p:spPr>
          <a:xfrm>
            <a:off x="4492725" y="4866465"/>
            <a:ext cx="223510" cy="223510"/>
          </a:xfrm>
          <a:prstGeom prst="mathPlus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dirty="0" err="1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50" name="Flowchart: Merge 49">
            <a:extLst>
              <a:ext uri="{FF2B5EF4-FFF2-40B4-BE49-F238E27FC236}">
                <a16:creationId xmlns:a16="http://schemas.microsoft.com/office/drawing/2014/main" id="{CE7EDE47-C8A4-448B-B52E-D35337AABC4A}"/>
              </a:ext>
            </a:extLst>
          </p:cNvPr>
          <p:cNvSpPr/>
          <p:nvPr/>
        </p:nvSpPr>
        <p:spPr>
          <a:xfrm>
            <a:off x="3649947" y="3858021"/>
            <a:ext cx="1614617" cy="193400"/>
          </a:xfrm>
          <a:prstGeom prst="flowChartMerg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F3C5D5-A673-44B0-997E-0FF72FBAD4C3}"/>
              </a:ext>
            </a:extLst>
          </p:cNvPr>
          <p:cNvGrpSpPr/>
          <p:nvPr/>
        </p:nvGrpSpPr>
        <p:grpSpPr>
          <a:xfrm>
            <a:off x="3193219" y="2508798"/>
            <a:ext cx="1921118" cy="968247"/>
            <a:chOff x="3193219" y="2508798"/>
            <a:chExt cx="1921118" cy="968247"/>
          </a:xfrm>
        </p:grpSpPr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AE3263B9-65E0-47EE-A993-E667B960F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1" r="50000" b="-66187"/>
            <a:stretch/>
          </p:blipFill>
          <p:spPr>
            <a:xfrm>
              <a:off x="3262366" y="2508798"/>
              <a:ext cx="1851971" cy="727643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FC3FBE02-7F31-4AA1-BBE9-AF73C63D3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9844" t="-1955"/>
            <a:stretch/>
          </p:blipFill>
          <p:spPr>
            <a:xfrm>
              <a:off x="3193219" y="3030637"/>
              <a:ext cx="1857766" cy="446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3873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B3D4A2-E446-4725-B935-4DEB8ECFBE2F}"/>
              </a:ext>
            </a:extLst>
          </p:cNvPr>
          <p:cNvCxnSpPr/>
          <p:nvPr/>
        </p:nvCxnSpPr>
        <p:spPr>
          <a:xfrm>
            <a:off x="97971" y="708737"/>
            <a:ext cx="8825593" cy="0"/>
          </a:xfrm>
          <a:prstGeom prst="line">
            <a:avLst/>
          </a:prstGeom>
          <a:ln w="19050">
            <a:solidFill>
              <a:schemeClr val="accent2">
                <a:lumMod val="7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CBAB1446-2CB0-426D-82C0-47C2EAB20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6" y="2144295"/>
            <a:ext cx="7258050" cy="437905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758D6E3-3BA6-4506-A3AB-E234C93BCF06}"/>
              </a:ext>
            </a:extLst>
          </p:cNvPr>
          <p:cNvSpPr txBox="1">
            <a:spLocks/>
          </p:cNvSpPr>
          <p:nvPr/>
        </p:nvSpPr>
        <p:spPr>
          <a:xfrm>
            <a:off x="97971" y="177290"/>
            <a:ext cx="7886700" cy="590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Proper Recycling Management System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D02D1E7-E0D0-488D-BCB9-FD260DC4252D}"/>
              </a:ext>
            </a:extLst>
          </p:cNvPr>
          <p:cNvSpPr/>
          <p:nvPr/>
        </p:nvSpPr>
        <p:spPr>
          <a:xfrm>
            <a:off x="97971" y="826029"/>
            <a:ext cx="8984796" cy="12009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VAMA and VAMM support Discarded product treatment/ Recycle regulation for Environment &amp; Health &amp; Circular Economy in principle.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Biggest concern is “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create well-management-system with all stakeholders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8061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D728B6-500D-4649-A2B4-BF9EC77A590D}"/>
              </a:ext>
            </a:extLst>
          </p:cNvPr>
          <p:cNvCxnSpPr/>
          <p:nvPr/>
        </p:nvCxnSpPr>
        <p:spPr>
          <a:xfrm>
            <a:off x="97971" y="708737"/>
            <a:ext cx="8825593" cy="0"/>
          </a:xfrm>
          <a:prstGeom prst="line">
            <a:avLst/>
          </a:prstGeom>
          <a:ln w="19050">
            <a:solidFill>
              <a:schemeClr val="accent2">
                <a:lumMod val="7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C7F9E1DD-2B69-486F-9C67-E9DDCE5D108F}"/>
              </a:ext>
            </a:extLst>
          </p:cNvPr>
          <p:cNvSpPr txBox="1">
            <a:spLocks/>
          </p:cNvSpPr>
          <p:nvPr/>
        </p:nvSpPr>
        <p:spPr>
          <a:xfrm>
            <a:off x="220436" y="118644"/>
            <a:ext cx="7886700" cy="590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Concerns on EPR system in Vietnam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850E38-1212-4545-B9FF-556E1DFB3886}"/>
              </a:ext>
            </a:extLst>
          </p:cNvPr>
          <p:cNvSpPr txBox="1"/>
          <p:nvPr/>
        </p:nvSpPr>
        <p:spPr>
          <a:xfrm>
            <a:off x="28947" y="688805"/>
            <a:ext cx="3291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ELV’s recycling process flow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95DE4CF-4D9B-464A-B851-21800F8BCE07}"/>
              </a:ext>
            </a:extLst>
          </p:cNvPr>
          <p:cNvSpPr/>
          <p:nvPr/>
        </p:nvSpPr>
        <p:spPr>
          <a:xfrm>
            <a:off x="258537" y="1230621"/>
            <a:ext cx="1365370" cy="10192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8A8FDF-1FF7-4EB6-8A5B-CA78E7EC0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34" y="1311505"/>
            <a:ext cx="1171575" cy="890041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F515C812-74AB-4D04-A808-076FF41BAF80}"/>
              </a:ext>
            </a:extLst>
          </p:cNvPr>
          <p:cNvSpPr/>
          <p:nvPr/>
        </p:nvSpPr>
        <p:spPr>
          <a:xfrm>
            <a:off x="1729120" y="1597520"/>
            <a:ext cx="476407" cy="3715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4CA5293-3EF0-4E4B-BED1-EBDE19060DBD}"/>
              </a:ext>
            </a:extLst>
          </p:cNvPr>
          <p:cNvSpPr/>
          <p:nvPr/>
        </p:nvSpPr>
        <p:spPr>
          <a:xfrm>
            <a:off x="2302853" y="1216680"/>
            <a:ext cx="1782382" cy="10192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F230C85-CDB3-41CE-8167-7BF6DF6061A0}"/>
              </a:ext>
            </a:extLst>
          </p:cNvPr>
          <p:cNvSpPr/>
          <p:nvPr/>
        </p:nvSpPr>
        <p:spPr>
          <a:xfrm>
            <a:off x="4884289" y="1216019"/>
            <a:ext cx="4116648" cy="9855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05F6F08-F932-492C-8A7E-87DCF6175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872" y="1353941"/>
            <a:ext cx="1369345" cy="7978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8A9D5AE-EC33-4288-A94F-354CD2578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206" y="1349967"/>
            <a:ext cx="3715360" cy="74854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F0F0093-E372-4332-9B86-65C002DCFBB4}"/>
              </a:ext>
            </a:extLst>
          </p:cNvPr>
          <p:cNvSpPr txBox="1"/>
          <p:nvPr/>
        </p:nvSpPr>
        <p:spPr>
          <a:xfrm>
            <a:off x="35584" y="2278052"/>
            <a:ext cx="3291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Concerns and solutions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1FB61B9-791D-46C2-A16F-7544DE98F9C2}"/>
              </a:ext>
            </a:extLst>
          </p:cNvPr>
          <p:cNvSpPr/>
          <p:nvPr/>
        </p:nvSpPr>
        <p:spPr>
          <a:xfrm>
            <a:off x="1853266" y="1120629"/>
            <a:ext cx="294676" cy="2465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CA7E246-1E0C-41E6-B779-40AFB30331D5}"/>
              </a:ext>
            </a:extLst>
          </p:cNvPr>
          <p:cNvSpPr/>
          <p:nvPr/>
        </p:nvSpPr>
        <p:spPr>
          <a:xfrm>
            <a:off x="4343689" y="1117708"/>
            <a:ext cx="282146" cy="245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99EC33-65A1-4463-A49B-2349F21370E9}"/>
              </a:ext>
            </a:extLst>
          </p:cNvPr>
          <p:cNvSpPr txBox="1"/>
          <p:nvPr/>
        </p:nvSpPr>
        <p:spPr>
          <a:xfrm>
            <a:off x="302528" y="936151"/>
            <a:ext cx="1378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Vehicle owner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FE0036-B4AE-4458-892A-33E220F19969}"/>
              </a:ext>
            </a:extLst>
          </p:cNvPr>
          <p:cNvSpPr txBox="1"/>
          <p:nvPr/>
        </p:nvSpPr>
        <p:spPr>
          <a:xfrm>
            <a:off x="2845627" y="933818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Makers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B38619-6A48-4581-A472-245951AC62CE}"/>
              </a:ext>
            </a:extLst>
          </p:cNvPr>
          <p:cNvSpPr txBox="1"/>
          <p:nvPr/>
        </p:nvSpPr>
        <p:spPr>
          <a:xfrm>
            <a:off x="5848732" y="935135"/>
            <a:ext cx="2364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Infrastructure &amp; recyclers</a:t>
            </a:r>
          </a:p>
        </p:txBody>
      </p:sp>
      <p:graphicFrame>
        <p:nvGraphicFramePr>
          <p:cNvPr id="33" name="Table 33">
            <a:extLst>
              <a:ext uri="{FF2B5EF4-FFF2-40B4-BE49-F238E27FC236}">
                <a16:creationId xmlns:a16="http://schemas.microsoft.com/office/drawing/2014/main" id="{E44993DF-6D6B-4EAF-8829-17E7336A9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427735"/>
              </p:ext>
            </p:extLst>
          </p:nvPr>
        </p:nvGraphicFramePr>
        <p:xfrm>
          <a:off x="258537" y="2923939"/>
          <a:ext cx="8814508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7264">
                  <a:extLst>
                    <a:ext uri="{9D8B030D-6E8A-4147-A177-3AD203B41FA5}">
                      <a16:colId xmlns:a16="http://schemas.microsoft.com/office/drawing/2014/main" val="3535007479"/>
                    </a:ext>
                  </a:extLst>
                </a:gridCol>
                <a:gridCol w="2059146">
                  <a:extLst>
                    <a:ext uri="{9D8B030D-6E8A-4147-A177-3AD203B41FA5}">
                      <a16:colId xmlns:a16="http://schemas.microsoft.com/office/drawing/2014/main" val="3982571974"/>
                    </a:ext>
                  </a:extLst>
                </a:gridCol>
                <a:gridCol w="2491530">
                  <a:extLst>
                    <a:ext uri="{9D8B030D-6E8A-4147-A177-3AD203B41FA5}">
                      <a16:colId xmlns:a16="http://schemas.microsoft.com/office/drawing/2014/main" val="2544280478"/>
                    </a:ext>
                  </a:extLst>
                </a:gridCol>
                <a:gridCol w="1816568">
                  <a:extLst>
                    <a:ext uri="{9D8B030D-6E8A-4147-A177-3AD203B41FA5}">
                      <a16:colId xmlns:a16="http://schemas.microsoft.com/office/drawing/2014/main" val="3650220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Concerns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GOVT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 makers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 Users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998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Owner not bring ELV to collection point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Regulation build up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Enforcement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 up collection point (e.g. DLR network)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 deposit scheme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awareness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Compliance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61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Owner sell ELV to informal recycler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Regulation making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 &amp; Penalty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Cannot compete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Cannot force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205919"/>
                  </a:ext>
                </a:extLst>
              </a:tr>
            </a:tbl>
          </a:graphicData>
        </a:graphic>
      </p:graphicFrame>
      <p:sp>
        <p:nvSpPr>
          <p:cNvPr id="35" name="Oval 34">
            <a:extLst>
              <a:ext uri="{FF2B5EF4-FFF2-40B4-BE49-F238E27FC236}">
                <a16:creationId xmlns:a16="http://schemas.microsoft.com/office/drawing/2014/main" id="{ADC677D4-5E89-4D0A-A54C-AD7363B83E64}"/>
              </a:ext>
            </a:extLst>
          </p:cNvPr>
          <p:cNvSpPr/>
          <p:nvPr/>
        </p:nvSpPr>
        <p:spPr>
          <a:xfrm>
            <a:off x="58848" y="2644798"/>
            <a:ext cx="297560" cy="267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9A698F-6B02-41B0-A6D7-4DD743C3CE55}"/>
              </a:ext>
            </a:extLst>
          </p:cNvPr>
          <p:cNvSpPr txBox="1"/>
          <p:nvPr/>
        </p:nvSpPr>
        <p:spPr>
          <a:xfrm>
            <a:off x="269422" y="2621748"/>
            <a:ext cx="1697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Collection process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DF8CE71-21FD-4EE7-9E53-8ABF21EABD6C}"/>
              </a:ext>
            </a:extLst>
          </p:cNvPr>
          <p:cNvSpPr/>
          <p:nvPr/>
        </p:nvSpPr>
        <p:spPr>
          <a:xfrm>
            <a:off x="28947" y="4831158"/>
            <a:ext cx="297560" cy="267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6AF0637-DC88-4139-962C-B6CDD293A32C}"/>
              </a:ext>
            </a:extLst>
          </p:cNvPr>
          <p:cNvSpPr txBox="1"/>
          <p:nvPr/>
        </p:nvSpPr>
        <p:spPr>
          <a:xfrm>
            <a:off x="292954" y="4770773"/>
            <a:ext cx="2257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Recycling process</a:t>
            </a: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4D6D777E-C54A-4854-9F5B-B46841F35F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294154"/>
              </p:ext>
            </p:extLst>
          </p:nvPr>
        </p:nvGraphicFramePr>
        <p:xfrm>
          <a:off x="258536" y="5119393"/>
          <a:ext cx="8814509" cy="1604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7264">
                  <a:extLst>
                    <a:ext uri="{9D8B030D-6E8A-4147-A177-3AD203B41FA5}">
                      <a16:colId xmlns:a16="http://schemas.microsoft.com/office/drawing/2014/main" val="1802262986"/>
                    </a:ext>
                  </a:extLst>
                </a:gridCol>
                <a:gridCol w="1937857">
                  <a:extLst>
                    <a:ext uri="{9D8B030D-6E8A-4147-A177-3AD203B41FA5}">
                      <a16:colId xmlns:a16="http://schemas.microsoft.com/office/drawing/2014/main" val="300760690"/>
                    </a:ext>
                  </a:extLst>
                </a:gridCol>
                <a:gridCol w="2474753">
                  <a:extLst>
                    <a:ext uri="{9D8B030D-6E8A-4147-A177-3AD203B41FA5}">
                      <a16:colId xmlns:a16="http://schemas.microsoft.com/office/drawing/2014/main" val="2342993370"/>
                    </a:ext>
                  </a:extLst>
                </a:gridCol>
                <a:gridCol w="1954635">
                  <a:extLst>
                    <a:ext uri="{9D8B030D-6E8A-4147-A177-3AD203B41FA5}">
                      <a16:colId xmlns:a16="http://schemas.microsoft.com/office/drawing/2014/main" val="1853712156"/>
                    </a:ext>
                  </a:extLst>
                </a:gridCol>
              </a:tblGrid>
              <a:tr h="35523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Concerns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GOVT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 makers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 Users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655873"/>
                  </a:ext>
                </a:extLst>
              </a:tr>
              <a:tr h="70072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Informal sector to treat non-valued items incorrectly, cause harmful to envrmt.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Regulation build-up</a:t>
                      </a:r>
                    </a:p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Enforcement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283293"/>
                  </a:ext>
                </a:extLst>
              </a:tr>
              <a:tr h="49635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Technology of recyclers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Standard build up</a:t>
                      </a:r>
                    </a:p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-Encouragement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collaborate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6169"/>
                  </a:ext>
                </a:extLst>
              </a:tr>
            </a:tbl>
          </a:graphicData>
        </a:graphic>
      </p:graphicFrame>
      <p:sp>
        <p:nvSpPr>
          <p:cNvPr id="41" name="Arrow: Right 40">
            <a:extLst>
              <a:ext uri="{FF2B5EF4-FFF2-40B4-BE49-F238E27FC236}">
                <a16:creationId xmlns:a16="http://schemas.microsoft.com/office/drawing/2014/main" id="{2E42C191-330A-4853-9E10-67FDFB59F4FD}"/>
              </a:ext>
            </a:extLst>
          </p:cNvPr>
          <p:cNvSpPr/>
          <p:nvPr/>
        </p:nvSpPr>
        <p:spPr>
          <a:xfrm>
            <a:off x="4214807" y="1597520"/>
            <a:ext cx="476407" cy="3715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98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B3D4A2-E446-4725-B935-4DEB8ECFBE2F}"/>
              </a:ext>
            </a:extLst>
          </p:cNvPr>
          <p:cNvCxnSpPr/>
          <p:nvPr/>
        </p:nvCxnSpPr>
        <p:spPr>
          <a:xfrm>
            <a:off x="97971" y="708737"/>
            <a:ext cx="8825593" cy="0"/>
          </a:xfrm>
          <a:prstGeom prst="line">
            <a:avLst/>
          </a:prstGeom>
          <a:ln w="19050">
            <a:solidFill>
              <a:schemeClr val="accent2">
                <a:lumMod val="7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BAB57E8-8261-4953-8D23-87B770A33026}"/>
              </a:ext>
            </a:extLst>
          </p:cNvPr>
          <p:cNvSpPr txBox="1"/>
          <p:nvPr/>
        </p:nvSpPr>
        <p:spPr>
          <a:xfrm>
            <a:off x="249011" y="223055"/>
            <a:ext cx="6843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Example: Informal sectors/illegal dumping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D3D49B-A3E3-4839-BB02-BCAF6E8CA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11" y="2039374"/>
            <a:ext cx="7858125" cy="17884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007ED6-CEBD-4EA7-AD13-FDEED1F14335}"/>
              </a:ext>
            </a:extLst>
          </p:cNvPr>
          <p:cNvSpPr txBox="1"/>
          <p:nvPr/>
        </p:nvSpPr>
        <p:spPr>
          <a:xfrm>
            <a:off x="97971" y="1541351"/>
            <a:ext cx="5377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1/No proper environment treatment &amp; protection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3F9BEE-6685-43B3-9878-9D0F5E1CE092}"/>
              </a:ext>
            </a:extLst>
          </p:cNvPr>
          <p:cNvSpPr txBox="1"/>
          <p:nvPr/>
        </p:nvSpPr>
        <p:spPr>
          <a:xfrm>
            <a:off x="246501" y="4038515"/>
            <a:ext cx="689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2/No air-conditioning gas collection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High Green-house - value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6C69F6-EB5C-449E-91BD-084F2BEC8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027" y="4684081"/>
            <a:ext cx="2163225" cy="12651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EDAE9F-5F3F-4ED0-AEAF-91759BA31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111" y="4438625"/>
            <a:ext cx="2755862" cy="187495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028B43A-B54E-4942-846C-23B0E60DBCE8}"/>
              </a:ext>
            </a:extLst>
          </p:cNvPr>
          <p:cNvSpPr/>
          <p:nvPr/>
        </p:nvSpPr>
        <p:spPr>
          <a:xfrm>
            <a:off x="246501" y="845536"/>
            <a:ext cx="8791576" cy="6387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EPR System” cannot be effective without control informal sector by GOVT.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834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B3D4A2-E446-4725-B935-4DEB8ECFBE2F}"/>
              </a:ext>
            </a:extLst>
          </p:cNvPr>
          <p:cNvCxnSpPr/>
          <p:nvPr/>
        </p:nvCxnSpPr>
        <p:spPr>
          <a:xfrm>
            <a:off x="97971" y="708737"/>
            <a:ext cx="8825593" cy="0"/>
          </a:xfrm>
          <a:prstGeom prst="line">
            <a:avLst/>
          </a:prstGeom>
          <a:ln w="19050">
            <a:solidFill>
              <a:schemeClr val="accent2">
                <a:lumMod val="7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CBAB1446-2CB0-426D-82C0-47C2EAB20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107" y="811112"/>
            <a:ext cx="5286645" cy="310680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758D6E3-3BA6-4506-A3AB-E234C93BCF06}"/>
              </a:ext>
            </a:extLst>
          </p:cNvPr>
          <p:cNvSpPr txBox="1">
            <a:spLocks/>
          </p:cNvSpPr>
          <p:nvPr/>
        </p:nvSpPr>
        <p:spPr>
          <a:xfrm>
            <a:off x="220436" y="118644"/>
            <a:ext cx="7886700" cy="590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Overview of recycling situation in Vietnam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3C9B93-A945-493A-B679-E6E94E34B5BD}"/>
              </a:ext>
            </a:extLst>
          </p:cNvPr>
          <p:cNvSpPr txBox="1"/>
          <p:nvPr/>
        </p:nvSpPr>
        <p:spPr>
          <a:xfrm>
            <a:off x="307571" y="4042160"/>
            <a:ext cx="8615993" cy="159511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Vietnam current situation: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Informal sectors co-exists without environment friendly treatment.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Enforcement for owners to bring ELV vehicles to collection points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Network of standard and licensed recyclers is not popular</a:t>
            </a:r>
          </a:p>
        </p:txBody>
      </p:sp>
    </p:spTree>
    <p:extLst>
      <p:ext uri="{BB962C8B-B14F-4D97-AF65-F5344CB8AC3E}">
        <p14:creationId xmlns:p14="http://schemas.microsoft.com/office/powerpoint/2010/main" val="3516663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175">
          <a:solidFill>
            <a:schemeClr val="bg1">
              <a:lumMod val="50000"/>
            </a:schemeClr>
          </a:solidFill>
        </a:ln>
      </a:spPr>
      <a:bodyPr rot="0" spcFirstLastPara="0" vertOverflow="overflow" horzOverflow="overflow" vert="horz" wrap="square" lIns="27432" tIns="27432" rIns="27432" bIns="27432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100" dirty="0" err="1" smtClean="0">
            <a:solidFill>
              <a:schemeClr val="tx1"/>
            </a:solidFill>
            <a:latin typeface="Meiryo UI" panose="020B0604030504040204" pitchFamily="34" charset="-128"/>
            <a:ea typeface="Meiryo UI" panose="020B0604030504040204" pitchFamily="34" charset="-128"/>
            <a:cs typeface="Meiryo UI" panose="020B0604030504040204" pitchFamily="34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27432" tIns="27432" rIns="27432" bIns="27432" rtlCol="0">
        <a:spAutoFit/>
      </a:bodyPr>
      <a:lstStyle>
        <a:defPPr>
          <a:defRPr sz="1100" dirty="0" err="1" smtClean="0">
            <a:latin typeface="Meiryo UI" panose="020B0604030504040204" pitchFamily="34" charset="-128"/>
            <a:ea typeface="Meiryo UI" panose="020B0604030504040204" pitchFamily="34" charset="-128"/>
            <a:cs typeface="Meiryo UI" panose="020B0604030504040204" pitchFamily="34" charset="-128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4213</TotalTime>
  <Words>1235</Words>
  <Application>Microsoft Office PowerPoint</Application>
  <PresentationFormat>On-screen Show (4:3)</PresentationFormat>
  <Paragraphs>216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Meiryo</vt:lpstr>
      <vt:lpstr>Meiryo UI</vt:lpstr>
      <vt:lpstr>Arial</vt:lpstr>
      <vt:lpstr>Calibri</vt:lpstr>
      <vt:lpstr>Calibri Light</vt:lpstr>
      <vt:lpstr>Meiryo  UI</vt:lpstr>
      <vt:lpstr>Tahoma</vt:lpstr>
      <vt:lpstr>Wingdings</vt:lpstr>
      <vt:lpstr>Office Theme</vt:lpstr>
      <vt:lpstr>2_Office Theme</vt:lpstr>
      <vt:lpstr>PowerPoint Presentation</vt:lpstr>
      <vt:lpstr>Contents</vt:lpstr>
      <vt:lpstr>Introduction of VAMA</vt:lpstr>
      <vt:lpstr>Mission &amp; purpose of VAMM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Trung Toan</dc:creator>
  <cp:lastModifiedBy>Hieu Nguyen Trung</cp:lastModifiedBy>
  <cp:revision>339</cp:revision>
  <dcterms:created xsi:type="dcterms:W3CDTF">2021-03-30T05:22:51Z</dcterms:created>
  <dcterms:modified xsi:type="dcterms:W3CDTF">2021-06-16T02:35:16Z</dcterms:modified>
</cp:coreProperties>
</file>