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7010400" cy="9296400"/>
  <p:embeddedFontLst>
    <p:embeddedFont>
      <p:font typeface="Tahom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h4ZoY8BiqJfw8WGOIeEm/q8k4+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5A1E250-A176-497B-BEB7-64EACF0F02B3}">
  <a:tblStyle styleId="{55A1E250-A176-497B-BEB7-64EACF0F02B3}" styleName="Table_0">
    <a:wholeTbl>
      <a:tcTxStyle b="off" i="off">
        <a:font>
          <a:latin typeface="맑은 고딕"/>
          <a:ea typeface="맑은 고딕"/>
          <a:cs typeface="맑은 고딕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0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10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1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11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2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3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4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5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6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7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18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8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5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6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7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8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9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://hangeul.naver.com/font" TargetMode="Externa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://hangeul.naver.com/font" TargetMode="Externa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hyperlink" Target="http://hangeul.naver.com/font" TargetMode="Externa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hyperlink" Target="http://hangeul.naver.com/font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표지" showMasterSp="0">
  <p:cSld name="표지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31"/>
          <p:cNvCxnSpPr/>
          <p:nvPr/>
        </p:nvCxnSpPr>
        <p:spPr>
          <a:xfrm rot="10800000">
            <a:off x="431800" y="553661"/>
            <a:ext cx="1357314" cy="0"/>
          </a:xfrm>
          <a:prstGeom prst="straightConnector1">
            <a:avLst/>
          </a:prstGeom>
          <a:noFill/>
          <a:ln cap="flat" cmpd="sng" w="38100">
            <a:solidFill>
              <a:srgbClr val="FF873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" name="Google Shape;86;p31"/>
          <p:cNvCxnSpPr/>
          <p:nvPr/>
        </p:nvCxnSpPr>
        <p:spPr>
          <a:xfrm rot="10800000">
            <a:off x="431800" y="3072250"/>
            <a:ext cx="1321115" cy="0"/>
          </a:xfrm>
          <a:prstGeom prst="straightConnector1">
            <a:avLst/>
          </a:prstGeom>
          <a:noFill/>
          <a:ln cap="flat" cmpd="sng" w="12700">
            <a:solidFill>
              <a:srgbClr val="FF873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nhn\Desktop\7.png" id="87" name="Google Shape;8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3863" y="6324600"/>
            <a:ext cx="1231985" cy="25370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1"/>
          <p:cNvSpPr/>
          <p:nvPr/>
        </p:nvSpPr>
        <p:spPr>
          <a:xfrm>
            <a:off x="6561225" y="6345070"/>
            <a:ext cx="228299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이 문서는 나눔글꼴로 작성되었습니다</a:t>
            </a:r>
            <a:r>
              <a:rPr b="0" i="0" lang="en-US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r>
              <a:rPr b="0" i="0" lang="en-US" sz="800" u="sng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설치하기</a:t>
            </a:r>
            <a:endParaRPr b="0" i="0" sz="800" u="sng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간지" showMasterSp="0">
  <p:cSld name="간지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32"/>
          <p:cNvCxnSpPr/>
          <p:nvPr/>
        </p:nvCxnSpPr>
        <p:spPr>
          <a:xfrm rot="10800000">
            <a:off x="431800" y="1412776"/>
            <a:ext cx="1321115" cy="0"/>
          </a:xfrm>
          <a:prstGeom prst="straightConnector1">
            <a:avLst/>
          </a:prstGeom>
          <a:noFill/>
          <a:ln cap="flat" cmpd="sng" w="12700">
            <a:solidFill>
              <a:srgbClr val="FF873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32"/>
          <p:cNvSpPr/>
          <p:nvPr/>
        </p:nvSpPr>
        <p:spPr>
          <a:xfrm>
            <a:off x="2137275" y="6337895"/>
            <a:ext cx="76174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문서의 제목</a:t>
            </a:r>
            <a:endParaRPr/>
          </a:p>
        </p:txBody>
      </p:sp>
      <p:sp>
        <p:nvSpPr>
          <p:cNvPr id="92" name="Google Shape;92;p32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내지" showMasterSp="0">
  <p:cSld name="내지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hn\Desktop\7.png" id="94" name="Google Shape;9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3863" y="6324600"/>
            <a:ext cx="1231985" cy="2537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33"/>
          <p:cNvCxnSpPr/>
          <p:nvPr/>
        </p:nvCxnSpPr>
        <p:spPr>
          <a:xfrm rot="10800000">
            <a:off x="431800" y="329689"/>
            <a:ext cx="1357314" cy="0"/>
          </a:xfrm>
          <a:prstGeom prst="straightConnector1">
            <a:avLst/>
          </a:prstGeom>
          <a:noFill/>
          <a:ln cap="flat" cmpd="sng" w="38100">
            <a:solidFill>
              <a:srgbClr val="FF873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" name="Google Shape;96;p33"/>
          <p:cNvCxnSpPr/>
          <p:nvPr/>
        </p:nvCxnSpPr>
        <p:spPr>
          <a:xfrm rot="10800000">
            <a:off x="431800" y="1420724"/>
            <a:ext cx="1321115" cy="0"/>
          </a:xfrm>
          <a:prstGeom prst="straightConnector1">
            <a:avLst/>
          </a:prstGeom>
          <a:noFill/>
          <a:ln cap="flat" cmpd="sng" w="12700">
            <a:solidFill>
              <a:srgbClr val="FF873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" name="Google Shape;97;p33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표지_텍스트" showMasterSp="0">
  <p:cSld name="표지_텍스트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p34"/>
          <p:cNvCxnSpPr/>
          <p:nvPr/>
        </p:nvCxnSpPr>
        <p:spPr>
          <a:xfrm rot="10800000">
            <a:off x="431800" y="553661"/>
            <a:ext cx="1357314" cy="0"/>
          </a:xfrm>
          <a:prstGeom prst="straightConnector1">
            <a:avLst/>
          </a:prstGeom>
          <a:noFill/>
          <a:ln cap="flat" cmpd="sng" w="38100">
            <a:solidFill>
              <a:srgbClr val="FF873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" name="Google Shape;100;p34"/>
          <p:cNvCxnSpPr/>
          <p:nvPr/>
        </p:nvCxnSpPr>
        <p:spPr>
          <a:xfrm rot="10800000">
            <a:off x="431800" y="3072250"/>
            <a:ext cx="1321115" cy="0"/>
          </a:xfrm>
          <a:prstGeom prst="straightConnector1">
            <a:avLst/>
          </a:prstGeom>
          <a:noFill/>
          <a:ln cap="flat" cmpd="sng" w="12700">
            <a:solidFill>
              <a:srgbClr val="FF873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nhn\Desktop\7.png" id="101" name="Google Shape;101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3863" y="6324600"/>
            <a:ext cx="1231985" cy="253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4"/>
          <p:cNvSpPr/>
          <p:nvPr/>
        </p:nvSpPr>
        <p:spPr>
          <a:xfrm>
            <a:off x="6561225" y="6345070"/>
            <a:ext cx="228299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이 문서는 나눔글꼴로 작성되었습니다</a:t>
            </a:r>
            <a:r>
              <a:rPr b="0" i="0" lang="en-US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r>
              <a:rPr b="0" i="0" lang="en-US" sz="800" u="sng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설치하기</a:t>
            </a:r>
            <a:endParaRPr b="0" i="0" sz="800" u="sng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4"/>
          <p:cNvSpPr txBox="1"/>
          <p:nvPr>
            <p:ph type="title"/>
          </p:nvPr>
        </p:nvSpPr>
        <p:spPr>
          <a:xfrm>
            <a:off x="323528" y="692696"/>
            <a:ext cx="8229600" cy="1656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algun Gothic"/>
              <a:buNone/>
              <a:defRPr b="1"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간지_텍스트" showMasterSp="0">
  <p:cSld name="간지_텍스트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35"/>
          <p:cNvCxnSpPr/>
          <p:nvPr/>
        </p:nvCxnSpPr>
        <p:spPr>
          <a:xfrm rot="10800000">
            <a:off x="431800" y="1412776"/>
            <a:ext cx="1321115" cy="0"/>
          </a:xfrm>
          <a:prstGeom prst="straightConnector1">
            <a:avLst/>
          </a:prstGeom>
          <a:noFill/>
          <a:ln cap="flat" cmpd="sng" w="12700">
            <a:solidFill>
              <a:srgbClr val="FF873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35"/>
          <p:cNvSpPr/>
          <p:nvPr/>
        </p:nvSpPr>
        <p:spPr>
          <a:xfrm>
            <a:off x="2137275" y="6337895"/>
            <a:ext cx="76174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문서의 제목</a:t>
            </a:r>
            <a:endParaRPr/>
          </a:p>
        </p:txBody>
      </p:sp>
      <p:sp>
        <p:nvSpPr>
          <p:cNvPr id="107" name="Google Shape;107;p35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5"/>
          <p:cNvSpPr txBox="1"/>
          <p:nvPr>
            <p:ph type="title"/>
          </p:nvPr>
        </p:nvSpPr>
        <p:spPr>
          <a:xfrm>
            <a:off x="2090216" y="1196751"/>
            <a:ext cx="6226199" cy="151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algun Gothic"/>
              <a:buNone/>
              <a:defRPr b="0"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내지_텍스트" showMasterSp="0">
  <p:cSld name="내지_텍스트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hn\Desktop\7.png" id="110" name="Google Shape;11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3863" y="6324600"/>
            <a:ext cx="1231985" cy="2537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36"/>
          <p:cNvCxnSpPr/>
          <p:nvPr/>
        </p:nvCxnSpPr>
        <p:spPr>
          <a:xfrm rot="10800000">
            <a:off x="431800" y="329689"/>
            <a:ext cx="1357314" cy="0"/>
          </a:xfrm>
          <a:prstGeom prst="straightConnector1">
            <a:avLst/>
          </a:prstGeom>
          <a:noFill/>
          <a:ln cap="flat" cmpd="sng" w="38100">
            <a:solidFill>
              <a:srgbClr val="FF873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p36"/>
          <p:cNvCxnSpPr/>
          <p:nvPr/>
        </p:nvCxnSpPr>
        <p:spPr>
          <a:xfrm rot="10800000">
            <a:off x="431800" y="1420724"/>
            <a:ext cx="1321115" cy="0"/>
          </a:xfrm>
          <a:prstGeom prst="straightConnector1">
            <a:avLst/>
          </a:prstGeom>
          <a:noFill/>
          <a:ln cap="flat" cmpd="sng" w="12700">
            <a:solidFill>
              <a:srgbClr val="FF873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36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6"/>
          <p:cNvSpPr txBox="1"/>
          <p:nvPr>
            <p:ph type="title"/>
          </p:nvPr>
        </p:nvSpPr>
        <p:spPr>
          <a:xfrm>
            <a:off x="2123728" y="210319"/>
            <a:ext cx="5616624" cy="504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gun Gothic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표지1" showMasterSp="0">
  <p:cSld name="표지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-12700" y="-9525"/>
            <a:ext cx="9169400" cy="6877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37"/>
          <p:cNvCxnSpPr/>
          <p:nvPr/>
        </p:nvCxnSpPr>
        <p:spPr>
          <a:xfrm rot="10800000">
            <a:off x="431800" y="553661"/>
            <a:ext cx="1357314" cy="0"/>
          </a:xfrm>
          <a:prstGeom prst="straightConnector1">
            <a:avLst/>
          </a:prstGeom>
          <a:noFill/>
          <a:ln cap="flat" cmpd="sng" w="38100">
            <a:solidFill>
              <a:srgbClr val="FF873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p37"/>
          <p:cNvCxnSpPr/>
          <p:nvPr/>
        </p:nvCxnSpPr>
        <p:spPr>
          <a:xfrm rot="10800000">
            <a:off x="431800" y="3072250"/>
            <a:ext cx="1321115" cy="0"/>
          </a:xfrm>
          <a:prstGeom prst="straightConnector1">
            <a:avLst/>
          </a:prstGeom>
          <a:noFill/>
          <a:ln cap="flat" cmpd="sng" w="12700">
            <a:solidFill>
              <a:srgbClr val="FF873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nhn\Desktop\7.png" id="119" name="Google Shape;11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63" y="6324600"/>
            <a:ext cx="1231985" cy="25370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7"/>
          <p:cNvSpPr/>
          <p:nvPr/>
        </p:nvSpPr>
        <p:spPr>
          <a:xfrm>
            <a:off x="6561225" y="6345070"/>
            <a:ext cx="228299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이 문서는 나눔글꼴로 작성되었습니다</a:t>
            </a:r>
            <a:r>
              <a:rPr b="0" i="0" lang="en-US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r>
              <a:rPr b="0" i="0" lang="en-US" sz="800" u="sng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설치하기</a:t>
            </a:r>
            <a:endParaRPr b="0" i="0" sz="800" u="sng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간지2" showMasterSp="0">
  <p:cSld name="간지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-12700" y="-9525"/>
            <a:ext cx="9169400" cy="6877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38"/>
          <p:cNvCxnSpPr/>
          <p:nvPr/>
        </p:nvCxnSpPr>
        <p:spPr>
          <a:xfrm rot="10800000">
            <a:off x="431800" y="1412776"/>
            <a:ext cx="1321115" cy="0"/>
          </a:xfrm>
          <a:prstGeom prst="straightConnector1">
            <a:avLst/>
          </a:prstGeom>
          <a:noFill/>
          <a:ln cap="flat" cmpd="sng" w="12700">
            <a:solidFill>
              <a:srgbClr val="FF873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" name="Google Shape;124;p38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내지2" showMasterSp="0">
  <p:cSld name="내지2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-12700" y="-9525"/>
            <a:ext cx="9169400" cy="6877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hn\Desktop\7.png" id="127" name="Google Shape;12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63" y="6324600"/>
            <a:ext cx="1231985" cy="2537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39"/>
          <p:cNvCxnSpPr/>
          <p:nvPr/>
        </p:nvCxnSpPr>
        <p:spPr>
          <a:xfrm rot="10800000">
            <a:off x="431800" y="329689"/>
            <a:ext cx="1357314" cy="0"/>
          </a:xfrm>
          <a:prstGeom prst="straightConnector1">
            <a:avLst/>
          </a:prstGeom>
          <a:noFill/>
          <a:ln cap="flat" cmpd="sng" w="38100">
            <a:solidFill>
              <a:srgbClr val="FF873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" name="Google Shape;129;p39"/>
          <p:cNvCxnSpPr/>
          <p:nvPr/>
        </p:nvCxnSpPr>
        <p:spPr>
          <a:xfrm rot="10800000">
            <a:off x="431800" y="1420724"/>
            <a:ext cx="1321115" cy="0"/>
          </a:xfrm>
          <a:prstGeom prst="straightConnector1">
            <a:avLst/>
          </a:prstGeom>
          <a:noFill/>
          <a:ln cap="flat" cmpd="sng" w="12700">
            <a:solidFill>
              <a:srgbClr val="FF873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0" name="Google Shape;130;p39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표지2_텍스트" showMasterSp="0">
  <p:cSld name="표지2_텍스트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-12700" y="-9525"/>
            <a:ext cx="9169400" cy="6877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40"/>
          <p:cNvCxnSpPr/>
          <p:nvPr/>
        </p:nvCxnSpPr>
        <p:spPr>
          <a:xfrm rot="10800000">
            <a:off x="431800" y="553661"/>
            <a:ext cx="1357314" cy="0"/>
          </a:xfrm>
          <a:prstGeom prst="straightConnector1">
            <a:avLst/>
          </a:prstGeom>
          <a:noFill/>
          <a:ln cap="flat" cmpd="sng" w="38100">
            <a:solidFill>
              <a:srgbClr val="FF873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p40"/>
          <p:cNvCxnSpPr/>
          <p:nvPr/>
        </p:nvCxnSpPr>
        <p:spPr>
          <a:xfrm rot="10800000">
            <a:off x="431800" y="3072250"/>
            <a:ext cx="1321115" cy="0"/>
          </a:xfrm>
          <a:prstGeom prst="straightConnector1">
            <a:avLst/>
          </a:prstGeom>
          <a:noFill/>
          <a:ln cap="flat" cmpd="sng" w="12700">
            <a:solidFill>
              <a:srgbClr val="FF873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nhn\Desktop\7.png" id="135" name="Google Shape;13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63" y="6324600"/>
            <a:ext cx="1231985" cy="253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0"/>
          <p:cNvSpPr/>
          <p:nvPr/>
        </p:nvSpPr>
        <p:spPr>
          <a:xfrm>
            <a:off x="6561225" y="6345070"/>
            <a:ext cx="228299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이 문서는 나눔글꼴로 작성되었습니다</a:t>
            </a:r>
            <a:r>
              <a:rPr b="0" i="0" lang="en-US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r>
              <a:rPr b="0" i="0" lang="en-US" sz="800" u="sng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설치하기</a:t>
            </a:r>
            <a:endParaRPr b="0" i="0" sz="800" u="sng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0"/>
          <p:cNvSpPr txBox="1"/>
          <p:nvPr>
            <p:ph type="title"/>
          </p:nvPr>
        </p:nvSpPr>
        <p:spPr>
          <a:xfrm>
            <a:off x="323528" y="692696"/>
            <a:ext cx="8229600" cy="1656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algun Gothic"/>
              <a:buNone/>
              <a:defRPr b="1"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간지2_텍스트" showMasterSp="0">
  <p:cSld name="간지2_텍스트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-12700" y="-9525"/>
            <a:ext cx="9169400" cy="6877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41"/>
          <p:cNvCxnSpPr/>
          <p:nvPr/>
        </p:nvCxnSpPr>
        <p:spPr>
          <a:xfrm rot="10800000">
            <a:off x="431800" y="1412776"/>
            <a:ext cx="1321115" cy="0"/>
          </a:xfrm>
          <a:prstGeom prst="straightConnector1">
            <a:avLst/>
          </a:prstGeom>
          <a:noFill/>
          <a:ln cap="flat" cmpd="sng" w="12700">
            <a:solidFill>
              <a:srgbClr val="FF873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" name="Google Shape;141;p41"/>
          <p:cNvSpPr/>
          <p:nvPr/>
        </p:nvSpPr>
        <p:spPr>
          <a:xfrm>
            <a:off x="2137275" y="6337895"/>
            <a:ext cx="76174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문서의 제목</a:t>
            </a:r>
            <a:endParaRPr/>
          </a:p>
        </p:txBody>
      </p:sp>
      <p:sp>
        <p:nvSpPr>
          <p:cNvPr id="142" name="Google Shape;142;p41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1"/>
          <p:cNvSpPr txBox="1"/>
          <p:nvPr>
            <p:ph type="title"/>
          </p:nvPr>
        </p:nvSpPr>
        <p:spPr>
          <a:xfrm>
            <a:off x="2090216" y="1196751"/>
            <a:ext cx="6226199" cy="151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algun Gothic"/>
              <a:buNone/>
              <a:defRPr b="0"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내지2_텍스트" showMasterSp="0">
  <p:cSld name="내지2_텍스트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-12700" y="-9525"/>
            <a:ext cx="9169400" cy="6877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hn\Desktop\7.png" id="146" name="Google Shape;14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63" y="6324600"/>
            <a:ext cx="1231985" cy="2537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42"/>
          <p:cNvCxnSpPr/>
          <p:nvPr/>
        </p:nvCxnSpPr>
        <p:spPr>
          <a:xfrm rot="10800000">
            <a:off x="431800" y="329689"/>
            <a:ext cx="1357314" cy="0"/>
          </a:xfrm>
          <a:prstGeom prst="straightConnector1">
            <a:avLst/>
          </a:prstGeom>
          <a:noFill/>
          <a:ln cap="flat" cmpd="sng" w="38100">
            <a:solidFill>
              <a:srgbClr val="FF873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" name="Google Shape;148;p42"/>
          <p:cNvCxnSpPr/>
          <p:nvPr/>
        </p:nvCxnSpPr>
        <p:spPr>
          <a:xfrm rot="10800000">
            <a:off x="431800" y="1420724"/>
            <a:ext cx="1321115" cy="0"/>
          </a:xfrm>
          <a:prstGeom prst="straightConnector1">
            <a:avLst/>
          </a:prstGeom>
          <a:noFill/>
          <a:ln cap="flat" cmpd="sng" w="12700">
            <a:solidFill>
              <a:srgbClr val="FF873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" name="Google Shape;149;p42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2"/>
          <p:cNvSpPr txBox="1"/>
          <p:nvPr>
            <p:ph type="title"/>
          </p:nvPr>
        </p:nvSpPr>
        <p:spPr>
          <a:xfrm>
            <a:off x="2123728" y="210319"/>
            <a:ext cx="5616624" cy="504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gun Gothic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바탕2" showMasterSp="0">
  <p:cSld name="바탕2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-12700" y="-9525"/>
            <a:ext cx="9169400" cy="68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사용자 지정 레이아웃">
  <p:cSld name="사용자 지정 레이아웃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사용자 지정 레이아웃">
  <p:cSld name="1_사용자 지정 레이아웃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바탕1" showMasterSp="0">
  <p:cSld name="1_바탕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6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lgun Gothic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lgun Gothic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lgun Gothic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b="0" i="0" sz="4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9" Type="http://schemas.openxmlformats.org/officeDocument/2006/relationships/image" Target="../media/image20.jpg"/><Relationship Id="rId5" Type="http://schemas.openxmlformats.org/officeDocument/2006/relationships/image" Target="../media/image19.jpg"/><Relationship Id="rId6" Type="http://schemas.openxmlformats.org/officeDocument/2006/relationships/image" Target="../media/image25.jpg"/><Relationship Id="rId7" Type="http://schemas.openxmlformats.org/officeDocument/2006/relationships/image" Target="../media/image22.jpg"/><Relationship Id="rId8" Type="http://schemas.openxmlformats.org/officeDocument/2006/relationships/image" Target="../media/image23.jpg"/><Relationship Id="rId11" Type="http://schemas.openxmlformats.org/officeDocument/2006/relationships/image" Target="../media/image21.jpg"/><Relationship Id="rId10" Type="http://schemas.openxmlformats.org/officeDocument/2006/relationships/image" Target="../media/image24.jpg"/><Relationship Id="rId13" Type="http://schemas.openxmlformats.org/officeDocument/2006/relationships/image" Target="../media/image26.jpg"/><Relationship Id="rId12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g"/><Relationship Id="rId4" Type="http://schemas.openxmlformats.org/officeDocument/2006/relationships/image" Target="../media/image35.jpg"/><Relationship Id="rId9" Type="http://schemas.openxmlformats.org/officeDocument/2006/relationships/image" Target="../media/image30.jpg"/><Relationship Id="rId5" Type="http://schemas.openxmlformats.org/officeDocument/2006/relationships/image" Target="../media/image27.jpg"/><Relationship Id="rId6" Type="http://schemas.openxmlformats.org/officeDocument/2006/relationships/image" Target="../media/image32.jpg"/><Relationship Id="rId7" Type="http://schemas.openxmlformats.org/officeDocument/2006/relationships/image" Target="../media/image33.jpg"/><Relationship Id="rId8" Type="http://schemas.openxmlformats.org/officeDocument/2006/relationships/image" Target="../media/image28.png"/><Relationship Id="rId10" Type="http://schemas.openxmlformats.org/officeDocument/2006/relationships/image" Target="../media/image3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5" Type="http://schemas.openxmlformats.org/officeDocument/2006/relationships/image" Target="../media/image7.jpg"/><Relationship Id="rId6" Type="http://schemas.openxmlformats.org/officeDocument/2006/relationships/image" Target="../media/image3.jpg"/><Relationship Id="rId7" Type="http://schemas.openxmlformats.org/officeDocument/2006/relationships/image" Target="../media/image4.jpg"/><Relationship Id="rId8" Type="http://schemas.openxmlformats.org/officeDocument/2006/relationships/image" Target="../media/image8.jpg"/><Relationship Id="rId11" Type="http://schemas.openxmlformats.org/officeDocument/2006/relationships/image" Target="../media/image9.jpg"/><Relationship Id="rId10" Type="http://schemas.openxmlformats.org/officeDocument/2006/relationships/image" Target="../media/image18.jpg"/><Relationship Id="rId13" Type="http://schemas.openxmlformats.org/officeDocument/2006/relationships/image" Target="../media/image12.jpg"/><Relationship Id="rId12" Type="http://schemas.openxmlformats.org/officeDocument/2006/relationships/image" Target="../media/image17.jpg"/><Relationship Id="rId15" Type="http://schemas.openxmlformats.org/officeDocument/2006/relationships/image" Target="../media/image13.jp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 txBox="1"/>
          <p:nvPr>
            <p:ph type="ctrTitle"/>
          </p:nvPr>
        </p:nvSpPr>
        <p:spPr>
          <a:xfrm>
            <a:off x="642910" y="1571612"/>
            <a:ext cx="7772400" cy="1714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algun Gothic"/>
              <a:buNone/>
            </a:pPr>
            <a:br>
              <a:rPr b="1" lang="en-US" sz="4900"/>
            </a:br>
            <a:r>
              <a:rPr b="1" lang="en-US" sz="6000"/>
              <a:t>EPR Brief</a:t>
            </a:r>
            <a:br>
              <a:rPr b="1" lang="en-US" sz="6000"/>
            </a:br>
            <a:r>
              <a:rPr b="1" lang="en-US" sz="6000"/>
              <a:t> Korean Experiences</a:t>
            </a:r>
            <a:br>
              <a:rPr lang="en-US" sz="4000"/>
            </a:br>
            <a:endParaRPr sz="4000"/>
          </a:p>
        </p:txBody>
      </p:sp>
      <p:sp>
        <p:nvSpPr>
          <p:cNvPr id="170" name="Google Shape;170;p1"/>
          <p:cNvSpPr txBox="1"/>
          <p:nvPr>
            <p:ph idx="1" type="subTitle"/>
          </p:nvPr>
        </p:nvSpPr>
        <p:spPr>
          <a:xfrm>
            <a:off x="1547664" y="3933056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b="1" lang="en-US" sz="12800"/>
              <a:t>June 10, 2021</a:t>
            </a:r>
            <a:endParaRPr/>
          </a:p>
          <a:p>
            <a:pPr indent="0" lvl="0" marL="0" rtl="0" algn="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b="1" lang="en-US" sz="12800"/>
              <a:t>Kim In Hwan,PhD</a:t>
            </a:r>
            <a:endParaRPr b="1" sz="12800"/>
          </a:p>
          <a:p>
            <a:pPr indent="0" lvl="0" marL="0" rtl="0" algn="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b="1" lang="en-US" sz="12800"/>
              <a:t>DLA, MONRE</a:t>
            </a:r>
            <a:endParaRPr b="1" sz="12800"/>
          </a:p>
          <a:p>
            <a:pPr indent="0" lvl="0" marL="0" rtl="0" algn="r">
              <a:spcBef>
                <a:spcPts val="43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b="1" lang="en-US" sz="8600">
                <a:solidFill>
                  <a:schemeClr val="lt1"/>
                </a:solidFill>
              </a:rPr>
              <a:t>November 22, 2019 </a:t>
            </a:r>
            <a:endParaRPr/>
          </a:p>
          <a:p>
            <a:pPr indent="0" lvl="0" marL="0" rtl="0" algn="r">
              <a:spcBef>
                <a:spcPts val="175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b="1" lang="en-US" sz="3500">
                <a:solidFill>
                  <a:schemeClr val="lt1"/>
                </a:solidFill>
              </a:rPr>
              <a:t>Kim In Hwan, PhD</a:t>
            </a:r>
            <a:endParaRPr/>
          </a:p>
          <a:p>
            <a:pPr indent="0" lvl="0" marL="0" rtl="0" algn="r"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b="1" lang="en-US">
                <a:solidFill>
                  <a:schemeClr val="lt1"/>
                </a:solidFill>
              </a:rPr>
              <a:t> DLA, MONRE</a:t>
            </a:r>
            <a:endParaRPr/>
          </a:p>
          <a:p>
            <a:pPr indent="0" lvl="0" marL="0" rtl="0" algn="ctr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0"/>
          <p:cNvGrpSpPr/>
          <p:nvPr/>
        </p:nvGrpSpPr>
        <p:grpSpPr>
          <a:xfrm>
            <a:off x="305301" y="1729226"/>
            <a:ext cx="8240911" cy="4494739"/>
            <a:chOff x="1007045" y="1126331"/>
            <a:chExt cx="8240911" cy="5203651"/>
          </a:xfrm>
        </p:grpSpPr>
        <p:sp>
          <p:nvSpPr>
            <p:cNvPr id="248" name="Google Shape;248;p10"/>
            <p:cNvSpPr/>
            <p:nvPr/>
          </p:nvSpPr>
          <p:spPr>
            <a:xfrm>
              <a:off x="1007046" y="1226193"/>
              <a:ext cx="2143125" cy="58881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 Foamed Plastics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(EPS)</a:t>
              </a:r>
              <a:endParaRPr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1007045" y="3663950"/>
              <a:ext cx="2720975" cy="855663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 PolyStyrene Paper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 (PSP)          </a:t>
              </a:r>
              <a:endParaRPr/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3402583" y="1220788"/>
              <a:ext cx="2160588" cy="638175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Polyvinyl Chloride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(PVC)</a:t>
              </a:r>
              <a:endParaRPr/>
            </a:p>
          </p:txBody>
        </p:sp>
        <p:grpSp>
          <p:nvGrpSpPr>
            <p:cNvPr id="251" name="Google Shape;251;p10"/>
            <p:cNvGrpSpPr/>
            <p:nvPr/>
          </p:nvGrpSpPr>
          <p:grpSpPr>
            <a:xfrm>
              <a:off x="5655430" y="1126331"/>
              <a:ext cx="3515512" cy="727869"/>
              <a:chOff x="5084528" y="1464470"/>
              <a:chExt cx="3838450" cy="704390"/>
            </a:xfrm>
          </p:grpSpPr>
          <p:sp>
            <p:nvSpPr>
              <p:cNvPr id="252" name="Google Shape;252;p10"/>
              <p:cNvSpPr/>
              <p:nvPr/>
            </p:nvSpPr>
            <p:spPr>
              <a:xfrm>
                <a:off x="5219523" y="1464470"/>
                <a:ext cx="3703455" cy="324036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35000">
                    <a:srgbClr val="BDD5FF"/>
                  </a:gs>
                  <a:gs pos="100000">
                    <a:srgbClr val="E4EEFF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600" u="none" cap="none" strike="noStrike">
                    <a:solidFill>
                      <a:schemeClr val="dk1"/>
                    </a:solidFill>
                    <a:latin typeface="Malgun Gothic"/>
                    <a:ea typeface="Malgun Gothic"/>
                    <a:cs typeface="Malgun Gothic"/>
                    <a:sym typeface="Malgun Gothic"/>
                  </a:rPr>
                  <a:t> PET-bottle</a:t>
                </a:r>
                <a:endParaRPr b="1" i="0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53" name="Google Shape;253;p10"/>
              <p:cNvSpPr/>
              <p:nvPr/>
            </p:nvSpPr>
            <p:spPr>
              <a:xfrm>
                <a:off x="5084528" y="1844825"/>
                <a:ext cx="1385858" cy="286110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35000">
                    <a:srgbClr val="BDD5FF"/>
                  </a:gs>
                  <a:gs pos="100000">
                    <a:srgbClr val="E4EEFF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600" u="none" cap="none" strike="noStrike">
                    <a:solidFill>
                      <a:schemeClr val="dk1"/>
                    </a:solidFill>
                    <a:latin typeface="Malgun Gothic"/>
                    <a:ea typeface="Malgun Gothic"/>
                    <a:cs typeface="Malgun Gothic"/>
                    <a:sym typeface="Malgun Gothic"/>
                  </a:rPr>
                  <a:t>Colorless</a:t>
                </a:r>
                <a:endParaRPr b="1" i="0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54" name="Google Shape;254;p10"/>
              <p:cNvSpPr/>
              <p:nvPr/>
            </p:nvSpPr>
            <p:spPr>
              <a:xfrm>
                <a:off x="6443892" y="1844824"/>
                <a:ext cx="1217420" cy="324036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35000">
                    <a:srgbClr val="BDD5FF"/>
                  </a:gs>
                  <a:gs pos="100000">
                    <a:srgbClr val="E4EEFF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600" u="none" cap="none" strike="noStrike">
                    <a:solidFill>
                      <a:schemeClr val="dk1"/>
                    </a:solidFill>
                    <a:latin typeface="Malgun Gothic"/>
                    <a:ea typeface="Malgun Gothic"/>
                    <a:cs typeface="Malgun Gothic"/>
                    <a:sym typeface="Malgun Gothic"/>
                  </a:rPr>
                  <a:t>Color</a:t>
                </a:r>
                <a:endParaRPr b="1" i="0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55" name="Google Shape;255;p10"/>
              <p:cNvSpPr/>
              <p:nvPr/>
            </p:nvSpPr>
            <p:spPr>
              <a:xfrm>
                <a:off x="7661312" y="1844824"/>
                <a:ext cx="1260614" cy="324036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35000">
                    <a:srgbClr val="BDD5FF"/>
                  </a:gs>
                  <a:gs pos="100000">
                    <a:srgbClr val="E4EEFF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600" u="none" cap="none" strike="noStrike">
                    <a:solidFill>
                      <a:schemeClr val="dk1"/>
                    </a:solidFill>
                    <a:latin typeface="Malgun Gothic"/>
                    <a:ea typeface="Malgun Gothic"/>
                    <a:cs typeface="Malgun Gothic"/>
                    <a:sym typeface="Malgun Gothic"/>
                  </a:rPr>
                  <a:t> Mix </a:t>
                </a:r>
                <a:endParaRPr b="1" i="0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256" name="Google Shape;256;p10"/>
            <p:cNvGrpSpPr/>
            <p:nvPr/>
          </p:nvGrpSpPr>
          <p:grpSpPr>
            <a:xfrm>
              <a:off x="3840733" y="3652838"/>
              <a:ext cx="3643313" cy="866775"/>
              <a:chOff x="5220072" y="1556792"/>
              <a:chExt cx="3701300" cy="732627"/>
            </a:xfrm>
          </p:grpSpPr>
          <p:sp>
            <p:nvSpPr>
              <p:cNvPr id="257" name="Google Shape;257;p10"/>
              <p:cNvSpPr/>
              <p:nvPr/>
            </p:nvSpPr>
            <p:spPr>
              <a:xfrm>
                <a:off x="5220072" y="1556792"/>
                <a:ext cx="3701300" cy="323375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35000">
                    <a:srgbClr val="BDD5FF"/>
                  </a:gs>
                  <a:gs pos="100000">
                    <a:srgbClr val="E4EEFF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600" u="none" cap="none" strike="noStrike">
                    <a:solidFill>
                      <a:schemeClr val="dk1"/>
                    </a:solidFill>
                    <a:latin typeface="Malgun Gothic"/>
                    <a:ea typeface="Malgun Gothic"/>
                    <a:cs typeface="Malgun Gothic"/>
                    <a:sym typeface="Malgun Gothic"/>
                  </a:rPr>
                  <a:t> Others </a:t>
                </a:r>
                <a:endParaRPr b="1" i="0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58" name="Google Shape;258;p10"/>
              <p:cNvSpPr/>
              <p:nvPr/>
            </p:nvSpPr>
            <p:spPr>
              <a:xfrm>
                <a:off x="5220072" y="1845280"/>
                <a:ext cx="1851456" cy="444139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35000">
                    <a:srgbClr val="BDD5FF"/>
                  </a:gs>
                  <a:gs pos="100000">
                    <a:srgbClr val="E4EEFF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600" u="none" cap="none" strike="noStrike">
                    <a:solidFill>
                      <a:schemeClr val="dk1"/>
                    </a:solidFill>
                    <a:latin typeface="Malgun Gothic"/>
                    <a:ea typeface="Malgun Gothic"/>
                    <a:cs typeface="Malgun Gothic"/>
                    <a:sym typeface="Malgun Gothic"/>
                  </a:rPr>
                  <a:t> Bottle,Tray</a:t>
                </a:r>
                <a:endParaRPr b="1" i="0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600" u="none" cap="none" strike="noStrike">
                    <a:solidFill>
                      <a:schemeClr val="dk1"/>
                    </a:solidFill>
                    <a:latin typeface="Malgun Gothic"/>
                    <a:ea typeface="Malgun Gothic"/>
                    <a:cs typeface="Malgun Gothic"/>
                    <a:sym typeface="Malgun Gothic"/>
                  </a:rPr>
                  <a:t>(PE,PP,PS)</a:t>
                </a:r>
                <a:endParaRPr b="1" i="0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59" name="Google Shape;259;p10"/>
              <p:cNvSpPr/>
              <p:nvPr/>
            </p:nvSpPr>
            <p:spPr>
              <a:xfrm>
                <a:off x="7071528" y="1845280"/>
                <a:ext cx="1849844" cy="444139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35000">
                    <a:srgbClr val="BDD5FF"/>
                  </a:gs>
                  <a:gs pos="100000">
                    <a:srgbClr val="E4EEFF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600" u="none" cap="none" strike="noStrike">
                    <a:solidFill>
                      <a:schemeClr val="dk1"/>
                    </a:solidFill>
                    <a:latin typeface="Malgun Gothic"/>
                    <a:ea typeface="Malgun Gothic"/>
                    <a:cs typeface="Malgun Gothic"/>
                    <a:sym typeface="Malgun Gothic"/>
                  </a:rPr>
                  <a:t> Vinyl (others)</a:t>
                </a:r>
                <a:endParaRPr b="1" i="0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260" name="Google Shape;260;p10"/>
            <p:cNvSpPr/>
            <p:nvPr/>
          </p:nvSpPr>
          <p:spPr>
            <a:xfrm>
              <a:off x="7609458" y="3679825"/>
              <a:ext cx="1627188" cy="829295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Plastic Package for lubricant</a:t>
              </a:r>
              <a:endParaRPr/>
            </a:p>
          </p:txBody>
        </p:sp>
        <p:pic>
          <p:nvPicPr>
            <p:cNvPr descr="EMB000020c032ed" id="261" name="Google Shape;261;p10"/>
            <p:cNvPicPr preferRelativeResize="0"/>
            <p:nvPr/>
          </p:nvPicPr>
          <p:blipFill rotWithShape="1">
            <a:blip r:embed="rId3">
              <a:alphaModFix/>
            </a:blip>
            <a:srcRect b="9952" l="0" r="0" t="12682"/>
            <a:stretch/>
          </p:blipFill>
          <p:spPr>
            <a:xfrm>
              <a:off x="3847355" y="4519613"/>
              <a:ext cx="1796777" cy="17929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0c032eb" id="262" name="Google Shape;262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402583" y="1881189"/>
              <a:ext cx="2160588" cy="1619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0c032ec" id="263" name="Google Shape;263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63183" y="4523407"/>
              <a:ext cx="1809750" cy="17859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0c032ea" id="264" name="Google Shape;264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620769" y="4509120"/>
              <a:ext cx="1627187" cy="180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0c032ee" id="265" name="Google Shape;265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011096" y="1854201"/>
              <a:ext cx="1157287" cy="16462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0c03312" id="266" name="Google Shape;266;p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896671" y="1881189"/>
              <a:ext cx="1079500" cy="1619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0c03317" id="267" name="Google Shape;267;p1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779071" y="1881189"/>
              <a:ext cx="1081087" cy="162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1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007045" y="4509120"/>
              <a:ext cx="1196976" cy="1820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1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191172" y="4509120"/>
              <a:ext cx="1536848" cy="1820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스티로폼.png" id="270" name="Google Shape;270;p1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026095" y="1844675"/>
              <a:ext cx="2124075" cy="16557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로고+가로+영문" id="271" name="Google Shape;271;p10"/>
            <p:cNvPicPr preferRelativeResize="0"/>
            <p:nvPr/>
          </p:nvPicPr>
          <p:blipFill rotWithShape="1">
            <a:blip r:embed="rId13">
              <a:alphaModFix/>
            </a:blip>
            <a:srcRect b="19810" l="11333" r="11334" t="19812"/>
            <a:stretch/>
          </p:blipFill>
          <p:spPr>
            <a:xfrm>
              <a:off x="4058221" y="5516563"/>
              <a:ext cx="1012825" cy="360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로고+가로+영문" id="272" name="Google Shape;272;p10"/>
            <p:cNvPicPr preferRelativeResize="0"/>
            <p:nvPr/>
          </p:nvPicPr>
          <p:blipFill rotWithShape="1">
            <a:blip r:embed="rId13">
              <a:alphaModFix/>
            </a:blip>
            <a:srcRect b="19810" l="11333" r="11334" t="19812"/>
            <a:stretch/>
          </p:blipFill>
          <p:spPr>
            <a:xfrm>
              <a:off x="5959252" y="4860925"/>
              <a:ext cx="1012825" cy="360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로고+가로+영문" id="273" name="Google Shape;273;p10"/>
            <p:cNvPicPr preferRelativeResize="0"/>
            <p:nvPr/>
          </p:nvPicPr>
          <p:blipFill rotWithShape="1">
            <a:blip r:embed="rId13">
              <a:alphaModFix/>
            </a:blip>
            <a:srcRect b="19810" l="11333" r="11334" t="19812"/>
            <a:stretch/>
          </p:blipFill>
          <p:spPr>
            <a:xfrm>
              <a:off x="8090471" y="2781300"/>
              <a:ext cx="1012825" cy="3747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10"/>
            <p:cNvSpPr/>
            <p:nvPr/>
          </p:nvSpPr>
          <p:spPr>
            <a:xfrm>
              <a:off x="8600058" y="2924175"/>
              <a:ext cx="503238" cy="2174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descr="로고+가로+영문" id="275" name="Google Shape;275;p10"/>
            <p:cNvPicPr preferRelativeResize="0"/>
            <p:nvPr/>
          </p:nvPicPr>
          <p:blipFill rotWithShape="1">
            <a:blip r:embed="rId13">
              <a:alphaModFix/>
            </a:blip>
            <a:srcRect b="19810" l="11333" r="11334" t="19812"/>
            <a:stretch/>
          </p:blipFill>
          <p:spPr>
            <a:xfrm>
              <a:off x="2623146" y="4628493"/>
              <a:ext cx="1012825" cy="3747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10"/>
          <p:cNvSpPr txBox="1"/>
          <p:nvPr/>
        </p:nvSpPr>
        <p:spPr>
          <a:xfrm>
            <a:off x="500034" y="642918"/>
            <a:ext cx="807249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Target Item : Packaging(4)</a:t>
            </a:r>
            <a:endParaRPr b="0" i="0" sz="4400" u="none" cap="none" strike="noStrike">
              <a:solidFill>
                <a:srgbClr val="FFC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11"/>
          <p:cNvGrpSpPr/>
          <p:nvPr/>
        </p:nvGrpSpPr>
        <p:grpSpPr>
          <a:xfrm>
            <a:off x="372819" y="1824067"/>
            <a:ext cx="8188085" cy="4491498"/>
            <a:chOff x="1171649" y="1340768"/>
            <a:chExt cx="7644259" cy="4792459"/>
          </a:xfrm>
        </p:grpSpPr>
        <p:sp>
          <p:nvSpPr>
            <p:cNvPr id="283" name="Google Shape;283;p11"/>
            <p:cNvSpPr/>
            <p:nvPr/>
          </p:nvSpPr>
          <p:spPr>
            <a:xfrm>
              <a:off x="1171649" y="1351879"/>
              <a:ext cx="2376636" cy="587921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 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Lubricant(ℓ)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 </a:t>
              </a:r>
              <a:endParaRPr b="0" i="0" sz="16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descr="EMB00000868363c" id="284" name="Google Shape;284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36317" y="1939801"/>
              <a:ext cx="1212007" cy="1546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" name="Google Shape;285;p11"/>
            <p:cNvSpPr/>
            <p:nvPr/>
          </p:nvSpPr>
          <p:spPr>
            <a:xfrm>
              <a:off x="3836317" y="1340768"/>
              <a:ext cx="2296269" cy="587920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 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Tire(kg)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 </a:t>
              </a:r>
              <a:endParaRPr b="0" i="0" sz="16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6511726" y="1351879"/>
              <a:ext cx="2304182" cy="587921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 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Fluorecent lamp(EA)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  </a:t>
              </a:r>
              <a:endParaRPr b="0" i="0" sz="16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descr="EMB00000868363d" id="287" name="Google Shape;287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11726" y="1965201"/>
              <a:ext cx="1243731" cy="15128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Google Shape;288;p11"/>
            <p:cNvSpPr/>
            <p:nvPr/>
          </p:nvSpPr>
          <p:spPr>
            <a:xfrm>
              <a:off x="2359967" y="3767653"/>
              <a:ext cx="1862138" cy="576461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Battery(g)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 </a:t>
              </a:r>
              <a:endParaRPr b="0" i="0" sz="16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4636888" y="3789040"/>
              <a:ext cx="3749675" cy="576461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 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Styrofoam Float (EA)</a:t>
              </a:r>
              <a:endParaRPr b="1" i="0" sz="16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descr="EMB00000868365a" id="290" name="Google Shape;290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629339" y="4344113"/>
              <a:ext cx="2271713" cy="1789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08683659" id="291" name="Google Shape;291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352418" y="4344114"/>
              <a:ext cx="1862138" cy="1789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d.cwropenet.com/data/gallery/z/z071226181537019.jpg" id="292" name="Google Shape;292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908601" y="4336174"/>
              <a:ext cx="1473200" cy="1789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WORK\형광등04.gif" id="293" name="Google Shape;293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764983" y="1950910"/>
              <a:ext cx="1050925" cy="1508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WORK\타이어1.jpg" id="294" name="Google Shape;294;p1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061024" y="1953235"/>
              <a:ext cx="1071562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1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82761" y="1942976"/>
              <a:ext cx="2365524" cy="14970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6" name="Google Shape;296;p11"/>
          <p:cNvSpPr txBox="1"/>
          <p:nvPr/>
        </p:nvSpPr>
        <p:spPr>
          <a:xfrm>
            <a:off x="428596" y="642918"/>
            <a:ext cx="807249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Target Item : Products(12)</a:t>
            </a:r>
            <a:endParaRPr b="0" i="0" sz="4400" u="none" cap="none" strike="noStrike">
              <a:solidFill>
                <a:srgbClr val="FFC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</a:pPr>
            <a:r>
              <a:rPr b="1" lang="en-US" sz="6000"/>
              <a:t> </a:t>
            </a:r>
            <a:r>
              <a:rPr b="1" lang="en-US" sz="5000"/>
              <a:t>Target Item : WEEE</a:t>
            </a:r>
            <a:endParaRPr/>
          </a:p>
        </p:txBody>
      </p:sp>
      <p:sp>
        <p:nvSpPr>
          <p:cNvPr id="302" name="Google Shape;302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/>
              <a:t>Target products; 27 types</a:t>
            </a:r>
            <a:endParaRPr/>
          </a:p>
          <a:p>
            <a:pPr indent="-285750" lvl="1" marL="74295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</a:pPr>
            <a:r>
              <a:rPr lang="en-US" sz="2900"/>
              <a:t>Large; TV, refrigerator, wash machine etc.  </a:t>
            </a:r>
            <a:endParaRPr/>
          </a:p>
          <a:p>
            <a:pPr indent="-285750" lvl="1" marL="74295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</a:pPr>
            <a:r>
              <a:rPr lang="en-US" sz="2900"/>
              <a:t>Communication devices; computer, mobile phones etc. </a:t>
            </a:r>
            <a:endParaRPr/>
          </a:p>
          <a:p>
            <a:pPr indent="-285750" lvl="1" marL="74295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</a:pPr>
            <a:r>
              <a:rPr lang="en-US" sz="2900"/>
              <a:t>Medium-sized; electric oven, electric stove</a:t>
            </a:r>
            <a:endParaRPr/>
          </a:p>
          <a:p>
            <a:pPr indent="-285750" lvl="1" marL="74295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</a:pPr>
            <a:r>
              <a:rPr lang="en-US" sz="2900"/>
              <a:t>Small; electric cooker, iron, fan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algun Gothic"/>
              <a:buNone/>
            </a:pPr>
            <a:r>
              <a:rPr b="1" lang="en-US" sz="5400"/>
              <a:t>Target Item : ELV</a:t>
            </a:r>
            <a:endParaRPr/>
          </a:p>
        </p:txBody>
      </p:sp>
      <p:sp>
        <p:nvSpPr>
          <p:cNvPr id="308" name="Google Shape;308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100"/>
              <a:t>Target Item;</a:t>
            </a:r>
            <a:endParaRPr/>
          </a:p>
          <a:p>
            <a:pPr indent="-285750" lvl="1" marL="742950" rtl="0" algn="l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3800"/>
              <a:t>Passenger motor vehicles</a:t>
            </a:r>
            <a:endParaRPr/>
          </a:p>
          <a:p>
            <a:pPr indent="-285750" lvl="1" marL="742950" rtl="0" algn="l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3800"/>
              <a:t>Passengers &amp; freight motor vehicles(9 person) </a:t>
            </a:r>
            <a:endParaRPr/>
          </a:p>
          <a:p>
            <a:pPr indent="-285750" lvl="1" marL="742950" rtl="0" algn="l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3800"/>
              <a:t>Freight motor vehicles of compact and small</a:t>
            </a:r>
            <a:endParaRPr/>
          </a:p>
          <a:p>
            <a:pPr indent="-342900" lvl="0" marL="342900" rtl="0" algn="l">
              <a:spcBef>
                <a:spcPts val="57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100"/>
              <a:t>Observation of the recycling rate </a:t>
            </a:r>
            <a:endParaRPr/>
          </a:p>
          <a:p>
            <a:pPr indent="-285750" lvl="1" marL="742950" rtl="0" algn="l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3600"/>
              <a:t>Manufacturers/importers of vehicles</a:t>
            </a:r>
            <a:endParaRPr/>
          </a:p>
          <a:p>
            <a:pPr indent="-285750" lvl="1" marL="742950" rtl="0" algn="l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3600"/>
              <a:t>motor vehicle scrapping business operator</a:t>
            </a:r>
            <a:endParaRPr/>
          </a:p>
          <a:p>
            <a:pPr indent="-285750" lvl="1" marL="742950" rtl="0" algn="l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3600"/>
              <a:t>automotive scrap recycler</a:t>
            </a:r>
            <a:endParaRPr/>
          </a:p>
          <a:p>
            <a:pPr indent="-285750" lvl="1" marL="742950" rtl="0" algn="l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3600"/>
              <a:t>automotive shredder residue recycler</a:t>
            </a:r>
            <a:endParaRPr/>
          </a:p>
          <a:p>
            <a:pPr indent="-285750" lvl="1" marL="742950" rtl="0" algn="l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3600"/>
              <a:t>Waste gas treatment business operators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b="1" lang="en-US"/>
              <a:t>Mandatory Recycling Rate </a:t>
            </a:r>
            <a:endParaRPr/>
          </a:p>
        </p:txBody>
      </p:sp>
      <p:graphicFrame>
        <p:nvGraphicFramePr>
          <p:cNvPr id="314" name="Google Shape;314;p14"/>
          <p:cNvGraphicFramePr/>
          <p:nvPr/>
        </p:nvGraphicFramePr>
        <p:xfrm>
          <a:off x="323528" y="151628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{55A1E250-A176-497B-BEB7-64EACF0F02B3}</a:tableStyleId>
              </a:tblPr>
              <a:tblGrid>
                <a:gridCol w="2160250"/>
                <a:gridCol w="1944225"/>
                <a:gridCol w="2304250"/>
                <a:gridCol w="1820900"/>
              </a:tblGrid>
              <a:tr h="616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Item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2014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2015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2016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38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Paper Pack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0.346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0.348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0.350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81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Glass Bottle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0.760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0.763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0.763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01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Metallic Can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0.791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0.797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0.797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00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PET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0.812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0.818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0.818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00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EPS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Malgun Gothic"/>
                        <a:buNone/>
                      </a:pPr>
                      <a:r>
                        <a:rPr lang="en-US" sz="2000"/>
                        <a:t>0.790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Malgun Gothic"/>
                        <a:buNone/>
                      </a:pPr>
                      <a:r>
                        <a:rPr lang="en-US" sz="2000"/>
                        <a:t>0.795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Malgun Gothic"/>
                        <a:buNone/>
                      </a:pPr>
                      <a:r>
                        <a:rPr lang="en-US" sz="2000"/>
                        <a:t>0.807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PSP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Malgun Gothic"/>
                        <a:buNone/>
                      </a:pPr>
                      <a:r>
                        <a:rPr lang="en-US" sz="2000"/>
                        <a:t>0.423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Malgun Gothic"/>
                        <a:buNone/>
                      </a:pPr>
                      <a:r>
                        <a:rPr lang="en-US" sz="2000"/>
                        <a:t>0.423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Malgun Gothic"/>
                        <a:buNone/>
                      </a:pPr>
                      <a:r>
                        <a:rPr lang="en-US" sz="2000"/>
                        <a:t>0.423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PVC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Malgun Gothic"/>
                        <a:buNone/>
                      </a:pPr>
                      <a:r>
                        <a:rPr lang="en-US" sz="2000"/>
                        <a:t>0.690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Malgun Gothic"/>
                        <a:buNone/>
                      </a:pPr>
                      <a:r>
                        <a:rPr lang="en-US" sz="2000"/>
                        <a:t>0.765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Malgun Gothic"/>
                        <a:buNone/>
                      </a:pPr>
                      <a:r>
                        <a:rPr lang="en-US" sz="2000"/>
                        <a:t>0.735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algun Gothic"/>
              <a:buNone/>
            </a:pPr>
            <a:r>
              <a:rPr lang="en-US" sz="4000"/>
              <a:t> </a:t>
            </a:r>
            <a:r>
              <a:rPr b="1" lang="en-US"/>
              <a:t>Recycling Method &amp; Standard</a:t>
            </a:r>
            <a:endParaRPr sz="3600"/>
          </a:p>
        </p:txBody>
      </p:sp>
      <p:graphicFrame>
        <p:nvGraphicFramePr>
          <p:cNvPr id="320" name="Google Shape;320;p15"/>
          <p:cNvGraphicFramePr/>
          <p:nvPr/>
        </p:nvGraphicFramePr>
        <p:xfrm>
          <a:off x="323528" y="151628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{55A1E250-A176-497B-BEB7-64EACF0F02B3}</a:tableStyleId>
              </a:tblPr>
              <a:tblGrid>
                <a:gridCol w="1676700"/>
                <a:gridCol w="6552900"/>
              </a:tblGrid>
              <a:tr h="468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Item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Recycling Method &amp; Standard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3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Paper pack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Paper product, Recycled material, Export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70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Glass Bottle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Reuse, Glass powder(Recycle,</a:t>
                      </a:r>
                      <a:r>
                        <a:rPr lang="en-US" sz="2000"/>
                        <a:t> Use of construction),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 Export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690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Metallic can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Reuse, Compressing for making recycled material.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Export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9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PET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Reuse, Recycled product or material,</a:t>
                      </a:r>
                      <a:r>
                        <a:rPr lang="en-US" sz="2000"/>
                        <a:t> Export (less than 20% of amount of PET bottle recycled)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717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EPS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Malgun Gothic"/>
                        <a:buNone/>
                      </a:pPr>
                      <a:r>
                        <a:rPr lang="en-US" sz="2000"/>
                        <a:t>Reuse, Recycled product/material,</a:t>
                      </a:r>
                      <a:r>
                        <a:rPr lang="en-US" sz="2000"/>
                        <a:t> Fireproof product,   Export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961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Synthetic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resin packing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Malgun Gothic"/>
                        <a:buNone/>
                      </a:pPr>
                      <a:r>
                        <a:rPr lang="en-US" sz="2000"/>
                        <a:t>Reuse, Recycled product or material,</a:t>
                      </a:r>
                      <a:r>
                        <a:rPr lang="en-US" sz="2000"/>
                        <a:t> Extract oil/ gas,  Solid Refuse Fuel, Export</a:t>
                      </a:r>
                      <a:endParaRPr sz="20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Malgun Gothic"/>
              <a:buNone/>
            </a:pPr>
            <a:r>
              <a:rPr b="1" lang="en-US" sz="4300"/>
              <a:t> How Producer Perform duty? </a:t>
            </a:r>
            <a:endParaRPr/>
          </a:p>
        </p:txBody>
      </p:sp>
      <p:sp>
        <p:nvSpPr>
          <p:cNvPr id="326" name="Google Shape;326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Direct recovery and recycling </a:t>
            </a:r>
            <a:r>
              <a:rPr lang="en-US">
                <a:solidFill>
                  <a:srgbClr val="FF0000"/>
                </a:solidFill>
              </a:rPr>
              <a:t>or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Direct contract to recycling business </a:t>
            </a:r>
            <a:r>
              <a:rPr lang="en-US">
                <a:solidFill>
                  <a:srgbClr val="FF0000"/>
                </a:solidFill>
              </a:rPr>
              <a:t>or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Join PRO by paying contribution fees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PROs are authorized by MOE to perform         recycling obligations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PROs cosign contract with recycling firms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lgun Gothic"/>
              <a:buNone/>
            </a:pPr>
            <a:r>
              <a:rPr b="1" lang="en-US" sz="4800"/>
              <a:t>Achievement of EPR </a:t>
            </a:r>
            <a:endParaRPr sz="4800"/>
          </a:p>
        </p:txBody>
      </p:sp>
      <p:sp>
        <p:nvSpPr>
          <p:cNvPr id="332" name="Google Shape;332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Char char="•"/>
            </a:pPr>
            <a:r>
              <a:rPr lang="en-US"/>
              <a:t>Total amount of recycled; 72% increase </a:t>
            </a:r>
            <a:endParaRPr/>
          </a:p>
          <a:p>
            <a:pPr indent="-285750" lvl="1" marL="74295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36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1,047,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000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ton(2003)  </a:t>
            </a:r>
            <a:r>
              <a:rPr lang="en-US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▶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1,675,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000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ton(2016)</a:t>
            </a:r>
            <a:endParaRPr/>
          </a:p>
          <a:p>
            <a:pPr indent="-285750" lvl="1" marL="74295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36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93% of </a:t>
            </a: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Plastic packages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were recycled (2016)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Recycling business has been growing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9,769 jobs are created (2003-2012)</a:t>
            </a:r>
            <a:endParaRPr/>
          </a:p>
        </p:txBody>
      </p:sp>
      <p:sp>
        <p:nvSpPr>
          <p:cNvPr id="333" name="Google Shape;33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nd.JPG" id="339" name="Google Shape;33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8"/>
          <p:cNvSpPr txBox="1"/>
          <p:nvPr/>
        </p:nvSpPr>
        <p:spPr>
          <a:xfrm>
            <a:off x="2857488" y="1785926"/>
            <a:ext cx="343029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EA92D"/>
              </a:buClr>
              <a:buSzPts val="5000"/>
              <a:buFont typeface="Malgun Gothic"/>
              <a:buNone/>
            </a:pPr>
            <a:r>
              <a:rPr b="1" i="0" lang="en-US" sz="5000" u="none" cap="none" strike="noStrike">
                <a:solidFill>
                  <a:srgbClr val="6EA92D"/>
                </a:solidFill>
                <a:latin typeface="Malgun Gothic"/>
                <a:ea typeface="Malgun Gothic"/>
                <a:cs typeface="Malgun Gothic"/>
                <a:sym typeface="Malgun Gothic"/>
              </a:rPr>
              <a:t>Thank you!</a:t>
            </a:r>
            <a:endParaRPr b="1" i="0" sz="5000" u="none" cap="none" strike="noStrike">
              <a:solidFill>
                <a:srgbClr val="6EA92D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lgun Gothic"/>
              <a:buNone/>
            </a:pPr>
            <a:r>
              <a:rPr b="1" lang="en-US" sz="4800"/>
              <a:t>CONTENTS</a:t>
            </a:r>
            <a:endParaRPr/>
          </a:p>
        </p:txBody>
      </p:sp>
      <p:sp>
        <p:nvSpPr>
          <p:cNvPr id="176" name="Google Shape;176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Introduction of EPR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Legal Basis for EPR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Outline of Waste Charge and EPR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Administration of EPR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How Producers Perform Duty? 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Achievement of EPR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algun Gothic"/>
              <a:buNone/>
            </a:pPr>
            <a:r>
              <a:rPr b="1" lang="en-US" sz="5000"/>
              <a:t>Introduction of EPR</a:t>
            </a:r>
            <a:endParaRPr b="1" sz="5000"/>
          </a:p>
        </p:txBody>
      </p:sp>
      <p:sp>
        <p:nvSpPr>
          <p:cNvPr id="182" name="Google Shape;182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Principle : Producers assume full responsibility for the whole life of products 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- Pollution control and in-use safety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Malgun Gothic"/>
              <a:buChar char="-"/>
            </a:pPr>
            <a:r>
              <a:rPr lang="en-US">
                <a:solidFill>
                  <a:srgbClr val="FF0000"/>
                </a:solidFill>
              </a:rPr>
              <a:t>Extended</a:t>
            </a:r>
            <a:r>
              <a:rPr lang="en-US"/>
              <a:t> to the end-of-life phase of products having become waste. 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EPR has been first introduced in European countries</a:t>
            </a:r>
            <a:r>
              <a:rPr b="1" lang="en-US" sz="3000"/>
              <a:t> </a:t>
            </a:r>
            <a:endParaRPr sz="3000"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- Now, many countries adopt the scheme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algun Gothic"/>
              <a:buNone/>
            </a:pPr>
            <a:r>
              <a:rPr b="1" lang="en-US" sz="4800"/>
              <a:t> Legal Basis for EPR in Korea </a:t>
            </a:r>
            <a:endParaRPr/>
          </a:p>
        </p:txBody>
      </p:sp>
      <p:sp>
        <p:nvSpPr>
          <p:cNvPr id="188" name="Google Shape;188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Act on the Promotion of Saving and          Recycling Resources(2002)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Act on Resource Circulation of Electrical and Electronic Waste and vehicles(2007)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Waste Control Act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Waste charge system introduced in 1993</a:t>
            </a:r>
            <a:endParaRPr/>
          </a:p>
          <a:p>
            <a:pPr indent="0" lvl="0" marL="571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lgun Gothic"/>
              <a:buNone/>
            </a:pPr>
            <a:r>
              <a:rPr b="1" lang="en-US" sz="4800"/>
              <a:t> Outline of Waste Charge</a:t>
            </a:r>
            <a:endParaRPr/>
          </a:p>
        </p:txBody>
      </p:sp>
      <p:sp>
        <p:nvSpPr>
          <p:cNvPr id="194" name="Google Shape;194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/>
              <a:t>Producer/importers pay costs for disposal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/>
              <a:t>Products not easy to recycle or hazardous 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containers for pesticides &amp; hazardous chemicals 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anti-freeze solutions, gum, disposable diapers,  cigarettes, 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non-package plastics ; not included in EPR item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/>
              <a:t>Charge rate : </a:t>
            </a:r>
            <a:r>
              <a:rPr lang="en-US" sz="3000"/>
              <a:t>100% of the disposal cost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/>
              <a:t>Revenue is for supporting waste disposal 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</a:pPr>
            <a:r>
              <a:rPr b="1" lang="en-US" sz="6000"/>
              <a:t> </a:t>
            </a:r>
            <a:r>
              <a:rPr b="1" lang="en-US" sz="4800"/>
              <a:t>Waste Charge Rate</a:t>
            </a:r>
            <a:endParaRPr/>
          </a:p>
        </p:txBody>
      </p:sp>
      <p:graphicFrame>
        <p:nvGraphicFramePr>
          <p:cNvPr id="200" name="Google Shape;200;p6"/>
          <p:cNvGraphicFramePr/>
          <p:nvPr/>
        </p:nvGraphicFramePr>
        <p:xfrm>
          <a:off x="642910" y="15716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{55A1E250-A176-497B-BEB7-64EACF0F02B3}</a:tableStyleId>
              </a:tblPr>
              <a:tblGrid>
                <a:gridCol w="880100"/>
                <a:gridCol w="622500"/>
                <a:gridCol w="1854975"/>
                <a:gridCol w="4532350"/>
              </a:tblGrid>
              <a:tr h="42862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200" u="none" cap="none" strike="noStrike"/>
                        <a:t>Item</a:t>
                      </a:r>
                      <a:endParaRPr/>
                    </a:p>
                  </a:txBody>
                  <a:tcPr marT="45725" marB="45725" marR="68575" marL="68575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200" u="none" cap="none" strike="noStrike"/>
                        <a:t>Charge Rate</a:t>
                      </a:r>
                      <a:endParaRPr/>
                    </a:p>
                  </a:txBody>
                  <a:tcPr marT="45725" marB="45725" marR="68575" marL="68575"/>
                </a:tc>
              </a:tr>
              <a:tr h="1368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Pesticide/Toxic </a:t>
                      </a:r>
                      <a:endParaRPr/>
                    </a:p>
                  </a:txBody>
                  <a:tcPr marT="45725" marB="45725" marR="68575" marL="6857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Plastic Container</a:t>
                      </a:r>
                      <a:endParaRPr/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Less 500ml; 24.9KRW/unit,  above 500ml; 30.7KRW/unit</a:t>
                      </a:r>
                      <a:endParaRPr/>
                    </a:p>
                  </a:txBody>
                  <a:tcPr marT="45725" marB="45725" marR="68575" marL="68575"/>
                </a:tc>
              </a:tr>
              <a:tr h="3708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products</a:t>
                      </a:r>
                      <a:endParaRPr/>
                    </a:p>
                  </a:txBody>
                  <a:tcPr marT="45725" marB="45725" marR="68575" marL="6857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Glass Container</a:t>
                      </a:r>
                      <a:endParaRPr/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Less 500ml; 56.2KRW/unit,  above 500ml; 84.3KRW/unit</a:t>
                      </a:r>
                      <a:endParaRPr/>
                    </a:p>
                  </a:txBody>
                  <a:tcPr marT="45725" marB="45725" marR="68575" marL="68575"/>
                </a:tc>
              </a:tr>
              <a:tr h="3708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68575" marL="6857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Steel Container</a:t>
                      </a:r>
                      <a:endParaRPr/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Less 500ml; 53.9KRW/unit,  above 500ml; 78.2KRW/unit</a:t>
                      </a:r>
                      <a:endParaRPr/>
                    </a:p>
                  </a:txBody>
                  <a:tcPr marT="45725" marB="45725" marR="68575" marL="68575"/>
                </a:tc>
              </a:tr>
              <a:tr h="370850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Antifreeze</a:t>
                      </a:r>
                      <a:endParaRPr/>
                    </a:p>
                  </a:txBody>
                  <a:tcPr marT="45725" marB="45725" marR="68575" marL="68575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189KRW/liter</a:t>
                      </a:r>
                      <a:endParaRPr/>
                    </a:p>
                  </a:txBody>
                  <a:tcPr marT="45725" marB="45725" marR="68575" marL="68575"/>
                </a:tc>
              </a:tr>
              <a:tr h="370850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Chewing Gum</a:t>
                      </a:r>
                      <a:endParaRPr/>
                    </a:p>
                  </a:txBody>
                  <a:tcPr marT="45725" marB="45725" marR="68575" marL="68575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1.8% of sale/imported price</a:t>
                      </a:r>
                      <a:endParaRPr/>
                    </a:p>
                  </a:txBody>
                  <a:tcPr marT="45725" marB="45725" marR="68575" marL="68575"/>
                </a:tc>
              </a:tr>
              <a:tr h="370850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Disposable diapers</a:t>
                      </a:r>
                      <a:endParaRPr/>
                    </a:p>
                  </a:txBody>
                  <a:tcPr marT="45725" marB="45725" marR="68575" marL="68575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5.5KRW/unit</a:t>
                      </a:r>
                      <a:endParaRPr/>
                    </a:p>
                  </a:txBody>
                  <a:tcPr marT="45725" marB="45725" marR="68575" marL="68575"/>
                </a:tc>
              </a:tr>
              <a:tr h="370850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Tobacco</a:t>
                      </a:r>
                      <a:endParaRPr/>
                    </a:p>
                  </a:txBody>
                  <a:tcPr marT="45725" marB="45725" marR="68575" marL="68575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7KRW/20 cigarettes</a:t>
                      </a:r>
                      <a:endParaRPr/>
                    </a:p>
                  </a:txBody>
                  <a:tcPr marT="45725" marB="45725" marR="68575" marL="68575"/>
                </a:tc>
              </a:tr>
              <a:tr h="37085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Plastic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product</a:t>
                      </a:r>
                      <a:endParaRPr/>
                    </a:p>
                  </a:txBody>
                  <a:tcPr marT="45725" marB="45725" marR="68575" marL="68575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General plastic products</a:t>
                      </a:r>
                      <a:endParaRPr/>
                    </a:p>
                  </a:txBody>
                  <a:tcPr marT="45725" marB="45725" marR="68575" marL="6857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150KRW/kg of synthetic resin input</a:t>
                      </a:r>
                      <a:endParaRPr/>
                    </a:p>
                  </a:txBody>
                  <a:tcPr marT="45725" marB="45725" marR="68575" marL="68575"/>
                </a:tc>
              </a:tr>
              <a:tr h="370850">
                <a:tc v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Construction Plastics</a:t>
                      </a:r>
                      <a:endParaRPr/>
                    </a:p>
                  </a:txBody>
                  <a:tcPr marT="45725" marB="45725" marR="68575" marL="6857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75KRW/kg of synthetic resin input</a:t>
                      </a:r>
                      <a:endParaRPr/>
                    </a:p>
                  </a:txBody>
                  <a:tcPr marT="45725" marB="45725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algun Gothic"/>
              <a:buNone/>
            </a:pPr>
            <a:r>
              <a:rPr b="1" lang="en-US" sz="5400"/>
              <a:t> Outline of EPR</a:t>
            </a:r>
            <a:endParaRPr/>
          </a:p>
        </p:txBody>
      </p:sp>
      <p:sp>
        <p:nvSpPr>
          <p:cNvPr id="206" name="Google Shape;206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Mandate producers to burden collecting &amp; recycling obligation(2003)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Pay a fee equal to cost of recycling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Fee serves for collection and recycling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Financial flows are managed by a PRO,  not by government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Public agencies supervise the PRO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lgun Gothic"/>
              <a:buNone/>
            </a:pPr>
            <a:r>
              <a:rPr b="1" lang="en-US" sz="4800"/>
              <a:t> Administration of EPR</a:t>
            </a:r>
            <a:endParaRPr/>
          </a:p>
        </p:txBody>
      </p:sp>
      <p:sp>
        <p:nvSpPr>
          <p:cNvPr id="212" name="Google Shape;212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Target items is defined by the Acts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MOE publish mandatory recycling rate of   EPR items every year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Sanctions in case of non-compliance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Impose recycling cost plus 30% surcharge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Supervision is commissioned to KECO 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9"/>
          <p:cNvGrpSpPr/>
          <p:nvPr/>
        </p:nvGrpSpPr>
        <p:grpSpPr>
          <a:xfrm>
            <a:off x="630237" y="1569740"/>
            <a:ext cx="7883525" cy="4187576"/>
            <a:chOff x="1076399" y="1423988"/>
            <a:chExt cx="7883525" cy="4752428"/>
          </a:xfrm>
        </p:grpSpPr>
        <p:sp>
          <p:nvSpPr>
            <p:cNvPr id="219" name="Google Shape;219;p9"/>
            <p:cNvSpPr txBox="1"/>
            <p:nvPr/>
          </p:nvSpPr>
          <p:spPr>
            <a:xfrm>
              <a:off x="1909836" y="2506663"/>
              <a:ext cx="184150" cy="2445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081161" y="1423988"/>
              <a:ext cx="3744913" cy="36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Carton-packs</a:t>
              </a: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257874" y="1423988"/>
              <a:ext cx="3702050" cy="36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 </a:t>
              </a:r>
              <a:r>
                <a:rPr b="1" i="0" lang="en-US" sz="18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Glass Bottles</a:t>
              </a:r>
              <a:endParaRPr b="1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1154186" y="3932709"/>
              <a:ext cx="3600450" cy="36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Metal cans(iron)</a:t>
              </a:r>
              <a:endParaRPr b="1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5257874" y="3932709"/>
              <a:ext cx="3671887" cy="36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Metal cans(Aluminum)</a:t>
              </a:r>
              <a:endParaRPr b="1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descr="EMB000020c032f1" id="224" name="Google Shape;224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81161" y="1855788"/>
              <a:ext cx="1944688" cy="1787431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pic>
          <p:nvPicPr>
            <p:cNvPr descr="EMB000020c03326" id="225" name="Google Shape;225;p9"/>
            <p:cNvPicPr preferRelativeResize="0"/>
            <p:nvPr/>
          </p:nvPicPr>
          <p:blipFill rotWithShape="1">
            <a:blip r:embed="rId4">
              <a:alphaModFix/>
            </a:blip>
            <a:srcRect b="0" l="6001" r="49985" t="0"/>
            <a:stretch/>
          </p:blipFill>
          <p:spPr>
            <a:xfrm>
              <a:off x="5257874" y="1855788"/>
              <a:ext cx="1871662" cy="1821333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pic>
          <p:nvPicPr>
            <p:cNvPr descr="EMB000020c03325" id="226" name="Google Shape;226;p9"/>
            <p:cNvPicPr preferRelativeResize="0"/>
            <p:nvPr/>
          </p:nvPicPr>
          <p:blipFill rotWithShape="1">
            <a:blip r:embed="rId5">
              <a:alphaModFix/>
            </a:blip>
            <a:srcRect b="0" l="0" r="17857" t="0"/>
            <a:stretch/>
          </p:blipFill>
          <p:spPr>
            <a:xfrm>
              <a:off x="7129536" y="1855788"/>
              <a:ext cx="1801813" cy="1821333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pic>
          <p:nvPicPr>
            <p:cNvPr descr="EMB000020c03327" id="227" name="Google Shape;227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809948" y="4353396"/>
              <a:ext cx="1963737" cy="181190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pic>
          <p:nvPicPr>
            <p:cNvPr descr="EMB000020c03328" id="228" name="Google Shape;228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76399" y="4353395"/>
              <a:ext cx="1804987" cy="181190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pic>
          <p:nvPicPr>
            <p:cNvPr id="229" name="Google Shape;229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025849" y="1855788"/>
              <a:ext cx="1747837" cy="17892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pic>
          <p:nvPicPr>
            <p:cNvPr descr="금속캔.jpg" id="230" name="Google Shape;230;p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238825" y="4364509"/>
              <a:ext cx="1890711" cy="1811907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sp>
          <p:nvSpPr>
            <p:cNvPr id="231" name="Google Shape;231;p9"/>
            <p:cNvSpPr/>
            <p:nvPr/>
          </p:nvSpPr>
          <p:spPr>
            <a:xfrm>
              <a:off x="1319286" y="2205038"/>
              <a:ext cx="504825" cy="21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457649" y="4642321"/>
              <a:ext cx="504825" cy="21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descr="로고+가로+영문" id="233" name="Google Shape;233;p9"/>
            <p:cNvPicPr preferRelativeResize="0"/>
            <p:nvPr/>
          </p:nvPicPr>
          <p:blipFill rotWithShape="1">
            <a:blip r:embed="rId10">
              <a:alphaModFix/>
            </a:blip>
            <a:srcRect b="19810" l="11333" r="11334" t="19812"/>
            <a:stretch/>
          </p:blipFill>
          <p:spPr>
            <a:xfrm>
              <a:off x="3314774" y="4569296"/>
              <a:ext cx="1014412" cy="433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로고+가로+영문" id="234" name="Google Shape;234;p9"/>
            <p:cNvPicPr preferRelativeResize="0"/>
            <p:nvPr/>
          </p:nvPicPr>
          <p:blipFill rotWithShape="1">
            <a:blip r:embed="rId11">
              <a:alphaModFix/>
            </a:blip>
            <a:srcRect b="19810" l="11333" r="11334" t="19812"/>
            <a:stretch/>
          </p:blipFill>
          <p:spPr>
            <a:xfrm>
              <a:off x="1076399" y="2133600"/>
              <a:ext cx="725487" cy="307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로고+가로+영문" id="235" name="Google Shape;235;p9"/>
            <p:cNvPicPr preferRelativeResize="0"/>
            <p:nvPr/>
          </p:nvPicPr>
          <p:blipFill rotWithShape="1">
            <a:blip r:embed="rId12">
              <a:alphaModFix/>
            </a:blip>
            <a:srcRect b="19810" l="11333" r="11334" t="19812"/>
            <a:stretch/>
          </p:blipFill>
          <p:spPr>
            <a:xfrm>
              <a:off x="3597349" y="2852738"/>
              <a:ext cx="1012825" cy="43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로고+가로+영문" id="236" name="Google Shape;236;p9"/>
            <p:cNvPicPr preferRelativeResize="0"/>
            <p:nvPr/>
          </p:nvPicPr>
          <p:blipFill rotWithShape="1">
            <a:blip r:embed="rId12">
              <a:alphaModFix/>
            </a:blip>
            <a:srcRect b="19810" l="11333" r="11334" t="19812"/>
            <a:stretch/>
          </p:blipFill>
          <p:spPr>
            <a:xfrm>
              <a:off x="5546799" y="2420938"/>
              <a:ext cx="1012825" cy="43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로고+가로+영문" id="237" name="Google Shape;237;p9"/>
            <p:cNvPicPr preferRelativeResize="0"/>
            <p:nvPr/>
          </p:nvPicPr>
          <p:blipFill rotWithShape="1">
            <a:blip r:embed="rId13">
              <a:alphaModFix/>
            </a:blip>
            <a:srcRect b="19810" l="11333" r="11334" t="19812"/>
            <a:stretch/>
          </p:blipFill>
          <p:spPr>
            <a:xfrm>
              <a:off x="7485136" y="2565400"/>
              <a:ext cx="1014413" cy="43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로고+가로+영문" id="238" name="Google Shape;238;p9"/>
            <p:cNvPicPr preferRelativeResize="0"/>
            <p:nvPr/>
          </p:nvPicPr>
          <p:blipFill rotWithShape="1">
            <a:blip r:embed="rId10">
              <a:alphaModFix/>
            </a:blip>
            <a:srcRect b="19810" l="11333" r="11334" t="19812"/>
            <a:stretch/>
          </p:blipFill>
          <p:spPr>
            <a:xfrm>
              <a:off x="3314774" y="5434484"/>
              <a:ext cx="1014412" cy="433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과일통조림.jpg" id="239" name="Google Shape;239;p9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131124" y="4353395"/>
              <a:ext cx="1828800" cy="181191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pic>
          <p:nvPicPr>
            <p:cNvPr descr="로고+가로+영문" id="240" name="Google Shape;240;p9"/>
            <p:cNvPicPr preferRelativeResize="0"/>
            <p:nvPr/>
          </p:nvPicPr>
          <p:blipFill rotWithShape="1">
            <a:blip r:embed="rId15">
              <a:alphaModFix/>
            </a:blip>
            <a:srcRect b="19810" l="11333" r="11334" t="19812"/>
            <a:stretch/>
          </p:blipFill>
          <p:spPr>
            <a:xfrm>
              <a:off x="7850261" y="4858221"/>
              <a:ext cx="798513" cy="358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1" name="Google Shape;241;p9"/>
          <p:cNvSpPr txBox="1"/>
          <p:nvPr/>
        </p:nvSpPr>
        <p:spPr>
          <a:xfrm>
            <a:off x="642910" y="428604"/>
            <a:ext cx="792961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Target Item : Packaging(4)</a:t>
            </a:r>
            <a:endParaRPr b="0" i="0" sz="4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2012-02-29T07:34:52Z</dcterms:created>
  <dc:creator>LG</dc:creator>
</cp:coreProperties>
</file>