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vnd.openxmlformats-officedocument.vmlDrawing" Extension="vml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spreadsheetml.sheet" PartName="/ppt/embeddings/Microsoft_Excel_Sheet1.xlsx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797675" cy="9928225"/>
  <p:embeddedFontLst>
    <p:embeddedFont>
      <p:font typeface="Helvetica Neue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h2PjCPucy4yAkrGtKFJ9NLsJy/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F9A8A1-A652-4FB3-988A-C723D77EEDBE}">
  <a:tblStyle styleId="{25F9A8A1-A652-4FB3-988A-C723D77EEDBE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HelveticaNeue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HelveticaNeue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4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3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6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5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Assoc. Prof. Dr.-Ing. Nguyen Hong Quan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Director, Institute for Circular Economy Development (ICED)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Vietnam National University - Ho Chi Minh city (VNU - HCM)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 showMasterSp="0">
  <p:cSld name="2_Custom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35D2F">
                  <a:alpha val="20000"/>
                </a:srgbClr>
              </a:gs>
              <a:gs pos="98000">
                <a:srgbClr val="235D2F">
                  <a:alpha val="4705"/>
                </a:srgbClr>
              </a:gs>
              <a:gs pos="100000">
                <a:srgbClr val="235D2F">
                  <a:alpha val="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5211" y="-156221"/>
            <a:ext cx="2544105" cy="1431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4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1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2400"/>
              <a:buFont typeface="Calibri"/>
              <a:buNone/>
              <a:defRPr b="1" i="0"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2400"/>
              <a:buChar char="•"/>
              <a:defRPr b="1" i="0" sz="2400"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2100"/>
              <a:buChar char="•"/>
              <a:defRPr b="1" i="0" sz="21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800"/>
              <a:buChar char="•"/>
              <a:defRPr b="1" i="0" sz="1800"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Char char="•"/>
              <a:defRPr b="1" i="0" sz="1500"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Char char="•"/>
              <a:defRPr b="1" i="0" sz="15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5" name="Google Shape;65;p42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 b="1" i="0" sz="12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6" name="Google Shape;66;p4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2400"/>
              <a:buFont typeface="Calibri"/>
              <a:buNone/>
              <a:defRPr b="1" i="0"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43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 b="1" i="0" sz="12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3" name="Google Shape;73;p4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4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43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4"/>
          <p:cNvSpPr txBox="1"/>
          <p:nvPr>
            <p:ph type="title"/>
          </p:nvPr>
        </p:nvSpPr>
        <p:spPr>
          <a:xfrm>
            <a:off x="628650" y="91234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2700"/>
              <a:buFont typeface="Calibri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" type="body"/>
          </p:nvPr>
        </p:nvSpPr>
        <p:spPr>
          <a:xfrm rot="5400000">
            <a:off x="3460284" y="-823911"/>
            <a:ext cx="2223431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4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5"/>
          <p:cNvSpPr txBox="1"/>
          <p:nvPr>
            <p:ph type="title"/>
          </p:nvPr>
        </p:nvSpPr>
        <p:spPr>
          <a:xfrm rot="5400000">
            <a:off x="5350074" y="1467448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2700"/>
              <a:buFont typeface="Calibri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5"/>
          <p:cNvSpPr txBox="1"/>
          <p:nvPr>
            <p:ph idx="1" type="body"/>
          </p:nvPr>
        </p:nvSpPr>
        <p:spPr>
          <a:xfrm rot="5400000">
            <a:off x="1349575" y="-447077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5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6"/>
          <p:cNvSpPr txBox="1"/>
          <p:nvPr>
            <p:ph type="title"/>
          </p:nvPr>
        </p:nvSpPr>
        <p:spPr>
          <a:xfrm>
            <a:off x="311711" y="744577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5200"/>
              <a:buFont typeface="Calibri"/>
              <a:buNone/>
              <a:defRPr b="1" i="0" sz="5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6"/>
          <p:cNvSpPr txBox="1"/>
          <p:nvPr>
            <p:ph idx="1" type="body"/>
          </p:nvPr>
        </p:nvSpPr>
        <p:spPr>
          <a:xfrm>
            <a:off x="311701" y="2834128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2800"/>
              <a:buFont typeface="Calibri"/>
              <a:buNone/>
              <a:defRPr b="1" i="0" sz="2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2800"/>
              <a:buFont typeface="Calibri"/>
              <a:buNone/>
              <a:defRPr b="1" i="0" sz="28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2800"/>
              <a:buFont typeface="Calibri"/>
              <a:buNone/>
              <a:defRPr b="1" i="0" sz="280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2800"/>
              <a:buFont typeface="Calibri"/>
              <a:buNone/>
              <a:defRPr b="1" i="0" sz="28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2800"/>
              <a:buFont typeface="Calibri"/>
              <a:buNone/>
              <a:defRPr b="1" i="0"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46"/>
          <p:cNvSpPr txBox="1"/>
          <p:nvPr>
            <p:ph idx="12" type="sldNum"/>
          </p:nvPr>
        </p:nvSpPr>
        <p:spPr>
          <a:xfrm>
            <a:off x="8584664" y="4686044"/>
            <a:ext cx="324288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175552" y="195452"/>
            <a:ext cx="8520601" cy="572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175552" y="902900"/>
            <a:ext cx="8520601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579103" y="4690758"/>
            <a:ext cx="335412" cy="338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 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127651" y="505302"/>
            <a:ext cx="8520602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400"/>
              <a:buFont typeface="Helvetica Neue"/>
              <a:buChar char="●"/>
              <a:defRPr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400"/>
              <a:buFont typeface="Helvetica Neue"/>
              <a:buChar char="○"/>
              <a:defRPr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400"/>
              <a:buFont typeface="Helvetica Neue"/>
              <a:buChar char="■"/>
              <a:defRPr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400"/>
              <a:buFont typeface="Helvetica Neue"/>
              <a:buChar char="●"/>
              <a:defRPr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400"/>
              <a:buFont typeface="Helvetica Neue"/>
              <a:buChar char="○"/>
              <a:defRPr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type="title"/>
          </p:nvPr>
        </p:nvSpPr>
        <p:spPr>
          <a:xfrm>
            <a:off x="127651" y="111702"/>
            <a:ext cx="8893501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800"/>
              <a:buFont typeface="Arial"/>
              <a:buNone/>
              <a:defRPr sz="1800"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6385495" y="4598004"/>
            <a:ext cx="335412" cy="338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 and body 1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127651" y="505302"/>
            <a:ext cx="8520602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400"/>
              <a:buFont typeface="Helvetica Neue"/>
              <a:buChar char="●"/>
              <a:defRPr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400"/>
              <a:buFont typeface="Helvetica Neue"/>
              <a:buChar char="○"/>
              <a:defRPr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400"/>
              <a:buFont typeface="Helvetica Neue"/>
              <a:buChar char="■"/>
              <a:defRPr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400"/>
              <a:buFont typeface="Helvetica Neue"/>
              <a:buChar char="●"/>
              <a:defRPr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400"/>
              <a:buFont typeface="Helvetica Neue"/>
              <a:buChar char="○"/>
              <a:defRPr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type="title"/>
          </p:nvPr>
        </p:nvSpPr>
        <p:spPr>
          <a:xfrm>
            <a:off x="127651" y="111702"/>
            <a:ext cx="8893501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041"/>
              </a:buClr>
              <a:buSzPts val="1800"/>
              <a:buFont typeface="Arial"/>
              <a:buNone/>
              <a:defRPr sz="1800">
                <a:solidFill>
                  <a:srgbClr val="063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6385495" y="4598004"/>
            <a:ext cx="335412" cy="338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py" showMasterSp="0">
  <p:cSld name="Blank cop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ueGowj.jpg" id="110" name="Google Shape;11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" y="1713"/>
            <a:ext cx="797196" cy="5140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LoweMishra Horizone-small.png" id="111" name="Google Shape;1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073078" y="4090125"/>
            <a:ext cx="1509979" cy="14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4484638" y="4905377"/>
            <a:ext cx="227624" cy="2410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50775" spcFirstLastPara="1" rIns="50775" wrap="square" tIns="5077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3300"/>
              <a:buFont typeface="Calibri"/>
              <a:buNone/>
              <a:defRPr b="1" i="0" sz="3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None/>
              <a:defRPr b="1" i="0" sz="1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3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3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py 1" showMasterSp="0">
  <p:cSld name="Blank copy 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ueGowj.jpg" id="114" name="Google Shape;11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" y="1713"/>
            <a:ext cx="797196" cy="5140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LoweMishra Horizone-small.png" id="115" name="Google Shape;1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073078" y="4090125"/>
            <a:ext cx="1509979" cy="14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4484638" y="4905377"/>
            <a:ext cx="227624" cy="2410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50775" spcFirstLastPara="1" rIns="50775" wrap="square" tIns="5077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&amp; Subtitle" showMasterSp="0">
  <p:cSld name="1_Title &amp; Sub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666750" y="862014"/>
            <a:ext cx="7810500" cy="1743076"/>
          </a:xfrm>
          <a:prstGeom prst="rect">
            <a:avLst/>
          </a:prstGeom>
          <a:noFill/>
          <a:ln>
            <a:noFill/>
          </a:ln>
        </p:spPr>
        <p:txBody>
          <a:bodyPr anchorCtr="0" anchor="b" bIns="50775" lIns="50775" spcFirstLastPara="1" rIns="50775" wrap="square" tIns="50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666750" y="2652711"/>
            <a:ext cx="7810500" cy="595314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50775" spcFirstLastPara="1" rIns="50775" wrap="square" tIns="507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2" type="sldNum"/>
          </p:nvPr>
        </p:nvSpPr>
        <p:spPr>
          <a:xfrm>
            <a:off x="4484638" y="4905377"/>
            <a:ext cx="227624" cy="2410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50775" spcFirstLastPara="1" rIns="50775" wrap="square" tIns="5077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 showMasterSp="0">
  <p:cSld name="Title - Top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/>
          <p:nvPr>
            <p:ph type="title"/>
          </p:nvPr>
        </p:nvSpPr>
        <p:spPr>
          <a:xfrm>
            <a:off x="633414" y="133350"/>
            <a:ext cx="78771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4484638" y="4905377"/>
            <a:ext cx="227624" cy="2410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50775" spcFirstLastPara="1" rIns="50775" wrap="square" tIns="5077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633414" y="133350"/>
            <a:ext cx="78771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2" type="sldNum"/>
          </p:nvPr>
        </p:nvSpPr>
        <p:spPr>
          <a:xfrm>
            <a:off x="7430245" y="4781762"/>
            <a:ext cx="227624" cy="2410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50775" spcFirstLastPara="1" rIns="50775" wrap="square" tIns="5077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1_Title and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/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sz="33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solidFill>
                  <a:srgbClr val="000000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indent="-36195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solidFill>
                  <a:srgbClr val="000000"/>
                </a:solidFill>
              </a:defRPr>
            </a:lvl3pPr>
            <a:lvl4pPr indent="-36195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solidFill>
                  <a:srgbClr val="000000"/>
                </a:solidFill>
              </a:defRPr>
            </a:lvl4pPr>
            <a:lvl5pPr indent="-36195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solidFill>
                  <a:srgbClr val="000000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8189629" y="4742609"/>
            <a:ext cx="325722" cy="323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/>
          <p:nvPr>
            <p:ph type="title"/>
          </p:nvPr>
        </p:nvSpPr>
        <p:spPr>
          <a:xfrm>
            <a:off x="628650" y="91234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2700"/>
              <a:buFont typeface="Calibri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" type="body"/>
          </p:nvPr>
        </p:nvSpPr>
        <p:spPr>
          <a:xfrm>
            <a:off x="628650" y="2007724"/>
            <a:ext cx="7886700" cy="2223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4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type="title"/>
          </p:nvPr>
        </p:nvSpPr>
        <p:spPr>
          <a:xfrm>
            <a:off x="421631" y="2411179"/>
            <a:ext cx="3953303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2400"/>
              <a:buFont typeface="Calibri"/>
              <a:buNone/>
              <a:defRPr b="1" i="0"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/>
          <p:nvPr>
            <p:ph idx="2" type="pic"/>
          </p:nvPr>
        </p:nvSpPr>
        <p:spPr>
          <a:xfrm>
            <a:off x="5325037" y="-237786"/>
            <a:ext cx="5526002" cy="5619071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/>
          <p:nvPr>
            <p:ph type="title"/>
          </p:nvPr>
        </p:nvSpPr>
        <p:spPr>
          <a:xfrm>
            <a:off x="371085" y="1577578"/>
            <a:ext cx="40759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2700"/>
              <a:buFont typeface="Calibri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" type="body"/>
          </p:nvPr>
        </p:nvSpPr>
        <p:spPr>
          <a:xfrm>
            <a:off x="370287" y="2727722"/>
            <a:ext cx="40759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2" type="body"/>
          </p:nvPr>
        </p:nvSpPr>
        <p:spPr>
          <a:xfrm>
            <a:off x="370286" y="4207671"/>
            <a:ext cx="4075510" cy="236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800"/>
              <a:buNone/>
              <a:defRPr b="0" i="0" sz="800">
                <a:latin typeface="Calibri"/>
                <a:ea typeface="Calibri"/>
                <a:cs typeface="Calibri"/>
                <a:sym typeface="Calibri"/>
              </a:defRPr>
            </a:lvl1pPr>
            <a:lvl2pPr indent="-2794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800"/>
              <a:buChar char="•"/>
              <a:defRPr sz="800"/>
            </a:lvl2pPr>
            <a:lvl3pPr indent="-2794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800"/>
              <a:buChar char="•"/>
              <a:defRPr sz="800"/>
            </a:lvl3pPr>
            <a:lvl4pPr indent="-2794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6"/>
          <p:cNvSpPr/>
          <p:nvPr>
            <p:ph idx="3" type="chart"/>
          </p:nvPr>
        </p:nvSpPr>
        <p:spPr>
          <a:xfrm>
            <a:off x="4697016" y="453630"/>
            <a:ext cx="4275534" cy="441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2142417" y="73684"/>
            <a:ext cx="700158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1800"/>
              <a:buFont typeface="Calibri"/>
              <a:buNone/>
              <a:defRPr b="1" i="0" sz="1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/>
          <p:nvPr>
            <p:ph idx="2" type="pic"/>
          </p:nvPr>
        </p:nvSpPr>
        <p:spPr>
          <a:xfrm>
            <a:off x="3" y="1354934"/>
            <a:ext cx="9143999" cy="3788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623888" y="1282306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4500"/>
              <a:buFont typeface="Calibri"/>
              <a:buNone/>
              <a:defRPr b="1" i="0" sz="4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A9A8C"/>
              </a:buClr>
              <a:buSzPts val="1800"/>
              <a:buNone/>
              <a:defRPr b="1" i="0" sz="1800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9A8C"/>
              </a:buClr>
              <a:buSzPts val="1500"/>
              <a:buNone/>
              <a:defRPr sz="1500">
                <a:solidFill>
                  <a:srgbClr val="8A9A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9A8C"/>
              </a:buClr>
              <a:buSzPts val="1400"/>
              <a:buNone/>
              <a:defRPr sz="1400">
                <a:solidFill>
                  <a:srgbClr val="8A9A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9A8C"/>
              </a:buClr>
              <a:buSzPts val="1200"/>
              <a:buNone/>
              <a:defRPr sz="1200">
                <a:solidFill>
                  <a:srgbClr val="8A9A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9A8C"/>
              </a:buClr>
              <a:buSzPts val="1200"/>
              <a:buNone/>
              <a:defRPr sz="1200">
                <a:solidFill>
                  <a:srgbClr val="8A9A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9A8C"/>
              </a:buClr>
              <a:buSzPts val="1200"/>
              <a:buNone/>
              <a:defRPr sz="1200">
                <a:solidFill>
                  <a:srgbClr val="8A9A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9A8C"/>
              </a:buClr>
              <a:buSzPts val="1200"/>
              <a:buNone/>
              <a:defRPr sz="1200">
                <a:solidFill>
                  <a:srgbClr val="8A9A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9A8C"/>
              </a:buClr>
              <a:buSzPts val="1200"/>
              <a:buNone/>
              <a:defRPr sz="1200">
                <a:solidFill>
                  <a:srgbClr val="8A9A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9A8C"/>
              </a:buClr>
              <a:buSzPts val="1200"/>
              <a:buNone/>
              <a:defRPr sz="1200">
                <a:solidFill>
                  <a:srgbClr val="8A9A8C"/>
                </a:solidFill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type="title"/>
          </p:nvPr>
        </p:nvSpPr>
        <p:spPr>
          <a:xfrm>
            <a:off x="628650" y="91234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2700"/>
              <a:buFont typeface="Calibri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2700"/>
              <a:buFont typeface="Calibri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None/>
              <a:defRPr b="1" i="0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4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None/>
              <a:defRPr b="1" i="0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40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Char char="•"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628650" y="91234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B15B"/>
              </a:buClr>
              <a:buSzPts val="2700"/>
              <a:buFont typeface="Calibri"/>
              <a:buNone/>
              <a:defRPr b="1" i="0" sz="27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628650" y="2007724"/>
            <a:ext cx="7886700" cy="2223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B15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4B1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4B1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692718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8C"/>
              </a:buClr>
              <a:buSzPts val="700"/>
              <a:buFont typeface="Calibri"/>
              <a:buNone/>
              <a:defRPr b="1" i="0" sz="700" u="none" cap="none" strike="noStrike">
                <a:solidFill>
                  <a:srgbClr val="8A9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826" y="329458"/>
            <a:ext cx="1435127" cy="46621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175552" y="195452"/>
            <a:ext cx="8520601" cy="572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F38"/>
              </a:buClr>
              <a:buSzPts val="2400"/>
              <a:buFont typeface="Calibri"/>
              <a:buChar char="●"/>
              <a:defRPr b="1" i="0" sz="2400" u="none" cap="none" strike="noStrike">
                <a:solidFill>
                  <a:srgbClr val="188F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F38"/>
              </a:buClr>
              <a:buSzPts val="2400"/>
              <a:buFont typeface="Calibri"/>
              <a:buChar char="○"/>
              <a:defRPr b="1" i="0" sz="2400" u="none" cap="none" strike="noStrike">
                <a:solidFill>
                  <a:srgbClr val="188F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F38"/>
              </a:buClr>
              <a:buSzPts val="2400"/>
              <a:buFont typeface="Calibri"/>
              <a:buChar char="■"/>
              <a:defRPr b="1" i="0" sz="2400" u="none" cap="none" strike="noStrike">
                <a:solidFill>
                  <a:srgbClr val="188F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F38"/>
              </a:buClr>
              <a:buSzPts val="2400"/>
              <a:buFont typeface="Calibri"/>
              <a:buChar char="●"/>
              <a:defRPr b="1" i="0" sz="2400" u="none" cap="none" strike="noStrike">
                <a:solidFill>
                  <a:srgbClr val="188F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F38"/>
              </a:buClr>
              <a:buSzPts val="2400"/>
              <a:buFont typeface="Calibri"/>
              <a:buChar char="○"/>
              <a:defRPr b="1" i="0" sz="2400" u="none" cap="none" strike="noStrike">
                <a:solidFill>
                  <a:srgbClr val="188F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F38"/>
              </a:buClr>
              <a:buSzPts val="2400"/>
              <a:buFont typeface="Calibri"/>
              <a:buChar char="■"/>
              <a:defRPr b="1" i="0" sz="2400" u="none" cap="none" strike="noStrike">
                <a:solidFill>
                  <a:srgbClr val="188F3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F38"/>
              </a:buClr>
              <a:buSzPts val="2400"/>
              <a:buFont typeface="Calibri"/>
              <a:buChar char="●"/>
              <a:defRPr b="1" i="0" sz="2400" u="none" cap="none" strike="noStrike">
                <a:solidFill>
                  <a:srgbClr val="188F3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F38"/>
              </a:buClr>
              <a:buSzPts val="2400"/>
              <a:buFont typeface="Calibri"/>
              <a:buChar char="○"/>
              <a:defRPr b="1" i="0" sz="2400" u="none" cap="none" strike="noStrike">
                <a:solidFill>
                  <a:srgbClr val="188F3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F38"/>
              </a:buClr>
              <a:buSzPts val="2400"/>
              <a:buFont typeface="Calibri"/>
              <a:buChar char="■"/>
              <a:defRPr b="1" i="0" sz="2400" u="none" cap="none" strike="noStrike">
                <a:solidFill>
                  <a:srgbClr val="188F3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175552" y="902900"/>
            <a:ext cx="8520601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579103" y="4690758"/>
            <a:ext cx="335412" cy="338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5552" y="4567774"/>
            <a:ext cx="1435127" cy="46621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package" Target="../embeddings/Microsoft_Excel_Sheet1.xlsx"/><Relationship Id="rId8" Type="http://schemas.openxmlformats.org/officeDocument/2006/relationships/package" Target="../embeddings/Microsoft_Excel_Sheet1.xlsx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/>
          <p:nvPr/>
        </p:nvSpPr>
        <p:spPr>
          <a:xfrm>
            <a:off x="-76200" y="0"/>
            <a:ext cx="5245433" cy="4886664"/>
          </a:xfrm>
          <a:custGeom>
            <a:rect b="b" l="l" r="r" t="t"/>
            <a:pathLst>
              <a:path extrusionOk="0" h="6515552" w="6993911">
                <a:moveTo>
                  <a:pt x="0" y="0"/>
                </a:moveTo>
                <a:lnTo>
                  <a:pt x="6236365" y="0"/>
                </a:lnTo>
                <a:lnTo>
                  <a:pt x="6287723" y="68680"/>
                </a:lnTo>
                <a:cubicBezTo>
                  <a:pt x="6733574" y="728626"/>
                  <a:pt x="6993911" y="1524201"/>
                  <a:pt x="6993911" y="2380581"/>
                </a:cubicBezTo>
                <a:cubicBezTo>
                  <a:pt x="6993911" y="4664262"/>
                  <a:pt x="5142621" y="6515552"/>
                  <a:pt x="2858940" y="6515552"/>
                </a:cubicBezTo>
                <a:cubicBezTo>
                  <a:pt x="1859830" y="6515552"/>
                  <a:pt x="943482" y="6161204"/>
                  <a:pt x="228715" y="5571326"/>
                </a:cubicBezTo>
                <a:lnTo>
                  <a:pt x="0" y="5363456"/>
                </a:lnTo>
                <a:close/>
              </a:path>
            </a:pathLst>
          </a:custGeom>
          <a:noFill/>
          <a:ln cap="flat" cmpd="sng" w="12700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2177339" y="4760522"/>
            <a:ext cx="80159" cy="80159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1170982" y="1208224"/>
            <a:ext cx="2687936" cy="2687934"/>
          </a:xfrm>
          <a:prstGeom prst="ellipse">
            <a:avLst/>
          </a:prstGeom>
          <a:noFill/>
          <a:ln cap="flat" cmpd="sng" w="12700">
            <a:solidFill>
              <a:schemeClr val="dk1">
                <a:alpha val="9803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35D2F">
                  <a:alpha val="20000"/>
                </a:srgbClr>
              </a:gs>
              <a:gs pos="98000">
                <a:srgbClr val="235D2F">
                  <a:alpha val="4705"/>
                </a:srgbClr>
              </a:gs>
              <a:gs pos="100000">
                <a:srgbClr val="235D2F">
                  <a:alpha val="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stone bridge over a body of water&#10;&#10;Description automatically generated" id="140" name="Google Shape;1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2727237" y="1224647"/>
            <a:ext cx="3711881" cy="3908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EPR NATIONAL PLATFORM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Packaging Industry Group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Packaging Experts Teams Preparation Works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 April 2021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(English Version)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969" y="324104"/>
            <a:ext cx="1779616" cy="578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144" name="Google Shape;14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095" y="1525090"/>
            <a:ext cx="1004753" cy="1004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145" name="Google Shape;14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7083" y="1032530"/>
            <a:ext cx="781912" cy="471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onre vietnam logo" id="146" name="Google Shape;14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5709" y="25169"/>
            <a:ext cx="1007361" cy="100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Recommended recycling specifications (1/2)</a:t>
            </a:r>
            <a:endParaRPr/>
          </a:p>
        </p:txBody>
      </p:sp>
      <p:pic>
        <p:nvPicPr>
          <p:cNvPr descr="Image result for logo of monre vietnam" id="228" name="Google Shape;2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229" name="Google Shape;2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230" name="Google Shape;23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1" name="Google Shape;231;p10"/>
          <p:cNvGraphicFramePr/>
          <p:nvPr/>
        </p:nvGraphicFramePr>
        <p:xfrm>
          <a:off x="150353" y="7689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{25F9A8A1-A652-4FB3-988A-C723D77EEDBE}</a:tableStyleId>
              </a:tblPr>
              <a:tblGrid>
                <a:gridCol w="1518875"/>
                <a:gridCol w="2063175"/>
                <a:gridCol w="5128950"/>
              </a:tblGrid>
              <a:tr h="25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RECYCLING SPECIFICATIONS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CCFFCC"/>
                    </a:solidFill>
                  </a:tcPr>
                </a:tc>
              </a:tr>
              <a:tr h="3454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G.1. Paper-based packaging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1.1. Paper &amp; Carton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Recycle into pulp &amp; paper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</a:tr>
              <a:tr h="345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1.2. Beverage Cartons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Separate fibers &amp; poly-aluminum, then recycle separately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</a:tr>
              <a:tr h="64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G.2. Metal packaging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 Aluminum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 Iron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 Tin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Recycle metal</a:t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</a:tr>
              <a:tr h="64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G.3. Synthetic resins packaging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3.1. Rigid PET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3.2. Rigid PE, PP, PS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3.3. Rigid EPS, others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3.5. Flexible Monomaterial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3.6. Flexible Multimaterial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3.4. PVC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(detail in next chart)</a:t>
                      </a:r>
                      <a:endParaRPr b="0" i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</a:tr>
              <a:tr h="30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G.4. Glass packaging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 Glass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classification (manual), crush, separate from paper and plastic, optical color separation, then grind for glass recycling or crush for aggregate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32" name="Google Shape;232;p10"/>
          <p:cNvSpPr txBox="1"/>
          <p:nvPr/>
        </p:nvSpPr>
        <p:spPr>
          <a:xfrm>
            <a:off x="3694176" y="4218244"/>
            <a:ext cx="5167192" cy="276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guidelines to ensure environmental sustainability / controlled emissions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Recommended recycling specifications (2/2)</a:t>
            </a:r>
            <a:endParaRPr/>
          </a:p>
        </p:txBody>
      </p:sp>
      <p:pic>
        <p:nvPicPr>
          <p:cNvPr descr="Image result for logo of monre vietnam" id="238" name="Google Shape;2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239" name="Google Shape;23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240" name="Google Shape;24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1" name="Google Shape;241;p11"/>
          <p:cNvGraphicFramePr/>
          <p:nvPr/>
        </p:nvGraphicFramePr>
        <p:xfrm>
          <a:off x="150353" y="97296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{25F9A8A1-A652-4FB3-988A-C723D77EEDBE}</a:tableStyleId>
              </a:tblPr>
              <a:tblGrid>
                <a:gridCol w="1089850"/>
                <a:gridCol w="1694200"/>
                <a:gridCol w="3466400"/>
              </a:tblGrid>
              <a:tr h="180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RECYCLING SPECIFICATIONS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CCFFCC"/>
                    </a:solidFill>
                  </a:tcPr>
                </a:tc>
              </a:tr>
              <a:tr h="366075"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G.3. Synthetic resins packaging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3.1. Rigid PET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classification (manual/optical), peeling labels, density separation, removing impurities, shredding, grinding, pelletizing by extrusion / blow molding / injection molding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</a:tr>
              <a:tr h="5358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3.2. Rigid PE, PP, PS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 vMerge="1"/>
              </a:tr>
              <a:tr h="430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3.3. Rigid EPS &amp; others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Recycling or energy recovery (depends on facilities)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</a:tr>
              <a:tr h="368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3.4. Rigid PVC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Harmful material, pollutes the separation process of other plastics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</a:tr>
              <a:tr h="430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3.5. Flexible Monomaterial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Extrusion, molding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</a:tr>
              <a:tr h="7579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3.6. Flexible Multimaterial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Density separation, hotpress OR energy recovery</a:t>
                      </a:r>
                      <a:endParaRPr/>
                    </a:p>
                  </a:txBody>
                  <a:tcPr marT="0" marB="0" marR="13025" marL="13025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42" name="Google Shape;242;p11"/>
          <p:cNvSpPr txBox="1"/>
          <p:nvPr/>
        </p:nvSpPr>
        <p:spPr>
          <a:xfrm>
            <a:off x="6497977" y="941962"/>
            <a:ext cx="2510444" cy="23974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Recycle according to the following circular packaging economy priorities: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Food grade plastic products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Non-food grade plastic products &amp;/or Fibers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Chemical production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Preprocessing, use as alternative fuel with energy recovery, recycle mineral</a:t>
            </a:r>
            <a:endParaRPr/>
          </a:p>
        </p:txBody>
      </p:sp>
      <p:sp>
        <p:nvSpPr>
          <p:cNvPr id="243" name="Google Shape;243;p11"/>
          <p:cNvSpPr/>
          <p:nvPr/>
        </p:nvSpPr>
        <p:spPr>
          <a:xfrm>
            <a:off x="6497977" y="3439793"/>
            <a:ext cx="2510444" cy="676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(NOTE: need clear position on bioplastics/compostable, that can pollute the recycling system)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Recycling rates determination in Vietnam</a:t>
            </a:r>
            <a:endParaRPr b="0"/>
          </a:p>
        </p:txBody>
      </p:sp>
      <p:pic>
        <p:nvPicPr>
          <p:cNvPr descr="Image result for logo of monre vietnam" id="249" name="Google Shape;2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250" name="Google Shape;25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251" name="Google Shape;25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/>
          <p:nvPr/>
        </p:nvSpPr>
        <p:spPr>
          <a:xfrm>
            <a:off x="4306076" y="749776"/>
            <a:ext cx="4217421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CCFFCC"/>
                </a:highlight>
                <a:latin typeface="Calibri"/>
                <a:ea typeface="Calibri"/>
                <a:cs typeface="Calibri"/>
                <a:sym typeface="Calibri"/>
              </a:rPr>
              <a:t>CHALLENGES &amp; PROPOSED SOLUTIONS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Feed the formula with real data 🡪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Year 0 to fine-tune the system. Under MONRE coordination of methodology of study, each material flow shall launch deeper research to capture Vietnam’s reality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Theorical Recycling Rate vs. Auditable Recycling Rate.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Theorical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recycling rate is different from 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Auditable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recycling rate: not all what is collected today can be traced &amp; audited by an EPR system (informal sector participates to theorical calculation of collection rate, but today cannot be traced and audited) 🡪 Insert a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discount factor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capture only the auditable collection rate, use Year 0 to fine-tune the system. Then progressively integrate informal sector in the system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Urban/Rural (Location of Recycling facilities &amp; Logistic constraints)🡪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insert in the formula a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‘discount’ factor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start to focus targets on urban areas at the beginning</a:t>
            </a:r>
            <a:endParaRPr/>
          </a:p>
        </p:txBody>
      </p:sp>
      <p:sp>
        <p:nvSpPr>
          <p:cNvPr id="253" name="Google Shape;253;p12"/>
          <p:cNvSpPr txBox="1"/>
          <p:nvPr/>
        </p:nvSpPr>
        <p:spPr>
          <a:xfrm>
            <a:off x="118953" y="760465"/>
            <a:ext cx="3883785" cy="39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1" i="0" lang="en-US" sz="1500" u="none" cap="none" strike="noStrike">
                <a:solidFill>
                  <a:srgbClr val="434343"/>
                </a:solidFill>
                <a:highlight>
                  <a:srgbClr val="CCFFCC"/>
                </a:highlight>
                <a:latin typeface="Calibri"/>
                <a:ea typeface="Calibri"/>
                <a:cs typeface="Calibri"/>
                <a:sym typeface="Calibri"/>
              </a:rPr>
              <a:t>HANOI SCIENCE &amp; TECHNOLOGY UNIVERSITY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1" i="1" lang="en-US" sz="15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baseline="-25000" i="1" lang="en-US" sz="15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n-US" sz="15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b="1" i="1" lang="en-US" sz="15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i="0" lang="en-US" sz="15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1" lang="en-US" sz="15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i="0" lang="en-US" sz="15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1" lang="en-US" sz="15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b="1" baseline="-25000" i="1" sz="15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baseline="-25000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is actual recycling rate,</a:t>
            </a:r>
            <a:endParaRPr/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1" i="1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: Discarding coefficient, related to lifespan of product (</a:t>
            </a:r>
            <a:r>
              <a:rPr b="0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), and discarded rate from household (</a:t>
            </a:r>
            <a:r>
              <a:rPr b="0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b="1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 = L*D</a:t>
            </a:r>
            <a:r>
              <a:rPr b="1" baseline="-25000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1" i="1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Take-back coefficient, related to recovery rate of from collection system. </a:t>
            </a:r>
            <a:r>
              <a:rPr b="1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: 0.1 – 1.0 </a:t>
            </a:r>
            <a:endParaRPr/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1" i="1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Product recycling coefficient related to available recycling technology. </a:t>
            </a:r>
            <a:r>
              <a:rPr b="1" i="1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P: 0.1 – 1.0</a:t>
            </a:r>
            <a:endParaRPr/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Achieving high recycling rates takes time</a:t>
            </a:r>
            <a:endParaRPr b="0"/>
          </a:p>
        </p:txBody>
      </p:sp>
      <p:pic>
        <p:nvPicPr>
          <p:cNvPr descr="Image result for logo of monre vietnam" id="259" name="Google Shape;2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260" name="Google Shape;2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261" name="Google Shape;26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/>
          <p:nvPr/>
        </p:nvSpPr>
        <p:spPr>
          <a:xfrm flipH="1" rot="10800000">
            <a:off x="4151112" y="-3230882"/>
            <a:ext cx="3456303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3" title="Chart"/>
          <p:cNvPicPr preferRelativeResize="0"/>
          <p:nvPr/>
        </p:nvPicPr>
        <p:blipFill rotWithShape="1">
          <a:blip r:embed="rId6">
            <a:alphaModFix/>
          </a:blip>
          <a:srcRect b="0" l="0" r="0" t="8817"/>
          <a:stretch/>
        </p:blipFill>
        <p:spPr>
          <a:xfrm>
            <a:off x="1362550" y="797799"/>
            <a:ext cx="6374523" cy="359025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4" name="Google Shape;264;p13"/>
          <p:cNvSpPr/>
          <p:nvPr/>
        </p:nvSpPr>
        <p:spPr>
          <a:xfrm>
            <a:off x="1709926" y="1514129"/>
            <a:ext cx="105000" cy="1836300"/>
          </a:xfrm>
          <a:prstGeom prst="downArrow">
            <a:avLst>
              <a:gd fmla="val 21796" name="adj1"/>
              <a:gd fmla="val 50000" name="adj2"/>
            </a:avLst>
          </a:prstGeom>
          <a:solidFill>
            <a:srgbClr val="0D6A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1624680" y="1181012"/>
            <a:ext cx="11799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A8F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D6A8F"/>
                </a:solidFill>
                <a:latin typeface="Arial"/>
                <a:ea typeface="Arial"/>
                <a:cs typeface="Arial"/>
                <a:sym typeface="Arial"/>
              </a:rPr>
              <a:t>ECOCE set-up, Negotiations for price incentive</a:t>
            </a:r>
            <a:endParaRPr b="0" i="0" sz="800" u="none" cap="none" strike="noStrike">
              <a:solidFill>
                <a:srgbClr val="0D6A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3775250" y="1328365"/>
            <a:ext cx="1429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A8F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D6A8F"/>
                </a:solidFill>
                <a:latin typeface="Arial"/>
                <a:ea typeface="Arial"/>
                <a:cs typeface="Arial"/>
                <a:sym typeface="Arial"/>
              </a:rPr>
              <a:t>Significant local recycling capacity set-up, along with offtake agreements</a:t>
            </a:r>
            <a:endParaRPr b="0" i="0" sz="800" u="none" cap="none" strike="noStrike">
              <a:solidFill>
                <a:srgbClr val="0630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4288077" y="1678197"/>
            <a:ext cx="105000" cy="1382400"/>
          </a:xfrm>
          <a:prstGeom prst="downArrow">
            <a:avLst>
              <a:gd fmla="val 21796" name="adj1"/>
              <a:gd fmla="val 50000" name="adj2"/>
            </a:avLst>
          </a:prstGeom>
          <a:solidFill>
            <a:srgbClr val="0D6A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1806815" y="1648285"/>
            <a:ext cx="1179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A8F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D6A8F"/>
                </a:solidFill>
                <a:latin typeface="Arial"/>
                <a:ea typeface="Arial"/>
                <a:cs typeface="Arial"/>
                <a:sym typeface="Arial"/>
              </a:rPr>
              <a:t>Price Incentive,  social benefit &amp; campaigns implemented</a:t>
            </a:r>
            <a:endParaRPr b="0" i="0" sz="800" u="none" cap="none" strike="noStrike">
              <a:solidFill>
                <a:srgbClr val="0630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"/>
          <p:cNvSpPr/>
          <p:nvPr/>
        </p:nvSpPr>
        <p:spPr>
          <a:xfrm>
            <a:off x="1905241" y="2268539"/>
            <a:ext cx="105000" cy="1101900"/>
          </a:xfrm>
          <a:prstGeom prst="downArrow">
            <a:avLst>
              <a:gd fmla="val 21796" name="adj1"/>
              <a:gd fmla="val 50000" name="adj2"/>
            </a:avLst>
          </a:prstGeom>
          <a:solidFill>
            <a:srgbClr val="0D6A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5300155" y="1034369"/>
            <a:ext cx="11799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A8F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D6A8F"/>
                </a:solidFill>
                <a:latin typeface="Arial"/>
                <a:ea typeface="Arial"/>
                <a:cs typeface="Arial"/>
                <a:sym typeface="Arial"/>
              </a:rPr>
              <a:t>Price incentive removed</a:t>
            </a:r>
            <a:endParaRPr b="0" i="0" sz="800" u="none" cap="none" strike="noStrike">
              <a:solidFill>
                <a:srgbClr val="0630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5420144" y="1283025"/>
            <a:ext cx="105000" cy="275400"/>
          </a:xfrm>
          <a:prstGeom prst="downArrow">
            <a:avLst>
              <a:gd fmla="val 21796" name="adj1"/>
              <a:gd fmla="val 50000" name="adj2"/>
            </a:avLst>
          </a:prstGeom>
          <a:solidFill>
            <a:srgbClr val="0D6A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2406373" y="2466450"/>
            <a:ext cx="17454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PETCO set-up, Negotiations for price incentive, Setup of local recycling capacity</a:t>
            </a:r>
            <a:endParaRPr b="0" i="0" sz="800" u="none" cap="none" strike="noStrike">
              <a:solidFill>
                <a:srgbClr val="EA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2497531" y="2807955"/>
            <a:ext cx="105000" cy="275400"/>
          </a:xfrm>
          <a:prstGeom prst="downArrow">
            <a:avLst>
              <a:gd fmla="val 21796" name="adj1"/>
              <a:gd fmla="val 50000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7287588" y="1283019"/>
            <a:ext cx="105000" cy="275400"/>
          </a:xfrm>
          <a:prstGeom prst="downArrow">
            <a:avLst>
              <a:gd fmla="val 21796" name="adj1"/>
              <a:gd fmla="val 50000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6843412" y="1034369"/>
            <a:ext cx="11799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Price incentive continues</a:t>
            </a:r>
            <a:endParaRPr b="0" i="0" sz="800" u="none" cap="none" strike="noStrike">
              <a:solidFill>
                <a:srgbClr val="EA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Recommended recycling rates for products &amp; packaging (</a:t>
            </a:r>
            <a:r>
              <a:rPr lang="en-US">
                <a:highlight>
                  <a:srgbClr val="FFFF00"/>
                </a:highlight>
              </a:rPr>
              <a:t>DRAFT</a:t>
            </a:r>
            <a:r>
              <a:rPr lang="en-US"/>
              <a:t>)</a:t>
            </a:r>
            <a:endParaRPr b="0"/>
          </a:p>
        </p:txBody>
      </p:sp>
      <p:pic>
        <p:nvPicPr>
          <p:cNvPr descr="Image result for logo of monre vietnam" id="281" name="Google Shape;2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282" name="Google Shape;28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283" name="Google Shape;28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14"/>
          <p:cNvGraphicFramePr/>
          <p:nvPr/>
        </p:nvGraphicFramePr>
        <p:xfrm>
          <a:off x="0" y="919163"/>
          <a:ext cx="9051925" cy="3676650"/>
        </p:xfrm>
        <a:graphic>
          <a:graphicData uri="http://schemas.openxmlformats.org/presentationml/2006/ole">
            <mc:AlternateContent>
              <mc:Choice Requires="v">
                <p:oleObj r:id="rId7" imgH="3676650" imgW="9051925" progId="Excel.Sheet.12" spid="_x0000_s1">
                  <p:embed/>
                </p:oleObj>
              </mc:Choice>
              <mc:Fallback>
                <p:oleObj r:id="rId8" imgH="3676650" imgW="9051925" progId="Excel.Sheet.12">
                  <p:embed/>
                  <p:pic>
                    <p:nvPicPr>
                      <p:cNvPr id="284" name="Google Shape;284;p14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919163"/>
                        <a:ext cx="9051925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" name="Google Shape;285;p14"/>
          <p:cNvSpPr txBox="1"/>
          <p:nvPr/>
        </p:nvSpPr>
        <p:spPr>
          <a:xfrm>
            <a:off x="2177935" y="623845"/>
            <a:ext cx="2676698" cy="276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Deeper research in Y0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Guiding principles for financial contributions</a:t>
            </a:r>
            <a:endParaRPr b="0"/>
          </a:p>
        </p:txBody>
      </p:sp>
      <p:pic>
        <p:nvPicPr>
          <p:cNvPr descr="Image result for logo of monre vietnam" id="291" name="Google Shape;2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292" name="Google Shape;29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293" name="Google Shape;29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282633" y="1033481"/>
            <a:ext cx="8300128" cy="30765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net cost coverage principle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EPR contributions shall ensure the coverage of the full net costs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(NC)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to the separate collection and treatment/recycling of the end-of-life products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  =  (C</a:t>
            </a:r>
            <a:r>
              <a:rPr b="1" baseline="-2500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MS) + C</a:t>
            </a:r>
            <a:r>
              <a:rPr b="1" baseline="-2500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0" lvl="2" marL="600075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600075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C1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Recycling costs: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Costs for establishing a separate waste collection system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transport, handling and pre-treatments + recycling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costs for running the system</a:t>
            </a:r>
            <a:endParaRPr/>
          </a:p>
          <a:p>
            <a:pPr indent="0" lvl="2" marL="60007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= Revenues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(if any) from recycled material sales</a:t>
            </a:r>
            <a:endParaRPr/>
          </a:p>
          <a:p>
            <a:pPr indent="0" lvl="2" marL="60007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C2 =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Costs: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communication, awareness-raising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monitoring &amp; auditing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(including measures against free riders)</a:t>
            </a:r>
            <a:endParaRPr/>
          </a:p>
        </p:txBody>
      </p:sp>
      <p:grpSp>
        <p:nvGrpSpPr>
          <p:cNvPr id="295" name="Google Shape;295;p15"/>
          <p:cNvGrpSpPr/>
          <p:nvPr/>
        </p:nvGrpSpPr>
        <p:grpSpPr>
          <a:xfrm>
            <a:off x="7225990" y="192093"/>
            <a:ext cx="1196898" cy="1092638"/>
            <a:chOff x="-819167" y="3684772"/>
            <a:chExt cx="736156" cy="722439"/>
          </a:xfrm>
        </p:grpSpPr>
        <p:pic>
          <p:nvPicPr>
            <p:cNvPr id="296" name="Google Shape;296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746008" y="3684772"/>
              <a:ext cx="589839" cy="58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819167" y="4270039"/>
              <a:ext cx="736156" cy="1371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Can generate alternative Methodology of Calculation</a:t>
            </a:r>
            <a:endParaRPr b="0"/>
          </a:p>
        </p:txBody>
      </p:sp>
      <p:pic>
        <p:nvPicPr>
          <p:cNvPr descr="Image result for logo of monre vietnam" id="303" name="Google Shape;3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304" name="Google Shape;30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305" name="Google Shape;30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275" y="762000"/>
            <a:ext cx="906145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/>
          <p:nvPr/>
        </p:nvSpPr>
        <p:spPr>
          <a:xfrm rot="-1407394">
            <a:off x="2658310" y="2478997"/>
            <a:ext cx="2722859" cy="307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DUMMY FIGURES JUST AS EXAMPLE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We applied 3 different methodologies – </a:t>
            </a:r>
            <a:r>
              <a:rPr lang="en-US">
                <a:highlight>
                  <a:srgbClr val="FFFF00"/>
                </a:highlight>
              </a:rPr>
              <a:t>WORK IN PROGRESS</a:t>
            </a:r>
            <a:endParaRPr b="0">
              <a:highlight>
                <a:srgbClr val="FFFF00"/>
              </a:highlight>
            </a:endParaRPr>
          </a:p>
        </p:txBody>
      </p:sp>
      <p:pic>
        <p:nvPicPr>
          <p:cNvPr descr="Image result for logo of monre vietnam" id="313" name="Google Shape;3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314" name="Google Shape;3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315" name="Google Shape;31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6" name="Google Shape;316;p17"/>
          <p:cNvGraphicFramePr/>
          <p:nvPr/>
        </p:nvGraphicFramePr>
        <p:xfrm>
          <a:off x="249382" y="6976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{25F9A8A1-A652-4FB3-988A-C723D77EEDBE}</a:tableStyleId>
              </a:tblPr>
              <a:tblGrid>
                <a:gridCol w="1704125"/>
                <a:gridCol w="1704125"/>
                <a:gridCol w="1704125"/>
                <a:gridCol w="1704125"/>
                <a:gridCol w="1704125"/>
              </a:tblGrid>
              <a:tr h="52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 per material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(VND / Kg)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Methodology 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F=(R*Q*P)+Fm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(PROF L.T. HOA)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Methodology 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Based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(C. DURANDT)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Methodology 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Industry Best Practices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(TetraPak et al.)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PROPOSAL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FFCC"/>
                    </a:solidFill>
                  </a:tcPr>
                </a:tc>
              </a:tr>
              <a:tr h="24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Paper/Carton	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Beverage Carton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750</a:t>
                      </a:r>
                      <a:endParaRPr i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(96) 133 (160)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Aluminum	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600 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Iron</a:t>
                      </a:r>
                      <a:endParaRPr b="1" i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Tin</a:t>
                      </a:r>
                      <a:endParaRPr b="1" i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Rigid PET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700/950</a:t>
                      </a:r>
                      <a:r>
                        <a:rPr i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(transp./color)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5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Rigid PE, PS, PP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Rigid EPS, others,and multi-materials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Rigid PVC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3900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 (harmful)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 Mono-material</a:t>
                      </a:r>
                      <a:endParaRPr b="1" i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1900</a:t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 Multi-material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 (switch to mono)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24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i="1"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fix cost </a:t>
                      </a: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10/20mio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i="1"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Depends on recycling target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t/>
                      </a:r>
                      <a:endParaRPr i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Three important recommendations</a:t>
            </a:r>
            <a:endParaRPr b="0"/>
          </a:p>
        </p:txBody>
      </p:sp>
      <p:pic>
        <p:nvPicPr>
          <p:cNvPr descr="Image result for logo of monre vietnam" id="322" name="Google Shape;3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 txBox="1"/>
          <p:nvPr/>
        </p:nvSpPr>
        <p:spPr>
          <a:xfrm>
            <a:off x="114788" y="778352"/>
            <a:ext cx="2843097" cy="26900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highlight>
                  <a:srgbClr val="CCFFCC"/>
                </a:highlight>
                <a:latin typeface="Calibri"/>
                <a:ea typeface="Calibri"/>
                <a:cs typeface="Calibri"/>
                <a:sym typeface="Calibri"/>
              </a:rPr>
              <a:t>1. FEES MUST BE KEPT FLEXIBLE TO REVISED EVERY YEAR</a:t>
            </a:r>
            <a:endParaRPr/>
          </a:p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484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Y0 fees must be fine-tuned once the system is tested </a:t>
            </a:r>
            <a:endParaRPr/>
          </a:p>
          <a:p>
            <a:pPr indent="-317484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To be effective, the incentives must follow the volatility of global commodities market</a:t>
            </a:r>
            <a:endParaRPr/>
          </a:p>
          <a:p>
            <a:pPr indent="-317484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</a:pPr>
            <a:r>
              <a:rPr b="0" i="1" lang="en-US" sz="12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(do not include in Decree, use a circular)</a:t>
            </a:r>
            <a:endParaRPr/>
          </a:p>
        </p:txBody>
      </p:sp>
      <p:pic>
        <p:nvPicPr>
          <p:cNvPr id="324" name="Google Shape;324;p18"/>
          <p:cNvPicPr preferRelativeResize="0"/>
          <p:nvPr/>
        </p:nvPicPr>
        <p:blipFill rotWithShape="1">
          <a:blip r:embed="rId4">
            <a:alphaModFix/>
          </a:blip>
          <a:srcRect b="45363" l="37797" r="37852" t="40371"/>
          <a:stretch/>
        </p:blipFill>
        <p:spPr>
          <a:xfrm>
            <a:off x="360209" y="3215896"/>
            <a:ext cx="2416861" cy="79639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8"/>
          <p:cNvSpPr txBox="1"/>
          <p:nvPr/>
        </p:nvSpPr>
        <p:spPr>
          <a:xfrm>
            <a:off x="3080627" y="772604"/>
            <a:ext cx="3105490" cy="26900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highlight>
                  <a:srgbClr val="CCFFCC"/>
                </a:highlight>
                <a:latin typeface="Calibri"/>
                <a:ea typeface="Calibri"/>
                <a:cs typeface="Calibri"/>
                <a:sym typeface="Calibri"/>
              </a:rPr>
              <a:t>2. FEES MUST STUDIED TO INCENTIVIZE PRODUCERS’ INITIATIVE</a:t>
            </a:r>
            <a:endParaRPr/>
          </a:p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VEPF fee &gt; PRO fee</a:t>
            </a:r>
            <a:endParaRPr/>
          </a:p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 fee + (fine) = VEPF fee</a:t>
            </a:r>
            <a:endParaRPr/>
          </a:p>
        </p:txBody>
      </p:sp>
      <p:pic>
        <p:nvPicPr>
          <p:cNvPr id="326" name="Google Shape;326;p18"/>
          <p:cNvPicPr preferRelativeResize="0"/>
          <p:nvPr/>
        </p:nvPicPr>
        <p:blipFill rotWithShape="1">
          <a:blip r:embed="rId5">
            <a:alphaModFix/>
          </a:blip>
          <a:srcRect b="29301" l="55385" r="30708" t="50058"/>
          <a:stretch/>
        </p:blipFill>
        <p:spPr>
          <a:xfrm>
            <a:off x="4069067" y="3009180"/>
            <a:ext cx="1272048" cy="122480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8"/>
          <p:cNvSpPr txBox="1"/>
          <p:nvPr/>
        </p:nvSpPr>
        <p:spPr>
          <a:xfrm>
            <a:off x="3363402" y="1757443"/>
            <a:ext cx="2655736" cy="73479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big enough to incentivize Obliged Industry in self-organizing Producer Responsibility Organizations</a:t>
            </a:r>
            <a:endParaRPr/>
          </a:p>
        </p:txBody>
      </p:sp>
      <p:sp>
        <p:nvSpPr>
          <p:cNvPr id="328" name="Google Shape;328;p18"/>
          <p:cNvSpPr txBox="1"/>
          <p:nvPr/>
        </p:nvSpPr>
        <p:spPr>
          <a:xfrm>
            <a:off x="6038510" y="775254"/>
            <a:ext cx="3105490" cy="26900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highlight>
                  <a:srgbClr val="CCFFCC"/>
                </a:highlight>
                <a:latin typeface="Calibri"/>
                <a:ea typeface="Calibri"/>
                <a:cs typeface="Calibri"/>
                <a:sym typeface="Calibri"/>
              </a:rPr>
              <a:t>3. ECO-MODULATION CAN BE INSERTED (IN PHASE 2)</a:t>
            </a:r>
            <a:endParaRPr/>
          </a:p>
          <a:p>
            <a:pPr indent="0" lvl="0" marL="1396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8"/>
          <p:cNvPicPr preferRelativeResize="0"/>
          <p:nvPr/>
        </p:nvPicPr>
        <p:blipFill rotWithShape="1">
          <a:blip r:embed="rId6">
            <a:alphaModFix/>
          </a:blip>
          <a:srcRect b="44194" l="29236" r="6525" t="43159"/>
          <a:stretch/>
        </p:blipFill>
        <p:spPr>
          <a:xfrm>
            <a:off x="2154803" y="4341023"/>
            <a:ext cx="6992667" cy="77423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8"/>
          <p:cNvSpPr txBox="1"/>
          <p:nvPr/>
        </p:nvSpPr>
        <p:spPr>
          <a:xfrm>
            <a:off x="6317312" y="1393025"/>
            <a:ext cx="2695492" cy="2391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Fee +50%</a:t>
            </a:r>
            <a:endParaRPr/>
          </a:p>
          <a:p>
            <a:pPr indent="-317484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Mixed materials</a:t>
            </a:r>
            <a:endParaRPr/>
          </a:p>
          <a:p>
            <a:pPr indent="-317484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Full sleeve</a:t>
            </a:r>
            <a:endParaRPr/>
          </a:p>
          <a:p>
            <a:pPr indent="-317484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Small litter-prone components (e.g. seal)</a:t>
            </a:r>
            <a:endParaRPr/>
          </a:p>
          <a:p>
            <a:pPr indent="-317484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Non-plasma coatings &amp; additives</a:t>
            </a:r>
            <a:endParaRPr/>
          </a:p>
          <a:p>
            <a:pPr indent="-317484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Dark pigments</a:t>
            </a:r>
            <a:endParaRPr/>
          </a:p>
          <a:p>
            <a:pPr indent="-317484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Hard to dissolve glue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Fee -50%</a:t>
            </a:r>
            <a:endParaRPr/>
          </a:p>
          <a:p>
            <a:pPr indent="-317484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of Recycled or renewable materials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/>
          <p:nvPr>
            <p:ph type="title"/>
          </p:nvPr>
        </p:nvSpPr>
        <p:spPr>
          <a:xfrm>
            <a:off x="88243" y="15191"/>
            <a:ext cx="8520601" cy="572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Progressive roll-out of the EPR system (learning by doing)</a:t>
            </a:r>
            <a:endParaRPr/>
          </a:p>
        </p:txBody>
      </p:sp>
      <p:pic>
        <p:nvPicPr>
          <p:cNvPr descr="Image result for logo of monre vietnam" id="336" name="Google Shape;3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4574" y="4327837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337" name="Google Shape;33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338" name="Google Shape;33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9" name="Google Shape;339;p19"/>
          <p:cNvGraphicFramePr/>
          <p:nvPr/>
        </p:nvGraphicFramePr>
        <p:xfrm>
          <a:off x="10886" y="6090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{25F9A8A1-A652-4FB3-988A-C723D77EEDBE}</a:tableStyleId>
              </a:tblPr>
              <a:tblGrid>
                <a:gridCol w="1824450"/>
                <a:gridCol w="1824450"/>
                <a:gridCol w="1824450"/>
                <a:gridCol w="1824450"/>
                <a:gridCol w="1824450"/>
              </a:tblGrid>
              <a:tr h="49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Onwards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2025+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5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Preparation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Set-up the system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 the baseline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 simple &amp; focused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</a:tr>
              <a:tr h="2389825">
                <a:tc>
                  <a:txBody>
                    <a:bodyPr/>
                    <a:lstStyle/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“Before EPR”</a:t>
                      </a:r>
                      <a:endParaRPr/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 the list of packaging materials</a:t>
                      </a:r>
                      <a:endParaRPr/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 </a:t>
                      </a:r>
                      <a:r>
                        <a:rPr b="0" lang="en-US" sz="1200" u="sng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theorical</a:t>
                      </a: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% for target recycling </a:t>
                      </a:r>
                      <a:endParaRPr/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 </a:t>
                      </a:r>
                      <a:r>
                        <a:rPr b="0" lang="en-US" sz="1200" u="sng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theorical</a:t>
                      </a: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fees by packaging material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“White Year”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Obliged companies must: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A) Register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B) Report quantities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C) Organize Producer Responsibility Organization(s) system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“Grey Year”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Fees and targets are set at low level of the corridor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fines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(assumptions are still to be confirmed, system still unstable)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“Start-up Year”</a:t>
                      </a:r>
                      <a:endParaRPr/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 full system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“Roll-out”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Progressively extend to all packaging materials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Introduce eco-modulation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1275">
                <a:tc>
                  <a:txBody>
                    <a:bodyPr/>
                    <a:lstStyle/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i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SME temporarily exempted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SME Y0 </a:t>
                      </a:r>
                      <a:endParaRPr/>
                    </a:p>
                    <a:p>
                      <a:pPr indent="0" lvl="0" marL="13969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(register &amp; report)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SME in the system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i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(VEPF or PRO option)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Extended Producer Responsibility (EPR) concept</a:t>
            </a:r>
            <a:endParaRPr b="0"/>
          </a:p>
        </p:txBody>
      </p:sp>
      <p:pic>
        <p:nvPicPr>
          <p:cNvPr descr="Image result for logo of monre vietnam" id="152" name="Google Shape;1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153" name="Google Shape;15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154" name="Google Shape;15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/>
          <p:nvPr/>
        </p:nvSpPr>
        <p:spPr>
          <a:xfrm>
            <a:off x="175552" y="1687483"/>
            <a:ext cx="8520601" cy="731520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>
            <p:ph idx="1" type="body"/>
          </p:nvPr>
        </p:nvSpPr>
        <p:spPr>
          <a:xfrm>
            <a:off x="175552" y="844709"/>
            <a:ext cx="8520601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Extended Producer Responsibility is a concept that leverage life-cycle thinking and encourages approaches towards </a:t>
            </a:r>
            <a:r>
              <a:rPr b="1" lang="en-US" sz="1600"/>
              <a:t>sustainable circular economy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600">
                <a:solidFill>
                  <a:schemeClr val="dk1"/>
                </a:solidFill>
              </a:rPr>
              <a:t>EPR is a policy approach under which producers are given a significant responsibility for the treatment or disposal of post-consumer products. 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Implementing EPR in Vietnam has the objectives to:</a:t>
            </a:r>
            <a:endParaRPr/>
          </a:p>
          <a:p>
            <a:pPr indent="-342900" lvl="0" marL="482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 sz="1600">
                <a:solidFill>
                  <a:srgbClr val="00B050"/>
                </a:solidFill>
              </a:rPr>
              <a:t>minimise the waste pollution</a:t>
            </a:r>
            <a:r>
              <a:rPr lang="en-US"/>
              <a:t> potential of products</a:t>
            </a:r>
            <a:endParaRPr/>
          </a:p>
          <a:p>
            <a:pPr indent="-342900" lvl="0" marL="482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 sz="1600">
                <a:solidFill>
                  <a:srgbClr val="00B050"/>
                </a:solidFill>
              </a:rPr>
              <a:t>stimulate the recovery</a:t>
            </a:r>
            <a:r>
              <a:rPr lang="en-US"/>
              <a:t> and the development of a market for secondary materials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proposals contained in this presentation are </a:t>
            </a:r>
            <a:r>
              <a:rPr b="1" lang="en-US" sz="1600"/>
              <a:t>based on business experiences in Vietnam</a:t>
            </a:r>
            <a:r>
              <a:rPr b="1" lang="en-US"/>
              <a:t> </a:t>
            </a:r>
            <a:r>
              <a:rPr lang="en-US"/>
              <a:t>and aim to contribute to the development of an EPR scheme that should be </a:t>
            </a:r>
            <a:r>
              <a:rPr b="1" lang="en-US" sz="1600">
                <a:solidFill>
                  <a:srgbClr val="00B050"/>
                </a:solidFill>
              </a:rPr>
              <a:t>performant</a:t>
            </a:r>
            <a:r>
              <a:rPr lang="en-US"/>
              <a:t>, </a:t>
            </a:r>
            <a:r>
              <a:rPr b="1" lang="en-US" sz="1600">
                <a:solidFill>
                  <a:srgbClr val="00B050"/>
                </a:solidFill>
              </a:rPr>
              <a:t>progressive</a:t>
            </a:r>
            <a:r>
              <a:rPr lang="en-US"/>
              <a:t>, and </a:t>
            </a:r>
            <a:r>
              <a:rPr b="1" lang="en-US" sz="1600">
                <a:solidFill>
                  <a:srgbClr val="00B050"/>
                </a:solidFill>
              </a:rPr>
              <a:t>manageable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/>
          <p:nvPr>
            <p:ph type="title"/>
          </p:nvPr>
        </p:nvSpPr>
        <p:spPr>
          <a:xfrm>
            <a:off x="175552" y="195452"/>
            <a:ext cx="8520601" cy="572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 addition, MONRE must give responsibilities across all the actors</a:t>
            </a:r>
            <a:endParaRPr/>
          </a:p>
        </p:txBody>
      </p:sp>
      <p:sp>
        <p:nvSpPr>
          <p:cNvPr id="345" name="Google Shape;345;p20"/>
          <p:cNvSpPr txBox="1"/>
          <p:nvPr>
            <p:ph idx="1" type="body"/>
          </p:nvPr>
        </p:nvSpPr>
        <p:spPr>
          <a:xfrm>
            <a:off x="175553" y="701651"/>
            <a:ext cx="8702440" cy="40185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 fontScale="92500" lnSpcReduction="10000"/>
          </a:bodyPr>
          <a:lstStyle/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All stakeholders must take responsibility and obligations, it is not just as a “Brand Owners” thing. 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-228584" lvl="0" marL="45717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b="1"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b="1"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lang="en-US">
                <a:highlight>
                  <a:srgbClr val="FFFF00"/>
                </a:highlight>
              </a:rPr>
              <a:t>With the support of EPR investments:</a:t>
            </a:r>
            <a:endParaRPr/>
          </a:p>
          <a:p>
            <a:pPr indent="-317484" lvl="0" marL="45717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b="1" lang="en-US"/>
              <a:t>Municipal Authorities must commit on progression of segregated collection. </a:t>
            </a:r>
            <a:r>
              <a:rPr lang="en-US"/>
              <a:t>E.g. Germany started in 1990s focusing on making separate collection mandatory, Chile plan to cover 85% of population with separate collection by 2030, Korea local authorities created 759 MRF (material recovery facilities). </a:t>
            </a:r>
            <a:endParaRPr/>
          </a:p>
          <a:p>
            <a:pPr indent="-317484" lvl="0" marL="45717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b="1" lang="en-US"/>
              <a:t>Distributors must create conditions.</a:t>
            </a:r>
            <a:r>
              <a:rPr lang="en-US"/>
              <a:t> E.g. mandatory to provide segregated bins &amp; collection for recycling systems from their premises</a:t>
            </a:r>
            <a:endParaRPr/>
          </a:p>
          <a:p>
            <a:pPr indent="-317484" lvl="0" marL="45717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b="1" lang="en-US"/>
              <a:t>Informal sector shall be integrated in the system</a:t>
            </a:r>
            <a:r>
              <a:rPr lang="en-US"/>
              <a:t> e.g. by registering to Women Unions and access grants</a:t>
            </a:r>
            <a:endParaRPr b="1"/>
          </a:p>
          <a:p>
            <a:pPr indent="-317484" lvl="0" marL="45717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b="1" lang="en-US"/>
              <a:t>An output market for recycled materials must be created </a:t>
            </a:r>
            <a:r>
              <a:rPr lang="en-US"/>
              <a:t>E.g. waste Companies must prove that x% of what is collected is recycled 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lang="en-US">
                <a:highlight>
                  <a:srgbClr val="FFFF00"/>
                </a:highlight>
              </a:rPr>
              <a:t>AN IDEA: why not Collecting the fee at the origin?</a:t>
            </a:r>
            <a:r>
              <a:rPr lang="en-US">
                <a:highlight>
                  <a:srgbClr val="FFFF00"/>
                </a:highlight>
              </a:rPr>
              <a:t> manufacturers, converters, importers of the material</a:t>
            </a:r>
            <a:endParaRPr/>
          </a:p>
        </p:txBody>
      </p:sp>
      <p:pic>
        <p:nvPicPr>
          <p:cNvPr id="346" name="Google Shape;346;p20"/>
          <p:cNvPicPr preferRelativeResize="0"/>
          <p:nvPr/>
        </p:nvPicPr>
        <p:blipFill rotWithShape="1">
          <a:blip r:embed="rId3">
            <a:alphaModFix/>
          </a:blip>
          <a:srcRect b="12726" l="36091" r="13272" t="66909"/>
          <a:stretch/>
        </p:blipFill>
        <p:spPr>
          <a:xfrm>
            <a:off x="638064" y="1104733"/>
            <a:ext cx="7595576" cy="1718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3 Key Questions 🡪 3 Taskforces (revised presentation order)</a:t>
            </a:r>
            <a:endParaRPr b="0"/>
          </a:p>
        </p:txBody>
      </p:sp>
      <p:sp>
        <p:nvSpPr>
          <p:cNvPr id="162" name="Google Shape;162;p3"/>
          <p:cNvSpPr txBox="1"/>
          <p:nvPr>
            <p:ph idx="1" type="body"/>
          </p:nvPr>
        </p:nvSpPr>
        <p:spPr>
          <a:xfrm>
            <a:off x="235024" y="827748"/>
            <a:ext cx="8520602" cy="3413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Propose recycling standard specifications for packaging (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Hoang Duc Vuong)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0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 list of packaging materials</a:t>
            </a:r>
            <a:endParaRPr/>
          </a:p>
          <a:p>
            <a:pPr indent="-342900" lvl="1" marL="8000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Determine current recycling standards</a:t>
            </a:r>
            <a:endParaRPr/>
          </a:p>
          <a:p>
            <a:pPr indent="-342900" lvl="1" marL="8000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Propose EPR target recycling standards</a:t>
            </a:r>
            <a:endParaRPr/>
          </a:p>
          <a:p>
            <a:pPr indent="-342900" lvl="1" marL="8000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Propose implementation timings</a:t>
            </a:r>
            <a:endParaRPr/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Recommend recycling rates for products &amp; packaging (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Do Thai Vuong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342900" lvl="1" marL="8000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Determine methodology and propose current recycling rates as starting point</a:t>
            </a:r>
            <a:endParaRPr/>
          </a:p>
          <a:p>
            <a:pPr indent="-342900" lvl="1" marL="8000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Propose EPR recycling rates targets for the future years</a:t>
            </a:r>
            <a:endParaRPr/>
          </a:p>
          <a:p>
            <a:pPr indent="-342900" lvl="1" marL="8000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Propose implementation timings</a:t>
            </a:r>
            <a:endParaRPr/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Propose levels of contributions (Fausto Tazzi)</a:t>
            </a:r>
            <a:endParaRPr/>
          </a:p>
          <a:p>
            <a:pPr indent="-342900" lvl="1" marL="8000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Propose contribution to Vietnam Environmental Protection Fund (case of not recycling by companies or through Producers Responsibility Organizations)</a:t>
            </a:r>
            <a:endParaRPr/>
          </a:p>
          <a:p>
            <a:pPr indent="-342900" lvl="1" marL="8000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Propose implementation timings</a:t>
            </a:r>
            <a:endParaRPr/>
          </a:p>
        </p:txBody>
      </p:sp>
      <p:pic>
        <p:nvPicPr>
          <p:cNvPr descr="Image result for logo of monre vietnam" id="163" name="Google Shape;1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164" name="Google Shape;16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165" name="Google Shape;16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type="title"/>
          </p:nvPr>
        </p:nvSpPr>
        <p:spPr>
          <a:xfrm>
            <a:off x="150353" y="121774"/>
            <a:ext cx="8771482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Technical Experts Team</a:t>
            </a:r>
            <a:endParaRPr/>
          </a:p>
        </p:txBody>
      </p:sp>
      <p:pic>
        <p:nvPicPr>
          <p:cNvPr descr="Image result for logo of monre vietnam" id="171" name="Google Shape;17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/>
        </p:nvSpPr>
        <p:spPr>
          <a:xfrm>
            <a:off x="197673" y="774251"/>
            <a:ext cx="8827374" cy="3600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Fausto Tazzi (Vice Chairman of PRO Vietnam - GM of La Vie – Nestle Waters Vietnam)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Co-Leader: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Thai Vuong (Vice President Sustainable Business &amp; Communication – Unilever)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Co-Leader: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Hoang Duc Vuong (Chairman of Regenerated Plastic Branch – VPA)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Carton paper packaging: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Hoang Trung Son (Vice Chairman of Vietnam Pulp &amp; Paper Ass.)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Metal &amp; Glass packaging: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Dang Thanh Tan (Member of PRO Vietnam – Executive VP Operations Suntory/Pepsico)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 packaging: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Reyan Sulit (Member of PRO Vietnam Technical Committee – SC Director Vietnam &amp; Head of SC Indochina URC)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 packaging: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Lê Anh (Member of PRO Vietnam - Vice President Duy Tan Plastics)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Plastic laminates packaging: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Anand Jakati (Member of PRO Vietnam - Manufacturing &amp; Supply Chain Director Mondelez)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Plastic laminates packaging: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Bruno Fux (Ecocycle &amp; Sustainable Development Director - INSEE Ecocycle / Siam City Cement Vn)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Plastic products: 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Huynh Thi My (General Secretary of VPA)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Plastic resins: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 Thi Uyen (South East Asia Sustainability Director – DOW)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Multi-materials packaging: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Ly Thi Quynh Trang (Member of PRO Vietnam Technical Committee – Sustainability Director Tetra Pak VN)</a:t>
            </a:r>
            <a:endParaRPr/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Advisors: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Nguyen Duc Quang, Le Thu Hoa (Hanoi Sci&amp;Tech University - National Consultants of DLA MONRE)</a:t>
            </a:r>
            <a:endParaRPr b="0" i="0" sz="1200" u="none" cap="none" strike="noStrik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Advisor: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Prof. Nguyen Hong Quan (Director of ICED - Institute for Circular Economy Development - VNU HCM)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Advisor: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Fanny Quertamp (Senior Advisor Vietnam - EU / Rethinking Plastic)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Advisor: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Allison Lin (Member of PRO Vietnam EPR Taskforce – Public Affairs Director Asia-Pacific Tetra Pak)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Fees Advisor: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Casper Durandt (Consultant of PRO Vietnam - Sustainability Director Asia&amp;Pacific Coca Cola)</a:t>
            </a:r>
            <a:endParaRPr/>
          </a:p>
        </p:txBody>
      </p:sp>
      <p:pic>
        <p:nvPicPr>
          <p:cNvPr descr="Image result for logo unilever vietnam" id="173" name="Google Shape;17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174" name="Google Shape;17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Reminder</a:t>
            </a:r>
            <a:endParaRPr/>
          </a:p>
        </p:txBody>
      </p:sp>
      <p:pic>
        <p:nvPicPr>
          <p:cNvPr descr="Image result for logo of monre vietnam" id="180" name="Google Shape;1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181" name="Google Shape;1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182" name="Google Shape;18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 txBox="1"/>
          <p:nvPr>
            <p:ph idx="1" type="body"/>
          </p:nvPr>
        </p:nvSpPr>
        <p:spPr>
          <a:xfrm>
            <a:off x="175553" y="679380"/>
            <a:ext cx="4163691" cy="3792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 fontScale="70000" lnSpcReduction="20000"/>
          </a:bodyPr>
          <a:lstStyle/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b="1" lang="en-US"/>
              <a:t>Article 54. Responsibility of producers and importers for recycling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/>
              <a:t>1. Producers and importers of </a:t>
            </a:r>
            <a:r>
              <a:rPr lang="en-US">
                <a:highlight>
                  <a:srgbClr val="FFFF00"/>
                </a:highlight>
              </a:rPr>
              <a:t>recyclable products and packages</a:t>
            </a:r>
            <a:r>
              <a:rPr lang="en-US"/>
              <a:t> must recycle them according to the mandatory recycling rate and specifications, except for products and packages exported/temporarily imported or produced/imported for research, learning or testing purposes.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/>
              <a:t>2. The producers and importers specified in Clause 1 of this Article are entitled to recycle products and packages adopting one of the following methods: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/>
              <a:t>a) Organize recycling of products and packages;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/>
              <a:t>b) Make a financial contribution to the Vietnam Environment Protection Fund to support recycling of products and packages.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/>
              <a:t>3. The producers and importers specified in Clause 1 of this Article shall register their recycling plans and submit annual reports on recycling results to the Ministry of Natural Resources and Environment, except for the case in Point b Clause 2 of this Article.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/>
              <a:t>4. The financial contribution and use of financial assistance in recycling of products and packages specified in Point b Clause 2 of this Article shall adhere to the following principles: 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/>
              <a:t>a) The financial contributions and financial assistance in recycling are determined according to the quantity or unit of products/packages;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/>
              <a:t>b) Financial contributions are used to support the recycling of products and packages specified in Clause 1 of this Article;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/>
              <a:t>c) The receipt and use of financial contributions must be carried out in a public and transparent manner and for intended purposes in accordance with law.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/>
              <a:t>5. The Government shall elaborate and introduce a roadmap for implementation of this Article.</a:t>
            </a:r>
            <a:endParaRPr/>
          </a:p>
          <a:p>
            <a:pPr indent="0" lvl="0" marL="1396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</p:txBody>
      </p:sp>
      <p:sp>
        <p:nvSpPr>
          <p:cNvPr id="184" name="Google Shape;184;p5"/>
          <p:cNvSpPr txBox="1"/>
          <p:nvPr/>
        </p:nvSpPr>
        <p:spPr>
          <a:xfrm>
            <a:off x="4451948" y="679380"/>
            <a:ext cx="4163691" cy="3792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 fontScale="77500" lnSpcReduction="20000"/>
          </a:bodyPr>
          <a:lstStyle/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9032"/>
              <a:buFont typeface="Calibri"/>
              <a:buNone/>
            </a:pPr>
            <a:r>
              <a:rPr b="1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Article 55. Responsibility of producers and importers for waste collection and treatment</a:t>
            </a:r>
            <a:endParaRPr b="0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9032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1. The producers and importers of </a:t>
            </a:r>
            <a:r>
              <a:rPr b="0" i="0" lang="en-US" sz="1400" u="none" cap="none" strike="noStrike">
                <a:solidFill>
                  <a:srgbClr val="43434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products and packages</a:t>
            </a: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which contain toxic substances, are </a:t>
            </a:r>
            <a:r>
              <a:rPr b="0" i="0" lang="en-US" sz="1400" u="none" cap="none" strike="noStrike">
                <a:solidFill>
                  <a:srgbClr val="43434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difficult to recycle</a:t>
            </a: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or cause a difficulty in collection and treatment must make a financial contribution to support the activities mentioned in Clause 3 of this Article, except for products exported/temporarily imported or produced/imported for research, learning or testing purposes.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9032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2. The producers and importers specified in Clause 1 of this Article shall make a financial contribution to the Vietnam Environment Protection Fund; the financial contributions shall be determined according to the quantity or unit of products/packages.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9032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3. Activities supported by the Vietnam Environment Protection Fund include: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9032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a) Collecting, transporting and treating domestic solid waste generated from households and individuals;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9032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b) Researching and developing technologies, techniques and initiatives for domestic solid waste treatment;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9032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c) Collecting, transporting and handling packages containing agrochemicals.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9032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4. The receipt and use of financial contributions must be carried out in a public and transparent manner and for intended purposes in accordance with law.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9032"/>
              <a:buFont typeface="Calibri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5. The Government shall elaborate this Article.</a:t>
            </a:r>
            <a:endParaRPr/>
          </a:p>
          <a:p>
            <a:pPr indent="0" lvl="0" marL="139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9032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Classification of the materials is function of 3 factors</a:t>
            </a:r>
            <a:endParaRPr/>
          </a:p>
        </p:txBody>
      </p:sp>
      <p:sp>
        <p:nvSpPr>
          <p:cNvPr id="190" name="Google Shape;190;p6"/>
          <p:cNvSpPr txBox="1"/>
          <p:nvPr>
            <p:ph idx="1" type="body"/>
          </p:nvPr>
        </p:nvSpPr>
        <p:spPr>
          <a:xfrm>
            <a:off x="235024" y="1115878"/>
            <a:ext cx="8520602" cy="3580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Find the good balance between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Effectiveness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(each material is distinct) and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Efficiency</a:t>
            </a: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(cluster some materials to create a system simple enough at start)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 function of how much each material satisfies the conditions of: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Recyclability:</a:t>
            </a: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how much the material is technically recyclable </a:t>
            </a:r>
            <a:r>
              <a:rPr lang="en-US" u="sng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 Vietnam, today</a:t>
            </a: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lt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🡪 RECYCLABLE (art. 54) vs. HARD TO RECYCLE (art. 55)</a:t>
            </a:r>
            <a:endParaRPr>
              <a:solidFill>
                <a:schemeClr val="lt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Collection for Recycling:</a:t>
            </a: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how much there are infrastructures &amp; technologies to collect the material and send it to recycling plants </a:t>
            </a:r>
            <a:r>
              <a:rPr lang="en-US" u="sng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 Vietnam, today</a:t>
            </a: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lt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🡪 RECYCLING TARGETS</a:t>
            </a:r>
            <a:endParaRPr>
              <a:solidFill>
                <a:schemeClr val="lt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Circular Economy:</a:t>
            </a: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how much the collection for recycling can generate a sustainable circular economy model </a:t>
            </a:r>
            <a:r>
              <a:rPr lang="en-US" u="sng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 Vietnam, today</a:t>
            </a: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lt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🡪 EPR FEES</a:t>
            </a:r>
            <a:endParaRPr>
              <a:solidFill>
                <a:schemeClr val="lt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logo of monre vietnam" id="191" name="Google Shape;1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192" name="Google Shape;1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193" name="Google Shape;19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An effective product list is function of 3 variables</a:t>
            </a:r>
            <a:endParaRPr/>
          </a:p>
        </p:txBody>
      </p:sp>
      <p:pic>
        <p:nvPicPr>
          <p:cNvPr descr="Image result for logo of monre vietnam" id="199" name="Google Shape;1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200" name="Google Shape;2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201" name="Google Shape;2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2" name="Google Shape;202;p7"/>
          <p:cNvGraphicFramePr/>
          <p:nvPr/>
        </p:nvGraphicFramePr>
        <p:xfrm>
          <a:off x="302149" y="679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{25F9A8A1-A652-4FB3-988A-C723D77EEDBE}</a:tableStyleId>
              </a:tblPr>
              <a:tblGrid>
                <a:gridCol w="2313825"/>
                <a:gridCol w="2099150"/>
                <a:gridCol w="1977475"/>
                <a:gridCol w="2130150"/>
              </a:tblGrid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PACKAGING MATERIAL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RECYCLING PROCESS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SEGREGATE COLLECTION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RECYCLED VALUE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7F7F7F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1.1. Paper &amp; Carton 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1.2. Beverage Cartons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scaled-up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 Aluminum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 Iron &amp; Other metals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00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 Tin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 High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3.1. Rigid PET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3.2. Rigid HDPE, LDPE, PP, PS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3.3. Rigid EPS, others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scaled-up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00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3.4. Rigid PVC</a:t>
                      </a:r>
                      <a:r>
                        <a:rPr b="1" lang="en-US" sz="1200" u="none" cap="none" strike="noStrike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scaled-up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00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3.5. Flexible Mono-material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scaled-up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0000"/>
                    </a:solidFill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3.6. Flexible Multi-material</a:t>
                      </a:r>
                      <a:r>
                        <a:rPr b="1" lang="en-US" sz="1200" u="none" cap="none" strike="noStrike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**</a:t>
                      </a:r>
                      <a:endParaRPr/>
                    </a:p>
                  </a:txBody>
                  <a:tcPr marT="0" marB="0" marR="13025" marL="1302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created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 Glass</a:t>
                      </a:r>
                      <a:endParaRPr/>
                    </a:p>
                  </a:txBody>
                  <a:tcPr marT="0" marB="0" marR="13025" marL="130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2544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b="0" i="1" lang="en-US" sz="1050" u="none" cap="none" strike="noStrike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r>
                        <a:rPr b="0" i="1" lang="en-US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Consider to ban in future / </a:t>
                      </a:r>
                      <a:r>
                        <a:rPr b="0" i="1" lang="en-US" sz="1050" u="none" cap="none" strike="noStrike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**</a:t>
                      </a:r>
                      <a:r>
                        <a:rPr b="0" i="1" lang="en-US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Promote switch to mono-material //  if “contaminated” (e.g. chemical, lubricants) packs must go in Art 55</a:t>
                      </a:r>
                      <a:endParaRPr/>
                    </a:p>
                  </a:txBody>
                  <a:tcPr marT="0" marB="0" marR="13025" marL="13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Recommended product list</a:t>
            </a:r>
            <a:endParaRPr/>
          </a:p>
        </p:txBody>
      </p:sp>
      <p:pic>
        <p:nvPicPr>
          <p:cNvPr descr="Image result for logo of monre vietnam" id="208" name="Google Shape;2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209" name="Google Shape;20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210" name="Google Shape;21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1" name="Google Shape;211;p8"/>
          <p:cNvGraphicFramePr/>
          <p:nvPr/>
        </p:nvGraphicFramePr>
        <p:xfrm>
          <a:off x="317386" y="69289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{25F9A8A1-A652-4FB3-988A-C723D77EEDBE}</a:tableStyleId>
              </a:tblPr>
              <a:tblGrid>
                <a:gridCol w="4162425"/>
                <a:gridCol w="4358175"/>
              </a:tblGrid>
              <a:tr h="25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baseline="3000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DRAFT EPR DECREE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PACKAGING GROUP RECO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CCFFCC"/>
                    </a:solidFill>
                  </a:tcPr>
                </a:tc>
              </a:tr>
              <a:tr h="62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G.1. Paper-based packaging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1.1. Paper &amp; Carton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1.2. Beverage Cartons</a:t>
                      </a:r>
                      <a:endParaRPr/>
                    </a:p>
                  </a:txBody>
                  <a:tcPr marT="0" marB="0" marR="13025" marL="13025" anchor="ctr"/>
                </a:tc>
              </a:tr>
              <a:tr h="64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G.2. Metal packaging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 Aluminum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 Iron and other metals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 Tin</a:t>
                      </a:r>
                      <a:endParaRPr/>
                    </a:p>
                  </a:txBody>
                  <a:tcPr marT="0" marB="0" marR="13025" marL="13025" anchor="ctr"/>
                </a:tc>
              </a:tr>
              <a:tr h="64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G.3. Synthetic resins packaging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3.1. Rigid PET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3.2. Rigid HDPE, LDPE, PP, PS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3.3. Rigid EPS and other polymers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3.4. Rigid PVC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3.5. Flexible Mono-material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3.6. Flexible Multi-material</a:t>
                      </a:r>
                      <a:endParaRPr/>
                    </a:p>
                  </a:txBody>
                  <a:tcPr marT="0" marB="0" marR="13025" marL="13025" anchor="ctr"/>
                </a:tc>
              </a:tr>
              <a:tr h="30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G.4. Glass packaging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 Glass</a:t>
                      </a:r>
                      <a:endParaRPr/>
                    </a:p>
                  </a:txBody>
                  <a:tcPr marT="0" marB="0" marR="13025" marL="13025" anchor="ctr"/>
                </a:tc>
              </a:tr>
            </a:tbl>
          </a:graphicData>
        </a:graphic>
      </p:graphicFrame>
      <p:sp>
        <p:nvSpPr>
          <p:cNvPr id="212" name="Google Shape;212;p8"/>
          <p:cNvSpPr txBox="1"/>
          <p:nvPr/>
        </p:nvSpPr>
        <p:spPr>
          <a:xfrm>
            <a:off x="4444780" y="3958323"/>
            <a:ext cx="4377304" cy="276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 more eco-modulation (e.g. colors, quantities, etc) in </a:t>
            </a:r>
            <a:r>
              <a:rPr b="1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Step2</a:t>
            </a:r>
            <a:endParaRPr b="1" i="1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>
            <p:ph type="title"/>
          </p:nvPr>
        </p:nvSpPr>
        <p:spPr>
          <a:xfrm>
            <a:off x="150353" y="1066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 simple, practical and effective approach at start</a:t>
            </a:r>
            <a:endParaRPr/>
          </a:p>
        </p:txBody>
      </p:sp>
      <p:pic>
        <p:nvPicPr>
          <p:cNvPr descr="Image result for logo of monre vietnam" id="218" name="Google Shape;2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07" y="4228081"/>
            <a:ext cx="1048540" cy="8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unilever vietnam" id="219" name="Google Shape;21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640" y="4389120"/>
            <a:ext cx="872378" cy="87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etnam plastic association logo" id="220" name="Google Shape;22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0194" y="4595708"/>
            <a:ext cx="731601" cy="441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1" name="Google Shape;221;p9"/>
          <p:cNvGraphicFramePr/>
          <p:nvPr/>
        </p:nvGraphicFramePr>
        <p:xfrm>
          <a:off x="311700" y="224940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{25F9A8A1-A652-4FB3-988A-C723D77EEDBE}</a:tableStyleId>
              </a:tblPr>
              <a:tblGrid>
                <a:gridCol w="8520600"/>
              </a:tblGrid>
              <a:tr h="19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baseline="3000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DRAFT EPR DECREE</a:t>
                      </a:r>
                      <a:endParaRPr/>
                    </a:p>
                  </a:txBody>
                  <a:tcPr marT="0" marB="0" marR="13025" marL="13025" anchor="ctr">
                    <a:solidFill>
                      <a:srgbClr val="CCFFCC"/>
                    </a:solidFill>
                  </a:tcPr>
                </a:tc>
              </a:tr>
              <a:tr h="47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G.1.1. </a:t>
                      </a:r>
                      <a:r>
                        <a:rPr lang="en-US" sz="14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and beverages using</a:t>
                      </a: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containers made of paper-</a:t>
                      </a:r>
                      <a:r>
                        <a:rPr lang="en-US" sz="14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mixed </a:t>
                      </a: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based materials </a:t>
                      </a:r>
                      <a:r>
                        <a:rPr lang="en-US" sz="14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a capacity of more than 100 ml.</a:t>
                      </a:r>
                      <a:endParaRPr sz="14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/>
                </a:tc>
              </a:tr>
              <a:tr h="48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G.1.2. </a:t>
                      </a:r>
                      <a:r>
                        <a:rPr lang="en-US" sz="14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and beverages using</a:t>
                      </a: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metal containers </a:t>
                      </a:r>
                      <a:r>
                        <a:rPr lang="en-US" sz="14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a capacity of more than 300 ml.</a:t>
                      </a:r>
                      <a:endParaRPr sz="14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/>
                </a:tc>
              </a:tr>
              <a:tr h="48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G.1.3. </a:t>
                      </a:r>
                      <a:r>
                        <a:rPr lang="en-US" sz="14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and beverages using </a:t>
                      </a: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synthetic resin containers </a:t>
                      </a:r>
                      <a:r>
                        <a:rPr lang="en-US" sz="14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a capacity of more than 300 ml.</a:t>
                      </a:r>
                      <a:endParaRPr sz="14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/>
                </a:tc>
              </a:tr>
              <a:tr h="22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G.1.4. </a:t>
                      </a:r>
                      <a:r>
                        <a:rPr lang="en-US" sz="14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and beverages in </a:t>
                      </a: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glass bottles </a:t>
                      </a:r>
                      <a:r>
                        <a:rPr lang="en-US" sz="1400" u="none" cap="none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a capacity &gt; 300 ml.</a:t>
                      </a:r>
                      <a:endParaRPr sz="1400" u="none" cap="none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3025" marL="13025" anchor="ctr"/>
                </a:tc>
              </a:tr>
            </a:tbl>
          </a:graphicData>
        </a:graphic>
      </p:graphicFrame>
      <p:sp>
        <p:nvSpPr>
          <p:cNvPr id="222" name="Google Shape;222;p9"/>
          <p:cNvSpPr txBox="1"/>
          <p:nvPr/>
        </p:nvSpPr>
        <p:spPr>
          <a:xfrm>
            <a:off x="238441" y="662216"/>
            <a:ext cx="8520599" cy="147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Drop differentiation of use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(Food &amp; Beverage  vs Detergent, Cosmetics, Pharmaceutical): even if there are some differences in decontamination needs,  better to keep simple at start and eventually insert this variable later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Drop distinction on pack capacity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focus on fee per ton/kg: 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lphaU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simpler system of measurement and control, 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lphaU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avoid loopholes for “smart avoidance” (e.g. 299ml), 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lphaU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avoid to push for smaller formats with even higher pack/content ratio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PRO DECK Proposal">
      <a:dk1>
        <a:srgbClr val="235D2F"/>
      </a:dk1>
      <a:lt1>
        <a:srgbClr val="FFFFFF"/>
      </a:lt1>
      <a:dk2>
        <a:srgbClr val="2B753B"/>
      </a:dk2>
      <a:lt2>
        <a:srgbClr val="FFFFFF"/>
      </a:lt2>
      <a:accent1>
        <a:srgbClr val="44B15B"/>
      </a:accent1>
      <a:accent2>
        <a:srgbClr val="2D793D"/>
      </a:accent2>
      <a:accent3>
        <a:srgbClr val="714A1E"/>
      </a:accent3>
      <a:accent4>
        <a:srgbClr val="5DC5CD"/>
      </a:accent4>
      <a:accent5>
        <a:srgbClr val="8AAF3D"/>
      </a:accent5>
      <a:accent6>
        <a:srgbClr val="D3DE7E"/>
      </a:accent6>
      <a:hlink>
        <a:srgbClr val="44B15B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Tazzi,Fausto,HOCHIMINH,WATERS Ho Chi Minh City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SetDate">
    <vt:lpwstr>2020-03-07T09:16:16.1767396Z</vt:lpwstr>
  </property>
  <property fmtid="{D5CDD505-2E9C-101B-9397-08002B2CF9AE}" pid="5" name="MSIP_Label_1ada0a2f-b917-4d51-b0d0-d418a10c8b23_Name">
    <vt:lpwstr>General Use</vt:lpwstr>
  </property>
  <property fmtid="{D5CDD505-2E9C-101B-9397-08002B2CF9AE}" pid="6" name="MSIP_Label_1ada0a2f-b917-4d51-b0d0-d418a10c8b23_ActionId">
    <vt:lpwstr>ee15c3db-f471-49d9-9f3f-728dbd916c18</vt:lpwstr>
  </property>
  <property fmtid="{D5CDD505-2E9C-101B-9397-08002B2CF9AE}" pid="7" name="MSIP_Label_1ada0a2f-b917-4d51-b0d0-d418a10c8b23_Extended_MSFT_Method">
    <vt:lpwstr>Automatic</vt:lpwstr>
  </property>
  <property fmtid="{D5CDD505-2E9C-101B-9397-08002B2CF9AE}" pid="8" name="Sensitivity">
    <vt:lpwstr>General Use</vt:lpwstr>
  </property>
  <property fmtid="{D5CDD505-2E9C-101B-9397-08002B2CF9AE}" pid="9" name="ContentTypeId">
    <vt:lpwstr>0x01010019E7B94956E40C48A0F2C969D71B8518</vt:lpwstr>
  </property>
</Properties>
</file>