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7" r:id="rId3"/>
    <p:sldId id="344" r:id="rId4"/>
    <p:sldId id="318" r:id="rId5"/>
    <p:sldId id="347" r:id="rId6"/>
    <p:sldId id="348" r:id="rId7"/>
    <p:sldId id="312" r:id="rId8"/>
    <p:sldId id="335" r:id="rId9"/>
    <p:sldId id="351" r:id="rId10"/>
    <p:sldId id="352" r:id="rId11"/>
    <p:sldId id="353" r:id="rId12"/>
    <p:sldId id="346" r:id="rId13"/>
    <p:sldId id="350" r:id="rId14"/>
    <p:sldId id="333" r:id="rId15"/>
    <p:sldId id="321" r:id="rId16"/>
    <p:sldId id="315" r:id="rId17"/>
    <p:sldId id="349" r:id="rId18"/>
    <p:sldId id="311" r:id="rId19"/>
  </p:sldIdLst>
  <p:sldSz cx="9144000" cy="6858000" type="screen4x3"/>
  <p:notesSz cx="7010400" cy="92964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>
      <p:cViewPr varScale="1">
        <p:scale>
          <a:sx n="65" d="100"/>
          <a:sy n="65" d="100"/>
        </p:scale>
        <p:origin x="58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143CD-6585-463B-B0AB-AB9E95E09C78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32CED-335A-40DA-BD24-541CB17FE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B5F08-38BB-42AE-BAC9-C6ADC84DF754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7DBE5-1343-4F30-8148-1073DC050E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53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1ACDDA-9AA8-4505-BC1F-5C225C604F17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774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1ACDDA-9AA8-4505-BC1F-5C225C604F17}" type="slidenum">
              <a:rPr lang="en-GB" altLang="en-US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815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1ACDDA-9AA8-4505-BC1F-5C225C604F17}" type="slidenum">
              <a:rPr lang="en-GB" altLang="en-US"/>
              <a:pPr>
                <a:spcBef>
                  <a:spcPct val="0"/>
                </a:spcBef>
              </a:pPr>
              <a:t>11</a:t>
            </a:fld>
            <a:endParaRPr lang="en-GB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319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7EC782-DD44-4C4B-8A21-214F3F8D4FB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095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hangeul.naver.com/font" TargetMode="Externa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hangeul.naver.com/font" TargetMode="External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5BD8-D507-466C-BE65-3CF0EE978C8C}" type="datetimeFigureOut">
              <a:rPr lang="ko-KR" altLang="en-US" smtClean="0"/>
              <a:pPr/>
              <a:t>2021-06-14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B835-C8C7-43F8-9A40-E6B1164448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5BD8-D507-466C-BE65-3CF0EE978C8C}" type="datetimeFigureOut">
              <a:rPr lang="ko-KR" altLang="en-US" smtClean="0"/>
              <a:pPr/>
              <a:t>2021-06-14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B835-C8C7-43F8-9A40-E6B1164448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5BD8-D507-466C-BE65-3CF0EE978C8C}" type="datetimeFigureOut">
              <a:rPr lang="ko-KR" altLang="en-US" smtClean="0"/>
              <a:pPr/>
              <a:t>2021-06-14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B835-C8C7-43F8-9A40-E6B1164448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 rot="10800000">
            <a:off x="431800" y="553661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 rot="10800000">
            <a:off x="431800" y="3072250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nhn\Desktop\7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6324600"/>
            <a:ext cx="1231985" cy="25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 userDrawn="1"/>
        </p:nvSpPr>
        <p:spPr>
          <a:xfrm>
            <a:off x="6561225" y="6345070"/>
            <a:ext cx="2282997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8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lang="ko-KR" altLang="en-US" sz="800" u="sng" dirty="0">
                <a:solidFill>
                  <a:schemeClr val="bg1">
                    <a:lumMod val="95000"/>
                  </a:schemeClr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dirty="0">
              <a:solidFill>
                <a:schemeClr val="bg1">
                  <a:lumMod val="9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183641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 rot="10800000">
            <a:off x="431800" y="1412776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 userDrawn="1"/>
        </p:nvSpPr>
        <p:spPr>
          <a:xfrm>
            <a:off x="2137275" y="6337895"/>
            <a:ext cx="7617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90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문서의 제목</a:t>
            </a:r>
          </a:p>
        </p:txBody>
      </p:sp>
      <p:sp>
        <p:nvSpPr>
          <p:cNvPr id="9" name="직사각형 8"/>
          <p:cNvSpPr/>
          <p:nvPr userDrawn="1"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CD11B835-C8C7-43F8-9A40-E6B116444874}" type="slidenum">
              <a:rPr lang="ko-KR" altLang="en-US" sz="9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4590491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nhn\Desktop\7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6324600"/>
            <a:ext cx="1231985" cy="25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직선 연결선 11"/>
          <p:cNvCxnSpPr/>
          <p:nvPr userDrawn="1"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 userDrawn="1"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CD11B835-C8C7-43F8-9A40-E6B116444874}" type="slidenum">
              <a:rPr lang="ko-KR" altLang="en-US" sz="9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5576214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 rot="10800000">
            <a:off x="431800" y="553661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 rot="10800000">
            <a:off x="431800" y="3072250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nhn\Desktop\7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6324600"/>
            <a:ext cx="1231985" cy="25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 userDrawn="1"/>
        </p:nvSpPr>
        <p:spPr>
          <a:xfrm>
            <a:off x="6561225" y="6345070"/>
            <a:ext cx="2282997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8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lang="ko-KR" altLang="en-US" sz="800" u="sng" dirty="0">
                <a:solidFill>
                  <a:schemeClr val="bg1">
                    <a:lumMod val="95000"/>
                  </a:schemeClr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dirty="0">
              <a:solidFill>
                <a:schemeClr val="bg1">
                  <a:lumMod val="9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323528" y="692696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200" b="1" spc="-150" baseline="0"/>
            </a:lvl1pPr>
          </a:lstStyle>
          <a:p>
            <a:r>
              <a:rPr lang="ko-KR" altLang="en-US" dirty="0"/>
              <a:t>제목을</a:t>
            </a:r>
            <a:br>
              <a:rPr lang="en-US" altLang="ko-KR" dirty="0"/>
            </a:br>
            <a:r>
              <a:rPr lang="ko-KR" altLang="en-US" dirty="0"/>
              <a:t>입력하세요</a:t>
            </a:r>
          </a:p>
        </p:txBody>
      </p:sp>
    </p:spTree>
    <p:extLst>
      <p:ext uri="{BB962C8B-B14F-4D97-AF65-F5344CB8AC3E}">
        <p14:creationId xmlns:p14="http://schemas.microsoft.com/office/powerpoint/2010/main" val="513475958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간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 rot="10800000">
            <a:off x="431800" y="1412776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 userDrawn="1"/>
        </p:nvSpPr>
        <p:spPr>
          <a:xfrm>
            <a:off x="2137275" y="6337895"/>
            <a:ext cx="7617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90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문서의 제목</a:t>
            </a:r>
          </a:p>
        </p:txBody>
      </p:sp>
      <p:sp>
        <p:nvSpPr>
          <p:cNvPr id="9" name="직사각형 8"/>
          <p:cNvSpPr/>
          <p:nvPr userDrawn="1"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CD11B835-C8C7-43F8-9A40-E6B116444874}" type="slidenum">
              <a:rPr lang="ko-KR" altLang="en-US" sz="9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2090216" y="1196751"/>
            <a:ext cx="6226199" cy="151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200" b="0" spc="-80" baseline="0"/>
            </a:lvl1pPr>
          </a:lstStyle>
          <a:p>
            <a:r>
              <a:rPr lang="ko-KR" altLang="en-US" dirty="0"/>
              <a:t>제목을</a:t>
            </a:r>
            <a:br>
              <a:rPr lang="en-US" altLang="ko-KR" dirty="0"/>
            </a:br>
            <a:r>
              <a:rPr lang="ko-KR" altLang="en-US" dirty="0"/>
              <a:t>입력하세요</a:t>
            </a:r>
          </a:p>
        </p:txBody>
      </p:sp>
    </p:spTree>
    <p:extLst>
      <p:ext uri="{BB962C8B-B14F-4D97-AF65-F5344CB8AC3E}">
        <p14:creationId xmlns:p14="http://schemas.microsoft.com/office/powerpoint/2010/main" val="608560939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내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nhn\Desktop\7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6324600"/>
            <a:ext cx="1231985" cy="25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직선 연결선 11"/>
          <p:cNvCxnSpPr/>
          <p:nvPr userDrawn="1"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 userDrawn="1"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CD11B835-C8C7-43F8-9A40-E6B116444874}" type="slidenum">
              <a:rPr lang="ko-KR" altLang="en-US" sz="9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제목 개체 틀 1"/>
          <p:cNvSpPr>
            <a:spLocks noGrp="1"/>
          </p:cNvSpPr>
          <p:nvPr>
            <p:ph type="title"/>
          </p:nvPr>
        </p:nvSpPr>
        <p:spPr>
          <a:xfrm>
            <a:off x="2123728" y="210319"/>
            <a:ext cx="561662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 b="0" spc="-100" baseline="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333327258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표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lum bright="-37000" contrast="-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2700" y="-9525"/>
            <a:ext cx="9169400" cy="6877050"/>
          </a:xfrm>
          <a:prstGeom prst="rect">
            <a:avLst/>
          </a:prstGeom>
        </p:spPr>
      </p:pic>
      <p:cxnSp>
        <p:nvCxnSpPr>
          <p:cNvPr id="3" name="직선 연결선 2"/>
          <p:cNvCxnSpPr/>
          <p:nvPr userDrawn="1"/>
        </p:nvCxnSpPr>
        <p:spPr>
          <a:xfrm rot="10800000">
            <a:off x="431800" y="553661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 userDrawn="1"/>
        </p:nvCxnSpPr>
        <p:spPr>
          <a:xfrm rot="10800000">
            <a:off x="431800" y="3072250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nhn\Desktop\7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6324600"/>
            <a:ext cx="1231985" cy="25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 userDrawn="1"/>
        </p:nvSpPr>
        <p:spPr>
          <a:xfrm>
            <a:off x="6561225" y="6345070"/>
            <a:ext cx="2282997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8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lang="ko-KR" altLang="en-US" sz="800" u="sng" dirty="0">
                <a:solidFill>
                  <a:schemeClr val="bg1">
                    <a:lumMod val="95000"/>
                  </a:schemeClr>
                </a:solidFill>
                <a:latin typeface="나눔고딕" pitchFamily="50" charset="-127"/>
                <a:ea typeface="나눔고딕" pitchFamily="50" charset="-127"/>
                <a:hlinkClick r:id="rId5"/>
              </a:rPr>
              <a:t>설치하기</a:t>
            </a:r>
            <a:endParaRPr lang="ko-KR" altLang="en-US" sz="800" u="sng" dirty="0">
              <a:solidFill>
                <a:schemeClr val="bg1">
                  <a:lumMod val="9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4004466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간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lum bright="-37000" contrast="-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2700" y="-9525"/>
            <a:ext cx="9169400" cy="6877050"/>
          </a:xfrm>
          <a:prstGeom prst="rect">
            <a:avLst/>
          </a:prstGeom>
        </p:spPr>
      </p:pic>
      <p:cxnSp>
        <p:nvCxnSpPr>
          <p:cNvPr id="7" name="직선 연결선 6"/>
          <p:cNvCxnSpPr/>
          <p:nvPr userDrawn="1"/>
        </p:nvCxnSpPr>
        <p:spPr>
          <a:xfrm rot="10800000">
            <a:off x="431800" y="1412776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 userDrawn="1"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CD11B835-C8C7-43F8-9A40-E6B116444874}" type="slidenum">
              <a:rPr lang="ko-KR" altLang="en-US" sz="9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3695487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5BD8-D507-466C-BE65-3CF0EE978C8C}" type="datetimeFigureOut">
              <a:rPr lang="ko-KR" altLang="en-US" smtClean="0"/>
              <a:pPr/>
              <a:t>2021-06-14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B835-C8C7-43F8-9A40-E6B1164448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내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print">
            <a:lum bright="-37000" contrast="-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2700" y="-9525"/>
            <a:ext cx="9169400" cy="6877050"/>
          </a:xfrm>
          <a:prstGeom prst="rect">
            <a:avLst/>
          </a:prstGeom>
        </p:spPr>
      </p:pic>
      <p:pic>
        <p:nvPicPr>
          <p:cNvPr id="11" name="Picture 2" descr="C:\Users\nhn\Desktop\7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6324600"/>
            <a:ext cx="1231985" cy="25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직선 연결선 11"/>
          <p:cNvCxnSpPr/>
          <p:nvPr userDrawn="1"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 userDrawn="1"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CD11B835-C8C7-43F8-9A40-E6B116444874}" type="slidenum">
              <a:rPr lang="ko-KR" altLang="en-US" sz="9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5128461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표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lum bright="-37000" contrast="-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2700" y="-9525"/>
            <a:ext cx="9169400" cy="6877050"/>
          </a:xfrm>
          <a:prstGeom prst="rect">
            <a:avLst/>
          </a:prstGeom>
        </p:spPr>
      </p:pic>
      <p:cxnSp>
        <p:nvCxnSpPr>
          <p:cNvPr id="3" name="직선 연결선 2"/>
          <p:cNvCxnSpPr/>
          <p:nvPr userDrawn="1"/>
        </p:nvCxnSpPr>
        <p:spPr>
          <a:xfrm rot="10800000">
            <a:off x="431800" y="553661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 userDrawn="1"/>
        </p:nvCxnSpPr>
        <p:spPr>
          <a:xfrm rot="10800000">
            <a:off x="431800" y="3072250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nhn\Desktop\7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6324600"/>
            <a:ext cx="1231985" cy="25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 userDrawn="1"/>
        </p:nvSpPr>
        <p:spPr>
          <a:xfrm>
            <a:off x="6561225" y="6345070"/>
            <a:ext cx="2282997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8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16200000" scaled="0"/>
                </a:gra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lang="ko-KR" altLang="en-US" sz="800" u="sng" dirty="0">
                <a:solidFill>
                  <a:schemeClr val="bg1">
                    <a:lumMod val="95000"/>
                  </a:schemeClr>
                </a:solidFill>
                <a:latin typeface="나눔고딕" pitchFamily="50" charset="-127"/>
                <a:ea typeface="나눔고딕" pitchFamily="50" charset="-127"/>
                <a:hlinkClick r:id="rId5"/>
              </a:rPr>
              <a:t>설치하기</a:t>
            </a:r>
            <a:endParaRPr lang="ko-KR" altLang="en-US" sz="800" u="sng" dirty="0">
              <a:solidFill>
                <a:schemeClr val="bg1">
                  <a:lumMod val="9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323528" y="692696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200" b="1" spc="-150" baseline="0"/>
            </a:lvl1pPr>
          </a:lstStyle>
          <a:p>
            <a:r>
              <a:rPr lang="ko-KR" altLang="en-US" dirty="0"/>
              <a:t>제목을</a:t>
            </a:r>
            <a:br>
              <a:rPr lang="en-US" altLang="ko-KR" dirty="0"/>
            </a:br>
            <a:r>
              <a:rPr lang="ko-KR" altLang="en-US" dirty="0"/>
              <a:t>입력하세요</a:t>
            </a:r>
          </a:p>
        </p:txBody>
      </p:sp>
    </p:spTree>
    <p:extLst>
      <p:ext uri="{BB962C8B-B14F-4D97-AF65-F5344CB8AC3E}">
        <p14:creationId xmlns:p14="http://schemas.microsoft.com/office/powerpoint/2010/main" val="2713524958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간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lum bright="-37000" contrast="-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2700" y="-9525"/>
            <a:ext cx="9169400" cy="6877050"/>
          </a:xfrm>
          <a:prstGeom prst="rect">
            <a:avLst/>
          </a:prstGeom>
        </p:spPr>
      </p:pic>
      <p:cxnSp>
        <p:nvCxnSpPr>
          <p:cNvPr id="7" name="직선 연결선 6"/>
          <p:cNvCxnSpPr/>
          <p:nvPr userDrawn="1"/>
        </p:nvCxnSpPr>
        <p:spPr>
          <a:xfrm rot="10800000">
            <a:off x="431800" y="1412776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 userDrawn="1"/>
        </p:nvSpPr>
        <p:spPr>
          <a:xfrm>
            <a:off x="2137275" y="6337895"/>
            <a:ext cx="7617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90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문서의 제목</a:t>
            </a:r>
          </a:p>
        </p:txBody>
      </p:sp>
      <p:sp>
        <p:nvSpPr>
          <p:cNvPr id="9" name="직사각형 8"/>
          <p:cNvSpPr/>
          <p:nvPr userDrawn="1"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CD11B835-C8C7-43F8-9A40-E6B116444874}" type="slidenum">
              <a:rPr lang="ko-KR" altLang="en-US" sz="9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2090216" y="1196751"/>
            <a:ext cx="6226199" cy="151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200" b="0" spc="-80" baseline="0"/>
            </a:lvl1pPr>
          </a:lstStyle>
          <a:p>
            <a:r>
              <a:rPr lang="ko-KR" altLang="en-US" dirty="0"/>
              <a:t>제목을</a:t>
            </a:r>
            <a:br>
              <a:rPr lang="en-US" altLang="ko-KR" dirty="0"/>
            </a:br>
            <a:r>
              <a:rPr lang="ko-KR" altLang="en-US" dirty="0"/>
              <a:t>입력하세요</a:t>
            </a:r>
          </a:p>
        </p:txBody>
      </p:sp>
    </p:spTree>
    <p:extLst>
      <p:ext uri="{BB962C8B-B14F-4D97-AF65-F5344CB8AC3E}">
        <p14:creationId xmlns:p14="http://schemas.microsoft.com/office/powerpoint/2010/main" val="305953041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내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print">
            <a:lum bright="-37000" contrast="-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2700" y="-9525"/>
            <a:ext cx="9169400" cy="6877050"/>
          </a:xfrm>
          <a:prstGeom prst="rect">
            <a:avLst/>
          </a:prstGeom>
        </p:spPr>
      </p:pic>
      <p:pic>
        <p:nvPicPr>
          <p:cNvPr id="11" name="Picture 2" descr="C:\Users\nhn\Desktop\7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6324600"/>
            <a:ext cx="1231985" cy="25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직선 연결선 11"/>
          <p:cNvCxnSpPr/>
          <p:nvPr userDrawn="1"/>
        </p:nvCxnSpPr>
        <p:spPr>
          <a:xfrm rot="10800000">
            <a:off x="431800" y="329689"/>
            <a:ext cx="1357314" cy="0"/>
          </a:xfrm>
          <a:prstGeom prst="line">
            <a:avLst/>
          </a:prstGeom>
          <a:ln w="381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 rot="10800000">
            <a:off x="431800" y="1420724"/>
            <a:ext cx="1321115" cy="0"/>
          </a:xfrm>
          <a:prstGeom prst="line">
            <a:avLst/>
          </a:prstGeom>
          <a:ln w="12700">
            <a:solidFill>
              <a:srgbClr val="FF8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 userDrawn="1"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CD11B835-C8C7-43F8-9A40-E6B116444874}" type="slidenum">
              <a:rPr lang="ko-KR" altLang="en-US" sz="9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제목 개체 틀 1"/>
          <p:cNvSpPr>
            <a:spLocks noGrp="1"/>
          </p:cNvSpPr>
          <p:nvPr>
            <p:ph type="title"/>
          </p:nvPr>
        </p:nvSpPr>
        <p:spPr>
          <a:xfrm>
            <a:off x="2123728" y="210319"/>
            <a:ext cx="561662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400" b="0" spc="-100" baseline="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369338339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바탕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lum bright="-37000" contrast="-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2700" y="-9525"/>
            <a:ext cx="9169400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284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5BD8-D507-466C-BE65-3CF0EE978C8C}" type="datetimeFigureOut">
              <a:rPr lang="ko-KR" altLang="en-US" smtClean="0"/>
              <a:pPr/>
              <a:t>2021-06-14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B835-C8C7-43F8-9A40-E6B1164448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8196310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0D360-C5F3-4876-A3CE-BCD406F89FF0}" type="datetime1">
              <a:rPr lang="ko-KR" altLang="en-US" smtClean="0"/>
              <a:pPr>
                <a:defRPr/>
              </a:pPr>
              <a:t>2021-06-14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74539-4A18-479B-B379-34BEA6F749C7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3738550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바탕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8419274" y="6337895"/>
            <a:ext cx="473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CD11B835-C8C7-43F8-9A40-E6B116444874}" type="slidenum">
              <a:rPr lang="ko-KR" altLang="en-US" sz="9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3594999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5BD8-D507-466C-BE65-3CF0EE978C8C}" type="datetimeFigureOut">
              <a:rPr lang="ko-KR" altLang="en-US" smtClean="0"/>
              <a:pPr/>
              <a:t>2021-06-14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B835-C8C7-43F8-9A40-E6B1164448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5BD8-D507-466C-BE65-3CF0EE978C8C}" type="datetimeFigureOut">
              <a:rPr lang="ko-KR" altLang="en-US" smtClean="0"/>
              <a:pPr/>
              <a:t>2021-06-14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B835-C8C7-43F8-9A40-E6B1164448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5BD8-D507-466C-BE65-3CF0EE978C8C}" type="datetimeFigureOut">
              <a:rPr lang="ko-KR" altLang="en-US" smtClean="0"/>
              <a:pPr/>
              <a:t>2021-06-14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B835-C8C7-43F8-9A40-E6B1164448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5BD8-D507-466C-BE65-3CF0EE978C8C}" type="datetimeFigureOut">
              <a:rPr lang="ko-KR" altLang="en-US" smtClean="0"/>
              <a:pPr/>
              <a:t>2021-06-14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B835-C8C7-43F8-9A40-E6B1164448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5BD8-D507-466C-BE65-3CF0EE978C8C}" type="datetimeFigureOut">
              <a:rPr lang="ko-KR" altLang="en-US" smtClean="0"/>
              <a:pPr/>
              <a:t>2021-06-14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B835-C8C7-43F8-9A40-E6B1164448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5BD8-D507-466C-BE65-3CF0EE978C8C}" type="datetimeFigureOut">
              <a:rPr lang="ko-KR" altLang="en-US" smtClean="0"/>
              <a:pPr/>
              <a:t>2021-06-14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B835-C8C7-43F8-9A40-E6B1164448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5BD8-D507-466C-BE65-3CF0EE978C8C}" type="datetimeFigureOut">
              <a:rPr lang="ko-KR" altLang="en-US" smtClean="0"/>
              <a:pPr/>
              <a:t>2021-06-14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B835-C8C7-43F8-9A40-E6B1164448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15BD8-D507-466C-BE65-3CF0EE978C8C}" type="datetimeFigureOut">
              <a:rPr lang="ko-KR" altLang="en-US" smtClean="0"/>
              <a:pPr/>
              <a:t>2021-06-14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1B835-C8C7-43F8-9A40-E6B1164448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68" r:id="rId26"/>
    <p:sldLayoutId id="2147483769" r:id="rId27"/>
  </p:sldLayoutIdLst>
  <p:transition>
    <p:fade thruBlk="1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1571612"/>
            <a:ext cx="7772400" cy="1714512"/>
          </a:xfrm>
        </p:spPr>
        <p:txBody>
          <a:bodyPr>
            <a:normAutofit fontScale="90000"/>
          </a:bodyPr>
          <a:lstStyle/>
          <a:p>
            <a:br>
              <a:rPr lang="en-US" altLang="ko-KR" sz="4900" b="1" dirty="0"/>
            </a:br>
            <a:r>
              <a:rPr lang="en-US" altLang="ko-KR" sz="6000" b="1" dirty="0" err="1"/>
              <a:t>Tóm</a:t>
            </a:r>
            <a:r>
              <a:rPr lang="en-US" altLang="ko-KR" sz="6000" b="1" dirty="0"/>
              <a:t> </a:t>
            </a:r>
            <a:r>
              <a:rPr lang="en-US" altLang="ko-KR" sz="6000" b="1" dirty="0" err="1"/>
              <a:t>tắt</a:t>
            </a:r>
            <a:r>
              <a:rPr lang="en-US" altLang="ko-KR" sz="6000" b="1" dirty="0"/>
              <a:t> </a:t>
            </a:r>
            <a:r>
              <a:rPr lang="en-US" altLang="ko-KR" sz="6000" b="1" dirty="0" err="1"/>
              <a:t>kinh</a:t>
            </a:r>
            <a:r>
              <a:rPr lang="en-US" altLang="ko-KR" sz="6000" b="1" dirty="0"/>
              <a:t> </a:t>
            </a:r>
            <a:r>
              <a:rPr lang="en-US" altLang="ko-KR" sz="6000" b="1" dirty="0" err="1"/>
              <a:t>nghiệm</a:t>
            </a:r>
            <a:r>
              <a:rPr lang="en-US" altLang="ko-KR" sz="6000" b="1" dirty="0"/>
              <a:t> </a:t>
            </a:r>
            <a:r>
              <a:rPr lang="en-US" altLang="ko-KR" sz="6000" b="1" dirty="0" err="1"/>
              <a:t>của</a:t>
            </a:r>
            <a:r>
              <a:rPr lang="en-US" altLang="ko-KR" sz="6000" b="1" dirty="0"/>
              <a:t> </a:t>
            </a:r>
            <a:r>
              <a:rPr lang="en-US" altLang="ko-KR" sz="6000" b="1" dirty="0" err="1"/>
              <a:t>Hàn</a:t>
            </a:r>
            <a:r>
              <a:rPr lang="en-US" altLang="ko-KR" sz="6000" b="1" dirty="0"/>
              <a:t> </a:t>
            </a:r>
            <a:r>
              <a:rPr lang="en-US" altLang="ko-KR" sz="6000" b="1" dirty="0" err="1"/>
              <a:t>Quốc</a:t>
            </a:r>
            <a:r>
              <a:rPr lang="en-US" altLang="ko-KR" sz="6000" b="1" dirty="0"/>
              <a:t> </a:t>
            </a:r>
            <a:r>
              <a:rPr lang="en-US" altLang="ko-KR" sz="6000" b="1" dirty="0" err="1"/>
              <a:t>về</a:t>
            </a:r>
            <a:r>
              <a:rPr lang="en-US" altLang="ko-KR" sz="6000" b="1" dirty="0"/>
              <a:t> EPR</a:t>
            </a:r>
            <a:br>
              <a:rPr lang="ko-KR" altLang="ko-KR" sz="4000" dirty="0"/>
            </a:br>
            <a:endParaRPr lang="ko-KR" altLang="en-US" sz="4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47664" y="3933056"/>
            <a:ext cx="6400800" cy="2016224"/>
          </a:xfrm>
        </p:spPr>
        <p:txBody>
          <a:bodyPr>
            <a:normAutofit fontScale="25000" lnSpcReduction="20000"/>
          </a:bodyPr>
          <a:lstStyle/>
          <a:p>
            <a:pPr algn="r"/>
            <a:endParaRPr lang="en-US" altLang="ko-KR" sz="2800" b="1" dirty="0">
              <a:solidFill>
                <a:schemeClr val="tx1"/>
              </a:solidFill>
            </a:endParaRPr>
          </a:p>
          <a:p>
            <a:pPr algn="r"/>
            <a:r>
              <a:rPr lang="en-US" altLang="ko-KR" sz="12800" b="1" dirty="0"/>
              <a:t>16/6/2021</a:t>
            </a:r>
          </a:p>
          <a:p>
            <a:pPr algn="r"/>
            <a:r>
              <a:rPr lang="en-US" altLang="ko-KR" sz="12800" b="1" dirty="0" err="1"/>
              <a:t>Tiến</a:t>
            </a:r>
            <a:r>
              <a:rPr lang="en-US" altLang="ko-KR" sz="12800" b="1" dirty="0"/>
              <a:t> </a:t>
            </a:r>
            <a:r>
              <a:rPr lang="en-US" altLang="ko-KR" sz="12800" b="1" dirty="0" err="1"/>
              <a:t>sĩ</a:t>
            </a:r>
            <a:r>
              <a:rPr lang="en-US" altLang="ko-KR" sz="12800" b="1" dirty="0"/>
              <a:t> Kim In Hwan</a:t>
            </a:r>
          </a:p>
          <a:p>
            <a:pPr algn="r"/>
            <a:r>
              <a:rPr lang="en-US" altLang="ko-KR" sz="12800" b="1" dirty="0" err="1"/>
              <a:t>Cố</a:t>
            </a:r>
            <a:r>
              <a:rPr lang="en-US" altLang="ko-KR" sz="12800" b="1" dirty="0"/>
              <a:t> </a:t>
            </a:r>
            <a:r>
              <a:rPr lang="en-US" altLang="ko-KR" sz="12800" b="1" dirty="0" err="1"/>
              <a:t>vấn</a:t>
            </a:r>
            <a:r>
              <a:rPr lang="en-US" altLang="ko-KR" sz="12800" b="1" dirty="0"/>
              <a:t> </a:t>
            </a:r>
            <a:r>
              <a:rPr lang="en-US" altLang="ko-KR" sz="12800" b="1" dirty="0" err="1"/>
              <a:t>chính</a:t>
            </a:r>
            <a:r>
              <a:rPr lang="en-US" altLang="ko-KR" sz="12800" b="1" dirty="0"/>
              <a:t> </a:t>
            </a:r>
            <a:r>
              <a:rPr lang="en-US" altLang="ko-KR" sz="12800" b="1" dirty="0" err="1"/>
              <a:t>sách</a:t>
            </a:r>
            <a:r>
              <a:rPr lang="en-US" altLang="ko-KR" sz="12800" b="1" dirty="0"/>
              <a:t> </a:t>
            </a:r>
            <a:r>
              <a:rPr lang="en-US" altLang="ko-KR" sz="12800" b="1" dirty="0" err="1"/>
              <a:t>môi</a:t>
            </a:r>
            <a:r>
              <a:rPr lang="en-US" altLang="ko-KR" sz="12800" b="1" dirty="0"/>
              <a:t> </a:t>
            </a:r>
            <a:r>
              <a:rPr lang="en-US" altLang="ko-KR" sz="12800" b="1" dirty="0" err="1"/>
              <a:t>trường</a:t>
            </a:r>
            <a:r>
              <a:rPr lang="en-US" altLang="ko-KR" sz="12800" b="1" dirty="0"/>
              <a:t>, </a:t>
            </a:r>
            <a:r>
              <a:rPr lang="en-US" altLang="ko-KR" sz="12800" b="1" dirty="0" err="1"/>
              <a:t>Bộ</a:t>
            </a:r>
            <a:r>
              <a:rPr lang="en-US" altLang="ko-KR" sz="12800" b="1" dirty="0"/>
              <a:t> </a:t>
            </a:r>
            <a:r>
              <a:rPr lang="en-US" altLang="ko-KR" sz="12800" b="1" dirty="0" err="1"/>
              <a:t>Tài</a:t>
            </a:r>
            <a:r>
              <a:rPr lang="en-US" altLang="ko-KR" sz="12800" b="1" dirty="0"/>
              <a:t> </a:t>
            </a:r>
            <a:r>
              <a:rPr lang="en-US" altLang="ko-KR" sz="12800" b="1" dirty="0" err="1"/>
              <a:t>nguyên</a:t>
            </a:r>
            <a:r>
              <a:rPr lang="en-US" altLang="ko-KR" sz="12800" b="1" dirty="0"/>
              <a:t> </a:t>
            </a:r>
            <a:r>
              <a:rPr lang="en-US" altLang="ko-KR" sz="12800" b="1" dirty="0" err="1"/>
              <a:t>và</a:t>
            </a:r>
            <a:r>
              <a:rPr lang="en-US" altLang="ko-KR" sz="12800" b="1" dirty="0"/>
              <a:t> </a:t>
            </a:r>
            <a:r>
              <a:rPr lang="en-US" altLang="ko-KR" sz="12800" b="1" dirty="0" err="1"/>
              <a:t>Môi</a:t>
            </a:r>
            <a:r>
              <a:rPr lang="en-US" altLang="ko-KR" sz="12800" b="1" dirty="0"/>
              <a:t> </a:t>
            </a:r>
            <a:r>
              <a:rPr lang="en-US" altLang="ko-KR" sz="12800" b="1" dirty="0" err="1"/>
              <a:t>trường</a:t>
            </a:r>
            <a:endParaRPr lang="ko-KR" altLang="en-US" sz="12800" b="1" dirty="0"/>
          </a:p>
          <a:p>
            <a:pPr algn="r"/>
            <a:r>
              <a:rPr lang="en-US" altLang="ko-KR" sz="8600" b="1" dirty="0">
                <a:solidFill>
                  <a:schemeClr val="bg1"/>
                </a:solidFill>
              </a:rPr>
              <a:t>November 22, 2019 </a:t>
            </a:r>
          </a:p>
          <a:p>
            <a:pPr algn="r"/>
            <a:r>
              <a:rPr lang="en-US" altLang="ko-KR" sz="3500" b="1" dirty="0">
                <a:solidFill>
                  <a:schemeClr val="bg1"/>
                </a:solidFill>
              </a:rPr>
              <a:t>Kim In Hwan, PhD</a:t>
            </a:r>
          </a:p>
          <a:p>
            <a:pPr algn="r"/>
            <a:r>
              <a:rPr lang="en-US" altLang="ko-KR" b="1" dirty="0">
                <a:solidFill>
                  <a:schemeClr val="bg1"/>
                </a:solidFill>
              </a:rPr>
              <a:t> DLA, MONRE</a:t>
            </a:r>
          </a:p>
          <a:p>
            <a:endParaRPr lang="ko-KR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>
            <a:off x="305301" y="1729226"/>
            <a:ext cx="8240911" cy="4494739"/>
            <a:chOff x="1007045" y="1126331"/>
            <a:chExt cx="8240911" cy="5203651"/>
          </a:xfrm>
        </p:grpSpPr>
        <p:sp>
          <p:nvSpPr>
            <p:cNvPr id="5" name="직사각형 4"/>
            <p:cNvSpPr/>
            <p:nvPr/>
          </p:nvSpPr>
          <p:spPr>
            <a:xfrm>
              <a:off x="1007046" y="1226193"/>
              <a:ext cx="2143125" cy="58881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600" b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Nhựa</a:t>
              </a:r>
              <a:r>
                <a:rPr lang="en-US" altLang="ko-KR" sz="16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EPS</a:t>
              </a: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1007045" y="3663950"/>
              <a:ext cx="2720975" cy="85566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6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ko-KR" sz="1600" b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Nhựa</a:t>
              </a:r>
              <a:r>
                <a:rPr lang="en-US" altLang="ko-KR" sz="16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ko-KR" sz="1600" b="1" spc="-15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PSP          </a:t>
              </a: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3402583" y="1220788"/>
              <a:ext cx="2160588" cy="6381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600" b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Nhựa</a:t>
              </a:r>
              <a:r>
                <a:rPr lang="en-US" altLang="ko-KR" sz="16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PVC</a:t>
              </a:r>
            </a:p>
          </p:txBody>
        </p:sp>
        <p:grpSp>
          <p:nvGrpSpPr>
            <p:cNvPr id="3" name="그룹 2"/>
            <p:cNvGrpSpPr>
              <a:grpSpLocks/>
            </p:cNvGrpSpPr>
            <p:nvPr/>
          </p:nvGrpSpPr>
          <p:grpSpPr bwMode="auto">
            <a:xfrm>
              <a:off x="5655430" y="1126331"/>
              <a:ext cx="3515511" cy="727869"/>
              <a:chOff x="5084529" y="1464470"/>
              <a:chExt cx="3838449" cy="704390"/>
            </a:xfrm>
            <a:noFill/>
          </p:grpSpPr>
          <p:sp>
            <p:nvSpPr>
              <p:cNvPr id="29" name="직사각형 28"/>
              <p:cNvSpPr/>
              <p:nvPr/>
            </p:nvSpPr>
            <p:spPr>
              <a:xfrm>
                <a:off x="5219523" y="1464470"/>
                <a:ext cx="3703455" cy="324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ko-KR" altLang="en-US" sz="16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ko-KR" sz="16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Nhựa</a:t>
                </a:r>
                <a:r>
                  <a:rPr lang="en-US" altLang="ko-KR" sz="16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PET</a:t>
                </a:r>
                <a:endParaRPr lang="ko-KR" altLang="en-US" sz="1600" b="1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직사각형 29"/>
              <p:cNvSpPr/>
              <p:nvPr/>
            </p:nvSpPr>
            <p:spPr>
              <a:xfrm>
                <a:off x="5084529" y="1844825"/>
                <a:ext cx="1385858" cy="2861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ko-KR" sz="16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Không</a:t>
                </a:r>
                <a:r>
                  <a:rPr lang="en-US" altLang="ko-KR" sz="16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ko-KR" sz="16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màu</a:t>
                </a:r>
                <a:endParaRPr lang="ko-KR" altLang="en-US" sz="1600" b="1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직사각형 30"/>
              <p:cNvSpPr/>
              <p:nvPr/>
            </p:nvSpPr>
            <p:spPr>
              <a:xfrm>
                <a:off x="6443892" y="1844824"/>
                <a:ext cx="1217420" cy="324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ko-KR" sz="16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Có</a:t>
                </a:r>
                <a:r>
                  <a:rPr lang="en-US" altLang="ko-KR" sz="16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ko-KR" sz="16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màu</a:t>
                </a:r>
                <a:endParaRPr lang="ko-KR" altLang="en-US" sz="1600" b="1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직사각형 31"/>
              <p:cNvSpPr/>
              <p:nvPr/>
            </p:nvSpPr>
            <p:spPr>
              <a:xfrm>
                <a:off x="7661312" y="1844824"/>
                <a:ext cx="1260614" cy="324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ko-KR" altLang="en-US" sz="16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ko-KR" sz="16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Hỗn</a:t>
                </a:r>
                <a:r>
                  <a:rPr lang="en-US" altLang="ko-KR" sz="16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ko-KR" sz="16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hợp</a:t>
                </a:r>
                <a:r>
                  <a:rPr lang="en-US" altLang="ko-KR" sz="16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endParaRPr lang="ko-KR" altLang="en-US" sz="1600" b="1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" name="그룹 23"/>
            <p:cNvGrpSpPr>
              <a:grpSpLocks/>
            </p:cNvGrpSpPr>
            <p:nvPr/>
          </p:nvGrpSpPr>
          <p:grpSpPr bwMode="auto">
            <a:xfrm>
              <a:off x="3840733" y="3652838"/>
              <a:ext cx="3643313" cy="866775"/>
              <a:chOff x="5220072" y="1556792"/>
              <a:chExt cx="3701300" cy="732627"/>
            </a:xfrm>
            <a:noFill/>
          </p:grpSpPr>
          <p:sp>
            <p:nvSpPr>
              <p:cNvPr id="26" name="직사각형 25"/>
              <p:cNvSpPr/>
              <p:nvPr/>
            </p:nvSpPr>
            <p:spPr>
              <a:xfrm>
                <a:off x="5220072" y="1556792"/>
                <a:ext cx="3701300" cy="323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ko-KR" altLang="en-US" sz="16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ko-KR" sz="16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Others </a:t>
                </a:r>
                <a:endParaRPr lang="ko-KR" altLang="en-US" sz="1600" b="1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직사각형 26"/>
              <p:cNvSpPr/>
              <p:nvPr/>
            </p:nvSpPr>
            <p:spPr>
              <a:xfrm>
                <a:off x="5220072" y="1845280"/>
                <a:ext cx="1851456" cy="44413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ko-KR" altLang="en-US" sz="16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ko-KR" sz="16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Hộp</a:t>
                </a:r>
                <a:r>
                  <a:rPr lang="en-US" altLang="ko-KR" sz="16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ko-KR" sz="1600" b="1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nhựa</a:t>
                </a:r>
                <a:endParaRPr lang="en-US" altLang="ko-KR" sz="1600" b="1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algn="ctr">
                  <a:defRPr/>
                </a:pPr>
                <a:r>
                  <a:rPr lang="en-US" altLang="ko-KR" sz="16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PE,PP,PS</a:t>
                </a:r>
                <a:endParaRPr lang="ko-KR" altLang="en-US" sz="1600" b="1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직사각형 27"/>
              <p:cNvSpPr/>
              <p:nvPr/>
            </p:nvSpPr>
            <p:spPr>
              <a:xfrm>
                <a:off x="7071528" y="1845280"/>
                <a:ext cx="1849844" cy="44413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ko-KR" sz="1600" b="1" spc="-15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Nhựa</a:t>
                </a:r>
                <a:r>
                  <a:rPr lang="en-US" altLang="ko-KR" sz="1600" b="1" spc="-15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vinyl</a:t>
                </a:r>
                <a:endParaRPr lang="ko-KR" altLang="en-US" sz="1600" b="1" spc="-15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직사각형 9"/>
            <p:cNvSpPr/>
            <p:nvPr/>
          </p:nvSpPr>
          <p:spPr>
            <a:xfrm>
              <a:off x="7609458" y="3679825"/>
              <a:ext cx="1627188" cy="82929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6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Bao </a:t>
              </a:r>
              <a:r>
                <a:rPr lang="en-US" altLang="ko-KR" sz="1600" b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bì</a:t>
              </a:r>
              <a:r>
                <a:rPr lang="en-US" altLang="ko-KR" sz="16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ko-KR" sz="1600" b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nhựa</a:t>
              </a:r>
              <a:r>
                <a:rPr lang="en-US" altLang="ko-KR" sz="16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ko-KR" sz="1600" b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cho</a:t>
              </a:r>
              <a:r>
                <a:rPr lang="en-US" altLang="ko-KR" sz="16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ko-KR" sz="1600" b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dầu</a:t>
              </a:r>
              <a:r>
                <a:rPr lang="en-US" altLang="ko-KR" sz="16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ko-KR" sz="1600" b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nhớt</a:t>
              </a:r>
              <a:r>
                <a:rPr lang="en-US" altLang="ko-KR" sz="16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ko-KR" sz="1600" b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các</a:t>
              </a:r>
              <a:r>
                <a:rPr lang="en-US" altLang="ko-KR" sz="16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ko-KR" sz="1600" b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loại</a:t>
              </a:r>
              <a:endParaRPr lang="en-US" altLang="ko-KR" sz="16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11" name="_x114330408" descr="EMB000020c032ed"/>
            <p:cNvPicPr>
              <a:picLocks noChangeAspect="1" noChangeArrowheads="1"/>
            </p:cNvPicPr>
            <p:nvPr/>
          </p:nvPicPr>
          <p:blipFill>
            <a:blip r:embed="rId3" cstate="print"/>
            <a:srcRect t="12682" b="9953"/>
            <a:stretch>
              <a:fillRect/>
            </a:stretch>
          </p:blipFill>
          <p:spPr bwMode="auto">
            <a:xfrm>
              <a:off x="3847355" y="4519613"/>
              <a:ext cx="1796777" cy="1792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_x114331208" descr="EMB000020c032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02583" y="1881189"/>
              <a:ext cx="2160588" cy="161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_x114330008" descr="EMB000020c032e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63183" y="4523407"/>
              <a:ext cx="1809750" cy="1785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_x114331288" descr="EMB000020c032e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20769" y="4509120"/>
              <a:ext cx="1627187" cy="180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_x114330888" descr="EMB000020c032e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11096" y="1854201"/>
              <a:ext cx="1157287" cy="1646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_x114330088" descr="EMB000020c0331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96671" y="1881189"/>
              <a:ext cx="1079500" cy="1619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_x114332008" descr="EMB000020c0331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779071" y="1881189"/>
              <a:ext cx="1081087" cy="1620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그림 66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007045" y="4509120"/>
              <a:ext cx="1196976" cy="1820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그림 67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191172" y="4509120"/>
              <a:ext cx="1536848" cy="1820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그림 34" descr="스티로폼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026095" y="1844675"/>
              <a:ext cx="2124075" cy="165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59" descr="로고+가로+영문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334" t="19812" r="11334" b="19810"/>
            <a:stretch>
              <a:fillRect/>
            </a:stretch>
          </p:blipFill>
          <p:spPr bwMode="auto">
            <a:xfrm>
              <a:off x="4058221" y="5516563"/>
              <a:ext cx="1012825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59" descr="로고+가로+영문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334" t="19812" r="11334" b="19810"/>
            <a:stretch>
              <a:fillRect/>
            </a:stretch>
          </p:blipFill>
          <p:spPr bwMode="auto">
            <a:xfrm>
              <a:off x="5959252" y="4860925"/>
              <a:ext cx="1012825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59" descr="로고+가로+영문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334" t="19812" r="11334" b="19810"/>
            <a:stretch>
              <a:fillRect/>
            </a:stretch>
          </p:blipFill>
          <p:spPr bwMode="auto">
            <a:xfrm>
              <a:off x="8090471" y="2781300"/>
              <a:ext cx="1012825" cy="374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직사각형 23"/>
            <p:cNvSpPr/>
            <p:nvPr/>
          </p:nvSpPr>
          <p:spPr>
            <a:xfrm>
              <a:off x="8600058" y="2924175"/>
              <a:ext cx="503238" cy="21748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 b="1">
                <a:cs typeface="Times New Roman" panose="02020603050405020304" pitchFamily="18" charset="0"/>
              </a:endParaRPr>
            </a:p>
          </p:txBody>
        </p:sp>
        <p:pic>
          <p:nvPicPr>
            <p:cNvPr id="25" name="Picture 59" descr="로고+가로+영문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334" t="19812" r="11334" b="19810"/>
            <a:stretch>
              <a:fillRect/>
            </a:stretch>
          </p:blipFill>
          <p:spPr bwMode="auto">
            <a:xfrm>
              <a:off x="2623146" y="4628493"/>
              <a:ext cx="1012825" cy="374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직사각형 52"/>
          <p:cNvSpPr txBox="1"/>
          <p:nvPr/>
        </p:nvSpPr>
        <p:spPr>
          <a:xfrm>
            <a:off x="500034" y="642918"/>
            <a:ext cx="8072494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Bef>
                <a:spcPts val="1200"/>
              </a:spcBef>
              <a:defRPr sz="2000" b="1">
                <a:solidFill>
                  <a:srgbClr val="FFC000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000" b="1" dirty="0" err="1"/>
              <a:t>Danh</a:t>
            </a:r>
            <a:r>
              <a:rPr lang="en-US" sz="4000" b="1" dirty="0"/>
              <a:t> </a:t>
            </a:r>
            <a:r>
              <a:rPr lang="en-US" sz="4000" b="1" dirty="0" err="1"/>
              <a:t>mục</a:t>
            </a:r>
            <a:r>
              <a:rPr lang="en-US" sz="4000" b="1" dirty="0"/>
              <a:t> </a:t>
            </a:r>
            <a:r>
              <a:rPr lang="en-US" sz="4000" b="1" dirty="0" err="1"/>
              <a:t>mục</a:t>
            </a:r>
            <a:r>
              <a:rPr lang="en-US" sz="4000" b="1" dirty="0"/>
              <a:t> </a:t>
            </a:r>
            <a:r>
              <a:rPr lang="en-US" sz="4000" b="1" dirty="0" err="1"/>
              <a:t>tiêu</a:t>
            </a:r>
            <a:r>
              <a:rPr lang="en-US" sz="4000" b="1" dirty="0"/>
              <a:t>: Bao </a:t>
            </a:r>
            <a:r>
              <a:rPr lang="en-US" sz="4000" b="1" dirty="0" err="1"/>
              <a:t>bì</a:t>
            </a:r>
            <a:r>
              <a:rPr lang="en-US" sz="4000" b="1" dirty="0"/>
              <a:t> (4)</a:t>
            </a:r>
            <a:endParaRPr sz="4000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301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>
            <a:off x="372819" y="1824067"/>
            <a:ext cx="8188085" cy="4491498"/>
            <a:chOff x="1171649" y="1340768"/>
            <a:chExt cx="7644259" cy="4792459"/>
          </a:xfrm>
        </p:grpSpPr>
        <p:sp>
          <p:nvSpPr>
            <p:cNvPr id="5" name="직사각형 4"/>
            <p:cNvSpPr/>
            <p:nvPr/>
          </p:nvSpPr>
          <p:spPr>
            <a:xfrm>
              <a:off x="1171649" y="1351879"/>
              <a:ext cx="2376636" cy="58792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ko-KR" sz="1600" b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Dầu</a:t>
              </a:r>
              <a:r>
                <a:rPr lang="en-US" altLang="ko-KR" sz="16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ko-KR" sz="1600" b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nhớt</a:t>
              </a:r>
              <a:r>
                <a:rPr lang="en-US" altLang="ko-KR" sz="16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ko-KR" sz="1600" b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các</a:t>
              </a:r>
              <a:r>
                <a:rPr lang="en-US" altLang="ko-KR" sz="16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ko-KR" sz="1600" b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loại</a:t>
              </a:r>
              <a:r>
                <a:rPr lang="en-US" altLang="ko-KR" sz="16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(ℓ)</a:t>
              </a:r>
              <a:r>
                <a:rPr lang="ko-KR" alt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endParaRPr lang="en-US" altLang="ko-KR" sz="1600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6" name="_x118150984" descr="EMB00000868363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36317" y="1939801"/>
              <a:ext cx="1212007" cy="154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직사각형 6"/>
            <p:cNvSpPr/>
            <p:nvPr/>
          </p:nvSpPr>
          <p:spPr>
            <a:xfrm>
              <a:off x="3836317" y="1340768"/>
              <a:ext cx="2296269" cy="5879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ko-KR" sz="1600" b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Lốp</a:t>
              </a:r>
              <a:r>
                <a:rPr lang="en-US" altLang="ko-KR" sz="16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ko-KR" sz="1600" b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xe</a:t>
              </a:r>
              <a:r>
                <a:rPr lang="en-US" altLang="ko-KR" sz="16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(kg)</a:t>
              </a:r>
              <a:r>
                <a:rPr lang="ko-KR" alt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endParaRPr lang="en-US" altLang="ko-KR" sz="1600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6511726" y="1351879"/>
              <a:ext cx="2304182" cy="58792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ko-KR" sz="1600" b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Đèn</a:t>
              </a:r>
              <a:r>
                <a:rPr lang="en-US" altLang="ko-KR" sz="16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ko-KR" sz="1600" b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huỳnh</a:t>
              </a:r>
              <a:r>
                <a:rPr lang="en-US" altLang="ko-KR" sz="16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ko-KR" sz="1600" b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quang</a:t>
              </a:r>
              <a:r>
                <a:rPr lang="en-US" altLang="ko-KR" sz="16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(EA)</a:t>
              </a:r>
              <a:r>
                <a:rPr lang="ko-KR" alt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 </a:t>
              </a:r>
              <a:endParaRPr lang="en-US" altLang="ko-KR" sz="1600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9" name="_x118152744" descr="EMB00000868363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11726" y="1965201"/>
              <a:ext cx="1243731" cy="1512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직사각형 9"/>
            <p:cNvSpPr/>
            <p:nvPr/>
          </p:nvSpPr>
          <p:spPr>
            <a:xfrm>
              <a:off x="2359967" y="3767653"/>
              <a:ext cx="1862138" cy="57646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6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Pin (g)</a:t>
              </a:r>
              <a:r>
                <a:rPr lang="ko-KR" alt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endParaRPr lang="en-US" altLang="ko-KR" sz="1600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4636888" y="3789040"/>
              <a:ext cx="3749675" cy="57646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600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ko-KR" sz="1600" b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Phao</a:t>
              </a:r>
              <a:r>
                <a:rPr lang="en-US" altLang="ko-KR" sz="16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ko-KR" sz="1600" b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xốp</a:t>
              </a:r>
              <a:r>
                <a:rPr lang="en-US" altLang="ko-KR" sz="16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(EA)</a:t>
              </a:r>
              <a:endParaRPr lang="ko-KR" altLang="en-US" sz="16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12" name="_x118151944" descr="EMB00000868365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29339" y="4344113"/>
              <a:ext cx="2271713" cy="178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_x118152184" descr="EMB00000868365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52418" y="4344114"/>
              <a:ext cx="1862138" cy="178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 descr="http://d.cwropenet.com/data/gallery/z/z071226181537019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08601" y="4336174"/>
              <a:ext cx="1473200" cy="178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1" descr="C:\WORK\형광등04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764983" y="1950910"/>
              <a:ext cx="1050925" cy="150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8" descr="C:\WORK\타이어1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61024" y="1953235"/>
              <a:ext cx="1071562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그림 57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182761" y="1942976"/>
              <a:ext cx="2365524" cy="1497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직사각형 52"/>
          <p:cNvSpPr txBox="1"/>
          <p:nvPr/>
        </p:nvSpPr>
        <p:spPr>
          <a:xfrm>
            <a:off x="428596" y="642918"/>
            <a:ext cx="807249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Bef>
                <a:spcPts val="1200"/>
              </a:spcBef>
              <a:defRPr sz="2000" b="1">
                <a:solidFill>
                  <a:srgbClr val="FFC000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3600" b="1" dirty="0" err="1"/>
              <a:t>Danh</a:t>
            </a:r>
            <a:r>
              <a:rPr lang="en-US" sz="3600" b="1" dirty="0"/>
              <a:t> </a:t>
            </a:r>
            <a:r>
              <a:rPr lang="en-US" sz="3600" b="1" dirty="0" err="1"/>
              <a:t>mục</a:t>
            </a:r>
            <a:r>
              <a:rPr lang="en-US" sz="3600" b="1" dirty="0"/>
              <a:t> </a:t>
            </a:r>
            <a:r>
              <a:rPr lang="en-US" sz="3600" b="1" dirty="0" err="1"/>
              <a:t>mục</a:t>
            </a:r>
            <a:r>
              <a:rPr lang="en-US" sz="3600" b="1" dirty="0"/>
              <a:t> </a:t>
            </a:r>
            <a:r>
              <a:rPr lang="en-US" sz="3600" b="1" dirty="0" err="1"/>
              <a:t>tiêu</a:t>
            </a:r>
            <a:r>
              <a:rPr lang="en-US" sz="3600" b="1" dirty="0"/>
              <a:t>: </a:t>
            </a:r>
            <a:r>
              <a:rPr lang="en-US" sz="3600" b="1" dirty="0" err="1"/>
              <a:t>Sản</a:t>
            </a:r>
            <a:r>
              <a:rPr lang="en-US" sz="3600" b="1" dirty="0"/>
              <a:t> </a:t>
            </a:r>
            <a:r>
              <a:rPr lang="en-US" sz="3600" b="1" dirty="0" err="1"/>
              <a:t>phẩm</a:t>
            </a:r>
            <a:r>
              <a:rPr lang="en-US" sz="3600" b="1" dirty="0"/>
              <a:t> (12)</a:t>
            </a:r>
            <a:endParaRPr sz="3600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00604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D67F5E-AE59-4E87-A10E-ED37EDFF6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5000" b="1" dirty="0" err="1"/>
              <a:t>Danh</a:t>
            </a:r>
            <a:r>
              <a:rPr lang="en-US" altLang="ko-KR" sz="5000" b="1" dirty="0"/>
              <a:t> </a:t>
            </a:r>
            <a:r>
              <a:rPr lang="en-US" altLang="ko-KR" sz="5000" b="1" dirty="0" err="1"/>
              <a:t>mục</a:t>
            </a:r>
            <a:r>
              <a:rPr lang="en-US" altLang="ko-KR" sz="5000" b="1" dirty="0"/>
              <a:t> </a:t>
            </a:r>
            <a:r>
              <a:rPr lang="en-US" altLang="ko-KR" sz="5000" b="1" dirty="0" err="1"/>
              <a:t>mục</a:t>
            </a:r>
            <a:r>
              <a:rPr lang="en-US" altLang="ko-KR" sz="5000" b="1" dirty="0"/>
              <a:t> </a:t>
            </a:r>
            <a:r>
              <a:rPr lang="en-US" altLang="ko-KR" sz="5000" b="1" dirty="0" err="1"/>
              <a:t>tiêu</a:t>
            </a:r>
            <a:r>
              <a:rPr lang="en-US" altLang="ko-KR" sz="5000" b="1" dirty="0"/>
              <a:t>: </a:t>
            </a:r>
            <a:r>
              <a:rPr lang="en-US" sz="5000" b="1" dirty="0"/>
              <a:t>WEEE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C3487CE-90E4-4743-AA04-A96B0777B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sz="2000" dirty="0" err="1">
                <a:solidFill>
                  <a:srgbClr val="000000"/>
                </a:solidFill>
                <a:effectLst/>
              </a:rPr>
              <a:t>Danh</a:t>
            </a:r>
            <a:r>
              <a:rPr lang="en-US" sz="200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</a:rPr>
              <a:t>mục</a:t>
            </a:r>
            <a:r>
              <a:rPr lang="en-US" sz="200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</a:rPr>
              <a:t>sản</a:t>
            </a:r>
            <a:r>
              <a:rPr lang="en-US" sz="200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</a:rPr>
              <a:t>phẩm</a:t>
            </a:r>
            <a:r>
              <a:rPr lang="en-US" sz="2000" dirty="0">
                <a:solidFill>
                  <a:srgbClr val="000000"/>
                </a:solidFill>
              </a:rPr>
              <a:t>:</a:t>
            </a:r>
            <a:r>
              <a:rPr lang="vi-VN" sz="2000" dirty="0">
                <a:solidFill>
                  <a:srgbClr val="000000"/>
                </a:solidFill>
                <a:effectLst/>
              </a:rPr>
              <a:t> 27 </a:t>
            </a:r>
            <a:r>
              <a:rPr lang="vi-VN" sz="2000" dirty="0" err="1">
                <a:solidFill>
                  <a:srgbClr val="000000"/>
                </a:solidFill>
                <a:effectLst/>
              </a:rPr>
              <a:t>loại</a:t>
            </a:r>
            <a:r>
              <a:rPr lang="vi-VN" sz="2000" dirty="0">
                <a:solidFill>
                  <a:srgbClr val="000000"/>
                </a:solidFill>
                <a:effectLst/>
              </a:rPr>
              <a:t> </a:t>
            </a:r>
            <a:endParaRPr lang="en-US" sz="2000" dirty="0">
              <a:solidFill>
                <a:srgbClr val="000000"/>
              </a:solidFill>
              <a:effectLst/>
            </a:endParaRPr>
          </a:p>
          <a:p>
            <a:pPr lvl="1"/>
            <a:r>
              <a:rPr lang="en-US" sz="1600" dirty="0" err="1">
                <a:solidFill>
                  <a:srgbClr val="000000"/>
                </a:solidFill>
              </a:rPr>
              <a:t>Kích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thước</a:t>
            </a:r>
            <a:r>
              <a:rPr lang="en-US" sz="1600" dirty="0">
                <a:solidFill>
                  <a:srgbClr val="000000"/>
                </a:solidFill>
              </a:rPr>
              <a:t> l</a:t>
            </a:r>
            <a:r>
              <a:rPr lang="vi-VN" sz="1600" dirty="0" err="1">
                <a:solidFill>
                  <a:srgbClr val="000000"/>
                </a:solidFill>
                <a:effectLst/>
              </a:rPr>
              <a:t>ớn</a:t>
            </a:r>
            <a:r>
              <a:rPr lang="vi-VN" sz="1600" dirty="0">
                <a:solidFill>
                  <a:srgbClr val="000000"/>
                </a:solidFill>
                <a:effectLst/>
              </a:rPr>
              <a:t>; TV, </a:t>
            </a:r>
            <a:r>
              <a:rPr lang="vi-VN" sz="1600" dirty="0" err="1">
                <a:solidFill>
                  <a:srgbClr val="000000"/>
                </a:solidFill>
                <a:effectLst/>
              </a:rPr>
              <a:t>tủ</a:t>
            </a:r>
            <a:r>
              <a:rPr lang="vi-VN" sz="1600" dirty="0">
                <a:solidFill>
                  <a:srgbClr val="000000"/>
                </a:solidFill>
                <a:effectLst/>
              </a:rPr>
              <a:t> </a:t>
            </a:r>
            <a:r>
              <a:rPr lang="vi-VN" sz="1600" dirty="0" err="1">
                <a:solidFill>
                  <a:srgbClr val="000000"/>
                </a:solidFill>
                <a:effectLst/>
              </a:rPr>
              <a:t>lạnh</a:t>
            </a:r>
            <a:r>
              <a:rPr lang="vi-VN" sz="1600" dirty="0">
                <a:solidFill>
                  <a:srgbClr val="000000"/>
                </a:solidFill>
                <a:effectLst/>
              </a:rPr>
              <a:t>, </a:t>
            </a:r>
            <a:r>
              <a:rPr lang="vi-VN" sz="1600" dirty="0" err="1">
                <a:solidFill>
                  <a:srgbClr val="000000"/>
                </a:solidFill>
                <a:effectLst/>
              </a:rPr>
              <a:t>máy</a:t>
            </a:r>
            <a:r>
              <a:rPr lang="vi-VN" sz="1600" dirty="0">
                <a:solidFill>
                  <a:srgbClr val="000000"/>
                </a:solidFill>
                <a:effectLst/>
              </a:rPr>
              <a:t> </a:t>
            </a:r>
            <a:r>
              <a:rPr lang="vi-VN" sz="1600" dirty="0" err="1">
                <a:solidFill>
                  <a:srgbClr val="000000"/>
                </a:solidFill>
                <a:effectLst/>
              </a:rPr>
              <a:t>giặt</a:t>
            </a:r>
            <a:r>
              <a:rPr lang="vi-VN" sz="1600" dirty="0">
                <a:solidFill>
                  <a:srgbClr val="000000"/>
                </a:solidFill>
                <a:effectLst/>
              </a:rPr>
              <a:t>, </a:t>
            </a:r>
            <a:r>
              <a:rPr lang="vi-VN" sz="1600" dirty="0" err="1">
                <a:solidFill>
                  <a:srgbClr val="000000"/>
                </a:solidFill>
                <a:effectLst/>
              </a:rPr>
              <a:t>v.v</a:t>
            </a:r>
            <a:r>
              <a:rPr lang="vi-VN" sz="1600" dirty="0">
                <a:solidFill>
                  <a:srgbClr val="000000"/>
                </a:solidFill>
                <a:effectLst/>
              </a:rPr>
              <a:t>. </a:t>
            </a:r>
            <a:endParaRPr lang="en-US" sz="1600" dirty="0">
              <a:solidFill>
                <a:srgbClr val="000000"/>
              </a:solidFill>
              <a:effectLst/>
            </a:endParaRPr>
          </a:p>
          <a:p>
            <a:pPr lvl="1"/>
            <a:r>
              <a:rPr lang="vi-VN" sz="1600" dirty="0" err="1">
                <a:solidFill>
                  <a:srgbClr val="000000"/>
                </a:solidFill>
                <a:effectLst/>
              </a:rPr>
              <a:t>Các</a:t>
            </a:r>
            <a:r>
              <a:rPr lang="vi-VN" sz="1600" dirty="0">
                <a:solidFill>
                  <a:srgbClr val="000000"/>
                </a:solidFill>
                <a:effectLst/>
              </a:rPr>
              <a:t> </a:t>
            </a:r>
            <a:r>
              <a:rPr lang="vi-VN" sz="1600" dirty="0" err="1">
                <a:solidFill>
                  <a:srgbClr val="000000"/>
                </a:solidFill>
                <a:effectLst/>
              </a:rPr>
              <a:t>thiết</a:t>
            </a:r>
            <a:r>
              <a:rPr lang="vi-VN" sz="1600" dirty="0">
                <a:solidFill>
                  <a:srgbClr val="000000"/>
                </a:solidFill>
                <a:effectLst/>
              </a:rPr>
              <a:t> </a:t>
            </a:r>
            <a:r>
              <a:rPr lang="vi-VN" sz="1600" dirty="0" err="1">
                <a:solidFill>
                  <a:srgbClr val="000000"/>
                </a:solidFill>
                <a:effectLst/>
              </a:rPr>
              <a:t>bị</a:t>
            </a:r>
            <a:r>
              <a:rPr lang="vi-VN" sz="1600" dirty="0">
                <a:solidFill>
                  <a:srgbClr val="000000"/>
                </a:solidFill>
                <a:effectLst/>
              </a:rPr>
              <a:t> thông tin liên </a:t>
            </a:r>
            <a:r>
              <a:rPr lang="vi-VN" sz="1600" dirty="0" err="1">
                <a:solidFill>
                  <a:srgbClr val="000000"/>
                </a:solidFill>
                <a:effectLst/>
              </a:rPr>
              <a:t>lạc</a:t>
            </a:r>
            <a:r>
              <a:rPr lang="vi-VN" sz="1600" dirty="0">
                <a:solidFill>
                  <a:srgbClr val="000000"/>
                </a:solidFill>
                <a:effectLst/>
              </a:rPr>
              <a:t>; </a:t>
            </a:r>
            <a:r>
              <a:rPr lang="vi-VN" sz="1600" dirty="0" err="1">
                <a:solidFill>
                  <a:srgbClr val="000000"/>
                </a:solidFill>
                <a:effectLst/>
              </a:rPr>
              <a:t>máy</a:t>
            </a:r>
            <a:r>
              <a:rPr lang="vi-VN" sz="1600" dirty="0">
                <a:solidFill>
                  <a:srgbClr val="000000"/>
                </a:solidFill>
                <a:effectLst/>
              </a:rPr>
              <a:t> </a:t>
            </a:r>
            <a:r>
              <a:rPr lang="vi-VN" sz="1600" dirty="0" err="1">
                <a:solidFill>
                  <a:srgbClr val="000000"/>
                </a:solidFill>
                <a:effectLst/>
              </a:rPr>
              <a:t>tính</a:t>
            </a:r>
            <a:r>
              <a:rPr lang="vi-VN" sz="1600" dirty="0">
                <a:solidFill>
                  <a:srgbClr val="000000"/>
                </a:solidFill>
                <a:effectLst/>
              </a:rPr>
              <a:t>, </a:t>
            </a:r>
            <a:r>
              <a:rPr lang="vi-VN" sz="1600" dirty="0" err="1">
                <a:solidFill>
                  <a:srgbClr val="000000"/>
                </a:solidFill>
                <a:effectLst/>
              </a:rPr>
              <a:t>điện</a:t>
            </a:r>
            <a:r>
              <a:rPr lang="vi-VN" sz="1600" dirty="0">
                <a:solidFill>
                  <a:srgbClr val="000000"/>
                </a:solidFill>
                <a:effectLst/>
              </a:rPr>
              <a:t> </a:t>
            </a:r>
            <a:r>
              <a:rPr lang="vi-VN" sz="1600" dirty="0" err="1">
                <a:solidFill>
                  <a:srgbClr val="000000"/>
                </a:solidFill>
                <a:effectLst/>
              </a:rPr>
              <a:t>thoại</a:t>
            </a:r>
            <a:r>
              <a:rPr lang="vi-VN" sz="1600" dirty="0">
                <a:solidFill>
                  <a:srgbClr val="000000"/>
                </a:solidFill>
                <a:effectLst/>
              </a:rPr>
              <a:t> di </a:t>
            </a:r>
            <a:r>
              <a:rPr lang="vi-VN" sz="1600" dirty="0" err="1">
                <a:solidFill>
                  <a:srgbClr val="000000"/>
                </a:solidFill>
                <a:effectLst/>
              </a:rPr>
              <a:t>động</a:t>
            </a:r>
            <a:r>
              <a:rPr lang="vi-VN" sz="1600" dirty="0">
                <a:solidFill>
                  <a:srgbClr val="000000"/>
                </a:solidFill>
                <a:effectLst/>
              </a:rPr>
              <a:t>, </a:t>
            </a:r>
            <a:r>
              <a:rPr lang="vi-VN" sz="1600" dirty="0" err="1">
                <a:solidFill>
                  <a:srgbClr val="000000"/>
                </a:solidFill>
                <a:effectLst/>
              </a:rPr>
              <a:t>v.v</a:t>
            </a:r>
            <a:r>
              <a:rPr lang="vi-VN" sz="1600" dirty="0">
                <a:solidFill>
                  <a:srgbClr val="000000"/>
                </a:solidFill>
                <a:effectLst/>
              </a:rPr>
              <a:t>. </a:t>
            </a:r>
            <a:endParaRPr lang="en-US" sz="1600" dirty="0">
              <a:solidFill>
                <a:srgbClr val="000000"/>
              </a:solidFill>
              <a:effectLst/>
            </a:endParaRPr>
          </a:p>
          <a:p>
            <a:pPr lvl="1"/>
            <a:r>
              <a:rPr lang="vi-VN" sz="1600" dirty="0" err="1">
                <a:solidFill>
                  <a:srgbClr val="000000"/>
                </a:solidFill>
                <a:effectLst/>
              </a:rPr>
              <a:t>Kích</a:t>
            </a:r>
            <a:r>
              <a:rPr lang="vi-VN" sz="1600" dirty="0">
                <a:solidFill>
                  <a:srgbClr val="000000"/>
                </a:solidFill>
                <a:effectLst/>
              </a:rPr>
              <a:t> </a:t>
            </a:r>
            <a:r>
              <a:rPr lang="vi-VN" sz="1600" dirty="0" err="1">
                <a:solidFill>
                  <a:srgbClr val="000000"/>
                </a:solidFill>
                <a:effectLst/>
              </a:rPr>
              <a:t>thước</a:t>
            </a:r>
            <a:r>
              <a:rPr lang="vi-VN" sz="1600" dirty="0">
                <a:solidFill>
                  <a:srgbClr val="000000"/>
                </a:solidFill>
                <a:effectLst/>
              </a:rPr>
              <a:t> trung </a:t>
            </a:r>
            <a:r>
              <a:rPr lang="vi-VN" sz="1600" dirty="0" err="1">
                <a:solidFill>
                  <a:srgbClr val="000000"/>
                </a:solidFill>
                <a:effectLst/>
              </a:rPr>
              <a:t>bình</a:t>
            </a:r>
            <a:r>
              <a:rPr lang="vi-VN" sz="1600" dirty="0">
                <a:solidFill>
                  <a:srgbClr val="000000"/>
                </a:solidFill>
                <a:effectLst/>
              </a:rPr>
              <a:t>; </a:t>
            </a:r>
            <a:r>
              <a:rPr lang="vi-VN" sz="1600" dirty="0" err="1">
                <a:solidFill>
                  <a:srgbClr val="000000"/>
                </a:solidFill>
                <a:effectLst/>
              </a:rPr>
              <a:t>lò</a:t>
            </a:r>
            <a:r>
              <a:rPr lang="vi-VN" sz="1600" dirty="0">
                <a:solidFill>
                  <a:srgbClr val="000000"/>
                </a:solidFill>
                <a:effectLst/>
              </a:rPr>
              <a:t> </a:t>
            </a:r>
            <a:r>
              <a:rPr lang="vi-VN" sz="1600" dirty="0" err="1">
                <a:solidFill>
                  <a:srgbClr val="000000"/>
                </a:solidFill>
                <a:effectLst/>
              </a:rPr>
              <a:t>nướng</a:t>
            </a:r>
            <a:r>
              <a:rPr lang="vi-VN" sz="1600" dirty="0">
                <a:solidFill>
                  <a:srgbClr val="000000"/>
                </a:solidFill>
                <a:effectLst/>
              </a:rPr>
              <a:t> </a:t>
            </a:r>
            <a:r>
              <a:rPr lang="vi-VN" sz="1600" dirty="0" err="1">
                <a:solidFill>
                  <a:srgbClr val="000000"/>
                </a:solidFill>
                <a:effectLst/>
              </a:rPr>
              <a:t>điện</a:t>
            </a:r>
            <a:r>
              <a:rPr lang="vi-VN" sz="1600" dirty="0">
                <a:solidFill>
                  <a:srgbClr val="000000"/>
                </a:solidFill>
                <a:effectLst/>
              </a:rPr>
              <a:t>, </a:t>
            </a:r>
            <a:r>
              <a:rPr lang="vi-VN" sz="1600" dirty="0" err="1">
                <a:solidFill>
                  <a:srgbClr val="000000"/>
                </a:solidFill>
                <a:effectLst/>
              </a:rPr>
              <a:t>bếp</a:t>
            </a:r>
            <a:r>
              <a:rPr lang="vi-VN" sz="1600" dirty="0">
                <a:solidFill>
                  <a:srgbClr val="000000"/>
                </a:solidFill>
                <a:effectLst/>
              </a:rPr>
              <a:t> </a:t>
            </a:r>
            <a:r>
              <a:rPr lang="vi-VN" sz="1600" dirty="0" err="1">
                <a:solidFill>
                  <a:srgbClr val="000000"/>
                </a:solidFill>
                <a:effectLst/>
              </a:rPr>
              <a:t>điện</a:t>
            </a:r>
            <a:r>
              <a:rPr lang="vi-VN" sz="1600" dirty="0">
                <a:solidFill>
                  <a:srgbClr val="000000"/>
                </a:solidFill>
                <a:effectLst/>
              </a:rPr>
              <a:t> </a:t>
            </a:r>
            <a:endParaRPr lang="en-US" sz="1600" dirty="0">
              <a:solidFill>
                <a:srgbClr val="000000"/>
              </a:solidFill>
              <a:effectLst/>
            </a:endParaRPr>
          </a:p>
          <a:p>
            <a:pPr lvl="1"/>
            <a:r>
              <a:rPr lang="en-US" sz="1600" dirty="0" err="1">
                <a:solidFill>
                  <a:srgbClr val="000000"/>
                </a:solidFill>
                <a:effectLst/>
              </a:rPr>
              <a:t>Kích</a:t>
            </a:r>
            <a:r>
              <a:rPr lang="en-US" sz="160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</a:rPr>
              <a:t>thước</a:t>
            </a:r>
            <a:r>
              <a:rPr lang="en-US" sz="160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</a:rPr>
              <a:t>nhỏ</a:t>
            </a:r>
            <a:r>
              <a:rPr lang="vi-VN" sz="1600" dirty="0">
                <a:solidFill>
                  <a:srgbClr val="000000"/>
                </a:solidFill>
                <a:effectLst/>
              </a:rPr>
              <a:t>; </a:t>
            </a:r>
            <a:r>
              <a:rPr lang="vi-VN" sz="1600" dirty="0" err="1">
                <a:solidFill>
                  <a:srgbClr val="000000"/>
                </a:solidFill>
                <a:effectLst/>
              </a:rPr>
              <a:t>nồi</a:t>
            </a:r>
            <a:r>
              <a:rPr lang="vi-VN" sz="1600" dirty="0">
                <a:solidFill>
                  <a:srgbClr val="000000"/>
                </a:solidFill>
                <a:effectLst/>
              </a:rPr>
              <a:t> cơm </a:t>
            </a:r>
            <a:r>
              <a:rPr lang="vi-VN" sz="1600" dirty="0" err="1">
                <a:solidFill>
                  <a:srgbClr val="000000"/>
                </a:solidFill>
                <a:effectLst/>
              </a:rPr>
              <a:t>điện</a:t>
            </a:r>
            <a:r>
              <a:rPr lang="vi-VN" sz="1600" dirty="0">
                <a:solidFill>
                  <a:srgbClr val="000000"/>
                </a:solidFill>
                <a:effectLst/>
              </a:rPr>
              <a:t>, </a:t>
            </a:r>
            <a:r>
              <a:rPr lang="vi-VN" sz="1600" dirty="0" err="1">
                <a:solidFill>
                  <a:srgbClr val="000000"/>
                </a:solidFill>
                <a:effectLst/>
              </a:rPr>
              <a:t>bàn</a:t>
            </a:r>
            <a:r>
              <a:rPr lang="vi-VN" sz="1600" dirty="0">
                <a:solidFill>
                  <a:srgbClr val="000000"/>
                </a:solidFill>
                <a:effectLst/>
              </a:rPr>
              <a:t> </a:t>
            </a:r>
            <a:r>
              <a:rPr lang="vi-VN" sz="1600" dirty="0" err="1">
                <a:solidFill>
                  <a:srgbClr val="000000"/>
                </a:solidFill>
                <a:effectLst/>
              </a:rPr>
              <a:t>ủi</a:t>
            </a:r>
            <a:r>
              <a:rPr lang="vi-VN" sz="1600" dirty="0">
                <a:solidFill>
                  <a:srgbClr val="000000"/>
                </a:solidFill>
                <a:effectLst/>
              </a:rPr>
              <a:t>, </a:t>
            </a:r>
            <a:r>
              <a:rPr lang="vi-VN" sz="1600" dirty="0" err="1">
                <a:solidFill>
                  <a:srgbClr val="000000"/>
                </a:solidFill>
                <a:effectLst/>
              </a:rPr>
              <a:t>quạt</a:t>
            </a:r>
            <a:r>
              <a:rPr lang="vi-VN" sz="1600" dirty="0">
                <a:solidFill>
                  <a:srgbClr val="000000"/>
                </a:solidFill>
                <a:effectLst/>
              </a:rPr>
              <a:t> </a:t>
            </a:r>
          </a:p>
          <a:p>
            <a:pPr lvl="1"/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2946136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151B8E-D3D4-4A8B-AD01-C467711EA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err="1"/>
              <a:t>Danh</a:t>
            </a:r>
            <a:r>
              <a:rPr lang="en-US" sz="5400" b="1" dirty="0"/>
              <a:t> </a:t>
            </a:r>
            <a:r>
              <a:rPr lang="en-US" sz="5400" b="1" dirty="0" err="1"/>
              <a:t>mục</a:t>
            </a:r>
            <a:r>
              <a:rPr lang="en-US" sz="5400" b="1" dirty="0"/>
              <a:t> </a:t>
            </a:r>
            <a:r>
              <a:rPr lang="en-US" sz="5400" b="1" dirty="0" err="1"/>
              <a:t>mục</a:t>
            </a:r>
            <a:r>
              <a:rPr lang="en-US" sz="5400" b="1" dirty="0"/>
              <a:t> </a:t>
            </a:r>
            <a:r>
              <a:rPr lang="en-US" sz="5400" b="1" dirty="0" err="1"/>
              <a:t>tiêu</a:t>
            </a:r>
            <a:r>
              <a:rPr lang="en-US" sz="5400" b="1" dirty="0"/>
              <a:t>: ELV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3D314A5-EBDA-4E3C-936E-7F0ADA44A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000" dirty="0" err="1"/>
              <a:t>Danh</a:t>
            </a:r>
            <a:r>
              <a:rPr lang="en-US" sz="4000" dirty="0"/>
              <a:t> </a:t>
            </a:r>
            <a:r>
              <a:rPr lang="en-US" sz="4000" dirty="0" err="1"/>
              <a:t>mục</a:t>
            </a:r>
            <a:r>
              <a:rPr lang="en-US" sz="4000" dirty="0"/>
              <a:t> </a:t>
            </a:r>
            <a:r>
              <a:rPr lang="en-US" sz="4000" dirty="0" err="1"/>
              <a:t>mục</a:t>
            </a:r>
            <a:r>
              <a:rPr lang="en-US" sz="4000" dirty="0"/>
              <a:t> </a:t>
            </a:r>
            <a:r>
              <a:rPr lang="en-US" sz="4000" dirty="0" err="1"/>
              <a:t>tiêu</a:t>
            </a:r>
            <a:endParaRPr lang="en-US" sz="4000" dirty="0"/>
          </a:p>
          <a:p>
            <a:pPr lvl="1"/>
            <a:r>
              <a:rPr lang="vi-VN" sz="3600" dirty="0"/>
              <a:t>Phương </a:t>
            </a:r>
            <a:r>
              <a:rPr lang="vi-VN" sz="3600" dirty="0" err="1"/>
              <a:t>tiện</a:t>
            </a:r>
            <a:r>
              <a:rPr lang="vi-VN" sz="3600" dirty="0"/>
              <a:t> cơ </a:t>
            </a:r>
            <a:r>
              <a:rPr lang="vi-VN" sz="3600" dirty="0" err="1"/>
              <a:t>giới</a:t>
            </a:r>
            <a:r>
              <a:rPr lang="vi-VN" sz="3600" dirty="0"/>
              <a:t> </a:t>
            </a:r>
            <a:r>
              <a:rPr lang="vi-VN" sz="3600" dirty="0" err="1"/>
              <a:t>chở</a:t>
            </a:r>
            <a:r>
              <a:rPr lang="vi-VN" sz="3600" dirty="0"/>
              <a:t> </a:t>
            </a:r>
            <a:r>
              <a:rPr lang="vi-VN" sz="3600" dirty="0" err="1"/>
              <a:t>khách</a:t>
            </a:r>
            <a:endParaRPr lang="en-US" sz="3600" dirty="0"/>
          </a:p>
          <a:p>
            <a:pPr lvl="1"/>
            <a:r>
              <a:rPr lang="en-US" sz="3600" dirty="0" err="1"/>
              <a:t>Phương</a:t>
            </a:r>
            <a:r>
              <a:rPr lang="en-US" sz="3600" dirty="0"/>
              <a:t> </a:t>
            </a:r>
            <a:r>
              <a:rPr lang="en-US" sz="3600" dirty="0" err="1"/>
              <a:t>tiện</a:t>
            </a:r>
            <a:r>
              <a:rPr lang="en-US" sz="3600" dirty="0"/>
              <a:t> </a:t>
            </a:r>
            <a:r>
              <a:rPr lang="en-US" sz="3600" dirty="0" err="1"/>
              <a:t>cơ</a:t>
            </a:r>
            <a:r>
              <a:rPr lang="en-US" sz="3600" dirty="0"/>
              <a:t> </a:t>
            </a:r>
            <a:r>
              <a:rPr lang="en-US" sz="3600" dirty="0" err="1"/>
              <a:t>giới</a:t>
            </a:r>
            <a:r>
              <a:rPr lang="en-US" sz="3600" dirty="0"/>
              <a:t> </a:t>
            </a:r>
            <a:r>
              <a:rPr lang="en-US" sz="3600" dirty="0" err="1"/>
              <a:t>chở</a:t>
            </a:r>
            <a:r>
              <a:rPr lang="vi-VN" sz="3600" dirty="0"/>
              <a:t> </a:t>
            </a:r>
            <a:r>
              <a:rPr lang="vi-VN" sz="3600" dirty="0" err="1"/>
              <a:t>khách</a:t>
            </a:r>
            <a:r>
              <a:rPr lang="vi-VN" sz="3600" dirty="0"/>
              <a:t> &amp; </a:t>
            </a:r>
            <a:r>
              <a:rPr lang="vi-VN" sz="3600" dirty="0" err="1"/>
              <a:t>chở</a:t>
            </a:r>
            <a:r>
              <a:rPr lang="vi-VN" sz="3600" dirty="0"/>
              <a:t> </a:t>
            </a:r>
            <a:r>
              <a:rPr lang="vi-VN" sz="3600" dirty="0" err="1"/>
              <a:t>hàng</a:t>
            </a:r>
            <a:r>
              <a:rPr lang="vi-VN" sz="3600" dirty="0"/>
              <a:t> (9 </a:t>
            </a:r>
            <a:r>
              <a:rPr lang="en-US" sz="3600" dirty="0" err="1"/>
              <a:t>chỗ</a:t>
            </a:r>
            <a:r>
              <a:rPr lang="vi-VN" sz="3600" dirty="0"/>
              <a:t>)</a:t>
            </a:r>
            <a:endParaRPr lang="en-US" sz="3600" dirty="0"/>
          </a:p>
          <a:p>
            <a:pPr lvl="1"/>
            <a:r>
              <a:rPr lang="vi-VN" sz="3600" dirty="0"/>
              <a:t>Phương </a:t>
            </a:r>
            <a:r>
              <a:rPr lang="vi-VN" sz="3600" dirty="0" err="1"/>
              <a:t>tiện</a:t>
            </a:r>
            <a:r>
              <a:rPr lang="vi-VN" sz="3600" dirty="0"/>
              <a:t> </a:t>
            </a:r>
            <a:r>
              <a:rPr lang="vi-VN" sz="3600" dirty="0" err="1"/>
              <a:t>vận</a:t>
            </a:r>
            <a:r>
              <a:rPr lang="vi-VN" sz="3600" dirty="0"/>
              <a:t> </a:t>
            </a:r>
            <a:r>
              <a:rPr lang="vi-VN" sz="3600" dirty="0" err="1"/>
              <a:t>tải</a:t>
            </a:r>
            <a:r>
              <a:rPr lang="vi-VN" sz="3600" dirty="0"/>
              <a:t> </a:t>
            </a:r>
            <a:r>
              <a:rPr lang="vi-VN" sz="3600" dirty="0" err="1"/>
              <a:t>hàng</a:t>
            </a:r>
            <a:r>
              <a:rPr lang="vi-VN" sz="3600" dirty="0"/>
              <a:t> </a:t>
            </a:r>
            <a:r>
              <a:rPr lang="vi-VN" sz="3600" dirty="0" err="1"/>
              <a:t>hóa</a:t>
            </a:r>
            <a:r>
              <a:rPr lang="vi-VN" sz="3600" dirty="0"/>
              <a:t> n</a:t>
            </a:r>
            <a:r>
              <a:rPr lang="en-US" sz="3600" dirty="0" err="1"/>
              <a:t>hỏ</a:t>
            </a:r>
            <a:endParaRPr lang="en-US" sz="3600" dirty="0"/>
          </a:p>
          <a:p>
            <a:r>
              <a:rPr lang="en-US" sz="4000" dirty="0" err="1"/>
              <a:t>Giám</a:t>
            </a:r>
            <a:r>
              <a:rPr lang="en-US" sz="4000" dirty="0"/>
              <a:t> </a:t>
            </a:r>
            <a:r>
              <a:rPr lang="en-US" sz="4000" dirty="0" err="1"/>
              <a:t>sát</a:t>
            </a:r>
            <a:r>
              <a:rPr lang="en-US" sz="4000" dirty="0"/>
              <a:t> </a:t>
            </a:r>
            <a:r>
              <a:rPr lang="vi-VN" sz="4000" dirty="0" err="1"/>
              <a:t>tỷ</a:t>
            </a:r>
            <a:r>
              <a:rPr lang="vi-VN" sz="4000" dirty="0"/>
              <a:t> </a:t>
            </a:r>
            <a:r>
              <a:rPr lang="vi-VN" sz="4000" dirty="0" err="1"/>
              <a:t>lệ</a:t>
            </a:r>
            <a:r>
              <a:rPr lang="vi-VN" sz="4000" dirty="0"/>
              <a:t> </a:t>
            </a:r>
            <a:r>
              <a:rPr lang="vi-VN" sz="4000" dirty="0" err="1"/>
              <a:t>tái</a:t>
            </a:r>
            <a:r>
              <a:rPr lang="vi-VN" sz="4000" dirty="0"/>
              <a:t> </a:t>
            </a:r>
            <a:r>
              <a:rPr lang="vi-VN" sz="4000" dirty="0" err="1"/>
              <a:t>chế</a:t>
            </a:r>
            <a:endParaRPr lang="en-US" sz="4000" dirty="0"/>
          </a:p>
          <a:p>
            <a:pPr lvl="1"/>
            <a:r>
              <a:rPr lang="vi-VN" sz="3600" dirty="0" err="1"/>
              <a:t>Các</a:t>
            </a:r>
            <a:r>
              <a:rPr lang="vi-VN" sz="3600" dirty="0"/>
              <a:t> </a:t>
            </a:r>
            <a:r>
              <a:rPr lang="vi-VN" sz="3600" dirty="0" err="1"/>
              <a:t>nhà</a:t>
            </a:r>
            <a:r>
              <a:rPr lang="vi-VN" sz="3600" dirty="0"/>
              <a:t> </a:t>
            </a:r>
            <a:r>
              <a:rPr lang="vi-VN" sz="3600" dirty="0" err="1"/>
              <a:t>sản</a:t>
            </a:r>
            <a:r>
              <a:rPr lang="vi-VN" sz="3600" dirty="0"/>
              <a:t> </a:t>
            </a:r>
            <a:r>
              <a:rPr lang="vi-VN" sz="3600" dirty="0" err="1"/>
              <a:t>xuất</a:t>
            </a:r>
            <a:r>
              <a:rPr lang="vi-VN" sz="3600" dirty="0"/>
              <a:t> / </a:t>
            </a:r>
            <a:r>
              <a:rPr lang="vi-VN" sz="3600" dirty="0" err="1"/>
              <a:t>nhập</a:t>
            </a:r>
            <a:r>
              <a:rPr lang="vi-VN" sz="3600" dirty="0"/>
              <a:t> </a:t>
            </a:r>
            <a:r>
              <a:rPr lang="vi-VN" sz="3600" dirty="0" err="1"/>
              <a:t>khẩu</a:t>
            </a:r>
            <a:r>
              <a:rPr lang="vi-VN" sz="3600" dirty="0"/>
              <a:t> xe</a:t>
            </a:r>
            <a:endParaRPr lang="en-US" sz="3600" dirty="0"/>
          </a:p>
          <a:p>
            <a:pPr lvl="1"/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công</a:t>
            </a:r>
            <a:r>
              <a:rPr lang="en-US" sz="3600" dirty="0"/>
              <a:t> ty</a:t>
            </a:r>
            <a:r>
              <a:rPr lang="vi-VN" sz="3600" dirty="0"/>
              <a:t> kinh doanh </a:t>
            </a:r>
            <a:r>
              <a:rPr lang="vi-VN" sz="3600" dirty="0" err="1"/>
              <a:t>phế</a:t>
            </a:r>
            <a:r>
              <a:rPr lang="vi-VN" sz="3600" dirty="0"/>
              <a:t> </a:t>
            </a:r>
            <a:r>
              <a:rPr lang="vi-VN" sz="3600" dirty="0" err="1"/>
              <a:t>liệu</a:t>
            </a:r>
            <a:r>
              <a:rPr lang="vi-VN" sz="3600" dirty="0"/>
              <a:t> xe cơ </a:t>
            </a:r>
            <a:r>
              <a:rPr lang="vi-VN" sz="3600" dirty="0" err="1"/>
              <a:t>giới</a:t>
            </a:r>
            <a:endParaRPr lang="en-US" sz="3600" dirty="0"/>
          </a:p>
          <a:p>
            <a:pPr lvl="1"/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công</a:t>
            </a:r>
            <a:r>
              <a:rPr lang="en-US" sz="3600" dirty="0"/>
              <a:t> ty</a:t>
            </a:r>
            <a:r>
              <a:rPr lang="vi-VN" sz="3600" dirty="0"/>
              <a:t> </a:t>
            </a:r>
            <a:r>
              <a:rPr lang="vi-VN" sz="3600" dirty="0" err="1"/>
              <a:t>tái</a:t>
            </a:r>
            <a:r>
              <a:rPr lang="vi-VN" sz="3600" dirty="0"/>
              <a:t> </a:t>
            </a:r>
            <a:r>
              <a:rPr lang="vi-VN" sz="3600" dirty="0" err="1"/>
              <a:t>chế</a:t>
            </a:r>
            <a:r>
              <a:rPr lang="vi-VN" sz="3600" dirty="0"/>
              <a:t> </a:t>
            </a:r>
            <a:r>
              <a:rPr lang="vi-VN" sz="3600" dirty="0" err="1"/>
              <a:t>phế</a:t>
            </a:r>
            <a:r>
              <a:rPr lang="vi-VN" sz="3600" dirty="0"/>
              <a:t> </a:t>
            </a:r>
            <a:r>
              <a:rPr lang="vi-VN" sz="3600" dirty="0" err="1"/>
              <a:t>liệu</a:t>
            </a:r>
            <a:r>
              <a:rPr lang="vi-VN" sz="3600" dirty="0"/>
              <a:t> ô tô</a:t>
            </a:r>
            <a:endParaRPr lang="en-US" sz="3600" dirty="0"/>
          </a:p>
          <a:p>
            <a:pPr lvl="1"/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công</a:t>
            </a:r>
            <a:r>
              <a:rPr lang="en-US" sz="3600" dirty="0"/>
              <a:t> ty </a:t>
            </a:r>
            <a:r>
              <a:rPr lang="en-US" sz="3600" dirty="0" err="1"/>
              <a:t>sử</a:t>
            </a:r>
            <a:r>
              <a:rPr lang="en-US" sz="3600" dirty="0"/>
              <a:t> </a:t>
            </a:r>
            <a:r>
              <a:rPr lang="en-US" sz="3600" dirty="0" err="1"/>
              <a:t>dụng</a:t>
            </a:r>
            <a:r>
              <a:rPr lang="en-US" sz="3600" dirty="0"/>
              <a:t> m</a:t>
            </a:r>
            <a:r>
              <a:rPr lang="vi-VN" sz="3600" dirty="0" err="1"/>
              <a:t>áy</a:t>
            </a:r>
            <a:r>
              <a:rPr lang="vi-VN" sz="3600" dirty="0"/>
              <a:t> </a:t>
            </a:r>
            <a:r>
              <a:rPr lang="vi-VN" sz="3600" dirty="0" err="1"/>
              <a:t>hủy</a:t>
            </a:r>
            <a:r>
              <a:rPr lang="vi-VN" sz="3600" dirty="0"/>
              <a:t> ô tô </a:t>
            </a:r>
            <a:r>
              <a:rPr lang="vi-VN" sz="3600" dirty="0" err="1"/>
              <a:t>tái</a:t>
            </a:r>
            <a:r>
              <a:rPr lang="vi-VN" sz="3600" dirty="0"/>
              <a:t> </a:t>
            </a:r>
            <a:r>
              <a:rPr lang="vi-VN" sz="3600" dirty="0" err="1"/>
              <a:t>chế</a:t>
            </a:r>
            <a:endParaRPr lang="en-US" sz="3600" dirty="0"/>
          </a:p>
          <a:p>
            <a:pPr lvl="1"/>
            <a:r>
              <a:rPr lang="en-US" sz="3600" dirty="0" err="1"/>
              <a:t>Doanh</a:t>
            </a:r>
            <a:r>
              <a:rPr lang="en-US" sz="3600" dirty="0"/>
              <a:t> </a:t>
            </a:r>
            <a:r>
              <a:rPr lang="en-US" sz="3600" dirty="0" err="1"/>
              <a:t>nghiệp</a:t>
            </a:r>
            <a:r>
              <a:rPr lang="en-US" sz="3600" dirty="0"/>
              <a:t> </a:t>
            </a:r>
            <a:r>
              <a:rPr lang="vi-VN" sz="3600" dirty="0" err="1"/>
              <a:t>xử</a:t>
            </a:r>
            <a:r>
              <a:rPr lang="vi-VN" sz="3600" dirty="0"/>
              <a:t> </a:t>
            </a:r>
            <a:r>
              <a:rPr lang="vi-VN" sz="3600" dirty="0" err="1"/>
              <a:t>lý</a:t>
            </a:r>
            <a:r>
              <a:rPr lang="vi-VN" sz="3600" dirty="0"/>
              <a:t> </a:t>
            </a:r>
            <a:r>
              <a:rPr lang="vi-VN" sz="3600" dirty="0" err="1"/>
              <a:t>khí</a:t>
            </a:r>
            <a:r>
              <a:rPr lang="vi-VN" sz="3600" dirty="0"/>
              <a:t> </a:t>
            </a:r>
            <a:r>
              <a:rPr lang="vi-VN" sz="3600" dirty="0" err="1"/>
              <a:t>thải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54478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Tỷ</a:t>
            </a:r>
            <a:r>
              <a:rPr lang="en-US" b="1" dirty="0"/>
              <a:t> </a:t>
            </a:r>
            <a:r>
              <a:rPr lang="en-US" b="1" dirty="0" err="1"/>
              <a:t>lệ</a:t>
            </a:r>
            <a:r>
              <a:rPr lang="en-US" b="1" dirty="0"/>
              <a:t> </a:t>
            </a:r>
            <a:r>
              <a:rPr lang="en-US" b="1" dirty="0" err="1"/>
              <a:t>tái</a:t>
            </a:r>
            <a:r>
              <a:rPr lang="en-US" b="1" dirty="0"/>
              <a:t> </a:t>
            </a:r>
            <a:r>
              <a:rPr lang="en-US" b="1" dirty="0" err="1"/>
              <a:t>chế</a:t>
            </a:r>
            <a:r>
              <a:rPr lang="en-US" b="1" dirty="0"/>
              <a:t> </a:t>
            </a:r>
            <a:r>
              <a:rPr lang="en-US" b="1" dirty="0" err="1"/>
              <a:t>bắt</a:t>
            </a:r>
            <a:r>
              <a:rPr lang="en-US" b="1" dirty="0"/>
              <a:t> </a:t>
            </a:r>
            <a:r>
              <a:rPr lang="en-US" b="1" dirty="0" err="1"/>
              <a:t>buộc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859724"/>
              </p:ext>
            </p:extLst>
          </p:nvPr>
        </p:nvGraphicFramePr>
        <p:xfrm>
          <a:off x="323528" y="1516283"/>
          <a:ext cx="8229600" cy="4018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3948880172"/>
                    </a:ext>
                  </a:extLst>
                </a:gridCol>
                <a:gridCol w="1820888">
                  <a:extLst>
                    <a:ext uri="{9D8B030D-6E8A-4147-A177-3AD203B41FA5}">
                      <a16:colId xmlns:a16="http://schemas.microsoft.com/office/drawing/2014/main" val="387007078"/>
                    </a:ext>
                  </a:extLst>
                </a:gridCol>
              </a:tblGrid>
              <a:tr h="61657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Sản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phẩm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8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Bao </a:t>
                      </a:r>
                      <a:r>
                        <a:rPr lang="en-US" sz="2400" dirty="0" err="1"/>
                        <a:t>bì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giấy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0.346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0.348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7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Chai </a:t>
                      </a:r>
                      <a:r>
                        <a:rPr lang="en-US" sz="2400" dirty="0" err="1"/>
                        <a:t>thủy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tinh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0.760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0.763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0.763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2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Hộp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kim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loại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0.797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0.797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Nhựa</a:t>
                      </a:r>
                      <a:r>
                        <a:rPr lang="en-US" sz="2400" dirty="0"/>
                        <a:t> PET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0.812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0.818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0.818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Nhựa</a:t>
                      </a:r>
                      <a:r>
                        <a:rPr lang="en-US" sz="2400" dirty="0"/>
                        <a:t> 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0.790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0.795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0.807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75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Nhựa</a:t>
                      </a:r>
                      <a:r>
                        <a:rPr lang="en-US" sz="2400" dirty="0"/>
                        <a:t> PSP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0.423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0.423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0.423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75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Nhựa</a:t>
                      </a:r>
                      <a:r>
                        <a:rPr lang="en-US" sz="2400" dirty="0"/>
                        <a:t> PVC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0.690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0.765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0.735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14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693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 </a:t>
            </a:r>
            <a:r>
              <a:rPr lang="en-US" sz="4000" dirty="0" err="1"/>
              <a:t>Tiêu</a:t>
            </a:r>
            <a:r>
              <a:rPr lang="en-US" sz="4000" dirty="0"/>
              <a:t> </a:t>
            </a:r>
            <a:r>
              <a:rPr lang="en-US" sz="4000" dirty="0" err="1"/>
              <a:t>chuẩn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phương</a:t>
            </a:r>
            <a:r>
              <a:rPr lang="en-US" sz="4000" dirty="0"/>
              <a:t> </a:t>
            </a:r>
            <a:r>
              <a:rPr lang="en-US" sz="4000" dirty="0" err="1"/>
              <a:t>pháp</a:t>
            </a:r>
            <a:r>
              <a:rPr lang="en-US" sz="4000" dirty="0"/>
              <a:t> </a:t>
            </a:r>
            <a:r>
              <a:rPr lang="en-US" sz="4000" dirty="0" err="1"/>
              <a:t>tái</a:t>
            </a:r>
            <a:r>
              <a:rPr lang="en-US" sz="4000" dirty="0"/>
              <a:t> </a:t>
            </a:r>
            <a:r>
              <a:rPr lang="en-US" sz="4000" dirty="0" err="1"/>
              <a:t>chế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498172"/>
              </p:ext>
            </p:extLst>
          </p:nvPr>
        </p:nvGraphicFramePr>
        <p:xfrm>
          <a:off x="323528" y="1516283"/>
          <a:ext cx="8229600" cy="5108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3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70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Sản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phẩm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Tiêu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chuẩn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và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phương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pháp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tái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chế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111">
                <a:tc>
                  <a:txBody>
                    <a:bodyPr/>
                    <a:lstStyle/>
                    <a:p>
                      <a:r>
                        <a:rPr lang="en-US" sz="1900" dirty="0"/>
                        <a:t>Bao </a:t>
                      </a:r>
                      <a:r>
                        <a:rPr lang="en-US" sz="1900" dirty="0" err="1"/>
                        <a:t>bì</a:t>
                      </a:r>
                      <a:r>
                        <a:rPr lang="en-US" sz="1900" dirty="0"/>
                        <a:t> </a:t>
                      </a:r>
                      <a:r>
                        <a:rPr lang="en-US" sz="1900" dirty="0" err="1"/>
                        <a:t>giấy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/>
                        <a:t>Tái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chế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thành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các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sản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phẩm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làm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từ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giấy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xuất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khẩu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014">
                <a:tc>
                  <a:txBody>
                    <a:bodyPr/>
                    <a:lstStyle/>
                    <a:p>
                      <a:pPr algn="l"/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Chai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thủy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/>
                      <a:r>
                        <a:rPr lang="en-US" sz="1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tinh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/>
                        <a:t>Tái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sử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dụng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tái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chế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thành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bột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thủy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tinh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sử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dụng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trong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xây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dựng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xuất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khẩu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717">
                <a:tc>
                  <a:txBody>
                    <a:bodyPr/>
                    <a:lstStyle/>
                    <a:p>
                      <a:pPr algn="l"/>
                      <a:r>
                        <a:rPr lang="en-US" sz="1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Hộp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kim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loại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/>
                        <a:t>Tái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sử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dụng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nén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để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làm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các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vật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liệu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tái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chế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xuất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khẩu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3857">
                <a:tc>
                  <a:txBody>
                    <a:bodyPr/>
                    <a:lstStyle/>
                    <a:p>
                      <a:pPr algn="l"/>
                      <a:r>
                        <a:rPr lang="en-US" sz="1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Nhựa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/>
                        <a:t>Tái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sử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dụng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tái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chế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thành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các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sản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phẩm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hoặc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nguyên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vật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liệu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xuất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khẩu</a:t>
                      </a:r>
                      <a:r>
                        <a:rPr lang="en-US" sz="2000" dirty="0"/>
                        <a:t> (</a:t>
                      </a:r>
                      <a:r>
                        <a:rPr lang="en-US" sz="2000" dirty="0" err="1"/>
                        <a:t>ít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hơn</a:t>
                      </a:r>
                      <a:r>
                        <a:rPr lang="en-US" sz="2000" dirty="0"/>
                        <a:t> 20% </a:t>
                      </a:r>
                      <a:r>
                        <a:rPr lang="en-US" sz="2000" dirty="0" err="1"/>
                        <a:t>các</a:t>
                      </a:r>
                      <a:r>
                        <a:rPr lang="en-US" sz="2000" dirty="0"/>
                        <a:t> chai </a:t>
                      </a:r>
                      <a:r>
                        <a:rPr lang="en-US" sz="2000" dirty="0" err="1"/>
                        <a:t>nhựa</a:t>
                      </a:r>
                      <a:r>
                        <a:rPr lang="en-US" sz="2000" dirty="0"/>
                        <a:t> PET </a:t>
                      </a:r>
                      <a:r>
                        <a:rPr lang="en-US" sz="2000" dirty="0" err="1"/>
                        <a:t>được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tái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chế</a:t>
                      </a:r>
                      <a:r>
                        <a:rPr lang="en-US" sz="20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7143">
                <a:tc>
                  <a:txBody>
                    <a:bodyPr/>
                    <a:lstStyle/>
                    <a:p>
                      <a:pPr algn="l"/>
                      <a:r>
                        <a:rPr lang="en-US" sz="1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Nhựa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err="1"/>
                        <a:t>Tái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sử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dụng</a:t>
                      </a:r>
                      <a:r>
                        <a:rPr lang="en-US" sz="2000" baseline="0" dirty="0"/>
                        <a:t>, </a:t>
                      </a:r>
                      <a:r>
                        <a:rPr lang="en-US" sz="2000" baseline="0" dirty="0" err="1"/>
                        <a:t>tái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chế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thành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vật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liệu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chống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cháy</a:t>
                      </a:r>
                      <a:r>
                        <a:rPr lang="en-US" sz="2000" baseline="0" dirty="0"/>
                        <a:t>, </a:t>
                      </a:r>
                      <a:r>
                        <a:rPr lang="en-US" sz="2000" baseline="0" dirty="0" err="1"/>
                        <a:t>xuất</a:t>
                      </a:r>
                      <a:r>
                        <a:rPr lang="en-US" sz="2000" baseline="0" dirty="0"/>
                        <a:t> </a:t>
                      </a: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err="1"/>
                        <a:t>khẩu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1502"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Bao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bì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nhựa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tổng</a:t>
                      </a: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hợp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Tái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sử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dụng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tái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chế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thành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vật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liệu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chiết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xuất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dầu</a:t>
                      </a:r>
                      <a:r>
                        <a:rPr lang="en-US" sz="2000" dirty="0"/>
                        <a:t> / </a:t>
                      </a:r>
                      <a:r>
                        <a:rPr lang="en-US" sz="2000" dirty="0" err="1"/>
                        <a:t>khí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đốt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và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nhiên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liệu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rác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thải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rắn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Xuất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khẩu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b="1" dirty="0"/>
              <a:t> </a:t>
            </a:r>
            <a:r>
              <a:rPr lang="en-US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300" b="1" dirty="0"/>
              <a:t> </a:t>
            </a:r>
            <a:r>
              <a:rPr lang="en-US" sz="4300" b="1" dirty="0" err="1"/>
              <a:t>vụ</a:t>
            </a:r>
            <a:r>
              <a:rPr lang="en-US" sz="4300" b="1" dirty="0"/>
              <a:t> </a:t>
            </a:r>
            <a:r>
              <a:rPr lang="en-US" sz="4300" b="1" dirty="0" err="1"/>
              <a:t>của</a:t>
            </a:r>
            <a:r>
              <a:rPr lang="en-US" sz="4300" b="1" dirty="0"/>
              <a:t> </a:t>
            </a:r>
            <a:r>
              <a:rPr lang="en-US" sz="4300" b="1" dirty="0" err="1"/>
              <a:t>nhà</a:t>
            </a:r>
            <a:r>
              <a:rPr lang="en-US" sz="4300" b="1" dirty="0"/>
              <a:t> </a:t>
            </a:r>
            <a:r>
              <a:rPr lang="en-US" sz="4300" b="1" dirty="0" err="1"/>
              <a:t>sản</a:t>
            </a:r>
            <a:r>
              <a:rPr lang="en-US" sz="4300" b="1" dirty="0"/>
              <a:t> </a:t>
            </a:r>
            <a:r>
              <a:rPr lang="en-US" sz="4300" b="1" dirty="0" err="1"/>
              <a:t>xuất</a:t>
            </a:r>
            <a:endParaRPr lang="en-US" sz="4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tái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ợp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doanh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tái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Tham gia PRO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TNMT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ủy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tái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PROs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công ty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tái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597CC6-00ED-45BC-8C09-293942C83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tựu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800" b="1" dirty="0">
                <a:latin typeface="Arial" panose="020B0604020202020204" pitchFamily="34" charset="0"/>
                <a:cs typeface="Arial" panose="020B0604020202020204" pitchFamily="34" charset="0"/>
              </a:rPr>
              <a:t>EPR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119A843-D6BB-43C2-AAC5-4870C9012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500"/>
              </a:spcBef>
              <a:buSzPct val="120000"/>
              <a:defRPr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endParaRPr lang="en-US" altLang="ko-KR" spc="-150" dirty="0">
              <a:ln w="1143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500"/>
              </a:spcBef>
              <a:buSzPct val="120000"/>
              <a:defRPr/>
            </a:pPr>
            <a:r>
              <a:rPr lang="en-US" altLang="ko-KR" kern="0" dirty="0">
                <a:latin typeface="Arial" panose="020B0604020202020204" pitchFamily="34" charset="0"/>
                <a:cs typeface="Arial" panose="020B0604020202020204" pitchFamily="34" charset="0"/>
              </a:rPr>
              <a:t>1,047,</a:t>
            </a:r>
            <a:r>
              <a:rPr lang="en-US" altLang="ko-KR" sz="1600" kern="0" dirty="0"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en-US" altLang="ko-KR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kern="0" dirty="0" err="1">
                <a:latin typeface="Arial" panose="020B0604020202020204" pitchFamily="34" charset="0"/>
                <a:cs typeface="Arial" panose="020B0604020202020204" pitchFamily="34" charset="0"/>
              </a:rPr>
              <a:t>tấn</a:t>
            </a:r>
            <a:r>
              <a:rPr lang="en-US" altLang="ko-KR" kern="0" dirty="0">
                <a:latin typeface="Arial" panose="020B0604020202020204" pitchFamily="34" charset="0"/>
                <a:cs typeface="Arial" panose="020B0604020202020204" pitchFamily="34" charset="0"/>
              </a:rPr>
              <a:t> (2003)</a:t>
            </a:r>
            <a:r>
              <a:rPr lang="ko-KR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ko-KR" altLang="en-US" kern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▶</a:t>
            </a:r>
            <a:r>
              <a:rPr lang="ko-KR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kern="0" dirty="0">
                <a:latin typeface="Arial" panose="020B0604020202020204" pitchFamily="34" charset="0"/>
                <a:cs typeface="Arial" panose="020B0604020202020204" pitchFamily="34" charset="0"/>
              </a:rPr>
              <a:t>1,675,</a:t>
            </a:r>
            <a:r>
              <a:rPr lang="en-US" altLang="ko-KR" sz="1600" kern="0" dirty="0"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en-US" altLang="ko-KR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kern="0" dirty="0" err="1">
                <a:latin typeface="Arial" panose="020B0604020202020204" pitchFamily="34" charset="0"/>
                <a:cs typeface="Arial" panose="020B0604020202020204" pitchFamily="34" charset="0"/>
              </a:rPr>
              <a:t>tấn</a:t>
            </a:r>
            <a:r>
              <a:rPr lang="en-US" altLang="ko-KR" kern="0" dirty="0">
                <a:latin typeface="Arial" panose="020B0604020202020204" pitchFamily="34" charset="0"/>
                <a:cs typeface="Arial" panose="020B0604020202020204" pitchFamily="34" charset="0"/>
              </a:rPr>
              <a:t> (2016)</a:t>
            </a:r>
          </a:p>
          <a:p>
            <a:pPr lvl="1">
              <a:spcBef>
                <a:spcPts val="500"/>
              </a:spcBef>
              <a:buSzPct val="120000"/>
              <a:defRPr/>
            </a:pPr>
            <a:r>
              <a:rPr lang="ko-KR" altLang="en-US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kern="0" dirty="0">
                <a:latin typeface="Arial" panose="020B0604020202020204" pitchFamily="34" charset="0"/>
                <a:cs typeface="Arial" panose="020B0604020202020204" pitchFamily="34" charset="0"/>
              </a:rPr>
              <a:t>93% </a:t>
            </a:r>
            <a:r>
              <a:rPr lang="en-US" altLang="ko-KR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</a:t>
            </a:r>
            <a:r>
              <a:rPr lang="en-US" altLang="ko-KR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</a:t>
            </a:r>
            <a:r>
              <a:rPr lang="en-US" altLang="ko-KR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nhựa</a:t>
            </a:r>
            <a:r>
              <a:rPr lang="en-US" altLang="ko-KR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kern="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ko-KR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kern="0" dirty="0" err="1">
                <a:latin typeface="Arial" panose="020B0604020202020204" pitchFamily="34" charset="0"/>
                <a:cs typeface="Arial" panose="020B0604020202020204" pitchFamily="34" charset="0"/>
              </a:rPr>
              <a:t>tái</a:t>
            </a:r>
            <a:r>
              <a:rPr lang="en-US" altLang="ko-KR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kern="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altLang="ko-KR" kern="0" dirty="0">
                <a:latin typeface="Arial" panose="020B0604020202020204" pitchFamily="34" charset="0"/>
                <a:cs typeface="Arial" panose="020B0604020202020204" pitchFamily="34" charset="0"/>
              </a:rPr>
              <a:t> (2016)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ko-KR" kern="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altLang="ko-KR" kern="0" dirty="0">
                <a:latin typeface="Arial" panose="020B0604020202020204" pitchFamily="34" charset="0"/>
                <a:cs typeface="Arial" panose="020B0604020202020204" pitchFamily="34" charset="0"/>
              </a:rPr>
              <a:t> ra 9,769 </a:t>
            </a:r>
            <a:r>
              <a:rPr lang="en-US" altLang="ko-KR" kern="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ko-KR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kern="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ko-KR" kern="0" dirty="0">
                <a:latin typeface="Arial" panose="020B0604020202020204" pitchFamily="34" charset="0"/>
                <a:cs typeface="Arial" panose="020B0604020202020204" pitchFamily="34" charset="0"/>
              </a:rPr>
              <a:t> (2003-2012)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ED2DB64-95D9-40E5-931A-4D60B76C0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4FA7-5C7E-4872-A2AE-CF7B238596DC}" type="slidenum">
              <a:rPr lang="ko-KR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693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8235" y="1772816"/>
            <a:ext cx="5727530" cy="7170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0" b="1" i="0" u="none" strike="noStrike" kern="1200" cap="none" spc="-130" normalizeH="0" baseline="0" noProof="0" dirty="0" err="1">
                <a:ln w="6350" cmpd="sng">
                  <a:solidFill>
                    <a:prstClr val="white">
                      <a:lumMod val="75000"/>
                      <a:lumOff val="25000"/>
                      <a:alpha val="22000"/>
                    </a:prstClr>
                  </a:solidFill>
                  <a:prstDash val="solid"/>
                </a:ln>
                <a:gradFill>
                  <a:gsLst>
                    <a:gs pos="0">
                      <a:srgbClr val="6EA92D"/>
                    </a:gs>
                    <a:gs pos="100000">
                      <a:srgbClr val="92D050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prstClr val="black">
                      <a:alpha val="23000"/>
                    </a:prstClr>
                  </a:outerShdw>
                </a:effectLst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Trân</a:t>
            </a:r>
            <a:r>
              <a:rPr kumimoji="0" lang="en-US" altLang="ko-KR" sz="5000" b="1" i="0" u="none" strike="noStrike" kern="1200" cap="none" spc="-130" normalizeH="0" baseline="0" noProof="0" dirty="0">
                <a:ln w="6350" cmpd="sng">
                  <a:solidFill>
                    <a:prstClr val="white">
                      <a:lumMod val="75000"/>
                      <a:lumOff val="25000"/>
                      <a:alpha val="22000"/>
                    </a:prstClr>
                  </a:solidFill>
                  <a:prstDash val="solid"/>
                </a:ln>
                <a:gradFill>
                  <a:gsLst>
                    <a:gs pos="0">
                      <a:srgbClr val="6EA92D"/>
                    </a:gs>
                    <a:gs pos="100000">
                      <a:srgbClr val="92D050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prstClr val="black">
                      <a:alpha val="23000"/>
                    </a:prstClr>
                  </a:outerShdw>
                </a:effectLst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5000" b="1" i="0" u="none" strike="noStrike" kern="1200" cap="none" spc="-130" normalizeH="0" baseline="0" noProof="0" dirty="0" err="1">
                <a:ln w="6350" cmpd="sng">
                  <a:solidFill>
                    <a:prstClr val="white">
                      <a:lumMod val="75000"/>
                      <a:lumOff val="25000"/>
                      <a:alpha val="22000"/>
                    </a:prstClr>
                  </a:solidFill>
                  <a:prstDash val="solid"/>
                </a:ln>
                <a:gradFill>
                  <a:gsLst>
                    <a:gs pos="0">
                      <a:srgbClr val="6EA92D"/>
                    </a:gs>
                    <a:gs pos="100000">
                      <a:srgbClr val="92D050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prstClr val="black">
                      <a:alpha val="23000"/>
                    </a:prstClr>
                  </a:outerShdw>
                </a:effectLst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trọng</a:t>
            </a:r>
            <a:r>
              <a:rPr kumimoji="0" lang="en-US" altLang="ko-KR" sz="5000" b="1" i="0" u="none" strike="noStrike" kern="1200" cap="none" spc="-130" normalizeH="0" baseline="0" noProof="0" dirty="0">
                <a:ln w="6350" cmpd="sng">
                  <a:solidFill>
                    <a:prstClr val="white">
                      <a:lumMod val="75000"/>
                      <a:lumOff val="25000"/>
                      <a:alpha val="22000"/>
                    </a:prstClr>
                  </a:solidFill>
                  <a:prstDash val="solid"/>
                </a:ln>
                <a:gradFill>
                  <a:gsLst>
                    <a:gs pos="0">
                      <a:srgbClr val="6EA92D"/>
                    </a:gs>
                    <a:gs pos="100000">
                      <a:srgbClr val="92D050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prstClr val="black">
                      <a:alpha val="23000"/>
                    </a:prstClr>
                  </a:outerShdw>
                </a:effectLst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5000" b="1" i="0" u="none" strike="noStrike" kern="1200" cap="none" spc="-130" normalizeH="0" baseline="0" noProof="0" dirty="0" err="1">
                <a:ln w="6350" cmpd="sng">
                  <a:solidFill>
                    <a:prstClr val="white">
                      <a:lumMod val="75000"/>
                      <a:lumOff val="25000"/>
                      <a:alpha val="22000"/>
                    </a:prstClr>
                  </a:solidFill>
                  <a:prstDash val="solid"/>
                </a:ln>
                <a:gradFill>
                  <a:gsLst>
                    <a:gs pos="0">
                      <a:srgbClr val="6EA92D"/>
                    </a:gs>
                    <a:gs pos="100000">
                      <a:srgbClr val="92D050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prstClr val="black">
                      <a:alpha val="23000"/>
                    </a:prstClr>
                  </a:outerShdw>
                </a:effectLst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cảm</a:t>
            </a:r>
            <a:r>
              <a:rPr kumimoji="0" lang="en-US" altLang="ko-KR" sz="5000" b="1" i="0" u="none" strike="noStrike" kern="1200" cap="none" spc="-130" normalizeH="0" baseline="0" noProof="0" dirty="0">
                <a:ln w="6350" cmpd="sng">
                  <a:solidFill>
                    <a:prstClr val="white">
                      <a:lumMod val="75000"/>
                      <a:lumOff val="25000"/>
                      <a:alpha val="22000"/>
                    </a:prstClr>
                  </a:solidFill>
                  <a:prstDash val="solid"/>
                </a:ln>
                <a:gradFill>
                  <a:gsLst>
                    <a:gs pos="0">
                      <a:srgbClr val="6EA92D"/>
                    </a:gs>
                    <a:gs pos="100000">
                      <a:srgbClr val="92D050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prstClr val="black">
                      <a:alpha val="23000"/>
                    </a:prstClr>
                  </a:outerShdw>
                </a:effectLst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5000" b="1" i="0" u="none" strike="noStrike" kern="1200" cap="none" spc="-130" normalizeH="0" baseline="0" noProof="0" dirty="0" err="1">
                <a:ln w="6350" cmpd="sng">
                  <a:solidFill>
                    <a:prstClr val="white">
                      <a:lumMod val="75000"/>
                      <a:lumOff val="25000"/>
                      <a:alpha val="22000"/>
                    </a:prstClr>
                  </a:solidFill>
                  <a:prstDash val="solid"/>
                </a:ln>
                <a:gradFill>
                  <a:gsLst>
                    <a:gs pos="0">
                      <a:srgbClr val="6EA92D"/>
                    </a:gs>
                    <a:gs pos="100000">
                      <a:srgbClr val="92D050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prstClr val="black">
                      <a:alpha val="23000"/>
                    </a:prstClr>
                  </a:outerShdw>
                </a:effectLst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ơn</a:t>
            </a:r>
            <a:r>
              <a:rPr kumimoji="0" lang="en-US" altLang="ko-KR" sz="5000" b="1" i="0" u="none" strike="noStrike" kern="1200" cap="none" spc="-130" normalizeH="0" baseline="0" noProof="0" dirty="0">
                <a:ln w="6350" cmpd="sng">
                  <a:solidFill>
                    <a:prstClr val="white">
                      <a:lumMod val="75000"/>
                      <a:lumOff val="25000"/>
                      <a:alpha val="22000"/>
                    </a:prstClr>
                  </a:solidFill>
                  <a:prstDash val="solid"/>
                </a:ln>
                <a:gradFill>
                  <a:gsLst>
                    <a:gs pos="0">
                      <a:srgbClr val="6EA92D"/>
                    </a:gs>
                    <a:gs pos="100000">
                      <a:srgbClr val="92D050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prstClr val="black">
                      <a:alpha val="23000"/>
                    </a:prstClr>
                  </a:outerShdw>
                </a:effectLst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!</a:t>
            </a:r>
            <a:endParaRPr kumimoji="0" lang="ko-KR" altLang="en-US" sz="5000" b="1" i="0" u="none" strike="noStrike" kern="1200" cap="none" spc="-130" normalizeH="0" baseline="0" noProof="0" dirty="0">
              <a:ln w="6350" cmpd="sng">
                <a:solidFill>
                  <a:prstClr val="white">
                    <a:lumMod val="75000"/>
                    <a:lumOff val="25000"/>
                    <a:alpha val="22000"/>
                  </a:prstClr>
                </a:solidFill>
                <a:prstDash val="solid"/>
              </a:ln>
              <a:gradFill>
                <a:gsLst>
                  <a:gs pos="0">
                    <a:srgbClr val="6EA92D"/>
                  </a:gs>
                  <a:gs pos="100000">
                    <a:srgbClr val="92D050"/>
                  </a:gs>
                </a:gsLst>
                <a:lin ang="5400000" scaled="0"/>
              </a:gradFill>
              <a:effectLst>
                <a:outerShdw blurRad="63500" dir="3600000" algn="tl" rotWithShape="0">
                  <a:prstClr val="black">
                    <a:alpha val="23000"/>
                  </a:prstClr>
                </a:outerShdw>
              </a:effectLst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00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/>
              <a:t>Nội</a:t>
            </a:r>
            <a:r>
              <a:rPr lang="en-US" sz="4800" b="1" dirty="0"/>
              <a:t> dung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altLang="ko-KR" dirty="0" err="1"/>
              <a:t>Giới</a:t>
            </a:r>
            <a:r>
              <a:rPr lang="en-US" altLang="ko-KR" dirty="0"/>
              <a:t> </a:t>
            </a:r>
            <a:r>
              <a:rPr lang="en-US" altLang="ko-KR" dirty="0" err="1"/>
              <a:t>thiệu</a:t>
            </a:r>
            <a:r>
              <a:rPr lang="en-US" altLang="ko-KR" dirty="0"/>
              <a:t> </a:t>
            </a:r>
            <a:r>
              <a:rPr lang="en-US" altLang="ko-KR" dirty="0" err="1"/>
              <a:t>về</a:t>
            </a:r>
            <a:r>
              <a:rPr lang="en-US" altLang="ko-KR" dirty="0"/>
              <a:t> EPR</a:t>
            </a:r>
          </a:p>
          <a:p>
            <a:pPr marL="514350" indent="-514350"/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sở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EPR</a:t>
            </a:r>
          </a:p>
          <a:p>
            <a:pPr marL="514350" indent="-514350"/>
            <a:r>
              <a:rPr lang="en-US" dirty="0" err="1"/>
              <a:t>Sơ</a:t>
            </a:r>
            <a:r>
              <a:rPr lang="en-US" dirty="0"/>
              <a:t> </a:t>
            </a:r>
            <a:r>
              <a:rPr lang="en-US" dirty="0" err="1"/>
              <a:t>lược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chi </a:t>
            </a:r>
            <a:r>
              <a:rPr lang="en-US" dirty="0" err="1"/>
              <a:t>phí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thải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EPR</a:t>
            </a:r>
          </a:p>
          <a:p>
            <a:pPr marL="514350" indent="-514350"/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altLang="ko-KR" dirty="0"/>
              <a:t>EPR</a:t>
            </a:r>
          </a:p>
          <a:p>
            <a:pPr marL="514350" indent="-514350"/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</a:p>
          <a:p>
            <a:pPr marL="514350" indent="-514350"/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tựu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EPR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000" b="1" dirty="0" err="1"/>
              <a:t>Giới</a:t>
            </a:r>
            <a:r>
              <a:rPr lang="en-US" altLang="ko-KR" sz="5000" b="1" dirty="0"/>
              <a:t> </a:t>
            </a:r>
            <a:r>
              <a:rPr lang="en-US" altLang="ko-KR" sz="5000" b="1" dirty="0" err="1"/>
              <a:t>thiệu</a:t>
            </a:r>
            <a:r>
              <a:rPr lang="en-US" altLang="ko-KR" sz="5000" b="1" dirty="0"/>
              <a:t> </a:t>
            </a:r>
            <a:r>
              <a:rPr lang="en-US" altLang="ko-KR" sz="5000" b="1" dirty="0" err="1"/>
              <a:t>về</a:t>
            </a:r>
            <a:r>
              <a:rPr lang="en-US" altLang="ko-KR" sz="5000" b="1" dirty="0"/>
              <a:t> EPR</a:t>
            </a:r>
            <a:endParaRPr lang="ko-KR" alt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000" dirty="0" err="1"/>
              <a:t>Nguyên</a:t>
            </a:r>
            <a:r>
              <a:rPr lang="en-US" altLang="ko-KR" sz="3000" dirty="0"/>
              <a:t> </a:t>
            </a:r>
            <a:r>
              <a:rPr lang="en-US" altLang="ko-KR" sz="3000" dirty="0" err="1"/>
              <a:t>tắc</a:t>
            </a:r>
            <a:r>
              <a:rPr lang="en-US" altLang="ko-KR" sz="3000" dirty="0"/>
              <a:t>: </a:t>
            </a:r>
            <a:r>
              <a:rPr lang="en-US" altLang="ko-KR" sz="3000" dirty="0" err="1"/>
              <a:t>Nhà</a:t>
            </a:r>
            <a:r>
              <a:rPr lang="en-US" altLang="ko-KR" sz="3000" dirty="0"/>
              <a:t> </a:t>
            </a:r>
            <a:r>
              <a:rPr lang="en-US" altLang="ko-KR" sz="3000" dirty="0" err="1"/>
              <a:t>sản</a:t>
            </a:r>
            <a:r>
              <a:rPr lang="en-US" altLang="ko-KR" sz="3000" dirty="0"/>
              <a:t> </a:t>
            </a:r>
            <a:r>
              <a:rPr lang="en-US" altLang="ko-KR" sz="3000" dirty="0" err="1"/>
              <a:t>xuất</a:t>
            </a:r>
            <a:r>
              <a:rPr lang="en-US" altLang="ko-KR" sz="3000" dirty="0"/>
              <a:t> (NSX) </a:t>
            </a:r>
            <a:r>
              <a:rPr lang="en-US" altLang="ko-KR" sz="3000" dirty="0" err="1"/>
              <a:t>chịu</a:t>
            </a:r>
            <a:r>
              <a:rPr lang="en-US" altLang="ko-KR" sz="3000" dirty="0"/>
              <a:t> </a:t>
            </a:r>
            <a:r>
              <a:rPr lang="en-US" altLang="ko-KR" sz="3000" dirty="0" err="1"/>
              <a:t>hoàn</a:t>
            </a:r>
            <a:r>
              <a:rPr lang="en-US" altLang="ko-KR" sz="3000" dirty="0"/>
              <a:t> </a:t>
            </a:r>
            <a:r>
              <a:rPr lang="en-US" altLang="ko-KR" sz="3000" dirty="0" err="1"/>
              <a:t>toàn</a:t>
            </a:r>
            <a:r>
              <a:rPr lang="en-US" altLang="ko-KR" sz="3000" dirty="0"/>
              <a:t> </a:t>
            </a:r>
            <a:r>
              <a:rPr lang="en-US" altLang="ko-KR" sz="3000" dirty="0" err="1"/>
              <a:t>trách</a:t>
            </a:r>
            <a:r>
              <a:rPr lang="en-US" altLang="ko-KR" sz="3000" dirty="0"/>
              <a:t> </a:t>
            </a:r>
            <a:r>
              <a:rPr lang="en-US" altLang="ko-KR" sz="3000" dirty="0" err="1"/>
              <a:t>nhiệm</a:t>
            </a:r>
            <a:r>
              <a:rPr lang="en-US" altLang="ko-KR" sz="3000" dirty="0"/>
              <a:t> </a:t>
            </a:r>
            <a:r>
              <a:rPr lang="en-US" altLang="ko-KR" sz="3000" dirty="0" err="1"/>
              <a:t>trong</a:t>
            </a:r>
            <a:r>
              <a:rPr lang="en-US" altLang="ko-KR" sz="3000" dirty="0"/>
              <a:t> </a:t>
            </a:r>
            <a:r>
              <a:rPr lang="en-US" altLang="ko-KR" sz="3000" dirty="0" err="1"/>
              <a:t>toàn</a:t>
            </a:r>
            <a:r>
              <a:rPr lang="en-US" altLang="ko-KR" sz="3000" dirty="0"/>
              <a:t> </a:t>
            </a:r>
            <a:r>
              <a:rPr lang="en-US" altLang="ko-KR" sz="3000" dirty="0" err="1"/>
              <a:t>bộ</a:t>
            </a:r>
            <a:r>
              <a:rPr lang="en-US" altLang="ko-KR" sz="3000" dirty="0"/>
              <a:t> </a:t>
            </a:r>
            <a:r>
              <a:rPr lang="en-US" altLang="ko-KR" sz="3000" dirty="0" err="1"/>
              <a:t>vòng</a:t>
            </a:r>
            <a:r>
              <a:rPr lang="en-US" altLang="ko-KR" sz="3000" dirty="0"/>
              <a:t> </a:t>
            </a:r>
            <a:r>
              <a:rPr lang="en-US" altLang="ko-KR" sz="3000" dirty="0" err="1"/>
              <a:t>đời</a:t>
            </a:r>
            <a:r>
              <a:rPr lang="en-US" altLang="ko-KR" sz="3000" dirty="0"/>
              <a:t> </a:t>
            </a:r>
            <a:r>
              <a:rPr lang="en-US" altLang="ko-KR" sz="3000" dirty="0" err="1"/>
              <a:t>của</a:t>
            </a:r>
            <a:r>
              <a:rPr lang="en-US" altLang="ko-KR" sz="3000" dirty="0"/>
              <a:t> </a:t>
            </a:r>
            <a:r>
              <a:rPr lang="en-US" altLang="ko-KR" sz="3000" dirty="0" err="1"/>
              <a:t>sản</a:t>
            </a:r>
            <a:r>
              <a:rPr lang="en-US" altLang="ko-KR" sz="3000" dirty="0"/>
              <a:t> </a:t>
            </a:r>
            <a:r>
              <a:rPr lang="en-US" altLang="ko-KR" sz="3000" dirty="0" err="1"/>
              <a:t>phẩm</a:t>
            </a:r>
            <a:endParaRPr lang="en-US" altLang="ko-KR" sz="3000" dirty="0"/>
          </a:p>
          <a:p>
            <a:pPr lvl="1">
              <a:buNone/>
            </a:pPr>
            <a:r>
              <a:rPr lang="en-US" altLang="ko-KR" dirty="0"/>
              <a:t>- </a:t>
            </a:r>
            <a:r>
              <a:rPr lang="en-US" altLang="ko-KR" dirty="0" err="1"/>
              <a:t>Kiểm</a:t>
            </a:r>
            <a:r>
              <a:rPr lang="en-US" altLang="ko-KR" dirty="0"/>
              <a:t> </a:t>
            </a:r>
            <a:r>
              <a:rPr lang="en-US" altLang="ko-KR" dirty="0" err="1"/>
              <a:t>soát</a:t>
            </a:r>
            <a:r>
              <a:rPr lang="en-US" altLang="ko-KR" dirty="0"/>
              <a:t> ô </a:t>
            </a:r>
            <a:r>
              <a:rPr lang="en-US" altLang="ko-KR" dirty="0" err="1"/>
              <a:t>nhiễm</a:t>
            </a:r>
            <a:r>
              <a:rPr lang="en-US" altLang="ko-KR" dirty="0"/>
              <a:t> </a:t>
            </a:r>
            <a:r>
              <a:rPr lang="en-US" altLang="ko-KR" dirty="0" err="1"/>
              <a:t>và</a:t>
            </a:r>
            <a:r>
              <a:rPr lang="en-US" altLang="ko-KR" dirty="0"/>
              <a:t> an </a:t>
            </a:r>
            <a:r>
              <a:rPr lang="en-US" altLang="ko-KR" dirty="0" err="1"/>
              <a:t>toàn</a:t>
            </a:r>
            <a:r>
              <a:rPr lang="en-US" altLang="ko-KR" dirty="0"/>
              <a:t> </a:t>
            </a:r>
            <a:r>
              <a:rPr lang="en-US" altLang="ko-KR" dirty="0" err="1"/>
              <a:t>khi</a:t>
            </a:r>
            <a:r>
              <a:rPr lang="en-US" altLang="ko-KR" dirty="0"/>
              <a:t> </a:t>
            </a:r>
            <a:r>
              <a:rPr lang="en-US" altLang="ko-KR" dirty="0" err="1"/>
              <a:t>sử</a:t>
            </a:r>
            <a:r>
              <a:rPr lang="en-US" altLang="ko-KR" dirty="0"/>
              <a:t> </a:t>
            </a:r>
            <a:r>
              <a:rPr lang="en-US" altLang="ko-KR" dirty="0" err="1"/>
              <a:t>dụng</a:t>
            </a:r>
            <a:endParaRPr lang="en-US" altLang="ko-KR" dirty="0"/>
          </a:p>
          <a:p>
            <a:pPr lvl="1">
              <a:buFontTx/>
              <a:buChar char="-"/>
            </a:pPr>
            <a:r>
              <a:rPr lang="en-US" altLang="ko-KR" dirty="0" err="1">
                <a:solidFill>
                  <a:srgbClr val="FF0000"/>
                </a:solidFill>
              </a:rPr>
              <a:t>Kéo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en-US" altLang="ko-KR" dirty="0" err="1">
                <a:solidFill>
                  <a:srgbClr val="FF0000"/>
                </a:solidFill>
              </a:rPr>
              <a:t>dài</a:t>
            </a:r>
            <a:r>
              <a:rPr lang="en-US" altLang="ko-KR" dirty="0"/>
              <a:t> </a:t>
            </a:r>
            <a:r>
              <a:rPr lang="en-US" altLang="ko-KR" dirty="0" err="1"/>
              <a:t>đến</a:t>
            </a:r>
            <a:r>
              <a:rPr lang="en-US" altLang="ko-KR" dirty="0"/>
              <a:t> </a:t>
            </a:r>
            <a:r>
              <a:rPr lang="en-US" altLang="ko-KR" dirty="0" err="1"/>
              <a:t>cuối</a:t>
            </a:r>
            <a:r>
              <a:rPr lang="en-US" altLang="ko-KR" dirty="0"/>
              <a:t> </a:t>
            </a:r>
            <a:r>
              <a:rPr lang="en-US" altLang="ko-KR" dirty="0" err="1"/>
              <a:t>vòng</a:t>
            </a:r>
            <a:r>
              <a:rPr lang="en-US" altLang="ko-KR" dirty="0"/>
              <a:t> </a:t>
            </a:r>
            <a:r>
              <a:rPr lang="en-US" altLang="ko-KR" dirty="0" err="1"/>
              <a:t>đời</a:t>
            </a:r>
            <a:r>
              <a:rPr lang="en-US" altLang="ko-KR" dirty="0"/>
              <a:t> </a:t>
            </a:r>
            <a:r>
              <a:rPr lang="en-US" altLang="ko-KR" dirty="0" err="1"/>
              <a:t>của</a:t>
            </a:r>
            <a:r>
              <a:rPr lang="en-US" altLang="ko-KR" dirty="0"/>
              <a:t> </a:t>
            </a:r>
            <a:r>
              <a:rPr lang="en-US" altLang="ko-KR" dirty="0" err="1"/>
              <a:t>sản</a:t>
            </a:r>
            <a:r>
              <a:rPr lang="en-US" altLang="ko-KR" dirty="0"/>
              <a:t> </a:t>
            </a:r>
            <a:r>
              <a:rPr lang="en-US" altLang="ko-KR" dirty="0" err="1"/>
              <a:t>phẩm</a:t>
            </a:r>
            <a:r>
              <a:rPr lang="en-US" altLang="ko-KR" dirty="0"/>
              <a:t>.</a:t>
            </a:r>
          </a:p>
          <a:p>
            <a:r>
              <a:rPr lang="en-US" altLang="ko-KR" sz="3000" dirty="0"/>
              <a:t>EPR </a:t>
            </a:r>
            <a:r>
              <a:rPr lang="en-US" altLang="ko-KR" sz="3000" dirty="0" err="1"/>
              <a:t>đã</a:t>
            </a:r>
            <a:r>
              <a:rPr lang="en-US" altLang="ko-KR" sz="3000" dirty="0"/>
              <a:t> </a:t>
            </a:r>
            <a:r>
              <a:rPr lang="en-US" altLang="ko-KR" sz="3000" dirty="0" err="1"/>
              <a:t>được</a:t>
            </a:r>
            <a:r>
              <a:rPr lang="en-US" altLang="ko-KR" sz="3000" dirty="0"/>
              <a:t> </a:t>
            </a:r>
            <a:r>
              <a:rPr lang="en-US" altLang="ko-KR" sz="3000" dirty="0" err="1"/>
              <a:t>giới</a:t>
            </a:r>
            <a:r>
              <a:rPr lang="en-US" altLang="ko-KR" sz="3000" dirty="0"/>
              <a:t> </a:t>
            </a:r>
            <a:r>
              <a:rPr lang="en-US" altLang="ko-KR" sz="3000" dirty="0" err="1"/>
              <a:t>thiệu</a:t>
            </a:r>
            <a:r>
              <a:rPr lang="en-US" altLang="ko-KR" sz="3000" dirty="0"/>
              <a:t> </a:t>
            </a:r>
            <a:r>
              <a:rPr lang="en-US" altLang="ko-KR" sz="3000" dirty="0" err="1"/>
              <a:t>tại</a:t>
            </a:r>
            <a:r>
              <a:rPr lang="en-US" altLang="ko-KR" sz="3000" dirty="0"/>
              <a:t> </a:t>
            </a:r>
            <a:r>
              <a:rPr lang="en-US" altLang="ko-KR" sz="3000" dirty="0" err="1"/>
              <a:t>nhiều</a:t>
            </a:r>
            <a:r>
              <a:rPr lang="en-US" altLang="ko-KR" sz="3000" dirty="0"/>
              <a:t> </a:t>
            </a:r>
            <a:r>
              <a:rPr lang="en-US" altLang="ko-KR" sz="3000" dirty="0" err="1"/>
              <a:t>quốc</a:t>
            </a:r>
            <a:r>
              <a:rPr lang="en-US" altLang="ko-KR" sz="3000" dirty="0"/>
              <a:t> </a:t>
            </a:r>
            <a:r>
              <a:rPr lang="en-US" altLang="ko-KR" sz="3000" dirty="0" err="1"/>
              <a:t>gia</a:t>
            </a:r>
            <a:r>
              <a:rPr lang="en-US" altLang="ko-KR" sz="3000" dirty="0"/>
              <a:t> </a:t>
            </a:r>
            <a:r>
              <a:rPr lang="en-US" altLang="ko-KR" sz="3000" dirty="0" err="1"/>
              <a:t>châu</a:t>
            </a:r>
            <a:r>
              <a:rPr lang="en-US" altLang="ko-KR" sz="3000" dirty="0"/>
              <a:t> </a:t>
            </a:r>
            <a:r>
              <a:rPr lang="en-US" altLang="ko-KR" sz="3000" dirty="0" err="1"/>
              <a:t>Âu</a:t>
            </a:r>
            <a:r>
              <a:rPr lang="en-US" altLang="ko-KR" sz="3000" b="1" dirty="0"/>
              <a:t> </a:t>
            </a:r>
            <a:endParaRPr lang="en-US" altLang="ko-KR" sz="3000" dirty="0"/>
          </a:p>
          <a:p>
            <a:pPr lvl="1">
              <a:buNone/>
            </a:pPr>
            <a:r>
              <a:rPr lang="en-US" altLang="ko-KR" dirty="0"/>
              <a:t>- </a:t>
            </a:r>
            <a:r>
              <a:rPr lang="en-US" altLang="ko-KR" dirty="0" err="1"/>
              <a:t>Hiện</a:t>
            </a:r>
            <a:r>
              <a:rPr lang="en-US" altLang="ko-KR" dirty="0"/>
              <a:t> nay, EPR </a:t>
            </a:r>
            <a:r>
              <a:rPr lang="en-US" altLang="ko-KR" dirty="0" err="1"/>
              <a:t>được</a:t>
            </a:r>
            <a:r>
              <a:rPr lang="en-US" altLang="ko-KR" dirty="0"/>
              <a:t> </a:t>
            </a:r>
            <a:r>
              <a:rPr lang="en-US" altLang="ko-KR" dirty="0" err="1"/>
              <a:t>áp</a:t>
            </a:r>
            <a:r>
              <a:rPr lang="en-US" altLang="ko-KR" dirty="0"/>
              <a:t> </a:t>
            </a:r>
            <a:r>
              <a:rPr lang="en-US" altLang="ko-KR" dirty="0" err="1"/>
              <a:t>dụng</a:t>
            </a:r>
            <a:r>
              <a:rPr lang="en-US" altLang="ko-KR" dirty="0"/>
              <a:t> </a:t>
            </a:r>
            <a:r>
              <a:rPr lang="en-US" altLang="ko-KR" dirty="0" err="1"/>
              <a:t>tại</a:t>
            </a:r>
            <a:r>
              <a:rPr lang="en-US" altLang="ko-KR" dirty="0"/>
              <a:t> </a:t>
            </a:r>
            <a:r>
              <a:rPr lang="en-US" altLang="ko-KR" dirty="0" err="1"/>
              <a:t>nhiều</a:t>
            </a:r>
            <a:r>
              <a:rPr lang="en-US" altLang="ko-KR" dirty="0"/>
              <a:t> </a:t>
            </a:r>
            <a:r>
              <a:rPr lang="en-US" altLang="ko-KR" dirty="0" err="1"/>
              <a:t>quốc</a:t>
            </a:r>
            <a:r>
              <a:rPr lang="en-US" altLang="ko-KR" dirty="0"/>
              <a:t> </a:t>
            </a:r>
            <a:r>
              <a:rPr lang="en-US" altLang="ko-KR" dirty="0" err="1"/>
              <a:t>gia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/>
              <a:t> </a:t>
            </a:r>
            <a:r>
              <a:rPr lang="en-US" sz="4000" b="1" dirty="0" err="1"/>
              <a:t>Cơ</a:t>
            </a:r>
            <a:r>
              <a:rPr lang="en-US" sz="4000" b="1" dirty="0"/>
              <a:t> </a:t>
            </a:r>
            <a:r>
              <a:rPr lang="en-US" sz="4000" b="1" dirty="0" err="1"/>
              <a:t>sở</a:t>
            </a:r>
            <a:r>
              <a:rPr lang="en-US" sz="4000" b="1" dirty="0"/>
              <a:t> </a:t>
            </a:r>
            <a:r>
              <a:rPr lang="en-US" sz="4000" b="1" dirty="0" err="1"/>
              <a:t>pháp</a:t>
            </a:r>
            <a:r>
              <a:rPr lang="en-US" sz="4000" b="1" dirty="0"/>
              <a:t> </a:t>
            </a:r>
            <a:r>
              <a:rPr lang="en-US" sz="4000" b="1" dirty="0" err="1"/>
              <a:t>của</a:t>
            </a:r>
            <a:r>
              <a:rPr lang="en-US" sz="4000" b="1" dirty="0"/>
              <a:t> </a:t>
            </a:r>
            <a:r>
              <a:rPr lang="en-US" sz="4000" b="1" dirty="0" err="1"/>
              <a:t>Hàn</a:t>
            </a:r>
            <a:r>
              <a:rPr lang="en-US" sz="4000" b="1" dirty="0"/>
              <a:t> </a:t>
            </a:r>
            <a:r>
              <a:rPr lang="en-US" sz="4000" b="1" dirty="0" err="1"/>
              <a:t>Quốc</a:t>
            </a:r>
            <a:r>
              <a:rPr lang="en-US" sz="4000" b="1" dirty="0"/>
              <a:t> </a:t>
            </a:r>
            <a:r>
              <a:rPr lang="en-US" sz="4000" b="1" dirty="0" err="1"/>
              <a:t>về</a:t>
            </a:r>
            <a:r>
              <a:rPr lang="en-US" sz="4000" b="1" dirty="0"/>
              <a:t> EPR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en-US" dirty="0" err="1"/>
              <a:t>Đạo</a:t>
            </a:r>
            <a:r>
              <a:rPr lang="en-US" dirty="0"/>
              <a:t> </a:t>
            </a:r>
            <a:r>
              <a:rPr lang="en-US" dirty="0" err="1"/>
              <a:t>luật</a:t>
            </a:r>
            <a:r>
              <a:rPr lang="en-US" dirty="0"/>
              <a:t> </a:t>
            </a:r>
            <a:r>
              <a:rPr lang="en-US" dirty="0" err="1"/>
              <a:t>Khuyến</a:t>
            </a:r>
            <a:r>
              <a:rPr lang="en-US" dirty="0"/>
              <a:t> </a:t>
            </a:r>
            <a:r>
              <a:rPr lang="en-US" dirty="0" err="1"/>
              <a:t>khích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kiệm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Tái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(2002)</a:t>
            </a:r>
          </a:p>
          <a:p>
            <a:r>
              <a:rPr lang="en-US" dirty="0" err="1"/>
              <a:t>Đạo</a:t>
            </a:r>
            <a:r>
              <a:rPr lang="en-US" dirty="0"/>
              <a:t> </a:t>
            </a:r>
            <a:r>
              <a:rPr lang="en-US" dirty="0" err="1"/>
              <a:t>luật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tuần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thải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tiện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(2007)</a:t>
            </a:r>
          </a:p>
          <a:p>
            <a:r>
              <a:rPr lang="en-US" dirty="0" err="1"/>
              <a:t>Đạo</a:t>
            </a:r>
            <a:r>
              <a:rPr lang="en-US" dirty="0"/>
              <a:t> </a:t>
            </a:r>
            <a:r>
              <a:rPr lang="en-US" dirty="0" err="1"/>
              <a:t>luật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soát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thải</a:t>
            </a:r>
            <a:endParaRPr lang="en-US" dirty="0"/>
          </a:p>
          <a:p>
            <a:pPr lvl="1"/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phí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thải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ban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1993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0CFD97-4143-4A70-BBFD-C03DFE04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dirty="0"/>
              <a:t> SƠ </a:t>
            </a:r>
            <a:r>
              <a:rPr lang="en-US" sz="4800" b="1" dirty="0" err="1"/>
              <a:t>lược</a:t>
            </a:r>
            <a:r>
              <a:rPr lang="en-US" sz="4800" b="1" dirty="0"/>
              <a:t> </a:t>
            </a:r>
            <a:r>
              <a:rPr lang="en-US" sz="4800" b="1" dirty="0" err="1"/>
              <a:t>về</a:t>
            </a:r>
            <a:r>
              <a:rPr lang="en-US" sz="4800" b="1" dirty="0"/>
              <a:t> chi </a:t>
            </a:r>
            <a:r>
              <a:rPr lang="en-US" sz="4800" b="1" dirty="0" err="1"/>
              <a:t>phí</a:t>
            </a:r>
            <a:r>
              <a:rPr lang="en-US" sz="4800" b="1" dirty="0"/>
              <a:t> </a:t>
            </a:r>
            <a:r>
              <a:rPr lang="en-US" sz="4800" b="1" dirty="0" err="1"/>
              <a:t>chất</a:t>
            </a:r>
            <a:r>
              <a:rPr lang="en-US" sz="4800" b="1" dirty="0"/>
              <a:t> </a:t>
            </a:r>
            <a:r>
              <a:rPr lang="en-US" sz="4800" b="1" dirty="0" err="1"/>
              <a:t>thải</a:t>
            </a:r>
            <a:endParaRPr lang="en-US" sz="4800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2AEB6F9-25A4-4514-981A-3AC8B7CC7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NSX/</a:t>
            </a:r>
            <a:r>
              <a:rPr lang="en-US" sz="3200" dirty="0" err="1"/>
              <a:t>nhà</a:t>
            </a:r>
            <a:r>
              <a:rPr lang="en-US" sz="3200" dirty="0"/>
              <a:t> </a:t>
            </a:r>
            <a:r>
              <a:rPr lang="en-US" sz="3200" dirty="0" err="1"/>
              <a:t>nhập</a:t>
            </a:r>
            <a:r>
              <a:rPr lang="en-US" sz="3200" dirty="0"/>
              <a:t> </a:t>
            </a:r>
            <a:r>
              <a:rPr lang="en-US" sz="3200" dirty="0" err="1"/>
              <a:t>khẩu</a:t>
            </a:r>
            <a:r>
              <a:rPr lang="en-US" sz="3200" dirty="0"/>
              <a:t> </a:t>
            </a:r>
            <a:r>
              <a:rPr lang="en-US" sz="3200" dirty="0" err="1"/>
              <a:t>trả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chi </a:t>
            </a:r>
            <a:r>
              <a:rPr lang="en-US" sz="3200" dirty="0" err="1"/>
              <a:t>phí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dirty="0" err="1"/>
              <a:t>thải</a:t>
            </a:r>
            <a:endParaRPr lang="en-US" sz="3200" dirty="0"/>
          </a:p>
          <a:p>
            <a:r>
              <a:rPr lang="en-US" sz="3200" dirty="0" err="1"/>
              <a:t>Sản</a:t>
            </a:r>
            <a:r>
              <a:rPr lang="en-US" sz="3200" dirty="0"/>
              <a:t> </a:t>
            </a:r>
            <a:r>
              <a:rPr lang="en-US" sz="3200" dirty="0" err="1"/>
              <a:t>phẩm</a:t>
            </a:r>
            <a:r>
              <a:rPr lang="en-US" sz="3200" dirty="0"/>
              <a:t> </a:t>
            </a:r>
            <a:r>
              <a:rPr lang="en-US" sz="3200" dirty="0" err="1"/>
              <a:t>khó</a:t>
            </a:r>
            <a:r>
              <a:rPr lang="en-US" sz="3200" dirty="0"/>
              <a:t> </a:t>
            </a:r>
            <a:r>
              <a:rPr lang="en-US" dirty="0" err="1"/>
              <a:t>tái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độc</a:t>
            </a:r>
            <a:r>
              <a:rPr lang="en-US" dirty="0"/>
              <a:t> </a:t>
            </a:r>
            <a:r>
              <a:rPr lang="en-US" dirty="0" err="1"/>
              <a:t>hại</a:t>
            </a:r>
            <a:endParaRPr lang="en-US" sz="3200" dirty="0"/>
          </a:p>
          <a:p>
            <a:pPr lvl="1"/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thuốc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sâu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độc</a:t>
            </a:r>
            <a:r>
              <a:rPr lang="en-US" dirty="0"/>
              <a:t> </a:t>
            </a:r>
            <a:r>
              <a:rPr lang="en-US" dirty="0" err="1"/>
              <a:t>hại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chống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, </a:t>
            </a:r>
            <a:r>
              <a:rPr lang="en-US" dirty="0" err="1"/>
              <a:t>kẹo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, </a:t>
            </a:r>
            <a:r>
              <a:rPr lang="en-US" dirty="0" err="1"/>
              <a:t>tã</a:t>
            </a:r>
            <a:r>
              <a:rPr lang="en-US" dirty="0"/>
              <a:t> </a:t>
            </a:r>
            <a:r>
              <a:rPr lang="en-US" dirty="0" err="1"/>
              <a:t>lót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lần,thuốc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, </a:t>
            </a:r>
          </a:p>
          <a:p>
            <a:pPr lvl="1"/>
            <a:r>
              <a:rPr lang="en-US" dirty="0" err="1"/>
              <a:t>Nhựa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bao </a:t>
            </a:r>
            <a:r>
              <a:rPr lang="en-US" dirty="0" err="1"/>
              <a:t>bì</a:t>
            </a:r>
            <a:r>
              <a:rPr lang="en-US" dirty="0"/>
              <a:t>;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danh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EPR</a:t>
            </a:r>
          </a:p>
          <a:p>
            <a:r>
              <a:rPr lang="en-US" dirty="0"/>
              <a:t>Chi </a:t>
            </a:r>
            <a:r>
              <a:rPr lang="en-US" dirty="0" err="1"/>
              <a:t>phí</a:t>
            </a:r>
            <a:r>
              <a:rPr lang="en-US" dirty="0"/>
              <a:t>: 100% chi </a:t>
            </a:r>
            <a:r>
              <a:rPr lang="en-US" dirty="0" err="1"/>
              <a:t>phí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thải</a:t>
            </a:r>
            <a:endParaRPr lang="en-US" sz="3000" dirty="0"/>
          </a:p>
          <a:p>
            <a:r>
              <a:rPr lang="en-US" dirty="0" err="1"/>
              <a:t>Doanh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hỗ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xử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thải</a:t>
            </a:r>
            <a:endParaRPr lang="en-US" sz="3200" dirty="0"/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63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1819B6-12F5-454D-83C0-C9A684AE3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 </a:t>
            </a:r>
            <a:r>
              <a:rPr lang="en-US" sz="6000" b="1" dirty="0" err="1"/>
              <a:t>Mức</a:t>
            </a:r>
            <a:r>
              <a:rPr lang="en-US" sz="6000" b="1" dirty="0"/>
              <a:t> c</a:t>
            </a:r>
            <a:r>
              <a:rPr lang="en-US" sz="4800" b="1" dirty="0"/>
              <a:t>hi </a:t>
            </a:r>
            <a:r>
              <a:rPr lang="en-US" sz="4800" b="1" dirty="0" err="1"/>
              <a:t>phí</a:t>
            </a:r>
            <a:r>
              <a:rPr lang="en-US" sz="4800" b="1" dirty="0"/>
              <a:t> </a:t>
            </a:r>
            <a:r>
              <a:rPr lang="en-US" sz="4800" b="1" dirty="0" err="1"/>
              <a:t>chất</a:t>
            </a:r>
            <a:r>
              <a:rPr lang="en-US" sz="4800" b="1" dirty="0"/>
              <a:t> </a:t>
            </a:r>
            <a:r>
              <a:rPr lang="en-US" sz="4800" b="1" dirty="0" err="1"/>
              <a:t>thải</a:t>
            </a:r>
            <a:endParaRPr lang="en-US" sz="4800" b="1" dirty="0"/>
          </a:p>
        </p:txBody>
      </p:sp>
      <p:graphicFrame>
        <p:nvGraphicFramePr>
          <p:cNvPr id="6" name="표 6">
            <a:extLst>
              <a:ext uri="{FF2B5EF4-FFF2-40B4-BE49-F238E27FC236}">
                <a16:creationId xmlns:a16="http://schemas.microsoft.com/office/drawing/2014/main" id="{3AD70C1C-0AC6-4735-838B-6C02680C90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4259057"/>
              </p:ext>
            </p:extLst>
          </p:nvPr>
        </p:nvGraphicFramePr>
        <p:xfrm>
          <a:off x="642910" y="1571612"/>
          <a:ext cx="7889925" cy="4807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110">
                  <a:extLst>
                    <a:ext uri="{9D8B030D-6E8A-4147-A177-3AD203B41FA5}">
                      <a16:colId xmlns:a16="http://schemas.microsoft.com/office/drawing/2014/main" val="1574848408"/>
                    </a:ext>
                  </a:extLst>
                </a:gridCol>
                <a:gridCol w="622496">
                  <a:extLst>
                    <a:ext uri="{9D8B030D-6E8A-4147-A177-3AD203B41FA5}">
                      <a16:colId xmlns:a16="http://schemas.microsoft.com/office/drawing/2014/main" val="1489576005"/>
                    </a:ext>
                  </a:extLst>
                </a:gridCol>
                <a:gridCol w="1854980">
                  <a:extLst>
                    <a:ext uri="{9D8B030D-6E8A-4147-A177-3AD203B41FA5}">
                      <a16:colId xmlns:a16="http://schemas.microsoft.com/office/drawing/2014/main" val="3549190932"/>
                    </a:ext>
                  </a:extLst>
                </a:gridCol>
                <a:gridCol w="4532339">
                  <a:extLst>
                    <a:ext uri="{9D8B030D-6E8A-4147-A177-3AD203B41FA5}">
                      <a16:colId xmlns:a16="http://schemas.microsoft.com/office/drawing/2014/main" val="2139219576"/>
                    </a:ext>
                  </a:extLst>
                </a:gridCol>
              </a:tblGrid>
              <a:tr h="428628"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b="0" dirty="0" err="1"/>
                        <a:t>Danh</a:t>
                      </a:r>
                      <a:r>
                        <a:rPr lang="en-US" sz="2200" b="0" dirty="0"/>
                        <a:t> </a:t>
                      </a:r>
                      <a:r>
                        <a:rPr lang="en-US" sz="2200" b="0" dirty="0" err="1"/>
                        <a:t>mục</a:t>
                      </a:r>
                      <a:endParaRPr lang="en-US" sz="2200" b="0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/>
                        <a:t>Chi </a:t>
                      </a:r>
                      <a:r>
                        <a:rPr lang="en-US" sz="2200" b="0" dirty="0" err="1"/>
                        <a:t>phí</a:t>
                      </a:r>
                      <a:r>
                        <a:rPr lang="en-US" sz="2200" b="0" dirty="0"/>
                        <a:t> </a:t>
                      </a:r>
                      <a:r>
                        <a:rPr lang="en-US" sz="2200" b="0" dirty="0" err="1"/>
                        <a:t>xử</a:t>
                      </a:r>
                      <a:r>
                        <a:rPr lang="en-US" sz="2200" b="0" dirty="0"/>
                        <a:t> </a:t>
                      </a:r>
                      <a:r>
                        <a:rPr lang="en-US" sz="2200" b="0" dirty="0" err="1"/>
                        <a:t>lý</a:t>
                      </a:r>
                      <a:endParaRPr lang="en-US" sz="2200" b="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670479302"/>
                  </a:ext>
                </a:extLst>
              </a:tr>
              <a:tr h="136867">
                <a:tc gridSpan="2">
                  <a:txBody>
                    <a:bodyPr/>
                    <a:lstStyle/>
                    <a:p>
                      <a:r>
                        <a:rPr lang="en-US" sz="1600" dirty="0" err="1"/>
                        <a:t>Thuốc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trừ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sâu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chất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độc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hại</a:t>
                      </a:r>
                      <a:endParaRPr lang="en-US" sz="1600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r>
                        <a:rPr lang="en-US" sz="2000" dirty="0"/>
                        <a:t>Plastic Container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Dụng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cụ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chứa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bằng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nhựa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Nhỏ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hơn</a:t>
                      </a:r>
                      <a:r>
                        <a:rPr lang="en-US" sz="1600" dirty="0"/>
                        <a:t> 500ml; 24.9KRW/</a:t>
                      </a:r>
                      <a:r>
                        <a:rPr lang="en-US" sz="1600" dirty="0" err="1"/>
                        <a:t>đơn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vị</a:t>
                      </a:r>
                      <a:r>
                        <a:rPr lang="en-US" sz="1600" dirty="0"/>
                        <a:t>,  </a:t>
                      </a:r>
                      <a:r>
                        <a:rPr lang="en-US" sz="1600" dirty="0" err="1"/>
                        <a:t>trên</a:t>
                      </a:r>
                      <a:r>
                        <a:rPr lang="en-US" sz="1600" dirty="0"/>
                        <a:t> 500ml; 30.7KRW/</a:t>
                      </a:r>
                      <a:r>
                        <a:rPr lang="en-US" sz="1600" dirty="0" err="1"/>
                        <a:t>đơn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vị</a:t>
                      </a:r>
                      <a:endParaRPr lang="en-US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88891215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err="1"/>
                        <a:t>Sản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phẩm</a:t>
                      </a:r>
                      <a:endParaRPr lang="en-US" sz="1600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r>
                        <a:rPr lang="en-US" sz="2000"/>
                        <a:t>Glass Container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Dụng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cụ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chứa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bằng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thủy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tinh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Nhỏ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hơn</a:t>
                      </a:r>
                      <a:r>
                        <a:rPr lang="en-US" sz="1600" dirty="0"/>
                        <a:t> 500ml; 56.2KRW/</a:t>
                      </a:r>
                      <a:r>
                        <a:rPr lang="en-US" sz="1600" dirty="0" err="1"/>
                        <a:t>đơn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vị</a:t>
                      </a:r>
                      <a:r>
                        <a:rPr lang="en-US" sz="1600" dirty="0"/>
                        <a:t>,  </a:t>
                      </a:r>
                      <a:r>
                        <a:rPr lang="en-US" sz="1600" dirty="0" err="1"/>
                        <a:t>trên</a:t>
                      </a:r>
                      <a:r>
                        <a:rPr lang="en-US" sz="1600" dirty="0"/>
                        <a:t> 500ml; 84.3KRW/</a:t>
                      </a:r>
                      <a:r>
                        <a:rPr lang="en-US" sz="1600" dirty="0" err="1"/>
                        <a:t>đơn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vị</a:t>
                      </a:r>
                      <a:endParaRPr lang="en-US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68419095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r>
                        <a:rPr lang="en-US" sz="2000" dirty="0"/>
                        <a:t>Steel Container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Dụng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cụ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chứa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bằng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kim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loại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Nhỏ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hơn</a:t>
                      </a:r>
                      <a:r>
                        <a:rPr lang="en-US" sz="1600" dirty="0"/>
                        <a:t> 500ml; 53.9KRW/</a:t>
                      </a:r>
                      <a:r>
                        <a:rPr lang="en-US" sz="1600" dirty="0" err="1"/>
                        <a:t>đơn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vị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trên</a:t>
                      </a:r>
                      <a:r>
                        <a:rPr lang="en-US" sz="1600" dirty="0"/>
                        <a:t> 500ml; 78.2KRW/</a:t>
                      </a:r>
                      <a:r>
                        <a:rPr lang="en-US" sz="1600" dirty="0" err="1"/>
                        <a:t>đơn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vị</a:t>
                      </a:r>
                      <a:endParaRPr lang="en-US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4431276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600" dirty="0" err="1"/>
                        <a:t>Chống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đông</a:t>
                      </a:r>
                      <a:endParaRPr lang="en-US" sz="1600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189KRW/l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889728825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600" dirty="0" err="1"/>
                        <a:t>Kẹo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cao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su</a:t>
                      </a:r>
                      <a:endParaRPr lang="en-US" sz="1600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1.8% </a:t>
                      </a:r>
                      <a:r>
                        <a:rPr lang="en-US" sz="1600" dirty="0" err="1"/>
                        <a:t>doanh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thu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giá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nhập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khẩu</a:t>
                      </a:r>
                      <a:endParaRPr lang="en-US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276841335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600" dirty="0" err="1"/>
                        <a:t>Tã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lót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dùng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một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lần</a:t>
                      </a:r>
                      <a:endParaRPr lang="en-US" sz="1600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5.5KRW/</a:t>
                      </a:r>
                      <a:r>
                        <a:rPr lang="en-US" sz="1600" dirty="0" err="1"/>
                        <a:t>đơn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vị</a:t>
                      </a:r>
                      <a:endParaRPr lang="en-US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75235586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600" dirty="0" err="1"/>
                        <a:t>Thuốc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lá</a:t>
                      </a:r>
                      <a:endParaRPr lang="en-US" sz="1600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7KRW/20 </a:t>
                      </a:r>
                      <a:r>
                        <a:rPr lang="en-US" sz="1600" dirty="0" err="1"/>
                        <a:t>điếu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thuốc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lá</a:t>
                      </a:r>
                      <a:endParaRPr lang="en-US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55893028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600" dirty="0" err="1"/>
                        <a:t>Sản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phẩm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làm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từ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nhựa</a:t>
                      </a:r>
                      <a:endParaRPr lang="en-US" sz="1600" dirty="0"/>
                    </a:p>
                  </a:txBody>
                  <a:tcPr marL="68580" marR="68580"/>
                </a:tc>
                <a:tc gridSpan="2">
                  <a:txBody>
                    <a:bodyPr/>
                    <a:lstStyle/>
                    <a:p>
                      <a:r>
                        <a:rPr lang="en-US" sz="1600" dirty="0" err="1"/>
                        <a:t>Sản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phẩm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nhựa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thông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thường</a:t>
                      </a:r>
                      <a:endParaRPr lang="en-US" sz="1600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150KRW/kg </a:t>
                      </a:r>
                      <a:r>
                        <a:rPr lang="en-US" sz="1600" dirty="0" err="1"/>
                        <a:t>nhựa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tổng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hợp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đầu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vào</a:t>
                      </a:r>
                      <a:endParaRPr lang="en-US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7140812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dirty="0" err="1"/>
                        <a:t>Sản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phẩm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nhựa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xây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dựng</a:t>
                      </a:r>
                      <a:endParaRPr lang="en-US" sz="1600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75KRW/kg </a:t>
                      </a:r>
                      <a:r>
                        <a:rPr lang="en-US" sz="1600" dirty="0" err="1"/>
                        <a:t>nhựa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tổng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hợp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đầu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vào</a:t>
                      </a:r>
                      <a:endParaRPr lang="en-US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870635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041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err="1"/>
              <a:t>Sơ</a:t>
            </a:r>
            <a:r>
              <a:rPr lang="en-US" sz="5400" b="1" dirty="0"/>
              <a:t> </a:t>
            </a:r>
            <a:r>
              <a:rPr lang="en-US" sz="5400" b="1" dirty="0" err="1"/>
              <a:t>lược</a:t>
            </a:r>
            <a:r>
              <a:rPr lang="en-US" sz="5400" b="1" dirty="0"/>
              <a:t> </a:t>
            </a:r>
            <a:r>
              <a:rPr lang="en-US" sz="5400" b="1" dirty="0" err="1"/>
              <a:t>danh</a:t>
            </a:r>
            <a:r>
              <a:rPr lang="en-US" sz="5400" b="1" dirty="0"/>
              <a:t> </a:t>
            </a:r>
            <a:r>
              <a:rPr lang="en-US" sz="5400" b="1" dirty="0" err="1"/>
              <a:t>mục</a:t>
            </a:r>
            <a:r>
              <a:rPr lang="en-US" sz="5400" b="1" dirty="0"/>
              <a:t> EPR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Ủy</a:t>
            </a:r>
            <a:r>
              <a:rPr lang="en-US" dirty="0"/>
              <a:t> </a:t>
            </a:r>
            <a:r>
              <a:rPr lang="en-US" dirty="0" err="1"/>
              <a:t>quyền</a:t>
            </a:r>
            <a:r>
              <a:rPr lang="en-US" dirty="0"/>
              <a:t> </a:t>
            </a:r>
            <a:r>
              <a:rPr lang="vi-VN" dirty="0" err="1"/>
              <a:t>nghĩa</a:t>
            </a:r>
            <a:r>
              <a:rPr lang="vi-VN" dirty="0"/>
              <a:t> </a:t>
            </a:r>
            <a:r>
              <a:rPr lang="vi-VN" dirty="0" err="1"/>
              <a:t>vụ</a:t>
            </a:r>
            <a:r>
              <a:rPr lang="vi-VN" dirty="0"/>
              <a:t> thu gom &amp; </a:t>
            </a:r>
            <a:r>
              <a:rPr lang="vi-VN" dirty="0" err="1"/>
              <a:t>tái</a:t>
            </a:r>
            <a:r>
              <a:rPr lang="vi-VN" dirty="0"/>
              <a:t> </a:t>
            </a:r>
            <a:r>
              <a:rPr lang="vi-VN" dirty="0" err="1"/>
              <a:t>chế</a:t>
            </a:r>
            <a:r>
              <a:rPr lang="vi-VN" dirty="0"/>
              <a:t> cho </a:t>
            </a:r>
            <a:r>
              <a:rPr lang="vi-VN" dirty="0" err="1"/>
              <a:t>các</a:t>
            </a:r>
            <a:r>
              <a:rPr lang="vi-VN" dirty="0"/>
              <a:t> </a:t>
            </a:r>
            <a:r>
              <a:rPr lang="vi-VN" dirty="0" err="1"/>
              <a:t>nhà</a:t>
            </a:r>
            <a:r>
              <a:rPr lang="vi-VN" dirty="0"/>
              <a:t> </a:t>
            </a:r>
            <a:r>
              <a:rPr lang="vi-VN" dirty="0" err="1"/>
              <a:t>sản</a:t>
            </a:r>
            <a:r>
              <a:rPr lang="vi-VN" dirty="0"/>
              <a:t> </a:t>
            </a:r>
            <a:r>
              <a:rPr lang="vi-VN" dirty="0" err="1"/>
              <a:t>xuất</a:t>
            </a:r>
            <a:r>
              <a:rPr lang="vi-VN" dirty="0"/>
              <a:t> (2003)</a:t>
            </a:r>
            <a:endParaRPr lang="en-US" dirty="0"/>
          </a:p>
          <a:p>
            <a:pPr lvl="1"/>
            <a:r>
              <a:rPr lang="vi-VN" dirty="0" err="1"/>
              <a:t>Trả</a:t>
            </a:r>
            <a:r>
              <a:rPr lang="vi-VN" dirty="0"/>
              <a:t> </a:t>
            </a:r>
            <a:r>
              <a:rPr lang="vi-VN" dirty="0" err="1"/>
              <a:t>một</a:t>
            </a:r>
            <a:r>
              <a:rPr lang="vi-VN" dirty="0"/>
              <a:t> </a:t>
            </a:r>
            <a:r>
              <a:rPr lang="vi-VN" dirty="0" err="1"/>
              <a:t>khoản</a:t>
            </a:r>
            <a:r>
              <a:rPr lang="vi-VN" dirty="0"/>
              <a:t> </a:t>
            </a:r>
            <a:r>
              <a:rPr lang="vi-VN" dirty="0" err="1"/>
              <a:t>phí</a:t>
            </a:r>
            <a:r>
              <a:rPr lang="vi-VN" dirty="0"/>
              <a:t> tương đương </a:t>
            </a:r>
            <a:r>
              <a:rPr lang="vi-VN" dirty="0" err="1"/>
              <a:t>với</a:t>
            </a:r>
            <a:r>
              <a:rPr lang="vi-VN" dirty="0"/>
              <a:t> chi </a:t>
            </a:r>
            <a:r>
              <a:rPr lang="vi-VN" dirty="0" err="1"/>
              <a:t>phí</a:t>
            </a:r>
            <a:r>
              <a:rPr lang="vi-VN" dirty="0"/>
              <a:t> </a:t>
            </a:r>
            <a:r>
              <a:rPr lang="vi-VN" dirty="0" err="1"/>
              <a:t>tái</a:t>
            </a:r>
            <a:r>
              <a:rPr lang="vi-VN" dirty="0"/>
              <a:t> </a:t>
            </a:r>
            <a:r>
              <a:rPr lang="vi-VN" dirty="0" err="1"/>
              <a:t>chế</a:t>
            </a:r>
            <a:endParaRPr lang="en-US" dirty="0"/>
          </a:p>
          <a:p>
            <a:pPr lvl="1"/>
            <a:r>
              <a:rPr lang="en-US" dirty="0"/>
              <a:t>Chi p</a:t>
            </a:r>
            <a:r>
              <a:rPr lang="vi-VN" dirty="0" err="1"/>
              <a:t>hí</a:t>
            </a:r>
            <a:r>
              <a:rPr lang="vi-VN" dirty="0"/>
              <a:t> thu gom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tái</a:t>
            </a:r>
            <a:r>
              <a:rPr lang="vi-VN" dirty="0"/>
              <a:t> </a:t>
            </a:r>
            <a:r>
              <a:rPr lang="vi-VN" dirty="0" err="1"/>
              <a:t>chế</a:t>
            </a:r>
            <a:endParaRPr lang="en-US" dirty="0"/>
          </a:p>
          <a:p>
            <a:r>
              <a:rPr lang="vi-VN" dirty="0" err="1"/>
              <a:t>Dòng</a:t>
            </a:r>
            <a:r>
              <a:rPr lang="vi-VN" dirty="0"/>
              <a:t> t</a:t>
            </a:r>
            <a:r>
              <a:rPr lang="en-US" dirty="0" err="1"/>
              <a:t>iền</a:t>
            </a:r>
            <a:r>
              <a:rPr lang="vi-VN" dirty="0"/>
              <a:t> </a:t>
            </a:r>
            <a:r>
              <a:rPr lang="vi-VN" dirty="0" err="1"/>
              <a:t>được</a:t>
            </a:r>
            <a:r>
              <a:rPr lang="vi-VN" dirty="0"/>
              <a:t> </a:t>
            </a:r>
            <a:r>
              <a:rPr lang="vi-VN" dirty="0" err="1"/>
              <a:t>quản</a:t>
            </a:r>
            <a:r>
              <a:rPr lang="vi-VN" dirty="0"/>
              <a:t> </a:t>
            </a:r>
            <a:r>
              <a:rPr lang="vi-VN" dirty="0" err="1"/>
              <a:t>lý</a:t>
            </a:r>
            <a:r>
              <a:rPr lang="vi-VN" dirty="0"/>
              <a:t> </a:t>
            </a:r>
            <a:r>
              <a:rPr lang="vi-VN" dirty="0" err="1"/>
              <a:t>bởi</a:t>
            </a:r>
            <a:r>
              <a:rPr lang="vi-VN" dirty="0"/>
              <a:t> </a:t>
            </a:r>
            <a:r>
              <a:rPr lang="en-US" dirty="0"/>
              <a:t>PRO</a:t>
            </a:r>
            <a:r>
              <a:rPr lang="vi-VN" dirty="0"/>
              <a:t>, không </a:t>
            </a:r>
            <a:r>
              <a:rPr lang="vi-VN" dirty="0" err="1"/>
              <a:t>phải</a:t>
            </a:r>
            <a:r>
              <a:rPr lang="vi-VN" dirty="0"/>
              <a:t> </a:t>
            </a:r>
            <a:r>
              <a:rPr lang="vi-VN" dirty="0" err="1"/>
              <a:t>bởi</a:t>
            </a:r>
            <a:r>
              <a:rPr lang="vi-VN" dirty="0"/>
              <a:t> </a:t>
            </a:r>
            <a:r>
              <a:rPr lang="en-US" dirty="0"/>
              <a:t>C</a:t>
            </a:r>
            <a:r>
              <a:rPr lang="vi-VN" dirty="0" err="1"/>
              <a:t>hính</a:t>
            </a:r>
            <a:r>
              <a:rPr lang="vi-VN" dirty="0"/>
              <a:t> </a:t>
            </a:r>
            <a:r>
              <a:rPr lang="vi-VN" dirty="0" err="1"/>
              <a:t>phủ</a:t>
            </a:r>
            <a:endParaRPr lang="en-US" dirty="0"/>
          </a:p>
          <a:p>
            <a:r>
              <a:rPr lang="vi-VN" dirty="0"/>
              <a:t>PRO</a:t>
            </a:r>
            <a:r>
              <a:rPr lang="en-US" dirty="0"/>
              <a:t> </a:t>
            </a:r>
            <a:r>
              <a:rPr lang="en-US" dirty="0" err="1"/>
              <a:t>chịu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giám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thẩm</a:t>
            </a:r>
            <a:r>
              <a:rPr lang="en-US" dirty="0"/>
              <a:t> </a:t>
            </a:r>
            <a:r>
              <a:rPr lang="en-US" dirty="0" err="1"/>
              <a:t>quyền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err="1"/>
              <a:t>Quản</a:t>
            </a:r>
            <a:r>
              <a:rPr lang="en-US" sz="4800" b="1" dirty="0"/>
              <a:t> </a:t>
            </a:r>
            <a:r>
              <a:rPr lang="en-US" sz="4800" b="1" dirty="0" err="1"/>
              <a:t>lý</a:t>
            </a:r>
            <a:r>
              <a:rPr lang="en-US" sz="4800" b="1" dirty="0"/>
              <a:t> </a:t>
            </a:r>
            <a:r>
              <a:rPr lang="en-US" sz="4800" b="1" dirty="0" err="1"/>
              <a:t>danh</a:t>
            </a:r>
            <a:r>
              <a:rPr lang="en-US" sz="4800" b="1" dirty="0"/>
              <a:t> </a:t>
            </a:r>
            <a:r>
              <a:rPr lang="en-US" sz="4800" b="1" dirty="0" err="1"/>
              <a:t>mục</a:t>
            </a:r>
            <a:r>
              <a:rPr lang="en-US" sz="4800" b="1" dirty="0"/>
              <a:t> EPR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Đạo</a:t>
            </a:r>
            <a:r>
              <a:rPr lang="en-US" dirty="0"/>
              <a:t> </a:t>
            </a:r>
            <a:r>
              <a:rPr lang="en-US" dirty="0" err="1"/>
              <a:t>luật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danh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, bao </a:t>
            </a:r>
            <a:r>
              <a:rPr lang="en-US" dirty="0" err="1"/>
              <a:t>bì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endParaRPr lang="en-US" dirty="0"/>
          </a:p>
          <a:p>
            <a:r>
              <a:rPr lang="en-US" dirty="0" err="1"/>
              <a:t>Bộ</a:t>
            </a:r>
            <a:r>
              <a:rPr lang="en-US" dirty="0"/>
              <a:t> TNMT</a:t>
            </a:r>
            <a:r>
              <a:rPr lang="vi-VN" dirty="0"/>
              <a:t> công </a:t>
            </a:r>
            <a:r>
              <a:rPr lang="vi-VN" dirty="0" err="1"/>
              <a:t>bố</a:t>
            </a:r>
            <a:r>
              <a:rPr lang="vi-VN" dirty="0"/>
              <a:t> </a:t>
            </a:r>
            <a:r>
              <a:rPr lang="vi-VN" dirty="0" err="1"/>
              <a:t>tỷ</a:t>
            </a:r>
            <a:r>
              <a:rPr lang="vi-VN" dirty="0"/>
              <a:t> </a:t>
            </a:r>
            <a:r>
              <a:rPr lang="vi-VN" dirty="0" err="1"/>
              <a:t>lệ</a:t>
            </a:r>
            <a:r>
              <a:rPr lang="vi-VN" dirty="0"/>
              <a:t> </a:t>
            </a:r>
            <a:r>
              <a:rPr lang="vi-VN" dirty="0" err="1"/>
              <a:t>tái</a:t>
            </a:r>
            <a:r>
              <a:rPr lang="vi-VN" dirty="0"/>
              <a:t> </a:t>
            </a:r>
            <a:r>
              <a:rPr lang="vi-VN" dirty="0" err="1"/>
              <a:t>chế</a:t>
            </a:r>
            <a:r>
              <a:rPr lang="vi-VN" dirty="0"/>
              <a:t> </a:t>
            </a:r>
            <a:r>
              <a:rPr lang="vi-VN" dirty="0" err="1"/>
              <a:t>bắt</a:t>
            </a:r>
            <a:r>
              <a:rPr lang="vi-VN" dirty="0"/>
              <a:t> </a:t>
            </a:r>
            <a:r>
              <a:rPr lang="vi-VN" dirty="0" err="1"/>
              <a:t>buộc</a:t>
            </a:r>
            <a:r>
              <a:rPr lang="vi-VN" dirty="0"/>
              <a:t> </a:t>
            </a:r>
            <a:r>
              <a:rPr lang="vi-VN" dirty="0" err="1"/>
              <a:t>các</a:t>
            </a:r>
            <a:r>
              <a:rPr lang="vi-VN" dirty="0"/>
              <a:t> </a:t>
            </a:r>
            <a:r>
              <a:rPr lang="vi-VN" dirty="0" err="1"/>
              <a:t>mặt</a:t>
            </a:r>
            <a:r>
              <a:rPr lang="vi-VN" dirty="0"/>
              <a:t> </a:t>
            </a:r>
            <a:r>
              <a:rPr lang="vi-VN" dirty="0" err="1"/>
              <a:t>hàng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danh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vi-VN" dirty="0"/>
              <a:t>EPR </a:t>
            </a:r>
            <a:r>
              <a:rPr lang="vi-VN" dirty="0" err="1"/>
              <a:t>hàng</a:t>
            </a:r>
            <a:r>
              <a:rPr lang="vi-VN" dirty="0"/>
              <a:t> năm</a:t>
            </a:r>
            <a:endParaRPr lang="en-US" dirty="0"/>
          </a:p>
          <a:p>
            <a:r>
              <a:rPr lang="en-US" dirty="0" err="1"/>
              <a:t>Mức</a:t>
            </a:r>
            <a:r>
              <a:rPr lang="en-US" dirty="0"/>
              <a:t> x</a:t>
            </a:r>
            <a:r>
              <a:rPr lang="vi-VN" dirty="0"/>
              <a:t>ử </a:t>
            </a:r>
            <a:r>
              <a:rPr lang="vi-VN" dirty="0" err="1"/>
              <a:t>phạt</a:t>
            </a:r>
            <a:r>
              <a:rPr lang="vi-VN" dirty="0"/>
              <a:t> trong </a:t>
            </a:r>
            <a:r>
              <a:rPr lang="vi-VN" dirty="0" err="1"/>
              <a:t>trường</a:t>
            </a:r>
            <a:r>
              <a:rPr lang="vi-VN" dirty="0"/>
              <a:t> </a:t>
            </a:r>
            <a:r>
              <a:rPr lang="vi-VN" dirty="0" err="1"/>
              <a:t>hợp</a:t>
            </a:r>
            <a:r>
              <a:rPr lang="vi-VN" dirty="0"/>
              <a:t> không tuân </a:t>
            </a:r>
            <a:r>
              <a:rPr lang="vi-VN" dirty="0" err="1"/>
              <a:t>thủ</a:t>
            </a:r>
            <a:endParaRPr lang="en-US" dirty="0"/>
          </a:p>
          <a:p>
            <a:pPr lvl="1"/>
            <a:r>
              <a:rPr lang="vi-VN" dirty="0" err="1"/>
              <a:t>Áp</a:t>
            </a:r>
            <a:r>
              <a:rPr lang="vi-VN" dirty="0"/>
              <a:t> </a:t>
            </a:r>
            <a:r>
              <a:rPr lang="vi-VN" dirty="0" err="1"/>
              <a:t>dụng</a:t>
            </a:r>
            <a:r>
              <a:rPr lang="vi-VN" dirty="0"/>
              <a:t> chi </a:t>
            </a:r>
            <a:r>
              <a:rPr lang="vi-VN" dirty="0" err="1"/>
              <a:t>phí</a:t>
            </a:r>
            <a:r>
              <a:rPr lang="vi-VN" dirty="0"/>
              <a:t> </a:t>
            </a:r>
            <a:r>
              <a:rPr lang="vi-VN" dirty="0" err="1"/>
              <a:t>tái</a:t>
            </a:r>
            <a:r>
              <a:rPr lang="vi-VN" dirty="0"/>
              <a:t> </a:t>
            </a:r>
            <a:r>
              <a:rPr lang="vi-VN" dirty="0" err="1"/>
              <a:t>chế</a:t>
            </a:r>
            <a:r>
              <a:rPr lang="vi-VN" dirty="0"/>
              <a:t> </a:t>
            </a:r>
            <a:r>
              <a:rPr lang="vi-VN" dirty="0" err="1"/>
              <a:t>cộng</a:t>
            </a:r>
            <a:r>
              <a:rPr lang="vi-VN" dirty="0"/>
              <a:t> </a:t>
            </a:r>
            <a:r>
              <a:rPr lang="vi-VN" dirty="0" err="1"/>
              <a:t>với</a:t>
            </a:r>
            <a:r>
              <a:rPr lang="vi-VN" dirty="0"/>
              <a:t> </a:t>
            </a:r>
            <a:r>
              <a:rPr lang="vi-VN" dirty="0" err="1"/>
              <a:t>phụ</a:t>
            </a:r>
            <a:r>
              <a:rPr lang="vi-VN" dirty="0"/>
              <a:t> </a:t>
            </a:r>
            <a:r>
              <a:rPr lang="vi-VN" dirty="0" err="1"/>
              <a:t>phí</a:t>
            </a:r>
            <a:r>
              <a:rPr lang="vi-VN" dirty="0"/>
              <a:t> 30%</a:t>
            </a:r>
            <a:endParaRPr lang="en-US" dirty="0"/>
          </a:p>
          <a:p>
            <a:r>
              <a:rPr lang="vi-VN" dirty="0"/>
              <a:t>KECO</a:t>
            </a:r>
            <a:r>
              <a:rPr lang="en-US" dirty="0"/>
              <a:t> </a:t>
            </a:r>
            <a:r>
              <a:rPr lang="en-US" dirty="0" err="1"/>
              <a:t>chịu</a:t>
            </a:r>
            <a:r>
              <a:rPr lang="en-US" dirty="0"/>
              <a:t> </a:t>
            </a:r>
            <a:r>
              <a:rPr lang="en-US" dirty="0" err="1"/>
              <a:t>trách</a:t>
            </a:r>
            <a:r>
              <a:rPr lang="en-US" dirty="0"/>
              <a:t> </a:t>
            </a:r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giám</a:t>
            </a:r>
            <a:r>
              <a:rPr lang="en-US" dirty="0"/>
              <a:t> </a:t>
            </a:r>
            <a:r>
              <a:rPr lang="en-US" dirty="0" err="1"/>
              <a:t>sát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2"/>
          <p:cNvGrpSpPr/>
          <p:nvPr/>
        </p:nvGrpSpPr>
        <p:grpSpPr>
          <a:xfrm>
            <a:off x="630237" y="1569740"/>
            <a:ext cx="7883525" cy="4187576"/>
            <a:chOff x="1076399" y="1423988"/>
            <a:chExt cx="7883525" cy="4752428"/>
          </a:xfrm>
        </p:grpSpPr>
        <p:sp>
          <p:nvSpPr>
            <p:cNvPr id="34" name="Text Box 46"/>
            <p:cNvSpPr txBox="1">
              <a:spLocks noChangeArrowheads="1"/>
            </p:cNvSpPr>
            <p:nvPr/>
          </p:nvSpPr>
          <p:spPr bwMode="auto">
            <a:xfrm>
              <a:off x="1909836" y="2506663"/>
              <a:ext cx="184150" cy="2445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100000"/>
                </a:spcBef>
              </a:pPr>
              <a:endParaRPr lang="ko-KR" altLang="en-US" sz="1600">
                <a:latin typeface="+mn-lt"/>
                <a:ea typeface="HY헤드라인M" pitchFamily="18" charset="-127"/>
                <a:cs typeface="Times New Roman" panose="02020603050405020304" pitchFamily="18" charset="0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1081161" y="1423988"/>
              <a:ext cx="3744913" cy="3603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b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Đồ</a:t>
              </a:r>
              <a:r>
                <a:rPr lang="en-US" altLang="ko-KR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ko-KR" b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hộp</a:t>
              </a:r>
              <a:r>
                <a:rPr lang="en-US" altLang="ko-KR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ko-KR" b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các-tông</a:t>
              </a:r>
              <a:endParaRPr lang="en-US" altLang="ko-KR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6" name="직사각형 35"/>
            <p:cNvSpPr/>
            <p:nvPr/>
          </p:nvSpPr>
          <p:spPr bwMode="auto">
            <a:xfrm>
              <a:off x="5257874" y="1423988"/>
              <a:ext cx="3702050" cy="3603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ko-KR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Đồ</a:t>
              </a:r>
              <a:r>
                <a:rPr lang="en-US" altLang="ko-KR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ko-KR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hộp</a:t>
              </a:r>
              <a:r>
                <a:rPr lang="en-US" altLang="ko-KR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ko-KR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thủy</a:t>
              </a:r>
              <a:r>
                <a:rPr lang="en-US" altLang="ko-KR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ko-KR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tinh</a:t>
              </a:r>
              <a:endParaRPr lang="ko-KR" altLang="en-US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7" name="직사각형 36"/>
            <p:cNvSpPr/>
            <p:nvPr/>
          </p:nvSpPr>
          <p:spPr bwMode="auto">
            <a:xfrm>
              <a:off x="1154186" y="3932709"/>
              <a:ext cx="3600450" cy="3603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b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Đồ</a:t>
              </a:r>
              <a:r>
                <a:rPr lang="en-US" altLang="ko-KR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ko-KR" b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hộp</a:t>
              </a:r>
              <a:r>
                <a:rPr lang="en-US" altLang="ko-KR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ko-KR" b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thiếc</a:t>
              </a:r>
              <a:endParaRPr lang="ko-KR" altLang="en-US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8" name="직사각형 37"/>
            <p:cNvSpPr/>
            <p:nvPr/>
          </p:nvSpPr>
          <p:spPr bwMode="auto">
            <a:xfrm>
              <a:off x="5257874" y="3932709"/>
              <a:ext cx="3671887" cy="3603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b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Đồ</a:t>
              </a:r>
              <a:r>
                <a:rPr lang="en-US" altLang="ko-KR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ko-KR" b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hộp</a:t>
              </a:r>
              <a:r>
                <a:rPr lang="en-US" altLang="ko-KR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ko-KR" b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nhôm</a:t>
              </a:r>
              <a:endParaRPr lang="ko-KR" altLang="en-US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39" name="_x114331448" descr="EMB000020c032f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81161" y="1855788"/>
              <a:ext cx="1944688" cy="17874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0" name="_x114331288" descr="EMB000020c03326"/>
            <p:cNvPicPr>
              <a:picLocks noChangeAspect="1" noChangeArrowheads="1"/>
            </p:cNvPicPr>
            <p:nvPr/>
          </p:nvPicPr>
          <p:blipFill>
            <a:blip r:embed="rId4" cstate="print"/>
            <a:srcRect l="6001" r="49985"/>
            <a:stretch>
              <a:fillRect/>
            </a:stretch>
          </p:blipFill>
          <p:spPr bwMode="auto">
            <a:xfrm>
              <a:off x="5257874" y="1855788"/>
              <a:ext cx="1871662" cy="1821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1" name="_x114332328" descr="EMB000020c03325"/>
            <p:cNvPicPr>
              <a:picLocks noChangeAspect="1" noChangeArrowheads="1"/>
            </p:cNvPicPr>
            <p:nvPr/>
          </p:nvPicPr>
          <p:blipFill>
            <a:blip r:embed="rId5" cstate="print"/>
            <a:srcRect r="17857"/>
            <a:stretch>
              <a:fillRect/>
            </a:stretch>
          </p:blipFill>
          <p:spPr bwMode="auto">
            <a:xfrm>
              <a:off x="7129536" y="1855788"/>
              <a:ext cx="1801813" cy="1821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2" name="_x114330888" descr="EMB000020c0332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09948" y="4353396"/>
              <a:ext cx="1963737" cy="18119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3" name="_x114331928" descr="EMB000020c0332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76399" y="4353395"/>
              <a:ext cx="1804987" cy="18119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4" name="그림 63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25849" y="1855788"/>
              <a:ext cx="1747837" cy="17892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5" name="그림 24" descr="금속캔.jp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238825" y="4364509"/>
              <a:ext cx="1890711" cy="18119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6" name="직사각형 45"/>
            <p:cNvSpPr/>
            <p:nvPr/>
          </p:nvSpPr>
          <p:spPr>
            <a:xfrm>
              <a:off x="1319286" y="2205038"/>
              <a:ext cx="504825" cy="21590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cs typeface="Times New Roman" panose="02020603050405020304" pitchFamily="18" charset="0"/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3457649" y="4642321"/>
              <a:ext cx="504825" cy="21590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cs typeface="Times New Roman" panose="02020603050405020304" pitchFamily="18" charset="0"/>
              </a:endParaRPr>
            </a:p>
          </p:txBody>
        </p:sp>
        <p:pic>
          <p:nvPicPr>
            <p:cNvPr id="48" name="Picture 59" descr="로고+가로+영문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334" t="19812" r="11334" b="19810"/>
            <a:stretch>
              <a:fillRect/>
            </a:stretch>
          </p:blipFill>
          <p:spPr bwMode="auto">
            <a:xfrm>
              <a:off x="3314774" y="4569296"/>
              <a:ext cx="1014412" cy="433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59" descr="로고+가로+영문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334" t="19812" r="11334" b="19810"/>
            <a:stretch>
              <a:fillRect/>
            </a:stretch>
          </p:blipFill>
          <p:spPr bwMode="auto">
            <a:xfrm>
              <a:off x="1076399" y="2133600"/>
              <a:ext cx="72548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59" descr="로고+가로+영문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334" t="19812" r="11334" b="19810"/>
            <a:stretch>
              <a:fillRect/>
            </a:stretch>
          </p:blipFill>
          <p:spPr bwMode="auto">
            <a:xfrm>
              <a:off x="3597349" y="2852738"/>
              <a:ext cx="1012825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59" descr="로고+가로+영문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334" t="19812" r="11334" b="19810"/>
            <a:stretch>
              <a:fillRect/>
            </a:stretch>
          </p:blipFill>
          <p:spPr bwMode="auto">
            <a:xfrm>
              <a:off x="5546799" y="2420938"/>
              <a:ext cx="1012825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59" descr="로고+가로+영문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334" t="19812" r="11334" b="19810"/>
            <a:stretch>
              <a:fillRect/>
            </a:stretch>
          </p:blipFill>
          <p:spPr bwMode="auto">
            <a:xfrm>
              <a:off x="7485136" y="2565400"/>
              <a:ext cx="1014413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59" descr="로고+가로+영문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334" t="19812" r="11334" b="19810"/>
            <a:stretch>
              <a:fillRect/>
            </a:stretch>
          </p:blipFill>
          <p:spPr bwMode="auto">
            <a:xfrm>
              <a:off x="3314774" y="5434484"/>
              <a:ext cx="1014412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그림 34" descr="과일통조림.jpg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131124" y="4353395"/>
              <a:ext cx="1828800" cy="18119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5" name="Picture 59" descr="로고+가로+영문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334" t="19812" r="11334" b="19810"/>
            <a:stretch>
              <a:fillRect/>
            </a:stretch>
          </p:blipFill>
          <p:spPr bwMode="auto">
            <a:xfrm>
              <a:off x="7850261" y="4858221"/>
              <a:ext cx="798513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직사각형 52"/>
          <p:cNvSpPr txBox="1"/>
          <p:nvPr/>
        </p:nvSpPr>
        <p:spPr>
          <a:xfrm>
            <a:off x="642910" y="428604"/>
            <a:ext cx="7929618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Bef>
                <a:spcPts val="1200"/>
              </a:spcBef>
              <a:defRPr sz="2000" b="1">
                <a:solidFill>
                  <a:srgbClr val="FFC000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4000" b="1" dirty="0" err="1"/>
              <a:t>Danh</a:t>
            </a:r>
            <a:r>
              <a:rPr lang="en-US" sz="4000" b="1" dirty="0"/>
              <a:t> </a:t>
            </a:r>
            <a:r>
              <a:rPr lang="en-US" sz="4000" b="1" dirty="0" err="1"/>
              <a:t>mục</a:t>
            </a:r>
            <a:r>
              <a:rPr lang="en-US" sz="4000" b="1" dirty="0"/>
              <a:t> </a:t>
            </a:r>
            <a:r>
              <a:rPr lang="en-US" sz="4000" b="1" dirty="0" err="1"/>
              <a:t>mục</a:t>
            </a:r>
            <a:r>
              <a:rPr lang="en-US" sz="4000" b="1" dirty="0"/>
              <a:t> </a:t>
            </a:r>
            <a:r>
              <a:rPr lang="en-US" sz="4000" b="1" dirty="0" err="1"/>
              <a:t>tiêu</a:t>
            </a:r>
            <a:r>
              <a:rPr lang="en-US" sz="4000" b="1" dirty="0"/>
              <a:t>: Bao </a:t>
            </a:r>
            <a:r>
              <a:rPr lang="en-US" sz="4000" b="1" dirty="0" err="1"/>
              <a:t>bì</a:t>
            </a:r>
            <a:r>
              <a:rPr lang="en-US" sz="4000" b="1" dirty="0"/>
              <a:t> (4)</a:t>
            </a:r>
            <a:endParaRPr lang="en-US" sz="4000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02572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6525</TotalTime>
  <Words>1167</Words>
  <Application>Microsoft Office PowerPoint</Application>
  <PresentationFormat>On-screen Show (4:3)</PresentationFormat>
  <Paragraphs>181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맑은 고딕</vt:lpstr>
      <vt:lpstr>Arial</vt:lpstr>
      <vt:lpstr>Calibri</vt:lpstr>
      <vt:lpstr>나눔고딕</vt:lpstr>
      <vt:lpstr>Tahoma</vt:lpstr>
      <vt:lpstr>Office Theme</vt:lpstr>
      <vt:lpstr> Tóm tắt kinh nghiệm của Hàn Quốc về EPR </vt:lpstr>
      <vt:lpstr>Nội dung</vt:lpstr>
      <vt:lpstr>Giới thiệu về EPR</vt:lpstr>
      <vt:lpstr> Cơ sở pháp của Hàn Quốc về EPR</vt:lpstr>
      <vt:lpstr> SƠ lược về chi phí chất thải</vt:lpstr>
      <vt:lpstr> Mức chi phí chất thải</vt:lpstr>
      <vt:lpstr>Sơ lược danh mục EPR</vt:lpstr>
      <vt:lpstr>Quản lý danh mục EPR</vt:lpstr>
      <vt:lpstr>PowerPoint Presentation</vt:lpstr>
      <vt:lpstr>PowerPoint Presentation</vt:lpstr>
      <vt:lpstr>PowerPoint Presentation</vt:lpstr>
      <vt:lpstr>Danh mục mục tiêu: WEEE</vt:lpstr>
      <vt:lpstr>Danh mục mục tiêu: ELV</vt:lpstr>
      <vt:lpstr>Tỷ lệ tái chế bắt buộc</vt:lpstr>
      <vt:lpstr> Tiêu chuẩn và phương pháp tái chế</vt:lpstr>
      <vt:lpstr> Nhiệm vụ của nhà sản xuất</vt:lpstr>
      <vt:lpstr>Thành tựu của EPR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Waste Water Permit Systems in Korea</dc:title>
  <dc:creator>LG</dc:creator>
  <cp:lastModifiedBy>Diệu Linh Lương</cp:lastModifiedBy>
  <cp:revision>622</cp:revision>
  <dcterms:created xsi:type="dcterms:W3CDTF">2012-02-29T07:34:52Z</dcterms:created>
  <dcterms:modified xsi:type="dcterms:W3CDTF">2021-06-14T21:40:40Z</dcterms:modified>
</cp:coreProperties>
</file>