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320" r:id="rId7"/>
    <p:sldId id="321" r:id="rId8"/>
    <p:sldId id="322" r:id="rId9"/>
    <p:sldId id="323" r:id="rId10"/>
    <p:sldId id="327" r:id="rId11"/>
    <p:sldId id="273" r:id="rId12"/>
  </p:sldIdLst>
  <p:sldSz cx="9144000" cy="6858000" type="screen4x3"/>
  <p:notesSz cx="6950075" cy="9236075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F90F3"/>
    <a:srgbClr val="FF0000"/>
    <a:srgbClr val="0D0955"/>
    <a:srgbClr val="A8C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5407" autoAdjust="0"/>
  </p:normalViewPr>
  <p:slideViewPr>
    <p:cSldViewPr>
      <p:cViewPr varScale="1">
        <p:scale>
          <a:sx n="55" d="100"/>
          <a:sy n="55" d="100"/>
        </p:scale>
        <p:origin x="14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fld id="{94EDEF74-F55D-48A9-9C22-797FD3916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3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fld id="{4FC24B69-2626-4756-995A-099EAF08B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24B69-2626-4756-995A-099EAF08B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24B69-2626-4756-995A-099EAF08B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24B69-2626-4756-995A-099EAF08B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24B69-2626-4756-995A-099EAF08B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24B69-2626-4756-995A-099EAF08B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24B69-2626-4756-995A-099EAF08B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9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24B69-2626-4756-995A-099EAF08B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24B69-2626-4756-995A-099EAF08B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r="7982"/>
          <a:stretch>
            <a:fillRect/>
          </a:stretch>
        </p:blipFill>
        <p:spPr bwMode="auto">
          <a:xfrm>
            <a:off x="-1588" y="0"/>
            <a:ext cx="91455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701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275" y="6237288"/>
            <a:ext cx="12969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1863" y="6248400"/>
            <a:ext cx="26749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1E29D-E8FA-4AAB-A359-D93FB01059B3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r="7982"/>
          <a:stretch>
            <a:fillRect/>
          </a:stretch>
        </p:blipFill>
        <p:spPr bwMode="auto">
          <a:xfrm>
            <a:off x="-1588" y="0"/>
            <a:ext cx="91455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0134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F5D7-B6CF-4E41-A8FE-06ABE4B198D9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</p:spTree>
    <p:extLst>
      <p:ext uri="{BB962C8B-B14F-4D97-AF65-F5344CB8AC3E}">
        <p14:creationId xmlns:p14="http://schemas.microsoft.com/office/powerpoint/2010/main" val="40188257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424D-B9D7-43D3-8D52-75B678021A24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</p:spTree>
    <p:extLst>
      <p:ext uri="{BB962C8B-B14F-4D97-AF65-F5344CB8AC3E}">
        <p14:creationId xmlns:p14="http://schemas.microsoft.com/office/powerpoint/2010/main" val="30494398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BA2B-94AC-4F79-A1F6-DC20A9C56A3D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</p:spTree>
    <p:extLst>
      <p:ext uri="{BB962C8B-B14F-4D97-AF65-F5344CB8AC3E}">
        <p14:creationId xmlns:p14="http://schemas.microsoft.com/office/powerpoint/2010/main" val="22528320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C733-363B-43E7-90B6-461A9CF424F7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</p:spTree>
    <p:extLst>
      <p:ext uri="{BB962C8B-B14F-4D97-AF65-F5344CB8AC3E}">
        <p14:creationId xmlns:p14="http://schemas.microsoft.com/office/powerpoint/2010/main" val="42265773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80FA3-92C3-4E08-BF53-39F203357638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</p:spTree>
    <p:extLst>
      <p:ext uri="{BB962C8B-B14F-4D97-AF65-F5344CB8AC3E}">
        <p14:creationId xmlns:p14="http://schemas.microsoft.com/office/powerpoint/2010/main" val="15597974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77EA-6CAB-46DD-9C19-6299FE7713C0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</p:spTree>
    <p:extLst>
      <p:ext uri="{BB962C8B-B14F-4D97-AF65-F5344CB8AC3E}">
        <p14:creationId xmlns:p14="http://schemas.microsoft.com/office/powerpoint/2010/main" val="36722206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2F67-48D9-4151-BA62-F4C7287CD72A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</p:spTree>
    <p:extLst>
      <p:ext uri="{BB962C8B-B14F-4D97-AF65-F5344CB8AC3E}">
        <p14:creationId xmlns:p14="http://schemas.microsoft.com/office/powerpoint/2010/main" val="9042081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CA5-BBDC-4444-9109-3EEE8DDB7B11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</p:spTree>
    <p:extLst>
      <p:ext uri="{BB962C8B-B14F-4D97-AF65-F5344CB8AC3E}">
        <p14:creationId xmlns:p14="http://schemas.microsoft.com/office/powerpoint/2010/main" val="40734850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D7BE-2E85-467E-87E2-329435E08252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</p:spTree>
    <p:extLst>
      <p:ext uri="{BB962C8B-B14F-4D97-AF65-F5344CB8AC3E}">
        <p14:creationId xmlns:p14="http://schemas.microsoft.com/office/powerpoint/2010/main" val="17129360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9B78-6D7A-4C1D-945C-A01A9D9DD2B6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</p:spTree>
    <p:extLst>
      <p:ext uri="{BB962C8B-B14F-4D97-AF65-F5344CB8AC3E}">
        <p14:creationId xmlns:p14="http://schemas.microsoft.com/office/powerpoint/2010/main" val="6223033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2B78-E946-4E57-A1BB-A5D60610D40C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</p:spTree>
    <p:extLst>
      <p:ext uri="{BB962C8B-B14F-4D97-AF65-F5344CB8AC3E}">
        <p14:creationId xmlns:p14="http://schemas.microsoft.com/office/powerpoint/2010/main" val="16773864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pPr>
              <a:defRPr/>
            </a:pPr>
            <a:r>
              <a:rPr lang="en-US"/>
              <a:t>Event</a:t>
            </a:r>
            <a:br>
              <a:rPr lang="en-US"/>
            </a:br>
            <a:r>
              <a:rPr lang="en-US"/>
              <a:t>DD Month 2012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237288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pPr>
              <a:defRPr/>
            </a:pPr>
            <a:r>
              <a:rPr lang="en-US"/>
              <a:t>Location Country</a:t>
            </a:r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pPr>
              <a:defRPr/>
            </a:pPr>
            <a:fld id="{4BEEE7B2-9496-47CE-A298-EC4C232B0D95}" type="slidenum">
              <a:rPr lang="en-US" smtClean="0"/>
              <a:pPr>
                <a:defRPr/>
              </a:pPr>
              <a:t>‹#›</a:t>
            </a:fld>
            <a:r>
              <a:rPr lang="en-US"/>
              <a:t>/Total slides number</a:t>
            </a:r>
          </a:p>
        </p:txBody>
      </p:sp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r="7982"/>
          <a:stretch>
            <a:fillRect/>
          </a:stretch>
        </p:blipFill>
        <p:spPr bwMode="auto">
          <a:xfrm>
            <a:off x="-1588" y="-26988"/>
            <a:ext cx="9145588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r="7982"/>
          <a:stretch>
            <a:fillRect/>
          </a:stretch>
        </p:blipFill>
        <p:spPr bwMode="auto">
          <a:xfrm>
            <a:off x="-1588" y="-26988"/>
            <a:ext cx="9145588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ogs.hss.ed.ac.uk/pubs-and-publications/2016/01/25/finding-the-right-fit-choosing-your-dissertation-topic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47005" y="1166039"/>
            <a:ext cx="8172400" cy="1518462"/>
          </a:xfrm>
        </p:spPr>
        <p:txBody>
          <a:bodyPr/>
          <a:lstStyle/>
          <a:p>
            <a:pPr algn="ctr"/>
            <a:r>
              <a:rPr lang="en-US" altLang="en-US" sz="2800" b="1">
                <a:solidFill>
                  <a:srgbClr val="3333CC"/>
                </a:solidFill>
              </a:rPr>
              <a:t>HỘI THẢO CỦA PHÒNG CÔNG NGHIỆP VÀ THƯƠNG MẠI VIỆT NAM VỀ TRÁCH NHIỆM MỞ RỘNG CỦA NHÀ SẢN XUẤT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03350" y="2781299"/>
            <a:ext cx="7239000" cy="2723971"/>
          </a:xfrm>
        </p:spPr>
        <p:txBody>
          <a:bodyPr/>
          <a:lstStyle/>
          <a:p>
            <a:pPr algn="ctr"/>
            <a:endParaRPr lang="en-US" altLang="en-US" sz="2400" b="1" dirty="0">
              <a:solidFill>
                <a:srgbClr val="3333CC"/>
              </a:solidFill>
            </a:endParaRPr>
          </a:p>
          <a:p>
            <a:pPr algn="ctr"/>
            <a:r>
              <a:rPr lang="en-US" altLang="en-US" sz="2400" b="1" dirty="0" err="1">
                <a:solidFill>
                  <a:srgbClr val="3333CC"/>
                </a:solidFill>
              </a:rPr>
              <a:t>Bài</a:t>
            </a:r>
            <a:r>
              <a:rPr lang="en-US" altLang="en-US" sz="2400" b="1" dirty="0">
                <a:solidFill>
                  <a:srgbClr val="3333CC"/>
                </a:solidFill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</a:rPr>
              <a:t>trình</a:t>
            </a:r>
            <a:r>
              <a:rPr lang="en-US" altLang="en-US" sz="2400" b="1" dirty="0">
                <a:solidFill>
                  <a:srgbClr val="3333CC"/>
                </a:solidFill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</a:rPr>
              <a:t>bày</a:t>
            </a:r>
            <a:r>
              <a:rPr lang="en-US" altLang="en-US" sz="2400" b="1" dirty="0">
                <a:solidFill>
                  <a:srgbClr val="3333CC"/>
                </a:solidFill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</a:rPr>
              <a:t>của</a:t>
            </a:r>
            <a:r>
              <a:rPr lang="en-US" altLang="en-US" sz="2400" b="1" dirty="0">
                <a:solidFill>
                  <a:srgbClr val="3333CC"/>
                </a:solidFill>
              </a:rPr>
              <a:t> </a:t>
            </a:r>
          </a:p>
          <a:p>
            <a:pPr algn="ctr"/>
            <a:r>
              <a:rPr lang="en-US" altLang="en-US" sz="2400" b="1" dirty="0">
                <a:solidFill>
                  <a:srgbClr val="3333CC"/>
                </a:solidFill>
              </a:rPr>
              <a:t>HIỆP HỘI KẸO CAO SU QUỐC TẾ</a:t>
            </a:r>
          </a:p>
          <a:p>
            <a:pPr algn="ctr"/>
            <a:r>
              <a:rPr lang="fr-FR" altLang="en-US" sz="2400" b="1" dirty="0">
                <a:solidFill>
                  <a:srgbClr val="3333CC"/>
                </a:solidFill>
              </a:rPr>
              <a:t>-------</a:t>
            </a:r>
            <a:endParaRPr lang="en-US" altLang="en-US" sz="2400" b="1" dirty="0">
              <a:solidFill>
                <a:srgbClr val="3333CC"/>
              </a:solidFill>
            </a:endParaRPr>
          </a:p>
          <a:p>
            <a:pPr algn="ctr"/>
            <a:r>
              <a:rPr lang="en-US" altLang="en-US" sz="2000" b="1" i="1" dirty="0" err="1">
                <a:solidFill>
                  <a:srgbClr val="3333CC"/>
                </a:solidFill>
              </a:rPr>
              <a:t>Ngày</a:t>
            </a:r>
            <a:r>
              <a:rPr lang="en-US" altLang="en-US" sz="2000" b="1" i="1" dirty="0">
                <a:solidFill>
                  <a:srgbClr val="3333CC"/>
                </a:solidFill>
              </a:rPr>
              <a:t> 16 </a:t>
            </a:r>
            <a:r>
              <a:rPr lang="en-US" altLang="en-US" sz="2000" b="1" i="1" dirty="0" err="1">
                <a:solidFill>
                  <a:srgbClr val="3333CC"/>
                </a:solidFill>
              </a:rPr>
              <a:t>tháng</a:t>
            </a:r>
            <a:r>
              <a:rPr lang="en-US" altLang="en-US" sz="2000" b="1" i="1" dirty="0">
                <a:solidFill>
                  <a:srgbClr val="3333CC"/>
                </a:solidFill>
              </a:rPr>
              <a:t> 6 </a:t>
            </a:r>
            <a:r>
              <a:rPr lang="en-US" altLang="en-US" sz="2000" b="1" i="1" dirty="0" err="1">
                <a:solidFill>
                  <a:srgbClr val="3333CC"/>
                </a:solidFill>
              </a:rPr>
              <a:t>năm</a:t>
            </a:r>
            <a:r>
              <a:rPr lang="en-US" altLang="en-US" sz="2000" b="1" i="1" dirty="0">
                <a:solidFill>
                  <a:srgbClr val="3333CC"/>
                </a:solidFill>
              </a:rPr>
              <a:t> 2021</a:t>
            </a:r>
          </a:p>
          <a:p>
            <a:pPr algn="ctr"/>
            <a:endParaRPr lang="en-US" altLang="en-US" dirty="0">
              <a:solidFill>
                <a:srgbClr val="3333CC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4A7F5B-71A7-402D-9A0B-E1130599942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16198" y="5733980"/>
            <a:ext cx="5831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>
                <a:solidFill>
                  <a:srgbClr val="3333CC"/>
                </a:solidFill>
              </a:rPr>
              <a:t>Richard F. Mann</a:t>
            </a:r>
          </a:p>
          <a:p>
            <a:r>
              <a:rPr lang="en-US" altLang="en-US" dirty="0" err="1">
                <a:solidFill>
                  <a:srgbClr val="3333CC"/>
                </a:solidFill>
              </a:rPr>
              <a:t>Cố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vấn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của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Hiệp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hội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Kẹo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cao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su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Quốc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tế</a:t>
            </a:r>
            <a:r>
              <a:rPr lang="en-US" altLang="en-US" dirty="0">
                <a:solidFill>
                  <a:srgbClr val="3333CC"/>
                </a:solidFill>
              </a:rPr>
              <a:t> (ICGA)</a:t>
            </a:r>
          </a:p>
        </p:txBody>
      </p:sp>
    </p:spTree>
    <p:extLst>
      <p:ext uri="{BB962C8B-B14F-4D97-AF65-F5344CB8AC3E}">
        <p14:creationId xmlns:p14="http://schemas.microsoft.com/office/powerpoint/2010/main" val="35923736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262" y="420390"/>
            <a:ext cx="7313612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Giới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thiệu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ICGA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7704856" cy="352839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 err="1">
                <a:solidFill>
                  <a:srgbClr val="3333CC"/>
                </a:solidFill>
              </a:rPr>
              <a:t>Trụ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sở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tại</a:t>
            </a:r>
            <a:r>
              <a:rPr lang="en-US" sz="2400" b="1" dirty="0">
                <a:solidFill>
                  <a:srgbClr val="3333CC"/>
                </a:solidFill>
              </a:rPr>
              <a:t> Washington DC, Hoa </a:t>
            </a:r>
            <a:r>
              <a:rPr lang="en-US" sz="2400" b="1" dirty="0" err="1">
                <a:solidFill>
                  <a:srgbClr val="3333CC"/>
                </a:solidFill>
              </a:rPr>
              <a:t>Kỳ</a:t>
            </a:r>
            <a:endParaRPr lang="en-US" sz="2400" b="1" dirty="0">
              <a:solidFill>
                <a:srgbClr val="3333CC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3333CC"/>
                </a:solidFill>
              </a:rPr>
              <a:t>Đại </a:t>
            </a:r>
            <a:r>
              <a:rPr lang="en-US" sz="2400" b="1" dirty="0" err="1">
                <a:solidFill>
                  <a:srgbClr val="3333CC"/>
                </a:solidFill>
              </a:rPr>
              <a:t>diện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tại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châu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Âu</a:t>
            </a:r>
            <a:r>
              <a:rPr lang="en-US" sz="2400" b="1" dirty="0">
                <a:solidFill>
                  <a:srgbClr val="3333CC"/>
                </a:solidFill>
              </a:rPr>
              <a:t> (Brussels, Belgium) </a:t>
            </a:r>
            <a:r>
              <a:rPr lang="en-US" sz="2400" b="1" dirty="0" err="1">
                <a:solidFill>
                  <a:srgbClr val="3333CC"/>
                </a:solidFill>
              </a:rPr>
              <a:t>và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châu</a:t>
            </a:r>
            <a:r>
              <a:rPr lang="en-US" sz="2400" b="1" dirty="0">
                <a:solidFill>
                  <a:srgbClr val="3333CC"/>
                </a:solidFill>
              </a:rPr>
              <a:t> Á (</a:t>
            </a:r>
            <a:r>
              <a:rPr lang="en-US" sz="2400" b="1" dirty="0" err="1">
                <a:solidFill>
                  <a:srgbClr val="3333CC"/>
                </a:solidFill>
              </a:rPr>
              <a:t>Thượng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Hải</a:t>
            </a:r>
            <a:r>
              <a:rPr lang="en-US" sz="2400" b="1" dirty="0">
                <a:solidFill>
                  <a:srgbClr val="3333CC"/>
                </a:solidFill>
              </a:rPr>
              <a:t>, Trung </a:t>
            </a:r>
            <a:r>
              <a:rPr lang="en-US" sz="2400" b="1" dirty="0" err="1">
                <a:solidFill>
                  <a:srgbClr val="3333CC"/>
                </a:solidFill>
              </a:rPr>
              <a:t>Quốc</a:t>
            </a:r>
            <a:r>
              <a:rPr lang="en-US" sz="2400" b="1" dirty="0">
                <a:solidFill>
                  <a:srgbClr val="3333CC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b="1" dirty="0" err="1">
                <a:solidFill>
                  <a:srgbClr val="3333CC"/>
                </a:solidFill>
              </a:rPr>
              <a:t>Thành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viên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là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những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nhà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sản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xuất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kẹo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cao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su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hàng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đầu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thế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giới</a:t>
            </a:r>
            <a:r>
              <a:rPr lang="en-US" sz="2400" b="1" dirty="0">
                <a:solidFill>
                  <a:srgbClr val="3333CC"/>
                </a:solidFill>
              </a:rPr>
              <a:t>, bao </a:t>
            </a:r>
            <a:r>
              <a:rPr lang="en-US" sz="2400" b="1" dirty="0" err="1">
                <a:solidFill>
                  <a:srgbClr val="3333CC"/>
                </a:solidFill>
              </a:rPr>
              <a:t>gồm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các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sản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phẩm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kẹo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cao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su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được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sản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xuất</a:t>
            </a:r>
            <a:r>
              <a:rPr lang="en-US" sz="2400" b="1" dirty="0">
                <a:solidFill>
                  <a:srgbClr val="3333CC"/>
                </a:solidFill>
              </a:rPr>
              <a:t> ở </a:t>
            </a:r>
            <a:r>
              <a:rPr lang="en-US" sz="2400" b="1" dirty="0" err="1">
                <a:solidFill>
                  <a:srgbClr val="3333CC"/>
                </a:solidFill>
              </a:rPr>
              <a:t>châu</a:t>
            </a:r>
            <a:r>
              <a:rPr lang="en-US" sz="2400" b="1" dirty="0">
                <a:solidFill>
                  <a:srgbClr val="3333CC"/>
                </a:solidFill>
              </a:rPr>
              <a:t> Á </a:t>
            </a:r>
            <a:r>
              <a:rPr lang="en-US" sz="2400" b="1" dirty="0" err="1">
                <a:solidFill>
                  <a:srgbClr val="3333CC"/>
                </a:solidFill>
              </a:rPr>
              <a:t>và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bán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tại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thị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trường</a:t>
            </a:r>
            <a:r>
              <a:rPr lang="en-US" sz="2400" b="1" dirty="0">
                <a:solidFill>
                  <a:srgbClr val="3333CC"/>
                </a:solidFill>
              </a:rPr>
              <a:t> Việt Nam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0C733-363B-43E7-90B6-461A9CF424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879E1-E1DA-4284-98F8-061F69D58FB2}"/>
              </a:ext>
            </a:extLst>
          </p:cNvPr>
          <p:cNvPicPr/>
          <p:nvPr/>
        </p:nvPicPr>
        <p:blipFill>
          <a:blip r:embed="rId3"/>
          <a:srcRect l="3846" t="35708" r="51539" b="20880"/>
          <a:stretch>
            <a:fillRect/>
          </a:stretch>
        </p:blipFill>
        <p:spPr bwMode="auto">
          <a:xfrm>
            <a:off x="2613299" y="5586956"/>
            <a:ext cx="1773560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71457C-E4B8-47D7-8701-B7625F95F4A1}"/>
              </a:ext>
            </a:extLst>
          </p:cNvPr>
          <p:cNvPicPr/>
          <p:nvPr/>
        </p:nvPicPr>
        <p:blipFill>
          <a:blip r:embed="rId4"/>
          <a:srcRect l="1283" t="18803" r="79594" b="70370"/>
          <a:stretch>
            <a:fillRect/>
          </a:stretch>
        </p:blipFill>
        <p:spPr bwMode="auto">
          <a:xfrm>
            <a:off x="4970191" y="5654649"/>
            <a:ext cx="1231999" cy="56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F1CD59-D9A2-4BB0-9BD1-CE509742DE8C}"/>
              </a:ext>
            </a:extLst>
          </p:cNvPr>
          <p:cNvPicPr/>
          <p:nvPr/>
        </p:nvPicPr>
        <p:blipFill>
          <a:blip r:embed="rId5"/>
          <a:srcRect l="5129" t="16335" r="86538" b="79297"/>
          <a:stretch>
            <a:fillRect/>
          </a:stretch>
        </p:blipFill>
        <p:spPr bwMode="auto">
          <a:xfrm>
            <a:off x="6732239" y="5654650"/>
            <a:ext cx="1845975" cy="565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960F7B-E5BB-4940-A95A-5F50CC7E45BF}"/>
              </a:ext>
            </a:extLst>
          </p:cNvPr>
          <p:cNvPicPr/>
          <p:nvPr/>
        </p:nvPicPr>
        <p:blipFill>
          <a:blip r:embed="rId6"/>
          <a:srcRect l="8120" t="10257" r="70512" b="77017"/>
          <a:stretch>
            <a:fillRect/>
          </a:stretch>
        </p:blipFill>
        <p:spPr bwMode="auto">
          <a:xfrm>
            <a:off x="696640" y="5598082"/>
            <a:ext cx="1427088" cy="621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62440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5692"/>
            <a:ext cx="8249716" cy="11430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“THỰC PHẨM” nằm ngoài phạm vi của Luật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44" y="1844824"/>
            <a:ext cx="8249716" cy="360040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3333CC"/>
                </a:solidFill>
              </a:rPr>
              <a:t>Kẹo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cao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su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là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một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dạng</a:t>
            </a:r>
            <a:r>
              <a:rPr lang="en-US" sz="2000" b="1" dirty="0">
                <a:solidFill>
                  <a:srgbClr val="3333CC"/>
                </a:solidFill>
              </a:rPr>
              <a:t> “THỰC PHẨM” </a:t>
            </a:r>
            <a:r>
              <a:rPr lang="en-US" sz="2000" b="1" dirty="0" err="1">
                <a:solidFill>
                  <a:srgbClr val="3333CC"/>
                </a:solidFill>
              </a:rPr>
              <a:t>theo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tiêu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chuẩn</a:t>
            </a:r>
            <a:r>
              <a:rPr lang="en-US" sz="2000" b="1" dirty="0">
                <a:solidFill>
                  <a:srgbClr val="3333CC"/>
                </a:solidFill>
              </a:rPr>
              <a:t> Codex </a:t>
            </a:r>
            <a:r>
              <a:rPr lang="en-US" sz="2000" b="1" dirty="0" err="1">
                <a:solidFill>
                  <a:srgbClr val="3333CC"/>
                </a:solidFill>
              </a:rPr>
              <a:t>cũng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như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tất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cả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các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tiêu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chuẩn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pháp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lý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lớn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về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thực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phẩm</a:t>
            </a:r>
            <a:r>
              <a:rPr lang="en-US" sz="2000" b="1" dirty="0">
                <a:solidFill>
                  <a:srgbClr val="3333CC"/>
                </a:solidFill>
              </a:rPr>
              <a:t> 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3333CC"/>
                </a:solidFill>
              </a:rPr>
              <a:t>Thực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phẩm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không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nên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nằm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trong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phạm</a:t>
            </a:r>
            <a:r>
              <a:rPr lang="en-US" sz="2000" b="1" dirty="0">
                <a:solidFill>
                  <a:srgbClr val="3333CC"/>
                </a:solidFill>
              </a:rPr>
              <a:t> vi </a:t>
            </a:r>
            <a:r>
              <a:rPr lang="en-US" sz="2000" b="1" dirty="0" err="1">
                <a:solidFill>
                  <a:srgbClr val="3333CC"/>
                </a:solidFill>
              </a:rPr>
              <a:t>của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Luật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Bảo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vệ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môi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trường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sửa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đổi</a:t>
            </a:r>
            <a:endParaRPr lang="en-US" sz="2000" b="1" dirty="0">
              <a:solidFill>
                <a:srgbClr val="3333CC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3333CC"/>
                </a:solidFill>
              </a:rPr>
              <a:t>Không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có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loại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thực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phẩm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là</a:t>
            </a:r>
            <a:r>
              <a:rPr lang="en-US" sz="2000" b="1" dirty="0">
                <a:solidFill>
                  <a:srgbClr val="3333CC"/>
                </a:solidFill>
              </a:rPr>
              <a:t> “</a:t>
            </a:r>
            <a:r>
              <a:rPr lang="en-US" sz="2000" b="1" dirty="0" err="1">
                <a:solidFill>
                  <a:srgbClr val="3333CC"/>
                </a:solidFill>
              </a:rPr>
              <a:t>độc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hại</a:t>
            </a:r>
            <a:r>
              <a:rPr lang="en-US" sz="2000" b="1" dirty="0">
                <a:solidFill>
                  <a:srgbClr val="3333CC"/>
                </a:solidFill>
              </a:rPr>
              <a:t>”, “</a:t>
            </a:r>
            <a:r>
              <a:rPr lang="en-US" sz="2000" b="1" dirty="0" err="1">
                <a:solidFill>
                  <a:srgbClr val="3333CC"/>
                </a:solidFill>
              </a:rPr>
              <a:t>khó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khả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năng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tái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chế</a:t>
            </a:r>
            <a:r>
              <a:rPr lang="en-US" sz="2000" b="1" dirty="0">
                <a:solidFill>
                  <a:srgbClr val="3333CC"/>
                </a:solidFill>
              </a:rPr>
              <a:t>”, </a:t>
            </a:r>
            <a:r>
              <a:rPr lang="en-US" sz="2000" b="1" dirty="0" err="1">
                <a:solidFill>
                  <a:srgbClr val="3333CC"/>
                </a:solidFill>
              </a:rPr>
              <a:t>hoặc</a:t>
            </a:r>
            <a:r>
              <a:rPr lang="en-US" sz="2000" b="1" dirty="0">
                <a:solidFill>
                  <a:srgbClr val="3333CC"/>
                </a:solidFill>
              </a:rPr>
              <a:t> “</a:t>
            </a:r>
            <a:r>
              <a:rPr lang="en-US" sz="2000" b="1" dirty="0" err="1">
                <a:solidFill>
                  <a:srgbClr val="3333CC"/>
                </a:solidFill>
              </a:rPr>
              <a:t>gây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khó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khăn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cho</a:t>
            </a:r>
            <a:r>
              <a:rPr lang="en-US" sz="2000" b="1" dirty="0">
                <a:solidFill>
                  <a:srgbClr val="3333CC"/>
                </a:solidFill>
              </a:rPr>
              <a:t> thu </a:t>
            </a:r>
            <a:r>
              <a:rPr lang="en-US" sz="2000" b="1" dirty="0" err="1">
                <a:solidFill>
                  <a:srgbClr val="3333CC"/>
                </a:solidFill>
              </a:rPr>
              <a:t>gom</a:t>
            </a:r>
            <a:r>
              <a:rPr lang="en-US" sz="2000" b="1" dirty="0">
                <a:solidFill>
                  <a:srgbClr val="3333CC"/>
                </a:solidFill>
              </a:rPr>
              <a:t>” – </a:t>
            </a:r>
            <a:r>
              <a:rPr lang="en-US" sz="2000" b="1" dirty="0" err="1">
                <a:solidFill>
                  <a:srgbClr val="3333CC"/>
                </a:solidFill>
              </a:rPr>
              <a:t>vốn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là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những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tiêu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chí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cho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các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sản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phẩm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trong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Dự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thảo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Nghị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định</a:t>
            </a:r>
            <a:endParaRPr lang="en-US" sz="2000" b="1" dirty="0">
              <a:solidFill>
                <a:srgbClr val="3333CC"/>
              </a:solidFill>
            </a:endParaRP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3333CC"/>
                </a:solidFill>
              </a:rPr>
              <a:t>Việc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liệt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kê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kẹo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cao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su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là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không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tương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xứng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và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gây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phân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biệt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đối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xử</a:t>
            </a:r>
            <a:r>
              <a:rPr lang="en-US" sz="2000" b="1" dirty="0">
                <a:solidFill>
                  <a:srgbClr val="3333CC"/>
                </a:solidFill>
              </a:rPr>
              <a:t> -- </a:t>
            </a:r>
            <a:r>
              <a:rPr lang="en-US" sz="2000" b="1" dirty="0" err="1">
                <a:solidFill>
                  <a:srgbClr val="3333CC"/>
                </a:solidFill>
              </a:rPr>
              <a:t>không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có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sản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phẩm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thực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phẩm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nào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khác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được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liệt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kê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trong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Dự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thảo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Nghị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định</a:t>
            </a:r>
            <a:endParaRPr lang="en-US" sz="2000" b="1" dirty="0">
              <a:solidFill>
                <a:srgbClr val="3333CC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rgbClr val="3333CC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fr-FR" sz="2000" b="1" dirty="0">
              <a:solidFill>
                <a:srgbClr val="3333CC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b="1" dirty="0">
                <a:solidFill>
                  <a:srgbClr val="3333CC"/>
                </a:solidFill>
              </a:rPr>
              <a:t>		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0C733-363B-43E7-90B6-461A9CF424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727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5692"/>
            <a:ext cx="8249716" cy="11430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Các biện pháp EPR sẽ không hiệu quả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8064896" cy="4968552"/>
          </a:xfrm>
        </p:spPr>
        <p:txBody>
          <a:bodyPr/>
          <a:lstStyle/>
          <a:p>
            <a:pPr lvl="1"/>
            <a:r>
              <a:rPr lang="en-US" sz="2400" b="1" dirty="0" err="1">
                <a:solidFill>
                  <a:srgbClr val="3333CC"/>
                </a:solidFill>
              </a:rPr>
              <a:t>Các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biện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pháp</a:t>
            </a:r>
            <a:r>
              <a:rPr lang="en-US" sz="2400" b="1" dirty="0">
                <a:solidFill>
                  <a:srgbClr val="3333CC"/>
                </a:solidFill>
              </a:rPr>
              <a:t> EPR </a:t>
            </a:r>
            <a:r>
              <a:rPr lang="en-US" sz="2400" b="1" dirty="0" err="1">
                <a:solidFill>
                  <a:srgbClr val="3333CC"/>
                </a:solidFill>
              </a:rPr>
              <a:t>sẽ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trừng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phạt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phần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lớn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người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tiêu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dùng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đã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thải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bỏ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sản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phẩm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đúng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cách</a:t>
            </a:r>
            <a:endParaRPr lang="en-US" sz="2400" b="1" dirty="0">
              <a:solidFill>
                <a:srgbClr val="3333CC"/>
              </a:solidFill>
            </a:endParaRPr>
          </a:p>
          <a:p>
            <a:pPr marL="457200" lvl="1" indent="0">
              <a:buNone/>
            </a:pPr>
            <a:endParaRPr lang="en-US" sz="2400" b="1" dirty="0">
              <a:solidFill>
                <a:srgbClr val="3333CC"/>
              </a:solidFill>
            </a:endParaRPr>
          </a:p>
          <a:p>
            <a:pPr lvl="1"/>
            <a:r>
              <a:rPr lang="en-US" sz="2400" b="1" dirty="0" err="1">
                <a:solidFill>
                  <a:srgbClr val="3333CC"/>
                </a:solidFill>
              </a:rPr>
              <a:t>Các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biện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pháp</a:t>
            </a:r>
            <a:r>
              <a:rPr lang="en-US" sz="2400" b="1" dirty="0">
                <a:solidFill>
                  <a:srgbClr val="3333CC"/>
                </a:solidFill>
              </a:rPr>
              <a:t> EPR </a:t>
            </a:r>
            <a:r>
              <a:rPr lang="en-US" sz="2400" b="1" dirty="0" err="1">
                <a:solidFill>
                  <a:srgbClr val="3333CC"/>
                </a:solidFill>
              </a:rPr>
              <a:t>sẽ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u="sng" dirty="0" err="1">
                <a:solidFill>
                  <a:srgbClr val="3333CC"/>
                </a:solidFill>
              </a:rPr>
              <a:t>không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thúc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đẩy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hoặc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khuyến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khích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các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hành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động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thải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bỏ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đúng</a:t>
            </a: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cách</a:t>
            </a:r>
            <a:endParaRPr lang="fr-FR" sz="2400" b="1" dirty="0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0C733-363B-43E7-90B6-461A9CF424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724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66443"/>
            <a:ext cx="8492817" cy="846333"/>
          </a:xfrm>
        </p:spPr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pháp</a:t>
            </a:r>
            <a:r>
              <a:rPr lang="en-US" sz="2400" b="1" dirty="0">
                <a:solidFill>
                  <a:srgbClr val="FF0000"/>
                </a:solidFill>
              </a:rPr>
              <a:t> EPR </a:t>
            </a:r>
            <a:r>
              <a:rPr lang="en-US" sz="2400" b="1" dirty="0" err="1">
                <a:solidFill>
                  <a:srgbClr val="FF0000"/>
                </a:solidFill>
              </a:rPr>
              <a:t>sẽ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khỏe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59" y="1889448"/>
            <a:ext cx="8320741" cy="4968552"/>
          </a:xfrm>
        </p:spPr>
        <p:txBody>
          <a:bodyPr/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3333CC"/>
                </a:solidFill>
              </a:rPr>
              <a:t>Các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biện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pháp</a:t>
            </a:r>
            <a:r>
              <a:rPr lang="en-US" sz="2000" b="1" dirty="0">
                <a:solidFill>
                  <a:srgbClr val="3333CC"/>
                </a:solidFill>
              </a:rPr>
              <a:t> EPR </a:t>
            </a:r>
            <a:r>
              <a:rPr lang="en-US" sz="2000" b="1" dirty="0" err="1">
                <a:solidFill>
                  <a:srgbClr val="3333CC"/>
                </a:solidFill>
              </a:rPr>
              <a:t>sẽ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dẫn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đến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giá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thành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sản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phẩm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kẹo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cao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su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cao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hơn</a:t>
            </a:r>
            <a:endParaRPr lang="en-US" sz="2000" b="1" dirty="0">
              <a:solidFill>
                <a:srgbClr val="3333CC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rgbClr val="3333CC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3333CC"/>
                </a:solidFill>
              </a:rPr>
              <a:t>Giá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thành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cao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hơn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sẽ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không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khuyến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khích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việc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tiêu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dùng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một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sản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phẩm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thực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phẩm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đem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lại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các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lợi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ích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sức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khỏe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đã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được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chứng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minh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bằng</a:t>
            </a:r>
            <a:r>
              <a:rPr lang="en-US" sz="2000" b="1" dirty="0">
                <a:solidFill>
                  <a:srgbClr val="3333CC"/>
                </a:solidFill>
              </a:rPr>
              <a:t> khoa </a:t>
            </a:r>
            <a:r>
              <a:rPr lang="en-US" sz="2000" b="1" dirty="0" err="1">
                <a:solidFill>
                  <a:srgbClr val="3333CC"/>
                </a:solidFill>
              </a:rPr>
              <a:t>học</a:t>
            </a:r>
            <a:endParaRPr lang="en-US" sz="2000" b="1" dirty="0">
              <a:solidFill>
                <a:srgbClr val="3333CC"/>
              </a:solidFill>
            </a:endParaRP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700" b="1" dirty="0" err="1">
                <a:solidFill>
                  <a:srgbClr val="3333CC"/>
                </a:solidFill>
              </a:rPr>
              <a:t>Việc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nhai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kẹo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cao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su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không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đường</a:t>
            </a:r>
            <a:r>
              <a:rPr lang="en-US" sz="1700" b="1" dirty="0">
                <a:solidFill>
                  <a:srgbClr val="3333CC"/>
                </a:solidFill>
              </a:rPr>
              <a:t> (</a:t>
            </a:r>
            <a:r>
              <a:rPr lang="en-US" sz="1700" b="1" dirty="0" err="1">
                <a:solidFill>
                  <a:srgbClr val="3333CC"/>
                </a:solidFill>
              </a:rPr>
              <a:t>vốn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chiếm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phần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lớn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thị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phần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kẹo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cao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su</a:t>
            </a:r>
            <a:r>
              <a:rPr lang="en-US" sz="1700" b="1" dirty="0">
                <a:solidFill>
                  <a:srgbClr val="3333CC"/>
                </a:solidFill>
              </a:rPr>
              <a:t>) </a:t>
            </a:r>
            <a:r>
              <a:rPr lang="en-US" sz="1700" b="1" dirty="0" err="1">
                <a:solidFill>
                  <a:srgbClr val="3333CC"/>
                </a:solidFill>
              </a:rPr>
              <a:t>có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thể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thúc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đẩy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quá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trình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tái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khoáng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răng</a:t>
            </a:r>
            <a:r>
              <a:rPr lang="en-US" sz="1700" b="1" dirty="0">
                <a:solidFill>
                  <a:srgbClr val="3333CC"/>
                </a:solidFill>
              </a:rPr>
              <a:t>, </a:t>
            </a:r>
            <a:r>
              <a:rPr lang="en-US" sz="1700" b="1" dirty="0" err="1">
                <a:solidFill>
                  <a:srgbClr val="3333CC"/>
                </a:solidFill>
              </a:rPr>
              <a:t>trung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hòa</a:t>
            </a:r>
            <a:r>
              <a:rPr lang="en-US" sz="1700" b="1" dirty="0">
                <a:solidFill>
                  <a:srgbClr val="3333CC"/>
                </a:solidFill>
              </a:rPr>
              <a:t> acid </a:t>
            </a:r>
            <a:r>
              <a:rPr lang="en-US" sz="1700" b="1" dirty="0" err="1">
                <a:solidFill>
                  <a:srgbClr val="3333CC"/>
                </a:solidFill>
              </a:rPr>
              <a:t>mảng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bám</a:t>
            </a:r>
            <a:r>
              <a:rPr lang="en-US" sz="1700" b="1" dirty="0">
                <a:solidFill>
                  <a:srgbClr val="3333CC"/>
                </a:solidFill>
              </a:rPr>
              <a:t>, </a:t>
            </a:r>
            <a:r>
              <a:rPr lang="en-US" sz="1700" b="1" dirty="0" err="1">
                <a:solidFill>
                  <a:srgbClr val="3333CC"/>
                </a:solidFill>
              </a:rPr>
              <a:t>và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giảm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nguy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cơ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sâu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răng</a:t>
            </a:r>
            <a:endParaRPr lang="en-US" sz="1700" b="1" dirty="0">
              <a:solidFill>
                <a:srgbClr val="3333CC"/>
              </a:solidFill>
            </a:endParaRPr>
          </a:p>
          <a:p>
            <a:pPr marL="914400" lvl="2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700" b="1" dirty="0">
              <a:solidFill>
                <a:srgbClr val="3333CC"/>
              </a:solidFill>
            </a:endParaRP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700" b="1" dirty="0" err="1">
                <a:solidFill>
                  <a:srgbClr val="3333CC"/>
                </a:solidFill>
              </a:rPr>
              <a:t>Sâu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răng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là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một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mối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quan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tâm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lớn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về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sức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khỏe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cộng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đồng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toàn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cầu</a:t>
            </a:r>
            <a:r>
              <a:rPr lang="en-US" sz="1700" b="1" dirty="0">
                <a:solidFill>
                  <a:srgbClr val="3333CC"/>
                </a:solidFill>
              </a:rPr>
              <a:t>, </a:t>
            </a:r>
            <a:r>
              <a:rPr lang="en-US" sz="1700" b="1" dirty="0" err="1">
                <a:solidFill>
                  <a:srgbClr val="3333CC"/>
                </a:solidFill>
              </a:rPr>
              <a:t>ảnh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hưởng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đến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người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tiêu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dùng</a:t>
            </a:r>
            <a:r>
              <a:rPr lang="en-US" sz="1700" b="1" dirty="0">
                <a:solidFill>
                  <a:srgbClr val="3333CC"/>
                </a:solidFill>
              </a:rPr>
              <a:t> ở </a:t>
            </a:r>
            <a:r>
              <a:rPr lang="en-US" sz="1700" b="1" dirty="0" err="1">
                <a:solidFill>
                  <a:srgbClr val="3333CC"/>
                </a:solidFill>
              </a:rPr>
              <a:t>mọi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lứa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tuổi</a:t>
            </a:r>
            <a:r>
              <a:rPr lang="en-US" sz="1700" b="1" dirty="0">
                <a:solidFill>
                  <a:srgbClr val="3333CC"/>
                </a:solidFill>
              </a:rPr>
              <a:t>, </a:t>
            </a:r>
            <a:r>
              <a:rPr lang="en-US" sz="1700" b="1" dirty="0" err="1">
                <a:solidFill>
                  <a:srgbClr val="3333CC"/>
                </a:solidFill>
              </a:rPr>
              <a:t>và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gây</a:t>
            </a:r>
            <a:r>
              <a:rPr lang="en-US" sz="1700" b="1" dirty="0">
                <a:solidFill>
                  <a:srgbClr val="3333CC"/>
                </a:solidFill>
              </a:rPr>
              <a:t> ra chi </a:t>
            </a:r>
            <a:r>
              <a:rPr lang="en-US" sz="1700" b="1" dirty="0" err="1">
                <a:solidFill>
                  <a:srgbClr val="3333CC"/>
                </a:solidFill>
              </a:rPr>
              <a:t>phí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xã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hội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đáng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kể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trên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toàn</a:t>
            </a:r>
            <a:r>
              <a:rPr lang="en-US" sz="1700" b="1" dirty="0">
                <a:solidFill>
                  <a:srgbClr val="3333CC"/>
                </a:solidFill>
              </a:rPr>
              <a:t> </a:t>
            </a:r>
            <a:r>
              <a:rPr lang="en-US" sz="1700" b="1" dirty="0" err="1">
                <a:solidFill>
                  <a:srgbClr val="3333CC"/>
                </a:solidFill>
              </a:rPr>
              <a:t>cầu</a:t>
            </a:r>
            <a:endParaRPr lang="en-US" sz="1700" b="1" dirty="0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0C733-363B-43E7-90B6-461A9CF424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287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5692"/>
            <a:ext cx="8249716" cy="937084"/>
          </a:xfrm>
        </p:spPr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</a:rPr>
              <a:t>Giáo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hành</a:t>
            </a:r>
            <a:r>
              <a:rPr lang="en-US" sz="2400" b="1" dirty="0">
                <a:solidFill>
                  <a:srgbClr val="FF0000"/>
                </a:solidFill>
              </a:rPr>
              <a:t> 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6" y="1844824"/>
            <a:ext cx="8135924" cy="5021560"/>
          </a:xfrm>
        </p:spPr>
        <p:txBody>
          <a:bodyPr/>
          <a:lstStyle/>
          <a:p>
            <a:pPr lvl="1"/>
            <a:r>
              <a:rPr lang="en-US" sz="2000" b="1" dirty="0" err="1">
                <a:solidFill>
                  <a:srgbClr val="3333CC"/>
                </a:solidFill>
              </a:rPr>
              <a:t>Ngành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công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nghiệp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kẹo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cao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su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tích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cực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thúc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đẩy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thải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bỏ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đúng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cách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thông</a:t>
            </a:r>
            <a:r>
              <a:rPr lang="en-US" sz="2000" b="1" dirty="0">
                <a:solidFill>
                  <a:srgbClr val="3333CC"/>
                </a:solidFill>
              </a:rPr>
              <a:t> qua </a:t>
            </a:r>
            <a:r>
              <a:rPr lang="en-US" sz="2000" b="1" dirty="0" err="1">
                <a:solidFill>
                  <a:srgbClr val="3333CC"/>
                </a:solidFill>
              </a:rPr>
              <a:t>dán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nhãn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trên</a:t>
            </a:r>
            <a:r>
              <a:rPr lang="en-US" sz="2000" b="1" dirty="0">
                <a:solidFill>
                  <a:srgbClr val="3333CC"/>
                </a:solidFill>
              </a:rPr>
              <a:t> bao </a:t>
            </a:r>
            <a:r>
              <a:rPr lang="en-US" sz="2000" b="1" dirty="0" err="1">
                <a:solidFill>
                  <a:srgbClr val="3333CC"/>
                </a:solidFill>
              </a:rPr>
              <a:t>bì</a:t>
            </a:r>
            <a:endParaRPr lang="en-US" sz="2000" b="1" dirty="0">
              <a:solidFill>
                <a:srgbClr val="3333CC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rgbClr val="3333CC"/>
              </a:solidFill>
            </a:endParaRPr>
          </a:p>
          <a:p>
            <a:pPr lvl="1"/>
            <a:endParaRPr lang="fr-FR" b="1" dirty="0">
              <a:solidFill>
                <a:srgbClr val="3333CC"/>
              </a:solidFill>
            </a:endParaRPr>
          </a:p>
          <a:p>
            <a:pPr lvl="1"/>
            <a:endParaRPr lang="fr-FR" b="1" dirty="0">
              <a:solidFill>
                <a:srgbClr val="3333CC"/>
              </a:solidFill>
            </a:endParaRPr>
          </a:p>
          <a:p>
            <a:pPr lvl="1"/>
            <a:endParaRPr lang="fr-FR" b="1" dirty="0">
              <a:solidFill>
                <a:srgbClr val="3333CC"/>
              </a:solidFill>
            </a:endParaRPr>
          </a:p>
          <a:p>
            <a:pPr lvl="1"/>
            <a:endParaRPr lang="fr-FR" b="1" dirty="0">
              <a:solidFill>
                <a:srgbClr val="3333CC"/>
              </a:solidFill>
            </a:endParaRPr>
          </a:p>
          <a:p>
            <a:pPr lvl="1"/>
            <a:r>
              <a:rPr lang="en-US" sz="2000" b="1" dirty="0" err="1">
                <a:solidFill>
                  <a:srgbClr val="3333CC"/>
                </a:solidFill>
              </a:rPr>
              <a:t>Ngành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công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nghiệp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đã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làm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việc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với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các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chính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phủ</a:t>
            </a:r>
            <a:r>
              <a:rPr lang="en-US" sz="2000" b="1" dirty="0">
                <a:solidFill>
                  <a:srgbClr val="3333CC"/>
                </a:solidFill>
              </a:rPr>
              <a:t>, </a:t>
            </a:r>
            <a:r>
              <a:rPr lang="en-US" sz="2000" b="1" dirty="0" err="1">
                <a:solidFill>
                  <a:srgbClr val="3333CC"/>
                </a:solidFill>
              </a:rPr>
              <a:t>chính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quyền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địa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phương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nhằm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thúc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đẩy</a:t>
            </a:r>
            <a:r>
              <a:rPr lang="en-US" sz="2000" b="1" dirty="0">
                <a:solidFill>
                  <a:srgbClr val="3333CC"/>
                </a:solidFill>
              </a:rPr>
              <a:t> ý </a:t>
            </a:r>
            <a:r>
              <a:rPr lang="en-US" sz="2000" b="1" dirty="0" err="1">
                <a:solidFill>
                  <a:srgbClr val="3333CC"/>
                </a:solidFill>
              </a:rPr>
              <a:t>thức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cộng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đồng</a:t>
            </a:r>
            <a:r>
              <a:rPr lang="en-US" sz="2000" b="1" dirty="0">
                <a:solidFill>
                  <a:srgbClr val="3333CC"/>
                </a:solidFill>
              </a:rPr>
              <a:t>, </a:t>
            </a:r>
            <a:r>
              <a:rPr lang="en-US" sz="2000" b="1" dirty="0" err="1">
                <a:solidFill>
                  <a:srgbClr val="3333CC"/>
                </a:solidFill>
              </a:rPr>
              <a:t>thay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đổi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hành</a:t>
            </a:r>
            <a:r>
              <a:rPr lang="en-US" sz="2000" b="1" dirty="0">
                <a:solidFill>
                  <a:srgbClr val="3333CC"/>
                </a:solidFill>
              </a:rPr>
              <a:t> vi </a:t>
            </a:r>
            <a:r>
              <a:rPr lang="en-US" sz="2000" b="1" dirty="0" err="1">
                <a:solidFill>
                  <a:srgbClr val="3333CC"/>
                </a:solidFill>
              </a:rPr>
              <a:t>người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tiêu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dùng</a:t>
            </a:r>
            <a:r>
              <a:rPr lang="en-US" sz="2000" b="1" dirty="0">
                <a:solidFill>
                  <a:srgbClr val="3333CC"/>
                </a:solidFill>
              </a:rPr>
              <a:t>, </a:t>
            </a:r>
            <a:r>
              <a:rPr lang="en-US" sz="2000" b="1" dirty="0" err="1">
                <a:solidFill>
                  <a:srgbClr val="3333CC"/>
                </a:solidFill>
              </a:rPr>
              <a:t>với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những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thành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công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nhất</a:t>
            </a:r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err="1">
                <a:solidFill>
                  <a:srgbClr val="3333CC"/>
                </a:solidFill>
              </a:rPr>
              <a:t>định</a:t>
            </a:r>
            <a:endParaRPr lang="fr-FR" sz="2000" b="1" dirty="0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0C733-363B-43E7-90B6-461A9CF424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5F53ED-E98D-4CB3-B81D-3AAF09AE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253" y="2705708"/>
            <a:ext cx="2736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8751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6" y="1737048"/>
            <a:ext cx="8387444" cy="4968552"/>
          </a:xfrm>
        </p:spPr>
        <p:txBody>
          <a:bodyPr/>
          <a:lstStyle/>
          <a:p>
            <a:pPr lvl="1"/>
            <a:r>
              <a:rPr lang="fr-FR" sz="2000" b="1" dirty="0">
                <a:solidFill>
                  <a:srgbClr val="3333CC"/>
                </a:solidFill>
              </a:rPr>
              <a:t>ICGA </a:t>
            </a:r>
            <a:r>
              <a:rPr lang="fr-FR" sz="2000" b="1" dirty="0" err="1">
                <a:solidFill>
                  <a:srgbClr val="3333CC"/>
                </a:solidFill>
              </a:rPr>
              <a:t>sẵn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sàng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làm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việc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với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Bộ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Tài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nguyên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và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Môi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trường</a:t>
            </a:r>
            <a:r>
              <a:rPr lang="fr-FR" sz="2000" b="1" dirty="0">
                <a:solidFill>
                  <a:srgbClr val="3333CC"/>
                </a:solidFill>
              </a:rPr>
              <a:t>, VCCI, FIA </a:t>
            </a:r>
            <a:r>
              <a:rPr lang="fr-FR" sz="2000" b="1" dirty="0" err="1">
                <a:solidFill>
                  <a:srgbClr val="3333CC"/>
                </a:solidFill>
              </a:rPr>
              <a:t>cũng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như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các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bên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liên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quan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khác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để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thảo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luận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các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sáng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kiến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về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thúc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đẩy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giáo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dục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người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tiêu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dùng</a:t>
            </a:r>
            <a:endParaRPr lang="fr-FR" sz="2000" b="1" dirty="0">
              <a:solidFill>
                <a:srgbClr val="3333CC"/>
              </a:solidFill>
            </a:endParaRPr>
          </a:p>
          <a:p>
            <a:pPr marL="457200" lvl="1" indent="0">
              <a:buNone/>
            </a:pPr>
            <a:endParaRPr lang="fr-FR" sz="1100" b="1" dirty="0">
              <a:solidFill>
                <a:srgbClr val="3333CC"/>
              </a:solidFill>
            </a:endParaRPr>
          </a:p>
          <a:p>
            <a:pPr lvl="1"/>
            <a:r>
              <a:rPr lang="fr-FR" sz="2000" b="1" dirty="0">
                <a:solidFill>
                  <a:srgbClr val="3333CC"/>
                </a:solidFill>
              </a:rPr>
              <a:t>ICGA </a:t>
            </a:r>
            <a:r>
              <a:rPr lang="fr-FR" sz="2000" b="1" dirty="0" err="1">
                <a:solidFill>
                  <a:srgbClr val="3333CC"/>
                </a:solidFill>
              </a:rPr>
              <a:t>và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các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thành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viên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đang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hoạt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động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tại</a:t>
            </a:r>
            <a:r>
              <a:rPr lang="fr-FR" sz="2000" b="1" dirty="0">
                <a:solidFill>
                  <a:srgbClr val="3333CC"/>
                </a:solidFill>
              </a:rPr>
              <a:t> Việt Nam </a:t>
            </a:r>
            <a:r>
              <a:rPr lang="fr-FR" sz="2000" b="1" dirty="0" err="1">
                <a:solidFill>
                  <a:srgbClr val="3333CC"/>
                </a:solidFill>
              </a:rPr>
              <a:t>có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thể</a:t>
            </a:r>
            <a:r>
              <a:rPr lang="fr-FR" sz="2000" b="1" dirty="0">
                <a:solidFill>
                  <a:srgbClr val="3333CC"/>
                </a:solidFill>
              </a:rPr>
              <a:t> chia </a:t>
            </a:r>
            <a:r>
              <a:rPr lang="fr-FR" sz="2000" b="1" dirty="0" err="1">
                <a:solidFill>
                  <a:srgbClr val="3333CC"/>
                </a:solidFill>
              </a:rPr>
              <a:t>sẻ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thông</a:t>
            </a:r>
            <a:r>
              <a:rPr lang="fr-FR" sz="2000" b="1" dirty="0">
                <a:solidFill>
                  <a:srgbClr val="3333CC"/>
                </a:solidFill>
              </a:rPr>
              <a:t> tin </a:t>
            </a:r>
            <a:r>
              <a:rPr lang="fr-FR" sz="2000" b="1" dirty="0" err="1">
                <a:solidFill>
                  <a:srgbClr val="3333CC"/>
                </a:solidFill>
              </a:rPr>
              <a:t>về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những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điều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đã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và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chưa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hiệu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quả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nhằm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nâng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cao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nhận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thức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người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tiêu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dùng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và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thay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đổi</a:t>
            </a:r>
            <a:r>
              <a:rPr lang="fr-FR" sz="2000" b="1" dirty="0">
                <a:solidFill>
                  <a:srgbClr val="3333CC"/>
                </a:solidFill>
              </a:rPr>
              <a:t> </a:t>
            </a:r>
            <a:r>
              <a:rPr lang="fr-FR" sz="2000" b="1" dirty="0" err="1">
                <a:solidFill>
                  <a:srgbClr val="3333CC"/>
                </a:solidFill>
              </a:rPr>
              <a:t>hành</a:t>
            </a:r>
            <a:r>
              <a:rPr lang="fr-FR" sz="2000" b="1" dirty="0">
                <a:solidFill>
                  <a:srgbClr val="3333CC"/>
                </a:solidFill>
              </a:rPr>
              <a:t> vi</a:t>
            </a:r>
          </a:p>
          <a:p>
            <a:pPr lvl="1"/>
            <a:endParaRPr lang="fr-FR" sz="2000" b="1" dirty="0">
              <a:solidFill>
                <a:srgbClr val="3333CC"/>
              </a:solidFill>
            </a:endParaRPr>
          </a:p>
          <a:p>
            <a:pPr marL="457200" lvl="1" indent="0">
              <a:buNone/>
            </a:pPr>
            <a:r>
              <a:rPr lang="fr-FR" sz="2000" b="1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5692"/>
            <a:ext cx="8249716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ICGA Ở ĐÂY ĐỂ GIÚP QUÝ VỊ!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0C733-363B-43E7-90B6-461A9CF424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9FC8508-DDAE-48C2-986B-DE7AB92F2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3289889" y="4653136"/>
            <a:ext cx="2564221" cy="192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131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857" y="1052736"/>
            <a:ext cx="7313612" cy="535905"/>
          </a:xfrm>
        </p:spPr>
        <p:txBody>
          <a:bodyPr/>
          <a:lstStyle/>
          <a:p>
            <a:pPr algn="ctr"/>
            <a:br>
              <a:rPr lang="en-US" b="1" dirty="0">
                <a:solidFill>
                  <a:srgbClr val="3333CC"/>
                </a:solidFill>
              </a:rPr>
            </a:br>
            <a:br>
              <a:rPr lang="en-US" b="1" dirty="0">
                <a:solidFill>
                  <a:srgbClr val="3333CC"/>
                </a:solidFill>
              </a:rPr>
            </a:br>
            <a:r>
              <a:rPr lang="vi-VN" b="1" dirty="0">
                <a:solidFill>
                  <a:srgbClr val="3333CC"/>
                </a:solidFill>
              </a:rPr>
              <a:t>Cảm ơn </a:t>
            </a:r>
            <a:r>
              <a:rPr lang="en-US" b="1" dirty="0" err="1">
                <a:solidFill>
                  <a:srgbClr val="3333CC"/>
                </a:solidFill>
              </a:rPr>
              <a:t>quý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err="1">
                <a:solidFill>
                  <a:srgbClr val="3333CC"/>
                </a:solidFill>
              </a:rPr>
              <a:t>vị</a:t>
            </a:r>
            <a:r>
              <a:rPr lang="en-US" b="1" dirty="0">
                <a:solidFill>
                  <a:srgbClr val="3333CC"/>
                </a:solidFill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676" y="2245977"/>
            <a:ext cx="7313612" cy="347037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>
                <a:solidFill>
                  <a:srgbClr val="3333CC"/>
                </a:solidFill>
              </a:rPr>
              <a:t>Richard F. Mann</a:t>
            </a:r>
          </a:p>
          <a:p>
            <a:pPr marL="0" indent="0" algn="ctr">
              <a:buNone/>
            </a:pPr>
            <a:r>
              <a:rPr lang="en-US" sz="2400" b="1">
                <a:solidFill>
                  <a:srgbClr val="3333CC"/>
                </a:solidFill>
              </a:rPr>
              <a:t>Cố vấn</a:t>
            </a:r>
          </a:p>
          <a:p>
            <a:pPr marL="0" indent="0" algn="ctr">
              <a:buNone/>
            </a:pPr>
            <a:r>
              <a:rPr lang="en-US" sz="2400" b="1">
                <a:solidFill>
                  <a:srgbClr val="3333CC"/>
                </a:solidFill>
              </a:rPr>
              <a:t>Hiệp hội Kẹo cao su Quốc tế</a:t>
            </a:r>
          </a:p>
          <a:p>
            <a:pPr marL="0" indent="0" algn="ctr">
              <a:buNone/>
            </a:pPr>
            <a:r>
              <a:rPr lang="en-US" sz="2400" b="1">
                <a:solidFill>
                  <a:srgbClr val="3333CC"/>
                </a:solidFill>
              </a:rPr>
              <a:t>c/o Keller and Heckman LLP</a:t>
            </a:r>
          </a:p>
          <a:p>
            <a:pPr marL="0" indent="0" algn="ctr">
              <a:buNone/>
            </a:pPr>
            <a:r>
              <a:rPr lang="en-US" sz="2400" b="1">
                <a:solidFill>
                  <a:srgbClr val="3333CC"/>
                </a:solidFill>
              </a:rPr>
              <a:t>1001 G Street NW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b="1">
                <a:solidFill>
                  <a:srgbClr val="3333CC"/>
                </a:solidFill>
              </a:rPr>
              <a:t>Washington, DC 20001 USA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>
                <a:solidFill>
                  <a:srgbClr val="3333CC"/>
                </a:solidFill>
              </a:rPr>
              <a:t>mann@khlaw.com</a:t>
            </a:r>
          </a:p>
          <a:p>
            <a:pPr marL="0" indent="0" algn="ctr">
              <a:buNone/>
            </a:pPr>
            <a:endParaRPr lang="en-US" sz="2400">
              <a:solidFill>
                <a:srgbClr val="3333CC"/>
              </a:solidFill>
            </a:endParaRPr>
          </a:p>
          <a:p>
            <a:pPr marL="0" indent="0" algn="ctr">
              <a:buNone/>
            </a:pPr>
            <a:endParaRPr lang="en-US" sz="2400">
              <a:solidFill>
                <a:srgbClr val="3333CC"/>
              </a:solidFill>
            </a:endParaRPr>
          </a:p>
          <a:p>
            <a:pPr marL="0" indent="0" algn="ctr">
              <a:buNone/>
            </a:pPr>
            <a:endParaRPr lang="en-US" sz="2400">
              <a:solidFill>
                <a:srgbClr val="3333CC"/>
              </a:solidFill>
            </a:endParaRPr>
          </a:p>
          <a:p>
            <a:pPr marL="0" indent="0" algn="ctr">
              <a:buNone/>
            </a:pPr>
            <a:endParaRPr lang="en-US" sz="2400">
              <a:solidFill>
                <a:srgbClr val="3333CC"/>
              </a:solidFill>
            </a:endParaRPr>
          </a:p>
          <a:p>
            <a:pPr marL="0" indent="0" algn="ctr">
              <a:buNone/>
            </a:pPr>
            <a:endParaRPr lang="en-US" sz="2400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0C733-363B-43E7-90B6-461A9CF424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CD76B0D-05AF-40F9-B682-31536E78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5779973"/>
            <a:ext cx="2023393" cy="66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5288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3.0"/>
  <p:tag name="AS_RELEASE_DATE" val="2020.02.14"/>
  <p:tag name="AS_TITLE" val="Aspose.Slides for .NET 4.0 Client Profile"/>
  <p:tag name="AS_VERSION" val="20.2"/>
</p:tagLst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59B27CAE95B41A8F3F181BEEBFADC" ma:contentTypeVersion="15" ma:contentTypeDescription="Create a new document." ma:contentTypeScope="" ma:versionID="4bee0b8a18bf5a3d9c46c03521f5817d">
  <xsd:schema xmlns:xsd="http://www.w3.org/2001/XMLSchema" xmlns:xs="http://www.w3.org/2001/XMLSchema" xmlns:p="http://schemas.microsoft.com/office/2006/metadata/properties" xmlns:ns2="7db1eccb-3a60-41fb-b1a6-d559cdd0376d" xmlns:ns3="6c3e7530-0126-412b-9e8e-fe8481269cd4" xmlns:ns4="30f7b268-5cbb-401c-a7ca-40c66c76a677" targetNamespace="http://schemas.microsoft.com/office/2006/metadata/properties" ma:root="true" ma:fieldsID="764d1eee8157f032545f68d5a5498311" ns2:_="" ns3:_="" ns4:_="">
    <xsd:import namespace="7db1eccb-3a60-41fb-b1a6-d559cdd0376d"/>
    <xsd:import namespace="6c3e7530-0126-412b-9e8e-fe8481269cd4"/>
    <xsd:import namespace="30f7b268-5cbb-401c-a7ca-40c66c76a6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1eccb-3a60-41fb-b1a6-d559cdd037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e7530-0126-412b-9e8e-fe8481269cd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7b268-5cbb-401c-a7ca-40c66c76a6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7C6D50-AADF-40C0-8F91-6AA1CAE59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1eccb-3a60-41fb-b1a6-d559cdd0376d"/>
    <ds:schemaRef ds:uri="6c3e7530-0126-412b-9e8e-fe8481269cd4"/>
    <ds:schemaRef ds:uri="30f7b268-5cbb-401c-a7ca-40c66c76a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9554F3-8150-4DBB-9FC6-29AACD876B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FFC0AC-AB87-46AC-9B75-E6F00F7E32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On-screen Show (4:3)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Verdana</vt:lpstr>
      <vt:lpstr>Wingdings</vt:lpstr>
      <vt:lpstr>Eclipse</vt:lpstr>
      <vt:lpstr>HỘI THẢO CỦA PHÒNG CÔNG NGHIỆP VÀ THƯƠNG MẠI VIỆT NAM VỀ TRÁCH NHIỆM MỞ RỘNG CỦA NHÀ SẢN XUẤT</vt:lpstr>
      <vt:lpstr>Giới thiệu về ICGA</vt:lpstr>
      <vt:lpstr>“THỰC PHẨM” nằm ngoài phạm vi của Luật</vt:lpstr>
      <vt:lpstr>Các biện pháp EPR sẽ không hiệu quả</vt:lpstr>
      <vt:lpstr>Các biện pháp EPR sẽ ảnh hưởng tiêu cực đến sức khỏe </vt:lpstr>
      <vt:lpstr>Giáo dục người tiêu dùng có thể tác động lên hành vi</vt:lpstr>
      <vt:lpstr>ICGA Ở ĐÂY ĐỂ GIÚP QUÝ VỊ!</vt:lpstr>
      <vt:lpstr>  Cảm ơn quý vị!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1601-01-01T00:00:00Z</dcterms:created>
  <dcterms:modified xsi:type="dcterms:W3CDTF">2021-06-15T11:54:10Z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0x0101004DE59B27CAE95B41A8F3F181BEEBFADC</vt:lpwstr>
  </property>
</Properties>
</file>