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1" r:id="rId9"/>
    <p:sldId id="262" r:id="rId10"/>
    <p:sldId id="269" r:id="rId11"/>
    <p:sldId id="270" r:id="rId12"/>
    <p:sldId id="264" r:id="rId13"/>
    <p:sldId id="271" r:id="rId14"/>
    <p:sldId id="265" r:id="rId15"/>
    <p:sldId id="266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19"/>
    <p:restoredTop sz="95735"/>
  </p:normalViewPr>
  <p:slideViewPr>
    <p:cSldViewPr snapToGrid="0" snapToObjects="1">
      <p:cViewPr varScale="1">
        <p:scale>
          <a:sx n="110" d="100"/>
          <a:sy n="110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8B9B37-AAD6-4ACE-B223-A19378C67C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A5DD3E-6797-4774-8E56-C5164BEDC8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4028F-2A8D-4050-9AF5-FF9C0B0C72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69B68-953D-4AE2-AB04-15F776F151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EAE19-506B-47CD-AC8B-07824559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43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D4D66-D28D-4A58-868B-A0EBBE3E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531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852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r="1982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41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Kiểm duyệt nội dung thông tin</a:t>
            </a:r>
            <a:br>
              <a:rPr lang="vi-VN"/>
            </a:br>
            <a:r>
              <a:rPr lang="vi-VN" sz="2800"/>
              <a:t>Những nội dung bị kiểm duyệt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Vì sao quan trọng?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Kiểm duyệt thái quá sẽ làm mất khách hàng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Không kiểm duyệt thì thông tin xấu độc tràn lan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Rất nhiều văn bản quy định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Luật CNTT, Luật Báo chí, Nghị định 72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/2013/NĐ-CP</a:t>
            </a:r>
            <a:r>
              <a:rPr lang="vi-VN">
                <a:latin typeface="Calibri" charset="0"/>
                <a:ea typeface="Calibri" charset="0"/>
                <a:cs typeface="Calibri" charset="0"/>
              </a:rPr>
              <a:t>, Luật Quảng cáo, Luật An ninh mạng, Luật Điện ảnh</a:t>
            </a:r>
            <a:r>
              <a:rPr lang="mr-IN">
                <a:latin typeface="Calibri" charset="0"/>
                <a:ea typeface="Calibri" charset="0"/>
                <a:cs typeface="Calibri" charset="0"/>
              </a:rPr>
              <a:t>…</a:t>
            </a: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Tiêu chí rất chung chung, định tính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Doanh nghiệp gặp nhiều khó khăn khi tuân thủ</a:t>
            </a: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8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Kiểm duyệt nội dung thông tin</a:t>
            </a:r>
            <a:br>
              <a:rPr lang="vi-VN"/>
            </a:br>
            <a:r>
              <a:rPr lang="vi-VN" sz="3200"/>
              <a:t>Cơ chế kiểm duyệt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Tranh luận tiền kiểm hay hậu kiểm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Luật Điện ảnh, Nghị định 06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/2016/NĐ-CP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 về truyền hình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Trò chơi điện tử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Tiền kiểm bằng bộ lọc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Doanh nghiệp nhỏ gặp khó trong việc phát triển bộ lọc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Loại bỏ thông tin vi phạm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Tự phát hiện hoặc theo báo cáo của người dùng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Theo yêu cầu của 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c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ơ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 quan nhà n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ước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Biện pháp khác</a:t>
            </a:r>
          </a:p>
          <a:p>
            <a:pPr lvl="1">
              <a:lnSpc>
                <a:spcPct val="120000"/>
              </a:lnSpc>
            </a:pPr>
            <a:r>
              <a:rPr lang="en-US" sz="2000">
                <a:latin typeface="Calibri" charset="0"/>
                <a:ea typeface="Calibri" charset="0"/>
                <a:cs typeface="Calibri" charset="0"/>
              </a:rPr>
              <a:t>Đ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ính chính, giải thích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Giáo dục người dùng</a:t>
            </a:r>
          </a:p>
          <a:p>
            <a:pPr lvl="1"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2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Bảo vệ dữ liệu người dùng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Nhu cầu bảo vệ dữ liệu người dùng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Quyền riêng tư. Ví dụ: dữ liệu sức khoẻ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Cơ sở pháp lý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Luật công nghệ thông tin, Luật an toàn thông tin mạng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bảo vệ dữ liệu cá nhân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Xác thực người dùng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Dịch vụ tài chính, bên bán </a:t>
            </a:r>
            <a:r>
              <a:rPr lang="vi-VN">
                <a:latin typeface="Calibri" charset="0"/>
                <a:cs typeface="Calibri" charset="0"/>
              </a:rPr>
              <a:t>trong </a:t>
            </a:r>
            <a:r>
              <a:rPr lang="en-US">
                <a:latin typeface="Calibri" charset="0"/>
                <a:cs typeface="Calibri" charset="0"/>
              </a:rPr>
              <a:t>th</a:t>
            </a:r>
            <a:r>
              <a:rPr lang="vi-VN">
                <a:latin typeface="Calibri" charset="0"/>
                <a:cs typeface="Calibri" charset="0"/>
              </a:rPr>
              <a:t>ươn</a:t>
            </a:r>
            <a:r>
              <a:rPr lang="en-US">
                <a:latin typeface="Calibri" charset="0"/>
                <a:cs typeface="Calibri" charset="0"/>
              </a:rPr>
              <a:t>g mại điện t</a:t>
            </a:r>
            <a:r>
              <a:rPr lang="vi-VN">
                <a:latin typeface="Calibri" charset="0"/>
                <a:cs typeface="Calibri" charset="0"/>
              </a:rPr>
              <a:t>ử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Xác thực người dùng mạng xã hội?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Hỗ trợ của cơ sở dữ liệu dân cư, doanh nghiệp</a:t>
            </a: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Bảo vệ dữ liệu người dùng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167007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Lưu trữ và sử dụng dữ liệu người dùng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Pháp luật đã có nguyên tắc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Biện pháp ngày càng mạnh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Thực thi chưa hiệu quả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Cung cấp thông tin cho CQNN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Cân bằng giữa quyền riêng tư và nhu cầu phòng chống vi phạm pháp luật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Nhiều văn bản thiên về nhu cầu quản lý: Luật an ninh mạng, Luật an toàn thông tin mạng, Nghị định 72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/2013/NĐ-CP</a:t>
            </a:r>
            <a:r>
              <a:rPr lang="vi-VN">
                <a:latin typeface="Calibri" charset="0"/>
                <a:ea typeface="Calibri" charset="0"/>
                <a:cs typeface="Calibri" charset="0"/>
              </a:rPr>
              <a:t>, Nghị định 52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/2013/NĐ-CP</a:t>
            </a: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Quyền riêng tư theo Bộ luật Hình sự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Quan trọng nhất là trình tự thủ tục (Nghị định 117/2018/NĐ-CP)</a:t>
            </a:r>
          </a:p>
        </p:txBody>
      </p:sp>
    </p:spTree>
    <p:extLst>
      <p:ext uri="{BB962C8B-B14F-4D97-AF65-F5344CB8AC3E}">
        <p14:creationId xmlns:p14="http://schemas.microsoft.com/office/powerpoint/2010/main" val="1117231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Cơ chế thử nghiệm công nghệ tài chính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Giải pháp được nhiều nước áp dụng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Triết lý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Doanh nghiệp được làm những gì pháp luật không cấm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Doanh nghiệp đề xuất biện pháp thay thế để được "vi phạm pháp luật”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Dự kiến ảnh hưởng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Cho vay ngang hàng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Xác thực người dùng điện tử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Tiền mã hoá</a:t>
            </a:r>
          </a:p>
          <a:p>
            <a:pPr lvl="1"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4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Thuế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Thu thuế người kinh doanh qua các nền tảng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Biện pháp quản lý thuế mới 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Cần được nghiên cứu và đánh giá tác động kỹ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Tranh luận về thuế của xe ôm công nghệ 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Thu thuế nhà thầu với các dịch vụ xuyên biên giới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Cho phép nhà cung cấp dịch vụ chủ động kê khai, nộp thuế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Nếu không thực hiện thì sẽ chủ động khấu trừ thuế tại nguồn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Lo ngại nguy cơ đánh thuế hai lần</a:t>
            </a:r>
          </a:p>
        </p:txBody>
      </p:sp>
    </p:spTree>
    <p:extLst>
      <p:ext uri="{BB962C8B-B14F-4D97-AF65-F5344CB8AC3E}">
        <p14:creationId xmlns:p14="http://schemas.microsoft.com/office/powerpoint/2010/main" val="1364861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/>
              <a:t>Trân trọng cảm ơn.</a:t>
            </a:r>
            <a:br>
              <a:rPr lang="vi-VN"/>
            </a:br>
            <a:br>
              <a:rPr lang="vi-VN"/>
            </a:br>
            <a:endParaRPr lang="vi-V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637757"/>
            <a:ext cx="37719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8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Sự phát triển của kinh tế số tại Việt Nam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55" y="1825625"/>
            <a:ext cx="7010489" cy="4351338"/>
          </a:xfrm>
        </p:spPr>
      </p:pic>
      <p:sp>
        <p:nvSpPr>
          <p:cNvPr id="8" name="TextBox 7"/>
          <p:cNvSpPr txBox="1"/>
          <p:nvPr/>
        </p:nvSpPr>
        <p:spPr>
          <a:xfrm>
            <a:off x="2673751" y="4294208"/>
            <a:ext cx="11088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Kinh tế số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65945" y="528175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/>
              <a:t>2020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65945" y="5693687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/>
              <a:t>2025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13722" y="2974694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/>
              <a:t>Năm 2020: 14 tỷ đô la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4320" y="203082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/>
              <a:t>Năm 2025: 54 tỷ đô la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96876" y="5986303"/>
            <a:ext cx="2418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/>
              <a:t>*Tính toán của Google, Temasek</a:t>
            </a:r>
          </a:p>
        </p:txBody>
      </p:sp>
    </p:spTree>
    <p:extLst>
      <p:ext uri="{BB962C8B-B14F-4D97-AF65-F5344CB8AC3E}">
        <p14:creationId xmlns:p14="http://schemas.microsoft.com/office/powerpoint/2010/main" val="138069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Nhu cầu hoàn thiện pháp luật kinh tế số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Thúc đẩy kinh tế số phát triển</a:t>
            </a:r>
          </a:p>
          <a:p>
            <a:pPr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Hạn chế các tác động tiêu cực</a:t>
            </a:r>
          </a:p>
          <a:p>
            <a:pPr>
              <a:lnSpc>
                <a:spcPct val="14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Nhiều văn bản pháp lý quan trọng đang được soạn thảo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52/2013/NĐ-CP về thương mại điện tử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72/2013 về dịch vụ internet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06/2016/NĐ-CP phát thanh truyền hình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về bảo vệ dữ liệu cá nhân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Luật Tần số vô tuyến điện, Luật Giao dịch điện tử</a:t>
            </a:r>
            <a:r>
              <a:rPr lang="mr-IN">
                <a:latin typeface="Calibri" charset="0"/>
                <a:ea typeface="Calibri" charset="0"/>
                <a:cs typeface="Calibri" charset="0"/>
              </a:rPr>
              <a:t>…</a:t>
            </a: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9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/>
              <a:t>Các vấn đề pháp lý đặt ra hiện nay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Hạ tầng viễn thông dành cho internet tốc độ cao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Đầu tư và giấy phép cung cấp dịch vụ trên môi trường số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Bảo hộ tài sản trí tuệ để phát triển kinh tế số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Kiểm duyệt nội dung thông tin trên môi trường mạng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Bảo vệ dữ liệu người dùng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Thuế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Cơ chế thử nghiệm công nghệ tài chính</a:t>
            </a:r>
          </a:p>
        </p:txBody>
      </p:sp>
    </p:spTree>
    <p:extLst>
      <p:ext uri="{BB962C8B-B14F-4D97-AF65-F5344CB8AC3E}">
        <p14:creationId xmlns:p14="http://schemas.microsoft.com/office/powerpoint/2010/main" val="199996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Hạ tầng viễn thông 4G và 5G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 hoạch tần số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Lựa chọn phương án dải tần lớn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Đấu giá sử dụng tần số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Bảo đảm cạnh tranh trên thị trường</a:t>
            </a: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Để khuyến khích doanh nghiệp đầu tư hạ tầng: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Bảo đảm lượng cầu đủ lớn 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Tăng cạnh tranh trên thị trường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Minh bạch thông tin thị trường</a:t>
            </a:r>
          </a:p>
        </p:txBody>
      </p:sp>
    </p:spTree>
    <p:extLst>
      <p:ext uri="{BB962C8B-B14F-4D97-AF65-F5344CB8AC3E}">
        <p14:creationId xmlns:p14="http://schemas.microsoft.com/office/powerpoint/2010/main" val="41077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/>
              <a:t>Điều kiện kinh doanh và giấy phép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endParaRPr lang="en-US" sz="18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C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ác dịch vụ phải xin phép: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Trung gian thanh toán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Thương mại điện tử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Mạng xã hội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Trò chơi điện tử trực tuyến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Trang thông tin điện tử tổng hợp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Các dịch vụ chuyển từ offline sang online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phát thanh, truyền hình trả tiền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phát hành xuất bản phẩm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phổ biến phim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quảng cáo</a:t>
            </a:r>
          </a:p>
          <a:p>
            <a:pPr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Một số ngành nghề khác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Kết nối vận tải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Kinh doanh tiền ảo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Cho vay ngang hàng</a:t>
            </a:r>
          </a:p>
        </p:txBody>
      </p:sp>
    </p:spTree>
    <p:extLst>
      <p:ext uri="{BB962C8B-B14F-4D97-AF65-F5344CB8AC3E}">
        <p14:creationId xmlns:p14="http://schemas.microsoft.com/office/powerpoint/2010/main" val="52887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Một số tranh luận chính sách </a:t>
            </a:r>
            <a:br>
              <a:rPr lang="vi-VN" sz="3600"/>
            </a:br>
            <a:r>
              <a:rPr lang="vi-VN" sz="3600"/>
              <a:t>về điều kiện đầu tư kinh doanh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Phân loại dịch vụ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Kết nối vận tải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Phim nhạc online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Sàn TMĐT và MXH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Phân biệt theo quy mô </a:t>
            </a:r>
            <a:r>
              <a:rPr lang="en-US" sz="2400">
                <a:latin typeface="Calibri" charset="0"/>
                <a:ea typeface="Calibri" charset="0"/>
                <a:cs typeface="Calibri" charset="0"/>
              </a:rPr>
              <a:t>  </a:t>
            </a:r>
            <a:r>
              <a:rPr lang="vi-VN" sz="2400">
                <a:latin typeface="Calibri" charset="0"/>
                <a:ea typeface="Calibri" charset="0"/>
                <a:cs typeface="Calibri" charset="0"/>
              </a:rPr>
              <a:t>kinh doanh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831159"/>
            <a:ext cx="38862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Không cần giấy phép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Trò chơi điện tử trực tuyến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Wesite thương mại điện tử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Cần giấy phép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Kinh doanh tiền ảo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Cho vay ngang hàng</a:t>
            </a:r>
          </a:p>
        </p:txBody>
      </p:sp>
    </p:spTree>
    <p:extLst>
      <p:ext uri="{BB962C8B-B14F-4D97-AF65-F5344CB8AC3E}">
        <p14:creationId xmlns:p14="http://schemas.microsoft.com/office/powerpoint/2010/main" val="128101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/>
              <a:t>Đầu tư và hạn chế tiếp cận thị trường đối với nhà đầu tư nước ngoài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Hạn chế tiếp cận thị trường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Truyền hình trả tiền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Nghị định hướng dẫn Luật Đầu tư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Nhu cầu bảo hộ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thanh toán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thương mại điện tử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sản xuất, phát thành và phổ biến phim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Các cam kết quốc tế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CPTPP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Tranh chấp đầu tư quốc tế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80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/>
              <a:t>Bảo hộ tài sản trí tuệ là vấn đề cốt lõi</a:t>
            </a:r>
            <a:br>
              <a:rPr lang="vi-VN" sz="4000"/>
            </a:br>
            <a:r>
              <a:rPr lang="vi-VN" sz="4000"/>
              <a:t>để phát triển kinh tế số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Công nhận tài sản số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Dữ liệu có phải là tài sản?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Quan hệ dân sự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Quyền sở hữu và khai thác dữ liệu khi số hoá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Quan hệ lao động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Thoả thuận không tiết lộ (NDA) và thoả thuận không cạnh tranh (NCA)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Pháp luật hình sự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Đã có nhiều tội danh có liên quan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Chưa có tội danh cho hành vi xâm phạm dữ liệu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Thực tế xét xử hầu như không có</a:t>
            </a:r>
          </a:p>
          <a:p>
            <a:pPr>
              <a:lnSpc>
                <a:spcPct val="13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2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1094</Words>
  <Application>Microsoft Office PowerPoint</Application>
  <PresentationFormat>On-screen Show (4:3)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Sự phát triển của kinh tế số tại Việt Nam</vt:lpstr>
      <vt:lpstr>Nhu cầu hoàn thiện pháp luật kinh tế số</vt:lpstr>
      <vt:lpstr>Các vấn đề pháp lý đặt ra hiện nay</vt:lpstr>
      <vt:lpstr>Hạ tầng viễn thông 4G và 5G</vt:lpstr>
      <vt:lpstr>Điều kiện kinh doanh và giấy phép</vt:lpstr>
      <vt:lpstr>Một số tranh luận chính sách  về điều kiện đầu tư kinh doanh</vt:lpstr>
      <vt:lpstr>Đầu tư và hạn chế tiếp cận thị trường đối với nhà đầu tư nước ngoài</vt:lpstr>
      <vt:lpstr>Bảo hộ tài sản trí tuệ là vấn đề cốt lõi để phát triển kinh tế số</vt:lpstr>
      <vt:lpstr>Kiểm duyệt nội dung thông tin Những nội dung bị kiểm duyệt</vt:lpstr>
      <vt:lpstr>Kiểm duyệt nội dung thông tin Cơ chế kiểm duyệt</vt:lpstr>
      <vt:lpstr>Bảo vệ dữ liệu người dùng (1)</vt:lpstr>
      <vt:lpstr>Bảo vệ dữ liệu người dùng (2)</vt:lpstr>
      <vt:lpstr>Cơ chế thử nghiệm công nghệ tài chính</vt:lpstr>
      <vt:lpstr>Thuế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Khung khổ pháp lý kinh tế số</dc:title>
  <dc:creator>Nguyễn Minh Đức</dc:creator>
  <cp:lastModifiedBy>Hùng</cp:lastModifiedBy>
  <cp:revision>18</cp:revision>
  <cp:lastPrinted>2021-01-11T10:53:48Z</cp:lastPrinted>
  <dcterms:created xsi:type="dcterms:W3CDTF">2021-01-11T04:33:15Z</dcterms:created>
  <dcterms:modified xsi:type="dcterms:W3CDTF">2021-01-11T11:08:32Z</dcterms:modified>
</cp:coreProperties>
</file>