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3" r:id="rId16"/>
    <p:sldId id="274" r:id="rId17"/>
    <p:sldId id="276" r:id="rId18"/>
    <p:sldId id="277" r:id="rId19"/>
    <p:sldId id="271" r:id="rId20"/>
    <p:sldId id="278" r:id="rId21"/>
    <p:sldId id="279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00"/>
    <p:restoredTop sz="95735"/>
  </p:normalViewPr>
  <p:slideViewPr>
    <p:cSldViewPr snapToGrid="0" snapToObjects="1">
      <p:cViewPr varScale="1">
        <p:scale>
          <a:sx n="105" d="100"/>
          <a:sy n="105" d="100"/>
        </p:scale>
        <p:origin x="20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1F9632-99AD-4EDE-A394-E967CB0C02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AC2502-F493-47AC-BE4D-D017165CA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6E7B02-FB66-439B-9F5E-E9BD934027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9CAEEA-B48F-4536-95BE-9958D32FE1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E7A3B-F46F-4DBA-8F28-FF00C7B41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3298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B9835-0441-5F45-9A6E-44DE382F3088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69151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B9835-0441-5F45-9A6E-44DE382F3088}" type="slidenum">
              <a:t>20</a:t>
            </a:fld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C65F2-549A-4B7B-965A-271FC8195A3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8784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2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4CAE3-4FAA-BE41-B81A-8943049347F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118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99" y="2778125"/>
            <a:ext cx="4079522" cy="7778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689"/>
            <a:ext cx="9144000" cy="687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05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Một số điểm vướng mắc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Quy định không rõ ràng, nhiều cách hiểu đối với trung tâm ngoại ngữ, tin học</a:t>
            </a: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Trùng lặp quản lý dược liệu và thực phẩm</a:t>
            </a: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12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Hoạt động kiểm tra chưa được minh bạch hoá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Việt Nam đã có Luật Thanh tra nhưng chưa có pháp luật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về kiểm tra </a:t>
            </a: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Một số cơ quan nhà nước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kiểm tra để “né” thủ tục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thanh tra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Bộ Tài chính dự thảo Thông tư kiểm tra dịch vụ kế toán có nhiều quy định giúp minh bạch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hoạt động này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Thông tư này vẫn chưa được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ban hành</a:t>
            </a:r>
          </a:p>
        </p:txBody>
      </p:sp>
    </p:spTree>
    <p:extLst>
      <p:ext uri="{BB962C8B-B14F-4D97-AF65-F5344CB8AC3E}">
        <p14:creationId xmlns:p14="http://schemas.microsoft.com/office/powerpoint/2010/main" val="1383626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Cơ chế tài chính dành cho </a:t>
            </a:r>
            <a:br>
              <a:rPr lang="vi-VN" sz="3600"/>
            </a:br>
            <a:r>
              <a:rPr lang="vi-VN" sz="3600"/>
              <a:t>tập đoàn kinh tế tư nhân đa ngành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Nghị quyết 10-NQ/TW năm 2017: </a:t>
            </a:r>
            <a:r>
              <a:rPr lang="vi-VN" sz="2000" i="1">
                <a:latin typeface="Calibri" charset="0"/>
                <a:ea typeface="Calibri" charset="0"/>
                <a:cs typeface="Calibri" charset="0"/>
              </a:rPr>
              <a:t>“Khuyến khích hình thành các tập đoàn kinh tế tư nhân”</a:t>
            </a:r>
            <a:r>
              <a:rPr lang="en-US" sz="2000" i="1">
                <a:latin typeface="Calibri" charset="0"/>
                <a:ea typeface="Calibri" charset="0"/>
                <a:cs typeface="Calibri" charset="0"/>
              </a:rPr>
              <a:t> </a:t>
            </a:r>
            <a:endParaRPr lang="en-US" sz="2000" i="1">
              <a:effectLst/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Mô hình tập đoàn kinh tế tư nhân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Công ty mẹ huy động vốn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Công ty mẹ cấp vốn cho công ty con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Điều 8.3 Nghị định 20/2017/NĐ-CP về chống chuyển giá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Chưa tạo thuận lợi để thành lập công ty con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Tăng chi phí khi công ty mẹ đi vay rồi về cho công ty con vay lại</a:t>
            </a: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Thông tư của </a:t>
            </a:r>
            <a:r>
              <a:rPr lang="en-US" sz="2000">
                <a:latin typeface="Calibri" charset="0"/>
                <a:ea typeface="Calibri" charset="0"/>
                <a:cs typeface="Calibri" charset="0"/>
              </a:rPr>
              <a:t>Ngân hàng Nhà n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ước về tổ chức tín dụng mua trái phiếu doanh nghiệp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Chưa phù hợp khi công ty mẹ phát hành trái phiếu rồi cho công ty con sử dụng</a:t>
            </a:r>
          </a:p>
        </p:txBody>
      </p:sp>
    </p:spTree>
    <p:extLst>
      <p:ext uri="{BB962C8B-B14F-4D97-AF65-F5344CB8AC3E}">
        <p14:creationId xmlns:p14="http://schemas.microsoft.com/office/powerpoint/2010/main" val="1038427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3" r="18363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92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Bối cảnh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Báo cáo chồng chéo pháp luật của VCCI năm 2019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VCCI tiếp tục rà soát 410 văn bản về điều kiện gia nhập thị trường, tổ chức quản lý và hoạt động của doanh nghiệp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Kết quả: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Pháp luật về gia nhập thị trường khá hoàn thiện, </a:t>
            </a:r>
            <a:br>
              <a:rPr lang="vi-VN" sz="1600">
                <a:latin typeface="Calibri" charset="0"/>
                <a:ea typeface="Calibri" charset="0"/>
                <a:cs typeface="Calibri" charset="0"/>
              </a:rPr>
            </a:br>
            <a:r>
              <a:rPr lang="vi-VN" sz="1600">
                <a:latin typeface="Calibri" charset="0"/>
                <a:ea typeface="Calibri" charset="0"/>
                <a:cs typeface="Calibri" charset="0"/>
              </a:rPr>
              <a:t>các mâu thuẫn, chồng chéo không nhiều 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Một vài quy định bất hợp lý về điều kiện kinh doanh, thủ tục hành chính </a:t>
            </a:r>
            <a:br>
              <a:rPr lang="vi-VN" sz="1600">
                <a:latin typeface="Calibri" charset="0"/>
                <a:ea typeface="Calibri" charset="0"/>
                <a:cs typeface="Calibri" charset="0"/>
              </a:rPr>
            </a:br>
            <a:r>
              <a:rPr lang="vi-VN" sz="1600">
                <a:latin typeface="Calibri" charset="0"/>
                <a:ea typeface="Calibri" charset="0"/>
                <a:cs typeface="Calibri" charset="0"/>
              </a:rPr>
              <a:t>nằm ở một số lĩnh vực, ngành nghề </a:t>
            </a: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563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Những đề xuất đã được xử lý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Cùng với quá trình ban hành Luật Doanh nghiệp, Luật Đầu tư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Bãi bỏ 7 ngành nghề đầu tư kinh doanh có điều kiện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Ban hành danh mục ngành nghề hạn chế tiếp cận thị trường đối với nhà đầu tư nước ngoài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Trách nhiệm của thành viên góp vốn trong công ty hợp danh</a:t>
            </a:r>
          </a:p>
        </p:txBody>
      </p:sp>
    </p:spTree>
    <p:extLst>
      <p:ext uri="{BB962C8B-B14F-4D97-AF65-F5344CB8AC3E}">
        <p14:creationId xmlns:p14="http://schemas.microsoft.com/office/powerpoint/2010/main" val="2126614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Cắt giảm thêm </a:t>
            </a:r>
            <a:br>
              <a:rPr lang="vi-VN" sz="3600"/>
            </a:br>
            <a:r>
              <a:rPr lang="vi-VN" sz="3600"/>
              <a:t>ngành nghề kinh doanh có điều kiện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Đã có chiến dịch cắt giảm, và đạt thành công lớn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Vẫn có thể cắt giảm tiếp</a:t>
            </a:r>
          </a:p>
          <a:p>
            <a:pPr lvl="1">
              <a:lnSpc>
                <a:spcPct val="120000"/>
              </a:lnSpc>
            </a:pPr>
            <a:r>
              <a:rPr lang="vi-VN" sz="2000" b="1">
                <a:latin typeface="Calibri" charset="0"/>
                <a:ea typeface="Calibri" charset="0"/>
                <a:cs typeface="Calibri" charset="0"/>
              </a:rPr>
              <a:t>Không ảnh hưởng trực tiếp đến lợi ích công cộng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2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kế toán; dịch vụ thủ tục hải quan; dịch vụ thủ tục thuế; xuất khẩu gạo; vàng trang sức, thủ công mỹ nghệ; dịch vụ việc làm.</a:t>
            </a:r>
          </a:p>
          <a:p>
            <a:pPr lvl="1">
              <a:lnSpc>
                <a:spcPct val="120000"/>
              </a:lnSpc>
            </a:pPr>
            <a:r>
              <a:rPr lang="vi-VN" sz="2000" b="1">
                <a:latin typeface="Calibri" charset="0"/>
                <a:ea typeface="Calibri" charset="0"/>
                <a:cs typeface="Calibri" charset="0"/>
              </a:rPr>
              <a:t>Đã có hoặc có thể quản lý bằng quy chuẩn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2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Đóng tàu thuỷ nội địa, tàu biển; dịch vụ in; sản xuất, phát hành và phổ biến phim; dịch vụ lữ hành; dịch vụ biểu diễn nghệ thuật.</a:t>
            </a:r>
          </a:p>
          <a:p>
            <a:pPr lvl="1">
              <a:lnSpc>
                <a:spcPct val="120000"/>
              </a:lnSpc>
            </a:pPr>
            <a:r>
              <a:rPr lang="vi-VN" sz="2000" b="1">
                <a:latin typeface="Calibri" charset="0"/>
                <a:ea typeface="Calibri" charset="0"/>
                <a:cs typeface="Calibri" charset="0"/>
              </a:rPr>
              <a:t>Không có tính đặc thù ngành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2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Tạm nhập, tái xuất thực phẩm đông lạnh; dịch vụ bảo hành, bảo dưỡng xe ô tô</a:t>
            </a:r>
          </a:p>
          <a:p>
            <a:pPr lvl="1">
              <a:lnSpc>
                <a:spcPct val="120000"/>
              </a:lnSpc>
            </a:pPr>
            <a:endParaRPr lang="en-US" sz="2000">
              <a:effectLst/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599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Một số loại điều kiện kinh doanh chưa hợp lý, minh bạch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vi-VN" sz="1800" b="1">
                <a:latin typeface="Calibri" charset="0"/>
                <a:ea typeface="Calibri" charset="0"/>
                <a:cs typeface="Calibri" charset="0"/>
              </a:rPr>
              <a:t>Vốn pháp định</a:t>
            </a:r>
            <a:r>
              <a:rPr lang="vi-VN" sz="18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1">
              <a:lnSpc>
                <a:spcPct val="13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Dịch vụ xếp hạng tín nhiệm; thông tin tín dụng; nhà xuất bản; dịch vụ bưu chính</a:t>
            </a:r>
          </a:p>
          <a:p>
            <a:pPr>
              <a:lnSpc>
                <a:spcPct val="130000"/>
              </a:lnSpc>
            </a:pPr>
            <a:r>
              <a:rPr lang="vi-VN" sz="1800" b="1">
                <a:latin typeface="Calibri" charset="0"/>
                <a:ea typeface="Calibri" charset="0"/>
                <a:cs typeface="Calibri" charset="0"/>
              </a:rPr>
              <a:t>Phương án kinh doanh</a:t>
            </a:r>
            <a:r>
              <a:rPr lang="vi-VN" sz="18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1">
              <a:lnSpc>
                <a:spcPct val="13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Dịch vụ xếp hạng tín nhiệm; dịch vụ bưu chính; sản phẩm, dịch vụ an toàn thông tin mạng; thông tin tín dụng.</a:t>
            </a:r>
          </a:p>
          <a:p>
            <a:pPr>
              <a:lnSpc>
                <a:spcPct val="130000"/>
              </a:lnSpc>
            </a:pPr>
            <a:r>
              <a:rPr lang="vi-VN" sz="1800" b="1">
                <a:latin typeface="Calibri" charset="0"/>
                <a:ea typeface="Calibri" charset="0"/>
                <a:cs typeface="Calibri" charset="0"/>
              </a:rPr>
              <a:t>Điều kiện kinh doanh chưa rõ ràng</a:t>
            </a:r>
            <a:r>
              <a:rPr lang="vi-VN" sz="18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1">
              <a:lnSpc>
                <a:spcPct val="13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Có </a:t>
            </a:r>
            <a:r>
              <a:rPr lang="vi-VN" sz="1400" i="1" u="sng">
                <a:latin typeface="Calibri" charset="0"/>
                <a:ea typeface="Calibri" charset="0"/>
                <a:cs typeface="Calibri" charset="0"/>
              </a:rPr>
              <a:t>đủ</a:t>
            </a:r>
            <a:r>
              <a:rPr lang="vi-VN" sz="1400">
                <a:latin typeface="Calibri" charset="0"/>
                <a:ea typeface="Calibri" charset="0"/>
                <a:cs typeface="Calibri" charset="0"/>
              </a:rPr>
              <a:t> trang thiết bị; có chuyên môn </a:t>
            </a:r>
            <a:r>
              <a:rPr lang="vi-VN" sz="1400" i="1" u="sng">
                <a:latin typeface="Calibri" charset="0"/>
                <a:ea typeface="Calibri" charset="0"/>
                <a:cs typeface="Calibri" charset="0"/>
              </a:rPr>
              <a:t>phù hợp</a:t>
            </a:r>
            <a:r>
              <a:rPr lang="mr-IN" sz="1400">
                <a:latin typeface="Calibri" charset="0"/>
                <a:ea typeface="Calibri" charset="0"/>
                <a:cs typeface="Calibri" charset="0"/>
              </a:rPr>
              <a:t>…</a:t>
            </a:r>
            <a:endParaRPr lang="vi-VN" sz="14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3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Dịch vụ viễn thông di động; vàng trang sức, mỹ nghệ; buôn bán phân bón; dịch vụ bảo vệ thực vật; kinh doanh vận tải; giám định cổ vật</a:t>
            </a:r>
          </a:p>
          <a:p>
            <a:pPr>
              <a:lnSpc>
                <a:spcPct val="130000"/>
              </a:lnSpc>
            </a:pPr>
            <a:r>
              <a:rPr lang="vi-VN" sz="1800" b="1">
                <a:latin typeface="Calibri" charset="0"/>
                <a:ea typeface="Calibri" charset="0"/>
                <a:cs typeface="Calibri" charset="0"/>
              </a:rPr>
              <a:t>Điều kiện chuyên môn của lãnh đạo doanh nghiệp</a:t>
            </a:r>
            <a:endParaRPr lang="vi-VN" sz="18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3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Thông tin tín dụng</a:t>
            </a:r>
          </a:p>
        </p:txBody>
      </p:sp>
    </p:spTree>
    <p:extLst>
      <p:ext uri="{BB962C8B-B14F-4D97-AF65-F5344CB8AC3E}">
        <p14:creationId xmlns:p14="http://schemas.microsoft.com/office/powerpoint/2010/main" val="1234361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42963"/>
            <a:ext cx="7886700" cy="571500"/>
          </a:xfrm>
        </p:spPr>
        <p:txBody>
          <a:bodyPr>
            <a:normAutofit fontScale="90000"/>
          </a:bodyPr>
          <a:lstStyle/>
          <a:p>
            <a:r>
              <a:rPr lang="vi-VN" sz="3600"/>
              <a:t>Thủ tục hành chính </a:t>
            </a:r>
            <a:br>
              <a:rPr lang="vi-VN" sz="3600"/>
            </a:br>
            <a:r>
              <a:rPr lang="vi-VN" sz="3600"/>
              <a:t>về gia nhập thị trường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Thủ tục thành lập doanh nghiệp đối với một số ngành lĩnh vực tư pháp: 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Công chứng, luật sư, đấu giá tài sản, giám định tư pháp, thừa phát lại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Yêu cầu thành phần hồ sơ, nội dung tờ khai nhiều hơn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điều kiện kinh doanh: 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cho thuê lại lao động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Kinh doanh rượu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Thủ tục phức tạp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Hoạt động bảo tàng</a:t>
            </a:r>
          </a:p>
          <a:p>
            <a:pPr lvl="1">
              <a:lnSpc>
                <a:spcPct val="120000"/>
              </a:lnSpc>
            </a:pPr>
            <a:endParaRPr lang="vi-VN" sz="16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804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340"/>
          <a:stretch/>
        </p:blipFill>
        <p:spPr>
          <a:xfrm>
            <a:off x="1" y="-28935"/>
            <a:ext cx="9144000" cy="688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44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Giới thiệu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4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Báo cáo hàng năm của VCCI</a:t>
            </a:r>
          </a:p>
          <a:p>
            <a:pPr>
              <a:lnSpc>
                <a:spcPct val="14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Bắt đầu từ năm 2018</a:t>
            </a:r>
          </a:p>
          <a:p>
            <a:pPr>
              <a:lnSpc>
                <a:spcPct val="14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Dựa trên phản ánh của các doanh nghiệp, hiệp hội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4157663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Điểm lại pháp luật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Gia nhập thị trường –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những vấn đề còn vướng mắc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Khung khổ pháp lý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cho kinh tế số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Đánh giá phản hồi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của cơ quan soạn thảo</a:t>
            </a:r>
          </a:p>
        </p:txBody>
      </p:sp>
    </p:spTree>
    <p:extLst>
      <p:ext uri="{BB962C8B-B14F-4D97-AF65-F5344CB8AC3E}">
        <p14:creationId xmlns:p14="http://schemas.microsoft.com/office/powerpoint/2010/main" val="937480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/>
              <a:t>Hoạt động góp ý của VCCI trong năm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r>
              <a:rPr lang="vi-VN">
                <a:latin typeface="Calibri" charset="0"/>
                <a:ea typeface="Calibri" charset="0"/>
                <a:cs typeface="Calibri" charset="0"/>
              </a:rPr>
              <a:t>160 lượt góp ý dự thảo</a:t>
            </a:r>
          </a:p>
          <a:p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r>
              <a:rPr lang="vi-VN">
                <a:latin typeface="Calibri" charset="0"/>
                <a:ea typeface="Calibri" charset="0"/>
                <a:cs typeface="Calibri" charset="0"/>
              </a:rPr>
              <a:t>73 văn bản đã ban hành</a:t>
            </a:r>
          </a:p>
          <a:p>
            <a:pPr lvl="1"/>
            <a:r>
              <a:rPr lang="vi-VN">
                <a:latin typeface="Calibri" charset="0"/>
                <a:ea typeface="Calibri" charset="0"/>
                <a:cs typeface="Calibri" charset="0"/>
              </a:rPr>
              <a:t>Trong đó, VCCI có 386 ý kiến góp ý</a:t>
            </a:r>
          </a:p>
          <a:p>
            <a:pPr lvl="1"/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71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77222" y="1891862"/>
            <a:ext cx="6340313" cy="3310759"/>
          </a:xfrm>
          <a:prstGeom prst="rect">
            <a:avLst/>
          </a:prstGeom>
          <a:solidFill>
            <a:srgbClr val="123A5A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gray">
          <a:xfrm>
            <a:off x="1377223" y="380629"/>
            <a:ext cx="7135334" cy="98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sz="4000" b="1" dirty="0">
                <a:latin typeface="Calibri" pitchFamily="34" charset="0"/>
              </a:rPr>
              <a:t>Tỷ lệ tiếp thu ý kiến của VCCI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853205" y="2603942"/>
            <a:ext cx="3465960" cy="2056998"/>
            <a:chOff x="2922140" y="2209800"/>
            <a:chExt cx="3465960" cy="2056998"/>
          </a:xfrm>
        </p:grpSpPr>
        <p:grpSp>
          <p:nvGrpSpPr>
            <p:cNvPr id="19" name="Group 18"/>
            <p:cNvGrpSpPr/>
            <p:nvPr/>
          </p:nvGrpSpPr>
          <p:grpSpPr>
            <a:xfrm>
              <a:off x="2922140" y="2209800"/>
              <a:ext cx="1449130" cy="1416785"/>
              <a:chOff x="2985640" y="2438400"/>
              <a:chExt cx="1449130" cy="1416785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2985640" y="2438400"/>
                <a:ext cx="1409700" cy="1409700"/>
              </a:xfrm>
              <a:prstGeom prst="ellipse">
                <a:avLst/>
              </a:prstGeom>
              <a:noFill/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" name="Arc 9"/>
              <p:cNvSpPr/>
              <p:nvPr/>
            </p:nvSpPr>
            <p:spPr>
              <a:xfrm>
                <a:off x="3025070" y="2445485"/>
                <a:ext cx="1409700" cy="1409700"/>
              </a:xfrm>
              <a:prstGeom prst="arc">
                <a:avLst>
                  <a:gd name="adj1" fmla="val 16200000"/>
                  <a:gd name="adj2" fmla="val 4534842"/>
                </a:avLst>
              </a:prstGeom>
              <a:ln w="1016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313974" y="2965669"/>
                <a:ext cx="9557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bg1"/>
                    </a:solidFill>
                  </a:rPr>
                  <a:t>44,8%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978400" y="2209800"/>
              <a:ext cx="1409700" cy="1409700"/>
              <a:chOff x="5105400" y="2438400"/>
              <a:chExt cx="1409700" cy="140970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105400" y="2438400"/>
                <a:ext cx="1409700" cy="1409700"/>
              </a:xfrm>
              <a:prstGeom prst="ellipse">
                <a:avLst/>
              </a:prstGeom>
              <a:noFill/>
              <a:ln w="3175">
                <a:solidFill>
                  <a:srgbClr val="FD7A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" name="Arc 11"/>
              <p:cNvSpPr/>
              <p:nvPr/>
            </p:nvSpPr>
            <p:spPr>
              <a:xfrm>
                <a:off x="5105400" y="2438400"/>
                <a:ext cx="1409700" cy="1409700"/>
              </a:xfrm>
              <a:prstGeom prst="arc">
                <a:avLst>
                  <a:gd name="adj1" fmla="val 16200000"/>
                  <a:gd name="adj2" fmla="val 6539191"/>
                </a:avLst>
              </a:prstGeom>
              <a:ln w="101600">
                <a:solidFill>
                  <a:srgbClr val="FD7A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428574" y="2958584"/>
                <a:ext cx="9557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bg1"/>
                    </a:solidFill>
                  </a:rPr>
                  <a:t>54,9%</a:t>
                </a:r>
              </a:p>
            </p:txBody>
          </p:sp>
        </p:grpSp>
        <p:sp>
          <p:nvSpPr>
            <p:cNvPr id="25" name="Rounded Rectangle 24"/>
            <p:cNvSpPr/>
            <p:nvPr/>
          </p:nvSpPr>
          <p:spPr>
            <a:xfrm>
              <a:off x="3018720" y="3898172"/>
              <a:ext cx="1295400" cy="3048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073650" y="3886200"/>
              <a:ext cx="1295400" cy="304800"/>
            </a:xfrm>
            <a:prstGeom prst="roundRect">
              <a:avLst/>
            </a:prstGeom>
            <a:solidFill>
              <a:srgbClr val="FD7A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26266" y="3928244"/>
              <a:ext cx="601447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+mj-lt"/>
                </a:rPr>
                <a:t>2019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36956" y="3904476"/>
              <a:ext cx="601447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+mj-lt"/>
                </a:rPr>
                <a:t>2020</a:t>
              </a:r>
            </a:p>
          </p:txBody>
        </p:sp>
      </p:grpSp>
      <p:sp>
        <p:nvSpPr>
          <p:cNvPr id="21" name="Arc 20"/>
          <p:cNvSpPr/>
          <p:nvPr/>
        </p:nvSpPr>
        <p:spPr>
          <a:xfrm>
            <a:off x="1870865" y="2603942"/>
            <a:ext cx="1409700" cy="1409700"/>
          </a:xfrm>
          <a:prstGeom prst="arc">
            <a:avLst>
              <a:gd name="adj1" fmla="val 16200000"/>
              <a:gd name="adj2" fmla="val 3265836"/>
            </a:avLst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125912" y="3131211"/>
            <a:ext cx="899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42,5</a:t>
            </a:r>
            <a:r>
              <a:rPr lang="en-US" b="1" dirty="0">
                <a:solidFill>
                  <a:schemeClr val="bg1"/>
                </a:solidFill>
              </a:rPr>
              <a:t>%</a:t>
            </a:r>
          </a:p>
        </p:txBody>
      </p:sp>
      <p:sp>
        <p:nvSpPr>
          <p:cNvPr id="23" name="Oval 22"/>
          <p:cNvSpPr/>
          <p:nvPr/>
        </p:nvSpPr>
        <p:spPr>
          <a:xfrm>
            <a:off x="1870865" y="2603942"/>
            <a:ext cx="1409700" cy="140970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905604" y="4298618"/>
            <a:ext cx="1295400" cy="304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40800" y="4322387"/>
            <a:ext cx="60144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latin typeface="+mj-lt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484791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/>
              <a:t>Trân trọng cảm ơn.</a:t>
            </a:r>
            <a:br>
              <a:rPr lang="vi-VN"/>
            </a:br>
            <a:br>
              <a:rPr lang="vi-VN"/>
            </a:br>
            <a:endParaRPr lang="vi-V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3637757"/>
            <a:ext cx="37719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7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81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8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Xây dựng pháp luật năm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endParaRPr lang="vi-VN" sz="16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30000"/>
              </a:lnSpc>
            </a:pPr>
            <a:r>
              <a:rPr lang="vi-VN" sz="1900">
                <a:latin typeface="Calibri" charset="0"/>
                <a:ea typeface="Calibri" charset="0"/>
                <a:cs typeface="Calibri" charset="0"/>
              </a:rPr>
              <a:t>Bối cảnh:</a:t>
            </a:r>
          </a:p>
          <a:p>
            <a:pPr lvl="1">
              <a:lnSpc>
                <a:spcPct val="130000"/>
              </a:lnSpc>
            </a:pPr>
            <a:r>
              <a:rPr lang="vi-VN" sz="1700">
                <a:latin typeface="Calibri" charset="0"/>
                <a:ea typeface="Calibri" charset="0"/>
                <a:cs typeface="Calibri" charset="0"/>
              </a:rPr>
              <a:t>Covid</a:t>
            </a:r>
          </a:p>
          <a:p>
            <a:pPr lvl="1">
              <a:lnSpc>
                <a:spcPct val="130000"/>
              </a:lnSpc>
            </a:pPr>
            <a:r>
              <a:rPr lang="vi-VN" sz="1700">
                <a:latin typeface="Calibri" charset="0"/>
                <a:ea typeface="Calibri" charset="0"/>
                <a:cs typeface="Calibri" charset="0"/>
              </a:rPr>
              <a:t>Năm cuối nhiệm kỳ</a:t>
            </a:r>
          </a:p>
          <a:p>
            <a:pPr lvl="1">
              <a:lnSpc>
                <a:spcPct val="130000"/>
              </a:lnSpc>
            </a:pPr>
            <a:r>
              <a:rPr lang="vi-VN" sz="1700">
                <a:latin typeface="Calibri" charset="0"/>
                <a:ea typeface="Calibri" charset="0"/>
                <a:cs typeface="Calibri" charset="0"/>
              </a:rPr>
              <a:t>Chủ trương giảm số lượng </a:t>
            </a:r>
            <a:br>
              <a:rPr lang="vi-VN" sz="1700">
                <a:latin typeface="Calibri" charset="0"/>
                <a:ea typeface="Calibri" charset="0"/>
                <a:cs typeface="Calibri" charset="0"/>
              </a:rPr>
            </a:br>
            <a:r>
              <a:rPr lang="vi-VN" sz="1700">
                <a:latin typeface="Calibri" charset="0"/>
                <a:ea typeface="Calibri" charset="0"/>
                <a:cs typeface="Calibri" charset="0"/>
              </a:rPr>
              <a:t>văn bản</a:t>
            </a:r>
          </a:p>
          <a:p>
            <a:pPr lvl="1">
              <a:lnSpc>
                <a:spcPct val="130000"/>
              </a:lnSpc>
            </a:pPr>
            <a:r>
              <a:rPr lang="vi-VN" sz="1700">
                <a:latin typeface="Calibri" charset="0"/>
                <a:ea typeface="Calibri" charset="0"/>
                <a:cs typeface="Calibri" charset="0"/>
              </a:rPr>
              <a:t>Chủ trương giảm ban hành </a:t>
            </a:r>
            <a:br>
              <a:rPr lang="vi-VN" sz="1700">
                <a:latin typeface="Calibri" charset="0"/>
                <a:ea typeface="Calibri" charset="0"/>
                <a:cs typeface="Calibri" charset="0"/>
              </a:rPr>
            </a:br>
            <a:r>
              <a:rPr lang="vi-VN" sz="1700">
                <a:latin typeface="Calibri" charset="0"/>
                <a:ea typeface="Calibri" charset="0"/>
                <a:cs typeface="Calibri" charset="0"/>
              </a:rPr>
              <a:t>văn bản cấp thông tư</a:t>
            </a:r>
          </a:p>
          <a:p>
            <a:pPr lvl="1">
              <a:lnSpc>
                <a:spcPct val="130000"/>
              </a:lnSpc>
            </a:pPr>
            <a:endParaRPr lang="vi-VN" sz="16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Năm 2020*:</a:t>
            </a:r>
          </a:p>
          <a:p>
            <a:pPr lvl="1">
              <a:lnSpc>
                <a:spcPct val="13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17 luật</a:t>
            </a:r>
          </a:p>
          <a:p>
            <a:pPr lvl="1">
              <a:lnSpc>
                <a:spcPct val="13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158 nghị định</a:t>
            </a:r>
          </a:p>
          <a:p>
            <a:pPr lvl="1">
              <a:lnSpc>
                <a:spcPct val="13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39 quyết định của </a:t>
            </a:r>
            <a:r>
              <a:rPr lang="en-US" sz="1800">
                <a:latin typeface="Calibri" charset="0"/>
                <a:ea typeface="Calibri" charset="0"/>
                <a:cs typeface="Calibri" charset="0"/>
              </a:rPr>
              <a:t>T</a:t>
            </a:r>
            <a:r>
              <a:rPr lang="vi-VN" sz="1800">
                <a:latin typeface="Calibri" charset="0"/>
                <a:ea typeface="Calibri" charset="0"/>
                <a:cs typeface="Calibri" charset="0"/>
              </a:rPr>
              <a:t>hủ tướng</a:t>
            </a:r>
          </a:p>
          <a:p>
            <a:pPr lvl="1">
              <a:lnSpc>
                <a:spcPct val="13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310 thông tư</a:t>
            </a:r>
          </a:p>
          <a:p>
            <a:pPr>
              <a:lnSpc>
                <a:spcPct val="13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So với các năm trước đó:</a:t>
            </a:r>
          </a:p>
          <a:p>
            <a:pPr lvl="1">
              <a:lnSpc>
                <a:spcPct val="130000"/>
              </a:lnSpc>
            </a:pPr>
            <a:r>
              <a:rPr lang="en-US" sz="1800">
                <a:latin typeface="Calibri" charset="0"/>
                <a:ea typeface="Calibri" charset="0"/>
                <a:cs typeface="Calibri" charset="0"/>
              </a:rPr>
              <a:t>Số luật, nghị định, quyết định không có biến động lớn</a:t>
            </a:r>
          </a:p>
          <a:p>
            <a:pPr lvl="1">
              <a:lnSpc>
                <a:spcPct val="130000"/>
              </a:lnSpc>
            </a:pPr>
            <a:r>
              <a:rPr lang="en-US" sz="1800">
                <a:latin typeface="Calibri" charset="0"/>
                <a:ea typeface="Calibri" charset="0"/>
                <a:cs typeface="Calibri" charset="0"/>
              </a:rPr>
              <a:t>Số thông tư giảm mạnh</a:t>
            </a:r>
          </a:p>
          <a:p>
            <a:pPr>
              <a:lnSpc>
                <a:spcPct val="13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vi-VN" sz="1200">
                <a:latin typeface="Calibri" charset="0"/>
                <a:ea typeface="Calibri" charset="0"/>
                <a:cs typeface="Calibri" charset="0"/>
              </a:rPr>
              <a:t>* thống kê chưa đầy đủ</a:t>
            </a:r>
          </a:p>
          <a:p>
            <a:pPr>
              <a:lnSpc>
                <a:spcPct val="13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30000"/>
              </a:lnSpc>
            </a:pPr>
            <a:endParaRPr lang="en-US" sz="16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30000"/>
              </a:lnSpc>
            </a:pPr>
            <a:endParaRPr lang="en-US" sz="16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77" y="296861"/>
            <a:ext cx="7284880" cy="4808545"/>
          </a:xfrm>
        </p:spPr>
      </p:pic>
      <p:sp>
        <p:nvSpPr>
          <p:cNvPr id="11" name="TextBox 10"/>
          <p:cNvSpPr txBox="1"/>
          <p:nvPr/>
        </p:nvSpPr>
        <p:spPr>
          <a:xfrm>
            <a:off x="628650" y="4929187"/>
            <a:ext cx="67760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r>
              <a:rPr lang="vi-VN">
                <a:latin typeface="Calibri" charset="0"/>
                <a:ea typeface="Calibri" charset="0"/>
                <a:cs typeface="Calibri" charset="0"/>
              </a:rPr>
              <a:t>Công tác xây dựng pháp luật tập trung lên cấp Quốc hội và Chính phủ, </a:t>
            </a:r>
            <a:br>
              <a:rPr lang="vi-VN">
                <a:latin typeface="Calibri" charset="0"/>
                <a:ea typeface="Calibri" charset="0"/>
                <a:cs typeface="Calibri" charset="0"/>
              </a:rPr>
            </a:br>
            <a:r>
              <a:rPr lang="vi-VN">
                <a:latin typeface="Calibri" charset="0"/>
                <a:ea typeface="Calibri" charset="0"/>
                <a:cs typeface="Calibri" charset="0"/>
              </a:rPr>
              <a:t>giảm văn bản ở cấp Thủ tướng và các Bộ</a:t>
            </a:r>
          </a:p>
        </p:txBody>
      </p:sp>
    </p:spTree>
    <p:extLst>
      <p:ext uri="{BB962C8B-B14F-4D97-AF65-F5344CB8AC3E}">
        <p14:creationId xmlns:p14="http://schemas.microsoft.com/office/powerpoint/2010/main" val="119149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34974"/>
          </a:xfrm>
        </p:spPr>
        <p:txBody>
          <a:bodyPr>
            <a:normAutofit fontScale="90000"/>
          </a:bodyPr>
          <a:lstStyle/>
          <a:p>
            <a:r>
              <a:rPr lang="vi-VN" sz="3600"/>
              <a:t>Quốc hội và làm luật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28650" y="985838"/>
            <a:ext cx="3886200" cy="5191125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Luật Đầu tư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Loại bỏ mâu thuẫn, chống chéo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Giảm ngành nghề có điều kiện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Cấm dịch vụ đòi nợ</a:t>
            </a:r>
          </a:p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Luật Doanh nghiệp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Cải cách đăng ký doanh nghiệp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Bảo vệ nhà đầu tư thiểu số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Vấn đề hộ kinh doanh</a:t>
            </a:r>
          </a:p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Luật PPP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Giúp ổn định cho nhà đầu tư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Nhà nước chia sẻ rủi ro</a:t>
            </a:r>
          </a:p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Luật Bảo vệ môi trường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Không đánh đổi môi trường lấy kinh tế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Tăng thủ tục và nghĩa vụ tài chính</a:t>
            </a:r>
          </a:p>
          <a:p>
            <a:pPr lvl="1">
              <a:lnSpc>
                <a:spcPct val="140000"/>
              </a:lnSpc>
            </a:pPr>
            <a:endParaRPr lang="vi-VN" sz="14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4171950" cy="4805363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Điểm nhấn:</a:t>
            </a:r>
          </a:p>
          <a:p>
            <a:pPr lvl="1">
              <a:lnSpc>
                <a:spcPct val="140000"/>
              </a:lnSpc>
            </a:pPr>
            <a:r>
              <a:rPr lang="en-US" sz="1400">
                <a:latin typeface="Calibri" charset="0"/>
                <a:ea typeface="Calibri" charset="0"/>
                <a:cs typeface="Calibri" charset="0"/>
              </a:rPr>
              <a:t>Luật Lực lượng tham gia bảo vệ </a:t>
            </a:r>
            <a:br>
              <a:rPr lang="en-US" sz="1400">
                <a:latin typeface="Calibri" charset="0"/>
                <a:ea typeface="Calibri" charset="0"/>
                <a:cs typeface="Calibri" charset="0"/>
              </a:rPr>
            </a:br>
            <a:r>
              <a:rPr lang="en-US" sz="1400">
                <a:latin typeface="Calibri" charset="0"/>
                <a:ea typeface="Calibri" charset="0"/>
                <a:cs typeface="Calibri" charset="0"/>
              </a:rPr>
              <a:t>an ninh trật tự cơ sở </a:t>
            </a:r>
          </a:p>
          <a:p>
            <a:pPr lvl="1">
              <a:lnSpc>
                <a:spcPct val="140000"/>
              </a:lnSpc>
            </a:pPr>
            <a:r>
              <a:rPr lang="en-US" sz="1400">
                <a:latin typeface="Calibri" charset="0"/>
                <a:ea typeface="Calibri" charset="0"/>
                <a:cs typeface="Calibri" charset="0"/>
              </a:rPr>
              <a:t>Luật Bảo đảm trật tự, an toàn </a:t>
            </a:r>
            <a:br>
              <a:rPr lang="en-US" sz="1400">
                <a:latin typeface="Calibri" charset="0"/>
                <a:ea typeface="Calibri" charset="0"/>
                <a:cs typeface="Calibri" charset="0"/>
              </a:rPr>
            </a:br>
            <a:r>
              <a:rPr lang="en-US" sz="1400">
                <a:latin typeface="Calibri" charset="0"/>
                <a:ea typeface="Calibri" charset="0"/>
                <a:cs typeface="Calibri" charset="0"/>
              </a:rPr>
              <a:t>giao thông đường bộ </a:t>
            </a:r>
            <a:endParaRPr lang="vi-VN" sz="1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Nhận định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Luật được làm kỹ hơn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Bổ sung khâu rà soát chồng chéo</a:t>
            </a:r>
          </a:p>
          <a:p>
            <a:pPr lvl="1">
              <a:lnSpc>
                <a:spcPct val="140000"/>
              </a:lnSpc>
            </a:pPr>
            <a:r>
              <a:rPr lang="en-US" sz="1400">
                <a:latin typeface="Calibri" charset="0"/>
                <a:ea typeface="Calibri" charset="0"/>
                <a:cs typeface="Calibri" charset="0"/>
              </a:rPr>
              <a:t>Tình trạng luật khung, luật ống đã được khắc phục, nhưng vẫn chưa dứt điểm</a:t>
            </a:r>
            <a:endParaRPr lang="vi-VN" sz="14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Phân công, phối hợp về đánh giá </a:t>
            </a:r>
            <a:br>
              <a:rPr lang="vi-VN" sz="1400">
                <a:latin typeface="Calibri" charset="0"/>
                <a:ea typeface="Calibri" charset="0"/>
                <a:cs typeface="Calibri" charset="0"/>
              </a:rPr>
            </a:br>
            <a:r>
              <a:rPr lang="vi-VN" sz="1400">
                <a:latin typeface="Calibri" charset="0"/>
                <a:ea typeface="Calibri" charset="0"/>
                <a:cs typeface="Calibri" charset="0"/>
              </a:rPr>
              <a:t>tác động giữa luật và nghị định chưa rõ</a:t>
            </a:r>
            <a:endParaRPr lang="en-US" sz="14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84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/>
              <a:t>Chính sách hỗ trợ doanh nghiệp </a:t>
            </a:r>
            <a:br>
              <a:rPr lang="vi-VN" sz="3200"/>
            </a:br>
            <a:r>
              <a:rPr lang="vi-VN" sz="3200"/>
              <a:t>ảnh hưởng bởi Covid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143375" cy="4351338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Khoảng </a:t>
            </a:r>
            <a:r>
              <a:rPr lang="vi-VN" sz="4400" b="1">
                <a:latin typeface="Calibri" charset="0"/>
                <a:ea typeface="Calibri" charset="0"/>
                <a:cs typeface="Calibri" charset="0"/>
              </a:rPr>
              <a:t>46</a:t>
            </a:r>
            <a:r>
              <a:rPr lang="vi-VN" sz="1600">
                <a:latin typeface="Calibri" charset="0"/>
                <a:ea typeface="Calibri" charset="0"/>
                <a:cs typeface="Calibri" charset="0"/>
              </a:rPr>
              <a:t> văn bản cấp trung ương</a:t>
            </a:r>
          </a:p>
          <a:p>
            <a:pPr>
              <a:lnSpc>
                <a:spcPct val="14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Ví dụ: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Nghị định 41/2020/NĐ-CP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Quyết định 15/2020/QĐ-TTg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Quyết định 22/2020/QĐ-TTg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Khoảng 19 thông tư phí, lệ phí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Thông tư phân loại nợ </a:t>
            </a:r>
            <a:r>
              <a:rPr lang="en-US" sz="1600">
                <a:latin typeface="Calibri" charset="0"/>
                <a:ea typeface="Calibri" charset="0"/>
                <a:cs typeface="Calibri" charset="0"/>
              </a:rPr>
              <a:t>của Ngân hàng Nhà n</a:t>
            </a:r>
            <a:r>
              <a:rPr lang="vi-VN" sz="1600">
                <a:latin typeface="Calibri" charset="0"/>
                <a:ea typeface="Calibri" charset="0"/>
                <a:cs typeface="Calibri" charset="0"/>
              </a:rPr>
              <a:t>ước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Nhiều văn bản khác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957762" y="1825625"/>
            <a:ext cx="3843338" cy="435133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30000"/>
              </a:lnSpc>
            </a:pPr>
            <a:r>
              <a:rPr lang="vi-VN" sz="1800" b="1">
                <a:latin typeface="Calibri" charset="0"/>
                <a:ea typeface="Calibri" charset="0"/>
                <a:cs typeface="Calibri" charset="0"/>
              </a:rPr>
              <a:t>Nhận định</a:t>
            </a:r>
          </a:p>
          <a:p>
            <a:pPr lvl="1">
              <a:lnSpc>
                <a:spcPct val="13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Ban hành nhanh, kịp thời</a:t>
            </a:r>
          </a:p>
          <a:p>
            <a:pPr lvl="1">
              <a:lnSpc>
                <a:spcPct val="13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Còn một số băn khoăn về đối tượng được thụ hưởng, mức hỗ trợ</a:t>
            </a:r>
          </a:p>
          <a:p>
            <a:pPr lvl="1">
              <a:lnSpc>
                <a:spcPct val="13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Điều kiện và thủ tục </a:t>
            </a:r>
            <a:br>
              <a:rPr lang="vi-VN" sz="1600">
                <a:latin typeface="Calibri" charset="0"/>
                <a:ea typeface="Calibri" charset="0"/>
                <a:cs typeface="Calibri" charset="0"/>
              </a:rPr>
            </a:br>
            <a:r>
              <a:rPr lang="vi-VN" sz="1600">
                <a:latin typeface="Calibri" charset="0"/>
                <a:ea typeface="Calibri" charset="0"/>
                <a:cs typeface="Calibri" charset="0"/>
              </a:rPr>
              <a:t>chưa thực sự thuận lợi</a:t>
            </a:r>
          </a:p>
          <a:p>
            <a:pPr>
              <a:lnSpc>
                <a:spcPct val="13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340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Quy định về khởi sự kinh doanh -</a:t>
            </a:r>
            <a:br>
              <a:rPr lang="vi-VN" sz="3600"/>
            </a:br>
            <a:r>
              <a:rPr lang="vi-VN" sz="3600"/>
              <a:t>Điểm sáng của chính sách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Thực hiện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122/2020/NĐ-CP về đăng ký doanh nghiệp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22/2020/NĐ-CP về lệ phí môn bài</a:t>
            </a:r>
          </a:p>
          <a:p>
            <a:pPr>
              <a:lnSpc>
                <a:spcPct val="13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Biện pháp: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Liên thông thủ tục hành chính: đăng ký doanh nghiệp, khai trình </a:t>
            </a:r>
            <a:br>
              <a:rPr lang="vi-VN">
                <a:latin typeface="Calibri" charset="0"/>
                <a:ea typeface="Calibri" charset="0"/>
                <a:cs typeface="Calibri" charset="0"/>
              </a:rPr>
            </a:br>
            <a:r>
              <a:rPr lang="vi-VN">
                <a:latin typeface="Calibri" charset="0"/>
                <a:ea typeface="Calibri" charset="0"/>
                <a:cs typeface="Calibri" charset="0"/>
              </a:rPr>
              <a:t>lao động, cấp mã số bảo hiểm xã hội, đăng ký sử dụng hoá đơn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Bãi bỏ thủ tục hành chính: miễn lệ phí môn bài trong năm đầu</a:t>
            </a:r>
          </a:p>
        </p:txBody>
      </p:sp>
    </p:spTree>
    <p:extLst>
      <p:ext uri="{BB962C8B-B14F-4D97-AF65-F5344CB8AC3E}">
        <p14:creationId xmlns:p14="http://schemas.microsoft.com/office/powerpoint/2010/main" val="96742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Tư duy cũ trong hoạch định chính sách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Gia tăng biện pháp quản lý quá mức cần thiết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nghệ thuật biểu diễn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thẩm định giá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vận tải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Can thiệp không cần thiết vào thị trường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Thủ tục kê khai giá cước vận tải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Số lượng chứng thư thẩm định giá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Áp dụng cơ chế đóng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Kiểm định thiết bị viễn thông</a:t>
            </a: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69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1408</Words>
  <Application>Microsoft Office PowerPoint</Application>
  <PresentationFormat>On-screen Show (4:3)</PresentationFormat>
  <Paragraphs>171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Giới thiệu</vt:lpstr>
      <vt:lpstr>PowerPoint Presentation</vt:lpstr>
      <vt:lpstr>Xây dựng pháp luật năm 2020</vt:lpstr>
      <vt:lpstr>PowerPoint Presentation</vt:lpstr>
      <vt:lpstr>Quốc hội và làm luật</vt:lpstr>
      <vt:lpstr>Chính sách hỗ trợ doanh nghiệp  ảnh hưởng bởi Covid</vt:lpstr>
      <vt:lpstr>Quy định về khởi sự kinh doanh - Điểm sáng của chính sách</vt:lpstr>
      <vt:lpstr>Tư duy cũ trong hoạch định chính sách</vt:lpstr>
      <vt:lpstr>Một số điểm vướng mắc</vt:lpstr>
      <vt:lpstr>Hoạt động kiểm tra chưa được minh bạch hoá</vt:lpstr>
      <vt:lpstr>Cơ chế tài chính dành cho  tập đoàn kinh tế tư nhân đa ngành</vt:lpstr>
      <vt:lpstr>PowerPoint Presentation</vt:lpstr>
      <vt:lpstr>Bối cảnh</vt:lpstr>
      <vt:lpstr>Những đề xuất đã được xử lý</vt:lpstr>
      <vt:lpstr>Cắt giảm thêm  ngành nghề kinh doanh có điều kiện</vt:lpstr>
      <vt:lpstr>Một số loại điều kiện kinh doanh chưa hợp lý, minh bạch</vt:lpstr>
      <vt:lpstr>Thủ tục hành chính  về gia nhập thị trường</vt:lpstr>
      <vt:lpstr>PowerPoint Presentation</vt:lpstr>
      <vt:lpstr>Hoạt động góp ý của VCCI trong năm 2020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Minh Đức</dc:creator>
  <cp:lastModifiedBy>Hùng</cp:lastModifiedBy>
  <cp:revision>35</cp:revision>
  <cp:lastPrinted>2021-01-11T10:54:12Z</cp:lastPrinted>
  <dcterms:created xsi:type="dcterms:W3CDTF">2021-01-11T02:52:19Z</dcterms:created>
  <dcterms:modified xsi:type="dcterms:W3CDTF">2021-01-11T11:09:02Z</dcterms:modified>
</cp:coreProperties>
</file>