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83" r:id="rId8"/>
    <p:sldId id="284" r:id="rId9"/>
    <p:sldId id="262" r:id="rId10"/>
    <p:sldId id="285" r:id="rId11"/>
    <p:sldId id="286" r:id="rId12"/>
    <p:sldId id="263" r:id="rId13"/>
    <p:sldId id="287" r:id="rId14"/>
    <p:sldId id="288" r:id="rId15"/>
    <p:sldId id="289" r:id="rId16"/>
    <p:sldId id="290" r:id="rId17"/>
    <p:sldId id="264" r:id="rId18"/>
    <p:sldId id="265" r:id="rId19"/>
    <p:sldId id="266" r:id="rId20"/>
    <p:sldId id="267" r:id="rId21"/>
    <p:sldId id="300" r:id="rId22"/>
    <p:sldId id="268" r:id="rId23"/>
    <p:sldId id="291" r:id="rId24"/>
    <p:sldId id="269" r:id="rId25"/>
    <p:sldId id="270" r:id="rId26"/>
    <p:sldId id="271" r:id="rId27"/>
    <p:sldId id="292" r:id="rId28"/>
    <p:sldId id="272" r:id="rId29"/>
    <p:sldId id="293" r:id="rId30"/>
    <p:sldId id="273" r:id="rId31"/>
    <p:sldId id="274" r:id="rId32"/>
    <p:sldId id="275" r:id="rId33"/>
    <p:sldId id="294" r:id="rId34"/>
    <p:sldId id="295" r:id="rId35"/>
    <p:sldId id="276" r:id="rId36"/>
    <p:sldId id="277" r:id="rId37"/>
    <p:sldId id="278" r:id="rId38"/>
    <p:sldId id="296" r:id="rId39"/>
    <p:sldId id="279" r:id="rId40"/>
    <p:sldId id="297" r:id="rId41"/>
    <p:sldId id="298" r:id="rId42"/>
    <p:sldId id="280" r:id="rId43"/>
    <p:sldId id="281" r:id="rId44"/>
    <p:sldId id="299"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31"/>
    <p:restoredTop sz="83411"/>
  </p:normalViewPr>
  <p:slideViewPr>
    <p:cSldViewPr snapToGrid="0" snapToObjects="1">
      <p:cViewPr>
        <p:scale>
          <a:sx n="85" d="100"/>
          <a:sy n="85" d="100"/>
        </p:scale>
        <p:origin x="168"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macbookair/Google%20Drive/Draft%20NQ02.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Users/macbookair/Google%20Drive/Draft%20NQ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Sheet1!$A$55</c:f>
              <c:strCache>
                <c:ptCount val="1"/>
                <c:pt idx="0">
                  <c:v>Tỷ lệ doah nghiệp dành hơn 10% quỹ thời gian để tìm hiểu và thực hiện các quy định pháp luật của Nhà nước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Sheet1!$B$54:$D$54</c:f>
              <c:numCache>
                <c:formatCode>General</c:formatCode>
                <c:ptCount val="3"/>
                <c:pt idx="0">
                  <c:v>2016.0</c:v>
                </c:pt>
                <c:pt idx="1">
                  <c:v>2017.0</c:v>
                </c:pt>
                <c:pt idx="2">
                  <c:v>2018.0</c:v>
                </c:pt>
              </c:numCache>
            </c:numRef>
          </c:cat>
          <c:val>
            <c:numRef>
              <c:f>Sheet1!$B$55:$D$55</c:f>
              <c:numCache>
                <c:formatCode>0.0</c:formatCode>
                <c:ptCount val="3"/>
                <c:pt idx="0">
                  <c:v>35.71</c:v>
                </c:pt>
                <c:pt idx="1">
                  <c:v>31.52709</c:v>
                </c:pt>
                <c:pt idx="2">
                  <c:v>30.69</c:v>
                </c:pt>
              </c:numCache>
            </c:numRef>
          </c:val>
        </c:ser>
        <c:dLbls>
          <c:showLegendKey val="0"/>
          <c:showVal val="0"/>
          <c:showCatName val="0"/>
          <c:showSerName val="0"/>
          <c:showPercent val="0"/>
          <c:showBubbleSize val="0"/>
        </c:dLbls>
        <c:gapWidth val="219"/>
        <c:overlap val="-27"/>
        <c:axId val="331575568"/>
        <c:axId val="332220048"/>
      </c:barChart>
      <c:catAx>
        <c:axId val="33157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2220048"/>
        <c:crosses val="autoZero"/>
        <c:auto val="1"/>
        <c:lblAlgn val="ctr"/>
        <c:lblOffset val="100"/>
        <c:noMultiLvlLbl val="0"/>
      </c:catAx>
      <c:valAx>
        <c:axId val="332220048"/>
        <c:scaling>
          <c:orientation val="minMax"/>
          <c:min val="0.0"/>
        </c:scaling>
        <c:delete val="0"/>
        <c:axPos val="l"/>
        <c:majorGridlines>
          <c:spPr>
            <a:ln w="9525" cap="flat" cmpd="sng" algn="ctr">
              <a:solidFill>
                <a:schemeClr val="tx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1575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Sheet1!$B$60</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Sheet1!$A$61:$A$65</c:f>
              <c:strCache>
                <c:ptCount val="5"/>
                <c:pt idx="0">
                  <c:v>Cán bộ nhà nước giải quyết công việc hiệu quả </c:v>
                </c:pt>
                <c:pt idx="1">
                  <c:v>Cán bộ nhà nước thân thiện </c:v>
                </c:pt>
                <c:pt idx="2">
                  <c:v>DN không cần phải đi lại nhiều lần để lấy dấu và chữ ký</c:v>
                </c:pt>
                <c:pt idx="3">
                  <c:v>Thủ tục giấy tờ đơn giản</c:v>
                </c:pt>
                <c:pt idx="4">
                  <c:v>Phí, lệ phí được công khai</c:v>
                </c:pt>
              </c:strCache>
            </c:strRef>
          </c:cat>
          <c:val>
            <c:numRef>
              <c:f>Sheet1!$B$61:$B$65</c:f>
              <c:numCache>
                <c:formatCode>0.0</c:formatCode>
                <c:ptCount val="5"/>
                <c:pt idx="0">
                  <c:v>58.02</c:v>
                </c:pt>
                <c:pt idx="1">
                  <c:v>65.56</c:v>
                </c:pt>
                <c:pt idx="2">
                  <c:v>63.28</c:v>
                </c:pt>
                <c:pt idx="3">
                  <c:v>49.52</c:v>
                </c:pt>
                <c:pt idx="4">
                  <c:v>91.11</c:v>
                </c:pt>
              </c:numCache>
            </c:numRef>
          </c:val>
        </c:ser>
        <c:ser>
          <c:idx val="1"/>
          <c:order val="1"/>
          <c:tx>
            <c:strRef>
              <c:f>Sheet1!$C$60</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Sheet1!$A$61:$A$65</c:f>
              <c:strCache>
                <c:ptCount val="5"/>
                <c:pt idx="0">
                  <c:v>Cán bộ nhà nước giải quyết công việc hiệu quả </c:v>
                </c:pt>
                <c:pt idx="1">
                  <c:v>Cán bộ nhà nước thân thiện </c:v>
                </c:pt>
                <c:pt idx="2">
                  <c:v>DN không cần phải đi lại nhiều lần để lấy dấu và chữ ký</c:v>
                </c:pt>
                <c:pt idx="3">
                  <c:v>Thủ tục giấy tờ đơn giản</c:v>
                </c:pt>
                <c:pt idx="4">
                  <c:v>Phí, lệ phí được công khai</c:v>
                </c:pt>
              </c:strCache>
            </c:strRef>
          </c:cat>
          <c:val>
            <c:numRef>
              <c:f>Sheet1!$C$61:$C$65</c:f>
              <c:numCache>
                <c:formatCode>General</c:formatCode>
                <c:ptCount val="5"/>
                <c:pt idx="0" formatCode="0.0">
                  <c:v>74.74</c:v>
                </c:pt>
                <c:pt idx="1">
                  <c:v>67.5</c:v>
                </c:pt>
                <c:pt idx="2" formatCode="0.0">
                  <c:v>57.48</c:v>
                </c:pt>
                <c:pt idx="3" formatCode="0.0">
                  <c:v>56.89</c:v>
                </c:pt>
                <c:pt idx="4" formatCode="0.0">
                  <c:v>93.2</c:v>
                </c:pt>
              </c:numCache>
            </c:numRef>
          </c:val>
        </c:ser>
        <c:dLbls>
          <c:showLegendKey val="0"/>
          <c:showVal val="0"/>
          <c:showCatName val="0"/>
          <c:showSerName val="0"/>
          <c:showPercent val="0"/>
          <c:showBubbleSize val="0"/>
        </c:dLbls>
        <c:gapWidth val="219"/>
        <c:overlap val="-27"/>
        <c:axId val="332257536"/>
        <c:axId val="332198752"/>
      </c:barChart>
      <c:catAx>
        <c:axId val="33225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2198752"/>
        <c:crosses val="autoZero"/>
        <c:auto val="1"/>
        <c:lblAlgn val="ctr"/>
        <c:lblOffset val="100"/>
        <c:noMultiLvlLbl val="0"/>
      </c:catAx>
      <c:valAx>
        <c:axId val="332198752"/>
        <c:scaling>
          <c:orientation val="minMax"/>
        </c:scaling>
        <c:delete val="0"/>
        <c:axPos val="l"/>
        <c:majorGridlines>
          <c:spPr>
            <a:ln w="9525" cap="flat" cmpd="sng" algn="ctr">
              <a:solidFill>
                <a:schemeClr val="tx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22575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FCBE0-8D0A-A140-BCBF-9D23679C12B9}" type="datetimeFigureOut">
              <a:t>16/12/2019</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B01FE-4E03-C640-A47A-4934C90D8D7B}" type="slidenum">
              <a:t>‹#›</a:t>
            </a:fld>
            <a:endParaRPr lang="vi-VN"/>
          </a:p>
        </p:txBody>
      </p:sp>
    </p:spTree>
    <p:extLst>
      <p:ext uri="{BB962C8B-B14F-4D97-AF65-F5344CB8AC3E}">
        <p14:creationId xmlns:p14="http://schemas.microsoft.com/office/powerpoint/2010/main" val="1138697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DFEB01FE-4E03-C640-A47A-4934C90D8D7B}" type="slidenum">
              <a:t>1</a:t>
            </a:fld>
            <a:endParaRPr lang="vi-VN"/>
          </a:p>
        </p:txBody>
      </p:sp>
    </p:spTree>
    <p:extLst>
      <p:ext uri="{BB962C8B-B14F-4D97-AF65-F5344CB8AC3E}">
        <p14:creationId xmlns:p14="http://schemas.microsoft.com/office/powerpoint/2010/main" val="1855263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Ứng dụng công nghệ thông tin là điểm sáng của ngành thuế</a:t>
            </a:r>
          </a:p>
        </p:txBody>
      </p:sp>
      <p:sp>
        <p:nvSpPr>
          <p:cNvPr id="4" name="Slide Number Placeholder 3"/>
          <p:cNvSpPr>
            <a:spLocks noGrp="1"/>
          </p:cNvSpPr>
          <p:nvPr>
            <p:ph type="sldNum" sz="quarter" idx="10"/>
          </p:nvPr>
        </p:nvSpPr>
        <p:spPr/>
        <p:txBody>
          <a:bodyPr/>
          <a:lstStyle/>
          <a:p>
            <a:fld id="{DFEB01FE-4E03-C640-A47A-4934C90D8D7B}" type="slidenum">
              <a:t>13</a:t>
            </a:fld>
            <a:endParaRPr lang="vi-VN"/>
          </a:p>
        </p:txBody>
      </p:sp>
    </p:spTree>
    <p:extLst>
      <p:ext uri="{BB962C8B-B14F-4D97-AF65-F5344CB8AC3E}">
        <p14:creationId xmlns:p14="http://schemas.microsoft.com/office/powerpoint/2010/main" val="2038104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
            </a:r>
            <a:r>
              <a:rPr lang="vi-VN"/>
              <a:t>ói</a:t>
            </a:r>
            <a:r>
              <a:rPr lang="vi-VN" baseline="0"/>
              <a:t> lướt thôi ạ</a:t>
            </a:r>
            <a:endParaRPr lang="vi-VN"/>
          </a:p>
        </p:txBody>
      </p:sp>
      <p:sp>
        <p:nvSpPr>
          <p:cNvPr id="4" name="Slide Number Placeholder 3"/>
          <p:cNvSpPr>
            <a:spLocks noGrp="1"/>
          </p:cNvSpPr>
          <p:nvPr>
            <p:ph type="sldNum" sz="quarter" idx="10"/>
          </p:nvPr>
        </p:nvSpPr>
        <p:spPr/>
        <p:txBody>
          <a:bodyPr/>
          <a:lstStyle/>
          <a:p>
            <a:fld id="{DFEB01FE-4E03-C640-A47A-4934C90D8D7B}" type="slidenum">
              <a:t>14</a:t>
            </a:fld>
            <a:endParaRPr lang="vi-VN"/>
          </a:p>
        </p:txBody>
      </p:sp>
    </p:spTree>
    <p:extLst>
      <p:ext uri="{BB962C8B-B14F-4D97-AF65-F5344CB8AC3E}">
        <p14:creationId xmlns:p14="http://schemas.microsoft.com/office/powerpoint/2010/main" val="2069466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Anh chỉ cần nói cái đầu và 2 cái cuối. Lướt</a:t>
            </a:r>
            <a:r>
              <a:rPr lang="vi-VN" baseline="0"/>
              <a:t> </a:t>
            </a:r>
            <a:r>
              <a:rPr lang="vi-VN"/>
              <a:t>thôi ạ</a:t>
            </a:r>
          </a:p>
        </p:txBody>
      </p:sp>
      <p:sp>
        <p:nvSpPr>
          <p:cNvPr id="4" name="Slide Number Placeholder 3"/>
          <p:cNvSpPr>
            <a:spLocks noGrp="1"/>
          </p:cNvSpPr>
          <p:nvPr>
            <p:ph type="sldNum" sz="quarter" idx="10"/>
          </p:nvPr>
        </p:nvSpPr>
        <p:spPr/>
        <p:txBody>
          <a:bodyPr/>
          <a:lstStyle/>
          <a:p>
            <a:fld id="{DFEB01FE-4E03-C640-A47A-4934C90D8D7B}" type="slidenum">
              <a:t>15</a:t>
            </a:fld>
            <a:endParaRPr lang="vi-VN"/>
          </a:p>
        </p:txBody>
      </p:sp>
    </p:spTree>
    <p:extLst>
      <p:ext uri="{BB962C8B-B14F-4D97-AF65-F5344CB8AC3E}">
        <p14:creationId xmlns:p14="http://schemas.microsoft.com/office/powerpoint/2010/main" val="249488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Anh nhấn vào 2 cái cuối.</a:t>
            </a:r>
          </a:p>
        </p:txBody>
      </p:sp>
      <p:sp>
        <p:nvSpPr>
          <p:cNvPr id="4" name="Slide Number Placeholder 3"/>
          <p:cNvSpPr>
            <a:spLocks noGrp="1"/>
          </p:cNvSpPr>
          <p:nvPr>
            <p:ph type="sldNum" sz="quarter" idx="10"/>
          </p:nvPr>
        </p:nvSpPr>
        <p:spPr/>
        <p:txBody>
          <a:bodyPr/>
          <a:lstStyle/>
          <a:p>
            <a:fld id="{DFEB01FE-4E03-C640-A47A-4934C90D8D7B}" type="slidenum">
              <a:t>16</a:t>
            </a:fld>
            <a:endParaRPr lang="vi-VN"/>
          </a:p>
        </p:txBody>
      </p:sp>
    </p:spTree>
    <p:extLst>
      <p:ext uri="{BB962C8B-B14F-4D97-AF65-F5344CB8AC3E}">
        <p14:creationId xmlns:p14="http://schemas.microsoft.com/office/powerpoint/2010/main" val="1350222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Năm ngoái đã báo cáo là có triển vọng</a:t>
            </a:r>
            <a:r>
              <a:rPr lang="vi-VN" baseline="0"/>
              <a:t> liên thông thủ tục xây dựng và PCCC, nhưng năm nay bế tắc.</a:t>
            </a:r>
          </a:p>
          <a:p>
            <a:r>
              <a:rPr lang="vi-VN" baseline="0"/>
              <a:t>Số lần đi lại trung bình để nộp hồ sơ là 3, công trình càng lớn thì số lần càng nhiều. Đối với công trình lớn là 5 lần.</a:t>
            </a:r>
            <a:endParaRPr lang="vi-VN"/>
          </a:p>
        </p:txBody>
      </p:sp>
      <p:sp>
        <p:nvSpPr>
          <p:cNvPr id="4" name="Slide Number Placeholder 3"/>
          <p:cNvSpPr>
            <a:spLocks noGrp="1"/>
          </p:cNvSpPr>
          <p:nvPr>
            <p:ph type="sldNum" sz="quarter" idx="10"/>
          </p:nvPr>
        </p:nvSpPr>
        <p:spPr/>
        <p:txBody>
          <a:bodyPr/>
          <a:lstStyle/>
          <a:p>
            <a:fld id="{DFEB01FE-4E03-C640-A47A-4934C90D8D7B}" type="slidenum">
              <a:t>17</a:t>
            </a:fld>
            <a:endParaRPr lang="vi-VN"/>
          </a:p>
        </p:txBody>
      </p:sp>
    </p:spTree>
    <p:extLst>
      <p:ext uri="{BB962C8B-B14F-4D97-AF65-F5344CB8AC3E}">
        <p14:creationId xmlns:p14="http://schemas.microsoft.com/office/powerpoint/2010/main" val="1542532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LTiếp cận vốn vẫn là khó khăn lớn thứ hai đối với các doanh nghiệp, sau tìm kiếm khách hàng.</a:t>
            </a:r>
          </a:p>
          <a:p>
            <a:endParaRPr lang="en-US"/>
          </a:p>
          <a:p>
            <a:r>
              <a:rPr lang="en-US"/>
              <a:t>Cản trở lớn nhất là điều kiện vay vốn phải có tài sản thế chấp (86% doanh nghiệp đồng ý). 39% doanh nghiệp cho biết tình trạng bồi dưỡng cho cán bộ ngân hàng để vay được vốn là phổ biến.</a:t>
            </a:r>
          </a:p>
          <a:p>
            <a:endParaRPr lang="vi-VN"/>
          </a:p>
          <a:p>
            <a:endParaRPr lang="vi-VN"/>
          </a:p>
        </p:txBody>
      </p:sp>
      <p:sp>
        <p:nvSpPr>
          <p:cNvPr id="4" name="Slide Number Placeholder 3"/>
          <p:cNvSpPr>
            <a:spLocks noGrp="1"/>
          </p:cNvSpPr>
          <p:nvPr>
            <p:ph type="sldNum" sz="quarter" idx="10"/>
          </p:nvPr>
        </p:nvSpPr>
        <p:spPr/>
        <p:txBody>
          <a:bodyPr/>
          <a:lstStyle/>
          <a:p>
            <a:fld id="{DFEB01FE-4E03-C640-A47A-4934C90D8D7B}" type="slidenum">
              <a:t>18</a:t>
            </a:fld>
            <a:endParaRPr lang="vi-VN"/>
          </a:p>
        </p:txBody>
      </p:sp>
    </p:spTree>
    <p:extLst>
      <p:ext uri="{BB962C8B-B14F-4D97-AF65-F5344CB8AC3E}">
        <p14:creationId xmlns:p14="http://schemas.microsoft.com/office/powerpoint/2010/main" val="1098774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Nhấn mạnh là thủ tục hành chính thì tốt lên mà công khai thông tin lại xấu đi. </a:t>
            </a:r>
          </a:p>
          <a:p>
            <a:endParaRPr lang="vi-VN"/>
          </a:p>
          <a:p>
            <a:endParaRPr lang="vi-VN"/>
          </a:p>
        </p:txBody>
      </p:sp>
      <p:sp>
        <p:nvSpPr>
          <p:cNvPr id="4" name="Slide Number Placeholder 3"/>
          <p:cNvSpPr>
            <a:spLocks noGrp="1"/>
          </p:cNvSpPr>
          <p:nvPr>
            <p:ph type="sldNum" sz="quarter" idx="10"/>
          </p:nvPr>
        </p:nvSpPr>
        <p:spPr/>
        <p:txBody>
          <a:bodyPr/>
          <a:lstStyle/>
          <a:p>
            <a:fld id="{DFEB01FE-4E03-C640-A47A-4934C90D8D7B}" type="slidenum">
              <a:t>19</a:t>
            </a:fld>
            <a:endParaRPr lang="vi-VN"/>
          </a:p>
        </p:txBody>
      </p:sp>
    </p:spTree>
    <p:extLst>
      <p:ext uri="{BB962C8B-B14F-4D97-AF65-F5344CB8AC3E}">
        <p14:creationId xmlns:p14="http://schemas.microsoft.com/office/powerpoint/2010/main" val="625516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5 năm giảm liên tục (từ 60% năm 2013 xuống 36% năm 2017) thì năm vừa qua, tỷ lệ doanh nghiệp sẵn sàng khởi kiện ra toà án khi có tranh chấp đã tăng trở lại, lên mức 45% năm 2018.</a:t>
            </a:r>
          </a:p>
          <a:p>
            <a:endParaRPr lang="en-US"/>
          </a:p>
          <a:p>
            <a:r>
              <a:rPr lang="en-US"/>
              <a:t>Tác động lớn nhất là công khai bản án.</a:t>
            </a:r>
          </a:p>
          <a:p>
            <a:endParaRPr lang="vi-VN"/>
          </a:p>
          <a:p>
            <a:endParaRPr lang="vi-VN"/>
          </a:p>
        </p:txBody>
      </p:sp>
      <p:sp>
        <p:nvSpPr>
          <p:cNvPr id="4" name="Slide Number Placeholder 3"/>
          <p:cNvSpPr>
            <a:spLocks noGrp="1"/>
          </p:cNvSpPr>
          <p:nvPr>
            <p:ph type="sldNum" sz="quarter" idx="10"/>
          </p:nvPr>
        </p:nvSpPr>
        <p:spPr/>
        <p:txBody>
          <a:bodyPr/>
          <a:lstStyle/>
          <a:p>
            <a:fld id="{DFEB01FE-4E03-C640-A47A-4934C90D8D7B}" type="slidenum">
              <a:t>20</a:t>
            </a:fld>
            <a:endParaRPr lang="vi-VN"/>
          </a:p>
        </p:txBody>
      </p:sp>
    </p:spTree>
    <p:extLst>
      <p:ext uri="{BB962C8B-B14F-4D97-AF65-F5344CB8AC3E}">
        <p14:creationId xmlns:p14="http://schemas.microsoft.com/office/powerpoint/2010/main" val="850185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a:p>
            <a:r>
              <a:rPr lang="vi-VN"/>
              <a:t>Hà Nội và TPHCM trong nhóm các tỉnh mà DN ngại khởi kiện nhất.</a:t>
            </a:r>
          </a:p>
        </p:txBody>
      </p:sp>
      <p:sp>
        <p:nvSpPr>
          <p:cNvPr id="4" name="Slide Number Placeholder 3"/>
          <p:cNvSpPr>
            <a:spLocks noGrp="1"/>
          </p:cNvSpPr>
          <p:nvPr>
            <p:ph type="sldNum" sz="quarter" idx="10"/>
          </p:nvPr>
        </p:nvSpPr>
        <p:spPr/>
        <p:txBody>
          <a:bodyPr/>
          <a:lstStyle/>
          <a:p>
            <a:fld id="{DFEB01FE-4E03-C640-A47A-4934C90D8D7B}" type="slidenum">
              <a:t>21</a:t>
            </a:fld>
            <a:endParaRPr lang="vi-VN"/>
          </a:p>
        </p:txBody>
      </p:sp>
    </p:spTree>
    <p:extLst>
      <p:ext uri="{BB962C8B-B14F-4D97-AF65-F5344CB8AC3E}">
        <p14:creationId xmlns:p14="http://schemas.microsoft.com/office/powerpoint/2010/main" val="1997279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Thủ tục giấy tờ đơn giản hơn</a:t>
            </a:r>
          </a:p>
          <a:p>
            <a:pPr marL="0" marR="0" indent="0" algn="l" defTabSz="914400" rtl="0" eaLnBrk="1" fontAlgn="auto" latinLnBrk="0" hangingPunct="1">
              <a:lnSpc>
                <a:spcPct val="100000"/>
              </a:lnSpc>
              <a:spcBef>
                <a:spcPts val="0"/>
              </a:spcBef>
              <a:spcAft>
                <a:spcPts val="0"/>
              </a:spcAft>
              <a:buClrTx/>
              <a:buSzTx/>
              <a:buFontTx/>
              <a:buNone/>
              <a:tabLst/>
              <a:defRPr/>
            </a:pPr>
            <a:r>
              <a:rPr lang="en-US"/>
              <a:t>Cán bộ nhà nước làm việc hiệu quả hơn</a:t>
            </a:r>
          </a:p>
          <a:p>
            <a:pPr marL="0" marR="0" indent="0" algn="l" defTabSz="914400" rtl="0" eaLnBrk="1" fontAlgn="auto" latinLnBrk="0" hangingPunct="1">
              <a:lnSpc>
                <a:spcPct val="100000"/>
              </a:lnSpc>
              <a:spcBef>
                <a:spcPts val="0"/>
              </a:spcBef>
              <a:spcAft>
                <a:spcPts val="0"/>
              </a:spcAft>
              <a:buClrTx/>
              <a:buSzTx/>
              <a:buFontTx/>
              <a:buNone/>
              <a:tabLst/>
              <a:defRPr/>
            </a:pPr>
            <a:r>
              <a:rPr lang="en-US"/>
              <a:t>Lãnh đạo doanh nghiệp giảm thời gian để tìm hiểu và thực hiện các thủ tục hành</a:t>
            </a:r>
            <a:r>
              <a:rPr lang="en-US" baseline="0"/>
              <a:t> chính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Duy chỉ có vấn đề doanh nghiệp phải đi lại nhiều lần để làm thủ tục hành chính có dấu hiệu xấu đi</a:t>
            </a:r>
            <a:endParaRPr lang="en-US"/>
          </a:p>
          <a:p>
            <a:endParaRPr lang="vi-VN"/>
          </a:p>
        </p:txBody>
      </p:sp>
      <p:sp>
        <p:nvSpPr>
          <p:cNvPr id="4" name="Slide Number Placeholder 3"/>
          <p:cNvSpPr>
            <a:spLocks noGrp="1"/>
          </p:cNvSpPr>
          <p:nvPr>
            <p:ph type="sldNum" sz="quarter" idx="10"/>
          </p:nvPr>
        </p:nvSpPr>
        <p:spPr/>
        <p:txBody>
          <a:bodyPr/>
          <a:lstStyle/>
          <a:p>
            <a:fld id="{DFEB01FE-4E03-C640-A47A-4934C90D8D7B}" type="slidenum">
              <a:t>22</a:t>
            </a:fld>
            <a:endParaRPr lang="vi-VN"/>
          </a:p>
        </p:txBody>
      </p:sp>
    </p:spTree>
    <p:extLst>
      <p:ext uri="{BB962C8B-B14F-4D97-AF65-F5344CB8AC3E}">
        <p14:creationId xmlns:p14="http://schemas.microsoft.com/office/powerpoint/2010/main" val="2043112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Việt Nam xếp thứ 69, vẫn đứng sau Singapore (xếp thứ 2), Malaysia (xếp thứ 15), Thái Lan (xếp thứ 27) và Brunei (xếp thứ 55).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Có thể thấy là ngoài cá nhiệm vụ truyền thống thì tập trung nhiều vào chính phủ điện tử</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endParaRPr lang="vi-VN"/>
          </a:p>
        </p:txBody>
      </p:sp>
      <p:sp>
        <p:nvSpPr>
          <p:cNvPr id="4" name="Slide Number Placeholder 3"/>
          <p:cNvSpPr>
            <a:spLocks noGrp="1"/>
          </p:cNvSpPr>
          <p:nvPr>
            <p:ph type="sldNum" sz="quarter" idx="10"/>
          </p:nvPr>
        </p:nvSpPr>
        <p:spPr/>
        <p:txBody>
          <a:bodyPr/>
          <a:lstStyle/>
          <a:p>
            <a:fld id="{DFEB01FE-4E03-C640-A47A-4934C90D8D7B}" type="slidenum">
              <a:t>3</a:t>
            </a:fld>
            <a:endParaRPr lang="vi-VN"/>
          </a:p>
        </p:txBody>
      </p:sp>
    </p:spTree>
    <p:extLst>
      <p:ext uri="{BB962C8B-B14F-4D97-AF65-F5344CB8AC3E}">
        <p14:creationId xmlns:p14="http://schemas.microsoft.com/office/powerpoint/2010/main" val="751606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Thủ tục giấy tờ đơn giản hơn</a:t>
            </a:r>
          </a:p>
          <a:p>
            <a:pPr marL="0" marR="0" indent="0" algn="l" defTabSz="914400" rtl="0" eaLnBrk="1" fontAlgn="auto" latinLnBrk="0" hangingPunct="1">
              <a:lnSpc>
                <a:spcPct val="100000"/>
              </a:lnSpc>
              <a:spcBef>
                <a:spcPts val="0"/>
              </a:spcBef>
              <a:spcAft>
                <a:spcPts val="0"/>
              </a:spcAft>
              <a:buClrTx/>
              <a:buSzTx/>
              <a:buFontTx/>
              <a:buNone/>
              <a:tabLst/>
              <a:defRPr/>
            </a:pPr>
            <a:r>
              <a:rPr lang="en-US"/>
              <a:t>Cán bộ nhà nước làm việc hiệu quả hơn</a:t>
            </a:r>
          </a:p>
          <a:p>
            <a:pPr marL="0" marR="0" indent="0" algn="l" defTabSz="914400" rtl="0" eaLnBrk="1" fontAlgn="auto" latinLnBrk="0" hangingPunct="1">
              <a:lnSpc>
                <a:spcPct val="100000"/>
              </a:lnSpc>
              <a:spcBef>
                <a:spcPts val="0"/>
              </a:spcBef>
              <a:spcAft>
                <a:spcPts val="0"/>
              </a:spcAft>
              <a:buClrTx/>
              <a:buSzTx/>
              <a:buFontTx/>
              <a:buNone/>
              <a:tabLst/>
              <a:defRPr/>
            </a:pPr>
            <a:r>
              <a:rPr lang="en-US"/>
              <a:t>Lãnh đạo doanh nghiệp giảm thời gian để tìm hiểu và thực hiện các thủ tục hành</a:t>
            </a:r>
            <a:r>
              <a:rPr lang="en-US" baseline="0"/>
              <a:t> chính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Duy chỉ có vấn đề doanh nghiệp phải đi lại nhiều lần để làm thủ tục hành chính có dấu hiệu xấu đi</a:t>
            </a:r>
            <a:endParaRPr lang="en-US"/>
          </a:p>
          <a:p>
            <a:endParaRPr lang="vi-VN"/>
          </a:p>
        </p:txBody>
      </p:sp>
      <p:sp>
        <p:nvSpPr>
          <p:cNvPr id="4" name="Slide Number Placeholder 3"/>
          <p:cNvSpPr>
            <a:spLocks noGrp="1"/>
          </p:cNvSpPr>
          <p:nvPr>
            <p:ph type="sldNum" sz="quarter" idx="10"/>
          </p:nvPr>
        </p:nvSpPr>
        <p:spPr/>
        <p:txBody>
          <a:bodyPr/>
          <a:lstStyle/>
          <a:p>
            <a:fld id="{DFEB01FE-4E03-C640-A47A-4934C90D8D7B}" type="slidenum">
              <a:t>23</a:t>
            </a:fld>
            <a:endParaRPr lang="vi-VN"/>
          </a:p>
        </p:txBody>
      </p:sp>
    </p:spTree>
    <p:extLst>
      <p:ext uri="{BB962C8B-B14F-4D97-AF65-F5344CB8AC3E}">
        <p14:creationId xmlns:p14="http://schemas.microsoft.com/office/powerpoint/2010/main" val="86255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Tỷ lệ DN phải trả thêm các khoản không chính thức giảm</a:t>
            </a:r>
          </a:p>
          <a:p>
            <a:r>
              <a:rPr lang="vi-VN"/>
              <a:t>Tỷ lệ DN phải chi hơn 10% doanh thu cho chi phí không chính thức cũng giảm</a:t>
            </a:r>
          </a:p>
          <a:p>
            <a:r>
              <a:rPr lang="vi-VN"/>
              <a:t>Tỷ lệ DN cho rằng chi phí không chính thức ở mức chấp nhận được tăng nhẹ.</a:t>
            </a:r>
          </a:p>
          <a:p>
            <a:endParaRPr lang="vi-VN"/>
          </a:p>
          <a:p>
            <a:r>
              <a:rPr lang="vi-VN"/>
              <a:t>Tuy nhiên, hiện tượng nhũng nhiễu khi làm thủ tục hành chính lại không có chuyển biến.</a:t>
            </a:r>
          </a:p>
          <a:p>
            <a:endParaRPr lang="vi-VN"/>
          </a:p>
          <a:p>
            <a:r>
              <a:rPr lang="vi-VN"/>
              <a:t>Nói cách khác thì</a:t>
            </a:r>
            <a:r>
              <a:rPr lang="vi-VN" baseline="0"/>
              <a:t> cảm nhận tham nhũng nói chung của doanh nghiệp là chuyển biến tích cực. Riêng tham nhũng vặt khi làm thủ tục hành chính vẫn chưa có chuyển biến. </a:t>
            </a:r>
            <a:endParaRPr lang="vi-VN"/>
          </a:p>
          <a:p>
            <a:endParaRPr lang="vi-VN"/>
          </a:p>
        </p:txBody>
      </p:sp>
      <p:sp>
        <p:nvSpPr>
          <p:cNvPr id="4" name="Slide Number Placeholder 3"/>
          <p:cNvSpPr>
            <a:spLocks noGrp="1"/>
          </p:cNvSpPr>
          <p:nvPr>
            <p:ph type="sldNum" sz="quarter" idx="10"/>
          </p:nvPr>
        </p:nvSpPr>
        <p:spPr/>
        <p:txBody>
          <a:bodyPr/>
          <a:lstStyle/>
          <a:p>
            <a:fld id="{DFEB01FE-4E03-C640-A47A-4934C90D8D7B}" type="slidenum">
              <a:t>24</a:t>
            </a:fld>
            <a:endParaRPr lang="vi-VN"/>
          </a:p>
        </p:txBody>
      </p:sp>
    </p:spTree>
    <p:extLst>
      <p:ext uri="{BB962C8B-B14F-4D97-AF65-F5344CB8AC3E}">
        <p14:creationId xmlns:p14="http://schemas.microsoft.com/office/powerpoint/2010/main" val="1639691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Nhìn chung, tỷ lệ doanh nghiệp hài lòng về cơ sở hạ tầng của Việt Nam tăng nhẹ và liên tục trong nhiều năm qua.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Tuy nhiên, hạ tầng giao thông và khu công nghiệp vẫn được đánh giá là chưa đáp ứng được nhu cầu của một nửa số doanh nghiệp.</a:t>
            </a:r>
          </a:p>
          <a:p>
            <a:endParaRPr lang="vi-VN"/>
          </a:p>
        </p:txBody>
      </p:sp>
      <p:sp>
        <p:nvSpPr>
          <p:cNvPr id="4" name="Slide Number Placeholder 3"/>
          <p:cNvSpPr>
            <a:spLocks noGrp="1"/>
          </p:cNvSpPr>
          <p:nvPr>
            <p:ph type="sldNum" sz="quarter" idx="10"/>
          </p:nvPr>
        </p:nvSpPr>
        <p:spPr/>
        <p:txBody>
          <a:bodyPr/>
          <a:lstStyle/>
          <a:p>
            <a:fld id="{DFEB01FE-4E03-C640-A47A-4934C90D8D7B}" type="slidenum">
              <a:t>25</a:t>
            </a:fld>
            <a:endParaRPr lang="vi-VN"/>
          </a:p>
        </p:txBody>
      </p:sp>
    </p:spTree>
    <p:extLst>
      <p:ext uri="{BB962C8B-B14F-4D97-AF65-F5344CB8AC3E}">
        <p14:creationId xmlns:p14="http://schemas.microsoft.com/office/powerpoint/2010/main" val="701388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Đây là hình quan trọng. Anh Tuấn nói sâu về mảng này.</a:t>
            </a:r>
          </a:p>
          <a:p>
            <a:endParaRPr lang="vi-VN"/>
          </a:p>
          <a:p>
            <a:r>
              <a:rPr lang="vi-VN"/>
              <a:t>Tỷ lệ 48% DN phải xin giấy phép con vẫn quá nhiều. Cần phải cắt giảm hơn nữa khi</a:t>
            </a:r>
            <a:r>
              <a:rPr lang="vi-VN" baseline="0"/>
              <a:t> cắt giảm Danh mục Phụ lục 4.</a:t>
            </a:r>
            <a:endParaRPr lang="vi-VN"/>
          </a:p>
        </p:txBody>
      </p:sp>
      <p:sp>
        <p:nvSpPr>
          <p:cNvPr id="4" name="Slide Number Placeholder 3"/>
          <p:cNvSpPr>
            <a:spLocks noGrp="1"/>
          </p:cNvSpPr>
          <p:nvPr>
            <p:ph type="sldNum" sz="quarter" idx="10"/>
          </p:nvPr>
        </p:nvSpPr>
        <p:spPr/>
        <p:txBody>
          <a:bodyPr/>
          <a:lstStyle/>
          <a:p>
            <a:fld id="{DFEB01FE-4E03-C640-A47A-4934C90D8D7B}" type="slidenum">
              <a:t>26</a:t>
            </a:fld>
            <a:endParaRPr lang="vi-VN"/>
          </a:p>
        </p:txBody>
      </p:sp>
    </p:spTree>
    <p:extLst>
      <p:ext uri="{BB962C8B-B14F-4D97-AF65-F5344CB8AC3E}">
        <p14:creationId xmlns:p14="http://schemas.microsoft.com/office/powerpoint/2010/main" val="1325259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Luật quy định chung chung</a:t>
            </a:r>
            <a:r>
              <a:rPr lang="vi-VN" baseline="0"/>
              <a:t> như phải có trang thiết bị phù hợp, có nhân sự đủ trình độ, rồi giao Chính phủ quy định chi tiết. Đến khi Chính phủ làm Nghị định thì buộc phải vẽ ra điều kiện chứ không thể bỏ đi được.</a:t>
            </a:r>
          </a:p>
        </p:txBody>
      </p:sp>
      <p:sp>
        <p:nvSpPr>
          <p:cNvPr id="4" name="Slide Number Placeholder 3"/>
          <p:cNvSpPr>
            <a:spLocks noGrp="1"/>
          </p:cNvSpPr>
          <p:nvPr>
            <p:ph type="sldNum" sz="quarter" idx="10"/>
          </p:nvPr>
        </p:nvSpPr>
        <p:spPr/>
        <p:txBody>
          <a:bodyPr/>
          <a:lstStyle/>
          <a:p>
            <a:fld id="{DFEB01FE-4E03-C640-A47A-4934C90D8D7B}" type="slidenum">
              <a:t>27</a:t>
            </a:fld>
            <a:endParaRPr lang="vi-VN"/>
          </a:p>
        </p:txBody>
      </p:sp>
    </p:spTree>
    <p:extLst>
      <p:ext uri="{BB962C8B-B14F-4D97-AF65-F5344CB8AC3E}">
        <p14:creationId xmlns:p14="http://schemas.microsoft.com/office/powerpoint/2010/main" val="1771457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Quản lý rủi ro ở mức đơn giản ví dụ: kiểm tra 3 lô, 5 lô liên tiếp mà đạt thì được miễn kiểm tra trong 1-2</a:t>
            </a:r>
            <a:r>
              <a:rPr lang="vi-VN" baseline="0"/>
              <a:t> năm. Đây là hình thức quản lý rủi ro hết sức thô sơ. Tiêu chí đánh giá rất đơn giản là dựa trên số lần đạt của lô trước đó. Đúng ra thì phải dùng tiêu chí phức tạp hơn, như khối lượng lô hàng, lịch sử tuân thủ của loại mặt hàng, của nước xuất khẩu,</a:t>
            </a:r>
            <a:r>
              <a:rPr lang="mr-IN" baseline="0"/>
              <a:t>…</a:t>
            </a:r>
            <a:r>
              <a:rPr lang="vi-VN" baseline="0"/>
              <a:t> và nhiều thông tin khác.</a:t>
            </a:r>
          </a:p>
        </p:txBody>
      </p:sp>
      <p:sp>
        <p:nvSpPr>
          <p:cNvPr id="4" name="Slide Number Placeholder 3"/>
          <p:cNvSpPr>
            <a:spLocks noGrp="1"/>
          </p:cNvSpPr>
          <p:nvPr>
            <p:ph type="sldNum" sz="quarter" idx="10"/>
          </p:nvPr>
        </p:nvSpPr>
        <p:spPr/>
        <p:txBody>
          <a:bodyPr/>
          <a:lstStyle/>
          <a:p>
            <a:fld id="{DFEB01FE-4E03-C640-A47A-4934C90D8D7B}" type="slidenum">
              <a:t>28</a:t>
            </a:fld>
            <a:endParaRPr lang="vi-VN"/>
          </a:p>
        </p:txBody>
      </p:sp>
    </p:spTree>
    <p:extLst>
      <p:ext uri="{BB962C8B-B14F-4D97-AF65-F5344CB8AC3E}">
        <p14:creationId xmlns:p14="http://schemas.microsoft.com/office/powerpoint/2010/main" val="949670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Độc quyền ở lĩnh vực Thuốc BVTV vì ở miền bắc chỉ có 1 đơn vị (là trung tâm 1 của Cục), trong Nam có 2 đơn vị</a:t>
            </a:r>
            <a:r>
              <a:rPr lang="vi-VN" baseline="0"/>
              <a:t> (là Trung tâm 2 của Cục và Quatest 3).</a:t>
            </a:r>
          </a:p>
          <a:p>
            <a:endParaRPr lang="vi-VN" baseline="0"/>
          </a:p>
          <a:p>
            <a:r>
              <a:rPr lang="vi-VN" baseline="0"/>
              <a:t>Không công nhận kết quả kiểm định là lĩnh vực PCCC: chỉ coi kết quả kiểm định là tham khảo</a:t>
            </a:r>
          </a:p>
          <a:p>
            <a:endParaRPr lang="vi-VN" baseline="0"/>
          </a:p>
          <a:p>
            <a:r>
              <a:rPr lang="vi-VN" baseline="0"/>
              <a:t>Áp dụng QCKT mới mà chưa chỉ định là keo dán gỗ. Đến ngày hàng về cảng rồi, hỏi loạn lên Bộ thì Bộ Nông nghiệp mới chỉ định cấp tốc.</a:t>
            </a:r>
          </a:p>
          <a:p>
            <a:endParaRPr lang="vi-VN" baseline="0"/>
          </a:p>
          <a:p>
            <a:r>
              <a:rPr lang="vi-VN" baseline="0"/>
              <a:t>Không có QCKT mà kiểm tra là hàng an toàn lao động, như hồm trước có nói</a:t>
            </a:r>
            <a:endParaRPr lang="vi-VN"/>
          </a:p>
        </p:txBody>
      </p:sp>
      <p:sp>
        <p:nvSpPr>
          <p:cNvPr id="4" name="Slide Number Placeholder 3"/>
          <p:cNvSpPr>
            <a:spLocks noGrp="1"/>
          </p:cNvSpPr>
          <p:nvPr>
            <p:ph type="sldNum" sz="quarter" idx="10"/>
          </p:nvPr>
        </p:nvSpPr>
        <p:spPr/>
        <p:txBody>
          <a:bodyPr/>
          <a:lstStyle/>
          <a:p>
            <a:fld id="{DFEB01FE-4E03-C640-A47A-4934C90D8D7B}" type="slidenum">
              <a:t>29</a:t>
            </a:fld>
            <a:endParaRPr lang="vi-VN"/>
          </a:p>
        </p:txBody>
      </p:sp>
    </p:spTree>
    <p:extLst>
      <p:ext uri="{BB962C8B-B14F-4D97-AF65-F5344CB8AC3E}">
        <p14:creationId xmlns:p14="http://schemas.microsoft.com/office/powerpoint/2010/main" val="731923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DFEB01FE-4E03-C640-A47A-4934C90D8D7B}" type="slidenum">
              <a:t>30</a:t>
            </a:fld>
            <a:endParaRPr lang="vi-VN"/>
          </a:p>
        </p:txBody>
      </p:sp>
    </p:spTree>
    <p:extLst>
      <p:ext uri="{BB962C8B-B14F-4D97-AF65-F5344CB8AC3E}">
        <p14:creationId xmlns:p14="http://schemas.microsoft.com/office/powerpoint/2010/main" val="1633401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Nguy cơ chung là chậm so với kế hoạch của CP.</a:t>
            </a:r>
          </a:p>
        </p:txBody>
      </p:sp>
      <p:sp>
        <p:nvSpPr>
          <p:cNvPr id="4" name="Slide Number Placeholder 3"/>
          <p:cNvSpPr>
            <a:spLocks noGrp="1"/>
          </p:cNvSpPr>
          <p:nvPr>
            <p:ph type="sldNum" sz="quarter" idx="10"/>
          </p:nvPr>
        </p:nvSpPr>
        <p:spPr/>
        <p:txBody>
          <a:bodyPr/>
          <a:lstStyle/>
          <a:p>
            <a:fld id="{DFEB01FE-4E03-C640-A47A-4934C90D8D7B}" type="slidenum">
              <a:t>31</a:t>
            </a:fld>
            <a:endParaRPr lang="vi-VN"/>
          </a:p>
        </p:txBody>
      </p:sp>
    </p:spTree>
    <p:extLst>
      <p:ext uri="{BB962C8B-B14F-4D97-AF65-F5344CB8AC3E}">
        <p14:creationId xmlns:p14="http://schemas.microsoft.com/office/powerpoint/2010/main" val="1179115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t>Nhóm nghiên cứu truy cập vào Cổng dịch vụ công trực tuyến của 17 Bộ và 63 tỉnh thành để khảo sát thông tin</a:t>
            </a:r>
          </a:p>
          <a:p>
            <a:pPr marL="0" marR="0" indent="0" algn="l" defTabSz="914400" rtl="0" eaLnBrk="1" fontAlgn="auto" latinLnBrk="0" hangingPunct="1">
              <a:lnSpc>
                <a:spcPct val="100000"/>
              </a:lnSpc>
              <a:spcBef>
                <a:spcPts val="0"/>
              </a:spcBef>
              <a:spcAft>
                <a:spcPts val="0"/>
              </a:spcAft>
              <a:buClrTx/>
              <a:buSzTx/>
              <a:buFontTx/>
              <a:buNone/>
              <a:tabLst/>
              <a:defRPr/>
            </a:pPr>
            <a:r>
              <a:rPr lang="vi-VN"/>
              <a:t>Thời điểm cuối tháng 11/2019</a:t>
            </a:r>
          </a:p>
          <a:p>
            <a:endParaRPr lang="vi-VN"/>
          </a:p>
        </p:txBody>
      </p:sp>
      <p:sp>
        <p:nvSpPr>
          <p:cNvPr id="4" name="Slide Number Placeholder 3"/>
          <p:cNvSpPr>
            <a:spLocks noGrp="1"/>
          </p:cNvSpPr>
          <p:nvPr>
            <p:ph type="sldNum" sz="quarter" idx="10"/>
          </p:nvPr>
        </p:nvSpPr>
        <p:spPr/>
        <p:txBody>
          <a:bodyPr/>
          <a:lstStyle/>
          <a:p>
            <a:fld id="{DFEB01FE-4E03-C640-A47A-4934C90D8D7B}" type="slidenum">
              <a:t>32</a:t>
            </a:fld>
            <a:endParaRPr lang="vi-VN"/>
          </a:p>
        </p:txBody>
      </p:sp>
    </p:spTree>
    <p:extLst>
      <p:ext uri="{BB962C8B-B14F-4D97-AF65-F5344CB8AC3E}">
        <p14:creationId xmlns:p14="http://schemas.microsoft.com/office/powerpoint/2010/main" val="45954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Tập trung 10 nguyên tắc</a:t>
            </a:r>
            <a:r>
              <a:rPr lang="vi-VN" baseline="0"/>
              <a:t> ạ, trong đó có những cái quan trọng như ổn định chính sách, cạnh tranh bình đẳng, chống tham nhũng</a:t>
            </a:r>
            <a:r>
              <a:rPr lang="mr-IN" baseline="0"/>
              <a:t>…</a:t>
            </a:r>
            <a:endParaRPr lang="vi-VN"/>
          </a:p>
        </p:txBody>
      </p:sp>
      <p:sp>
        <p:nvSpPr>
          <p:cNvPr id="4" name="Slide Number Placeholder 3"/>
          <p:cNvSpPr>
            <a:spLocks noGrp="1"/>
          </p:cNvSpPr>
          <p:nvPr>
            <p:ph type="sldNum" sz="quarter" idx="10"/>
          </p:nvPr>
        </p:nvSpPr>
        <p:spPr/>
        <p:txBody>
          <a:bodyPr/>
          <a:lstStyle/>
          <a:p>
            <a:fld id="{DFEB01FE-4E03-C640-A47A-4934C90D8D7B}" type="slidenum">
              <a:t>4</a:t>
            </a:fld>
            <a:endParaRPr lang="vi-VN"/>
          </a:p>
        </p:txBody>
      </p:sp>
    </p:spTree>
    <p:extLst>
      <p:ext uri="{BB962C8B-B14F-4D97-AF65-F5344CB8AC3E}">
        <p14:creationId xmlns:p14="http://schemas.microsoft.com/office/powerpoint/2010/main" val="1704456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BTTTT</a:t>
            </a:r>
            <a:r>
              <a:rPr lang="vi-VN" baseline="0"/>
              <a:t> thì dễ hiểu vì sao nhiều thủ tục trực tuyến</a:t>
            </a:r>
          </a:p>
          <a:p>
            <a:r>
              <a:rPr lang="vi-VN" baseline="0"/>
              <a:t>BKHCN thì thủ tục về Sở hữu trí tuệ do có các đơn vị đại diện cho khách hàng</a:t>
            </a:r>
          </a:p>
          <a:p>
            <a:endParaRPr lang="vi-VN" baseline="0"/>
          </a:p>
          <a:p>
            <a:endParaRPr lang="vi-VN" baseline="0"/>
          </a:p>
          <a:p>
            <a:r>
              <a:rPr lang="vi-VN" baseline="0"/>
              <a:t>Khen </a:t>
            </a:r>
          </a:p>
          <a:p>
            <a:endParaRPr lang="vi-VN"/>
          </a:p>
        </p:txBody>
      </p:sp>
      <p:sp>
        <p:nvSpPr>
          <p:cNvPr id="4" name="Slide Number Placeholder 3"/>
          <p:cNvSpPr>
            <a:spLocks noGrp="1"/>
          </p:cNvSpPr>
          <p:nvPr>
            <p:ph type="sldNum" sz="quarter" idx="10"/>
          </p:nvPr>
        </p:nvSpPr>
        <p:spPr/>
        <p:txBody>
          <a:bodyPr/>
          <a:lstStyle/>
          <a:p>
            <a:fld id="{DFEB01FE-4E03-C640-A47A-4934C90D8D7B}" type="slidenum">
              <a:t>33</a:t>
            </a:fld>
            <a:endParaRPr lang="vi-VN"/>
          </a:p>
        </p:txBody>
      </p:sp>
    </p:spTree>
    <p:extLst>
      <p:ext uri="{BB962C8B-B14F-4D97-AF65-F5344CB8AC3E}">
        <p14:creationId xmlns:p14="http://schemas.microsoft.com/office/powerpoint/2010/main" val="1304249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Vấn đề này cần có nghiên cứu sâu hơn.</a:t>
            </a:r>
            <a:r>
              <a:rPr lang="vi-VN" baseline="0"/>
              <a:t> Chủ trương là cần, nhưng đi vào thực tiễn có thể gây lãng phí.</a:t>
            </a:r>
            <a:endParaRPr lang="vi-VN"/>
          </a:p>
        </p:txBody>
      </p:sp>
      <p:sp>
        <p:nvSpPr>
          <p:cNvPr id="4" name="Slide Number Placeholder 3"/>
          <p:cNvSpPr>
            <a:spLocks noGrp="1"/>
          </p:cNvSpPr>
          <p:nvPr>
            <p:ph type="sldNum" sz="quarter" idx="10"/>
          </p:nvPr>
        </p:nvSpPr>
        <p:spPr/>
        <p:txBody>
          <a:bodyPr/>
          <a:lstStyle/>
          <a:p>
            <a:fld id="{DFEB01FE-4E03-C640-A47A-4934C90D8D7B}" type="slidenum">
              <a:t>34</a:t>
            </a:fld>
            <a:endParaRPr lang="vi-VN"/>
          </a:p>
        </p:txBody>
      </p:sp>
    </p:spTree>
    <p:extLst>
      <p:ext uri="{BB962C8B-B14F-4D97-AF65-F5344CB8AC3E}">
        <p14:creationId xmlns:p14="http://schemas.microsoft.com/office/powerpoint/2010/main" val="1939952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Anh tập trung khen Bắc Giang, họ cam kết cao</a:t>
            </a:r>
            <a:r>
              <a:rPr lang="vi-VN" baseline="0"/>
              <a:t> nhất nhưng cũng là tỉnh có kết quả tốt nhất.</a:t>
            </a:r>
            <a:endParaRPr lang="vi-VN"/>
          </a:p>
        </p:txBody>
      </p:sp>
      <p:sp>
        <p:nvSpPr>
          <p:cNvPr id="4" name="Slide Number Placeholder 3"/>
          <p:cNvSpPr>
            <a:spLocks noGrp="1"/>
          </p:cNvSpPr>
          <p:nvPr>
            <p:ph type="sldNum" sz="quarter" idx="10"/>
          </p:nvPr>
        </p:nvSpPr>
        <p:spPr/>
        <p:txBody>
          <a:bodyPr/>
          <a:lstStyle/>
          <a:p>
            <a:fld id="{DFEB01FE-4E03-C640-A47A-4934C90D8D7B}" type="slidenum">
              <a:t>36</a:t>
            </a:fld>
            <a:endParaRPr lang="vi-VN"/>
          </a:p>
        </p:txBody>
      </p:sp>
    </p:spTree>
    <p:extLst>
      <p:ext uri="{BB962C8B-B14F-4D97-AF65-F5344CB8AC3E}">
        <p14:creationId xmlns:p14="http://schemas.microsoft.com/office/powerpoint/2010/main" val="879190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Slide quan trọng.</a:t>
            </a:r>
            <a:r>
              <a:rPr lang="vi-VN" baseline="0"/>
              <a:t> </a:t>
            </a:r>
            <a:r>
              <a:rPr lang="vi-VN"/>
              <a:t>Anh Tuấn nói sâu</a:t>
            </a:r>
          </a:p>
          <a:p>
            <a:endParaRPr lang="vi-VN"/>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Tỷ lệ doanh nghiệp cho biết họ luôn luôn hoặc thường xuyên dự đoán được thay đổi chính sách giảm từ mức 16% trong năm 2014 xuống còn 5% trong năm 2018. Trong khi đó, tỷ lệ doanh nghiệp không bao giờ hoặc hiếm khi dự đoán được nội dung chính sách tăng từ mức 42% trong năm 2014 lên mức 67% trong năm 2018. Sự suy giảm khả năng dự đoán chính sách này là xu hướng nhất quán trong 5 năm qua. </a:t>
            </a:r>
            <a:endParaRPr lang="en-US"/>
          </a:p>
          <a:p>
            <a:endParaRPr lang="vi-VN"/>
          </a:p>
        </p:txBody>
      </p:sp>
      <p:sp>
        <p:nvSpPr>
          <p:cNvPr id="4" name="Slide Number Placeholder 3"/>
          <p:cNvSpPr>
            <a:spLocks noGrp="1"/>
          </p:cNvSpPr>
          <p:nvPr>
            <p:ph type="sldNum" sz="quarter" idx="10"/>
          </p:nvPr>
        </p:nvSpPr>
        <p:spPr/>
        <p:txBody>
          <a:bodyPr/>
          <a:lstStyle/>
          <a:p>
            <a:fld id="{DFEB01FE-4E03-C640-A47A-4934C90D8D7B}" type="slidenum">
              <a:t>37</a:t>
            </a:fld>
            <a:endParaRPr lang="vi-VN"/>
          </a:p>
        </p:txBody>
      </p:sp>
    </p:spTree>
    <p:extLst>
      <p:ext uri="{BB962C8B-B14F-4D97-AF65-F5344CB8AC3E}">
        <p14:creationId xmlns:p14="http://schemas.microsoft.com/office/powerpoint/2010/main" val="1591334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DFEB01FE-4E03-C640-A47A-4934C90D8D7B}" type="slidenum">
              <a:t>38</a:t>
            </a:fld>
            <a:endParaRPr lang="vi-VN"/>
          </a:p>
        </p:txBody>
      </p:sp>
    </p:spTree>
    <p:extLst>
      <p:ext uri="{BB962C8B-B14F-4D97-AF65-F5344CB8AC3E}">
        <p14:creationId xmlns:p14="http://schemas.microsoft.com/office/powerpoint/2010/main" val="152826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Cạnh tranh bình đẳng với DNNN được cải thiện, trừ vấn đề đất đai</a:t>
            </a:r>
          </a:p>
          <a:p>
            <a:endParaRPr lang="vi-VN"/>
          </a:p>
        </p:txBody>
      </p:sp>
      <p:sp>
        <p:nvSpPr>
          <p:cNvPr id="4" name="Slide Number Placeholder 3"/>
          <p:cNvSpPr>
            <a:spLocks noGrp="1"/>
          </p:cNvSpPr>
          <p:nvPr>
            <p:ph type="sldNum" sz="quarter" idx="10"/>
          </p:nvPr>
        </p:nvSpPr>
        <p:spPr/>
        <p:txBody>
          <a:bodyPr/>
          <a:lstStyle/>
          <a:p>
            <a:fld id="{DFEB01FE-4E03-C640-A47A-4934C90D8D7B}" type="slidenum">
              <a:t>39</a:t>
            </a:fld>
            <a:endParaRPr lang="vi-VN"/>
          </a:p>
        </p:txBody>
      </p:sp>
    </p:spTree>
    <p:extLst>
      <p:ext uri="{BB962C8B-B14F-4D97-AF65-F5344CB8AC3E}">
        <p14:creationId xmlns:p14="http://schemas.microsoft.com/office/powerpoint/2010/main" val="1511952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Cạnh tranh bình đẳng với</a:t>
            </a:r>
            <a:r>
              <a:rPr lang="vi-VN" baseline="0"/>
              <a:t> DN FDI cũng</a:t>
            </a:r>
            <a:r>
              <a:rPr lang="vi-VN"/>
              <a:t> được cải thiện.</a:t>
            </a:r>
          </a:p>
          <a:p>
            <a:endParaRPr lang="vi-VN"/>
          </a:p>
        </p:txBody>
      </p:sp>
      <p:sp>
        <p:nvSpPr>
          <p:cNvPr id="4" name="Slide Number Placeholder 3"/>
          <p:cNvSpPr>
            <a:spLocks noGrp="1"/>
          </p:cNvSpPr>
          <p:nvPr>
            <p:ph type="sldNum" sz="quarter" idx="10"/>
          </p:nvPr>
        </p:nvSpPr>
        <p:spPr/>
        <p:txBody>
          <a:bodyPr/>
          <a:lstStyle/>
          <a:p>
            <a:fld id="{DFEB01FE-4E03-C640-A47A-4934C90D8D7B}" type="slidenum">
              <a:t>40</a:t>
            </a:fld>
            <a:endParaRPr lang="vi-VN"/>
          </a:p>
        </p:txBody>
      </p:sp>
    </p:spTree>
    <p:extLst>
      <p:ext uri="{BB962C8B-B14F-4D97-AF65-F5344CB8AC3E}">
        <p14:creationId xmlns:p14="http://schemas.microsoft.com/office/powerpoint/2010/main" val="1734675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Vấn đề cạnh tranh bất bình đẳng với doanh nghiệp sân sau đang là vấn đề nghiêm trọng nhất.</a:t>
            </a:r>
          </a:p>
        </p:txBody>
      </p:sp>
      <p:sp>
        <p:nvSpPr>
          <p:cNvPr id="4" name="Slide Number Placeholder 3"/>
          <p:cNvSpPr>
            <a:spLocks noGrp="1"/>
          </p:cNvSpPr>
          <p:nvPr>
            <p:ph type="sldNum" sz="quarter" idx="10"/>
          </p:nvPr>
        </p:nvSpPr>
        <p:spPr/>
        <p:txBody>
          <a:bodyPr/>
          <a:lstStyle/>
          <a:p>
            <a:fld id="{DFEB01FE-4E03-C640-A47A-4934C90D8D7B}" type="slidenum">
              <a:t>41</a:t>
            </a:fld>
            <a:endParaRPr lang="vi-VN"/>
          </a:p>
        </p:txBody>
      </p:sp>
    </p:spTree>
    <p:extLst>
      <p:ext uri="{BB962C8B-B14F-4D97-AF65-F5344CB8AC3E}">
        <p14:creationId xmlns:p14="http://schemas.microsoft.com/office/powerpoint/2010/main" val="2551585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Tổ chức đối thoại, giải quyết vướng mắc cho doanh nghiệp: tỷ lệ doanh nghiệp hài lòng về hoạt động tổ chức đối thoại, giải quyết vướng mắc cho doanh nghiệp có tăng nhưng ở mức rất khiêm tốn.</a:t>
            </a:r>
          </a:p>
          <a:p>
            <a:endParaRPr lang="vi-VN"/>
          </a:p>
        </p:txBody>
      </p:sp>
      <p:sp>
        <p:nvSpPr>
          <p:cNvPr id="4" name="Slide Number Placeholder 3"/>
          <p:cNvSpPr>
            <a:spLocks noGrp="1"/>
          </p:cNvSpPr>
          <p:nvPr>
            <p:ph type="sldNum" sz="quarter" idx="10"/>
          </p:nvPr>
        </p:nvSpPr>
        <p:spPr/>
        <p:txBody>
          <a:bodyPr/>
          <a:lstStyle/>
          <a:p>
            <a:fld id="{DFEB01FE-4E03-C640-A47A-4934C90D8D7B}" type="slidenum">
              <a:t>42</a:t>
            </a:fld>
            <a:endParaRPr lang="vi-VN"/>
          </a:p>
        </p:txBody>
      </p:sp>
    </p:spTree>
    <p:extLst>
      <p:ext uri="{BB962C8B-B14F-4D97-AF65-F5344CB8AC3E}">
        <p14:creationId xmlns:p14="http://schemas.microsoft.com/office/powerpoint/2010/main" val="8548469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quan</a:t>
            </a:r>
            <a:r>
              <a:rPr lang="en-US" baseline="0"/>
              <a:t> trọng. Anh Tuấn nói kỹ về Chỉ thị 20.</a:t>
            </a:r>
            <a:endParaRPr lang="en-US"/>
          </a:p>
          <a:p>
            <a:endParaRPr lang="en-US"/>
          </a:p>
          <a:p>
            <a:r>
              <a:rPr lang="en-US"/>
              <a:t>Công tác thanh kiểm tra: tỷ lệ doanh nghiệp bị thanh kiểm tra từ 2 lần trở lên trong năm giảm mạnh từ mức 40% xuống mức 19%. Tỷ lệ doanh nghiệp cho biết nội dung thanh kiểm tra có trùng lặp cũng giảm từ 14% xuống còn 11%. </a:t>
            </a:r>
          </a:p>
          <a:p>
            <a:endParaRPr lang="vi-VN"/>
          </a:p>
          <a:p>
            <a:endParaRPr lang="vi-VN"/>
          </a:p>
        </p:txBody>
      </p:sp>
      <p:sp>
        <p:nvSpPr>
          <p:cNvPr id="4" name="Slide Number Placeholder 3"/>
          <p:cNvSpPr>
            <a:spLocks noGrp="1"/>
          </p:cNvSpPr>
          <p:nvPr>
            <p:ph type="sldNum" sz="quarter" idx="10"/>
          </p:nvPr>
        </p:nvSpPr>
        <p:spPr/>
        <p:txBody>
          <a:bodyPr/>
          <a:lstStyle/>
          <a:p>
            <a:fld id="{DFEB01FE-4E03-C640-A47A-4934C90D8D7B}" type="slidenum">
              <a:t>43</a:t>
            </a:fld>
            <a:endParaRPr lang="vi-VN"/>
          </a:p>
        </p:txBody>
      </p:sp>
    </p:spTree>
    <p:extLst>
      <p:ext uri="{BB962C8B-B14F-4D97-AF65-F5344CB8AC3E}">
        <p14:creationId xmlns:p14="http://schemas.microsoft.com/office/powerpoint/2010/main" val="1992472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Tiếp cận tín dụng và Nộp thuế có nhiều cải cách</a:t>
            </a:r>
          </a:p>
          <a:p>
            <a:endParaRPr lang="vi-VN"/>
          </a:p>
          <a:p>
            <a:r>
              <a:rPr lang="vi-VN"/>
              <a:t>Đăng ký tài sản, giải quyết phá sản ít cải cách</a:t>
            </a:r>
          </a:p>
        </p:txBody>
      </p:sp>
      <p:sp>
        <p:nvSpPr>
          <p:cNvPr id="4" name="Slide Number Placeholder 3"/>
          <p:cNvSpPr>
            <a:spLocks noGrp="1"/>
          </p:cNvSpPr>
          <p:nvPr>
            <p:ph type="sldNum" sz="quarter" idx="10"/>
          </p:nvPr>
        </p:nvSpPr>
        <p:spPr/>
        <p:txBody>
          <a:bodyPr/>
          <a:lstStyle/>
          <a:p>
            <a:fld id="{DFEB01FE-4E03-C640-A47A-4934C90D8D7B}" type="slidenum">
              <a:t>7</a:t>
            </a:fld>
            <a:endParaRPr lang="vi-VN"/>
          </a:p>
        </p:txBody>
      </p:sp>
    </p:spTree>
    <p:extLst>
      <p:ext uri="{BB962C8B-B14F-4D97-AF65-F5344CB8AC3E}">
        <p14:creationId xmlns:p14="http://schemas.microsoft.com/office/powerpoint/2010/main" val="13479622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Slide này cũng quan trọng</a:t>
            </a:r>
          </a:p>
        </p:txBody>
      </p:sp>
      <p:sp>
        <p:nvSpPr>
          <p:cNvPr id="4" name="Slide Number Placeholder 3"/>
          <p:cNvSpPr>
            <a:spLocks noGrp="1"/>
          </p:cNvSpPr>
          <p:nvPr>
            <p:ph type="sldNum" sz="quarter" idx="10"/>
          </p:nvPr>
        </p:nvSpPr>
        <p:spPr/>
        <p:txBody>
          <a:bodyPr/>
          <a:lstStyle/>
          <a:p>
            <a:fld id="{DFEB01FE-4E03-C640-A47A-4934C90D8D7B}" type="slidenum">
              <a:t>44</a:t>
            </a:fld>
            <a:endParaRPr lang="vi-VN"/>
          </a:p>
        </p:txBody>
      </p:sp>
    </p:spTree>
    <p:extLst>
      <p:ext uri="{BB962C8B-B14F-4D97-AF65-F5344CB8AC3E}">
        <p14:creationId xmlns:p14="http://schemas.microsoft.com/office/powerpoint/2010/main" val="116760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DFEB01FE-4E03-C640-A47A-4934C90D8D7B}" type="slidenum">
              <a:t>8</a:t>
            </a:fld>
            <a:endParaRPr lang="vi-VN"/>
          </a:p>
        </p:txBody>
      </p:sp>
    </p:spTree>
    <p:extLst>
      <p:ext uri="{BB962C8B-B14F-4D97-AF65-F5344CB8AC3E}">
        <p14:creationId xmlns:p14="http://schemas.microsoft.com/office/powerpoint/2010/main" val="115630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DFEB01FE-4E03-C640-A47A-4934C90D8D7B}" type="slidenum">
              <a:t>9</a:t>
            </a:fld>
            <a:endParaRPr lang="vi-VN"/>
          </a:p>
        </p:txBody>
      </p:sp>
    </p:spTree>
    <p:extLst>
      <p:ext uri="{BB962C8B-B14F-4D97-AF65-F5344CB8AC3E}">
        <p14:creationId xmlns:p14="http://schemas.microsoft.com/office/powerpoint/2010/main" val="322132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Khác biệt lớn nhất nằm ở đánh giá về ứng dụng công nghệ thông tin tốt, giảm từ 60 xuống 36%</a:t>
            </a:r>
          </a:p>
        </p:txBody>
      </p:sp>
      <p:sp>
        <p:nvSpPr>
          <p:cNvPr id="4" name="Slide Number Placeholder 3"/>
          <p:cNvSpPr>
            <a:spLocks noGrp="1"/>
          </p:cNvSpPr>
          <p:nvPr>
            <p:ph type="sldNum" sz="quarter" idx="10"/>
          </p:nvPr>
        </p:nvSpPr>
        <p:spPr/>
        <p:txBody>
          <a:bodyPr/>
          <a:lstStyle/>
          <a:p>
            <a:fld id="{DFEB01FE-4E03-C640-A47A-4934C90D8D7B}" type="slidenum">
              <a:t>10</a:t>
            </a:fld>
            <a:endParaRPr lang="vi-VN"/>
          </a:p>
        </p:txBody>
      </p:sp>
    </p:spTree>
    <p:extLst>
      <p:ext uri="{BB962C8B-B14F-4D97-AF65-F5344CB8AC3E}">
        <p14:creationId xmlns:p14="http://schemas.microsoft.com/office/powerpoint/2010/main" val="109909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Hà Nội thay đổi mạnh</a:t>
            </a:r>
          </a:p>
        </p:txBody>
      </p:sp>
      <p:sp>
        <p:nvSpPr>
          <p:cNvPr id="4" name="Slide Number Placeholder 3"/>
          <p:cNvSpPr>
            <a:spLocks noGrp="1"/>
          </p:cNvSpPr>
          <p:nvPr>
            <p:ph type="sldNum" sz="quarter" idx="10"/>
          </p:nvPr>
        </p:nvSpPr>
        <p:spPr/>
        <p:txBody>
          <a:bodyPr/>
          <a:lstStyle/>
          <a:p>
            <a:fld id="{DFEB01FE-4E03-C640-A47A-4934C90D8D7B}" type="slidenum">
              <a:t>11</a:t>
            </a:fld>
            <a:endParaRPr lang="vi-VN"/>
          </a:p>
        </p:txBody>
      </p:sp>
    </p:spTree>
    <p:extLst>
      <p:ext uri="{BB962C8B-B14F-4D97-AF65-F5344CB8AC3E}">
        <p14:creationId xmlns:p14="http://schemas.microsoft.com/office/powerpoint/2010/main" val="1135193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DFEB01FE-4E03-C640-A47A-4934C90D8D7B}" type="slidenum">
              <a:t>12</a:t>
            </a:fld>
            <a:endParaRPr lang="vi-VN"/>
          </a:p>
        </p:txBody>
      </p:sp>
    </p:spTree>
    <p:extLst>
      <p:ext uri="{BB962C8B-B14F-4D97-AF65-F5344CB8AC3E}">
        <p14:creationId xmlns:p14="http://schemas.microsoft.com/office/powerpoint/2010/main" val="142180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A8F0D57C-26B5-9545-8388-EEA5A8CB494A}" type="datetime1">
              <a:t>16/12/2019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80A351-D99B-A44D-A988-988B614BD323}" type="slidenum">
              <a:t>‹#›</a:t>
            </a:fld>
            <a:endParaRPr lang="vi-VN"/>
          </a:p>
        </p:txBody>
      </p:sp>
    </p:spTree>
    <p:extLst>
      <p:ext uri="{BB962C8B-B14F-4D97-AF65-F5344CB8AC3E}">
        <p14:creationId xmlns:p14="http://schemas.microsoft.com/office/powerpoint/2010/main" val="137142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7FDAD70-D271-2140-BB7B-2B6F812CBC37}" type="datetime1">
              <a:t>16/12/2019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80A351-D99B-A44D-A988-988B614BD323}" type="slidenum">
              <a:t>‹#›</a:t>
            </a:fld>
            <a:endParaRPr lang="vi-VN"/>
          </a:p>
        </p:txBody>
      </p:sp>
    </p:spTree>
    <p:extLst>
      <p:ext uri="{BB962C8B-B14F-4D97-AF65-F5344CB8AC3E}">
        <p14:creationId xmlns:p14="http://schemas.microsoft.com/office/powerpoint/2010/main" val="164583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0A62B8D-4824-B544-9A2B-786BBE19BC65}" type="datetime1">
              <a:t>16/12/2019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80A351-D99B-A44D-A988-988B614BD323}" type="slidenum">
              <a:t>‹#›</a:t>
            </a:fld>
            <a:endParaRPr lang="vi-VN"/>
          </a:p>
        </p:txBody>
      </p:sp>
    </p:spTree>
    <p:extLst>
      <p:ext uri="{BB962C8B-B14F-4D97-AF65-F5344CB8AC3E}">
        <p14:creationId xmlns:p14="http://schemas.microsoft.com/office/powerpoint/2010/main" val="1893352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12A7EE1-D5A0-8D4C-B27C-B03ABBAD500C}" type="datetime1">
              <a:t>16/12/2019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80A351-D99B-A44D-A988-988B614BD323}" type="slidenum">
              <a:t>‹#›</a:t>
            </a:fld>
            <a:endParaRPr lang="vi-VN"/>
          </a:p>
        </p:txBody>
      </p:sp>
    </p:spTree>
    <p:extLst>
      <p:ext uri="{BB962C8B-B14F-4D97-AF65-F5344CB8AC3E}">
        <p14:creationId xmlns:p14="http://schemas.microsoft.com/office/powerpoint/2010/main" val="70239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F3A5BC-B17C-2A4E-84E9-DCF2870A91A4}" type="datetime1">
              <a:t>16/12/2019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80A351-D99B-A44D-A988-988B614BD323}" type="slidenum">
              <a:t>‹#›</a:t>
            </a:fld>
            <a:endParaRPr lang="vi-VN"/>
          </a:p>
        </p:txBody>
      </p:sp>
    </p:spTree>
    <p:extLst>
      <p:ext uri="{BB962C8B-B14F-4D97-AF65-F5344CB8AC3E}">
        <p14:creationId xmlns:p14="http://schemas.microsoft.com/office/powerpoint/2010/main" val="47184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067BEED-EA38-D54C-B8D5-B95C5366755F}" type="datetime1">
              <a:t>16/12/2019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80A351-D99B-A44D-A988-988B614BD323}" type="slidenum">
              <a:t>‹#›</a:t>
            </a:fld>
            <a:endParaRPr lang="vi-VN"/>
          </a:p>
        </p:txBody>
      </p:sp>
    </p:spTree>
    <p:extLst>
      <p:ext uri="{BB962C8B-B14F-4D97-AF65-F5344CB8AC3E}">
        <p14:creationId xmlns:p14="http://schemas.microsoft.com/office/powerpoint/2010/main" val="1824954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D2926A58-80B4-B547-A2AF-03D51CAC7920}" type="datetime1">
              <a:t>16/12/2019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380A351-D99B-A44D-A988-988B614BD323}" type="slidenum">
              <a:t>‹#›</a:t>
            </a:fld>
            <a:endParaRPr lang="vi-VN"/>
          </a:p>
        </p:txBody>
      </p:sp>
    </p:spTree>
    <p:extLst>
      <p:ext uri="{BB962C8B-B14F-4D97-AF65-F5344CB8AC3E}">
        <p14:creationId xmlns:p14="http://schemas.microsoft.com/office/powerpoint/2010/main" val="165270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4444D467-7FC1-524F-8B8E-E8FAD67D6A20}" type="datetime1">
              <a:t>16/12/2019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380A351-D99B-A44D-A988-988B614BD323}" type="slidenum">
              <a:t>‹#›</a:t>
            </a:fld>
            <a:endParaRPr lang="vi-VN"/>
          </a:p>
        </p:txBody>
      </p:sp>
    </p:spTree>
    <p:extLst>
      <p:ext uri="{BB962C8B-B14F-4D97-AF65-F5344CB8AC3E}">
        <p14:creationId xmlns:p14="http://schemas.microsoft.com/office/powerpoint/2010/main" val="138643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5F61A-BE17-314B-A644-7A16929C4245}" type="datetime1">
              <a:t>16/12/2019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380A351-D99B-A44D-A988-988B614BD323}" type="slidenum">
              <a:t>‹#›</a:t>
            </a:fld>
            <a:endParaRPr lang="vi-VN"/>
          </a:p>
        </p:txBody>
      </p:sp>
    </p:spTree>
    <p:extLst>
      <p:ext uri="{BB962C8B-B14F-4D97-AF65-F5344CB8AC3E}">
        <p14:creationId xmlns:p14="http://schemas.microsoft.com/office/powerpoint/2010/main" val="161705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3E8BC9-CD90-B047-9D8F-DAE455117357}" type="datetime1">
              <a:t>16/12/2019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80A351-D99B-A44D-A988-988B614BD323}" type="slidenum">
              <a:t>‹#›</a:t>
            </a:fld>
            <a:endParaRPr lang="vi-VN"/>
          </a:p>
        </p:txBody>
      </p:sp>
    </p:spTree>
    <p:extLst>
      <p:ext uri="{BB962C8B-B14F-4D97-AF65-F5344CB8AC3E}">
        <p14:creationId xmlns:p14="http://schemas.microsoft.com/office/powerpoint/2010/main" val="143628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86BF7D-32F9-8A4D-A4D8-90153CBF2CE0}" type="datetime1">
              <a:t>16/12/2019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80A351-D99B-A44D-A988-988B614BD323}" type="slidenum">
              <a:t>‹#›</a:t>
            </a:fld>
            <a:endParaRPr lang="vi-VN"/>
          </a:p>
        </p:txBody>
      </p:sp>
    </p:spTree>
    <p:extLst>
      <p:ext uri="{BB962C8B-B14F-4D97-AF65-F5344CB8AC3E}">
        <p14:creationId xmlns:p14="http://schemas.microsoft.com/office/powerpoint/2010/main" val="19421223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0000" r="7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D3296-EA0E-174F-BFC7-814A36CB00FB}" type="datetime1">
              <a:t>16/12/2019</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0A351-D99B-A44D-A988-988B614BD323}" type="slidenum">
              <a:t>‹#›</a:t>
            </a:fld>
            <a:endParaRPr lang="vi-VN"/>
          </a:p>
        </p:txBody>
      </p:sp>
    </p:spTree>
    <p:extLst>
      <p:ext uri="{BB962C8B-B14F-4D97-AF65-F5344CB8AC3E}">
        <p14:creationId xmlns:p14="http://schemas.microsoft.com/office/powerpoint/2010/main" val="749781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vi-VN" sz="3600"/>
              <a:t>REPORT ON THE IMPLEMENTATION OF RESOLUTION 02 AND RESOLUTION 35</a:t>
            </a:r>
          </a:p>
        </p:txBody>
      </p:sp>
      <p:sp>
        <p:nvSpPr>
          <p:cNvPr id="3" name="Subtitle 2"/>
          <p:cNvSpPr>
            <a:spLocks noGrp="1"/>
          </p:cNvSpPr>
          <p:nvPr>
            <p:ph type="subTitle" idx="1"/>
          </p:nvPr>
        </p:nvSpPr>
        <p:spPr/>
        <p:txBody>
          <a:bodyPr/>
          <a:lstStyle/>
          <a:p>
            <a:pPr algn="l"/>
            <a:endParaRPr lang="vi-VN"/>
          </a:p>
          <a:p>
            <a:pPr algn="l"/>
            <a:r>
              <a:rPr lang="vi-VN"/>
              <a:t>A view from business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300" y="119063"/>
            <a:ext cx="6375400" cy="1003300"/>
          </a:xfrm>
          <a:prstGeom prst="rect">
            <a:avLst/>
          </a:prstGeom>
        </p:spPr>
      </p:pic>
      <p:sp>
        <p:nvSpPr>
          <p:cNvPr id="5" name="Slide Number Placeholder 4"/>
          <p:cNvSpPr>
            <a:spLocks noGrp="1"/>
          </p:cNvSpPr>
          <p:nvPr>
            <p:ph type="sldNum" sz="quarter" idx="12"/>
          </p:nvPr>
        </p:nvSpPr>
        <p:spPr/>
        <p:txBody>
          <a:bodyPr/>
          <a:lstStyle/>
          <a:p>
            <a:fld id="{8380A351-D99B-A44D-A988-988B614BD323}" type="slidenum">
              <a:t>1</a:t>
            </a:fld>
            <a:endParaRPr lang="vi-VN"/>
          </a:p>
        </p:txBody>
      </p:sp>
    </p:spTree>
    <p:extLst>
      <p:ext uri="{BB962C8B-B14F-4D97-AF65-F5344CB8AC3E}">
        <p14:creationId xmlns:p14="http://schemas.microsoft.com/office/powerpoint/2010/main" val="169542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380A351-D99B-A44D-A988-988B614BD323}" type="slidenum">
              <a:t>10</a:t>
            </a:fld>
            <a:endParaRPr lang="vi-V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928" y="107248"/>
            <a:ext cx="10024872" cy="5913766"/>
          </a:xfrm>
          <a:prstGeom prst="rect">
            <a:avLst/>
          </a:prstGeom>
        </p:spPr>
      </p:pic>
    </p:spTree>
    <p:extLst>
      <p:ext uri="{BB962C8B-B14F-4D97-AF65-F5344CB8AC3E}">
        <p14:creationId xmlns:p14="http://schemas.microsoft.com/office/powerpoint/2010/main" val="1719958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vi-VN" sz="4000"/>
              <a:t>Good practice – Business register in Hanoi</a:t>
            </a:r>
          </a:p>
        </p:txBody>
      </p:sp>
      <p:sp>
        <p:nvSpPr>
          <p:cNvPr id="4" name="Content Placeholder 3"/>
          <p:cNvSpPr>
            <a:spLocks noGrp="1"/>
          </p:cNvSpPr>
          <p:nvPr>
            <p:ph sz="half" idx="1"/>
          </p:nvPr>
        </p:nvSpPr>
        <p:spPr>
          <a:xfrm>
            <a:off x="488516" y="1825625"/>
            <a:ext cx="3953388" cy="4262024"/>
          </a:xfrm>
        </p:spPr>
        <p:txBody>
          <a:bodyPr>
            <a:normAutofit/>
          </a:bodyPr>
          <a:lstStyle/>
          <a:p>
            <a:pPr>
              <a:lnSpc>
                <a:spcPct val="110000"/>
              </a:lnSpc>
            </a:pPr>
            <a:r>
              <a:rPr lang="vi-VN" sz="1800"/>
              <a:t>Before 2018, Hanoi is one of the worst provinces in business register. In 2017, Hanoi ranked 62/63 provinces</a:t>
            </a:r>
            <a:r>
              <a:rPr lang="vi-VN" sz="1800"/>
              <a:t>.</a:t>
            </a:r>
          </a:p>
          <a:p>
            <a:pPr>
              <a:lnSpc>
                <a:spcPct val="110000"/>
              </a:lnSpc>
            </a:pPr>
            <a:r>
              <a:rPr lang="vi-VN" sz="1800"/>
              <a:t>In</a:t>
            </a:r>
            <a:r>
              <a:rPr lang="vi-VN" sz="1800"/>
              <a:t> 2017, solutions:</a:t>
            </a:r>
          </a:p>
          <a:p>
            <a:pPr lvl="1">
              <a:lnSpc>
                <a:spcPct val="110000"/>
              </a:lnSpc>
            </a:pPr>
            <a:r>
              <a:rPr lang="vi-VN" sz="1600"/>
              <a:t>Reduce from 3 days to 2 days</a:t>
            </a:r>
          </a:p>
          <a:p>
            <a:pPr lvl="1">
              <a:lnSpc>
                <a:spcPct val="110000"/>
              </a:lnSpc>
            </a:pPr>
            <a:r>
              <a:rPr lang="vi-VN" sz="1600"/>
              <a:t>Public informantion for business</a:t>
            </a:r>
          </a:p>
          <a:p>
            <a:pPr lvl="1">
              <a:lnSpc>
                <a:spcPct val="110000"/>
              </a:lnSpc>
            </a:pPr>
            <a:r>
              <a:rPr lang="vi-VN" sz="1600"/>
              <a:t>Cooperate with banks to open bank account for business</a:t>
            </a:r>
          </a:p>
          <a:p>
            <a:pPr lvl="1">
              <a:lnSpc>
                <a:spcPct val="110000"/>
              </a:lnSpc>
            </a:pPr>
            <a:r>
              <a:rPr lang="vi-VN" sz="1600"/>
              <a:t>Make seal, upload seal sample and sent the seal to business</a:t>
            </a:r>
          </a:p>
          <a:p>
            <a:pPr lvl="1">
              <a:lnSpc>
                <a:spcPct val="110000"/>
              </a:lnSpc>
            </a:pPr>
            <a:r>
              <a:rPr lang="vi-VN" sz="1600"/>
              <a:t>No fee</a:t>
            </a:r>
          </a:p>
          <a:p>
            <a:pPr lvl="1">
              <a:lnSpc>
                <a:spcPct val="110000"/>
              </a:lnSpc>
            </a:pPr>
            <a:r>
              <a:rPr lang="vi-VN" sz="1600"/>
              <a:t>Online register</a:t>
            </a:r>
            <a:endParaRPr lang="vi-VN" sz="160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41904" y="1690688"/>
            <a:ext cx="7656987" cy="4486275"/>
          </a:xfrm>
        </p:spPr>
      </p:pic>
      <p:sp>
        <p:nvSpPr>
          <p:cNvPr id="2" name="Slide Number Placeholder 1"/>
          <p:cNvSpPr>
            <a:spLocks noGrp="1"/>
          </p:cNvSpPr>
          <p:nvPr>
            <p:ph type="sldNum" sz="quarter" idx="12"/>
          </p:nvPr>
        </p:nvSpPr>
        <p:spPr/>
        <p:txBody>
          <a:bodyPr/>
          <a:lstStyle/>
          <a:p>
            <a:fld id="{8380A351-D99B-A44D-A988-988B614BD323}" type="slidenum">
              <a:t>11</a:t>
            </a:fld>
            <a:endParaRPr lang="vi-VN"/>
          </a:p>
        </p:txBody>
      </p:sp>
    </p:spTree>
    <p:extLst>
      <p:ext uri="{BB962C8B-B14F-4D97-AF65-F5344CB8AC3E}">
        <p14:creationId xmlns:p14="http://schemas.microsoft.com/office/powerpoint/2010/main" val="1968666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rmAutofit fontScale="90000"/>
          </a:bodyPr>
          <a:lstStyle/>
          <a:p>
            <a:r>
              <a:rPr lang="vi-VN"/>
              <a:t>Paying Tax</a:t>
            </a:r>
          </a:p>
        </p:txBody>
      </p:sp>
      <p:sp>
        <p:nvSpPr>
          <p:cNvPr id="3" name="Content Placeholder 2"/>
          <p:cNvSpPr>
            <a:spLocks noGrp="1"/>
          </p:cNvSpPr>
          <p:nvPr>
            <p:ph idx="1"/>
          </p:nvPr>
        </p:nvSpPr>
        <p:spPr>
          <a:xfrm>
            <a:off x="838200" y="969818"/>
            <a:ext cx="10515600" cy="5207145"/>
          </a:xfrm>
        </p:spPr>
        <p:txBody>
          <a:bodyPr/>
          <a:lstStyle/>
          <a:p>
            <a:r>
              <a:rPr lang="vi-VN"/>
              <a:t>The most improved sections in Doing Business</a:t>
            </a:r>
          </a:p>
          <a:p>
            <a:r>
              <a:rPr lang="vi-VN"/>
              <a:t>Paying tax time (hours per year)</a:t>
            </a:r>
          </a:p>
          <a:p>
            <a:pPr lvl="1"/>
            <a:r>
              <a:rPr lang="vi-VN"/>
              <a:t>Reduce from 498 hours to 384 hours</a:t>
            </a:r>
          </a:p>
          <a:p>
            <a:pPr lvl="1"/>
            <a:r>
              <a:rPr lang="vi-VN"/>
              <a:t>Still higher than Pacific Asian countries (173 hours)</a:t>
            </a:r>
          </a:p>
          <a:p>
            <a:pPr lvl="1"/>
            <a:endParaRPr lang="vi-VN"/>
          </a:p>
          <a:p>
            <a:pPr lvl="1"/>
            <a:endParaRPr lang="vi-VN"/>
          </a:p>
          <a:p>
            <a:endParaRPr lang="vi-VN"/>
          </a:p>
          <a:p>
            <a:endParaRPr lang="vi-VN"/>
          </a:p>
        </p:txBody>
      </p:sp>
      <p:sp>
        <p:nvSpPr>
          <p:cNvPr id="4" name="Slide Number Placeholder 3"/>
          <p:cNvSpPr>
            <a:spLocks noGrp="1"/>
          </p:cNvSpPr>
          <p:nvPr>
            <p:ph type="sldNum" sz="quarter" idx="12"/>
          </p:nvPr>
        </p:nvSpPr>
        <p:spPr/>
        <p:txBody>
          <a:bodyPr/>
          <a:lstStyle/>
          <a:p>
            <a:fld id="{8380A351-D99B-A44D-A988-988B614BD323}" type="slidenum">
              <a:t>12</a:t>
            </a:fld>
            <a:endParaRPr lang="vi-V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1534"/>
            <a:ext cx="10058400" cy="4096466"/>
          </a:xfrm>
          <a:prstGeom prst="rect">
            <a:avLst/>
          </a:prstGeom>
        </p:spPr>
      </p:pic>
    </p:spTree>
    <p:extLst>
      <p:ext uri="{BB962C8B-B14F-4D97-AF65-F5344CB8AC3E}">
        <p14:creationId xmlns:p14="http://schemas.microsoft.com/office/powerpoint/2010/main" val="1583950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E-tax</a:t>
            </a:r>
            <a:endParaRPr lang="vi-VN"/>
          </a:p>
        </p:txBody>
      </p:sp>
      <p:sp>
        <p:nvSpPr>
          <p:cNvPr id="3" name="Content Placeholder 2"/>
          <p:cNvSpPr>
            <a:spLocks noGrp="1"/>
          </p:cNvSpPr>
          <p:nvPr>
            <p:ph sz="half" idx="1"/>
          </p:nvPr>
        </p:nvSpPr>
        <p:spPr/>
        <p:txBody>
          <a:bodyPr>
            <a:normAutofit/>
          </a:bodyPr>
          <a:lstStyle/>
          <a:p>
            <a:r>
              <a:rPr lang="vi-VN"/>
              <a:t>98.4% of businesses declare tax online</a:t>
            </a:r>
          </a:p>
          <a:p>
            <a:r>
              <a:rPr lang="vi-VN"/>
              <a:t>Businesses satisfied with e-tax:</a:t>
            </a:r>
          </a:p>
          <a:p>
            <a:pPr lvl="1"/>
            <a:r>
              <a:rPr lang="vi-VN"/>
              <a:t>98% of businesses satisfied due to saving time</a:t>
            </a:r>
          </a:p>
          <a:p>
            <a:pPr lvl="1"/>
            <a:r>
              <a:rPr lang="vi-VN"/>
              <a:t>97% of businesses satisfied due to ease</a:t>
            </a:r>
          </a:p>
          <a:p>
            <a:pPr lvl="1"/>
            <a:r>
              <a:rPr lang="vi-VN"/>
              <a:t>3% of businesses unstisfied due to lags and cost of digital service</a:t>
            </a:r>
          </a:p>
          <a:p>
            <a:pPr lvl="1"/>
            <a:endParaRPr lang="vi-VN"/>
          </a:p>
        </p:txBody>
      </p:sp>
      <p:sp>
        <p:nvSpPr>
          <p:cNvPr id="5" name="Content Placeholder 4"/>
          <p:cNvSpPr>
            <a:spLocks noGrp="1"/>
          </p:cNvSpPr>
          <p:nvPr>
            <p:ph sz="half" idx="2"/>
          </p:nvPr>
        </p:nvSpPr>
        <p:spPr/>
        <p:txBody>
          <a:bodyPr>
            <a:normAutofit/>
          </a:bodyPr>
          <a:lstStyle/>
          <a:p>
            <a:r>
              <a:rPr lang="vi-VN"/>
              <a:t>77% of businesses want to use e-invoice</a:t>
            </a:r>
          </a:p>
          <a:p>
            <a:r>
              <a:rPr lang="vi-VN"/>
              <a:t>70% of businesses are ready to use e-invoice</a:t>
            </a:r>
          </a:p>
        </p:txBody>
      </p:sp>
      <p:sp>
        <p:nvSpPr>
          <p:cNvPr id="4" name="Slide Number Placeholder 3"/>
          <p:cNvSpPr>
            <a:spLocks noGrp="1"/>
          </p:cNvSpPr>
          <p:nvPr>
            <p:ph type="sldNum" sz="quarter" idx="12"/>
          </p:nvPr>
        </p:nvSpPr>
        <p:spPr/>
        <p:txBody>
          <a:bodyPr/>
          <a:lstStyle/>
          <a:p>
            <a:fld id="{8380A351-D99B-A44D-A988-988B614BD323}" type="slidenum">
              <a:t>13</a:t>
            </a:fld>
            <a:endParaRPr lang="vi-VN"/>
          </a:p>
        </p:txBody>
      </p:sp>
    </p:spTree>
    <p:extLst>
      <p:ext uri="{BB962C8B-B14F-4D97-AF65-F5344CB8AC3E}">
        <p14:creationId xmlns:p14="http://schemas.microsoft.com/office/powerpoint/2010/main" val="1131354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80A351-D99B-A44D-A988-988B614BD323}" type="slidenum">
              <a:t>14</a:t>
            </a:fld>
            <a:endParaRPr lang="vi-VN"/>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806" y="129783"/>
            <a:ext cx="9015260" cy="6043196"/>
          </a:xfrm>
          <a:prstGeom prst="rect">
            <a:avLst/>
          </a:prstGeom>
        </p:spPr>
      </p:pic>
    </p:spTree>
    <p:extLst>
      <p:ext uri="{BB962C8B-B14F-4D97-AF65-F5344CB8AC3E}">
        <p14:creationId xmlns:p14="http://schemas.microsoft.com/office/powerpoint/2010/main" val="42334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0A351-D99B-A44D-A988-988B614BD323}" type="slidenum">
              <a:t>15</a:t>
            </a:fld>
            <a:endParaRPr lang="vi-V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0"/>
            <a:ext cx="10058400" cy="6002593"/>
          </a:xfrm>
          <a:prstGeom prst="rect">
            <a:avLst/>
          </a:prstGeom>
        </p:spPr>
      </p:pic>
    </p:spTree>
    <p:extLst>
      <p:ext uri="{BB962C8B-B14F-4D97-AF65-F5344CB8AC3E}">
        <p14:creationId xmlns:p14="http://schemas.microsoft.com/office/powerpoint/2010/main" val="153297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0A351-D99B-A44D-A988-988B614BD323}" type="slidenum">
              <a:t>16</a:t>
            </a:fld>
            <a:endParaRPr lang="vi-VN"/>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837" y="248483"/>
            <a:ext cx="7641936" cy="6107867"/>
          </a:xfrm>
          <a:prstGeom prst="rect">
            <a:avLst/>
          </a:prstGeom>
        </p:spPr>
      </p:pic>
    </p:spTree>
    <p:extLst>
      <p:ext uri="{BB962C8B-B14F-4D97-AF65-F5344CB8AC3E}">
        <p14:creationId xmlns:p14="http://schemas.microsoft.com/office/powerpoint/2010/main" val="922555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354782" cy="1325563"/>
          </a:xfrm>
        </p:spPr>
        <p:txBody>
          <a:bodyPr/>
          <a:lstStyle/>
          <a:p>
            <a:r>
              <a:rPr lang="vi-VN"/>
              <a:t>Construction permits</a:t>
            </a:r>
          </a:p>
        </p:txBody>
      </p:sp>
      <p:sp>
        <p:nvSpPr>
          <p:cNvPr id="5" name="Content Placeholder 4"/>
          <p:cNvSpPr>
            <a:spLocks noGrp="1"/>
          </p:cNvSpPr>
          <p:nvPr>
            <p:ph sz="half" idx="1"/>
          </p:nvPr>
        </p:nvSpPr>
        <p:spPr/>
        <p:txBody>
          <a:bodyPr>
            <a:normAutofit fontScale="77500" lnSpcReduction="20000"/>
          </a:bodyPr>
          <a:lstStyle/>
          <a:p>
            <a:pPr>
              <a:lnSpc>
                <a:spcPct val="120000"/>
              </a:lnSpc>
            </a:pPr>
            <a:r>
              <a:rPr lang="vi-VN"/>
              <a:t>Hanoi and HCMC are in the most difficult provinces to get construction permits</a:t>
            </a:r>
          </a:p>
          <a:p>
            <a:pPr>
              <a:lnSpc>
                <a:spcPct val="120000"/>
              </a:lnSpc>
            </a:pPr>
            <a:r>
              <a:rPr lang="vi-VN"/>
              <a:t>Average times to submit documents: 3 times for each procedure</a:t>
            </a:r>
          </a:p>
          <a:p>
            <a:pPr>
              <a:lnSpc>
                <a:spcPct val="120000"/>
              </a:lnSpc>
            </a:pPr>
            <a:r>
              <a:rPr lang="vi-VN"/>
              <a:t>63% of businesses have to get fire fighting certification</a:t>
            </a:r>
          </a:p>
          <a:p>
            <a:pPr>
              <a:lnSpc>
                <a:spcPct val="120000"/>
              </a:lnSpc>
            </a:pPr>
            <a:r>
              <a:rPr lang="vi-VN"/>
              <a:t>30% of businesses having trouble to get fire fighting certification</a:t>
            </a:r>
          </a:p>
          <a:p>
            <a:pPr>
              <a:lnSpc>
                <a:spcPct val="120000"/>
              </a:lnSpc>
            </a:pPr>
            <a:r>
              <a:rPr lang="vi-VN"/>
              <a:t>Cannot connect between construction and fire fighting procedures</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87491" y="30721"/>
            <a:ext cx="4882345" cy="6827280"/>
          </a:xfrm>
        </p:spPr>
      </p:pic>
      <p:sp>
        <p:nvSpPr>
          <p:cNvPr id="4" name="Slide Number Placeholder 3"/>
          <p:cNvSpPr>
            <a:spLocks noGrp="1"/>
          </p:cNvSpPr>
          <p:nvPr>
            <p:ph type="sldNum" sz="quarter" idx="12"/>
          </p:nvPr>
        </p:nvSpPr>
        <p:spPr/>
        <p:txBody>
          <a:bodyPr/>
          <a:lstStyle/>
          <a:p>
            <a:fld id="{8380A351-D99B-A44D-A988-988B614BD323}" type="slidenum">
              <a:t>17</a:t>
            </a:fld>
            <a:endParaRPr lang="vi-VN"/>
          </a:p>
        </p:txBody>
      </p:sp>
    </p:spTree>
    <p:extLst>
      <p:ext uri="{BB962C8B-B14F-4D97-AF65-F5344CB8AC3E}">
        <p14:creationId xmlns:p14="http://schemas.microsoft.com/office/powerpoint/2010/main" val="204984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Getting credit</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18544" y="1782099"/>
            <a:ext cx="8514413" cy="5075901"/>
          </a:xfrm>
        </p:spPr>
      </p:pic>
      <p:sp>
        <p:nvSpPr>
          <p:cNvPr id="4" name="Slide Number Placeholder 3"/>
          <p:cNvSpPr>
            <a:spLocks noGrp="1"/>
          </p:cNvSpPr>
          <p:nvPr>
            <p:ph type="sldNum" sz="quarter" idx="12"/>
          </p:nvPr>
        </p:nvSpPr>
        <p:spPr/>
        <p:txBody>
          <a:bodyPr/>
          <a:lstStyle/>
          <a:p>
            <a:fld id="{8380A351-D99B-A44D-A988-988B614BD323}" type="slidenum">
              <a:t>18</a:t>
            </a:fld>
            <a:endParaRPr lang="vi-VN"/>
          </a:p>
        </p:txBody>
      </p:sp>
    </p:spTree>
    <p:extLst>
      <p:ext uri="{BB962C8B-B14F-4D97-AF65-F5344CB8AC3E}">
        <p14:creationId xmlns:p14="http://schemas.microsoft.com/office/powerpoint/2010/main" val="2013416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a:t>Registering property and land management</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5711" y="1690688"/>
            <a:ext cx="9312215" cy="5167312"/>
          </a:xfrm>
        </p:spPr>
      </p:pic>
      <p:sp>
        <p:nvSpPr>
          <p:cNvPr id="4" name="Slide Number Placeholder 3"/>
          <p:cNvSpPr>
            <a:spLocks noGrp="1"/>
          </p:cNvSpPr>
          <p:nvPr>
            <p:ph type="sldNum" sz="quarter" idx="12"/>
          </p:nvPr>
        </p:nvSpPr>
        <p:spPr/>
        <p:txBody>
          <a:bodyPr/>
          <a:lstStyle/>
          <a:p>
            <a:fld id="{8380A351-D99B-A44D-A988-988B614BD323}" type="slidenum">
              <a:t>19</a:t>
            </a:fld>
            <a:endParaRPr lang="vi-VN"/>
          </a:p>
        </p:txBody>
      </p:sp>
    </p:spTree>
    <p:extLst>
      <p:ext uri="{BB962C8B-B14F-4D97-AF65-F5344CB8AC3E}">
        <p14:creationId xmlns:p14="http://schemas.microsoft.com/office/powerpoint/2010/main" val="1424349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Introduction</a:t>
            </a:r>
          </a:p>
        </p:txBody>
      </p:sp>
      <p:sp>
        <p:nvSpPr>
          <p:cNvPr id="6" name="Text Placeholder 5"/>
          <p:cNvSpPr>
            <a:spLocks noGrp="1"/>
          </p:cNvSpPr>
          <p:nvPr>
            <p:ph type="body" idx="1"/>
          </p:nvPr>
        </p:nvSpPr>
        <p:spPr/>
        <p:txBody>
          <a:bodyPr/>
          <a:lstStyle/>
          <a:p>
            <a:r>
              <a:rPr lang="vi-VN"/>
              <a:t>Purpose of the report</a:t>
            </a:r>
          </a:p>
          <a:p>
            <a:endParaRPr lang="vi-VN"/>
          </a:p>
        </p:txBody>
      </p:sp>
      <p:sp>
        <p:nvSpPr>
          <p:cNvPr id="4" name="Content Placeholder 3"/>
          <p:cNvSpPr>
            <a:spLocks noGrp="1"/>
          </p:cNvSpPr>
          <p:nvPr>
            <p:ph sz="half" idx="2"/>
          </p:nvPr>
        </p:nvSpPr>
        <p:spPr/>
        <p:txBody>
          <a:bodyPr>
            <a:normAutofit/>
          </a:bodyPr>
          <a:lstStyle/>
          <a:p>
            <a:r>
              <a:rPr lang="vi-VN"/>
              <a:t>A mission in Resolution 02 assigned to VCCI</a:t>
            </a:r>
          </a:p>
          <a:p>
            <a:r>
              <a:rPr lang="en-US"/>
              <a:t>Comments from direct beneficiary objects</a:t>
            </a:r>
          </a:p>
          <a:p>
            <a:r>
              <a:rPr lang="en-US"/>
              <a:t>Perspective on the implementation of the Resolutions</a:t>
            </a:r>
          </a:p>
          <a:p>
            <a:endParaRPr lang="vi-VN"/>
          </a:p>
        </p:txBody>
      </p:sp>
      <p:sp>
        <p:nvSpPr>
          <p:cNvPr id="7" name="Text Placeholder 6"/>
          <p:cNvSpPr>
            <a:spLocks noGrp="1"/>
          </p:cNvSpPr>
          <p:nvPr>
            <p:ph type="body" sz="quarter" idx="3"/>
          </p:nvPr>
        </p:nvSpPr>
        <p:spPr/>
        <p:txBody>
          <a:bodyPr/>
          <a:lstStyle/>
          <a:p>
            <a:r>
              <a:rPr lang="vi-VN"/>
              <a:t>Methodology</a:t>
            </a:r>
          </a:p>
          <a:p>
            <a:endParaRPr lang="vi-VN"/>
          </a:p>
        </p:txBody>
      </p:sp>
      <p:sp>
        <p:nvSpPr>
          <p:cNvPr id="5" name="Content Placeholder 4"/>
          <p:cNvSpPr>
            <a:spLocks noGrp="1"/>
          </p:cNvSpPr>
          <p:nvPr>
            <p:ph sz="quarter" idx="4"/>
          </p:nvPr>
        </p:nvSpPr>
        <p:spPr/>
        <p:txBody>
          <a:bodyPr>
            <a:normAutofit/>
          </a:bodyPr>
          <a:lstStyle/>
          <a:p>
            <a:pPr lvl="0"/>
            <a:r>
              <a:rPr lang="en-US" dirty="0">
                <a:solidFill>
                  <a:prstClr val="black"/>
                </a:solidFill>
                <a:latin typeface="Calibri" pitchFamily="34" charset="0"/>
                <a:cs typeface="Calibri" pitchFamily="34" charset="0"/>
              </a:rPr>
              <a:t>PCI Data statistics</a:t>
            </a:r>
          </a:p>
          <a:p>
            <a:pPr lvl="0"/>
            <a:r>
              <a:rPr lang="en-US" dirty="0">
                <a:solidFill>
                  <a:prstClr val="black"/>
                </a:solidFill>
                <a:latin typeface="Calibri" pitchFamily="34" charset="0"/>
                <a:cs typeface="Calibri" pitchFamily="34" charset="0"/>
              </a:rPr>
              <a:t>In-dept Interviews</a:t>
            </a:r>
          </a:p>
          <a:p>
            <a:pPr lvl="0"/>
            <a:r>
              <a:rPr lang="en-US" dirty="0">
                <a:solidFill>
                  <a:prstClr val="black"/>
                </a:solidFill>
                <a:latin typeface="Calibri" pitchFamily="34" charset="0"/>
                <a:cs typeface="Calibri" pitchFamily="34" charset="0"/>
              </a:rPr>
              <a:t>Group Discussion</a:t>
            </a:r>
          </a:p>
          <a:p>
            <a:endParaRPr lang="vi-VN"/>
          </a:p>
        </p:txBody>
      </p:sp>
      <p:sp>
        <p:nvSpPr>
          <p:cNvPr id="8" name="Slide Number Placeholder 7"/>
          <p:cNvSpPr>
            <a:spLocks noGrp="1"/>
          </p:cNvSpPr>
          <p:nvPr>
            <p:ph type="sldNum" sz="quarter" idx="12"/>
          </p:nvPr>
        </p:nvSpPr>
        <p:spPr/>
        <p:txBody>
          <a:bodyPr/>
          <a:lstStyle/>
          <a:p>
            <a:fld id="{8380A351-D99B-A44D-A988-988B614BD323}" type="slidenum">
              <a:t>2</a:t>
            </a:fld>
            <a:endParaRPr lang="vi-VN"/>
          </a:p>
        </p:txBody>
      </p:sp>
    </p:spTree>
    <p:extLst>
      <p:ext uri="{BB962C8B-B14F-4D97-AF65-F5344CB8AC3E}">
        <p14:creationId xmlns:p14="http://schemas.microsoft.com/office/powerpoint/2010/main" val="1651667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a:t>Judicial reform, enforcing contract and resolving insolvency</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8460" y="1825625"/>
            <a:ext cx="9683708" cy="5032375"/>
          </a:xfrm>
        </p:spPr>
      </p:pic>
      <p:sp>
        <p:nvSpPr>
          <p:cNvPr id="4" name="Slide Number Placeholder 3"/>
          <p:cNvSpPr>
            <a:spLocks noGrp="1"/>
          </p:cNvSpPr>
          <p:nvPr>
            <p:ph type="sldNum" sz="quarter" idx="12"/>
          </p:nvPr>
        </p:nvSpPr>
        <p:spPr/>
        <p:txBody>
          <a:bodyPr/>
          <a:lstStyle/>
          <a:p>
            <a:fld id="{8380A351-D99B-A44D-A988-988B614BD323}" type="slidenum">
              <a:t>20</a:t>
            </a:fld>
            <a:endParaRPr lang="vi-VN"/>
          </a:p>
        </p:txBody>
      </p:sp>
    </p:spTree>
    <p:extLst>
      <p:ext uri="{BB962C8B-B14F-4D97-AF65-F5344CB8AC3E}">
        <p14:creationId xmlns:p14="http://schemas.microsoft.com/office/powerpoint/2010/main" val="927114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Judicial reform</a:t>
            </a:r>
          </a:p>
        </p:txBody>
      </p:sp>
      <p:sp>
        <p:nvSpPr>
          <p:cNvPr id="6" name="Content Placeholder 5"/>
          <p:cNvSpPr>
            <a:spLocks noGrp="1"/>
          </p:cNvSpPr>
          <p:nvPr>
            <p:ph sz="half" idx="1"/>
          </p:nvPr>
        </p:nvSpPr>
        <p:spPr>
          <a:xfrm>
            <a:off x="838200" y="1825625"/>
            <a:ext cx="5502640" cy="4351338"/>
          </a:xfrm>
        </p:spPr>
        <p:txBody>
          <a:bodyPr>
            <a:normAutofit/>
          </a:bodyPr>
          <a:lstStyle/>
          <a:p>
            <a:r>
              <a:rPr lang="vi-VN"/>
              <a:t>Percentage of businesses ready to take legal action when being in a dispute</a:t>
            </a:r>
            <a:endParaRPr lang="vi-VN"/>
          </a:p>
          <a:p>
            <a:pPr lvl="1"/>
            <a:r>
              <a:rPr lang="vi-VN"/>
              <a:t>Highest: Lào Cai (60%), Trà Vinh (55%), Đắc Lắc (55%), Đồng Nai (54%), Quảng Trị (53%), Sơn La (52%)</a:t>
            </a:r>
          </a:p>
          <a:p>
            <a:pPr lvl="1"/>
            <a:r>
              <a:rPr lang="vi-VN"/>
              <a:t>Lowest: Kon Tum (35%), TPHCM (36%), Thái Bình (36%), An Giang (38%), Hải Phòng (38%) và Hà Nội (38%) </a:t>
            </a:r>
          </a:p>
          <a:p>
            <a:pPr lvl="1"/>
            <a:endParaRPr lang="vi-VN"/>
          </a:p>
          <a:p>
            <a:pPr lvl="1"/>
            <a:endParaRPr lang="vi-VN"/>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65103" y="19737"/>
            <a:ext cx="4726898" cy="6858150"/>
          </a:xfrm>
        </p:spPr>
      </p:pic>
      <p:sp>
        <p:nvSpPr>
          <p:cNvPr id="4" name="Slide Number Placeholder 3"/>
          <p:cNvSpPr>
            <a:spLocks noGrp="1"/>
          </p:cNvSpPr>
          <p:nvPr>
            <p:ph type="sldNum" sz="quarter" idx="12"/>
          </p:nvPr>
        </p:nvSpPr>
        <p:spPr/>
        <p:txBody>
          <a:bodyPr/>
          <a:lstStyle/>
          <a:p>
            <a:fld id="{8380A351-D99B-A44D-A988-988B614BD323}" type="slidenum">
              <a:t>21</a:t>
            </a:fld>
            <a:endParaRPr lang="vi-VN"/>
          </a:p>
        </p:txBody>
      </p:sp>
    </p:spTree>
    <p:extLst>
      <p:ext uri="{BB962C8B-B14F-4D97-AF65-F5344CB8AC3E}">
        <p14:creationId xmlns:p14="http://schemas.microsoft.com/office/powerpoint/2010/main" val="638345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Compliance costs</a:t>
            </a:r>
          </a:p>
        </p:txBody>
      </p:sp>
      <p:sp>
        <p:nvSpPr>
          <p:cNvPr id="7" name="Content Placeholder 6"/>
          <p:cNvSpPr>
            <a:spLocks noGrp="1"/>
          </p:cNvSpPr>
          <p:nvPr>
            <p:ph sz="half" idx="1"/>
          </p:nvPr>
        </p:nvSpPr>
        <p:spPr/>
        <p:txBody>
          <a:bodyPr>
            <a:normAutofit fontScale="85000" lnSpcReduction="10000"/>
          </a:bodyPr>
          <a:lstStyle/>
          <a:p>
            <a:pPr>
              <a:lnSpc>
                <a:spcPct val="120000"/>
              </a:lnSpc>
            </a:pPr>
            <a:r>
              <a:rPr lang="vi-VN"/>
              <a:t>Compliance cost of businesses is decreasing</a:t>
            </a:r>
          </a:p>
          <a:p>
            <a:pPr lvl="1">
              <a:lnSpc>
                <a:spcPct val="120000"/>
              </a:lnSpc>
            </a:pPr>
            <a:r>
              <a:rPr lang="vi-VN"/>
              <a:t>Percentage of businesses spending over 10% of time to understand and comply with regulations decreases</a:t>
            </a:r>
          </a:p>
          <a:p>
            <a:pPr lvl="1">
              <a:lnSpc>
                <a:spcPct val="120000"/>
              </a:lnSpc>
            </a:pPr>
            <a:r>
              <a:rPr lang="vi-VN"/>
              <a:t>Paper work is considered more simple</a:t>
            </a:r>
          </a:p>
          <a:p>
            <a:pPr lvl="1">
              <a:lnSpc>
                <a:spcPct val="120000"/>
              </a:lnSpc>
            </a:pPr>
            <a:r>
              <a:rPr lang="vi-VN"/>
              <a:t>Officials are more effective and friendly</a:t>
            </a:r>
          </a:p>
          <a:p>
            <a:pPr>
              <a:lnSpc>
                <a:spcPct val="120000"/>
              </a:lnSpc>
            </a:pPr>
            <a:r>
              <a:rPr lang="vi-VN"/>
              <a:t>Businesses still have to submit documents many times</a:t>
            </a:r>
          </a:p>
        </p:txBody>
      </p:sp>
      <p:sp>
        <p:nvSpPr>
          <p:cNvPr id="4" name="Slide Number Placeholder 3"/>
          <p:cNvSpPr>
            <a:spLocks noGrp="1"/>
          </p:cNvSpPr>
          <p:nvPr>
            <p:ph type="sldNum" sz="quarter" idx="12"/>
          </p:nvPr>
        </p:nvSpPr>
        <p:spPr/>
        <p:txBody>
          <a:bodyPr/>
          <a:lstStyle/>
          <a:p>
            <a:fld id="{8380A351-D99B-A44D-A988-988B614BD323}" type="slidenum">
              <a:t>22</a:t>
            </a:fld>
            <a:endParaRPr lang="vi-VN"/>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140953080"/>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2822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600"/>
              <a:t>Business view on cost of administrative procedures</a:t>
            </a:r>
          </a:p>
        </p:txBody>
      </p:sp>
      <p:sp>
        <p:nvSpPr>
          <p:cNvPr id="4" name="Slide Number Placeholder 3"/>
          <p:cNvSpPr>
            <a:spLocks noGrp="1"/>
          </p:cNvSpPr>
          <p:nvPr>
            <p:ph type="sldNum" sz="quarter" idx="12"/>
          </p:nvPr>
        </p:nvSpPr>
        <p:spPr/>
        <p:txBody>
          <a:bodyPr/>
          <a:lstStyle/>
          <a:p>
            <a:fld id="{8380A351-D99B-A44D-A988-988B614BD323}" type="slidenum">
              <a:t>23</a:t>
            </a:fld>
            <a:endParaRPr lang="vi-VN"/>
          </a:p>
        </p:txBody>
      </p:sp>
      <p:graphicFrame>
        <p:nvGraphicFramePr>
          <p:cNvPr id="5" name="Content Placeholder 4"/>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0532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3972"/>
            <a:ext cx="1883498" cy="4009651"/>
          </a:xfrm>
        </p:spPr>
        <p:txBody>
          <a:bodyPr>
            <a:normAutofit/>
          </a:bodyPr>
          <a:lstStyle/>
          <a:p>
            <a:r>
              <a:rPr lang="vi-VN" sz="2800"/>
              <a:t>Anti-corruption</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0591" y="351058"/>
            <a:ext cx="9880044" cy="6370417"/>
          </a:xfrm>
        </p:spPr>
      </p:pic>
      <p:sp>
        <p:nvSpPr>
          <p:cNvPr id="4" name="Slide Number Placeholder 3"/>
          <p:cNvSpPr>
            <a:spLocks noGrp="1"/>
          </p:cNvSpPr>
          <p:nvPr>
            <p:ph type="sldNum" sz="quarter" idx="12"/>
          </p:nvPr>
        </p:nvSpPr>
        <p:spPr/>
        <p:txBody>
          <a:bodyPr/>
          <a:lstStyle/>
          <a:p>
            <a:fld id="{8380A351-D99B-A44D-A988-988B614BD323}" type="slidenum">
              <a:t>24</a:t>
            </a:fld>
            <a:endParaRPr lang="vi-VN"/>
          </a:p>
        </p:txBody>
      </p:sp>
    </p:spTree>
    <p:extLst>
      <p:ext uri="{BB962C8B-B14F-4D97-AF65-F5344CB8AC3E}">
        <p14:creationId xmlns:p14="http://schemas.microsoft.com/office/powerpoint/2010/main" val="1589349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20" y="365125"/>
            <a:ext cx="1940859" cy="4941981"/>
          </a:xfrm>
        </p:spPr>
        <p:txBody>
          <a:bodyPr>
            <a:normAutofit/>
          </a:bodyPr>
          <a:lstStyle/>
          <a:p>
            <a:r>
              <a:rPr lang="vi-VN" sz="2400"/>
              <a:t>Infrastructure index and getting electricity</a:t>
            </a:r>
            <a:endParaRPr lang="vi-VN" sz="240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8079" y="365125"/>
            <a:ext cx="9773922" cy="6492875"/>
          </a:xfrm>
        </p:spPr>
      </p:pic>
      <p:sp>
        <p:nvSpPr>
          <p:cNvPr id="4" name="Slide Number Placeholder 3"/>
          <p:cNvSpPr>
            <a:spLocks noGrp="1"/>
          </p:cNvSpPr>
          <p:nvPr>
            <p:ph type="sldNum" sz="quarter" idx="12"/>
          </p:nvPr>
        </p:nvSpPr>
        <p:spPr/>
        <p:txBody>
          <a:bodyPr/>
          <a:lstStyle/>
          <a:p>
            <a:fld id="{8380A351-D99B-A44D-A988-988B614BD323}" type="slidenum">
              <a:t>25</a:t>
            </a:fld>
            <a:endParaRPr lang="vi-VN"/>
          </a:p>
        </p:txBody>
      </p:sp>
    </p:spTree>
    <p:extLst>
      <p:ext uri="{BB962C8B-B14F-4D97-AF65-F5344CB8AC3E}">
        <p14:creationId xmlns:p14="http://schemas.microsoft.com/office/powerpoint/2010/main" val="2074253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Business licenses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73967"/>
            <a:ext cx="10120952" cy="4245717"/>
          </a:xfrm>
        </p:spPr>
      </p:pic>
      <p:sp>
        <p:nvSpPr>
          <p:cNvPr id="4" name="Slide Number Placeholder 3"/>
          <p:cNvSpPr>
            <a:spLocks noGrp="1"/>
          </p:cNvSpPr>
          <p:nvPr>
            <p:ph type="sldNum" sz="quarter" idx="12"/>
          </p:nvPr>
        </p:nvSpPr>
        <p:spPr/>
        <p:txBody>
          <a:bodyPr/>
          <a:lstStyle/>
          <a:p>
            <a:fld id="{8380A351-D99B-A44D-A988-988B614BD323}" type="slidenum">
              <a:t>26</a:t>
            </a:fld>
            <a:endParaRPr lang="vi-VN"/>
          </a:p>
        </p:txBody>
      </p:sp>
    </p:spTree>
    <p:extLst>
      <p:ext uri="{BB962C8B-B14F-4D97-AF65-F5344CB8AC3E}">
        <p14:creationId xmlns:p14="http://schemas.microsoft.com/office/powerpoint/2010/main" val="2047763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Reduction of business licenses</a:t>
            </a:r>
          </a:p>
        </p:txBody>
      </p:sp>
      <p:sp>
        <p:nvSpPr>
          <p:cNvPr id="3" name="Content Placeholder 2"/>
          <p:cNvSpPr>
            <a:spLocks noGrp="1"/>
          </p:cNvSpPr>
          <p:nvPr>
            <p:ph idx="1"/>
          </p:nvPr>
        </p:nvSpPr>
        <p:spPr/>
        <p:txBody>
          <a:bodyPr>
            <a:normAutofit/>
          </a:bodyPr>
          <a:lstStyle/>
          <a:p>
            <a:r>
              <a:rPr lang="vi-VN"/>
              <a:t>It is not easy to reduce business licenses in Appendix IV of the Investment Law</a:t>
            </a:r>
          </a:p>
          <a:p>
            <a:endParaRPr lang="vi-VN"/>
          </a:p>
          <a:p>
            <a:r>
              <a:rPr lang="vi-VN"/>
              <a:t>Vague provisions in law lead to difficulty when detailing in decree</a:t>
            </a:r>
          </a:p>
          <a:p>
            <a:endParaRPr lang="vi-VN"/>
          </a:p>
          <a:p>
            <a:r>
              <a:rPr lang="vi-VN"/>
              <a:t>Business licenses in law are not reduced as much as in decree</a:t>
            </a:r>
          </a:p>
          <a:p>
            <a:endParaRPr lang="vi-VN"/>
          </a:p>
        </p:txBody>
      </p:sp>
      <p:sp>
        <p:nvSpPr>
          <p:cNvPr id="4" name="Slide Number Placeholder 3"/>
          <p:cNvSpPr>
            <a:spLocks noGrp="1"/>
          </p:cNvSpPr>
          <p:nvPr>
            <p:ph type="sldNum" sz="quarter" idx="12"/>
          </p:nvPr>
        </p:nvSpPr>
        <p:spPr/>
        <p:txBody>
          <a:bodyPr/>
          <a:lstStyle/>
          <a:p>
            <a:fld id="{8380A351-D99B-A44D-A988-988B614BD323}" type="slidenum">
              <a:t>27</a:t>
            </a:fld>
            <a:endParaRPr lang="vi-VN"/>
          </a:p>
        </p:txBody>
      </p:sp>
    </p:spTree>
    <p:extLst>
      <p:ext uri="{BB962C8B-B14F-4D97-AF65-F5344CB8AC3E}">
        <p14:creationId xmlns:p14="http://schemas.microsoft.com/office/powerpoint/2010/main" val="1828941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Inspection of goods</a:t>
            </a:r>
          </a:p>
        </p:txBody>
      </p:sp>
      <p:sp>
        <p:nvSpPr>
          <p:cNvPr id="5" name="Content Placeholder 4"/>
          <p:cNvSpPr>
            <a:spLocks noGrp="1"/>
          </p:cNvSpPr>
          <p:nvPr>
            <p:ph sz="half" idx="1"/>
          </p:nvPr>
        </p:nvSpPr>
        <p:spPr/>
        <p:txBody>
          <a:bodyPr>
            <a:normAutofit fontScale="92500" lnSpcReduction="10000"/>
          </a:bodyPr>
          <a:lstStyle/>
          <a:p>
            <a:pPr>
              <a:lnSpc>
                <a:spcPct val="110000"/>
              </a:lnSpc>
            </a:pPr>
            <a:r>
              <a:rPr lang="vi-VN"/>
              <a:t>Till 6/2019, there are 20 lists of inspected goods published (with HS code) over 53 lists</a:t>
            </a:r>
          </a:p>
          <a:p>
            <a:pPr>
              <a:lnSpc>
                <a:spcPct val="110000"/>
              </a:lnSpc>
            </a:pPr>
            <a:r>
              <a:rPr lang="vi-VN"/>
              <a:t>Number of inspected goods reduced from 82.698 to 70.087</a:t>
            </a:r>
          </a:p>
          <a:p>
            <a:pPr>
              <a:lnSpc>
                <a:spcPct val="110000"/>
              </a:lnSpc>
            </a:pPr>
            <a:r>
              <a:rPr lang="vi-VN"/>
              <a:t>Difficulties</a:t>
            </a:r>
            <a:endParaRPr lang="vi-VN"/>
          </a:p>
          <a:p>
            <a:pPr lvl="1">
              <a:lnSpc>
                <a:spcPct val="110000"/>
              </a:lnSpc>
            </a:pPr>
            <a:r>
              <a:rPr lang="vi-VN"/>
              <a:t>MOH’s procedures are considered most difficult</a:t>
            </a:r>
          </a:p>
        </p:txBody>
      </p:sp>
      <p:sp>
        <p:nvSpPr>
          <p:cNvPr id="6" name="Content Placeholder 5"/>
          <p:cNvSpPr>
            <a:spLocks noGrp="1"/>
          </p:cNvSpPr>
          <p:nvPr>
            <p:ph sz="half" idx="2"/>
          </p:nvPr>
        </p:nvSpPr>
        <p:spPr/>
        <p:txBody>
          <a:bodyPr>
            <a:normAutofit fontScale="92500" lnSpcReduction="10000"/>
          </a:bodyPr>
          <a:lstStyle/>
          <a:p>
            <a:pPr>
              <a:lnSpc>
                <a:spcPct val="110000"/>
              </a:lnSpc>
            </a:pPr>
            <a:r>
              <a:rPr lang="vi-VN"/>
              <a:t>Risk management</a:t>
            </a:r>
          </a:p>
          <a:p>
            <a:pPr lvl="1">
              <a:lnSpc>
                <a:spcPct val="110000"/>
              </a:lnSpc>
            </a:pPr>
            <a:r>
              <a:rPr lang="vi-VN"/>
              <a:t>Drafting Circular on risk management in custom service</a:t>
            </a:r>
          </a:p>
          <a:p>
            <a:pPr lvl="1">
              <a:lnSpc>
                <a:spcPct val="110000"/>
              </a:lnSpc>
            </a:pPr>
            <a:r>
              <a:rPr lang="vi-VN"/>
              <a:t>Few goods are applied risk management principle at very simple level</a:t>
            </a:r>
          </a:p>
          <a:p>
            <a:pPr>
              <a:lnSpc>
                <a:spcPct val="110000"/>
              </a:lnSpc>
            </a:pPr>
            <a:r>
              <a:rPr lang="vi-VN"/>
              <a:t>Inspection at the market insteed of at the border </a:t>
            </a:r>
          </a:p>
          <a:p>
            <a:pPr lvl="1">
              <a:lnSpc>
                <a:spcPct val="110000"/>
              </a:lnSpc>
            </a:pPr>
            <a:r>
              <a:rPr lang="vi-VN"/>
              <a:t>Very few goods</a:t>
            </a:r>
          </a:p>
          <a:p>
            <a:pPr lvl="1">
              <a:lnSpc>
                <a:spcPct val="110000"/>
              </a:lnSpc>
            </a:pPr>
            <a:r>
              <a:rPr lang="vi-VN"/>
              <a:t>Goods in labor safety</a:t>
            </a:r>
          </a:p>
        </p:txBody>
      </p:sp>
      <p:sp>
        <p:nvSpPr>
          <p:cNvPr id="4" name="Slide Number Placeholder 3"/>
          <p:cNvSpPr>
            <a:spLocks noGrp="1"/>
          </p:cNvSpPr>
          <p:nvPr>
            <p:ph type="sldNum" sz="quarter" idx="12"/>
          </p:nvPr>
        </p:nvSpPr>
        <p:spPr/>
        <p:txBody>
          <a:bodyPr/>
          <a:lstStyle/>
          <a:p>
            <a:fld id="{8380A351-D99B-A44D-A988-988B614BD323}" type="slidenum">
              <a:t>28</a:t>
            </a:fld>
            <a:endParaRPr lang="vi-VN"/>
          </a:p>
        </p:txBody>
      </p:sp>
    </p:spTree>
    <p:extLst>
      <p:ext uri="{BB962C8B-B14F-4D97-AF65-F5344CB8AC3E}">
        <p14:creationId xmlns:p14="http://schemas.microsoft.com/office/powerpoint/2010/main" val="568050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Inspection of goods (next)</a:t>
            </a:r>
          </a:p>
        </p:txBody>
      </p:sp>
      <p:sp>
        <p:nvSpPr>
          <p:cNvPr id="3" name="Content Placeholder 2"/>
          <p:cNvSpPr>
            <a:spLocks noGrp="1"/>
          </p:cNvSpPr>
          <p:nvPr>
            <p:ph sz="half" idx="1"/>
          </p:nvPr>
        </p:nvSpPr>
        <p:spPr/>
        <p:txBody>
          <a:bodyPr>
            <a:normAutofit fontScale="92500" lnSpcReduction="10000"/>
          </a:bodyPr>
          <a:lstStyle/>
          <a:p>
            <a:pPr>
              <a:lnSpc>
                <a:spcPct val="100000"/>
              </a:lnSpc>
            </a:pPr>
            <a:r>
              <a:rPr lang="vi-VN"/>
              <a:t>Nomination of certifying organizations</a:t>
            </a:r>
          </a:p>
          <a:p>
            <a:pPr lvl="1">
              <a:lnSpc>
                <a:spcPct val="100000"/>
              </a:lnSpc>
            </a:pPr>
            <a:r>
              <a:rPr lang="vi-VN"/>
              <a:t>There are more certifying organizations nominated</a:t>
            </a:r>
          </a:p>
          <a:p>
            <a:pPr lvl="1">
              <a:lnSpc>
                <a:spcPct val="100000"/>
              </a:lnSpc>
            </a:pPr>
            <a:r>
              <a:rPr lang="vi-VN"/>
              <a:t>Still monopoly</a:t>
            </a:r>
            <a:endParaRPr lang="vi-VN"/>
          </a:p>
          <a:p>
            <a:pPr lvl="1">
              <a:lnSpc>
                <a:spcPct val="100000"/>
              </a:lnSpc>
            </a:pPr>
            <a:r>
              <a:rPr lang="vi-VN"/>
              <a:t>Ceritifications are not recognized </a:t>
            </a:r>
          </a:p>
          <a:p>
            <a:pPr lvl="1">
              <a:lnSpc>
                <a:spcPct val="100000"/>
              </a:lnSpc>
            </a:pPr>
            <a:r>
              <a:rPr lang="vi-VN"/>
              <a:t>No certifying organizations for some new technical standard. </a:t>
            </a:r>
            <a:endParaRPr lang="vi-VN"/>
          </a:p>
          <a:p>
            <a:pPr>
              <a:lnSpc>
                <a:spcPct val="100000"/>
              </a:lnSpc>
            </a:pPr>
            <a:endParaRPr lang="vi-VN"/>
          </a:p>
        </p:txBody>
      </p:sp>
      <p:sp>
        <p:nvSpPr>
          <p:cNvPr id="4" name="Content Placeholder 3"/>
          <p:cNvSpPr>
            <a:spLocks noGrp="1"/>
          </p:cNvSpPr>
          <p:nvPr>
            <p:ph sz="half" idx="2"/>
          </p:nvPr>
        </p:nvSpPr>
        <p:spPr/>
        <p:txBody>
          <a:bodyPr>
            <a:normAutofit fontScale="92500" lnSpcReduction="10000"/>
          </a:bodyPr>
          <a:lstStyle/>
          <a:p>
            <a:pPr>
              <a:lnSpc>
                <a:spcPct val="120000"/>
              </a:lnSpc>
            </a:pPr>
            <a:r>
              <a:rPr lang="vi-VN"/>
              <a:t>Technical standards</a:t>
            </a:r>
          </a:p>
          <a:p>
            <a:pPr lvl="1">
              <a:lnSpc>
                <a:spcPct val="120000"/>
              </a:lnSpc>
            </a:pPr>
            <a:r>
              <a:rPr lang="vi-VN"/>
              <a:t>Still inspecting without technical stardards</a:t>
            </a:r>
            <a:endParaRPr lang="vi-VN"/>
          </a:p>
          <a:p>
            <a:pPr>
              <a:lnSpc>
                <a:spcPct val="120000"/>
              </a:lnSpc>
            </a:pPr>
            <a:r>
              <a:rPr lang="vi-VN"/>
              <a:t>Decree 85/2019/NĐ-CP</a:t>
            </a:r>
          </a:p>
          <a:p>
            <a:pPr lvl="1">
              <a:lnSpc>
                <a:spcPct val="120000"/>
              </a:lnSpc>
            </a:pPr>
            <a:r>
              <a:rPr lang="vi-VN"/>
              <a:t>No more inspecting without technical standard since 30/6/2020</a:t>
            </a:r>
          </a:p>
          <a:p>
            <a:pPr>
              <a:lnSpc>
                <a:spcPct val="120000"/>
              </a:lnSpc>
            </a:pPr>
            <a:r>
              <a:rPr lang="en-US"/>
              <a:t>Overwhelming new technical standards?</a:t>
            </a:r>
          </a:p>
          <a:p>
            <a:pPr>
              <a:lnSpc>
                <a:spcPct val="120000"/>
              </a:lnSpc>
            </a:pPr>
            <a:endParaRPr lang="vi-VN"/>
          </a:p>
        </p:txBody>
      </p:sp>
      <p:sp>
        <p:nvSpPr>
          <p:cNvPr id="5" name="Slide Number Placeholder 4"/>
          <p:cNvSpPr>
            <a:spLocks noGrp="1"/>
          </p:cNvSpPr>
          <p:nvPr>
            <p:ph type="sldNum" sz="quarter" idx="12"/>
          </p:nvPr>
        </p:nvSpPr>
        <p:spPr/>
        <p:txBody>
          <a:bodyPr/>
          <a:lstStyle/>
          <a:p>
            <a:fld id="{8380A351-D99B-A44D-A988-988B614BD323}" type="slidenum">
              <a:t>29</a:t>
            </a:fld>
            <a:endParaRPr lang="vi-VN"/>
          </a:p>
        </p:txBody>
      </p:sp>
    </p:spTree>
    <p:extLst>
      <p:ext uri="{BB962C8B-B14F-4D97-AF65-F5344CB8AC3E}">
        <p14:creationId xmlns:p14="http://schemas.microsoft.com/office/powerpoint/2010/main" val="1538176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Resolution 02/NQ-CP in 2019</a:t>
            </a:r>
          </a:p>
        </p:txBody>
      </p:sp>
      <p:sp>
        <p:nvSpPr>
          <p:cNvPr id="6" name="Text Placeholder 5"/>
          <p:cNvSpPr>
            <a:spLocks noGrp="1"/>
          </p:cNvSpPr>
          <p:nvPr>
            <p:ph type="body" idx="1"/>
          </p:nvPr>
        </p:nvSpPr>
        <p:spPr/>
        <p:txBody>
          <a:bodyPr/>
          <a:lstStyle/>
          <a:p>
            <a:r>
              <a:rPr lang="vi-VN"/>
              <a:t>Context</a:t>
            </a:r>
          </a:p>
          <a:p>
            <a:endParaRPr lang="vi-VN"/>
          </a:p>
        </p:txBody>
      </p:sp>
      <p:sp>
        <p:nvSpPr>
          <p:cNvPr id="3" name="Content Placeholder 2"/>
          <p:cNvSpPr>
            <a:spLocks noGrp="1"/>
          </p:cNvSpPr>
          <p:nvPr>
            <p:ph sz="half" idx="2"/>
          </p:nvPr>
        </p:nvSpPr>
        <p:spPr/>
        <p:txBody>
          <a:bodyPr>
            <a:normAutofit/>
          </a:bodyPr>
          <a:lstStyle/>
          <a:p>
            <a:r>
              <a:rPr lang="vi-VN" sz="2400"/>
              <a:t>After 5 Resolution 19 from 2014 to 2018</a:t>
            </a:r>
            <a:endParaRPr lang="vi-VN" sz="2400"/>
          </a:p>
          <a:p>
            <a:r>
              <a:rPr lang="vi-VN" sz="2400"/>
              <a:t>Target ASEAN-4 was not </a:t>
            </a:r>
            <a:r>
              <a:rPr lang="en-US" sz="2400"/>
              <a:t>achieved</a:t>
            </a:r>
            <a:endParaRPr lang="vi-VN" sz="2400"/>
          </a:p>
          <a:p>
            <a:r>
              <a:rPr lang="vi-VN" sz="2400"/>
              <a:t>Issued on the first working day of the Government in 2019</a:t>
            </a:r>
          </a:p>
        </p:txBody>
      </p:sp>
      <p:sp>
        <p:nvSpPr>
          <p:cNvPr id="7" name="Text Placeholder 6"/>
          <p:cNvSpPr>
            <a:spLocks noGrp="1"/>
          </p:cNvSpPr>
          <p:nvPr>
            <p:ph type="body" sz="quarter" idx="3"/>
          </p:nvPr>
        </p:nvSpPr>
        <p:spPr/>
        <p:txBody>
          <a:bodyPr/>
          <a:lstStyle/>
          <a:p>
            <a:r>
              <a:rPr lang="vi-VN"/>
              <a:t>Content</a:t>
            </a:r>
            <a:endParaRPr lang="vi-VN"/>
          </a:p>
          <a:p>
            <a:endParaRPr lang="vi-VN"/>
          </a:p>
        </p:txBody>
      </p:sp>
      <p:sp>
        <p:nvSpPr>
          <p:cNvPr id="8" name="Content Placeholder 7"/>
          <p:cNvSpPr>
            <a:spLocks noGrp="1"/>
          </p:cNvSpPr>
          <p:nvPr>
            <p:ph sz="quarter" idx="4"/>
          </p:nvPr>
        </p:nvSpPr>
        <p:spPr>
          <a:xfrm>
            <a:off x="6172200" y="2505075"/>
            <a:ext cx="5183188" cy="4216400"/>
          </a:xfrm>
        </p:spPr>
        <p:txBody>
          <a:bodyPr>
            <a:normAutofit/>
          </a:bodyPr>
          <a:lstStyle/>
          <a:p>
            <a:r>
              <a:rPr lang="vi-VN" sz="2400"/>
              <a:t>Improve indexes</a:t>
            </a:r>
          </a:p>
          <a:p>
            <a:r>
              <a:rPr lang="vi-VN" sz="2400"/>
              <a:t>Business conditions</a:t>
            </a:r>
          </a:p>
          <a:p>
            <a:r>
              <a:rPr lang="vi-VN" sz="2400"/>
              <a:t>Inspection of goods</a:t>
            </a:r>
          </a:p>
          <a:p>
            <a:r>
              <a:rPr lang="vi-VN" sz="2400"/>
              <a:t>E-payment and E-Government</a:t>
            </a:r>
          </a:p>
          <a:p>
            <a:r>
              <a:rPr lang="vi-VN" sz="2400"/>
              <a:t>Support startups</a:t>
            </a:r>
          </a:p>
        </p:txBody>
      </p:sp>
      <p:sp>
        <p:nvSpPr>
          <p:cNvPr id="5" name="Slide Number Placeholder 4"/>
          <p:cNvSpPr>
            <a:spLocks noGrp="1"/>
          </p:cNvSpPr>
          <p:nvPr>
            <p:ph type="sldNum" sz="quarter" idx="12"/>
          </p:nvPr>
        </p:nvSpPr>
        <p:spPr/>
        <p:txBody>
          <a:bodyPr/>
          <a:lstStyle/>
          <a:p>
            <a:fld id="{8380A351-D99B-A44D-A988-988B614BD323}" type="slidenum">
              <a:t>3</a:t>
            </a:fld>
            <a:endParaRPr lang="vi-VN"/>
          </a:p>
        </p:txBody>
      </p:sp>
    </p:spTree>
    <p:extLst>
      <p:ext uri="{BB962C8B-B14F-4D97-AF65-F5344CB8AC3E}">
        <p14:creationId xmlns:p14="http://schemas.microsoft.com/office/powerpoint/2010/main" val="10990726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Connect to Vietnam Single Window (VNSW)</a:t>
            </a:r>
          </a:p>
        </p:txBody>
      </p:sp>
      <p:sp>
        <p:nvSpPr>
          <p:cNvPr id="6" name="Content Placeholder 5"/>
          <p:cNvSpPr>
            <a:spLocks noGrp="1"/>
          </p:cNvSpPr>
          <p:nvPr>
            <p:ph sz="half" idx="1"/>
          </p:nvPr>
        </p:nvSpPr>
        <p:spPr/>
        <p:txBody>
          <a:bodyPr>
            <a:normAutofit/>
          </a:bodyPr>
          <a:lstStyle/>
          <a:p>
            <a:pPr>
              <a:lnSpc>
                <a:spcPct val="110000"/>
              </a:lnSpc>
            </a:pPr>
            <a:r>
              <a:rPr lang="vi-VN"/>
              <a:t>15/10/2019</a:t>
            </a:r>
          </a:p>
          <a:p>
            <a:pPr lvl="1">
              <a:lnSpc>
                <a:spcPct val="110000"/>
              </a:lnSpc>
            </a:pPr>
            <a:r>
              <a:rPr lang="vi-VN"/>
              <a:t>184 procedures connected</a:t>
            </a:r>
          </a:p>
          <a:p>
            <a:pPr lvl="1">
              <a:lnSpc>
                <a:spcPct val="110000"/>
              </a:lnSpc>
            </a:pPr>
            <a:r>
              <a:rPr lang="vi-VN"/>
              <a:t>2.56 million applications</a:t>
            </a:r>
          </a:p>
          <a:p>
            <a:pPr lvl="1">
              <a:lnSpc>
                <a:spcPct val="110000"/>
              </a:lnSpc>
            </a:pPr>
            <a:r>
              <a:rPr lang="vi-VN"/>
              <a:t>33.200 businesses</a:t>
            </a:r>
          </a:p>
          <a:p>
            <a:pPr>
              <a:lnSpc>
                <a:spcPct val="110000"/>
              </a:lnSpc>
            </a:pPr>
            <a:r>
              <a:rPr lang="vi-VN"/>
              <a:t>26 more connected procedures in 2019, target 61 procedures</a:t>
            </a:r>
            <a:endParaRPr lang="vi-VN"/>
          </a:p>
          <a:p>
            <a:pPr>
              <a:lnSpc>
                <a:spcPct val="110000"/>
              </a:lnSpc>
            </a:pPr>
            <a:endParaRPr lang="vi-VN"/>
          </a:p>
          <a:p>
            <a:pPr lvl="1">
              <a:lnSpc>
                <a:spcPct val="110000"/>
              </a:lnSpc>
            </a:pPr>
            <a:endParaRPr lang="vi-VN"/>
          </a:p>
        </p:txBody>
      </p:sp>
      <p:sp>
        <p:nvSpPr>
          <p:cNvPr id="9" name="Content Placeholder 8"/>
          <p:cNvSpPr>
            <a:spLocks noGrp="1"/>
          </p:cNvSpPr>
          <p:nvPr>
            <p:ph sz="half" idx="2"/>
          </p:nvPr>
        </p:nvSpPr>
        <p:spPr/>
        <p:txBody>
          <a:bodyPr>
            <a:normAutofit/>
          </a:bodyPr>
          <a:lstStyle/>
          <a:p>
            <a:pPr>
              <a:lnSpc>
                <a:spcPct val="110000"/>
              </a:lnSpc>
            </a:pPr>
            <a:r>
              <a:rPr lang="vi-VN"/>
              <a:t>Most businesses still have to submit hard copies, not fullly digital</a:t>
            </a:r>
          </a:p>
          <a:p>
            <a:pPr>
              <a:lnSpc>
                <a:spcPct val="110000"/>
              </a:lnSpc>
            </a:pPr>
            <a:r>
              <a:rPr lang="en-US"/>
              <a:t>40% of businesses complain that the VNSW often lag, deny access, be slow, not widely compatible</a:t>
            </a:r>
            <a:endParaRPr lang="vi-VN"/>
          </a:p>
        </p:txBody>
      </p:sp>
      <p:sp>
        <p:nvSpPr>
          <p:cNvPr id="4" name="Slide Number Placeholder 3"/>
          <p:cNvSpPr>
            <a:spLocks noGrp="1"/>
          </p:cNvSpPr>
          <p:nvPr>
            <p:ph type="sldNum" sz="quarter" idx="12"/>
          </p:nvPr>
        </p:nvSpPr>
        <p:spPr/>
        <p:txBody>
          <a:bodyPr/>
          <a:lstStyle/>
          <a:p>
            <a:fld id="{8380A351-D99B-A44D-A988-988B614BD323}" type="slidenum">
              <a:t>30</a:t>
            </a:fld>
            <a:endParaRPr lang="vi-VN"/>
          </a:p>
        </p:txBody>
      </p:sp>
    </p:spTree>
    <p:extLst>
      <p:ext uri="{BB962C8B-B14F-4D97-AF65-F5344CB8AC3E}">
        <p14:creationId xmlns:p14="http://schemas.microsoft.com/office/powerpoint/2010/main" val="724729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E-payment</a:t>
            </a:r>
          </a:p>
        </p:txBody>
      </p:sp>
      <p:sp>
        <p:nvSpPr>
          <p:cNvPr id="3" name="Content Placeholder 2"/>
          <p:cNvSpPr>
            <a:spLocks noGrp="1"/>
          </p:cNvSpPr>
          <p:nvPr>
            <p:ph idx="1"/>
          </p:nvPr>
        </p:nvSpPr>
        <p:spPr/>
        <p:txBody>
          <a:bodyPr/>
          <a:lstStyle/>
          <a:p>
            <a:pPr>
              <a:lnSpc>
                <a:spcPct val="100000"/>
              </a:lnSpc>
            </a:pPr>
            <a:r>
              <a:rPr lang="vi-VN"/>
              <a:t>Drafting Decree on non-cash payment</a:t>
            </a:r>
          </a:p>
          <a:p>
            <a:pPr>
              <a:lnSpc>
                <a:spcPct val="100000"/>
              </a:lnSpc>
            </a:pPr>
            <a:endParaRPr lang="vi-VN"/>
          </a:p>
          <a:p>
            <a:pPr>
              <a:lnSpc>
                <a:spcPct val="100000"/>
              </a:lnSpc>
            </a:pPr>
            <a:r>
              <a:rPr lang="vi-VN"/>
              <a:t>Issues QR code for e-payment</a:t>
            </a:r>
          </a:p>
          <a:p>
            <a:pPr>
              <a:lnSpc>
                <a:spcPct val="100000"/>
              </a:lnSpc>
            </a:pPr>
            <a:endParaRPr lang="vi-VN"/>
          </a:p>
          <a:p>
            <a:pPr>
              <a:lnSpc>
                <a:spcPct val="100000"/>
              </a:lnSpc>
            </a:pPr>
            <a:r>
              <a:rPr lang="vi-VN"/>
              <a:t>MOF did not guide how to pay fee to e-payment service</a:t>
            </a:r>
            <a:endParaRPr lang="vi-VN"/>
          </a:p>
        </p:txBody>
      </p:sp>
      <p:sp>
        <p:nvSpPr>
          <p:cNvPr id="4" name="Slide Number Placeholder 3"/>
          <p:cNvSpPr>
            <a:spLocks noGrp="1"/>
          </p:cNvSpPr>
          <p:nvPr>
            <p:ph type="sldNum" sz="quarter" idx="12"/>
          </p:nvPr>
        </p:nvSpPr>
        <p:spPr/>
        <p:txBody>
          <a:bodyPr/>
          <a:lstStyle/>
          <a:p>
            <a:fld id="{8380A351-D99B-A44D-A988-988B614BD323}" type="slidenum">
              <a:t>31</a:t>
            </a:fld>
            <a:endParaRPr lang="vi-VN"/>
          </a:p>
        </p:txBody>
      </p:sp>
    </p:spTree>
    <p:extLst>
      <p:ext uri="{BB962C8B-B14F-4D97-AF65-F5344CB8AC3E}">
        <p14:creationId xmlns:p14="http://schemas.microsoft.com/office/powerpoint/2010/main" val="2129199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339715" cy="3262495"/>
          </a:xfrm>
        </p:spPr>
        <p:txBody>
          <a:bodyPr/>
          <a:lstStyle/>
          <a:p>
            <a:r>
              <a:rPr lang="vi-VN"/>
              <a:t>Online service</a:t>
            </a:r>
          </a:p>
        </p:txBody>
      </p:sp>
      <p:sp>
        <p:nvSpPr>
          <p:cNvPr id="3" name="Content Placeholder 2"/>
          <p:cNvSpPr>
            <a:spLocks noGrp="1"/>
          </p:cNvSpPr>
          <p:nvPr>
            <p:ph sz="half" idx="1"/>
          </p:nvPr>
        </p:nvSpPr>
        <p:spPr>
          <a:xfrm>
            <a:off x="838200" y="3327816"/>
            <a:ext cx="2339715" cy="2488368"/>
          </a:xfrm>
        </p:spPr>
        <p:txBody>
          <a:bodyPr/>
          <a:lstStyle/>
          <a:p>
            <a:r>
              <a:rPr lang="vi-VN"/>
              <a:t>17 ministries have online service gates</a:t>
            </a:r>
          </a:p>
        </p:txBody>
      </p:sp>
      <p:sp>
        <p:nvSpPr>
          <p:cNvPr id="4" name="Slide Number Placeholder 3"/>
          <p:cNvSpPr>
            <a:spLocks noGrp="1"/>
          </p:cNvSpPr>
          <p:nvPr>
            <p:ph type="sldNum" sz="quarter" idx="12"/>
          </p:nvPr>
        </p:nvSpPr>
        <p:spPr/>
        <p:txBody>
          <a:bodyPr/>
          <a:lstStyle/>
          <a:p>
            <a:fld id="{8380A351-D99B-A44D-A988-988B614BD323}" type="slidenum">
              <a:t>32</a:t>
            </a:fld>
            <a:endParaRPr lang="vi-VN"/>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666615" y="0"/>
            <a:ext cx="8525385" cy="6693484"/>
          </a:xfrm>
          <a:prstGeom prst="rect">
            <a:avLst/>
          </a:prstGeom>
        </p:spPr>
      </p:pic>
    </p:spTree>
    <p:extLst>
      <p:ext uri="{BB962C8B-B14F-4D97-AF65-F5344CB8AC3E}">
        <p14:creationId xmlns:p14="http://schemas.microsoft.com/office/powerpoint/2010/main" val="733291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vi-VN"/>
              <a:t>Online applications</a:t>
            </a:r>
          </a:p>
        </p:txBody>
      </p:sp>
      <p:sp>
        <p:nvSpPr>
          <p:cNvPr id="8" name="Content Placeholder 7"/>
          <p:cNvSpPr>
            <a:spLocks noGrp="1"/>
          </p:cNvSpPr>
          <p:nvPr>
            <p:ph sz="half" idx="1"/>
          </p:nvPr>
        </p:nvSpPr>
        <p:spPr/>
        <p:txBody>
          <a:bodyPr>
            <a:normAutofit fontScale="92500" lnSpcReduction="10000"/>
          </a:bodyPr>
          <a:lstStyle/>
          <a:p>
            <a:pPr>
              <a:lnSpc>
                <a:spcPct val="120000"/>
              </a:lnSpc>
            </a:pPr>
            <a:r>
              <a:rPr lang="vi-VN"/>
              <a:t>8/17 ministries publish the numbers of online applications</a:t>
            </a:r>
          </a:p>
          <a:p>
            <a:pPr lvl="1">
              <a:lnSpc>
                <a:spcPct val="120000"/>
              </a:lnSpc>
            </a:pPr>
            <a:r>
              <a:rPr lang="vi-VN"/>
              <a:t>MoC and MoST have most online applications</a:t>
            </a:r>
          </a:p>
          <a:p>
            <a:pPr lvl="1">
              <a:lnSpc>
                <a:spcPct val="120000"/>
              </a:lnSpc>
            </a:pPr>
            <a:r>
              <a:rPr lang="vi-VN"/>
              <a:t>A few online applications in other ministries</a:t>
            </a:r>
            <a:r>
              <a:rPr lang="vi-VN"/>
              <a:t>: MoC (0 application), MoJ (0 application), MoFA (1 application), MoH (2 applications), MPI (9 applications), MoT (14 applications)</a:t>
            </a:r>
          </a:p>
          <a:p>
            <a:pPr lvl="1">
              <a:lnSpc>
                <a:spcPct val="120000"/>
              </a:lnSpc>
            </a:pPr>
            <a:endParaRPr lang="vi-VN"/>
          </a:p>
          <a:p>
            <a:pPr lvl="1">
              <a:lnSpc>
                <a:spcPct val="120000"/>
              </a:lnSpc>
            </a:pPr>
            <a:endParaRPr lang="vi-VN"/>
          </a:p>
          <a:p>
            <a:pPr lvl="1">
              <a:lnSpc>
                <a:spcPct val="120000"/>
              </a:lnSpc>
            </a:pPr>
            <a:endParaRPr lang="vi-VN"/>
          </a:p>
          <a:p>
            <a:pPr lvl="1">
              <a:lnSpc>
                <a:spcPct val="120000"/>
              </a:lnSpc>
            </a:pPr>
            <a:endParaRPr lang="vi-VN"/>
          </a:p>
        </p:txBody>
      </p:sp>
      <p:sp>
        <p:nvSpPr>
          <p:cNvPr id="9" name="Content Placeholder 8"/>
          <p:cNvSpPr>
            <a:spLocks noGrp="1"/>
          </p:cNvSpPr>
          <p:nvPr>
            <p:ph sz="half" idx="2"/>
          </p:nvPr>
        </p:nvSpPr>
        <p:spPr/>
        <p:txBody>
          <a:bodyPr>
            <a:normAutofit fontScale="92500" lnSpcReduction="10000"/>
          </a:bodyPr>
          <a:lstStyle/>
          <a:p>
            <a:pPr>
              <a:lnSpc>
                <a:spcPct val="120000"/>
              </a:lnSpc>
            </a:pPr>
            <a:r>
              <a:rPr lang="en-US"/>
              <a:t>A</a:t>
            </a:r>
            <a:r>
              <a:rPr lang="vi-VN"/>
              <a:t> third of provinces publish </a:t>
            </a:r>
            <a:r>
              <a:rPr lang="vi-VN"/>
              <a:t>the numbers of online applications</a:t>
            </a:r>
          </a:p>
          <a:p>
            <a:pPr lvl="1">
              <a:lnSpc>
                <a:spcPct val="120000"/>
              </a:lnSpc>
            </a:pPr>
            <a:r>
              <a:rPr lang="vi-VN"/>
              <a:t>Quảng Ninh has the most online applications, 31,65%</a:t>
            </a:r>
          </a:p>
          <a:p>
            <a:pPr lvl="1">
              <a:lnSpc>
                <a:spcPct val="120000"/>
              </a:lnSpc>
            </a:pPr>
            <a:r>
              <a:rPr lang="vi-VN"/>
              <a:t>Very few online applications: Phú Thọ (5 applications), Hưng Yên (0,21%), Lâm Đồng (0,28%), Trà Vinh (0,59%), Hải Dương (0,61%), Hoà Bình (0,74%), Bình Định (0,91%), Tiền Giang (0,95%).</a:t>
            </a:r>
          </a:p>
          <a:p>
            <a:endParaRPr lang="vi-VN"/>
          </a:p>
        </p:txBody>
      </p:sp>
      <p:sp>
        <p:nvSpPr>
          <p:cNvPr id="5" name="Slide Number Placeholder 4"/>
          <p:cNvSpPr>
            <a:spLocks noGrp="1"/>
          </p:cNvSpPr>
          <p:nvPr>
            <p:ph type="sldNum" sz="quarter" idx="12"/>
          </p:nvPr>
        </p:nvSpPr>
        <p:spPr/>
        <p:txBody>
          <a:bodyPr/>
          <a:lstStyle/>
          <a:p>
            <a:fld id="{8380A351-D99B-A44D-A988-988B614BD323}" type="slidenum">
              <a:t>33</a:t>
            </a:fld>
            <a:endParaRPr lang="vi-VN"/>
          </a:p>
        </p:txBody>
      </p:sp>
    </p:spTree>
    <p:extLst>
      <p:ext uri="{BB962C8B-B14F-4D97-AF65-F5344CB8AC3E}">
        <p14:creationId xmlns:p14="http://schemas.microsoft.com/office/powerpoint/2010/main" val="793966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Online applications</a:t>
            </a:r>
          </a:p>
        </p:txBody>
      </p:sp>
      <p:sp>
        <p:nvSpPr>
          <p:cNvPr id="3" name="Content Placeholder 2"/>
          <p:cNvSpPr>
            <a:spLocks noGrp="1"/>
          </p:cNvSpPr>
          <p:nvPr>
            <p:ph sz="half" idx="1"/>
          </p:nvPr>
        </p:nvSpPr>
        <p:spPr/>
        <p:txBody>
          <a:bodyPr>
            <a:normAutofit/>
          </a:bodyPr>
          <a:lstStyle/>
          <a:p>
            <a:pPr>
              <a:lnSpc>
                <a:spcPct val="120000"/>
              </a:lnSpc>
            </a:pPr>
            <a:r>
              <a:rPr lang="vi-VN"/>
              <a:t>Questions:</a:t>
            </a:r>
          </a:p>
          <a:p>
            <a:pPr lvl="1">
              <a:lnSpc>
                <a:spcPct val="120000"/>
              </a:lnSpc>
            </a:pPr>
            <a:r>
              <a:rPr lang="vi-VN"/>
              <a:t>The systems are not good enough for businesses?</a:t>
            </a:r>
          </a:p>
          <a:p>
            <a:pPr lvl="1">
              <a:lnSpc>
                <a:spcPct val="120000"/>
              </a:lnSpc>
            </a:pPr>
            <a:r>
              <a:rPr lang="vi-VN"/>
              <a:t>Why did not assess people’s needs before design the systems?</a:t>
            </a:r>
            <a:endParaRPr lang="vi-VN"/>
          </a:p>
          <a:p>
            <a:endParaRPr lang="vi-VN"/>
          </a:p>
        </p:txBody>
      </p:sp>
      <p:sp>
        <p:nvSpPr>
          <p:cNvPr id="4" name="Content Placeholder 3"/>
          <p:cNvSpPr>
            <a:spLocks noGrp="1"/>
          </p:cNvSpPr>
          <p:nvPr>
            <p:ph sz="half" idx="2"/>
          </p:nvPr>
        </p:nvSpPr>
        <p:spPr/>
        <p:txBody>
          <a:bodyPr>
            <a:normAutofit/>
          </a:bodyPr>
          <a:lstStyle/>
          <a:p>
            <a:pPr>
              <a:lnSpc>
                <a:spcPct val="120000"/>
              </a:lnSpc>
            </a:pPr>
            <a:r>
              <a:rPr lang="vi-VN"/>
              <a:t>E-government is necessary, however:</a:t>
            </a:r>
          </a:p>
          <a:p>
            <a:pPr lvl="1">
              <a:lnSpc>
                <a:spcPct val="120000"/>
              </a:lnSpc>
            </a:pPr>
            <a:r>
              <a:rPr lang="vi-VN"/>
              <a:t>Must assess people’s needs before investment</a:t>
            </a:r>
          </a:p>
          <a:p>
            <a:pPr lvl="1">
              <a:lnSpc>
                <a:spcPct val="120000"/>
              </a:lnSpc>
            </a:pPr>
            <a:r>
              <a:rPr lang="en-US"/>
              <a:t>M</a:t>
            </a:r>
            <a:r>
              <a:rPr lang="vi-VN"/>
              <a:t>ake it friendly, easy to use</a:t>
            </a:r>
          </a:p>
          <a:p>
            <a:pPr>
              <a:lnSpc>
                <a:spcPct val="110000"/>
              </a:lnSpc>
            </a:pPr>
            <a:r>
              <a:rPr lang="vi-VN"/>
              <a:t>Force businesses apply online</a:t>
            </a:r>
            <a:endParaRPr lang="vi-VN"/>
          </a:p>
        </p:txBody>
      </p:sp>
      <p:sp>
        <p:nvSpPr>
          <p:cNvPr id="5" name="Slide Number Placeholder 4"/>
          <p:cNvSpPr>
            <a:spLocks noGrp="1"/>
          </p:cNvSpPr>
          <p:nvPr>
            <p:ph type="sldNum" sz="quarter" idx="12"/>
          </p:nvPr>
        </p:nvSpPr>
        <p:spPr/>
        <p:txBody>
          <a:bodyPr/>
          <a:lstStyle/>
          <a:p>
            <a:fld id="{8380A351-D99B-A44D-A988-988B614BD323}" type="slidenum">
              <a:t>34</a:t>
            </a:fld>
            <a:endParaRPr lang="vi-VN"/>
          </a:p>
        </p:txBody>
      </p:sp>
    </p:spTree>
    <p:extLst>
      <p:ext uri="{BB962C8B-B14F-4D97-AF65-F5344CB8AC3E}">
        <p14:creationId xmlns:p14="http://schemas.microsoft.com/office/powerpoint/2010/main" val="1559825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Support startups</a:t>
            </a:r>
          </a:p>
        </p:txBody>
      </p:sp>
      <p:sp>
        <p:nvSpPr>
          <p:cNvPr id="3" name="Content Placeholder 2"/>
          <p:cNvSpPr>
            <a:spLocks noGrp="1"/>
          </p:cNvSpPr>
          <p:nvPr>
            <p:ph idx="1"/>
          </p:nvPr>
        </p:nvSpPr>
        <p:spPr/>
        <p:txBody>
          <a:bodyPr>
            <a:normAutofit/>
          </a:bodyPr>
          <a:lstStyle/>
          <a:p>
            <a:r>
              <a:rPr lang="vi-VN"/>
              <a:t>Vietnam Nations Innovation Center NIC</a:t>
            </a:r>
          </a:p>
          <a:p>
            <a:pPr lvl="1"/>
            <a:r>
              <a:rPr lang="vi-VN"/>
              <a:t>Approved by the Prime Minister</a:t>
            </a:r>
          </a:p>
          <a:p>
            <a:pPr lvl="1"/>
            <a:r>
              <a:rPr lang="vi-VN"/>
              <a:t>Under paper work for construction</a:t>
            </a:r>
          </a:p>
          <a:p>
            <a:r>
              <a:rPr lang="vi-VN"/>
              <a:t>Sandbox regulation for Fintech</a:t>
            </a:r>
          </a:p>
          <a:p>
            <a:pPr lvl="1"/>
            <a:r>
              <a:rPr lang="vi-VN"/>
              <a:t>Submited to the Prime Minister</a:t>
            </a:r>
          </a:p>
          <a:p>
            <a:pPr lvl="1"/>
            <a:r>
              <a:rPr lang="vi-VN"/>
              <a:t>Draft a new Decree</a:t>
            </a:r>
          </a:p>
          <a:p>
            <a:r>
              <a:rPr lang="en-US"/>
              <a:t>Startups Center and Network</a:t>
            </a:r>
          </a:p>
          <a:p>
            <a:pPr lvl="1"/>
            <a:r>
              <a:rPr lang="en-US"/>
              <a:t>Submited to the Prime Minister</a:t>
            </a:r>
            <a:endParaRPr lang="vi-VN"/>
          </a:p>
        </p:txBody>
      </p:sp>
      <p:sp>
        <p:nvSpPr>
          <p:cNvPr id="4" name="Slide Number Placeholder 3"/>
          <p:cNvSpPr>
            <a:spLocks noGrp="1"/>
          </p:cNvSpPr>
          <p:nvPr>
            <p:ph type="sldNum" sz="quarter" idx="12"/>
          </p:nvPr>
        </p:nvSpPr>
        <p:spPr/>
        <p:txBody>
          <a:bodyPr/>
          <a:lstStyle/>
          <a:p>
            <a:fld id="{8380A351-D99B-A44D-A988-988B614BD323}" type="slidenum">
              <a:t>35</a:t>
            </a:fld>
            <a:endParaRPr lang="vi-VN"/>
          </a:p>
        </p:txBody>
      </p:sp>
    </p:spTree>
    <p:extLst>
      <p:ext uri="{BB962C8B-B14F-4D97-AF65-F5344CB8AC3E}">
        <p14:creationId xmlns:p14="http://schemas.microsoft.com/office/powerpoint/2010/main" val="1356588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Target 1 million enterprises in 2020</a:t>
            </a:r>
          </a:p>
        </p:txBody>
      </p:sp>
      <p:sp>
        <p:nvSpPr>
          <p:cNvPr id="3" name="Content Placeholder 2"/>
          <p:cNvSpPr>
            <a:spLocks noGrp="1"/>
          </p:cNvSpPr>
          <p:nvPr>
            <p:ph idx="1"/>
          </p:nvPr>
        </p:nvSpPr>
        <p:spPr/>
        <p:txBody>
          <a:bodyPr>
            <a:normAutofit lnSpcReduction="10000"/>
          </a:bodyPr>
          <a:lstStyle/>
          <a:p>
            <a:pPr>
              <a:lnSpc>
                <a:spcPct val="110000"/>
              </a:lnSpc>
            </a:pPr>
            <a:r>
              <a:rPr lang="vi-VN"/>
              <a:t>Growth rate 2015 – 2018: 17,3% each year</a:t>
            </a:r>
          </a:p>
          <a:p>
            <a:pPr>
              <a:lnSpc>
                <a:spcPct val="110000"/>
              </a:lnSpc>
            </a:pPr>
            <a:r>
              <a:rPr lang="vi-VN"/>
              <a:t>At this rate, there are 984.000 enterprises on 31/12/2020</a:t>
            </a:r>
          </a:p>
          <a:p>
            <a:pPr>
              <a:lnSpc>
                <a:spcPct val="110000"/>
              </a:lnSpc>
            </a:pPr>
            <a:r>
              <a:rPr lang="vi-VN"/>
              <a:t>Provinces’ commitments:</a:t>
            </a:r>
          </a:p>
          <a:p>
            <a:pPr lvl="1">
              <a:lnSpc>
                <a:spcPct val="110000"/>
              </a:lnSpc>
            </a:pPr>
            <a:r>
              <a:rPr lang="vi-VN"/>
              <a:t>40/63 provinces commited with VCCI</a:t>
            </a:r>
          </a:p>
          <a:p>
            <a:pPr lvl="1">
              <a:lnSpc>
                <a:spcPct val="110000"/>
              </a:lnSpc>
            </a:pPr>
            <a:r>
              <a:rPr lang="vi-VN"/>
              <a:t>At this rate, 27/40 provinces will fulfill their commitments, 13/40 will not.</a:t>
            </a:r>
          </a:p>
          <a:p>
            <a:pPr lvl="1">
              <a:lnSpc>
                <a:spcPct val="110000"/>
              </a:lnSpc>
            </a:pPr>
            <a:r>
              <a:rPr lang="vi-VN"/>
              <a:t>Highest growth rate</a:t>
            </a:r>
            <a:r>
              <a:rPr lang="vi-VN"/>
              <a:t>: Bắc Giang (39%), Đồng Nai (32%), Vĩnh Phúc (30%), Bắc Ninh (30%), Hải Phòng (30%)</a:t>
            </a:r>
          </a:p>
          <a:p>
            <a:pPr lvl="1">
              <a:lnSpc>
                <a:spcPct val="110000"/>
              </a:lnSpc>
            </a:pPr>
            <a:r>
              <a:rPr lang="vi-VN"/>
              <a:t>Lowest growth rate: Điện Biên (6%), Quảng Trị (8%), Phú Yên (8%), Kon Tum (9%).</a:t>
            </a:r>
          </a:p>
        </p:txBody>
      </p:sp>
      <p:sp>
        <p:nvSpPr>
          <p:cNvPr id="4" name="Slide Number Placeholder 3"/>
          <p:cNvSpPr>
            <a:spLocks noGrp="1"/>
          </p:cNvSpPr>
          <p:nvPr>
            <p:ph type="sldNum" sz="quarter" idx="12"/>
          </p:nvPr>
        </p:nvSpPr>
        <p:spPr/>
        <p:txBody>
          <a:bodyPr/>
          <a:lstStyle/>
          <a:p>
            <a:fld id="{8380A351-D99B-A44D-A988-988B614BD323}" type="slidenum">
              <a:t>36</a:t>
            </a:fld>
            <a:endParaRPr lang="vi-VN"/>
          </a:p>
        </p:txBody>
      </p:sp>
    </p:spTree>
    <p:extLst>
      <p:ext uri="{BB962C8B-B14F-4D97-AF65-F5344CB8AC3E}">
        <p14:creationId xmlns:p14="http://schemas.microsoft.com/office/powerpoint/2010/main" val="1372049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Stablization of policies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43791"/>
            <a:ext cx="10931601" cy="5014210"/>
          </a:xfrm>
        </p:spPr>
      </p:pic>
      <p:sp>
        <p:nvSpPr>
          <p:cNvPr id="4" name="Slide Number Placeholder 3"/>
          <p:cNvSpPr>
            <a:spLocks noGrp="1"/>
          </p:cNvSpPr>
          <p:nvPr>
            <p:ph type="sldNum" sz="quarter" idx="12"/>
          </p:nvPr>
        </p:nvSpPr>
        <p:spPr/>
        <p:txBody>
          <a:bodyPr/>
          <a:lstStyle/>
          <a:p>
            <a:fld id="{8380A351-D99B-A44D-A988-988B614BD323}" type="slidenum">
              <a:t>37</a:t>
            </a:fld>
            <a:endParaRPr lang="vi-VN"/>
          </a:p>
        </p:txBody>
      </p:sp>
    </p:spTree>
    <p:extLst>
      <p:ext uri="{BB962C8B-B14F-4D97-AF65-F5344CB8AC3E}">
        <p14:creationId xmlns:p14="http://schemas.microsoft.com/office/powerpoint/2010/main" val="1764823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Stablization of policies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2694" y="1690688"/>
            <a:ext cx="11589306" cy="5167312"/>
          </a:xfrm>
        </p:spPr>
      </p:pic>
      <p:sp>
        <p:nvSpPr>
          <p:cNvPr id="4" name="Slide Number Placeholder 3"/>
          <p:cNvSpPr>
            <a:spLocks noGrp="1"/>
          </p:cNvSpPr>
          <p:nvPr>
            <p:ph type="sldNum" sz="quarter" idx="12"/>
          </p:nvPr>
        </p:nvSpPr>
        <p:spPr/>
        <p:txBody>
          <a:bodyPr/>
          <a:lstStyle/>
          <a:p>
            <a:fld id="{8380A351-D99B-A44D-A988-988B614BD323}" type="slidenum">
              <a:t>38</a:t>
            </a:fld>
            <a:endParaRPr lang="vi-VN"/>
          </a:p>
        </p:txBody>
      </p:sp>
    </p:spTree>
    <p:extLst>
      <p:ext uri="{BB962C8B-B14F-4D97-AF65-F5344CB8AC3E}">
        <p14:creationId xmlns:p14="http://schemas.microsoft.com/office/powerpoint/2010/main" val="793392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Fair competition with SOEs</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1957" y="1648495"/>
            <a:ext cx="7782099" cy="5209505"/>
          </a:xfrm>
        </p:spPr>
      </p:pic>
      <p:sp>
        <p:nvSpPr>
          <p:cNvPr id="4" name="Slide Number Placeholder 3"/>
          <p:cNvSpPr>
            <a:spLocks noGrp="1"/>
          </p:cNvSpPr>
          <p:nvPr>
            <p:ph type="sldNum" sz="quarter" idx="12"/>
          </p:nvPr>
        </p:nvSpPr>
        <p:spPr/>
        <p:txBody>
          <a:bodyPr/>
          <a:lstStyle/>
          <a:p>
            <a:fld id="{8380A351-D99B-A44D-A988-988B614BD323}" type="slidenum">
              <a:t>39</a:t>
            </a:fld>
            <a:endParaRPr lang="vi-VN"/>
          </a:p>
        </p:txBody>
      </p:sp>
    </p:spTree>
    <p:extLst>
      <p:ext uri="{BB962C8B-B14F-4D97-AF65-F5344CB8AC3E}">
        <p14:creationId xmlns:p14="http://schemas.microsoft.com/office/powerpoint/2010/main" val="199564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Resolution 35/NQ-CP in 2016</a:t>
            </a:r>
          </a:p>
        </p:txBody>
      </p:sp>
      <p:sp>
        <p:nvSpPr>
          <p:cNvPr id="6" name="Text Placeholder 5"/>
          <p:cNvSpPr>
            <a:spLocks noGrp="1"/>
          </p:cNvSpPr>
          <p:nvPr>
            <p:ph type="body" idx="1"/>
          </p:nvPr>
        </p:nvSpPr>
        <p:spPr/>
        <p:txBody>
          <a:bodyPr>
            <a:normAutofit lnSpcReduction="10000"/>
          </a:bodyPr>
          <a:lstStyle/>
          <a:p>
            <a:endParaRPr lang="vi-VN"/>
          </a:p>
          <a:p>
            <a:r>
              <a:rPr lang="vi-VN"/>
              <a:t>Context</a:t>
            </a:r>
          </a:p>
          <a:p>
            <a:endParaRPr lang="vi-VN"/>
          </a:p>
        </p:txBody>
      </p:sp>
      <p:sp>
        <p:nvSpPr>
          <p:cNvPr id="7" name="Content Placeholder 6"/>
          <p:cNvSpPr>
            <a:spLocks noGrp="1"/>
          </p:cNvSpPr>
          <p:nvPr>
            <p:ph sz="half" idx="2"/>
          </p:nvPr>
        </p:nvSpPr>
        <p:spPr/>
        <p:txBody>
          <a:bodyPr/>
          <a:lstStyle/>
          <a:p>
            <a:r>
              <a:rPr lang="vi-VN"/>
              <a:t>New term of Government</a:t>
            </a:r>
            <a:endParaRPr lang="vi-VN"/>
          </a:p>
          <a:p>
            <a:endParaRPr lang="vi-VN"/>
          </a:p>
          <a:p>
            <a:r>
              <a:rPr lang="vi-VN"/>
              <a:t>Private sector development</a:t>
            </a:r>
            <a:endParaRPr lang="vi-VN"/>
          </a:p>
          <a:p>
            <a:endParaRPr lang="vi-VN"/>
          </a:p>
        </p:txBody>
      </p:sp>
      <p:sp>
        <p:nvSpPr>
          <p:cNvPr id="8" name="Text Placeholder 7"/>
          <p:cNvSpPr>
            <a:spLocks noGrp="1"/>
          </p:cNvSpPr>
          <p:nvPr>
            <p:ph type="body" sz="quarter" idx="3"/>
          </p:nvPr>
        </p:nvSpPr>
        <p:spPr/>
        <p:txBody>
          <a:bodyPr>
            <a:normAutofit lnSpcReduction="10000"/>
          </a:bodyPr>
          <a:lstStyle/>
          <a:p>
            <a:endParaRPr lang="vi-VN"/>
          </a:p>
          <a:p>
            <a:r>
              <a:rPr lang="vi-VN"/>
              <a:t>Content</a:t>
            </a:r>
          </a:p>
          <a:p>
            <a:endParaRPr lang="vi-VN"/>
          </a:p>
        </p:txBody>
      </p:sp>
      <p:sp>
        <p:nvSpPr>
          <p:cNvPr id="9" name="Content Placeholder 8"/>
          <p:cNvSpPr>
            <a:spLocks noGrp="1"/>
          </p:cNvSpPr>
          <p:nvPr>
            <p:ph sz="quarter" idx="4"/>
          </p:nvPr>
        </p:nvSpPr>
        <p:spPr/>
        <p:txBody>
          <a:bodyPr/>
          <a:lstStyle/>
          <a:p>
            <a:r>
              <a:rPr lang="vi-VN"/>
              <a:t>Target of 1 million enterprises in 2020</a:t>
            </a:r>
          </a:p>
          <a:p>
            <a:r>
              <a:rPr lang="vi-VN"/>
              <a:t>10 principles of business environment</a:t>
            </a:r>
          </a:p>
          <a:p>
            <a:r>
              <a:rPr lang="vi-VN"/>
              <a:t>5 </a:t>
            </a:r>
            <a:r>
              <a:rPr lang="vi-VN"/>
              <a:t>solutions</a:t>
            </a:r>
          </a:p>
        </p:txBody>
      </p:sp>
      <p:sp>
        <p:nvSpPr>
          <p:cNvPr id="5" name="Slide Number Placeholder 4"/>
          <p:cNvSpPr>
            <a:spLocks noGrp="1"/>
          </p:cNvSpPr>
          <p:nvPr>
            <p:ph type="sldNum" sz="quarter" idx="12"/>
          </p:nvPr>
        </p:nvSpPr>
        <p:spPr/>
        <p:txBody>
          <a:bodyPr/>
          <a:lstStyle/>
          <a:p>
            <a:fld id="{8380A351-D99B-A44D-A988-988B614BD323}" type="slidenum">
              <a:t>4</a:t>
            </a:fld>
            <a:endParaRPr lang="vi-VN"/>
          </a:p>
        </p:txBody>
      </p:sp>
    </p:spTree>
    <p:extLst>
      <p:ext uri="{BB962C8B-B14F-4D97-AF65-F5344CB8AC3E}">
        <p14:creationId xmlns:p14="http://schemas.microsoft.com/office/powerpoint/2010/main" val="15865791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Fair competition with FDI</a:t>
            </a:r>
          </a:p>
        </p:txBody>
      </p:sp>
      <p:sp>
        <p:nvSpPr>
          <p:cNvPr id="4" name="Slide Number Placeholder 3"/>
          <p:cNvSpPr>
            <a:spLocks noGrp="1"/>
          </p:cNvSpPr>
          <p:nvPr>
            <p:ph type="sldNum" sz="quarter" idx="12"/>
          </p:nvPr>
        </p:nvSpPr>
        <p:spPr/>
        <p:txBody>
          <a:bodyPr/>
          <a:lstStyle/>
          <a:p>
            <a:fld id="{8380A351-D99B-A44D-A988-988B614BD323}" type="slidenum">
              <a:t>40</a:t>
            </a:fld>
            <a:endParaRPr lang="vi-VN"/>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16646" y="1668751"/>
            <a:ext cx="7651222" cy="5189249"/>
          </a:xfrm>
        </p:spPr>
      </p:pic>
    </p:spTree>
    <p:extLst>
      <p:ext uri="{BB962C8B-B14F-4D97-AF65-F5344CB8AC3E}">
        <p14:creationId xmlns:p14="http://schemas.microsoft.com/office/powerpoint/2010/main" val="154197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a:t>Fair competition with big companies and backyard companies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6849" y="1903751"/>
            <a:ext cx="10622492" cy="4954249"/>
          </a:xfrm>
        </p:spPr>
      </p:pic>
      <p:sp>
        <p:nvSpPr>
          <p:cNvPr id="4" name="Slide Number Placeholder 3"/>
          <p:cNvSpPr>
            <a:spLocks noGrp="1"/>
          </p:cNvSpPr>
          <p:nvPr>
            <p:ph type="sldNum" sz="quarter" idx="12"/>
          </p:nvPr>
        </p:nvSpPr>
        <p:spPr/>
        <p:txBody>
          <a:bodyPr/>
          <a:lstStyle/>
          <a:p>
            <a:fld id="{8380A351-D99B-A44D-A988-988B614BD323}" type="slidenum">
              <a:t>41</a:t>
            </a:fld>
            <a:endParaRPr lang="vi-VN"/>
          </a:p>
        </p:txBody>
      </p:sp>
    </p:spTree>
    <p:extLst>
      <p:ext uri="{BB962C8B-B14F-4D97-AF65-F5344CB8AC3E}">
        <p14:creationId xmlns:p14="http://schemas.microsoft.com/office/powerpoint/2010/main" val="1523863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200"/>
              <a:t>Dialog with businesses</a:t>
            </a:r>
            <a:endParaRPr lang="vi-VN" sz="320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52472" y="1856863"/>
            <a:ext cx="8163290" cy="5001137"/>
          </a:xfrm>
        </p:spPr>
      </p:pic>
      <p:sp>
        <p:nvSpPr>
          <p:cNvPr id="4" name="Slide Number Placeholder 3"/>
          <p:cNvSpPr>
            <a:spLocks noGrp="1"/>
          </p:cNvSpPr>
          <p:nvPr>
            <p:ph type="sldNum" sz="quarter" idx="12"/>
          </p:nvPr>
        </p:nvSpPr>
        <p:spPr/>
        <p:txBody>
          <a:bodyPr/>
          <a:lstStyle/>
          <a:p>
            <a:fld id="{8380A351-D99B-A44D-A988-988B614BD323}" type="slidenum">
              <a:t>42</a:t>
            </a:fld>
            <a:endParaRPr lang="vi-VN"/>
          </a:p>
        </p:txBody>
      </p:sp>
    </p:spTree>
    <p:extLst>
      <p:ext uri="{BB962C8B-B14F-4D97-AF65-F5344CB8AC3E}">
        <p14:creationId xmlns:p14="http://schemas.microsoft.com/office/powerpoint/2010/main" val="1195531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Inspection of enterprises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3316" y="1969691"/>
            <a:ext cx="10284023" cy="4107656"/>
          </a:xfrm>
        </p:spPr>
      </p:pic>
      <p:sp>
        <p:nvSpPr>
          <p:cNvPr id="4" name="Slide Number Placeholder 3"/>
          <p:cNvSpPr>
            <a:spLocks noGrp="1"/>
          </p:cNvSpPr>
          <p:nvPr>
            <p:ph type="sldNum" sz="quarter" idx="12"/>
          </p:nvPr>
        </p:nvSpPr>
        <p:spPr/>
        <p:txBody>
          <a:bodyPr/>
          <a:lstStyle/>
          <a:p>
            <a:fld id="{8380A351-D99B-A44D-A988-988B614BD323}" type="slidenum">
              <a:t>43</a:t>
            </a:fld>
            <a:endParaRPr lang="vi-VN"/>
          </a:p>
        </p:txBody>
      </p:sp>
    </p:spTree>
    <p:extLst>
      <p:ext uri="{BB962C8B-B14F-4D97-AF65-F5344CB8AC3E}">
        <p14:creationId xmlns:p14="http://schemas.microsoft.com/office/powerpoint/2010/main" val="1615650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Inspection of enterprises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4381" y="1690688"/>
            <a:ext cx="9380432" cy="5167312"/>
          </a:xfrm>
        </p:spPr>
      </p:pic>
      <p:sp>
        <p:nvSpPr>
          <p:cNvPr id="4" name="Slide Number Placeholder 3"/>
          <p:cNvSpPr>
            <a:spLocks noGrp="1"/>
          </p:cNvSpPr>
          <p:nvPr>
            <p:ph type="sldNum" sz="quarter" idx="12"/>
          </p:nvPr>
        </p:nvSpPr>
        <p:spPr/>
        <p:txBody>
          <a:bodyPr/>
          <a:lstStyle/>
          <a:p>
            <a:fld id="{8380A351-D99B-A44D-A988-988B614BD323}" type="slidenum">
              <a:t>44</a:t>
            </a:fld>
            <a:endParaRPr lang="vi-VN"/>
          </a:p>
        </p:txBody>
      </p:sp>
    </p:spTree>
    <p:extLst>
      <p:ext uri="{BB962C8B-B14F-4D97-AF65-F5344CB8AC3E}">
        <p14:creationId xmlns:p14="http://schemas.microsoft.com/office/powerpoint/2010/main" val="838175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vi-VN"/>
              <a:t>Thank you.</a:t>
            </a:r>
            <a:endParaRPr lang="vi-VN"/>
          </a:p>
        </p:txBody>
      </p:sp>
      <p:sp>
        <p:nvSpPr>
          <p:cNvPr id="5" name="Text Placeholder 4"/>
          <p:cNvSpPr>
            <a:spLocks noGrp="1"/>
          </p:cNvSpPr>
          <p:nvPr>
            <p:ph type="body" idx="1"/>
          </p:nvPr>
        </p:nvSpPr>
        <p:spPr/>
        <p:txBody>
          <a:bodyPr>
            <a:normAutofit fontScale="62500" lnSpcReduction="20000"/>
          </a:bodyPr>
          <a:lstStyle/>
          <a:p>
            <a:pPr algn="r">
              <a:lnSpc>
                <a:spcPct val="120000"/>
              </a:lnSpc>
              <a:spcBef>
                <a:spcPts val="0"/>
              </a:spcBef>
            </a:pPr>
            <a:r>
              <a:rPr lang="vi-VN" b="1"/>
              <a:t>Phòng Thương mại và Công nghiệp Việt Nam</a:t>
            </a:r>
          </a:p>
          <a:p>
            <a:pPr algn="r">
              <a:lnSpc>
                <a:spcPct val="120000"/>
              </a:lnSpc>
              <a:spcBef>
                <a:spcPts val="0"/>
              </a:spcBef>
            </a:pPr>
            <a:r>
              <a:rPr lang="vi-VN"/>
              <a:t>Ban Pháp chế</a:t>
            </a:r>
          </a:p>
          <a:p>
            <a:pPr algn="r">
              <a:lnSpc>
                <a:spcPct val="120000"/>
              </a:lnSpc>
              <a:spcBef>
                <a:spcPts val="0"/>
              </a:spcBef>
            </a:pPr>
            <a:r>
              <a:rPr lang="vi-VN"/>
              <a:t>Số 9 Đào Duy Anh, Đống Đa, Hà Nội</a:t>
            </a:r>
          </a:p>
          <a:p>
            <a:pPr algn="r">
              <a:lnSpc>
                <a:spcPct val="120000"/>
              </a:lnSpc>
              <a:spcBef>
                <a:spcPts val="0"/>
              </a:spcBef>
            </a:pPr>
            <a:r>
              <a:rPr lang="en-US">
                <a:latin typeface="Arial" charset="0"/>
                <a:ea typeface="Arial" charset="0"/>
                <a:cs typeface="Arial" charset="0"/>
              </a:rPr>
              <a:t>Điện thoại: (024) 35770632 Fax: (024) 3577 1459</a:t>
            </a:r>
          </a:p>
          <a:p>
            <a:pPr algn="r">
              <a:lnSpc>
                <a:spcPct val="120000"/>
              </a:lnSpc>
              <a:spcBef>
                <a:spcPts val="0"/>
              </a:spcBef>
            </a:pPr>
            <a:r>
              <a:rPr lang="en-US">
                <a:latin typeface="Arial" charset="0"/>
                <a:ea typeface="Arial" charset="0"/>
                <a:cs typeface="Arial" charset="0"/>
              </a:rPr>
              <a:t>Email: xdphapluat@vcci.com.vn, xdphapluat.vcci@gmail.com </a:t>
            </a:r>
          </a:p>
          <a:p>
            <a:pPr algn="r">
              <a:lnSpc>
                <a:spcPct val="120000"/>
              </a:lnSpc>
              <a:spcBef>
                <a:spcPts val="0"/>
              </a:spcBef>
            </a:pPr>
            <a:r>
              <a:rPr lang="en-US">
                <a:latin typeface="Arial" charset="0"/>
                <a:ea typeface="Arial" charset="0"/>
                <a:cs typeface="Arial" charset="0"/>
              </a:rPr>
              <a:t>www.vcci.com.vn / www.vibonline.com.vn </a:t>
            </a:r>
          </a:p>
          <a:p>
            <a:pPr algn="r">
              <a:lnSpc>
                <a:spcPct val="120000"/>
              </a:lnSpc>
              <a:spcBef>
                <a:spcPts val="0"/>
              </a:spcBef>
            </a:pPr>
            <a:endParaRPr lang="vi-VN"/>
          </a:p>
        </p:txBody>
      </p:sp>
      <p:sp>
        <p:nvSpPr>
          <p:cNvPr id="8" name="Slide Number Placeholder 7"/>
          <p:cNvSpPr>
            <a:spLocks noGrp="1"/>
          </p:cNvSpPr>
          <p:nvPr>
            <p:ph type="sldNum" sz="quarter" idx="12"/>
          </p:nvPr>
        </p:nvSpPr>
        <p:spPr/>
        <p:txBody>
          <a:bodyPr/>
          <a:lstStyle/>
          <a:p>
            <a:fld id="{8380A351-D99B-A44D-A988-988B614BD323}" type="slidenum">
              <a:t>45</a:t>
            </a:fld>
            <a:endParaRPr lang="vi-VN"/>
          </a:p>
        </p:txBody>
      </p:sp>
      <p:pic>
        <p:nvPicPr>
          <p:cNvPr id="1025" name="Picture 1" descr="age100image1442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76825" cy="7048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ge100image1442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76825" cy="704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568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vi-VN" sz="4800"/>
              <a:t>Performance results</a:t>
            </a:r>
          </a:p>
        </p:txBody>
      </p:sp>
      <p:sp>
        <p:nvSpPr>
          <p:cNvPr id="6" name="Text Placeholder 5"/>
          <p:cNvSpPr>
            <a:spLocks noGrp="1"/>
          </p:cNvSpPr>
          <p:nvPr>
            <p:ph type="body" idx="1"/>
          </p:nvPr>
        </p:nvSpPr>
        <p:spPr/>
        <p:txBody>
          <a:bodyPr/>
          <a:lstStyle/>
          <a:p>
            <a:endParaRPr lang="vi-VN"/>
          </a:p>
        </p:txBody>
      </p:sp>
      <p:sp>
        <p:nvSpPr>
          <p:cNvPr id="7" name="Slide Number Placeholder 6"/>
          <p:cNvSpPr>
            <a:spLocks noGrp="1"/>
          </p:cNvSpPr>
          <p:nvPr>
            <p:ph type="sldNum" sz="quarter" idx="12"/>
          </p:nvPr>
        </p:nvSpPr>
        <p:spPr/>
        <p:txBody>
          <a:bodyPr/>
          <a:lstStyle/>
          <a:p>
            <a:fld id="{8380A351-D99B-A44D-A988-988B614BD323}" type="slidenum">
              <a:t>5</a:t>
            </a:fld>
            <a:endParaRPr lang="vi-VN"/>
          </a:p>
        </p:txBody>
      </p:sp>
    </p:spTree>
    <p:extLst>
      <p:ext uri="{BB962C8B-B14F-4D97-AF65-F5344CB8AC3E}">
        <p14:creationId xmlns:p14="http://schemas.microsoft.com/office/powerpoint/2010/main" val="1499017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vi-VN"/>
              <a:t>Overview</a:t>
            </a:r>
          </a:p>
        </p:txBody>
      </p:sp>
      <p:sp>
        <p:nvSpPr>
          <p:cNvPr id="5" name="Content Placeholder 4"/>
          <p:cNvSpPr>
            <a:spLocks noGrp="1"/>
          </p:cNvSpPr>
          <p:nvPr>
            <p:ph sz="half" idx="1"/>
          </p:nvPr>
        </p:nvSpPr>
        <p:spPr/>
        <p:txBody>
          <a:bodyPr/>
          <a:lstStyle/>
          <a:p>
            <a:pPr>
              <a:lnSpc>
                <a:spcPct val="100000"/>
              </a:lnSpc>
            </a:pPr>
            <a:endParaRPr lang="vi-VN"/>
          </a:p>
          <a:p>
            <a:pPr>
              <a:lnSpc>
                <a:spcPct val="100000"/>
              </a:lnSpc>
            </a:pPr>
            <a:r>
              <a:rPr lang="vi-VN"/>
              <a:t>Vietnamese business environment is improved.</a:t>
            </a:r>
          </a:p>
        </p:txBody>
      </p:sp>
      <p:sp>
        <p:nvSpPr>
          <p:cNvPr id="7" name="Content Placeholder 6"/>
          <p:cNvSpPr>
            <a:spLocks noGrp="1"/>
          </p:cNvSpPr>
          <p:nvPr>
            <p:ph sz="half" idx="2"/>
          </p:nvPr>
        </p:nvSpPr>
        <p:spPr/>
        <p:txBody>
          <a:bodyPr/>
          <a:lstStyle/>
          <a:p>
            <a:pPr>
              <a:lnSpc>
                <a:spcPct val="100000"/>
              </a:lnSpc>
            </a:pPr>
            <a:endParaRPr lang="vi-VN"/>
          </a:p>
          <a:p>
            <a:pPr>
              <a:lnSpc>
                <a:spcPct val="100000"/>
              </a:lnSpc>
            </a:pPr>
            <a:r>
              <a:rPr lang="vi-VN"/>
              <a:t>The improvements are uneven </a:t>
            </a:r>
          </a:p>
          <a:p>
            <a:pPr lvl="1">
              <a:lnSpc>
                <a:spcPct val="100000"/>
              </a:lnSpc>
            </a:pPr>
            <a:r>
              <a:rPr lang="vi-VN"/>
              <a:t>Some sections improved very well</a:t>
            </a:r>
          </a:p>
          <a:p>
            <a:pPr lvl="1">
              <a:lnSpc>
                <a:spcPct val="100000"/>
              </a:lnSpc>
            </a:pPr>
            <a:r>
              <a:rPr lang="vi-VN"/>
              <a:t>Some sections did not change</a:t>
            </a:r>
            <a:endParaRPr lang="vi-VN"/>
          </a:p>
        </p:txBody>
      </p:sp>
      <p:sp>
        <p:nvSpPr>
          <p:cNvPr id="6" name="Slide Number Placeholder 5"/>
          <p:cNvSpPr>
            <a:spLocks noGrp="1"/>
          </p:cNvSpPr>
          <p:nvPr>
            <p:ph type="sldNum" sz="quarter" idx="12"/>
          </p:nvPr>
        </p:nvSpPr>
        <p:spPr/>
        <p:txBody>
          <a:bodyPr/>
          <a:lstStyle/>
          <a:p>
            <a:fld id="{8380A351-D99B-A44D-A988-988B614BD323}" type="slidenum">
              <a:t>6</a:t>
            </a:fld>
            <a:endParaRPr lang="vi-VN"/>
          </a:p>
        </p:txBody>
      </p:sp>
    </p:spTree>
    <p:extLst>
      <p:ext uri="{BB962C8B-B14F-4D97-AF65-F5344CB8AC3E}">
        <p14:creationId xmlns:p14="http://schemas.microsoft.com/office/powerpoint/2010/main" val="982088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380A351-D99B-A44D-A988-988B614BD323}" type="slidenum">
              <a:t>7</a:t>
            </a:fld>
            <a:endParaRPr lang="vi-VN"/>
          </a:p>
        </p:txBody>
      </p:sp>
      <p:pic>
        <p:nvPicPr>
          <p:cNvPr id="6"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718457" y="348215"/>
            <a:ext cx="10949502" cy="6008135"/>
          </a:xfrm>
        </p:spPr>
      </p:pic>
    </p:spTree>
    <p:extLst>
      <p:ext uri="{BB962C8B-B14F-4D97-AF65-F5344CB8AC3E}">
        <p14:creationId xmlns:p14="http://schemas.microsoft.com/office/powerpoint/2010/main" val="808730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0A351-D99B-A44D-A988-988B614BD323}" type="slidenum">
              <a:t>8</a:t>
            </a:fld>
            <a:endParaRPr lang="vi-VN"/>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028" y="139359"/>
            <a:ext cx="9612086" cy="6216991"/>
          </a:xfrm>
          <a:prstGeom prst="rect">
            <a:avLst/>
          </a:prstGeom>
        </p:spPr>
      </p:pic>
    </p:spTree>
    <p:extLst>
      <p:ext uri="{BB962C8B-B14F-4D97-AF65-F5344CB8AC3E}">
        <p14:creationId xmlns:p14="http://schemas.microsoft.com/office/powerpoint/2010/main" val="87825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Starting a business</a:t>
            </a:r>
          </a:p>
        </p:txBody>
      </p:sp>
      <p:sp>
        <p:nvSpPr>
          <p:cNvPr id="3" name="Content Placeholder 2"/>
          <p:cNvSpPr>
            <a:spLocks noGrp="1"/>
          </p:cNvSpPr>
          <p:nvPr>
            <p:ph sz="half" idx="1"/>
          </p:nvPr>
        </p:nvSpPr>
        <p:spPr/>
        <p:txBody>
          <a:bodyPr>
            <a:normAutofit fontScale="85000" lnSpcReduction="10000"/>
          </a:bodyPr>
          <a:lstStyle/>
          <a:p>
            <a:pPr>
              <a:lnSpc>
                <a:spcPct val="120000"/>
              </a:lnSpc>
            </a:pPr>
            <a:endParaRPr lang="en-US" sz="2400"/>
          </a:p>
          <a:p>
            <a:pPr>
              <a:lnSpc>
                <a:spcPct val="120000"/>
              </a:lnSpc>
            </a:pPr>
            <a:endParaRPr lang="en-US" sz="2400"/>
          </a:p>
          <a:p>
            <a:pPr>
              <a:lnSpc>
                <a:spcPct val="120000"/>
              </a:lnSpc>
            </a:pPr>
            <a:r>
              <a:rPr lang="en-US" sz="2400"/>
              <a:t>Percentage of businesses registering via new method (online, by post) grows from 12.5% to 17.4%</a:t>
            </a:r>
            <a:endParaRPr lang="vi-VN" sz="2400"/>
          </a:p>
        </p:txBody>
      </p:sp>
      <p:sp>
        <p:nvSpPr>
          <p:cNvPr id="5" name="Content Placeholder 4"/>
          <p:cNvSpPr>
            <a:spLocks noGrp="1"/>
          </p:cNvSpPr>
          <p:nvPr>
            <p:ph sz="half" idx="2"/>
          </p:nvPr>
        </p:nvSpPr>
        <p:spPr/>
        <p:txBody>
          <a:bodyPr>
            <a:normAutofit fontScale="85000" lnSpcReduction="10000"/>
          </a:bodyPr>
          <a:lstStyle/>
          <a:p>
            <a:pPr>
              <a:lnSpc>
                <a:spcPct val="120000"/>
              </a:lnSpc>
            </a:pPr>
            <a:r>
              <a:rPr lang="vi-VN"/>
              <a:t>Room for improvement: connect, link or remove procedures</a:t>
            </a:r>
          </a:p>
          <a:p>
            <a:pPr lvl="1">
              <a:lnSpc>
                <a:spcPct val="120000"/>
              </a:lnSpc>
            </a:pPr>
            <a:r>
              <a:rPr lang="vi-VN"/>
              <a:t>Business register</a:t>
            </a:r>
          </a:p>
          <a:p>
            <a:pPr lvl="1">
              <a:lnSpc>
                <a:spcPct val="120000"/>
              </a:lnSpc>
            </a:pPr>
            <a:r>
              <a:rPr lang="vi-VN"/>
              <a:t>Public information</a:t>
            </a:r>
          </a:p>
          <a:p>
            <a:pPr lvl="1">
              <a:lnSpc>
                <a:spcPct val="120000"/>
              </a:lnSpc>
            </a:pPr>
            <a:r>
              <a:rPr lang="vi-VN"/>
              <a:t>Make a seal and submit seal sample</a:t>
            </a:r>
          </a:p>
          <a:p>
            <a:pPr lvl="1">
              <a:lnSpc>
                <a:spcPct val="120000"/>
              </a:lnSpc>
            </a:pPr>
            <a:r>
              <a:rPr lang="vi-VN"/>
              <a:t>Open bank account</a:t>
            </a:r>
          </a:p>
          <a:p>
            <a:pPr lvl="1">
              <a:lnSpc>
                <a:spcPct val="120000"/>
              </a:lnSpc>
            </a:pPr>
            <a:r>
              <a:rPr lang="vi-VN"/>
              <a:t>VAT invoices</a:t>
            </a:r>
          </a:p>
          <a:p>
            <a:pPr lvl="1">
              <a:lnSpc>
                <a:spcPct val="120000"/>
              </a:lnSpc>
            </a:pPr>
            <a:r>
              <a:rPr lang="vi-VN"/>
              <a:t>Business license tax</a:t>
            </a:r>
          </a:p>
          <a:p>
            <a:pPr lvl="1">
              <a:lnSpc>
                <a:spcPct val="120000"/>
              </a:lnSpc>
            </a:pPr>
            <a:r>
              <a:rPr lang="vi-VN"/>
              <a:t>Register use of labor</a:t>
            </a:r>
          </a:p>
          <a:p>
            <a:pPr lvl="1">
              <a:lnSpc>
                <a:spcPct val="120000"/>
              </a:lnSpc>
            </a:pPr>
            <a:r>
              <a:rPr lang="vi-VN"/>
              <a:t>Register Social Insurance</a:t>
            </a:r>
          </a:p>
        </p:txBody>
      </p:sp>
      <p:sp>
        <p:nvSpPr>
          <p:cNvPr id="4" name="Slide Number Placeholder 3"/>
          <p:cNvSpPr>
            <a:spLocks noGrp="1"/>
          </p:cNvSpPr>
          <p:nvPr>
            <p:ph type="sldNum" sz="quarter" idx="12"/>
          </p:nvPr>
        </p:nvSpPr>
        <p:spPr/>
        <p:txBody>
          <a:bodyPr/>
          <a:lstStyle/>
          <a:p>
            <a:fld id="{8380A351-D99B-A44D-A988-988B614BD323}" type="slidenum">
              <a:t>9</a:t>
            </a:fld>
            <a:endParaRPr lang="vi-VN"/>
          </a:p>
        </p:txBody>
      </p:sp>
    </p:spTree>
    <p:extLst>
      <p:ext uri="{BB962C8B-B14F-4D97-AF65-F5344CB8AC3E}">
        <p14:creationId xmlns:p14="http://schemas.microsoft.com/office/powerpoint/2010/main" val="1112705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2726</Words>
  <Application>Microsoft Macintosh PowerPoint</Application>
  <PresentationFormat>Widescreen</PresentationFormat>
  <Paragraphs>360</Paragraphs>
  <Slides>45</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Calibri</vt:lpstr>
      <vt:lpstr>Calibri Light</vt:lpstr>
      <vt:lpstr>Mangal</vt:lpstr>
      <vt:lpstr>Times New Roman</vt:lpstr>
      <vt:lpstr>Arial</vt:lpstr>
      <vt:lpstr>Office Theme</vt:lpstr>
      <vt:lpstr>REPORT ON THE IMPLEMENTATION OF RESOLUTION 02 AND RESOLUTION 35</vt:lpstr>
      <vt:lpstr>Introduction</vt:lpstr>
      <vt:lpstr>Resolution 02/NQ-CP in 2019</vt:lpstr>
      <vt:lpstr>Resolution 35/NQ-CP in 2016</vt:lpstr>
      <vt:lpstr>Performance results</vt:lpstr>
      <vt:lpstr>Overview</vt:lpstr>
      <vt:lpstr>PowerPoint Presentation</vt:lpstr>
      <vt:lpstr>PowerPoint Presentation</vt:lpstr>
      <vt:lpstr>Starting a business</vt:lpstr>
      <vt:lpstr>PowerPoint Presentation</vt:lpstr>
      <vt:lpstr>Good practice – Business register in Hanoi</vt:lpstr>
      <vt:lpstr>Paying Tax</vt:lpstr>
      <vt:lpstr>E-tax</vt:lpstr>
      <vt:lpstr>PowerPoint Presentation</vt:lpstr>
      <vt:lpstr>PowerPoint Presentation</vt:lpstr>
      <vt:lpstr>PowerPoint Presentation</vt:lpstr>
      <vt:lpstr>Construction permits</vt:lpstr>
      <vt:lpstr>Getting credit</vt:lpstr>
      <vt:lpstr>Registering property and land management</vt:lpstr>
      <vt:lpstr>Judicial reform, enforcing contract and resolving insolvency</vt:lpstr>
      <vt:lpstr>Judicial reform</vt:lpstr>
      <vt:lpstr>Compliance costs</vt:lpstr>
      <vt:lpstr>Business view on cost of administrative procedures</vt:lpstr>
      <vt:lpstr>Anti-corruption</vt:lpstr>
      <vt:lpstr>Infrastructure index and getting electricity</vt:lpstr>
      <vt:lpstr>Business licenses</vt:lpstr>
      <vt:lpstr>Reduction of business licenses</vt:lpstr>
      <vt:lpstr>Inspection of goods</vt:lpstr>
      <vt:lpstr>Inspection of goods (next)</vt:lpstr>
      <vt:lpstr>Connect to Vietnam Single Window (VNSW)</vt:lpstr>
      <vt:lpstr>E-payment</vt:lpstr>
      <vt:lpstr>Online service</vt:lpstr>
      <vt:lpstr>Online applications</vt:lpstr>
      <vt:lpstr>Online applications</vt:lpstr>
      <vt:lpstr>Support startups</vt:lpstr>
      <vt:lpstr>Target 1 million enterprises in 2020</vt:lpstr>
      <vt:lpstr>Stablization of policies</vt:lpstr>
      <vt:lpstr>Stablization of policies</vt:lpstr>
      <vt:lpstr>Fair competition with SOEs</vt:lpstr>
      <vt:lpstr>Fair competition with FDI</vt:lpstr>
      <vt:lpstr>Fair competition with big companies and backyard companies</vt:lpstr>
      <vt:lpstr>Dialog with businesses</vt:lpstr>
      <vt:lpstr>Inspection of enterprises</vt:lpstr>
      <vt:lpstr>Inspection of enterprises</vt:lpstr>
      <vt:lpstr>Thank you.</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BÁO CÁO TÌNH HÌNH THỰC HIỆN NGHỊ QUYẾT 02 VÀ NGHỊ QUYẾT 35</dc:title>
  <dc:creator>Nguyễn Minh Đức</dc:creator>
  <cp:lastModifiedBy>Nguyễn Minh Đức</cp:lastModifiedBy>
  <cp:revision>51</cp:revision>
  <dcterms:created xsi:type="dcterms:W3CDTF">2019-12-15T12:16:47Z</dcterms:created>
  <dcterms:modified xsi:type="dcterms:W3CDTF">2019-12-16T18:05:45Z</dcterms:modified>
</cp:coreProperties>
</file>