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1" r:id="rId2"/>
    <p:sldId id="336" r:id="rId3"/>
    <p:sldId id="352" r:id="rId4"/>
    <p:sldId id="353" r:id="rId5"/>
    <p:sldId id="354" r:id="rId6"/>
    <p:sldId id="355" r:id="rId7"/>
    <p:sldId id="359" r:id="rId8"/>
    <p:sldId id="356" r:id="rId9"/>
    <p:sldId id="360" r:id="rId10"/>
    <p:sldId id="357" r:id="rId11"/>
    <p:sldId id="361" r:id="rId12"/>
    <p:sldId id="358" r:id="rId13"/>
    <p:sldId id="362" r:id="rId14"/>
    <p:sldId id="363" r:id="rId15"/>
    <p:sldId id="364" r:id="rId16"/>
    <p:sldId id="3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635C5B"/>
    <a:srgbClr val="D9D7D3"/>
    <a:srgbClr val="CFCDC9"/>
    <a:srgbClr val="BA0C2F"/>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50000" autoAdjust="0"/>
  </p:normalViewPr>
  <p:slideViewPr>
    <p:cSldViewPr snapToObjects="1">
      <p:cViewPr varScale="1">
        <p:scale>
          <a:sx n="72" d="100"/>
          <a:sy n="72" d="100"/>
        </p:scale>
        <p:origin x="6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2C162-151A-4142-8B5C-24C70883D26F}" type="doc">
      <dgm:prSet loTypeId="urn:microsoft.com/office/officeart/2005/8/layout/gear1" loCatId="cycle" qsTypeId="urn:microsoft.com/office/officeart/2005/8/quickstyle/simple1" qsCatId="simple" csTypeId="urn:microsoft.com/office/officeart/2005/8/colors/accent1_2" csCatId="accent1" phldr="1"/>
      <dgm:spPr/>
    </dgm:pt>
    <dgm:pt modelId="{693E91CA-AB51-4BD3-9C92-10D09AFC58D6}">
      <dgm:prSet phldrT="[Text]" custT="1"/>
      <dgm:spPr>
        <a:solidFill>
          <a:schemeClr val="accent4">
            <a:lumMod val="75000"/>
          </a:schemeClr>
        </a:solidFill>
      </dgm:spPr>
      <dgm:t>
        <a:bodyPr/>
        <a:lstStyle/>
        <a:p>
          <a:r>
            <a:rPr lang="en-NZ" sz="2000" dirty="0"/>
            <a:t>Transparent Procurement</a:t>
          </a:r>
        </a:p>
      </dgm:t>
    </dgm:pt>
    <dgm:pt modelId="{36219955-E4D1-4E64-B623-B5F62D6BF102}" type="parTrans" cxnId="{C52DDB7A-C43E-41BE-BCF5-3259C053BE2F}">
      <dgm:prSet/>
      <dgm:spPr/>
      <dgm:t>
        <a:bodyPr/>
        <a:lstStyle/>
        <a:p>
          <a:endParaRPr lang="en-NZ"/>
        </a:p>
      </dgm:t>
    </dgm:pt>
    <dgm:pt modelId="{6F560370-8C51-4139-A1A9-3ED13C24861A}" type="sibTrans" cxnId="{C52DDB7A-C43E-41BE-BCF5-3259C053BE2F}">
      <dgm:prSet/>
      <dgm:spPr/>
      <dgm:t>
        <a:bodyPr/>
        <a:lstStyle/>
        <a:p>
          <a:endParaRPr lang="en-NZ"/>
        </a:p>
      </dgm:t>
    </dgm:pt>
    <dgm:pt modelId="{BA5482E1-706A-43A0-9E97-934468E30F46}">
      <dgm:prSet phldrT="[Text]" custT="1"/>
      <dgm:spPr>
        <a:solidFill>
          <a:schemeClr val="bg2">
            <a:lumMod val="50000"/>
          </a:schemeClr>
        </a:solidFill>
      </dgm:spPr>
      <dgm:t>
        <a:bodyPr/>
        <a:lstStyle/>
        <a:p>
          <a:r>
            <a:rPr lang="en-NZ" sz="2000" dirty="0"/>
            <a:t>Well Designed Contract</a:t>
          </a:r>
        </a:p>
      </dgm:t>
    </dgm:pt>
    <dgm:pt modelId="{7B9FC77C-7DA5-4625-8CAF-7C7F128D0E15}" type="parTrans" cxnId="{651EA521-06B5-4EA1-8770-E0073ACB5141}">
      <dgm:prSet/>
      <dgm:spPr/>
      <dgm:t>
        <a:bodyPr/>
        <a:lstStyle/>
        <a:p>
          <a:endParaRPr lang="en-NZ"/>
        </a:p>
      </dgm:t>
    </dgm:pt>
    <dgm:pt modelId="{A1BB4686-D74E-40B7-BE5A-743382A312E7}" type="sibTrans" cxnId="{651EA521-06B5-4EA1-8770-E0073ACB5141}">
      <dgm:prSet/>
      <dgm:spPr/>
      <dgm:t>
        <a:bodyPr/>
        <a:lstStyle/>
        <a:p>
          <a:endParaRPr lang="en-NZ"/>
        </a:p>
      </dgm:t>
    </dgm:pt>
    <dgm:pt modelId="{A736E1C0-809D-42E6-A275-7461AD87921B}">
      <dgm:prSet phldrT="[Text]" custT="1"/>
      <dgm:spPr>
        <a:solidFill>
          <a:schemeClr val="accent6">
            <a:lumMod val="60000"/>
            <a:lumOff val="40000"/>
          </a:schemeClr>
        </a:solidFill>
      </dgm:spPr>
      <dgm:t>
        <a:bodyPr/>
        <a:lstStyle/>
        <a:p>
          <a:r>
            <a:rPr lang="en-NZ" sz="2000" dirty="0"/>
            <a:t>Public Supervision</a:t>
          </a:r>
        </a:p>
      </dgm:t>
    </dgm:pt>
    <dgm:pt modelId="{189359DE-60D3-4FE1-A7BD-2DAE7DF4C861}" type="parTrans" cxnId="{A3A30A6F-A814-4690-8A33-24E14A89864C}">
      <dgm:prSet/>
      <dgm:spPr/>
      <dgm:t>
        <a:bodyPr/>
        <a:lstStyle/>
        <a:p>
          <a:endParaRPr lang="en-NZ"/>
        </a:p>
      </dgm:t>
    </dgm:pt>
    <dgm:pt modelId="{D6A50E0D-8909-46DE-89B3-C655286CD43C}" type="sibTrans" cxnId="{A3A30A6F-A814-4690-8A33-24E14A89864C}">
      <dgm:prSet/>
      <dgm:spPr/>
      <dgm:t>
        <a:bodyPr/>
        <a:lstStyle/>
        <a:p>
          <a:endParaRPr lang="en-NZ"/>
        </a:p>
      </dgm:t>
    </dgm:pt>
    <dgm:pt modelId="{8F22D7C5-1F44-4065-ACF4-217A0883B1E9}" type="pres">
      <dgm:prSet presAssocID="{4B22C162-151A-4142-8B5C-24C70883D26F}" presName="composite" presStyleCnt="0">
        <dgm:presLayoutVars>
          <dgm:chMax val="3"/>
          <dgm:animLvl val="lvl"/>
          <dgm:resizeHandles val="exact"/>
        </dgm:presLayoutVars>
      </dgm:prSet>
      <dgm:spPr/>
    </dgm:pt>
    <dgm:pt modelId="{B23923DA-1184-41A0-A8C8-4CE0EFC6C991}" type="pres">
      <dgm:prSet presAssocID="{693E91CA-AB51-4BD3-9C92-10D09AFC58D6}" presName="gear1" presStyleLbl="node1" presStyleIdx="0" presStyleCnt="3" custLinFactNeighborX="1302" custLinFactNeighborY="0">
        <dgm:presLayoutVars>
          <dgm:chMax val="1"/>
          <dgm:bulletEnabled val="1"/>
        </dgm:presLayoutVars>
      </dgm:prSet>
      <dgm:spPr/>
    </dgm:pt>
    <dgm:pt modelId="{1CCD2C2B-8BFB-4B46-84B8-8C882842D4E0}" type="pres">
      <dgm:prSet presAssocID="{693E91CA-AB51-4BD3-9C92-10D09AFC58D6}" presName="gear1srcNode" presStyleLbl="node1" presStyleIdx="0" presStyleCnt="3"/>
      <dgm:spPr/>
    </dgm:pt>
    <dgm:pt modelId="{7E5FAF18-F3D7-440A-ACA3-6BCB215CD241}" type="pres">
      <dgm:prSet presAssocID="{693E91CA-AB51-4BD3-9C92-10D09AFC58D6}" presName="gear1dstNode" presStyleLbl="node1" presStyleIdx="0" presStyleCnt="3"/>
      <dgm:spPr/>
    </dgm:pt>
    <dgm:pt modelId="{6A7D4802-8817-4572-B70C-9347D3114A94}" type="pres">
      <dgm:prSet presAssocID="{BA5482E1-706A-43A0-9E97-934468E30F46}" presName="gear2" presStyleLbl="node1" presStyleIdx="1" presStyleCnt="3" custScaleX="137719" custScaleY="126970" custLinFactNeighborX="-15219" custLinFactNeighborY="28647">
        <dgm:presLayoutVars>
          <dgm:chMax val="1"/>
          <dgm:bulletEnabled val="1"/>
        </dgm:presLayoutVars>
      </dgm:prSet>
      <dgm:spPr/>
    </dgm:pt>
    <dgm:pt modelId="{04F7225A-2C3E-41BD-8D43-D6FA10AED451}" type="pres">
      <dgm:prSet presAssocID="{BA5482E1-706A-43A0-9E97-934468E30F46}" presName="gear2srcNode" presStyleLbl="node1" presStyleIdx="1" presStyleCnt="3"/>
      <dgm:spPr/>
    </dgm:pt>
    <dgm:pt modelId="{CAF6A7B1-0C70-4E00-B4EF-97F573B39CC8}" type="pres">
      <dgm:prSet presAssocID="{BA5482E1-706A-43A0-9E97-934468E30F46}" presName="gear2dstNode" presStyleLbl="node1" presStyleIdx="1" presStyleCnt="3"/>
      <dgm:spPr/>
    </dgm:pt>
    <dgm:pt modelId="{F0009B67-D88D-4EC1-8894-78E472F87AFA}" type="pres">
      <dgm:prSet presAssocID="{A736E1C0-809D-42E6-A275-7461AD87921B}" presName="gear3" presStyleLbl="node1" presStyleIdx="2" presStyleCnt="3" custScaleX="140509" custScaleY="120256"/>
      <dgm:spPr/>
    </dgm:pt>
    <dgm:pt modelId="{26CD9971-088D-4BCD-9364-0D8E73F77AC1}" type="pres">
      <dgm:prSet presAssocID="{A736E1C0-809D-42E6-A275-7461AD87921B}" presName="gear3tx" presStyleLbl="node1" presStyleIdx="2" presStyleCnt="3">
        <dgm:presLayoutVars>
          <dgm:chMax val="1"/>
          <dgm:bulletEnabled val="1"/>
        </dgm:presLayoutVars>
      </dgm:prSet>
      <dgm:spPr/>
    </dgm:pt>
    <dgm:pt modelId="{9D3C51CF-8A22-472B-8A6D-47F164E1DFDC}" type="pres">
      <dgm:prSet presAssocID="{A736E1C0-809D-42E6-A275-7461AD87921B}" presName="gear3srcNode" presStyleLbl="node1" presStyleIdx="2" presStyleCnt="3"/>
      <dgm:spPr/>
    </dgm:pt>
    <dgm:pt modelId="{E875494C-38A7-42C1-9177-9DDDFF7B7075}" type="pres">
      <dgm:prSet presAssocID="{A736E1C0-809D-42E6-A275-7461AD87921B}" presName="gear3dstNode" presStyleLbl="node1" presStyleIdx="2" presStyleCnt="3"/>
      <dgm:spPr/>
    </dgm:pt>
    <dgm:pt modelId="{85AF0461-36A2-4450-BEF4-8A7FFBB95E7A}" type="pres">
      <dgm:prSet presAssocID="{6F560370-8C51-4139-A1A9-3ED13C24861A}" presName="connector1" presStyleLbl="sibTrans2D1" presStyleIdx="0" presStyleCnt="3"/>
      <dgm:spPr/>
    </dgm:pt>
    <dgm:pt modelId="{8E9AD1F9-3560-413D-BA44-5D0EBF0D88AC}" type="pres">
      <dgm:prSet presAssocID="{A1BB4686-D74E-40B7-BE5A-743382A312E7}" presName="connector2" presStyleLbl="sibTrans2D1" presStyleIdx="1" presStyleCnt="3"/>
      <dgm:spPr/>
    </dgm:pt>
    <dgm:pt modelId="{4D21B249-6DB4-4EFF-8C9A-FC2454D879F8}" type="pres">
      <dgm:prSet presAssocID="{D6A50E0D-8909-46DE-89B3-C655286CD43C}" presName="connector3" presStyleLbl="sibTrans2D1" presStyleIdx="2" presStyleCnt="3"/>
      <dgm:spPr/>
    </dgm:pt>
  </dgm:ptLst>
  <dgm:cxnLst>
    <dgm:cxn modelId="{ED8FF303-8DBC-1846-8755-814DC33C4ED8}" type="presOf" srcId="{A1BB4686-D74E-40B7-BE5A-743382A312E7}" destId="{8E9AD1F9-3560-413D-BA44-5D0EBF0D88AC}" srcOrd="0" destOrd="0" presId="urn:microsoft.com/office/officeart/2005/8/layout/gear1"/>
    <dgm:cxn modelId="{92DCF704-A3B2-C346-A1A9-A806C113CF1E}" type="presOf" srcId="{693E91CA-AB51-4BD3-9C92-10D09AFC58D6}" destId="{B23923DA-1184-41A0-A8C8-4CE0EFC6C991}" srcOrd="0" destOrd="0" presId="urn:microsoft.com/office/officeart/2005/8/layout/gear1"/>
    <dgm:cxn modelId="{4A305D12-6927-9042-A507-2499C2956C37}" type="presOf" srcId="{A736E1C0-809D-42E6-A275-7461AD87921B}" destId="{26CD9971-088D-4BCD-9364-0D8E73F77AC1}" srcOrd="1" destOrd="0" presId="urn:microsoft.com/office/officeart/2005/8/layout/gear1"/>
    <dgm:cxn modelId="{651EA521-06B5-4EA1-8770-E0073ACB5141}" srcId="{4B22C162-151A-4142-8B5C-24C70883D26F}" destId="{BA5482E1-706A-43A0-9E97-934468E30F46}" srcOrd="1" destOrd="0" parTransId="{7B9FC77C-7DA5-4625-8CAF-7C7F128D0E15}" sibTransId="{A1BB4686-D74E-40B7-BE5A-743382A312E7}"/>
    <dgm:cxn modelId="{7E8B8322-B930-3D45-AADF-243EB1F750B5}" type="presOf" srcId="{A736E1C0-809D-42E6-A275-7461AD87921B}" destId="{E875494C-38A7-42C1-9177-9DDDFF7B7075}" srcOrd="3" destOrd="0" presId="urn:microsoft.com/office/officeart/2005/8/layout/gear1"/>
    <dgm:cxn modelId="{73B14F6E-A8FA-7744-B625-5FC2E10E15A5}" type="presOf" srcId="{A736E1C0-809D-42E6-A275-7461AD87921B}" destId="{F0009B67-D88D-4EC1-8894-78E472F87AFA}" srcOrd="0" destOrd="0" presId="urn:microsoft.com/office/officeart/2005/8/layout/gear1"/>
    <dgm:cxn modelId="{A3A30A6F-A814-4690-8A33-24E14A89864C}" srcId="{4B22C162-151A-4142-8B5C-24C70883D26F}" destId="{A736E1C0-809D-42E6-A275-7461AD87921B}" srcOrd="2" destOrd="0" parTransId="{189359DE-60D3-4FE1-A7BD-2DAE7DF4C861}" sibTransId="{D6A50E0D-8909-46DE-89B3-C655286CD43C}"/>
    <dgm:cxn modelId="{5582A155-F6A1-BB4F-988F-D6001760B6F1}" type="presOf" srcId="{D6A50E0D-8909-46DE-89B3-C655286CD43C}" destId="{4D21B249-6DB4-4EFF-8C9A-FC2454D879F8}" srcOrd="0" destOrd="0" presId="urn:microsoft.com/office/officeart/2005/8/layout/gear1"/>
    <dgm:cxn modelId="{C52DDB7A-C43E-41BE-BCF5-3259C053BE2F}" srcId="{4B22C162-151A-4142-8B5C-24C70883D26F}" destId="{693E91CA-AB51-4BD3-9C92-10D09AFC58D6}" srcOrd="0" destOrd="0" parTransId="{36219955-E4D1-4E64-B623-B5F62D6BF102}" sibTransId="{6F560370-8C51-4139-A1A9-3ED13C24861A}"/>
    <dgm:cxn modelId="{575EAC87-92B3-C54C-98E1-11663027AB02}" type="presOf" srcId="{693E91CA-AB51-4BD3-9C92-10D09AFC58D6}" destId="{7E5FAF18-F3D7-440A-ACA3-6BCB215CD241}" srcOrd="2" destOrd="0" presId="urn:microsoft.com/office/officeart/2005/8/layout/gear1"/>
    <dgm:cxn modelId="{2FCE2E9F-F972-BF49-8771-92F330C2881E}" type="presOf" srcId="{6F560370-8C51-4139-A1A9-3ED13C24861A}" destId="{85AF0461-36A2-4450-BEF4-8A7FFBB95E7A}" srcOrd="0" destOrd="0" presId="urn:microsoft.com/office/officeart/2005/8/layout/gear1"/>
    <dgm:cxn modelId="{A647ACB1-DD67-5C4C-A4A4-A8822871DA4F}" type="presOf" srcId="{BA5482E1-706A-43A0-9E97-934468E30F46}" destId="{04F7225A-2C3E-41BD-8D43-D6FA10AED451}" srcOrd="1" destOrd="0" presId="urn:microsoft.com/office/officeart/2005/8/layout/gear1"/>
    <dgm:cxn modelId="{4C348DC3-BD4E-C641-B618-09EA87FCB520}" type="presOf" srcId="{BA5482E1-706A-43A0-9E97-934468E30F46}" destId="{CAF6A7B1-0C70-4E00-B4EF-97F573B39CC8}" srcOrd="2" destOrd="0" presId="urn:microsoft.com/office/officeart/2005/8/layout/gear1"/>
    <dgm:cxn modelId="{315649D4-9CDD-8B4D-95F4-644ECD52D0F2}" type="presOf" srcId="{BA5482E1-706A-43A0-9E97-934468E30F46}" destId="{6A7D4802-8817-4572-B70C-9347D3114A94}" srcOrd="0" destOrd="0" presId="urn:microsoft.com/office/officeart/2005/8/layout/gear1"/>
    <dgm:cxn modelId="{080525E8-1645-1340-9264-4DF82C1D78B8}" type="presOf" srcId="{693E91CA-AB51-4BD3-9C92-10D09AFC58D6}" destId="{1CCD2C2B-8BFB-4B46-84B8-8C882842D4E0}" srcOrd="1" destOrd="0" presId="urn:microsoft.com/office/officeart/2005/8/layout/gear1"/>
    <dgm:cxn modelId="{BD6E59F3-9B03-F442-AE37-791DCE945CDF}" type="presOf" srcId="{4B22C162-151A-4142-8B5C-24C70883D26F}" destId="{8F22D7C5-1F44-4065-ACF4-217A0883B1E9}" srcOrd="0" destOrd="0" presId="urn:microsoft.com/office/officeart/2005/8/layout/gear1"/>
    <dgm:cxn modelId="{C1546FF5-D5D2-AF46-9CFB-D2AC49DB38D1}" type="presOf" srcId="{A736E1C0-809D-42E6-A275-7461AD87921B}" destId="{9D3C51CF-8A22-472B-8A6D-47F164E1DFDC}" srcOrd="2" destOrd="0" presId="urn:microsoft.com/office/officeart/2005/8/layout/gear1"/>
    <dgm:cxn modelId="{E3136324-FD2C-AA42-82BC-6E96262B0EFE}" type="presParOf" srcId="{8F22D7C5-1F44-4065-ACF4-217A0883B1E9}" destId="{B23923DA-1184-41A0-A8C8-4CE0EFC6C991}" srcOrd="0" destOrd="0" presId="urn:microsoft.com/office/officeart/2005/8/layout/gear1"/>
    <dgm:cxn modelId="{68A7D547-DE18-A149-A591-07098BF1A49A}" type="presParOf" srcId="{8F22D7C5-1F44-4065-ACF4-217A0883B1E9}" destId="{1CCD2C2B-8BFB-4B46-84B8-8C882842D4E0}" srcOrd="1" destOrd="0" presId="urn:microsoft.com/office/officeart/2005/8/layout/gear1"/>
    <dgm:cxn modelId="{3FC5B115-899B-5F41-94B3-C5774EAA8D24}" type="presParOf" srcId="{8F22D7C5-1F44-4065-ACF4-217A0883B1E9}" destId="{7E5FAF18-F3D7-440A-ACA3-6BCB215CD241}" srcOrd="2" destOrd="0" presId="urn:microsoft.com/office/officeart/2005/8/layout/gear1"/>
    <dgm:cxn modelId="{D9D24E49-0927-B44E-B8A4-F3EBCD43371C}" type="presParOf" srcId="{8F22D7C5-1F44-4065-ACF4-217A0883B1E9}" destId="{6A7D4802-8817-4572-B70C-9347D3114A94}" srcOrd="3" destOrd="0" presId="urn:microsoft.com/office/officeart/2005/8/layout/gear1"/>
    <dgm:cxn modelId="{4D142D7E-9D3A-DD43-9BFB-8F0D0E045F2A}" type="presParOf" srcId="{8F22D7C5-1F44-4065-ACF4-217A0883B1E9}" destId="{04F7225A-2C3E-41BD-8D43-D6FA10AED451}" srcOrd="4" destOrd="0" presId="urn:microsoft.com/office/officeart/2005/8/layout/gear1"/>
    <dgm:cxn modelId="{8EB99C11-6E69-FA43-9DE5-86E149964D36}" type="presParOf" srcId="{8F22D7C5-1F44-4065-ACF4-217A0883B1E9}" destId="{CAF6A7B1-0C70-4E00-B4EF-97F573B39CC8}" srcOrd="5" destOrd="0" presId="urn:microsoft.com/office/officeart/2005/8/layout/gear1"/>
    <dgm:cxn modelId="{51B92024-56FC-AA46-9389-3E8EB535D970}" type="presParOf" srcId="{8F22D7C5-1F44-4065-ACF4-217A0883B1E9}" destId="{F0009B67-D88D-4EC1-8894-78E472F87AFA}" srcOrd="6" destOrd="0" presId="urn:microsoft.com/office/officeart/2005/8/layout/gear1"/>
    <dgm:cxn modelId="{85FABCA9-F84B-354F-AD46-B32F9572AEDB}" type="presParOf" srcId="{8F22D7C5-1F44-4065-ACF4-217A0883B1E9}" destId="{26CD9971-088D-4BCD-9364-0D8E73F77AC1}" srcOrd="7" destOrd="0" presId="urn:microsoft.com/office/officeart/2005/8/layout/gear1"/>
    <dgm:cxn modelId="{FF40CBB6-20FA-B941-A64C-1A613642D1A3}" type="presParOf" srcId="{8F22D7C5-1F44-4065-ACF4-217A0883B1E9}" destId="{9D3C51CF-8A22-472B-8A6D-47F164E1DFDC}" srcOrd="8" destOrd="0" presId="urn:microsoft.com/office/officeart/2005/8/layout/gear1"/>
    <dgm:cxn modelId="{AB6DB7FC-F20C-434D-9A03-E8FB8E135DF9}" type="presParOf" srcId="{8F22D7C5-1F44-4065-ACF4-217A0883B1E9}" destId="{E875494C-38A7-42C1-9177-9DDDFF7B7075}" srcOrd="9" destOrd="0" presId="urn:microsoft.com/office/officeart/2005/8/layout/gear1"/>
    <dgm:cxn modelId="{642ECBC4-5B71-9944-BA95-BBE8FEBED50C}" type="presParOf" srcId="{8F22D7C5-1F44-4065-ACF4-217A0883B1E9}" destId="{85AF0461-36A2-4450-BEF4-8A7FFBB95E7A}" srcOrd="10" destOrd="0" presId="urn:microsoft.com/office/officeart/2005/8/layout/gear1"/>
    <dgm:cxn modelId="{97AF4008-B89E-3E41-B69B-B3EB8FC4175B}" type="presParOf" srcId="{8F22D7C5-1F44-4065-ACF4-217A0883B1E9}" destId="{8E9AD1F9-3560-413D-BA44-5D0EBF0D88AC}" srcOrd="11" destOrd="0" presId="urn:microsoft.com/office/officeart/2005/8/layout/gear1"/>
    <dgm:cxn modelId="{210EC571-F3BE-FE45-8740-7028D378C2D0}" type="presParOf" srcId="{8F22D7C5-1F44-4065-ACF4-217A0883B1E9}" destId="{4D21B249-6DB4-4EFF-8C9A-FC2454D879F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923DA-1184-41A0-A8C8-4CE0EFC6C991}">
      <dsp:nvSpPr>
        <dsp:cNvPr id="0" name=""/>
        <dsp:cNvSpPr/>
      </dsp:nvSpPr>
      <dsp:spPr>
        <a:xfrm>
          <a:off x="3725394" y="2624095"/>
          <a:ext cx="3042864" cy="3042864"/>
        </a:xfrm>
        <a:prstGeom prst="gear9">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a:t>Transparent Procurement</a:t>
          </a:r>
        </a:p>
      </dsp:txBody>
      <dsp:txXfrm>
        <a:off x="4337145" y="3336871"/>
        <a:ext cx="1819362" cy="1564095"/>
      </dsp:txXfrm>
    </dsp:sp>
    <dsp:sp modelId="{6A7D4802-8817-4572-B70C-9347D3114A94}">
      <dsp:nvSpPr>
        <dsp:cNvPr id="0" name=""/>
        <dsp:cNvSpPr/>
      </dsp:nvSpPr>
      <dsp:spPr>
        <a:xfrm>
          <a:off x="1161227" y="2240406"/>
          <a:ext cx="3047711" cy="2809836"/>
        </a:xfrm>
        <a:prstGeom prst="gear6">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a:t>Well Designed Contract</a:t>
          </a:r>
        </a:p>
      </dsp:txBody>
      <dsp:txXfrm>
        <a:off x="1903190" y="2952066"/>
        <a:ext cx="1563785" cy="1386516"/>
      </dsp:txXfrm>
    </dsp:sp>
    <dsp:sp modelId="{F0009B67-D88D-4EC1-8894-78E472F87AFA}">
      <dsp:nvSpPr>
        <dsp:cNvPr id="0" name=""/>
        <dsp:cNvSpPr/>
      </dsp:nvSpPr>
      <dsp:spPr>
        <a:xfrm rot="20700000">
          <a:off x="2635340" y="238899"/>
          <a:ext cx="3207366" cy="2446750"/>
        </a:xfrm>
        <a:prstGeom prst="gear6">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kern="1200" dirty="0"/>
            <a:t>Public Supervision</a:t>
          </a:r>
        </a:p>
      </dsp:txBody>
      <dsp:txXfrm rot="-20700000">
        <a:off x="3383924" y="730429"/>
        <a:ext cx="1710199" cy="1463690"/>
      </dsp:txXfrm>
    </dsp:sp>
    <dsp:sp modelId="{85AF0461-36A2-4450-BEF4-8A7FFBB95E7A}">
      <dsp:nvSpPr>
        <dsp:cNvPr id="0" name=""/>
        <dsp:cNvSpPr/>
      </dsp:nvSpPr>
      <dsp:spPr>
        <a:xfrm>
          <a:off x="3466765" y="2156371"/>
          <a:ext cx="3894866" cy="3894866"/>
        </a:xfrm>
        <a:prstGeom prst="circularArrow">
          <a:avLst>
            <a:gd name="adj1" fmla="val 4687"/>
            <a:gd name="adj2" fmla="val 299029"/>
            <a:gd name="adj3" fmla="val 2540972"/>
            <a:gd name="adj4" fmla="val 1580883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9AD1F9-3560-413D-BA44-5D0EBF0D88AC}">
      <dsp:nvSpPr>
        <dsp:cNvPr id="0" name=""/>
        <dsp:cNvSpPr/>
      </dsp:nvSpPr>
      <dsp:spPr>
        <a:xfrm>
          <a:off x="1523465" y="1409478"/>
          <a:ext cx="2829864" cy="28298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1B249-6DB4-4EFF-8C9A-FC2454D879F8}">
      <dsp:nvSpPr>
        <dsp:cNvPr id="0" name=""/>
        <dsp:cNvSpPr/>
      </dsp:nvSpPr>
      <dsp:spPr>
        <a:xfrm>
          <a:off x="2653337" y="-102543"/>
          <a:ext cx="3051163" cy="30511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5/14/2019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5/14/2019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5/14/2019</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5/14/2019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5/14/2019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5/14/2019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5/14/2019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5/14/2019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5/14/2019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5/14/2019</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5/14/2019</a:t>
            </a:fld>
            <a:r>
              <a:rPr lang="en-US"/>
              <a:t>`1</a:t>
            </a:r>
            <a:endParaRPr lang="en-US" dirty="0"/>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normAutofit/>
          </a:bodyPr>
          <a:lstStyle/>
          <a:p>
            <a:r>
              <a:rPr lang="en-US" b="1" dirty="0">
                <a:solidFill>
                  <a:schemeClr val="bg1"/>
                </a:solidFill>
              </a:rPr>
              <a:t>Public Private Partnership in Public Services </a:t>
            </a:r>
            <a:br>
              <a:rPr lang="en-US" dirty="0"/>
            </a:br>
            <a:endParaRPr lang="en-US" dirty="0">
              <a:solidFill>
                <a:srgbClr val="000000"/>
              </a:solidFill>
            </a:endParaRPr>
          </a:p>
        </p:txBody>
      </p:sp>
      <p:sp>
        <p:nvSpPr>
          <p:cNvPr id="13" name="Subtitle 12"/>
          <p:cNvSpPr>
            <a:spLocks noGrp="1"/>
          </p:cNvSpPr>
          <p:nvPr>
            <p:ph type="subTitle" idx="1"/>
          </p:nvPr>
        </p:nvSpPr>
        <p:spPr/>
        <p:txBody>
          <a:bodyPr/>
          <a:lstStyle/>
          <a:p>
            <a:r>
              <a:rPr lang="en-US" b="1" dirty="0"/>
              <a:t>MR. GIANG DOAN </a:t>
            </a:r>
            <a:br>
              <a:rPr lang="en-US" b="1" dirty="0"/>
            </a:br>
            <a:r>
              <a:rPr lang="en-US" dirty="0"/>
              <a:t>USAID LEARNING, EVALUATION AND ANALYSIS PROJECT (LEAP)</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2123658"/>
          </a:xfrm>
        </p:spPr>
        <p:txBody>
          <a:bodyPr/>
          <a:lstStyle/>
          <a:p>
            <a:pPr algn="ctr"/>
            <a:r>
              <a:rPr lang="en-US" sz="4400" dirty="0"/>
              <a:t>4. SELECTION OF SERVICES FOR OUTSOURCING </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10</a:t>
            </a:fld>
            <a:endParaRPr lang="en-US"/>
          </a:p>
        </p:txBody>
      </p:sp>
    </p:spTree>
    <p:extLst>
      <p:ext uri="{BB962C8B-B14F-4D97-AF65-F5344CB8AC3E}">
        <p14:creationId xmlns:p14="http://schemas.microsoft.com/office/powerpoint/2010/main" val="168345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11</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FACTORS CONSIDERED FOR SELECTION OF SERVICES </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3785652"/>
          </a:xfrm>
          <a:prstGeom prst="rect">
            <a:avLst/>
          </a:prstGeom>
        </p:spPr>
        <p:txBody>
          <a:bodyPr wrap="square">
            <a:spAutoFit/>
          </a:bodyPr>
          <a:lstStyle/>
          <a:p>
            <a:pPr marL="263776" indent="-263776">
              <a:buFont typeface="Wingdings" panose="05000000000000000000" pitchFamily="2" charset="2"/>
              <a:buChar char="§"/>
            </a:pPr>
            <a:r>
              <a:rPr lang="en-NZ" sz="2400" dirty="0">
                <a:latin typeface="Gill Sans MT" charset="0"/>
                <a:ea typeface="Gill Sans MT" charset="0"/>
                <a:cs typeface="Gill Sans MT" charset="0"/>
              </a:rPr>
              <a:t>Future of the activity</a:t>
            </a:r>
          </a:p>
          <a:p>
            <a:pPr marL="263776" indent="-263776">
              <a:buFont typeface="Wingdings" panose="05000000000000000000" pitchFamily="2" charset="2"/>
              <a:buChar char="§"/>
            </a:pPr>
            <a:r>
              <a:rPr lang="en-NZ" sz="2400" dirty="0">
                <a:latin typeface="Gill Sans MT" charset="0"/>
                <a:ea typeface="Gill Sans MT" charset="0"/>
                <a:cs typeface="Gill Sans MT" charset="0"/>
              </a:rPr>
              <a:t>Statutory, legal and policy constraints</a:t>
            </a:r>
          </a:p>
          <a:p>
            <a:pPr marL="263776" indent="-263776">
              <a:buFont typeface="Wingdings" panose="05000000000000000000" pitchFamily="2" charset="2"/>
              <a:buChar char="§"/>
            </a:pPr>
            <a:r>
              <a:rPr lang="en-NZ" sz="2400" dirty="0">
                <a:latin typeface="Gill Sans MT" charset="0"/>
                <a:ea typeface="Gill Sans MT" charset="0"/>
                <a:cs typeface="Gill Sans MT" charset="0"/>
              </a:rPr>
              <a:t>Degree of risks</a:t>
            </a:r>
          </a:p>
          <a:p>
            <a:pPr marL="263776" indent="-263776">
              <a:buFont typeface="Wingdings" panose="05000000000000000000" pitchFamily="2" charset="2"/>
              <a:buChar char="§"/>
            </a:pPr>
            <a:r>
              <a:rPr lang="en-NZ" sz="2400" dirty="0">
                <a:latin typeface="Gill Sans MT" charset="0"/>
                <a:ea typeface="Gill Sans MT" charset="0"/>
                <a:cs typeface="Gill Sans MT" charset="0"/>
              </a:rPr>
              <a:t>Clarity of needs for users of the services</a:t>
            </a:r>
          </a:p>
          <a:p>
            <a:pPr marL="263776" indent="-263776">
              <a:buFont typeface="Wingdings" panose="05000000000000000000" pitchFamily="2" charset="2"/>
              <a:buChar char="§"/>
            </a:pPr>
            <a:r>
              <a:rPr lang="en-NZ" sz="2400" dirty="0">
                <a:latin typeface="Gill Sans MT" charset="0"/>
                <a:ea typeface="Gill Sans MT" charset="0"/>
                <a:cs typeface="Gill Sans MT" charset="0"/>
              </a:rPr>
              <a:t>Ability to measure the performance</a:t>
            </a:r>
          </a:p>
          <a:p>
            <a:pPr marL="263776" indent="-263776">
              <a:buFont typeface="Wingdings" panose="05000000000000000000" pitchFamily="2" charset="2"/>
              <a:buChar char="§"/>
            </a:pPr>
            <a:r>
              <a:rPr lang="en-NZ" sz="2400" dirty="0">
                <a:latin typeface="Gill Sans MT" charset="0"/>
                <a:ea typeface="Gill Sans MT" charset="0"/>
                <a:cs typeface="Gill Sans MT" charset="0"/>
              </a:rPr>
              <a:t>Degree of competition</a:t>
            </a:r>
          </a:p>
          <a:p>
            <a:pPr marL="263776" indent="-263776">
              <a:buFont typeface="Wingdings" panose="05000000000000000000" pitchFamily="2" charset="2"/>
              <a:buChar char="§"/>
            </a:pPr>
            <a:r>
              <a:rPr lang="en-NZ" sz="2400" dirty="0">
                <a:latin typeface="Gill Sans MT" charset="0"/>
                <a:ea typeface="Gill Sans MT" charset="0"/>
                <a:cs typeface="Gill Sans MT" charset="0"/>
              </a:rPr>
              <a:t>Ease of replacement of contract</a:t>
            </a:r>
          </a:p>
          <a:p>
            <a:pPr marL="263776" indent="-263776">
              <a:buFont typeface="Wingdings" panose="05000000000000000000" pitchFamily="2" charset="2"/>
              <a:buChar char="§"/>
            </a:pPr>
            <a:r>
              <a:rPr lang="en-NZ" sz="2400" dirty="0">
                <a:latin typeface="Gill Sans MT" charset="0"/>
                <a:ea typeface="Gill Sans MT" charset="0"/>
                <a:cs typeface="Gill Sans MT" charset="0"/>
              </a:rPr>
              <a:t>Impact on essential skills and knowledge</a:t>
            </a:r>
          </a:p>
          <a:p>
            <a:pPr marL="263776" indent="-263776">
              <a:buFont typeface="Wingdings" panose="05000000000000000000" pitchFamily="2" charset="2"/>
              <a:buChar char="§"/>
            </a:pPr>
            <a:r>
              <a:rPr lang="en-NZ" sz="2400" dirty="0">
                <a:latin typeface="Gill Sans MT" charset="0"/>
                <a:ea typeface="Gill Sans MT" charset="0"/>
                <a:cs typeface="Gill Sans MT" charset="0"/>
              </a:rPr>
              <a:t>Competence in contract management and administration</a:t>
            </a:r>
          </a:p>
          <a:p>
            <a:pPr marL="263776" indent="-263776">
              <a:buFont typeface="Wingdings" panose="05000000000000000000" pitchFamily="2" charset="2"/>
              <a:buChar char="§"/>
            </a:pPr>
            <a:r>
              <a:rPr lang="en-NZ" sz="2400" dirty="0">
                <a:latin typeface="Gill Sans MT" charset="0"/>
                <a:ea typeface="Gill Sans MT" charset="0"/>
                <a:cs typeface="Gill Sans MT" charset="0"/>
              </a:rPr>
              <a:t>Cost and benefits of competitive tendering and outsourcing</a:t>
            </a:r>
          </a:p>
        </p:txBody>
      </p:sp>
    </p:spTree>
    <p:extLst>
      <p:ext uri="{BB962C8B-B14F-4D97-AF65-F5344CB8AC3E}">
        <p14:creationId xmlns:p14="http://schemas.microsoft.com/office/powerpoint/2010/main" val="57621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1446550"/>
          </a:xfrm>
        </p:spPr>
        <p:txBody>
          <a:bodyPr/>
          <a:lstStyle/>
          <a:p>
            <a:pPr algn="ctr"/>
            <a:r>
              <a:rPr lang="en-US" sz="4400" dirty="0"/>
              <a:t>5. INTERNATIONAL EXPERIENCE </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12</a:t>
            </a:fld>
            <a:endParaRPr lang="en-US"/>
          </a:p>
        </p:txBody>
      </p:sp>
    </p:spTree>
    <p:extLst>
      <p:ext uri="{BB962C8B-B14F-4D97-AF65-F5344CB8AC3E}">
        <p14:creationId xmlns:p14="http://schemas.microsoft.com/office/powerpoint/2010/main" val="93219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13</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AUSTRALIA OUTSOURCES QUARANTINE INSPECTION SERVICES </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4401205"/>
          </a:xfrm>
          <a:prstGeom prst="rect">
            <a:avLst/>
          </a:prstGeom>
        </p:spPr>
        <p:txBody>
          <a:bodyPr wrap="square">
            <a:spAutoFit/>
          </a:bodyPr>
          <a:lstStyle/>
          <a:p>
            <a:pPr marL="285750" indent="-285750">
              <a:buFont typeface="Arial" charset="0"/>
              <a:buChar char="•"/>
            </a:pPr>
            <a:r>
              <a:rPr lang="en-NZ" sz="2000" dirty="0"/>
              <a:t>Department of Agriculture and Water Resources (DAWR) outsources biosecurity inspection services to private companies. </a:t>
            </a:r>
          </a:p>
          <a:p>
            <a:pPr marL="285750" indent="-285750">
              <a:buFont typeface="Arial" charset="0"/>
              <a:buChar char="•"/>
            </a:pPr>
            <a:endParaRPr lang="en-NZ" sz="2000" dirty="0"/>
          </a:p>
          <a:p>
            <a:pPr marL="285750" indent="-285750">
              <a:buFont typeface="Arial" charset="0"/>
              <a:buChar char="•"/>
            </a:pPr>
            <a:r>
              <a:rPr lang="en-NZ" sz="2000" dirty="0"/>
              <a:t>A private company should obtain approved arrangements:</a:t>
            </a:r>
          </a:p>
          <a:p>
            <a:pPr lvl="1"/>
            <a:r>
              <a:rPr lang="en-NZ" sz="2000" dirty="0"/>
              <a:t>Approved arrangement sites </a:t>
            </a:r>
          </a:p>
          <a:p>
            <a:pPr lvl="1"/>
            <a:r>
              <a:rPr lang="en-NZ" sz="2000" dirty="0"/>
              <a:t>Biosecurity waste management services</a:t>
            </a:r>
          </a:p>
          <a:p>
            <a:pPr lvl="1"/>
            <a:r>
              <a:rPr lang="en-NZ" sz="2000" dirty="0"/>
              <a:t>Compliance agreements</a:t>
            </a:r>
          </a:p>
          <a:p>
            <a:pPr lvl="1"/>
            <a:endParaRPr lang="en-NZ" sz="2000" dirty="0"/>
          </a:p>
          <a:p>
            <a:pPr marL="285750" indent="-285750">
              <a:buFont typeface="Arial" charset="0"/>
              <a:buChar char="•"/>
            </a:pPr>
            <a:r>
              <a:rPr lang="en-NZ" sz="2000" dirty="0"/>
              <a:t>A certified service provider should follow DAWR’s requirements for conducting inspection: design and construction, procedures, etc.</a:t>
            </a:r>
          </a:p>
          <a:p>
            <a:pPr marL="285750" indent="-285750">
              <a:buFont typeface="Arial" charset="0"/>
              <a:buChar char="•"/>
            </a:pPr>
            <a:endParaRPr lang="en-NZ" sz="2000" dirty="0"/>
          </a:p>
          <a:p>
            <a:pPr marL="285750" indent="-285750">
              <a:buFont typeface="Arial" charset="0"/>
              <a:buChar char="•"/>
            </a:pPr>
            <a:r>
              <a:rPr lang="en-NZ" sz="2000" dirty="0"/>
              <a:t>List of authorized inspection sites is published on website.</a:t>
            </a:r>
          </a:p>
          <a:p>
            <a:pPr marL="285750" indent="-285750">
              <a:buFont typeface="Arial" charset="0"/>
              <a:buChar char="•"/>
            </a:pPr>
            <a:endParaRPr lang="en-NZ" sz="2000" dirty="0"/>
          </a:p>
          <a:p>
            <a:pPr marL="285750" indent="-285750">
              <a:buFont typeface="Arial" charset="0"/>
              <a:buChar char="•"/>
            </a:pPr>
            <a:r>
              <a:rPr lang="en-NZ" sz="2000" dirty="0"/>
              <a:t>A third party is engaged to undertake regular assessment.</a:t>
            </a:r>
          </a:p>
        </p:txBody>
      </p:sp>
    </p:spTree>
    <p:extLst>
      <p:ext uri="{BB962C8B-B14F-4D97-AF65-F5344CB8AC3E}">
        <p14:creationId xmlns:p14="http://schemas.microsoft.com/office/powerpoint/2010/main" val="95053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14</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VEHICLE SAFETY TESTING AND DRIVER TESTING </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4154984"/>
          </a:xfrm>
          <a:prstGeom prst="rect">
            <a:avLst/>
          </a:prstGeom>
        </p:spPr>
        <p:txBody>
          <a:bodyPr wrap="square">
            <a:spAutoFit/>
          </a:bodyPr>
          <a:lstStyle/>
          <a:p>
            <a:pPr marL="342900" indent="-342900">
              <a:buFont typeface="Arial" charset="0"/>
              <a:buChar char="•"/>
            </a:pPr>
            <a:r>
              <a:rPr lang="en-NZ" sz="2400" dirty="0"/>
              <a:t>Driver testing services for all licence types are undertaken by the private sector in New Zealand and South Australia</a:t>
            </a:r>
          </a:p>
          <a:p>
            <a:pPr marL="342900" indent="-342900">
              <a:buFont typeface="Arial" charset="0"/>
              <a:buChar char="•"/>
            </a:pPr>
            <a:endParaRPr lang="en-NZ" sz="2400" dirty="0"/>
          </a:p>
          <a:p>
            <a:pPr marL="342900" indent="-342900">
              <a:buFont typeface="Arial" charset="0"/>
              <a:buChar char="•"/>
            </a:pPr>
            <a:r>
              <a:rPr lang="en-NZ" sz="2400" dirty="0"/>
              <a:t>New Zealand Transport Agency requires most of motor vehicles to maintain a Warrant of Fitness through periodic inspection</a:t>
            </a:r>
          </a:p>
          <a:p>
            <a:pPr marL="342900" indent="-342900">
              <a:buFont typeface="Arial" charset="0"/>
              <a:buChar char="•"/>
            </a:pPr>
            <a:endParaRPr lang="en-NZ" sz="2400" dirty="0"/>
          </a:p>
          <a:p>
            <a:pPr marL="342900" indent="-342900">
              <a:buFont typeface="Arial" charset="0"/>
              <a:buChar char="•"/>
            </a:pPr>
            <a:r>
              <a:rPr lang="en-NZ" sz="2400" dirty="0"/>
              <a:t>Licensed inspectors are private owned stations certified by the governments</a:t>
            </a:r>
          </a:p>
          <a:p>
            <a:pPr marL="342900" indent="-342900">
              <a:buFont typeface="Arial" charset="0"/>
              <a:buChar char="•"/>
            </a:pPr>
            <a:endParaRPr lang="en-NZ" sz="2400" dirty="0"/>
          </a:p>
          <a:p>
            <a:pPr marL="342900" indent="-342900">
              <a:buFont typeface="Arial" charset="0"/>
              <a:buChar char="•"/>
            </a:pPr>
            <a:r>
              <a:rPr lang="en-NZ" sz="2400" dirty="0"/>
              <a:t>Supervision is conducted on regular and periodic basis</a:t>
            </a:r>
          </a:p>
        </p:txBody>
      </p:sp>
    </p:spTree>
    <p:extLst>
      <p:ext uri="{BB962C8B-B14F-4D97-AF65-F5344CB8AC3E}">
        <p14:creationId xmlns:p14="http://schemas.microsoft.com/office/powerpoint/2010/main" val="108720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5" name="Title 4"/>
          <p:cNvSpPr>
            <a:spLocks noGrp="1"/>
          </p:cNvSpPr>
          <p:nvPr>
            <p:ph type="title"/>
          </p:nvPr>
        </p:nvSpPr>
        <p:spPr>
          <a:xfrm>
            <a:off x="685800" y="457200"/>
            <a:ext cx="7772400" cy="954107"/>
          </a:xfrm>
        </p:spPr>
        <p:txBody>
          <a:bodyPr/>
          <a:lstStyle/>
          <a:p>
            <a:r>
              <a:rPr lang="en-US" dirty="0">
                <a:solidFill>
                  <a:srgbClr val="651D32"/>
                </a:solidFill>
              </a:rPr>
              <a:t>OUTSOURCED BUILDING SAFETY AND STANDARDS CERTIFICATION</a:t>
            </a:r>
            <a:endParaRPr lang="en-US" dirty="0"/>
          </a:p>
        </p:txBody>
      </p:sp>
      <p:sp>
        <p:nvSpPr>
          <p:cNvPr id="6" name="Text Placeholder 5"/>
          <p:cNvSpPr>
            <a:spLocks noGrp="1"/>
          </p:cNvSpPr>
          <p:nvPr>
            <p:ph type="body" sz="quarter" idx="12"/>
          </p:nvPr>
        </p:nvSpPr>
        <p:spPr/>
        <p:txBody>
          <a:bodyPr/>
          <a:lstStyle/>
          <a:p>
            <a:endParaRPr lang="en-US"/>
          </a:p>
        </p:txBody>
      </p:sp>
      <p:sp>
        <p:nvSpPr>
          <p:cNvPr id="7" name="Rectangle 6"/>
          <p:cNvSpPr/>
          <p:nvPr/>
        </p:nvSpPr>
        <p:spPr>
          <a:xfrm>
            <a:off x="609600" y="1720840"/>
            <a:ext cx="7848600" cy="4401205"/>
          </a:xfrm>
          <a:prstGeom prst="rect">
            <a:avLst/>
          </a:prstGeom>
        </p:spPr>
        <p:txBody>
          <a:bodyPr wrap="square">
            <a:spAutoFit/>
          </a:bodyPr>
          <a:lstStyle/>
          <a:p>
            <a:pPr marL="285750" indent="-285750">
              <a:buFont typeface="Arial" charset="0"/>
              <a:buChar char="•"/>
            </a:pPr>
            <a:r>
              <a:rPr lang="en-NZ" sz="2000" dirty="0"/>
              <a:t>Inspection and approval of building safety and compliance is outsourced to private sector in Australia</a:t>
            </a:r>
          </a:p>
          <a:p>
            <a:pPr marL="285750" indent="-285750">
              <a:buFont typeface="Arial" charset="0"/>
              <a:buChar char="•"/>
            </a:pPr>
            <a:endParaRPr lang="en-NZ" sz="2000" dirty="0"/>
          </a:p>
          <a:p>
            <a:pPr marL="285750" indent="-285750">
              <a:buFont typeface="Arial" charset="0"/>
              <a:buChar char="•"/>
            </a:pPr>
            <a:r>
              <a:rPr lang="en-NZ" sz="2000" dirty="0"/>
              <a:t>Private certifiers do:</a:t>
            </a:r>
          </a:p>
          <a:p>
            <a:pPr marL="742950" lvl="1" indent="-285750">
              <a:buFont typeface="Courier New" charset="0"/>
              <a:buChar char="o"/>
            </a:pPr>
            <a:r>
              <a:rPr lang="en-NZ" sz="2000" dirty="0"/>
              <a:t>Assess and approve plans for new building works or alteration/addition</a:t>
            </a:r>
          </a:p>
          <a:p>
            <a:pPr marL="742950" lvl="1" indent="-285750">
              <a:buFont typeface="Courier New" charset="0"/>
              <a:buChar char="o"/>
            </a:pPr>
            <a:r>
              <a:rPr lang="en-NZ" sz="2000" dirty="0"/>
              <a:t>Inspect the mandatory stages of building work</a:t>
            </a:r>
          </a:p>
          <a:p>
            <a:pPr marL="742950" lvl="1" indent="-285750">
              <a:buFont typeface="Courier New" charset="0"/>
              <a:buChar char="o"/>
            </a:pPr>
            <a:r>
              <a:rPr lang="en-NZ" sz="2000" dirty="0"/>
              <a:t>Issue enforcement notices when needed</a:t>
            </a:r>
          </a:p>
          <a:p>
            <a:pPr marL="742950" lvl="1" indent="-285750">
              <a:buFont typeface="Courier New" charset="0"/>
              <a:buChar char="o"/>
            </a:pPr>
            <a:r>
              <a:rPr lang="en-NZ" sz="2000" dirty="0"/>
              <a:t>Issue final certificate once the building </a:t>
            </a:r>
            <a:r>
              <a:rPr lang="en-NZ" sz="2000"/>
              <a:t>works completed</a:t>
            </a:r>
            <a:endParaRPr lang="en-NZ" sz="2000" dirty="0"/>
          </a:p>
          <a:p>
            <a:pPr marL="742950" lvl="1" indent="-285750">
              <a:buFont typeface="Courier New" charset="0"/>
              <a:buChar char="o"/>
            </a:pPr>
            <a:endParaRPr lang="en-NZ" sz="2000" dirty="0"/>
          </a:p>
          <a:p>
            <a:pPr marL="285750" indent="-285750">
              <a:buFont typeface="Arial" charset="0"/>
              <a:buChar char="•"/>
            </a:pPr>
            <a:r>
              <a:rPr lang="en-NZ" sz="2000" dirty="0"/>
              <a:t>Private certifiers take full responsibility for the work they certify</a:t>
            </a:r>
          </a:p>
          <a:p>
            <a:pPr marL="285750" indent="-285750">
              <a:buFont typeface="Arial" charset="0"/>
              <a:buChar char="•"/>
            </a:pPr>
            <a:endParaRPr lang="en-NZ" sz="2000" dirty="0"/>
          </a:p>
          <a:p>
            <a:pPr marL="285750" indent="-285750">
              <a:buFont typeface="Arial" charset="0"/>
              <a:buChar char="•"/>
            </a:pPr>
            <a:r>
              <a:rPr lang="en-NZ" sz="2000" dirty="0"/>
              <a:t>Private certifiers are regulated by the Building Professionals Board and are subject to strict accreditation criteria and legislative requirements</a:t>
            </a:r>
          </a:p>
        </p:txBody>
      </p:sp>
    </p:spTree>
    <p:extLst>
      <p:ext uri="{BB962C8B-B14F-4D97-AF65-F5344CB8AC3E}">
        <p14:creationId xmlns:p14="http://schemas.microsoft.com/office/powerpoint/2010/main" val="165813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5/14/2019</a:t>
            </a:fld>
            <a:r>
              <a:rPr lang="en-US"/>
              <a:t>`1</a:t>
            </a:r>
            <a:endParaRPr lang="en-US" dirty="0"/>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12" name="Title 11"/>
          <p:cNvSpPr>
            <a:spLocks noGrp="1"/>
          </p:cNvSpPr>
          <p:nvPr>
            <p:ph type="ctrTitle"/>
          </p:nvPr>
        </p:nvSpPr>
        <p:spPr>
          <a:xfrm>
            <a:off x="3276600" y="1600200"/>
            <a:ext cx="5486400" cy="1600200"/>
          </a:xfrm>
        </p:spPr>
        <p:txBody>
          <a:bodyPr>
            <a:normAutofit/>
          </a:bodyPr>
          <a:lstStyle/>
          <a:p>
            <a:r>
              <a:rPr lang="en-US" b="1" dirty="0">
                <a:solidFill>
                  <a:schemeClr val="bg1"/>
                </a:solidFill>
              </a:rPr>
              <a:t>Thank You</a:t>
            </a:r>
            <a:endParaRPr lang="en-US" dirty="0">
              <a:solidFill>
                <a:srgbClr val="000000"/>
              </a:solidFill>
            </a:endParaRPr>
          </a:p>
        </p:txBody>
      </p:sp>
      <p:sp>
        <p:nvSpPr>
          <p:cNvPr id="13" name="Subtitle 12"/>
          <p:cNvSpPr>
            <a:spLocks noGrp="1"/>
          </p:cNvSpPr>
          <p:nvPr>
            <p:ph type="subTitle" idx="1"/>
          </p:nvPr>
        </p:nvSpPr>
        <p:spPr>
          <a:xfrm>
            <a:off x="749300" y="3962400"/>
            <a:ext cx="3810000" cy="3352800"/>
          </a:xfrm>
        </p:spPr>
        <p:txBody>
          <a:bodyPr/>
          <a:lstStyle/>
          <a:p>
            <a:r>
              <a:rPr lang="en-US" b="1" dirty="0"/>
              <a:t>MR. GIANG DOAN </a:t>
            </a:r>
            <a:br>
              <a:rPr lang="en-US" b="1" dirty="0"/>
            </a:br>
            <a:r>
              <a:rPr lang="en-US" dirty="0"/>
              <a:t>USAID LEARNING, EVALUATION AND ANALYSIS PROJECT (LEAP)</a:t>
            </a:r>
          </a:p>
          <a:p>
            <a:r>
              <a:rPr lang="en-US" dirty="0" err="1"/>
              <a:t>Giang.doan@castalia-advisors.com</a:t>
            </a:r>
            <a:endParaRPr lang="en-US" dirty="0"/>
          </a:p>
          <a:p>
            <a:r>
              <a:rPr lang="en-US" dirty="0">
                <a:solidFill>
                  <a:schemeClr val="bg1"/>
                </a:solidFill>
              </a:rPr>
              <a:t>P: +61 (2) 9231 – 6862 </a:t>
            </a:r>
          </a:p>
          <a:p>
            <a:r>
              <a:rPr lang="en-US" dirty="0">
                <a:solidFill>
                  <a:schemeClr val="bg1"/>
                </a:solidFill>
              </a:rPr>
              <a:t>M: +61 (4) 5252 – 8998 </a:t>
            </a:r>
          </a:p>
          <a:p>
            <a:endParaRPr lang="en-US" dirty="0"/>
          </a:p>
          <a:p>
            <a:endParaRPr lang="en-US" dirty="0"/>
          </a:p>
          <a:p>
            <a:endParaRPr lang="en-US" dirty="0"/>
          </a:p>
        </p:txBody>
      </p:sp>
    </p:spTree>
    <p:extLst>
      <p:ext uri="{BB962C8B-B14F-4D97-AF65-F5344CB8AC3E}">
        <p14:creationId xmlns:p14="http://schemas.microsoft.com/office/powerpoint/2010/main" val="158218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890954" y="1905000"/>
            <a:ext cx="6893169" cy="4220308"/>
          </a:xfrm>
        </p:spPr>
        <p:txBody>
          <a:bodyPr>
            <a:normAutofit/>
          </a:bodyPr>
          <a:lstStyle/>
          <a:p>
            <a:pPr marL="685817" indent="-685817">
              <a:buFont typeface="+mj-lt"/>
              <a:buAutoNum type="arabicPeriod"/>
            </a:pPr>
            <a:r>
              <a:rPr lang="en-NZ" sz="2800" dirty="0">
                <a:solidFill>
                  <a:schemeClr val="accent4">
                    <a:lumMod val="50000"/>
                    <a:lumOff val="50000"/>
                  </a:schemeClr>
                </a:solidFill>
              </a:rPr>
              <a:t>Definition</a:t>
            </a:r>
          </a:p>
          <a:p>
            <a:pPr marL="685817" indent="-685817">
              <a:buFont typeface="+mj-lt"/>
              <a:buAutoNum type="arabicPeriod"/>
            </a:pPr>
            <a:r>
              <a:rPr lang="en-NZ" sz="2800" dirty="0">
                <a:solidFill>
                  <a:schemeClr val="accent4">
                    <a:lumMod val="50000"/>
                    <a:lumOff val="50000"/>
                  </a:schemeClr>
                </a:solidFill>
              </a:rPr>
              <a:t>Advantages and disadvantages</a:t>
            </a:r>
          </a:p>
          <a:p>
            <a:pPr marL="685817" indent="-685817">
              <a:buFont typeface="+mj-lt"/>
              <a:buAutoNum type="arabicPeriod"/>
            </a:pPr>
            <a:r>
              <a:rPr lang="en-NZ" sz="2800" dirty="0">
                <a:solidFill>
                  <a:schemeClr val="accent4">
                    <a:lumMod val="50000"/>
                    <a:lumOff val="50000"/>
                  </a:schemeClr>
                </a:solidFill>
              </a:rPr>
              <a:t>Key success factors</a:t>
            </a:r>
          </a:p>
          <a:p>
            <a:pPr marL="685817" indent="-685817">
              <a:buFont typeface="+mj-lt"/>
              <a:buAutoNum type="arabicPeriod"/>
            </a:pPr>
            <a:r>
              <a:rPr lang="en-NZ" sz="2800" dirty="0">
                <a:solidFill>
                  <a:schemeClr val="accent4">
                    <a:lumMod val="50000"/>
                    <a:lumOff val="50000"/>
                  </a:schemeClr>
                </a:solidFill>
              </a:rPr>
              <a:t>Selection of services for outsourcing</a:t>
            </a:r>
          </a:p>
          <a:p>
            <a:pPr marL="685817" indent="-685817">
              <a:buFont typeface="+mj-lt"/>
              <a:buAutoNum type="arabicPeriod"/>
            </a:pPr>
            <a:r>
              <a:rPr lang="en-NZ" sz="2800" dirty="0">
                <a:solidFill>
                  <a:schemeClr val="accent4">
                    <a:lumMod val="50000"/>
                    <a:lumOff val="50000"/>
                  </a:schemeClr>
                </a:solidFill>
              </a:rPr>
              <a:t>International experiences </a:t>
            </a:r>
          </a:p>
        </p:txBody>
      </p:sp>
      <p:sp>
        <p:nvSpPr>
          <p:cNvPr id="5" name="Title 4"/>
          <p:cNvSpPr>
            <a:spLocks noGrp="1"/>
          </p:cNvSpPr>
          <p:nvPr>
            <p:ph type="title"/>
          </p:nvPr>
        </p:nvSpPr>
        <p:spPr>
          <a:xfrm>
            <a:off x="609600" y="609600"/>
            <a:ext cx="7174523" cy="523220"/>
          </a:xfrm>
        </p:spPr>
        <p:txBody>
          <a:bodyPr/>
          <a:lstStyle/>
          <a:p>
            <a:r>
              <a:rPr lang="cs-CZ" dirty="0">
                <a:solidFill>
                  <a:srgbClr val="651D32"/>
                </a:solidFill>
              </a:rPr>
              <a:t>CONTENTS</a:t>
            </a:r>
            <a:endParaRPr lang="en-US" dirty="0"/>
          </a:p>
        </p:txBody>
      </p:sp>
      <p:sp>
        <p:nvSpPr>
          <p:cNvPr id="2" name="Date Placeholder 1"/>
          <p:cNvSpPr>
            <a:spLocks noGrp="1"/>
          </p:cNvSpPr>
          <p:nvPr>
            <p:ph type="dt" sz="half" idx="2"/>
          </p:nvPr>
        </p:nvSpPr>
        <p:spPr/>
        <p:txBody>
          <a:bodyPr/>
          <a:lstStyle/>
          <a:p>
            <a:r>
              <a:rPr lang="cs-CZ" dirty="0"/>
              <a:t>6/28/2018</a:t>
            </a:r>
            <a:endParaRPr lang="en-US" dirty="0"/>
          </a:p>
        </p:txBody>
      </p:sp>
      <p:sp>
        <p:nvSpPr>
          <p:cNvPr id="3" name="Footer Placeholder 2"/>
          <p:cNvSpPr>
            <a:spLocks noGrp="1"/>
          </p:cNvSpPr>
          <p:nvPr>
            <p:ph type="ftr" sz="quarter" idx="3"/>
          </p:nvPr>
        </p:nvSpPr>
        <p:spPr/>
        <p:txBody>
          <a:bodyPr/>
          <a:lstStyle/>
          <a:p>
            <a:r>
              <a:rPr lang="en-US" dirty="0"/>
              <a:t>End of project evaluation –Phase I</a:t>
            </a:r>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Tree>
    <p:extLst>
      <p:ext uri="{BB962C8B-B14F-4D97-AF65-F5344CB8AC3E}">
        <p14:creationId xmlns:p14="http://schemas.microsoft.com/office/powerpoint/2010/main" val="86591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2895600"/>
            <a:ext cx="5486400" cy="769441"/>
          </a:xfrm>
        </p:spPr>
        <p:txBody>
          <a:bodyPr/>
          <a:lstStyle/>
          <a:p>
            <a:pPr algn="ctr"/>
            <a:r>
              <a:rPr lang="en-US" sz="4400" dirty="0"/>
              <a:t>1. DEFINITION</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176761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BF427630-6CF8-42CF-AD5E-531830F2316D}"/>
              </a:ext>
            </a:extLst>
          </p:cNvPr>
          <p:cNvCxnSpPr>
            <a:cxnSpLocks/>
            <a:stCxn id="11" idx="0"/>
          </p:cNvCxnSpPr>
          <p:nvPr/>
        </p:nvCxnSpPr>
        <p:spPr>
          <a:xfrm flipV="1">
            <a:off x="6165366" y="4154359"/>
            <a:ext cx="49488" cy="967830"/>
          </a:xfrm>
          <a:prstGeom prst="straightConnector1">
            <a:avLst/>
          </a:prstGeom>
          <a:noFill/>
          <a:ln w="50800" cap="flat" cmpd="sng" algn="ctr">
            <a:solidFill>
              <a:srgbClr val="08519C">
                <a:lumMod val="60000"/>
                <a:lumOff val="40000"/>
              </a:srgbClr>
            </a:solidFill>
            <a:prstDash val="solid"/>
            <a:headEnd type="triangle"/>
            <a:tailEnd type="triangle"/>
          </a:ln>
          <a:effectLst/>
        </p:spPr>
      </p:cxnSp>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5" name="Title 4"/>
          <p:cNvSpPr>
            <a:spLocks noGrp="1"/>
          </p:cNvSpPr>
          <p:nvPr>
            <p:ph type="title"/>
          </p:nvPr>
        </p:nvSpPr>
        <p:spPr>
          <a:xfrm>
            <a:off x="685800" y="381000"/>
            <a:ext cx="7772400" cy="1384995"/>
          </a:xfrm>
        </p:spPr>
        <p:txBody>
          <a:bodyPr/>
          <a:lstStyle/>
          <a:p>
            <a:r>
              <a:rPr lang="en-US" dirty="0">
                <a:solidFill>
                  <a:srgbClr val="651D32"/>
                </a:solidFill>
              </a:rPr>
              <a:t>DEFINITION OF ‘CONTRACTING OUT’ OR ‘OUTSOURCING’</a:t>
            </a:r>
            <a:br>
              <a:rPr lang="en-NZ" dirty="0"/>
            </a:br>
            <a:endParaRPr lang="en-US" dirty="0"/>
          </a:p>
        </p:txBody>
      </p:sp>
      <p:sp>
        <p:nvSpPr>
          <p:cNvPr id="6" name="Text Placeholder 5"/>
          <p:cNvSpPr>
            <a:spLocks noGrp="1"/>
          </p:cNvSpPr>
          <p:nvPr>
            <p:ph type="body" sz="quarter" idx="12"/>
          </p:nvPr>
        </p:nvSpPr>
        <p:spPr/>
        <p:txBody>
          <a:bodyPr/>
          <a:lstStyle/>
          <a:p>
            <a:endParaRPr lang="en-US"/>
          </a:p>
        </p:txBody>
      </p:sp>
      <p:sp>
        <p:nvSpPr>
          <p:cNvPr id="11" name="Rectangle: Rounded Corners 5">
            <a:extLst>
              <a:ext uri="{FF2B5EF4-FFF2-40B4-BE49-F238E27FC236}">
                <a16:creationId xmlns:a16="http://schemas.microsoft.com/office/drawing/2014/main" id="{B9E121D3-96E7-4513-A1E9-83A8B32C0274}"/>
              </a:ext>
            </a:extLst>
          </p:cNvPr>
          <p:cNvSpPr/>
          <p:nvPr/>
        </p:nvSpPr>
        <p:spPr>
          <a:xfrm>
            <a:off x="5391400" y="5122189"/>
            <a:ext cx="1547932" cy="817346"/>
          </a:xfrm>
          <a:prstGeom prst="roundRect">
            <a:avLst/>
          </a:prstGeom>
          <a:solidFill>
            <a:srgbClr val="71C2F6"/>
          </a:solidFill>
          <a:ln w="25400" cap="flat" cmpd="sng" algn="ctr">
            <a:solidFill>
              <a:srgbClr val="08519C">
                <a:lumMod val="60000"/>
                <a:lumOff val="40000"/>
              </a:srgbClr>
            </a:solidFill>
            <a:prstDash val="solid"/>
          </a:ln>
          <a:effectLst/>
        </p:spPr>
        <p:txBody>
          <a:bodyPr rtlCol="0" anchor="ctr"/>
          <a:lstStyle/>
          <a:p>
            <a:pPr algn="ctr" defTabSz="844083">
              <a:defRPr/>
            </a:pPr>
            <a:r>
              <a:rPr lang="en-US" sz="1662" kern="0" dirty="0">
                <a:solidFill>
                  <a:prstClr val="white"/>
                </a:solidFill>
                <a:latin typeface="Arial"/>
              </a:rPr>
              <a:t>Government Agency</a:t>
            </a:r>
          </a:p>
        </p:txBody>
      </p:sp>
      <p:sp>
        <p:nvSpPr>
          <p:cNvPr id="13" name="Rectangle: Rounded Corners 6">
            <a:extLst>
              <a:ext uri="{FF2B5EF4-FFF2-40B4-BE49-F238E27FC236}">
                <a16:creationId xmlns:a16="http://schemas.microsoft.com/office/drawing/2014/main" id="{D3D46444-0D1C-46EB-94B9-5C9D938FC70B}"/>
              </a:ext>
            </a:extLst>
          </p:cNvPr>
          <p:cNvSpPr/>
          <p:nvPr/>
        </p:nvSpPr>
        <p:spPr>
          <a:xfrm>
            <a:off x="5391400" y="3337012"/>
            <a:ext cx="1547932" cy="817346"/>
          </a:xfrm>
          <a:prstGeom prst="roundRect">
            <a:avLst/>
          </a:prstGeom>
          <a:solidFill>
            <a:srgbClr val="71C2F6"/>
          </a:solidFill>
          <a:ln w="25400" cap="flat" cmpd="sng" algn="ctr">
            <a:solidFill>
              <a:srgbClr val="08519C">
                <a:lumMod val="60000"/>
                <a:lumOff val="40000"/>
              </a:srgbClr>
            </a:solidFill>
            <a:prstDash val="solid"/>
          </a:ln>
          <a:effectLst/>
        </p:spPr>
        <p:txBody>
          <a:bodyPr rtlCol="0" anchor="ctr"/>
          <a:lstStyle/>
          <a:p>
            <a:pPr algn="ctr" defTabSz="844083">
              <a:defRPr/>
            </a:pPr>
            <a:r>
              <a:rPr lang="en-US" sz="1662" kern="0" dirty="0">
                <a:solidFill>
                  <a:prstClr val="white"/>
                </a:solidFill>
                <a:latin typeface="Arial"/>
              </a:rPr>
              <a:t>Private Entity</a:t>
            </a:r>
          </a:p>
        </p:txBody>
      </p:sp>
      <p:sp>
        <p:nvSpPr>
          <p:cNvPr id="14" name="Rectangle: Rounded Corners 7">
            <a:extLst>
              <a:ext uri="{FF2B5EF4-FFF2-40B4-BE49-F238E27FC236}">
                <a16:creationId xmlns:a16="http://schemas.microsoft.com/office/drawing/2014/main" id="{0D2BC86E-EBEB-4ACA-BB4C-68FFC8E82DC0}"/>
              </a:ext>
            </a:extLst>
          </p:cNvPr>
          <p:cNvSpPr/>
          <p:nvPr/>
        </p:nvSpPr>
        <p:spPr>
          <a:xfrm>
            <a:off x="5391400" y="2197883"/>
            <a:ext cx="2638908" cy="370647"/>
          </a:xfrm>
          <a:prstGeom prst="roundRect">
            <a:avLst/>
          </a:prstGeom>
          <a:solidFill>
            <a:srgbClr val="139AF0">
              <a:lumMod val="60000"/>
              <a:lumOff val="40000"/>
            </a:srgbClr>
          </a:solidFill>
          <a:ln w="25400" cap="flat" cmpd="sng" algn="ctr">
            <a:solidFill>
              <a:srgbClr val="08519C">
                <a:lumMod val="60000"/>
                <a:lumOff val="40000"/>
              </a:srgbClr>
            </a:solidFill>
            <a:prstDash val="solid"/>
          </a:ln>
          <a:effectLst/>
        </p:spPr>
        <p:txBody>
          <a:bodyPr rtlCol="0" anchor="ctr"/>
          <a:lstStyle/>
          <a:p>
            <a:pPr algn="ctr" defTabSz="844083">
              <a:defRPr/>
            </a:pPr>
            <a:r>
              <a:rPr lang="en-US" sz="1662" kern="0" dirty="0">
                <a:solidFill>
                  <a:prstClr val="white"/>
                </a:solidFill>
                <a:latin typeface="Arial"/>
              </a:rPr>
              <a:t>Customers</a:t>
            </a:r>
          </a:p>
        </p:txBody>
      </p:sp>
      <p:cxnSp>
        <p:nvCxnSpPr>
          <p:cNvPr id="15" name="Connector: Elbow 8">
            <a:extLst>
              <a:ext uri="{FF2B5EF4-FFF2-40B4-BE49-F238E27FC236}">
                <a16:creationId xmlns:a16="http://schemas.microsoft.com/office/drawing/2014/main" id="{3C8D9D49-D0EB-4614-8834-D4378B597BFD}"/>
              </a:ext>
            </a:extLst>
          </p:cNvPr>
          <p:cNvCxnSpPr>
            <a:cxnSpLocks/>
          </p:cNvCxnSpPr>
          <p:nvPr/>
        </p:nvCxnSpPr>
        <p:spPr>
          <a:xfrm rot="5400000">
            <a:off x="6806373" y="2701490"/>
            <a:ext cx="951362" cy="685442"/>
          </a:xfrm>
          <a:prstGeom prst="bentConnector3">
            <a:avLst>
              <a:gd name="adj1" fmla="val 100275"/>
            </a:avLst>
          </a:prstGeom>
          <a:noFill/>
          <a:ln w="50800" cap="flat" cmpd="sng" algn="ctr">
            <a:solidFill>
              <a:srgbClr val="08519C">
                <a:lumMod val="60000"/>
                <a:lumOff val="40000"/>
              </a:srgbClr>
            </a:solidFill>
            <a:prstDash val="solid"/>
            <a:tailEnd type="triangle"/>
          </a:ln>
          <a:effectLst/>
        </p:spPr>
      </p:cxnSp>
      <p:sp>
        <p:nvSpPr>
          <p:cNvPr id="16" name="Speech Bubble: Rectangle with Corners Rounded 10">
            <a:extLst>
              <a:ext uri="{FF2B5EF4-FFF2-40B4-BE49-F238E27FC236}">
                <a16:creationId xmlns:a16="http://schemas.microsoft.com/office/drawing/2014/main" id="{3DA5E097-C120-428E-8357-396649B7D23E}"/>
              </a:ext>
            </a:extLst>
          </p:cNvPr>
          <p:cNvSpPr/>
          <p:nvPr/>
        </p:nvSpPr>
        <p:spPr>
          <a:xfrm>
            <a:off x="1066800" y="2102030"/>
            <a:ext cx="3306875" cy="2452477"/>
          </a:xfrm>
          <a:prstGeom prst="wedgeRoundRectCallout">
            <a:avLst>
              <a:gd name="adj1" fmla="val 80693"/>
              <a:gd name="adj2" fmla="val 23912"/>
              <a:gd name="adj3" fmla="val 16667"/>
            </a:avLst>
          </a:prstGeom>
          <a:ln>
            <a:solidFill>
              <a:srgbClr val="139AF0"/>
            </a:solidFill>
          </a:ln>
        </p:spPr>
        <p:txBody>
          <a:bodyPr wrap="square" lIns="0" tIns="84406" rIns="0" bIns="84406">
            <a:spAutoFit/>
          </a:bodyPr>
          <a:lstStyle/>
          <a:p>
            <a:pPr lvl="1" indent="-422041" defTabSz="844083">
              <a:buFont typeface="Wingdings" panose="05000000000000000000" pitchFamily="2" charset="2"/>
              <a:buChar char="ü"/>
              <a:defRPr/>
            </a:pPr>
            <a:r>
              <a:rPr lang="en-US" sz="1662" kern="0" dirty="0">
                <a:latin typeface="Arial"/>
              </a:rPr>
              <a:t>An arrangement whereby a Government agency enters into a contract with a private entity for the provision of services which typically have been provided internally by the Government agency</a:t>
            </a:r>
          </a:p>
        </p:txBody>
      </p:sp>
      <p:sp>
        <p:nvSpPr>
          <p:cNvPr id="17" name="Rectangle: Rounded Corners 11">
            <a:extLst>
              <a:ext uri="{FF2B5EF4-FFF2-40B4-BE49-F238E27FC236}">
                <a16:creationId xmlns:a16="http://schemas.microsoft.com/office/drawing/2014/main" id="{DDFCBC1D-7665-4035-B2FA-015816E6FF80}"/>
              </a:ext>
            </a:extLst>
          </p:cNvPr>
          <p:cNvSpPr/>
          <p:nvPr/>
        </p:nvSpPr>
        <p:spPr>
          <a:xfrm>
            <a:off x="5532322" y="4493361"/>
            <a:ext cx="1336910" cy="342885"/>
          </a:xfrm>
          <a:prstGeom prst="roundRect">
            <a:avLst/>
          </a:prstGeom>
          <a:solidFill>
            <a:srgbClr val="EFF3FF"/>
          </a:solidFill>
          <a:ln w="25400" cap="flat" cmpd="sng" algn="ctr">
            <a:solidFill>
              <a:srgbClr val="EFF3FF">
                <a:shade val="50000"/>
              </a:srgbClr>
            </a:solidFill>
            <a:prstDash val="solid"/>
          </a:ln>
          <a:effectLst/>
        </p:spPr>
        <p:txBody>
          <a:bodyPr rtlCol="0" anchor="ctr"/>
          <a:lstStyle/>
          <a:p>
            <a:pPr algn="ctr" defTabSz="844083">
              <a:defRPr/>
            </a:pPr>
            <a:r>
              <a:rPr lang="en-US" sz="1662" i="1" kern="0" dirty="0">
                <a:solidFill>
                  <a:srgbClr val="021F43"/>
                </a:solidFill>
                <a:latin typeface="Arial"/>
              </a:rPr>
              <a:t>Contract</a:t>
            </a:r>
          </a:p>
        </p:txBody>
      </p:sp>
      <p:cxnSp>
        <p:nvCxnSpPr>
          <p:cNvPr id="18" name="Straight Arrow Connector 17">
            <a:extLst>
              <a:ext uri="{FF2B5EF4-FFF2-40B4-BE49-F238E27FC236}">
                <a16:creationId xmlns:a16="http://schemas.microsoft.com/office/drawing/2014/main" id="{26BA30C8-133C-4ED1-9B49-72E5A93A1D4F}"/>
              </a:ext>
            </a:extLst>
          </p:cNvPr>
          <p:cNvCxnSpPr>
            <a:cxnSpLocks/>
            <a:stCxn id="17" idx="0"/>
          </p:cNvCxnSpPr>
          <p:nvPr/>
        </p:nvCxnSpPr>
        <p:spPr>
          <a:xfrm flipV="1">
            <a:off x="6165366" y="2568530"/>
            <a:ext cx="0" cy="768482"/>
          </a:xfrm>
          <a:prstGeom prst="straightConnector1">
            <a:avLst/>
          </a:prstGeom>
          <a:noFill/>
          <a:ln w="50800" cap="flat" cmpd="sng" algn="ctr">
            <a:solidFill>
              <a:srgbClr val="08519C">
                <a:lumMod val="60000"/>
                <a:lumOff val="40000"/>
              </a:srgbClr>
            </a:solidFill>
            <a:prstDash val="solid"/>
            <a:tailEnd type="triangle"/>
          </a:ln>
          <a:effectLst/>
        </p:spPr>
      </p:cxnSp>
      <p:sp>
        <p:nvSpPr>
          <p:cNvPr id="19" name="Rectangle: Rounded Corners 13">
            <a:extLst>
              <a:ext uri="{FF2B5EF4-FFF2-40B4-BE49-F238E27FC236}">
                <a16:creationId xmlns:a16="http://schemas.microsoft.com/office/drawing/2014/main" id="{5A62D8CF-6D82-45A5-B8D4-32769388A553}"/>
              </a:ext>
            </a:extLst>
          </p:cNvPr>
          <p:cNvSpPr/>
          <p:nvPr/>
        </p:nvSpPr>
        <p:spPr>
          <a:xfrm>
            <a:off x="5532322" y="2814222"/>
            <a:ext cx="1336910" cy="342885"/>
          </a:xfrm>
          <a:prstGeom prst="roundRect">
            <a:avLst/>
          </a:prstGeom>
          <a:solidFill>
            <a:srgbClr val="EFF3FF"/>
          </a:solidFill>
          <a:ln w="25400" cap="flat" cmpd="sng" algn="ctr">
            <a:solidFill>
              <a:srgbClr val="EFF3FF">
                <a:shade val="50000"/>
              </a:srgbClr>
            </a:solidFill>
            <a:prstDash val="solid"/>
          </a:ln>
          <a:effectLst/>
        </p:spPr>
        <p:txBody>
          <a:bodyPr rtlCol="0" anchor="ctr"/>
          <a:lstStyle/>
          <a:p>
            <a:pPr algn="ctr" defTabSz="844083">
              <a:defRPr/>
            </a:pPr>
            <a:r>
              <a:rPr lang="en-US" sz="1662" i="1" kern="0" dirty="0">
                <a:solidFill>
                  <a:srgbClr val="021F43"/>
                </a:solidFill>
                <a:latin typeface="Arial"/>
              </a:rPr>
              <a:t>Services</a:t>
            </a:r>
          </a:p>
        </p:txBody>
      </p:sp>
      <p:cxnSp>
        <p:nvCxnSpPr>
          <p:cNvPr id="20" name="Connector: Elbow 16">
            <a:extLst>
              <a:ext uri="{FF2B5EF4-FFF2-40B4-BE49-F238E27FC236}">
                <a16:creationId xmlns:a16="http://schemas.microsoft.com/office/drawing/2014/main" id="{F59837B5-92FA-4373-8496-B4F7DEEE4ED5}"/>
              </a:ext>
            </a:extLst>
          </p:cNvPr>
          <p:cNvCxnSpPr>
            <a:cxnSpLocks/>
          </p:cNvCxnSpPr>
          <p:nvPr/>
        </p:nvCxnSpPr>
        <p:spPr>
          <a:xfrm rot="5400000">
            <a:off x="6489445" y="4395525"/>
            <a:ext cx="1585225" cy="685446"/>
          </a:xfrm>
          <a:prstGeom prst="bentConnector3">
            <a:avLst>
              <a:gd name="adj1" fmla="val 99696"/>
            </a:avLst>
          </a:prstGeom>
          <a:noFill/>
          <a:ln w="50800" cap="flat" cmpd="sng" algn="ctr">
            <a:solidFill>
              <a:srgbClr val="08519C">
                <a:lumMod val="60000"/>
                <a:lumOff val="40000"/>
              </a:srgbClr>
            </a:solidFill>
            <a:prstDash val="solid"/>
            <a:tailEnd type="triangle"/>
          </a:ln>
          <a:effectLst/>
        </p:spPr>
      </p:cxnSp>
      <p:cxnSp>
        <p:nvCxnSpPr>
          <p:cNvPr id="21" name="Straight Arrow Connector 20">
            <a:extLst>
              <a:ext uri="{FF2B5EF4-FFF2-40B4-BE49-F238E27FC236}">
                <a16:creationId xmlns:a16="http://schemas.microsoft.com/office/drawing/2014/main" id="{12DA6CC8-330A-4A87-8485-3259B71B7079}"/>
              </a:ext>
            </a:extLst>
          </p:cNvPr>
          <p:cNvCxnSpPr>
            <a:cxnSpLocks/>
          </p:cNvCxnSpPr>
          <p:nvPr/>
        </p:nvCxnSpPr>
        <p:spPr>
          <a:xfrm flipH="1">
            <a:off x="6939332" y="3945635"/>
            <a:ext cx="700571" cy="0"/>
          </a:xfrm>
          <a:prstGeom prst="straightConnector1">
            <a:avLst/>
          </a:prstGeom>
          <a:noFill/>
          <a:ln w="50800" cap="flat" cmpd="sng" algn="ctr">
            <a:solidFill>
              <a:srgbClr val="08519C">
                <a:lumMod val="60000"/>
                <a:lumOff val="40000"/>
              </a:srgbClr>
            </a:solidFill>
            <a:prstDash val="solid"/>
            <a:headEnd type="none" w="med" len="med"/>
            <a:tailEnd type="none" w="med" len="med"/>
          </a:ln>
          <a:effectLst/>
        </p:spPr>
      </p:cxnSp>
    </p:spTree>
    <p:extLst>
      <p:ext uri="{BB962C8B-B14F-4D97-AF65-F5344CB8AC3E}">
        <p14:creationId xmlns:p14="http://schemas.microsoft.com/office/powerpoint/2010/main" val="11484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5</a:t>
            </a:fld>
            <a:endParaRPr lang="en-US"/>
          </a:p>
        </p:txBody>
      </p:sp>
      <p:sp>
        <p:nvSpPr>
          <p:cNvPr id="5" name="Title 4"/>
          <p:cNvSpPr>
            <a:spLocks noGrp="1"/>
          </p:cNvSpPr>
          <p:nvPr>
            <p:ph type="title"/>
          </p:nvPr>
        </p:nvSpPr>
        <p:spPr>
          <a:xfrm>
            <a:off x="685800" y="465233"/>
            <a:ext cx="7772400" cy="523220"/>
          </a:xfrm>
        </p:spPr>
        <p:txBody>
          <a:bodyPr/>
          <a:lstStyle/>
          <a:p>
            <a:r>
              <a:rPr lang="en-US" dirty="0">
                <a:solidFill>
                  <a:srgbClr val="651D32"/>
                </a:solidFill>
              </a:rPr>
              <a:t>COMMON FORMS OF OUTSOURCING  </a:t>
            </a:r>
            <a:endParaRPr lang="en-US" dirty="0"/>
          </a:p>
        </p:txBody>
      </p:sp>
      <p:sp>
        <p:nvSpPr>
          <p:cNvPr id="6" name="Text Placeholder 5"/>
          <p:cNvSpPr>
            <a:spLocks noGrp="1"/>
          </p:cNvSpPr>
          <p:nvPr>
            <p:ph type="body" sz="quarter" idx="12"/>
          </p:nvPr>
        </p:nvSpPr>
        <p:spPr/>
        <p:txBody>
          <a:bodyPr/>
          <a:lstStyle/>
          <a:p>
            <a:endParaRPr lang="en-US"/>
          </a:p>
        </p:txBody>
      </p:sp>
      <p:sp>
        <p:nvSpPr>
          <p:cNvPr id="22" name="Text Placeholder 2">
            <a:extLst>
              <a:ext uri="{FF2B5EF4-FFF2-40B4-BE49-F238E27FC236}">
                <a16:creationId xmlns:a16="http://schemas.microsoft.com/office/drawing/2014/main" id="{F481A622-C94C-4560-AE23-71EC20F91B18}"/>
              </a:ext>
            </a:extLst>
          </p:cNvPr>
          <p:cNvSpPr txBox="1">
            <a:spLocks/>
          </p:cNvSpPr>
          <p:nvPr/>
        </p:nvSpPr>
        <p:spPr>
          <a:xfrm>
            <a:off x="1613384" y="2422688"/>
            <a:ext cx="5856561" cy="847745"/>
          </a:xfrm>
          <a:prstGeom prst="rect">
            <a:avLst/>
          </a:prstGeom>
          <a:solidFill>
            <a:schemeClr val="tx1">
              <a:lumMod val="10000"/>
              <a:lumOff val="90000"/>
            </a:schemeClr>
          </a:solidFill>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002060"/>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002060"/>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002060"/>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002060"/>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2A2A7E"/>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3225" lvl="1" indent="-253225">
              <a:lnSpc>
                <a:spcPts val="1662"/>
              </a:lnSpc>
              <a:buFont typeface="Wingdings" panose="05000000000000000000" pitchFamily="2" charset="2"/>
              <a:buChar char="ü"/>
            </a:pPr>
            <a:r>
              <a:rPr lang="en-US" sz="1846" dirty="0">
                <a:solidFill>
                  <a:schemeClr val="tx1"/>
                </a:solidFill>
                <a:latin typeface="+mj-lt"/>
              </a:rPr>
              <a:t>The Government pays the private entity to perform the task set out in a formal contract and enforceable by laws</a:t>
            </a:r>
          </a:p>
        </p:txBody>
      </p:sp>
      <p:sp>
        <p:nvSpPr>
          <p:cNvPr id="23" name="Rectangle 22">
            <a:extLst>
              <a:ext uri="{FF2B5EF4-FFF2-40B4-BE49-F238E27FC236}">
                <a16:creationId xmlns:a16="http://schemas.microsoft.com/office/drawing/2014/main" id="{097813C6-6BF0-48DB-8D72-C80CB571A767}"/>
              </a:ext>
            </a:extLst>
          </p:cNvPr>
          <p:cNvSpPr/>
          <p:nvPr/>
        </p:nvSpPr>
        <p:spPr>
          <a:xfrm>
            <a:off x="1643720" y="4952761"/>
            <a:ext cx="5856561" cy="1261243"/>
          </a:xfrm>
          <a:prstGeom prst="rect">
            <a:avLst/>
          </a:prstGeom>
          <a:solidFill>
            <a:schemeClr val="tx1">
              <a:lumMod val="10000"/>
              <a:lumOff val="90000"/>
            </a:schemeClr>
          </a:solidFill>
        </p:spPr>
        <p:txBody>
          <a:bodyPr wrap="square">
            <a:spAutoFit/>
          </a:bodyPr>
          <a:lstStyle/>
          <a:p>
            <a:pPr marL="253225" lvl="1" indent="-253225">
              <a:lnSpc>
                <a:spcPts val="1662"/>
              </a:lnSpc>
              <a:spcAft>
                <a:spcPts val="310"/>
              </a:spcAft>
              <a:buFont typeface="Wingdings" panose="05000000000000000000" pitchFamily="2" charset="2"/>
              <a:buChar char="ü"/>
            </a:pPr>
            <a:r>
              <a:rPr lang="en-US" sz="1846" dirty="0">
                <a:latin typeface="+mj-lt"/>
              </a:rPr>
              <a:t>The Government provides license to private entities for provision of services</a:t>
            </a:r>
          </a:p>
          <a:p>
            <a:pPr marL="253225" lvl="1" indent="-253225">
              <a:lnSpc>
                <a:spcPts val="1662"/>
              </a:lnSpc>
              <a:spcAft>
                <a:spcPts val="310"/>
              </a:spcAft>
              <a:buFont typeface="Wingdings" panose="05000000000000000000" pitchFamily="2" charset="2"/>
              <a:buChar char="ü"/>
            </a:pPr>
            <a:endParaRPr lang="en-US" sz="1846" dirty="0">
              <a:latin typeface="+mj-lt"/>
            </a:endParaRPr>
          </a:p>
          <a:p>
            <a:pPr marL="253225" lvl="1" indent="-253225">
              <a:lnSpc>
                <a:spcPts val="1662"/>
              </a:lnSpc>
              <a:spcAft>
                <a:spcPts val="310"/>
              </a:spcAft>
              <a:buFont typeface="Wingdings" panose="05000000000000000000" pitchFamily="2" charset="2"/>
              <a:buChar char="ü"/>
            </a:pPr>
            <a:r>
              <a:rPr lang="en-US" sz="1846" dirty="0">
                <a:latin typeface="+mj-lt"/>
              </a:rPr>
              <a:t>The Government intervention aims to ensure equitable access (e.g. even in unprofitable areas)</a:t>
            </a:r>
          </a:p>
        </p:txBody>
      </p:sp>
      <p:sp>
        <p:nvSpPr>
          <p:cNvPr id="24" name="TextBox 23">
            <a:extLst>
              <a:ext uri="{FF2B5EF4-FFF2-40B4-BE49-F238E27FC236}">
                <a16:creationId xmlns:a16="http://schemas.microsoft.com/office/drawing/2014/main" id="{5F492FD9-B473-425D-9CE7-304495BFFC5A}"/>
              </a:ext>
            </a:extLst>
          </p:cNvPr>
          <p:cNvSpPr txBox="1"/>
          <p:nvPr/>
        </p:nvSpPr>
        <p:spPr>
          <a:xfrm>
            <a:off x="1681820" y="1603165"/>
            <a:ext cx="5856561" cy="578882"/>
          </a:xfrm>
          <a:prstGeom prst="roundRect">
            <a:avLst/>
          </a:prstGeom>
          <a:solidFill>
            <a:schemeClr val="tx1"/>
          </a:solidFill>
        </p:spPr>
        <p:txBody>
          <a:bodyPr wrap="square" rtlCol="0">
            <a:spAutoFit/>
          </a:bodyPr>
          <a:lstStyle/>
          <a:p>
            <a:r>
              <a:rPr lang="en-US" sz="2800" b="1" dirty="0">
                <a:solidFill>
                  <a:schemeClr val="bg1"/>
                </a:solidFill>
                <a:latin typeface="+mj-lt"/>
              </a:rPr>
              <a:t>Contracting Out</a:t>
            </a:r>
          </a:p>
        </p:txBody>
      </p:sp>
      <p:sp>
        <p:nvSpPr>
          <p:cNvPr id="25" name="TextBox 24">
            <a:extLst>
              <a:ext uri="{FF2B5EF4-FFF2-40B4-BE49-F238E27FC236}">
                <a16:creationId xmlns:a16="http://schemas.microsoft.com/office/drawing/2014/main" id="{7C92FC04-59CC-4EB1-A457-5351CB5867BC}"/>
              </a:ext>
            </a:extLst>
          </p:cNvPr>
          <p:cNvSpPr txBox="1"/>
          <p:nvPr/>
        </p:nvSpPr>
        <p:spPr>
          <a:xfrm>
            <a:off x="1613384" y="3678966"/>
            <a:ext cx="5856561" cy="1055608"/>
          </a:xfrm>
          <a:prstGeom prst="roundRect">
            <a:avLst/>
          </a:prstGeom>
          <a:solidFill>
            <a:schemeClr val="accent3">
              <a:lumMod val="75000"/>
            </a:schemeClr>
          </a:solidFill>
        </p:spPr>
        <p:txBody>
          <a:bodyPr wrap="square" rtlCol="0">
            <a:spAutoFit/>
          </a:bodyPr>
          <a:lstStyle/>
          <a:p>
            <a:r>
              <a:rPr lang="en-US" sz="2800" b="1" dirty="0">
                <a:solidFill>
                  <a:schemeClr val="bg1"/>
                </a:solidFill>
                <a:latin typeface="+mj-lt"/>
              </a:rPr>
              <a:t>Licensed competition between suppliers</a:t>
            </a:r>
          </a:p>
        </p:txBody>
      </p:sp>
    </p:spTree>
    <p:extLst>
      <p:ext uri="{BB962C8B-B14F-4D97-AF65-F5344CB8AC3E}">
        <p14:creationId xmlns:p14="http://schemas.microsoft.com/office/powerpoint/2010/main" val="151502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1446550"/>
          </a:xfrm>
        </p:spPr>
        <p:txBody>
          <a:bodyPr/>
          <a:lstStyle/>
          <a:p>
            <a:pPr algn="ctr"/>
            <a:r>
              <a:rPr lang="en-US" sz="4400" dirty="0"/>
              <a:t>2. ADVANTAGES AND DISADVANTAGES </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6</a:t>
            </a:fld>
            <a:endParaRPr lang="en-US"/>
          </a:p>
        </p:txBody>
      </p:sp>
    </p:spTree>
    <p:extLst>
      <p:ext uri="{BB962C8B-B14F-4D97-AF65-F5344CB8AC3E}">
        <p14:creationId xmlns:p14="http://schemas.microsoft.com/office/powerpoint/2010/main" val="151041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7</a:t>
            </a:fld>
            <a:endParaRPr lang="en-US"/>
          </a:p>
        </p:txBody>
      </p:sp>
      <p:sp>
        <p:nvSpPr>
          <p:cNvPr id="5" name="Title 4"/>
          <p:cNvSpPr>
            <a:spLocks noGrp="1"/>
          </p:cNvSpPr>
          <p:nvPr>
            <p:ph type="title"/>
          </p:nvPr>
        </p:nvSpPr>
        <p:spPr>
          <a:xfrm>
            <a:off x="685800" y="465233"/>
            <a:ext cx="7772400" cy="523220"/>
          </a:xfrm>
        </p:spPr>
        <p:txBody>
          <a:bodyPr/>
          <a:lstStyle/>
          <a:p>
            <a:r>
              <a:rPr lang="en-US" dirty="0">
                <a:solidFill>
                  <a:srgbClr val="651D32"/>
                </a:solidFill>
              </a:rPr>
              <a:t>ADVANTAGES VS. DISADVANTAGES </a:t>
            </a:r>
            <a:endParaRPr lang="en-US" dirty="0"/>
          </a:p>
        </p:txBody>
      </p:sp>
      <p:sp>
        <p:nvSpPr>
          <p:cNvPr id="6" name="Text Placeholder 5"/>
          <p:cNvSpPr>
            <a:spLocks noGrp="1"/>
          </p:cNvSpPr>
          <p:nvPr>
            <p:ph type="body" sz="quarter" idx="12"/>
          </p:nvPr>
        </p:nvSpPr>
        <p:spPr/>
        <p:txBody>
          <a:bodyPr/>
          <a:lstStyle/>
          <a:p>
            <a:endParaRPr lang="en-US"/>
          </a:p>
        </p:txBody>
      </p:sp>
      <p:grpSp>
        <p:nvGrpSpPr>
          <p:cNvPr id="11" name="Group 10"/>
          <p:cNvGrpSpPr/>
          <p:nvPr/>
        </p:nvGrpSpPr>
        <p:grpSpPr>
          <a:xfrm>
            <a:off x="229429" y="1657896"/>
            <a:ext cx="4041811" cy="720000"/>
            <a:chOff x="42" y="33250"/>
            <a:chExt cx="4041811" cy="720000"/>
          </a:xfrm>
          <a:solidFill>
            <a:srgbClr val="C00000"/>
          </a:solidFill>
        </p:grpSpPr>
        <p:sp>
          <p:nvSpPr>
            <p:cNvPr id="21" name="Rectangle 20"/>
            <p:cNvSpPr/>
            <p:nvPr/>
          </p:nvSpPr>
          <p:spPr>
            <a:xfrm>
              <a:off x="42" y="33250"/>
              <a:ext cx="4041811" cy="720000"/>
            </a:xfrm>
            <a:prstGeom prst="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25"/>
            <p:cNvSpPr/>
            <p:nvPr/>
          </p:nvSpPr>
          <p:spPr>
            <a:xfrm>
              <a:off x="42" y="33250"/>
              <a:ext cx="4041811" cy="72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ADVANTAGES</a:t>
              </a:r>
            </a:p>
          </p:txBody>
        </p:sp>
      </p:grpSp>
      <p:grpSp>
        <p:nvGrpSpPr>
          <p:cNvPr id="12" name="Group 11"/>
          <p:cNvGrpSpPr/>
          <p:nvPr/>
        </p:nvGrpSpPr>
        <p:grpSpPr>
          <a:xfrm>
            <a:off x="229387" y="2352939"/>
            <a:ext cx="4041811" cy="3980250"/>
            <a:chOff x="0" y="728293"/>
            <a:chExt cx="4041811" cy="3980250"/>
          </a:xfrm>
        </p:grpSpPr>
        <p:sp>
          <p:nvSpPr>
            <p:cNvPr id="19" name="Rectangle 18"/>
            <p:cNvSpPr/>
            <p:nvPr/>
          </p:nvSpPr>
          <p:spPr>
            <a:xfrm>
              <a:off x="0" y="728293"/>
              <a:ext cx="4041811" cy="3980250"/>
            </a:xfrm>
            <a:prstGeom prst="rect">
              <a:avLst/>
            </a:prstGeom>
            <a:solidFill>
              <a:schemeClr val="tx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0" y="728293"/>
              <a:ext cx="4041811" cy="3980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Cost savings</a:t>
              </a:r>
            </a:p>
            <a:p>
              <a:pPr marL="228600" lvl="1" indent="-228600" algn="l" defTabSz="1111250">
                <a:lnSpc>
                  <a:spcPct val="90000"/>
                </a:lnSpc>
                <a:spcBef>
                  <a:spcPct val="0"/>
                </a:spcBef>
                <a:spcAft>
                  <a:spcPct val="15000"/>
                </a:spcAft>
                <a:buChar char="•"/>
              </a:pPr>
              <a:r>
                <a:rPr lang="en-US" sz="2500" kern="1200" dirty="0"/>
                <a:t>Improved accountability</a:t>
              </a:r>
            </a:p>
            <a:p>
              <a:pPr marL="228600" lvl="1" indent="-228600" algn="l" defTabSz="1111250">
                <a:lnSpc>
                  <a:spcPct val="90000"/>
                </a:lnSpc>
                <a:spcBef>
                  <a:spcPct val="0"/>
                </a:spcBef>
                <a:spcAft>
                  <a:spcPct val="15000"/>
                </a:spcAft>
                <a:buChar char="•"/>
              </a:pPr>
              <a:r>
                <a:rPr lang="en-US" sz="2500" kern="1200" dirty="0"/>
                <a:t>Better work and management practices</a:t>
              </a:r>
            </a:p>
            <a:p>
              <a:pPr marL="228600" lvl="1" indent="-228600" algn="l" defTabSz="1111250">
                <a:lnSpc>
                  <a:spcPct val="90000"/>
                </a:lnSpc>
                <a:spcBef>
                  <a:spcPct val="0"/>
                </a:spcBef>
                <a:spcAft>
                  <a:spcPct val="15000"/>
                </a:spcAft>
                <a:buChar char="•"/>
              </a:pPr>
              <a:r>
                <a:rPr lang="en-US" sz="2500" kern="1200" dirty="0"/>
                <a:t>Access to greater knowledge and skills</a:t>
              </a:r>
            </a:p>
            <a:p>
              <a:pPr marL="228600" lvl="1" indent="-228600" algn="l" defTabSz="1111250">
                <a:lnSpc>
                  <a:spcPct val="90000"/>
                </a:lnSpc>
                <a:spcBef>
                  <a:spcPct val="0"/>
                </a:spcBef>
                <a:spcAft>
                  <a:spcPct val="15000"/>
                </a:spcAft>
                <a:buChar char="•"/>
              </a:pPr>
              <a:r>
                <a:rPr lang="en-US" sz="2500" kern="1200" dirty="0"/>
                <a:t>Better use of capital and equipment</a:t>
              </a:r>
            </a:p>
            <a:p>
              <a:pPr marL="228600" lvl="1" indent="-228600" algn="l" defTabSz="1111250">
                <a:lnSpc>
                  <a:spcPct val="90000"/>
                </a:lnSpc>
                <a:spcBef>
                  <a:spcPct val="0"/>
                </a:spcBef>
                <a:spcAft>
                  <a:spcPct val="15000"/>
                </a:spcAft>
                <a:buChar char="•"/>
              </a:pPr>
              <a:r>
                <a:rPr lang="en-US" sz="2500" kern="1200" dirty="0"/>
                <a:t>Better service quality</a:t>
              </a:r>
            </a:p>
            <a:p>
              <a:pPr marL="228600" lvl="1" indent="-228600" algn="l" defTabSz="1111250">
                <a:lnSpc>
                  <a:spcPct val="90000"/>
                </a:lnSpc>
                <a:spcBef>
                  <a:spcPct val="0"/>
                </a:spcBef>
                <a:spcAft>
                  <a:spcPct val="15000"/>
                </a:spcAft>
                <a:buChar char="•"/>
              </a:pPr>
              <a:r>
                <a:rPr lang="en-US" sz="2500" kern="1200" dirty="0"/>
                <a:t>Greater flexibility </a:t>
              </a:r>
            </a:p>
          </p:txBody>
        </p:sp>
      </p:grpSp>
      <p:grpSp>
        <p:nvGrpSpPr>
          <p:cNvPr id="13" name="Group 12"/>
          <p:cNvGrpSpPr/>
          <p:nvPr/>
        </p:nvGrpSpPr>
        <p:grpSpPr>
          <a:xfrm>
            <a:off x="4837094" y="1676400"/>
            <a:ext cx="4041811" cy="720000"/>
            <a:chOff x="4607707" y="51754"/>
            <a:chExt cx="4041811" cy="720000"/>
          </a:xfrm>
          <a:solidFill>
            <a:schemeClr val="accent1"/>
          </a:solidFill>
        </p:grpSpPr>
        <p:sp>
          <p:nvSpPr>
            <p:cNvPr id="17" name="Rectangle 16"/>
            <p:cNvSpPr/>
            <p:nvPr/>
          </p:nvSpPr>
          <p:spPr>
            <a:xfrm>
              <a:off x="4607707" y="51754"/>
              <a:ext cx="4041811" cy="720000"/>
            </a:xfrm>
            <a:prstGeom prst="rect">
              <a:avLst/>
            </a:prstGeom>
            <a:gr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4607707" y="51754"/>
              <a:ext cx="4041811" cy="72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DISADVANTAGES</a:t>
              </a:r>
            </a:p>
          </p:txBody>
        </p:sp>
      </p:grpSp>
      <p:grpSp>
        <p:nvGrpSpPr>
          <p:cNvPr id="14" name="Group 13"/>
          <p:cNvGrpSpPr/>
          <p:nvPr/>
        </p:nvGrpSpPr>
        <p:grpSpPr>
          <a:xfrm>
            <a:off x="4837094" y="2377896"/>
            <a:ext cx="4041811" cy="3980250"/>
            <a:chOff x="4607707" y="753250"/>
            <a:chExt cx="4041811" cy="3980250"/>
          </a:xfrm>
        </p:grpSpPr>
        <p:sp>
          <p:nvSpPr>
            <p:cNvPr id="15" name="Rectangle 14"/>
            <p:cNvSpPr/>
            <p:nvPr/>
          </p:nvSpPr>
          <p:spPr>
            <a:xfrm>
              <a:off x="4607707" y="753250"/>
              <a:ext cx="4041811" cy="3980250"/>
            </a:xfrm>
            <a:prstGeom prst="rect">
              <a:avLst/>
            </a:prstGeom>
            <a:solidFill>
              <a:schemeClr val="accent5">
                <a:lumMod val="9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4607707" y="753250"/>
              <a:ext cx="4041811" cy="3980250"/>
            </a:xfrm>
            <a:prstGeom prst="rect">
              <a:avLst/>
            </a:prstGeom>
            <a:solidFill>
              <a:schemeClr val="bg1">
                <a:lumMod val="6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Reduce Government’s accountability</a:t>
              </a:r>
            </a:p>
            <a:p>
              <a:pPr marL="228600" lvl="1" indent="-228600" algn="l" defTabSz="1111250">
                <a:lnSpc>
                  <a:spcPct val="90000"/>
                </a:lnSpc>
                <a:spcBef>
                  <a:spcPct val="0"/>
                </a:spcBef>
                <a:spcAft>
                  <a:spcPct val="15000"/>
                </a:spcAft>
                <a:buChar char="•"/>
              </a:pPr>
              <a:r>
                <a:rPr lang="en-US" sz="2500" kern="1200" dirty="0"/>
                <a:t>Loss of privacy/confidentiality</a:t>
              </a:r>
            </a:p>
            <a:p>
              <a:pPr marL="228600" lvl="1" indent="-228600" algn="l" defTabSz="1111250">
                <a:lnSpc>
                  <a:spcPct val="90000"/>
                </a:lnSpc>
                <a:spcBef>
                  <a:spcPct val="0"/>
                </a:spcBef>
                <a:spcAft>
                  <a:spcPct val="15000"/>
                </a:spcAft>
                <a:buChar char="•"/>
              </a:pPr>
              <a:r>
                <a:rPr lang="en-US" sz="2500" kern="1200" dirty="0"/>
                <a:t>Collusive tendering and related issues</a:t>
              </a:r>
            </a:p>
            <a:p>
              <a:pPr marL="228600" lvl="1" indent="-228600" algn="l" defTabSz="1111250">
                <a:lnSpc>
                  <a:spcPct val="90000"/>
                </a:lnSpc>
                <a:spcBef>
                  <a:spcPct val="0"/>
                </a:spcBef>
                <a:spcAft>
                  <a:spcPct val="15000"/>
                </a:spcAft>
                <a:buChar char="•"/>
              </a:pPr>
              <a:r>
                <a:rPr lang="en-US" sz="2500" kern="1200" dirty="0"/>
                <a:t>Loss of control</a:t>
              </a:r>
            </a:p>
            <a:p>
              <a:pPr marL="228600" lvl="1" indent="-228600" algn="l" defTabSz="1111250">
                <a:lnSpc>
                  <a:spcPct val="90000"/>
                </a:lnSpc>
                <a:spcBef>
                  <a:spcPct val="0"/>
                </a:spcBef>
                <a:spcAft>
                  <a:spcPct val="15000"/>
                </a:spcAft>
                <a:buChar char="•"/>
              </a:pPr>
              <a:r>
                <a:rPr lang="en-US" sz="2500" kern="1200" dirty="0"/>
                <a:t>Financial costs</a:t>
              </a:r>
            </a:p>
            <a:p>
              <a:pPr marL="228600" lvl="1" indent="-228600" algn="l" defTabSz="1111250">
                <a:lnSpc>
                  <a:spcPct val="90000"/>
                </a:lnSpc>
                <a:spcBef>
                  <a:spcPct val="0"/>
                </a:spcBef>
                <a:spcAft>
                  <a:spcPct val="15000"/>
                </a:spcAft>
                <a:buChar char="•"/>
              </a:pPr>
              <a:r>
                <a:rPr lang="en-US" sz="2500" kern="1200" dirty="0"/>
                <a:t>Employment effects</a:t>
              </a:r>
            </a:p>
          </p:txBody>
        </p:sp>
      </p:grpSp>
    </p:spTree>
    <p:extLst>
      <p:ext uri="{BB962C8B-B14F-4D97-AF65-F5344CB8AC3E}">
        <p14:creationId xmlns:p14="http://schemas.microsoft.com/office/powerpoint/2010/main" val="22994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2438400"/>
            <a:ext cx="5486400" cy="1446550"/>
          </a:xfrm>
        </p:spPr>
        <p:txBody>
          <a:bodyPr/>
          <a:lstStyle/>
          <a:p>
            <a:pPr algn="ctr"/>
            <a:r>
              <a:rPr lang="en-US" sz="4400" dirty="0"/>
              <a:t>3. KEY SUCCESS FACTORS</a:t>
            </a:r>
            <a:endParaRPr lang="en-US" sz="4400"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5/14/2019</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8</a:t>
            </a:fld>
            <a:endParaRPr lang="en-US"/>
          </a:p>
        </p:txBody>
      </p:sp>
    </p:spTree>
    <p:extLst>
      <p:ext uri="{BB962C8B-B14F-4D97-AF65-F5344CB8AC3E}">
        <p14:creationId xmlns:p14="http://schemas.microsoft.com/office/powerpoint/2010/main" val="70489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15C1E33-7843-DD4E-A777-43ECB6153BE3}" type="datetime1">
              <a:rPr lang="en-US" smtClean="0"/>
              <a:pPr/>
              <a:t>5/14/2019</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9</a:t>
            </a:fld>
            <a:endParaRPr lang="en-US"/>
          </a:p>
        </p:txBody>
      </p:sp>
      <p:sp>
        <p:nvSpPr>
          <p:cNvPr id="5" name="Title 4"/>
          <p:cNvSpPr>
            <a:spLocks noGrp="1"/>
          </p:cNvSpPr>
          <p:nvPr>
            <p:ph type="title"/>
          </p:nvPr>
        </p:nvSpPr>
        <p:spPr>
          <a:xfrm>
            <a:off x="685800" y="465233"/>
            <a:ext cx="7772400" cy="523220"/>
          </a:xfrm>
        </p:spPr>
        <p:txBody>
          <a:bodyPr/>
          <a:lstStyle/>
          <a:p>
            <a:r>
              <a:rPr lang="en-US" dirty="0">
                <a:solidFill>
                  <a:srgbClr val="651D32"/>
                </a:solidFill>
              </a:rPr>
              <a:t>KEY SUCCESS FACTORS</a:t>
            </a:r>
            <a:endParaRPr lang="en-US" dirty="0"/>
          </a:p>
        </p:txBody>
      </p:sp>
      <p:sp>
        <p:nvSpPr>
          <p:cNvPr id="6" name="Text Placeholder 5"/>
          <p:cNvSpPr>
            <a:spLocks noGrp="1"/>
          </p:cNvSpPr>
          <p:nvPr>
            <p:ph type="body" sz="quarter" idx="12"/>
          </p:nvPr>
        </p:nvSpPr>
        <p:spPr/>
        <p:txBody>
          <a:bodyPr/>
          <a:lstStyle/>
          <a:p>
            <a:endParaRPr lang="en-US"/>
          </a:p>
        </p:txBody>
      </p:sp>
      <p:graphicFrame>
        <p:nvGraphicFramePr>
          <p:cNvPr id="7" name="Diagram 6">
            <a:extLst>
              <a:ext uri="{FF2B5EF4-FFF2-40B4-BE49-F238E27FC236}">
                <a16:creationId xmlns:a16="http://schemas.microsoft.com/office/drawing/2014/main" id="{C9E1602E-7C70-4624-9F62-84AEBA3EF35C}"/>
              </a:ext>
            </a:extLst>
          </p:cNvPr>
          <p:cNvGraphicFramePr/>
          <p:nvPr>
            <p:extLst>
              <p:ext uri="{D42A27DB-BD31-4B8C-83A1-F6EECF244321}">
                <p14:modId xmlns:p14="http://schemas.microsoft.com/office/powerpoint/2010/main" val="1420748254"/>
              </p:ext>
            </p:extLst>
          </p:nvPr>
        </p:nvGraphicFramePr>
        <p:xfrm>
          <a:off x="533400" y="988453"/>
          <a:ext cx="7924800" cy="553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52268"/>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219</TotalTime>
  <Words>592</Words>
  <Application>Microsoft Office PowerPoint</Application>
  <PresentationFormat>On-screen Show (4:3)</PresentationFormat>
  <Paragraphs>145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Courier New</vt:lpstr>
      <vt:lpstr>Gill Sans MT</vt:lpstr>
      <vt:lpstr>Wingdings</vt:lpstr>
      <vt:lpstr>4.3-Template_12.7.2016</vt:lpstr>
      <vt:lpstr>Public Private Partnership in Public Services  </vt:lpstr>
      <vt:lpstr>CONTENTS</vt:lpstr>
      <vt:lpstr>1. DEFINITION</vt:lpstr>
      <vt:lpstr>DEFINITION OF ‘CONTRACTING OUT’ OR ‘OUTSOURCING’ </vt:lpstr>
      <vt:lpstr>COMMON FORMS OF OUTSOURCING  </vt:lpstr>
      <vt:lpstr>2. ADVANTAGES AND DISADVANTAGES </vt:lpstr>
      <vt:lpstr>ADVANTAGES VS. DISADVANTAGES </vt:lpstr>
      <vt:lpstr>3. KEY SUCCESS FACTORS</vt:lpstr>
      <vt:lpstr>KEY SUCCESS FACTORS</vt:lpstr>
      <vt:lpstr>4. SELECTION OF SERVICES FOR OUTSOURCING </vt:lpstr>
      <vt:lpstr>FACTORS CONSIDERED FOR SELECTION OF SERVICES </vt:lpstr>
      <vt:lpstr>5. INTERNATIONAL EXPERIENCE </vt:lpstr>
      <vt:lpstr>AUSTRALIA OUTSOURCES QUARANTINE INSPECTION SERVICES </vt:lpstr>
      <vt:lpstr>VEHICLE SAFETY TESTING AND DRIVER TESTING </vt:lpstr>
      <vt:lpstr>OUTSOURCED BUILDING SAFETY AND STANDARDS CERTIFICATION</vt:lpstr>
      <vt:lpstr>Thank You</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Giang Doan</cp:lastModifiedBy>
  <cp:revision>11</cp:revision>
  <dcterms:created xsi:type="dcterms:W3CDTF">2017-03-16T17:46:58Z</dcterms:created>
  <dcterms:modified xsi:type="dcterms:W3CDTF">2019-05-14T10:20:28Z</dcterms:modified>
</cp:coreProperties>
</file>