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6" r:id="rId4"/>
    <p:sldId id="258" r:id="rId5"/>
    <p:sldId id="259" r:id="rId6"/>
    <p:sldId id="260" r:id="rId7"/>
    <p:sldId id="264" r:id="rId8"/>
    <p:sldId id="261" r:id="rId9"/>
    <p:sldId id="262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6E98"/>
    <a:srgbClr val="447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5" d="100"/>
          <a:sy n="65" d="100"/>
        </p:scale>
        <p:origin x="546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D754A-812C-4EF1-8D71-C91C99534B89}" type="datetimeFigureOut">
              <a:rPr lang="vi-VN" smtClean="0"/>
              <a:t>10/05/2019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2DE16-0CC9-4035-9322-1C4E074F32C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2062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/>
              <a:t>bt Nguyễn Mạnh Hùng,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DE16-0CC9-4035-9322-1C4E074F32C9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1585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Tham khảo: </a:t>
            </a:r>
            <a:r>
              <a:rPr lang="en-US" dirty="0" err="1"/>
              <a:t>Khoản</a:t>
            </a:r>
            <a:r>
              <a:rPr lang="en-US" dirty="0"/>
              <a:t> 20 Điều 2 Thông tư 37/2016/TT-NHNN: </a:t>
            </a:r>
            <a:r>
              <a:rPr lang="en-US" i="1" dirty="0" err="1"/>
              <a:t>Lệnh</a:t>
            </a:r>
            <a:r>
              <a:rPr lang="en-US" i="1" dirty="0"/>
              <a:t> </a:t>
            </a:r>
            <a:r>
              <a:rPr lang="en-US" i="1" dirty="0" err="1"/>
              <a:t>thanh</a:t>
            </a:r>
            <a:r>
              <a:rPr lang="en-US" i="1" dirty="0"/>
              <a:t> toán giá trị thấp là </a:t>
            </a:r>
            <a:r>
              <a:rPr lang="en-US" i="1" dirty="0" err="1"/>
              <a:t>Lệnh</a:t>
            </a:r>
            <a:r>
              <a:rPr lang="en-US" i="1" dirty="0"/>
              <a:t> </a:t>
            </a:r>
            <a:r>
              <a:rPr lang="en-US" i="1" dirty="0" err="1"/>
              <a:t>thanh</a:t>
            </a:r>
            <a:r>
              <a:rPr lang="en-US" i="1" dirty="0"/>
              <a:t> toán bằng Đồng Việt Nam có giá trị </a:t>
            </a:r>
            <a:r>
              <a:rPr lang="en-US" i="1" dirty="0" err="1"/>
              <a:t>nhỏ</a:t>
            </a:r>
            <a:r>
              <a:rPr lang="en-US" i="1" dirty="0"/>
              <a:t> hơn 500.000.000 VND (Năm </a:t>
            </a:r>
            <a:r>
              <a:rPr lang="en-US" i="1" dirty="0" err="1"/>
              <a:t>trăm</a:t>
            </a:r>
            <a:r>
              <a:rPr lang="en-US" i="1" dirty="0"/>
              <a:t> </a:t>
            </a:r>
            <a:r>
              <a:rPr lang="en-US" i="1" dirty="0" err="1"/>
              <a:t>triệu</a:t>
            </a:r>
            <a:r>
              <a:rPr lang="en-US" i="1" dirty="0"/>
              <a:t> đồng), sử dụng dịch vụ </a:t>
            </a:r>
            <a:r>
              <a:rPr lang="en-US" i="1" dirty="0" err="1"/>
              <a:t>thanh</a:t>
            </a:r>
            <a:r>
              <a:rPr lang="en-US" i="1" dirty="0"/>
              <a:t> toán giá trị thấp.</a:t>
            </a:r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DE16-0CC9-4035-9322-1C4E074F32C9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68621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Sửa</a:t>
            </a:r>
            <a:r>
              <a:rPr lang="en-US" dirty="0"/>
              <a:t> Nghị định 101 và Thông tư 39 </a:t>
            </a:r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DE16-0CC9-4035-9322-1C4E074F32C9}" type="slidenum">
              <a:rPr lang="vi-VN" smtClean="0"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8340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2578316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1341" y="4284344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4" name="Picture 13" descr="Screen Shot 2019-05-09 at 5.14.59 P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23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36E98"/>
          </a:solidFill>
        </p:spPr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307" y="2133600"/>
            <a:ext cx="7911944" cy="39925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F495DAC-3A4A-4A40-BA3A-4559B4FD9409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FA3258B-F3A2-A643-9182-910274C367B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vafi.org.v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fi.com.v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1604812"/>
            <a:ext cx="7808976" cy="3037636"/>
          </a:xfrm>
        </p:spPr>
        <p:txBody>
          <a:bodyPr>
            <a:noAutofit/>
          </a:bodyPr>
          <a:lstStyle/>
          <a:p>
            <a:r>
              <a:rPr lang="en-US" sz="3200" b="1" dirty="0" err="1">
                <a:solidFill>
                  <a:srgbClr val="000000"/>
                </a:solidFill>
              </a:rPr>
              <a:t>Góp</a:t>
            </a:r>
            <a:r>
              <a:rPr lang="en-US" sz="3200" b="1" dirty="0">
                <a:solidFill>
                  <a:srgbClr val="000000"/>
                </a:solidFill>
              </a:rPr>
              <a:t> ý Dự </a:t>
            </a:r>
            <a:r>
              <a:rPr lang="en-US" sz="3200" b="1" dirty="0" err="1">
                <a:solidFill>
                  <a:srgbClr val="000000"/>
                </a:solidFill>
              </a:rPr>
              <a:t>thảo</a:t>
            </a:r>
            <a:r>
              <a:rPr lang="en-US" sz="3200" b="1" dirty="0">
                <a:solidFill>
                  <a:srgbClr val="000000"/>
                </a:solidFill>
              </a:rPr>
              <a:t> </a:t>
            </a:r>
            <a:r>
              <a:rPr lang="en-US" sz="3200" b="1" dirty="0" err="1">
                <a:solidFill>
                  <a:srgbClr val="000000"/>
                </a:solidFill>
              </a:rPr>
              <a:t>sửa</a:t>
            </a:r>
            <a:r>
              <a:rPr lang="en-US" sz="3200" b="1" dirty="0">
                <a:solidFill>
                  <a:srgbClr val="000000"/>
                </a:solidFill>
              </a:rPr>
              <a:t> đổi, </a:t>
            </a:r>
            <a:r>
              <a:rPr lang="en-US" sz="3200" b="1" dirty="0" err="1">
                <a:solidFill>
                  <a:srgbClr val="000000"/>
                </a:solidFill>
              </a:rPr>
              <a:t>bổ</a:t>
            </a:r>
            <a:r>
              <a:rPr lang="en-US" sz="3200" b="1" dirty="0">
                <a:solidFill>
                  <a:srgbClr val="000000"/>
                </a:solidFill>
              </a:rPr>
              <a:t> sung </a:t>
            </a:r>
            <a:br>
              <a:rPr lang="en-US" sz="3200" b="1" dirty="0">
                <a:solidFill>
                  <a:srgbClr val="000000"/>
                </a:solidFill>
              </a:rPr>
            </a:br>
            <a:r>
              <a:rPr lang="en-US" sz="3200" b="1" dirty="0">
                <a:solidFill>
                  <a:srgbClr val="000000"/>
                </a:solidFill>
              </a:rPr>
              <a:t>Thông tư số 39/2014/TT-NHNN </a:t>
            </a:r>
            <a:br>
              <a:rPr lang="en-US" sz="3200" b="1" dirty="0">
                <a:solidFill>
                  <a:srgbClr val="000000"/>
                </a:solidFill>
              </a:rPr>
            </a:br>
            <a:br>
              <a:rPr lang="en-US" sz="3200" b="1" dirty="0">
                <a:solidFill>
                  <a:srgbClr val="000000"/>
                </a:solidFill>
              </a:rPr>
            </a:br>
            <a:r>
              <a:rPr lang="en-US" sz="6600" b="1" dirty="0">
                <a:solidFill>
                  <a:srgbClr val="000000"/>
                </a:solidFill>
              </a:rPr>
              <a:t>Dịch Vụ Trung Gian Thanh Toán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4" y="4768555"/>
            <a:ext cx="7870752" cy="1241058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sz="2800" b="1" i="1" dirty="0">
                <a:solidFill>
                  <a:schemeClr val="tx1"/>
                </a:solidFill>
              </a:rPr>
              <a:t>Hà Nội, 10 </a:t>
            </a:r>
            <a:r>
              <a:rPr lang="en-US" sz="2800" b="1" i="1" dirty="0" err="1">
                <a:solidFill>
                  <a:schemeClr val="tx1"/>
                </a:solidFill>
              </a:rPr>
              <a:t>tháng</a:t>
            </a:r>
            <a:r>
              <a:rPr lang="en-US" sz="2800" b="1" i="1" dirty="0">
                <a:solidFill>
                  <a:schemeClr val="tx1"/>
                </a:solidFill>
              </a:rPr>
              <a:t> 5 năm 2019</a:t>
            </a:r>
          </a:p>
          <a:p>
            <a:pPr algn="r"/>
            <a:r>
              <a:rPr lang="en-US" sz="2800" b="1" i="1" dirty="0">
                <a:solidFill>
                  <a:schemeClr val="tx1"/>
                </a:solidFill>
              </a:rPr>
              <a:t>PHUNG A. Tuan </a:t>
            </a:r>
          </a:p>
          <a:p>
            <a:pPr algn="r"/>
            <a:r>
              <a:rPr lang="en-US" sz="2800" b="1" i="1" dirty="0">
                <a:solidFill>
                  <a:schemeClr val="tx1"/>
                </a:solidFill>
              </a:rPr>
              <a:t>PCT | Tổng Th</a:t>
            </a:r>
            <a:r>
              <a:rPr lang="vi-VN" sz="2800" b="1" i="1" dirty="0">
                <a:solidFill>
                  <a:schemeClr val="tx1"/>
                </a:solidFill>
              </a:rPr>
              <a:t>ư</a:t>
            </a:r>
            <a:r>
              <a:rPr lang="en-US" sz="2800" b="1" i="1" dirty="0">
                <a:solidFill>
                  <a:schemeClr val="tx1"/>
                </a:solidFill>
              </a:rPr>
              <a:t> Ký </a:t>
            </a:r>
          </a:p>
        </p:txBody>
      </p:sp>
      <p:pic>
        <p:nvPicPr>
          <p:cNvPr id="5" name="Picture 4" descr="Screen Shot 2019-05-09 at 5.14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92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Cơ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326" y="1952676"/>
            <a:ext cx="8669411" cy="458992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Dự</a:t>
            </a:r>
            <a:r>
              <a:rPr lang="en-US" dirty="0"/>
              <a:t> </a:t>
            </a:r>
            <a:r>
              <a:rPr lang="en-US" dirty="0" err="1"/>
              <a:t>thảo</a:t>
            </a:r>
            <a:r>
              <a:rPr lang="en-US" dirty="0"/>
              <a:t>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cung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trực</a:t>
            </a:r>
            <a:r>
              <a:rPr lang="en-US" dirty="0"/>
              <a:t> </a:t>
            </a:r>
            <a:r>
              <a:rPr lang="en-US" dirty="0" err="1"/>
              <a:t>tuyến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Ngân</a:t>
            </a:r>
            <a:r>
              <a:rPr lang="en-US" dirty="0"/>
              <a:t> </a:t>
            </a:r>
            <a:r>
              <a:rPr lang="en-US" dirty="0" err="1"/>
              <a:t>hàng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cung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tử</a:t>
            </a:r>
            <a:endParaRPr lang="en-US" dirty="0"/>
          </a:p>
          <a:p>
            <a:r>
              <a:rPr lang="en-US" dirty="0"/>
              <a:t>Quan </a:t>
            </a:r>
            <a:r>
              <a:rPr lang="en-US" dirty="0" err="1"/>
              <a:t>sát</a:t>
            </a:r>
            <a:r>
              <a:rPr lang="en-US" dirty="0"/>
              <a:t> &amp; cần làm rõ:</a:t>
            </a:r>
          </a:p>
          <a:p>
            <a:pPr lvl="1"/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</a:t>
            </a:r>
            <a:r>
              <a:rPr lang="en-US" dirty="0" err="1"/>
              <a:t>ngân</a:t>
            </a:r>
            <a:r>
              <a:rPr lang="en-US" dirty="0"/>
              <a:t> </a:t>
            </a:r>
            <a:r>
              <a:rPr lang="en-US" dirty="0" err="1"/>
              <a:t>hàng</a:t>
            </a:r>
            <a:r>
              <a:rPr lang="en-US" dirty="0"/>
              <a:t>,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, </a:t>
            </a:r>
            <a:r>
              <a:rPr lang="en-US" dirty="0" err="1"/>
              <a:t>chứng</a:t>
            </a:r>
            <a:r>
              <a:rPr lang="en-US" dirty="0"/>
              <a:t> </a:t>
            </a:r>
            <a:r>
              <a:rPr lang="en-US" dirty="0" err="1"/>
              <a:t>khoán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, </a:t>
            </a:r>
            <a:r>
              <a:rPr lang="en-US" dirty="0" err="1"/>
              <a:t>thủ</a:t>
            </a:r>
            <a:r>
              <a:rPr lang="en-US" dirty="0"/>
              <a:t> </a:t>
            </a:r>
            <a:r>
              <a:rPr lang="en-US" dirty="0" err="1"/>
              <a:t>tục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xảy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cố</a:t>
            </a:r>
            <a:r>
              <a:rPr lang="en-US" dirty="0"/>
              <a:t> an </a:t>
            </a:r>
            <a:r>
              <a:rPr lang="en-US" dirty="0" err="1"/>
              <a:t>ninh</a:t>
            </a:r>
            <a:r>
              <a:rPr lang="en-US" dirty="0"/>
              <a:t> </a:t>
            </a:r>
            <a:r>
              <a:rPr lang="en-US" dirty="0" err="1"/>
              <a:t>mạng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trách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đâu</a:t>
            </a:r>
            <a:r>
              <a:rPr lang="en-US" dirty="0"/>
              <a:t>?</a:t>
            </a:r>
          </a:p>
          <a:p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: </a:t>
            </a:r>
            <a:r>
              <a:rPr lang="en-US" dirty="0" err="1"/>
              <a:t>Bổ</a:t>
            </a:r>
            <a:r>
              <a:rPr lang="en-US" dirty="0"/>
              <a:t> sung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, </a:t>
            </a:r>
            <a:r>
              <a:rPr lang="en-US" dirty="0" err="1"/>
              <a:t>thủ</a:t>
            </a:r>
            <a:r>
              <a:rPr lang="en-US" dirty="0"/>
              <a:t> </a:t>
            </a:r>
            <a:r>
              <a:rPr lang="en-US" dirty="0" err="1"/>
              <a:t>tục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trách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, </a:t>
            </a:r>
            <a:r>
              <a:rPr lang="en-US" dirty="0" err="1"/>
              <a:t>cá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quá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cố</a:t>
            </a:r>
            <a:r>
              <a:rPr lang="en-US" dirty="0"/>
              <a:t> an </a:t>
            </a:r>
            <a:r>
              <a:rPr lang="en-US" dirty="0" err="1"/>
              <a:t>ninh</a:t>
            </a:r>
            <a:r>
              <a:rPr lang="en-US" dirty="0"/>
              <a:t> </a:t>
            </a:r>
            <a:r>
              <a:rPr lang="en-US" dirty="0" err="1"/>
              <a:t>mạng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284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Xin</a:t>
            </a:r>
            <a:r>
              <a:rPr lang="en-US" dirty="0"/>
              <a:t> </a:t>
            </a:r>
            <a:r>
              <a:rPr lang="en-US" dirty="0" err="1"/>
              <a:t>chân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en-US" dirty="0" err="1"/>
              <a:t>ơn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latin typeface="Arial"/>
                <a:cs typeface="Arial"/>
              </a:rPr>
              <a:t>Liên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hệ</a:t>
            </a:r>
            <a:r>
              <a:rPr lang="en-US" dirty="0">
                <a:latin typeface="Arial"/>
                <a:cs typeface="Arial"/>
              </a:rPr>
              <a:t>: HIỆP HỘI CÁC NHÀ ĐẦU TƯ TÀI CHÍNH VIỆT NAM </a:t>
            </a:r>
          </a:p>
          <a:p>
            <a:r>
              <a:rPr lang="en-US" dirty="0" err="1">
                <a:latin typeface="Arial"/>
                <a:cs typeface="Arial"/>
              </a:rPr>
              <a:t>Trụ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sở</a:t>
            </a:r>
            <a:r>
              <a:rPr lang="en-US" dirty="0">
                <a:latin typeface="Arial"/>
                <a:cs typeface="Arial"/>
              </a:rPr>
              <a:t>: </a:t>
            </a:r>
            <a:r>
              <a:rPr lang="en-US" dirty="0" err="1">
                <a:latin typeface="Arial"/>
                <a:cs typeface="Arial"/>
              </a:rPr>
              <a:t>Tầng</a:t>
            </a:r>
            <a:r>
              <a:rPr lang="en-US" dirty="0">
                <a:latin typeface="Arial"/>
                <a:cs typeface="Arial"/>
              </a:rPr>
              <a:t> 6 - </a:t>
            </a:r>
            <a:r>
              <a:rPr lang="en-US" dirty="0" err="1">
                <a:latin typeface="Arial"/>
                <a:cs typeface="Arial"/>
              </a:rPr>
              <a:t>Tòa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nhà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Đa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Năng</a:t>
            </a:r>
            <a:r>
              <a:rPr lang="en-US" dirty="0">
                <a:latin typeface="Arial"/>
                <a:cs typeface="Arial"/>
              </a:rPr>
              <a:t> - </a:t>
            </a:r>
            <a:r>
              <a:rPr lang="en-US" dirty="0" err="1">
                <a:latin typeface="Arial"/>
                <a:cs typeface="Arial"/>
              </a:rPr>
              <a:t>Số</a:t>
            </a:r>
            <a:r>
              <a:rPr lang="en-US" dirty="0">
                <a:latin typeface="Arial"/>
                <a:cs typeface="Arial"/>
              </a:rPr>
              <a:t> 169, </a:t>
            </a:r>
            <a:r>
              <a:rPr lang="en-US" dirty="0" err="1">
                <a:latin typeface="Arial"/>
                <a:cs typeface="Arial"/>
              </a:rPr>
              <a:t>Phố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Nguyễn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Ngọc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Vũ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Phường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Trung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Hòa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Quận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Cầu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Giấy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Hà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Nội</a:t>
            </a:r>
            <a:r>
              <a:rPr lang="en-US" dirty="0">
                <a:latin typeface="Arial"/>
                <a:cs typeface="Arial"/>
              </a:rPr>
              <a:t> </a:t>
            </a:r>
          </a:p>
          <a:p>
            <a:r>
              <a:rPr lang="en-US" dirty="0">
                <a:latin typeface="Arial"/>
                <a:cs typeface="Arial"/>
              </a:rPr>
              <a:t>Email: </a:t>
            </a:r>
            <a:r>
              <a:rPr lang="en-US" dirty="0">
                <a:latin typeface="Arial"/>
                <a:cs typeface="Arial"/>
                <a:hlinkClick r:id="rId2"/>
              </a:rPr>
              <a:t>office@vafi.org.vn</a:t>
            </a:r>
            <a:r>
              <a:rPr lang="en-US" dirty="0">
                <a:latin typeface="Arial"/>
                <a:cs typeface="Arial"/>
              </a:rPr>
              <a:t>  </a:t>
            </a:r>
          </a:p>
          <a:p>
            <a:r>
              <a:rPr lang="en-US" dirty="0">
                <a:latin typeface="Arial"/>
                <a:cs typeface="Arial"/>
              </a:rPr>
              <a:t>Tel: 024.3972 8133 </a:t>
            </a:r>
          </a:p>
          <a:p>
            <a:r>
              <a:rPr lang="en-US" dirty="0">
                <a:latin typeface="Arial"/>
                <a:cs typeface="Arial"/>
              </a:rPr>
              <a:t>Fax: 024.3972 8133 </a:t>
            </a:r>
          </a:p>
        </p:txBody>
      </p:sp>
    </p:spTree>
    <p:extLst>
      <p:ext uri="{BB962C8B-B14F-4D97-AF65-F5344CB8AC3E}">
        <p14:creationId xmlns:p14="http://schemas.microsoft.com/office/powerpoint/2010/main" val="697347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thiệu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VAFI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343" y="1957566"/>
            <a:ext cx="8640072" cy="4682836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Hiệp hội các nhà Đầu tư Tài chính Việt Nam – VAFI</a:t>
            </a:r>
            <a:r>
              <a:rPr lang="en-US" dirty="0"/>
              <a:t> được thành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quyết định số 74/2003/QĐ - BNV của Bộ Nội Vụ ngày 05/11/2003. 63 thành viên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và hàng </a:t>
            </a:r>
            <a:r>
              <a:rPr lang="en-US" dirty="0" err="1"/>
              <a:t>trăm</a:t>
            </a:r>
            <a:r>
              <a:rPr lang="en-US" dirty="0"/>
              <a:t> hành viên là các nhà đầu tư cá nhân</a:t>
            </a:r>
          </a:p>
          <a:p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,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www.vafi.com.vn</a:t>
            </a:r>
            <a:r>
              <a:rPr lang="en-US" dirty="0"/>
              <a:t>):</a:t>
            </a:r>
          </a:p>
          <a:p>
            <a:pPr lvl="1"/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pháp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cải</a:t>
            </a:r>
            <a:r>
              <a:rPr lang="en-US" sz="2400" dirty="0"/>
              <a:t> </a:t>
            </a:r>
            <a:r>
              <a:rPr lang="en-US" sz="2400" dirty="0" err="1"/>
              <a:t>thiện</a:t>
            </a:r>
            <a:r>
              <a:rPr lang="en-US" sz="2400" dirty="0"/>
              <a:t> </a:t>
            </a:r>
            <a:r>
              <a:rPr lang="en-US" sz="2400" dirty="0" err="1"/>
              <a:t>môi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tư</a:t>
            </a:r>
            <a:r>
              <a:rPr lang="en-US" sz="2400" dirty="0"/>
              <a:t>, </a:t>
            </a:r>
            <a:r>
              <a:rPr lang="en-US" sz="2400" dirty="0" err="1"/>
              <a:t>góp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môi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tư</a:t>
            </a:r>
            <a:r>
              <a:rPr lang="en-US" sz="2400" dirty="0"/>
              <a:t> </a:t>
            </a:r>
            <a:r>
              <a:rPr lang="en-US" sz="2400" dirty="0" err="1"/>
              <a:t>thông</a:t>
            </a:r>
            <a:r>
              <a:rPr lang="en-US" sz="2400" dirty="0"/>
              <a:t> </a:t>
            </a:r>
            <a:r>
              <a:rPr lang="en-US" sz="2400" dirty="0" err="1"/>
              <a:t>thoáng</a:t>
            </a:r>
            <a:r>
              <a:rPr lang="en-US" sz="2400" dirty="0"/>
              <a:t>, </a:t>
            </a:r>
            <a:r>
              <a:rPr lang="en-US" sz="2400" dirty="0" err="1"/>
              <a:t>hấp</a:t>
            </a:r>
            <a:r>
              <a:rPr lang="en-US" sz="2400" dirty="0"/>
              <a:t> </a:t>
            </a:r>
            <a:r>
              <a:rPr lang="en-US" sz="2400" dirty="0" err="1"/>
              <a:t>dẫn</a:t>
            </a:r>
            <a:r>
              <a:rPr lang="en-US" sz="2400" dirty="0"/>
              <a:t>.</a:t>
            </a:r>
          </a:p>
          <a:p>
            <a:pPr lvl="1"/>
            <a:r>
              <a:rPr lang="en-US" sz="2400" dirty="0" err="1"/>
              <a:t>Bảo</a:t>
            </a:r>
            <a:r>
              <a:rPr lang="en-US" sz="2400" dirty="0"/>
              <a:t> </a:t>
            </a:r>
            <a:r>
              <a:rPr lang="en-US" sz="2400" dirty="0" err="1"/>
              <a:t>vệ</a:t>
            </a:r>
            <a:r>
              <a:rPr lang="en-US" sz="2400" dirty="0"/>
              <a:t> </a:t>
            </a:r>
            <a:r>
              <a:rPr lang="en-US" sz="2400" dirty="0" err="1"/>
              <a:t>quyền</a:t>
            </a:r>
            <a:r>
              <a:rPr lang="en-US" sz="2400" dirty="0"/>
              <a:t> </a:t>
            </a:r>
            <a:r>
              <a:rPr lang="en-US" sz="2400" dirty="0" err="1"/>
              <a:t>lợi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tư</a:t>
            </a:r>
            <a:r>
              <a:rPr lang="en-US" sz="2400" dirty="0"/>
              <a:t>, </a:t>
            </a:r>
            <a:r>
              <a:rPr lang="en-US" sz="2400" dirty="0" err="1"/>
              <a:t>giúp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tư</a:t>
            </a:r>
            <a:r>
              <a:rPr lang="en-US" sz="2400" dirty="0"/>
              <a:t> am </a:t>
            </a:r>
            <a:r>
              <a:rPr lang="en-US" sz="2400" dirty="0" err="1"/>
              <a:t>hiểu</a:t>
            </a:r>
            <a:r>
              <a:rPr lang="en-US" sz="2400" dirty="0"/>
              <a:t> </a:t>
            </a:r>
            <a:r>
              <a:rPr lang="en-US" sz="2400" dirty="0" err="1"/>
              <a:t>pháp</a:t>
            </a:r>
            <a:r>
              <a:rPr lang="en-US" sz="2400" dirty="0"/>
              <a:t> </a:t>
            </a:r>
            <a:r>
              <a:rPr lang="en-US" sz="2400" dirty="0" err="1"/>
              <a:t>luật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an </a:t>
            </a:r>
            <a:r>
              <a:rPr lang="en-US" sz="2400" dirty="0" err="1"/>
              <a:t>tâm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tư</a:t>
            </a:r>
            <a:r>
              <a:rPr lang="en-US" sz="2400" dirty="0"/>
              <a:t> </a:t>
            </a:r>
          </a:p>
          <a:p>
            <a:pPr lvl="1"/>
            <a:r>
              <a:rPr lang="en-US" sz="2400" dirty="0" err="1"/>
              <a:t>Nghiên</a:t>
            </a:r>
            <a:r>
              <a:rPr lang="en-US" sz="2400" dirty="0"/>
              <a:t> </a:t>
            </a:r>
            <a:r>
              <a:rPr lang="en-US" sz="2400" dirty="0" err="1"/>
              <a:t>cứu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triển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mô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đặc</a:t>
            </a:r>
            <a:r>
              <a:rPr lang="en-US" sz="2400" dirty="0"/>
              <a:t> </a:t>
            </a:r>
            <a:r>
              <a:rPr lang="en-US" sz="2400" dirty="0" err="1"/>
              <a:t>thù</a:t>
            </a:r>
            <a:r>
              <a:rPr lang="en-US" sz="2400" dirty="0"/>
              <a:t>,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chế</a:t>
            </a:r>
            <a:r>
              <a:rPr lang="en-US" sz="2400" dirty="0"/>
              <a:t> </a:t>
            </a:r>
            <a:r>
              <a:rPr lang="en-US" sz="2400" dirty="0" err="1"/>
              <a:t>tài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trung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 </a:t>
            </a:r>
            <a:r>
              <a:rPr lang="en-US" sz="2400" dirty="0" err="1"/>
              <a:t>nhằm</a:t>
            </a:r>
            <a:r>
              <a:rPr lang="en-US" sz="2400" dirty="0"/>
              <a:t> </a:t>
            </a:r>
            <a:r>
              <a:rPr lang="en-US" sz="2400" dirty="0" err="1"/>
              <a:t>thúc</a:t>
            </a:r>
            <a:r>
              <a:rPr lang="en-US" sz="2400" dirty="0"/>
              <a:t> </a:t>
            </a:r>
            <a:r>
              <a:rPr lang="en-US" sz="2400" dirty="0" err="1"/>
              <a:t>đẩy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triển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hội</a:t>
            </a:r>
            <a:r>
              <a:rPr lang="en-US" sz="2400" dirty="0"/>
              <a:t> </a:t>
            </a:r>
            <a:r>
              <a:rPr lang="en-US" sz="2400" dirty="0" err="1"/>
              <a:t>nhập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thị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vốn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thị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tài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Việt</a:t>
            </a:r>
            <a:r>
              <a:rPr lang="en-US" sz="2400" dirty="0"/>
              <a:t> Nam</a:t>
            </a:r>
          </a:p>
          <a:p>
            <a:pPr lvl="1"/>
            <a:r>
              <a:rPr lang="en-US" sz="2400" dirty="0" err="1"/>
              <a:t>Tham</a:t>
            </a:r>
            <a:r>
              <a:rPr lang="en-US" sz="2400" dirty="0"/>
              <a:t> </a:t>
            </a:r>
            <a:r>
              <a:rPr lang="en-US" sz="2400" dirty="0" err="1"/>
              <a:t>gia</a:t>
            </a:r>
            <a:r>
              <a:rPr lang="en-US" sz="2400" dirty="0"/>
              <a:t> </a:t>
            </a:r>
            <a:r>
              <a:rPr lang="en-US" sz="2400" dirty="0" err="1"/>
              <a:t>góp</a:t>
            </a:r>
            <a:r>
              <a:rPr lang="en-US" sz="2400" dirty="0"/>
              <a:t> </a:t>
            </a:r>
            <a:r>
              <a:rPr lang="en-US" sz="2400" dirty="0" err="1"/>
              <a:t>ý</a:t>
            </a:r>
            <a:r>
              <a:rPr lang="en-US" sz="2400" dirty="0"/>
              <a:t>, </a:t>
            </a:r>
            <a:r>
              <a:rPr lang="en-US" sz="2400" dirty="0" err="1"/>
              <a:t>kiến</a:t>
            </a:r>
            <a:r>
              <a:rPr lang="en-US" sz="2400" dirty="0"/>
              <a:t> </a:t>
            </a:r>
            <a:r>
              <a:rPr lang="en-US" sz="2400" dirty="0" err="1"/>
              <a:t>nghị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cơ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quản</a:t>
            </a:r>
            <a:r>
              <a:rPr lang="en-US" sz="2400" dirty="0"/>
              <a:t>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sách</a:t>
            </a:r>
            <a:r>
              <a:rPr lang="en-US" sz="2400" dirty="0"/>
              <a:t> </a:t>
            </a:r>
            <a:r>
              <a:rPr lang="en-US" sz="2400" dirty="0" err="1"/>
              <a:t>liên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triển</a:t>
            </a:r>
            <a:r>
              <a:rPr lang="en-US" sz="2400" dirty="0"/>
              <a:t> </a:t>
            </a:r>
            <a:r>
              <a:rPr lang="en-US" sz="2400" dirty="0" err="1"/>
              <a:t>thị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tài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,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chế</a:t>
            </a:r>
            <a:r>
              <a:rPr lang="en-US" sz="2400" dirty="0"/>
              <a:t> </a:t>
            </a:r>
            <a:r>
              <a:rPr lang="en-US" sz="2400" dirty="0" err="1"/>
              <a:t>tài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.</a:t>
            </a:r>
          </a:p>
          <a:p>
            <a:pPr lvl="1"/>
            <a:r>
              <a:rPr lang="en-US" sz="2400" dirty="0" err="1"/>
              <a:t>Xúc</a:t>
            </a:r>
            <a:r>
              <a:rPr lang="en-US" sz="2400" dirty="0"/>
              <a:t> </a:t>
            </a:r>
            <a:r>
              <a:rPr lang="en-US" sz="2400" dirty="0" err="1"/>
              <a:t>tiến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tư</a:t>
            </a:r>
            <a:r>
              <a:rPr lang="en-US" sz="2400" dirty="0"/>
              <a:t> </a:t>
            </a:r>
            <a:r>
              <a:rPr lang="en-US" sz="2400" dirty="0" err="1"/>
              <a:t>tài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</a:t>
            </a:r>
            <a:r>
              <a:rPr lang="en-US" sz="2400" dirty="0" err="1"/>
              <a:t>ngoài</a:t>
            </a:r>
            <a:r>
              <a:rPr lang="en-US" sz="2400" dirty="0"/>
              <a:t>. </a:t>
            </a:r>
            <a:r>
              <a:rPr lang="en-US" sz="2400" dirty="0" err="1"/>
              <a:t>Đào</a:t>
            </a:r>
            <a:r>
              <a:rPr lang="en-US" sz="2400" dirty="0"/>
              <a:t> tạo, tư vấn, hướng </a:t>
            </a:r>
            <a:r>
              <a:rPr lang="en-US" sz="2400" dirty="0" err="1"/>
              <a:t>dẫn</a:t>
            </a:r>
            <a:r>
              <a:rPr lang="en-US" sz="2400" dirty="0"/>
              <a:t> đầu tư để phát </a:t>
            </a:r>
            <a:r>
              <a:rPr lang="en-US" sz="2400" dirty="0" err="1"/>
              <a:t>triển</a:t>
            </a:r>
            <a:r>
              <a:rPr lang="en-US" sz="2400" dirty="0"/>
              <a:t> thị trường </a:t>
            </a:r>
            <a:r>
              <a:rPr lang="en-US" sz="2400" dirty="0" err="1"/>
              <a:t>vốn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728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0E20F-6B43-412B-87E6-B4A1B764A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Cơ Sở </a:t>
            </a:r>
            <a:r>
              <a:rPr lang="en-US" dirty="0" err="1"/>
              <a:t>Góp</a:t>
            </a:r>
            <a:r>
              <a:rPr lang="en-US" dirty="0"/>
              <a:t> Ý</a:t>
            </a:r>
            <a:endParaRPr lang="vi-V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1AC42-BD4B-43B2-8D4B-248F15664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63" y="1952676"/>
            <a:ext cx="8574086" cy="4638828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Ý kiến </a:t>
            </a:r>
            <a:r>
              <a:rPr lang="en-US" sz="2800" dirty="0" err="1"/>
              <a:t>thu</a:t>
            </a:r>
            <a:r>
              <a:rPr lang="en-US" sz="2800" dirty="0"/>
              <a:t> </a:t>
            </a:r>
            <a:r>
              <a:rPr lang="en-US" sz="2800" dirty="0" err="1"/>
              <a:t>thập</a:t>
            </a:r>
            <a:r>
              <a:rPr lang="en-US" sz="2800" dirty="0"/>
              <a:t> từ các hội viên fintech, phản </a:t>
            </a:r>
            <a:r>
              <a:rPr lang="en-US" sz="2800" dirty="0" err="1"/>
              <a:t>ánh</a:t>
            </a:r>
            <a:r>
              <a:rPr lang="en-US" sz="2800" dirty="0"/>
              <a:t> </a:t>
            </a:r>
            <a:r>
              <a:rPr lang="en-US" sz="2800" i="1" dirty="0" err="1"/>
              <a:t>nguyện</a:t>
            </a:r>
            <a:r>
              <a:rPr lang="en-US" sz="2800" i="1" dirty="0"/>
              <a:t> vọng và quan s</a:t>
            </a:r>
            <a:r>
              <a:rPr lang="vi-VN" sz="2800" i="1" dirty="0"/>
              <a:t>át thực tế </a:t>
            </a:r>
            <a:r>
              <a:rPr lang="vi-VN" sz="2800" dirty="0"/>
              <a:t>từ một số công ty fintech đang trực tiếp kinh doanh. Một số có thể SBV đã trả lời </a:t>
            </a:r>
            <a:endParaRPr lang="en-US" sz="2800" dirty="0"/>
          </a:p>
          <a:p>
            <a:r>
              <a:rPr lang="en-US" sz="2800" dirty="0"/>
              <a:t>Quan </a:t>
            </a:r>
            <a:r>
              <a:rPr lang="en-US" sz="2800" dirty="0" err="1"/>
              <a:t>sát</a:t>
            </a:r>
            <a:r>
              <a:rPr lang="en-US" sz="2800" dirty="0"/>
              <a:t> từ các thay đổi chính sách, </a:t>
            </a:r>
            <a:r>
              <a:rPr lang="en-US" sz="2800" dirty="0" err="1"/>
              <a:t>mô</a:t>
            </a:r>
            <a:r>
              <a:rPr lang="en-US" sz="2800" dirty="0"/>
              <a:t> hình &amp; định h</a:t>
            </a:r>
            <a:r>
              <a:rPr lang="vi-VN" sz="2800" dirty="0"/>
              <a:t>ướng phát triển kinh tế tư nhân &amp; công nghiệp 4.0, AI &amp; IOT gần đây, </a:t>
            </a:r>
          </a:p>
          <a:p>
            <a:r>
              <a:rPr lang="vi-VN" sz="2800" dirty="0"/>
              <a:t>Mục tiêu phát triển &amp; thể chế theo mô hình kinh tế mới</a:t>
            </a:r>
          </a:p>
          <a:p>
            <a:r>
              <a:rPr lang="vi-VN" sz="2800" dirty="0"/>
              <a:t>An toàn &amp; bảo mật là quan trọng nhưng phải đảm bảo tính “kiến tạo” kinh doanh &amp; phát triển thị trường </a:t>
            </a:r>
          </a:p>
        </p:txBody>
      </p:sp>
    </p:spTree>
    <p:extLst>
      <p:ext uri="{BB962C8B-B14F-4D97-AF65-F5344CB8AC3E}">
        <p14:creationId xmlns:p14="http://schemas.microsoft.com/office/powerpoint/2010/main" val="421837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Background –</a:t>
            </a:r>
            <a:br>
              <a:rPr lang="en-US" dirty="0"/>
            </a:br>
            <a:r>
              <a:rPr lang="en-US" dirty="0"/>
              <a:t> Chuyển đổi </a:t>
            </a:r>
            <a:r>
              <a:rPr lang="en-US" dirty="0" err="1"/>
              <a:t>mô</a:t>
            </a:r>
            <a:r>
              <a:rPr lang="en-US" dirty="0"/>
              <a:t> hình </a:t>
            </a:r>
            <a:r>
              <a:rPr lang="en-US" dirty="0" err="1"/>
              <a:t>lập</a:t>
            </a:r>
            <a:r>
              <a:rPr lang="en-US" dirty="0"/>
              <a:t> pháp -</a:t>
            </a:r>
            <a:r>
              <a:rPr lang="en-US" dirty="0" err="1"/>
              <a:t>quản</a:t>
            </a:r>
            <a:r>
              <a:rPr lang="en-US" dirty="0"/>
              <a:t> lý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933116"/>
            <a:ext cx="8574088" cy="4555701"/>
          </a:xfrm>
        </p:spPr>
        <p:txBody>
          <a:bodyPr>
            <a:normAutofit fontScale="92500"/>
          </a:bodyPr>
          <a:lstStyle/>
          <a:p>
            <a:r>
              <a:rPr lang="en-US" dirty="0"/>
              <a:t>chính </a:t>
            </a:r>
            <a:r>
              <a:rPr lang="en-US" dirty="0" err="1"/>
              <a:t>phủ</a:t>
            </a:r>
            <a:r>
              <a:rPr lang="en-US" dirty="0"/>
              <a:t> kiến tạo: chuyển đổi </a:t>
            </a:r>
            <a:r>
              <a:rPr lang="en-US" dirty="0" err="1"/>
              <a:t>mô</a:t>
            </a:r>
            <a:r>
              <a:rPr lang="en-US" dirty="0"/>
              <a:t> hình kinh doanh – phát </a:t>
            </a:r>
            <a:r>
              <a:rPr lang="en-US" dirty="0" err="1"/>
              <a:t>triển</a:t>
            </a:r>
            <a:r>
              <a:rPr lang="en-US" dirty="0"/>
              <a:t> kinh </a:t>
            </a:r>
            <a:r>
              <a:rPr lang="en-US" dirty="0" err="1"/>
              <a:t>tế</a:t>
            </a:r>
            <a:r>
              <a:rPr lang="en-US" dirty="0"/>
              <a:t> số  - cách mạng công nghiệp 4.0, IOT, AI </a:t>
            </a:r>
          </a:p>
          <a:p>
            <a:r>
              <a:rPr lang="en-US" dirty="0" err="1"/>
              <a:t>Cải</a:t>
            </a:r>
            <a:r>
              <a:rPr lang="en-US" dirty="0"/>
              <a:t> cách &amp; </a:t>
            </a:r>
            <a:r>
              <a:rPr lang="en-US" dirty="0" err="1"/>
              <a:t>tháo</a:t>
            </a:r>
            <a:r>
              <a:rPr lang="en-US" dirty="0"/>
              <a:t> </a:t>
            </a:r>
            <a:r>
              <a:rPr lang="en-US" dirty="0" err="1"/>
              <a:t>gỡ</a:t>
            </a:r>
            <a:r>
              <a:rPr lang="en-US" dirty="0"/>
              <a:t> thể </a:t>
            </a:r>
            <a:r>
              <a:rPr lang="en-US" dirty="0" err="1"/>
              <a:t>chế</a:t>
            </a:r>
            <a:r>
              <a:rPr lang="en-US" dirty="0"/>
              <a:t> "là </a:t>
            </a:r>
            <a:r>
              <a:rPr lang="en-US" dirty="0" err="1"/>
              <a:t>nhiệm</a:t>
            </a:r>
            <a:r>
              <a:rPr lang="en-US" dirty="0"/>
              <a:t> vụ số một" để </a:t>
            </a:r>
            <a:r>
              <a:rPr lang="en-US" dirty="0" err="1"/>
              <a:t>khuyến</a:t>
            </a:r>
            <a:r>
              <a:rPr lang="en-US" dirty="0"/>
              <a:t> </a:t>
            </a:r>
            <a:r>
              <a:rPr lang="en-US" dirty="0" err="1"/>
              <a:t>khích</a:t>
            </a:r>
            <a:r>
              <a:rPr lang="en-US" dirty="0"/>
              <a:t> người dân đầu tư kinh doanh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hoạt động </a:t>
            </a:r>
            <a:r>
              <a:rPr lang="en-US" dirty="0" err="1"/>
              <a:t>lập</a:t>
            </a:r>
            <a:r>
              <a:rPr lang="en-US" dirty="0"/>
              <a:t> pháp của các c</a:t>
            </a:r>
            <a:r>
              <a:rPr lang="vi-VN" dirty="0"/>
              <a:t>ơ</a:t>
            </a:r>
            <a:r>
              <a:rPr lang="en-US" dirty="0"/>
              <a:t> quan hành pháp cần thể hiện cụ thể cam kết của Chính </a:t>
            </a:r>
            <a:r>
              <a:rPr lang="en-US" dirty="0" err="1"/>
              <a:t>phủ</a:t>
            </a:r>
            <a:endParaRPr lang="en-US" dirty="0"/>
          </a:p>
          <a:p>
            <a:r>
              <a:rPr lang="en-US" dirty="0" err="1"/>
              <a:t>Chuyền</a:t>
            </a:r>
            <a:r>
              <a:rPr lang="en-US" dirty="0"/>
              <a:t> đổi </a:t>
            </a:r>
            <a:r>
              <a:rPr lang="en-US" dirty="0" err="1"/>
              <a:t>mô</a:t>
            </a:r>
            <a:r>
              <a:rPr lang="en-US" dirty="0"/>
              <a:t> hình &amp;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trạng</a:t>
            </a:r>
            <a:r>
              <a:rPr lang="en-US" dirty="0"/>
              <a:t> </a:t>
            </a:r>
            <a:r>
              <a:rPr lang="en-US" dirty="0" err="1"/>
              <a:t>quản</a:t>
            </a:r>
            <a:r>
              <a:rPr lang="en-US" dirty="0"/>
              <a:t> lý nhà </a:t>
            </a:r>
            <a:r>
              <a:rPr lang="vi-VN" dirty="0"/>
              <a:t>nư</a:t>
            </a:r>
            <a:r>
              <a:rPr lang="en-US" dirty="0" err="1"/>
              <a:t>ớc</a:t>
            </a:r>
            <a:r>
              <a:rPr lang="en-US" dirty="0"/>
              <a:t> &amp; ban hành văn bản: từ “quả </a:t>
            </a:r>
            <a:r>
              <a:rPr lang="en-US" i="1" dirty="0"/>
              <a:t>đến đâu thì </a:t>
            </a:r>
            <a:r>
              <a:rPr lang="en-US" i="1" dirty="0" err="1"/>
              <a:t>mớ</a:t>
            </a:r>
            <a:r>
              <a:rPr lang="en-US" i="1" dirty="0"/>
              <a:t> đến đây</a:t>
            </a:r>
            <a:r>
              <a:rPr lang="en-US" dirty="0"/>
              <a:t>” sang </a:t>
            </a:r>
            <a:r>
              <a:rPr lang="vi-VN" dirty="0"/>
              <a:t>là mô hình </a:t>
            </a:r>
            <a:r>
              <a:rPr lang="vi-VN" b="1" dirty="0"/>
              <a:t>“cách mạng về chính sách</a:t>
            </a:r>
            <a:r>
              <a:rPr lang="vi-VN" dirty="0"/>
              <a:t>” *</a:t>
            </a:r>
          </a:p>
          <a:p>
            <a:pPr lvl="1"/>
            <a:r>
              <a:rPr lang="vi-VN" dirty="0"/>
              <a:t>Thay đổi Chính sách &amp; thể chế quan cần nhiều hơn công nghệ</a:t>
            </a:r>
          </a:p>
          <a:p>
            <a:pPr lvl="1"/>
            <a:r>
              <a:rPr lang="vi-VN" dirty="0"/>
              <a:t>Mô hình Châu Á “đi sau về ngân hàng nhưng đi đầu về thanh toán điện tử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924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ban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vi </a:t>
            </a:r>
            <a:r>
              <a:rPr lang="en-US" dirty="0" err="1"/>
              <a:t>áp</a:t>
            </a:r>
            <a:r>
              <a:rPr lang="en-US" dirty="0"/>
              <a:t> </a:t>
            </a:r>
            <a:r>
              <a:rPr lang="en-US" dirty="0" err="1"/>
              <a:t>dụng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952676"/>
            <a:ext cx="8574088" cy="4905324"/>
          </a:xfrm>
        </p:spPr>
        <p:txBody>
          <a:bodyPr>
            <a:normAutofit/>
          </a:bodyPr>
          <a:lstStyle/>
          <a:p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phủ</a:t>
            </a:r>
            <a:r>
              <a:rPr lang="en-US" dirty="0"/>
              <a:t> </a:t>
            </a:r>
            <a:r>
              <a:rPr lang="en-US" dirty="0" err="1"/>
              <a:t>đang</a:t>
            </a:r>
            <a:r>
              <a:rPr lang="en-US" dirty="0"/>
              <a:t> </a:t>
            </a:r>
            <a:r>
              <a:rPr lang="en-US" dirty="0" err="1"/>
              <a:t>dự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 ban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Nghị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Nghị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101/2012/NĐ-CP  (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Cổng</a:t>
            </a:r>
            <a:r>
              <a:rPr lang="en-US" dirty="0"/>
              <a:t> TT CP </a:t>
            </a:r>
            <a:r>
              <a:rPr lang="en-US" dirty="0" err="1"/>
              <a:t>tháng</a:t>
            </a:r>
            <a:r>
              <a:rPr lang="en-US" dirty="0"/>
              <a:t> 7/2018)</a:t>
            </a:r>
          </a:p>
          <a:p>
            <a:pPr lvl="1"/>
            <a:r>
              <a:rPr lang="en-US" dirty="0"/>
              <a:t>Đề xuất:  </a:t>
            </a:r>
            <a:r>
              <a:rPr lang="en-US" i="1" dirty="0" err="1"/>
              <a:t>đợi</a:t>
            </a:r>
            <a:r>
              <a:rPr lang="en-US" i="1" dirty="0"/>
              <a:t> sau khi có Nghị định mới để </a:t>
            </a:r>
            <a:r>
              <a:rPr lang="en-US" i="1" dirty="0" err="1"/>
              <a:t>sửa</a:t>
            </a:r>
            <a:r>
              <a:rPr lang="en-US" i="1" dirty="0"/>
              <a:t> </a:t>
            </a:r>
            <a:r>
              <a:rPr lang="en-US" i="1" dirty="0" err="1"/>
              <a:t>cho</a:t>
            </a:r>
            <a:r>
              <a:rPr lang="en-US" i="1" dirty="0"/>
              <a:t> đồng bộ?</a:t>
            </a:r>
          </a:p>
          <a:p>
            <a:r>
              <a:rPr lang="en-US" dirty="0"/>
              <a:t>Phạm vi áp dụng: </a:t>
            </a:r>
            <a:r>
              <a:rPr lang="en-US" dirty="0" err="1"/>
              <a:t>tránh</a:t>
            </a:r>
            <a:r>
              <a:rPr lang="en-US" dirty="0"/>
              <a:t> gây </a:t>
            </a:r>
            <a:r>
              <a:rPr lang="en-US" dirty="0" err="1"/>
              <a:t>hạn</a:t>
            </a:r>
            <a:r>
              <a:rPr lang="en-US" dirty="0"/>
              <a:t> </a:t>
            </a:r>
            <a:r>
              <a:rPr lang="en-US" dirty="0" err="1"/>
              <a:t>chế</a:t>
            </a:r>
            <a:r>
              <a:rPr lang="en-US" dirty="0"/>
              <a:t> &amp; phân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xử </a:t>
            </a:r>
            <a:r>
              <a:rPr lang="en-US" dirty="0" err="1"/>
              <a:t>mô</a:t>
            </a:r>
            <a:r>
              <a:rPr lang="en-US" dirty="0"/>
              <a:t> hình kinh doanh mới </a:t>
            </a:r>
          </a:p>
          <a:p>
            <a:pPr lvl="1"/>
            <a:r>
              <a:rPr lang="en-US" dirty="0"/>
              <a:t>Loại </a:t>
            </a:r>
            <a:r>
              <a:rPr lang="en-US" dirty="0" err="1"/>
              <a:t>trừ</a:t>
            </a:r>
            <a:r>
              <a:rPr lang="en-US" dirty="0"/>
              <a:t> áp dụng với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của </a:t>
            </a:r>
            <a:r>
              <a:rPr lang="en-US" dirty="0" err="1"/>
              <a:t>ngân</a:t>
            </a:r>
            <a:r>
              <a:rPr lang="en-US" dirty="0"/>
              <a:t> hàng: hiện không </a:t>
            </a:r>
            <a:r>
              <a:rPr lang="en-US" dirty="0" err="1"/>
              <a:t>nhiều</a:t>
            </a:r>
            <a:r>
              <a:rPr lang="en-US" dirty="0"/>
              <a:t> ngắn hàng làm fintech - thể gây cạnh </a:t>
            </a:r>
            <a:r>
              <a:rPr lang="en-US" dirty="0" err="1"/>
              <a:t>tranh</a:t>
            </a:r>
            <a:r>
              <a:rPr lang="en-US" dirty="0"/>
              <a:t> không bình </a:t>
            </a:r>
            <a:r>
              <a:rPr lang="en-US" dirty="0" err="1"/>
              <a:t>đẳng</a:t>
            </a:r>
            <a:r>
              <a:rPr lang="en-US" dirty="0"/>
              <a:t>?!</a:t>
            </a:r>
          </a:p>
          <a:p>
            <a:pPr lvl="1"/>
            <a:r>
              <a:rPr lang="en-US" dirty="0"/>
              <a:t>Luật Cạnh </a:t>
            </a:r>
            <a:r>
              <a:rPr lang="en-US" dirty="0" err="1"/>
              <a:t>tranh</a:t>
            </a:r>
            <a:r>
              <a:rPr lang="en-US" dirty="0"/>
              <a:t>: cơ quan </a:t>
            </a:r>
            <a:r>
              <a:rPr lang="en-US" dirty="0" err="1"/>
              <a:t>quản</a:t>
            </a:r>
            <a:r>
              <a:rPr lang="en-US" dirty="0"/>
              <a:t> lý không phân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xử </a:t>
            </a:r>
            <a:r>
              <a:rPr lang="en-US" dirty="0" err="1"/>
              <a:t>giữa</a:t>
            </a:r>
            <a:r>
              <a:rPr lang="en-US" dirty="0"/>
              <a:t> các doanh nghiệp</a:t>
            </a:r>
          </a:p>
          <a:p>
            <a:pPr lvl="1"/>
            <a:r>
              <a:rPr lang="en-US" dirty="0"/>
              <a:t>Đề xuất: </a:t>
            </a:r>
            <a:r>
              <a:rPr lang="en-US" i="1" dirty="0" err="1"/>
              <a:t>Quy</a:t>
            </a:r>
            <a:r>
              <a:rPr lang="en-US" i="1" dirty="0"/>
              <a:t> định về </a:t>
            </a:r>
            <a:r>
              <a:rPr lang="en-US" i="1" dirty="0" err="1"/>
              <a:t>ví</a:t>
            </a:r>
            <a:r>
              <a:rPr lang="en-US" i="1" dirty="0"/>
              <a:t> cần áp dụng </a:t>
            </a:r>
            <a:r>
              <a:rPr lang="en-US" i="1" dirty="0" err="1"/>
              <a:t>chung</a:t>
            </a:r>
            <a:r>
              <a:rPr lang="en-US" i="1" dirty="0"/>
              <a:t> </a:t>
            </a:r>
            <a:r>
              <a:rPr lang="en-US" i="1" dirty="0" err="1"/>
              <a:t>giữa</a:t>
            </a:r>
            <a:r>
              <a:rPr lang="en-US" i="1" dirty="0"/>
              <a:t> các doanh nghiệp</a:t>
            </a:r>
          </a:p>
        </p:txBody>
      </p:sp>
    </p:spTree>
    <p:extLst>
      <p:ext uri="{BB962C8B-B14F-4D97-AF65-F5344CB8AC3E}">
        <p14:creationId xmlns:p14="http://schemas.microsoft.com/office/powerpoint/2010/main" val="391459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Hạn</a:t>
            </a:r>
            <a:r>
              <a:rPr lang="en-US" dirty="0"/>
              <a:t> mức giao dịch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923337"/>
            <a:ext cx="8574087" cy="460948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Dự </a:t>
            </a:r>
            <a:r>
              <a:rPr lang="en-US" dirty="0" err="1"/>
              <a:t>thảo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định </a:t>
            </a:r>
            <a:r>
              <a:rPr lang="en-US" dirty="0" err="1"/>
              <a:t>hạn</a:t>
            </a:r>
            <a:r>
              <a:rPr lang="en-US" dirty="0"/>
              <a:t> mức giao dịch: làm rõ </a:t>
            </a:r>
            <a:r>
              <a:rPr lang="en-US" i="1" dirty="0"/>
              <a:t>c</a:t>
            </a:r>
            <a:r>
              <a:rPr lang="vi-VN" i="1" dirty="0"/>
              <a:t>ơ</a:t>
            </a:r>
            <a:r>
              <a:rPr lang="en-US" i="1" dirty="0"/>
              <a:t> sở </a:t>
            </a:r>
            <a:r>
              <a:rPr lang="en-US" i="1" dirty="0" err="1"/>
              <a:t>hạn</a:t>
            </a:r>
            <a:r>
              <a:rPr lang="en-US" i="1" dirty="0"/>
              <a:t> mức</a:t>
            </a:r>
            <a:r>
              <a:rPr lang="en-US" dirty="0"/>
              <a:t>?</a:t>
            </a:r>
          </a:p>
          <a:p>
            <a:pPr lvl="1"/>
            <a:r>
              <a:rPr lang="en-US" i="1" dirty="0" err="1"/>
              <a:t>Đối</a:t>
            </a:r>
            <a:r>
              <a:rPr lang="en-US" i="1" dirty="0"/>
              <a:t> với cá nhân: 20 tr/ ngày &amp; 100 tr/</a:t>
            </a:r>
            <a:r>
              <a:rPr lang="en-US" i="1" dirty="0" err="1"/>
              <a:t>tháng</a:t>
            </a:r>
            <a:r>
              <a:rPr lang="en-US" i="1" dirty="0"/>
              <a:t> với cá nhân</a:t>
            </a:r>
          </a:p>
          <a:p>
            <a:pPr lvl="1"/>
            <a:r>
              <a:rPr lang="en-US" i="1" dirty="0" err="1"/>
              <a:t>Đối</a:t>
            </a:r>
            <a:r>
              <a:rPr lang="en-US" i="1" dirty="0"/>
              <a:t> với </a:t>
            </a:r>
            <a:r>
              <a:rPr lang="en-US" i="1" dirty="0" err="1"/>
              <a:t>tổ</a:t>
            </a:r>
            <a:r>
              <a:rPr lang="en-US" i="1" dirty="0"/>
              <a:t> </a:t>
            </a:r>
            <a:r>
              <a:rPr lang="en-US" i="1" dirty="0" err="1"/>
              <a:t>chức</a:t>
            </a:r>
            <a:r>
              <a:rPr lang="en-US" i="1" dirty="0"/>
              <a:t>: 100 tr/ngày &amp; 500 tr/</a:t>
            </a:r>
            <a:r>
              <a:rPr lang="en-US" i="1" dirty="0" err="1"/>
              <a:t>tháng</a:t>
            </a:r>
            <a:r>
              <a:rPr lang="en-US" i="1" dirty="0"/>
              <a:t> với </a:t>
            </a:r>
            <a:r>
              <a:rPr lang="en-US" i="1" dirty="0" err="1"/>
              <a:t>tổ</a:t>
            </a:r>
            <a:r>
              <a:rPr lang="en-US" i="1" dirty="0"/>
              <a:t> </a:t>
            </a:r>
            <a:r>
              <a:rPr lang="en-US" i="1" dirty="0" err="1"/>
              <a:t>chức</a:t>
            </a:r>
            <a:endParaRPr lang="en-US" i="1" dirty="0"/>
          </a:p>
          <a:p>
            <a:pPr marL="0" indent="0">
              <a:buNone/>
            </a:pPr>
            <a:r>
              <a:rPr lang="en-US" dirty="0"/>
              <a:t>Theo </a:t>
            </a:r>
            <a:r>
              <a:rPr lang="en-US" dirty="0" err="1"/>
              <a:t>thuyết</a:t>
            </a:r>
            <a:r>
              <a:rPr lang="en-US" dirty="0"/>
              <a:t> minh của NHNN: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chỉ sử dụng </a:t>
            </a:r>
            <a:r>
              <a:rPr lang="en-US" dirty="0" err="1"/>
              <a:t>cho</a:t>
            </a:r>
            <a:r>
              <a:rPr lang="en-US" dirty="0"/>
              <a:t> giao dịch </a:t>
            </a:r>
            <a:r>
              <a:rPr lang="en-US" dirty="0" err="1"/>
              <a:t>nhỏ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Đây là điều </a:t>
            </a:r>
            <a:r>
              <a:rPr lang="en-US" dirty="0" err="1"/>
              <a:t>kiện</a:t>
            </a:r>
            <a:r>
              <a:rPr lang="en-US" dirty="0"/>
              <a:t> kinh doanh, thuộc </a:t>
            </a:r>
            <a:r>
              <a:rPr lang="en-US" dirty="0" err="1"/>
              <a:t>thẩm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định của Chinh </a:t>
            </a:r>
            <a:r>
              <a:rPr lang="en-US" dirty="0" err="1"/>
              <a:t>phủ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dịch</a:t>
            </a:r>
            <a:r>
              <a:rPr lang="en-US" dirty="0"/>
              <a:t> </a:t>
            </a:r>
            <a:r>
              <a:rPr lang="en-US" dirty="0" err="1"/>
              <a:t>nhỏ</a:t>
            </a:r>
            <a:endParaRPr lang="en-US" dirty="0"/>
          </a:p>
          <a:p>
            <a:pPr lvl="1"/>
            <a:r>
              <a:rPr lang="en-US" i="1" dirty="0" err="1"/>
              <a:t>Căn</a:t>
            </a:r>
            <a:r>
              <a:rPr lang="en-US" i="1" dirty="0"/>
              <a:t> </a:t>
            </a:r>
            <a:r>
              <a:rPr lang="en-US" i="1" dirty="0" err="1"/>
              <a:t>cứ</a:t>
            </a:r>
            <a:r>
              <a:rPr lang="en-US" i="1" dirty="0"/>
              <a:t> </a:t>
            </a:r>
            <a:r>
              <a:rPr lang="en-US" i="1" dirty="0" err="1"/>
              <a:t>xác</a:t>
            </a:r>
            <a:r>
              <a:rPr lang="en-US" i="1" dirty="0"/>
              <a:t> định giao dịch </a:t>
            </a:r>
            <a:r>
              <a:rPr lang="en-US" i="1" dirty="0" err="1"/>
              <a:t>nhỏ</a:t>
            </a:r>
            <a:r>
              <a:rPr lang="en-US" i="1" dirty="0"/>
              <a:t>? </a:t>
            </a:r>
          </a:p>
          <a:p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Không </a:t>
            </a:r>
            <a:r>
              <a:rPr lang="en-US" dirty="0" err="1"/>
              <a:t>quy</a:t>
            </a:r>
            <a:r>
              <a:rPr lang="en-US" dirty="0"/>
              <a:t> định </a:t>
            </a:r>
            <a:r>
              <a:rPr lang="en-US" dirty="0" err="1"/>
              <a:t>hạn</a:t>
            </a:r>
            <a:r>
              <a:rPr lang="en-US" dirty="0"/>
              <a:t> mức, </a:t>
            </a:r>
            <a:r>
              <a:rPr lang="en-US" dirty="0" err="1"/>
              <a:t>hoặc</a:t>
            </a:r>
            <a:r>
              <a:rPr lang="en-US" dirty="0"/>
              <a:t> áp dụng giống </a:t>
            </a:r>
            <a:r>
              <a:rPr lang="en-US" dirty="0" err="1"/>
              <a:t>hạn</a:t>
            </a:r>
            <a:r>
              <a:rPr lang="en-US" dirty="0"/>
              <a:t> mức </a:t>
            </a:r>
            <a:r>
              <a:rPr lang="en-US" dirty="0" err="1"/>
              <a:t>thẻ</a:t>
            </a:r>
            <a:r>
              <a:rPr lang="en-US" dirty="0"/>
              <a:t> </a:t>
            </a:r>
            <a:r>
              <a:rPr lang="en-US" dirty="0" err="1"/>
              <a:t>ngân</a:t>
            </a:r>
            <a:r>
              <a:rPr lang="en-US" dirty="0"/>
              <a:t> hàng (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người dùng </a:t>
            </a:r>
            <a:r>
              <a:rPr lang="en-US" dirty="0" err="1"/>
              <a:t>tuỳ</a:t>
            </a:r>
            <a:r>
              <a:rPr lang="en-US" dirty="0"/>
              <a:t> chọn)</a:t>
            </a:r>
          </a:p>
          <a:p>
            <a:pPr lvl="1"/>
            <a:r>
              <a:rPr lang="en-US" dirty="0"/>
              <a:t>Để </a:t>
            </a:r>
            <a:r>
              <a:rPr lang="en-US" dirty="0" err="1"/>
              <a:t>quyền</a:t>
            </a:r>
            <a:r>
              <a:rPr lang="en-US" dirty="0"/>
              <a:t> quyết định </a:t>
            </a:r>
            <a:r>
              <a:rPr lang="en-US" dirty="0" err="1"/>
              <a:t>cho</a:t>
            </a:r>
            <a:r>
              <a:rPr lang="en-US" dirty="0"/>
              <a:t> chủ sở hữu - tự do tiêu dùng &amp; phát </a:t>
            </a:r>
            <a:r>
              <a:rPr lang="en-US" dirty="0" err="1"/>
              <a:t>triển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888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Số lượng </a:t>
            </a:r>
            <a:r>
              <a:rPr lang="en-US" dirty="0" err="1"/>
              <a:t>ví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627" y="1898888"/>
            <a:ext cx="8486623" cy="4526361"/>
          </a:xfrm>
        </p:spPr>
        <p:txBody>
          <a:bodyPr>
            <a:normAutofit/>
          </a:bodyPr>
          <a:lstStyle/>
          <a:p>
            <a:r>
              <a:rPr lang="en-US" dirty="0"/>
              <a:t>Dự </a:t>
            </a:r>
            <a:r>
              <a:rPr lang="en-US" dirty="0" err="1"/>
              <a:t>thảo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định </a:t>
            </a:r>
            <a:r>
              <a:rPr lang="en-US" dirty="0" err="1"/>
              <a:t>mỗi</a:t>
            </a:r>
            <a:r>
              <a:rPr lang="en-US" dirty="0"/>
              <a:t> người dùng chỉ được </a:t>
            </a:r>
            <a:r>
              <a:rPr lang="en-US" dirty="0" err="1"/>
              <a:t>mở</a:t>
            </a:r>
            <a:r>
              <a:rPr lang="en-US" dirty="0"/>
              <a:t> 1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tại 1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cung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dịch vụ. </a:t>
            </a:r>
            <a:r>
              <a:rPr lang="en-US" b="1" dirty="0"/>
              <a:t>Cơ sở? </a:t>
            </a:r>
          </a:p>
          <a:p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: </a:t>
            </a:r>
          </a:p>
          <a:p>
            <a:pPr lvl="1"/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khoản</a:t>
            </a:r>
            <a:r>
              <a:rPr lang="en-US" dirty="0"/>
              <a:t> </a:t>
            </a:r>
            <a:r>
              <a:rPr lang="en-US" dirty="0" err="1"/>
              <a:t>ngân</a:t>
            </a:r>
            <a:r>
              <a:rPr lang="en-US" dirty="0"/>
              <a:t> </a:t>
            </a:r>
            <a:r>
              <a:rPr lang="en-US" dirty="0" err="1"/>
              <a:t>hàng</a:t>
            </a:r>
            <a:r>
              <a:rPr lang="en-US" dirty="0"/>
              <a:t>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nối</a:t>
            </a:r>
            <a:r>
              <a:rPr lang="en-US" dirty="0"/>
              <a:t>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xử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mở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nối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khoản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  <a:r>
              <a:rPr lang="en-US" dirty="0" err="1"/>
              <a:t>xử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?</a:t>
            </a:r>
          </a:p>
          <a:p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:</a:t>
            </a:r>
          </a:p>
          <a:p>
            <a:pPr lvl="1"/>
            <a:r>
              <a:rPr lang="en-US" i="1" dirty="0"/>
              <a:t>không </a:t>
            </a:r>
            <a:r>
              <a:rPr lang="en-US" i="1" dirty="0" err="1"/>
              <a:t>hạn</a:t>
            </a:r>
            <a:r>
              <a:rPr lang="en-US" i="1" dirty="0"/>
              <a:t> </a:t>
            </a:r>
            <a:r>
              <a:rPr lang="en-US" i="1" dirty="0" err="1"/>
              <a:t>chế</a:t>
            </a:r>
            <a:r>
              <a:rPr lang="en-US" i="1" dirty="0"/>
              <a:t> số lượng </a:t>
            </a:r>
            <a:r>
              <a:rPr lang="en-US" i="1" dirty="0" err="1"/>
              <a:t>ví</a:t>
            </a:r>
            <a:r>
              <a:rPr lang="en-US" i="1" dirty="0"/>
              <a:t> </a:t>
            </a:r>
            <a:r>
              <a:rPr lang="en-US" dirty="0"/>
              <a:t>để </a:t>
            </a:r>
            <a:r>
              <a:rPr lang="en-US" dirty="0" err="1"/>
              <a:t>đảm</a:t>
            </a:r>
            <a:r>
              <a:rPr lang="en-US" dirty="0"/>
              <a:t> bảo </a:t>
            </a:r>
            <a:r>
              <a:rPr lang="en-US" dirty="0" err="1"/>
              <a:t>quyền</a:t>
            </a:r>
            <a:r>
              <a:rPr lang="en-US" dirty="0"/>
              <a:t> lợi của người tiêu dùng &amp; phát </a:t>
            </a:r>
            <a:r>
              <a:rPr lang="en-US" dirty="0" err="1"/>
              <a:t>triển</a:t>
            </a:r>
            <a:r>
              <a:rPr lang="en-US" dirty="0"/>
              <a:t> thị tr</a:t>
            </a:r>
            <a:r>
              <a:rPr lang="vi-VN" dirty="0"/>
              <a:t>ường</a:t>
            </a:r>
          </a:p>
        </p:txBody>
      </p:sp>
    </p:spTree>
    <p:extLst>
      <p:ext uri="{BB962C8B-B14F-4D97-AF65-F5344CB8AC3E}">
        <p14:creationId xmlns:p14="http://schemas.microsoft.com/office/powerpoint/2010/main" val="3747363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Sử dụng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tử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745" y="1840210"/>
            <a:ext cx="8722921" cy="4506802"/>
          </a:xfrm>
        </p:spPr>
        <p:txBody>
          <a:bodyPr>
            <a:normAutofit fontScale="92500"/>
          </a:bodyPr>
          <a:lstStyle/>
          <a:p>
            <a:pPr>
              <a:spcBef>
                <a:spcPts val="200"/>
              </a:spcBef>
            </a:pP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nạp</a:t>
            </a:r>
            <a:r>
              <a:rPr lang="en-US" dirty="0"/>
              <a:t> </a:t>
            </a:r>
            <a:r>
              <a:rPr lang="en-US" dirty="0" err="1"/>
              <a:t>tiền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:</a:t>
            </a:r>
          </a:p>
          <a:p>
            <a:pPr lvl="2">
              <a:spcBef>
                <a:spcPts val="200"/>
              </a:spcBef>
            </a:pPr>
            <a:r>
              <a:rPr lang="en-US" sz="1800" i="1" dirty="0" err="1"/>
              <a:t>Từ</a:t>
            </a:r>
            <a:r>
              <a:rPr lang="en-US" sz="1800" i="1" dirty="0"/>
              <a:t> </a:t>
            </a:r>
            <a:r>
              <a:rPr lang="en-US" sz="1800" i="1" dirty="0" err="1"/>
              <a:t>tài</a:t>
            </a:r>
            <a:r>
              <a:rPr lang="en-US" sz="1800" i="1" dirty="0"/>
              <a:t> </a:t>
            </a:r>
            <a:r>
              <a:rPr lang="en-US" sz="1800" i="1" dirty="0" err="1"/>
              <a:t>khoản</a:t>
            </a:r>
            <a:r>
              <a:rPr lang="en-US" sz="1800" i="1" dirty="0"/>
              <a:t> </a:t>
            </a:r>
            <a:r>
              <a:rPr lang="en-US" sz="1800" i="1" dirty="0" err="1"/>
              <a:t>thanh</a:t>
            </a:r>
            <a:r>
              <a:rPr lang="en-US" sz="1800" i="1" dirty="0"/>
              <a:t> </a:t>
            </a:r>
            <a:r>
              <a:rPr lang="en-US" sz="1800" i="1" dirty="0" err="1"/>
              <a:t>toán</a:t>
            </a:r>
            <a:r>
              <a:rPr lang="en-US" sz="1800" i="1" dirty="0"/>
              <a:t> </a:t>
            </a:r>
            <a:r>
              <a:rPr lang="en-US" sz="1800" i="1" dirty="0" err="1"/>
              <a:t>hoặc</a:t>
            </a:r>
            <a:r>
              <a:rPr lang="en-US" sz="1800" i="1" dirty="0"/>
              <a:t> </a:t>
            </a:r>
            <a:r>
              <a:rPr lang="en-US" sz="1800" i="1" dirty="0" err="1"/>
              <a:t>thẻ</a:t>
            </a:r>
            <a:r>
              <a:rPr lang="en-US" sz="1800" i="1" dirty="0"/>
              <a:t> </a:t>
            </a:r>
            <a:r>
              <a:rPr lang="en-US" sz="1800" i="1" dirty="0" err="1"/>
              <a:t>ghi</a:t>
            </a:r>
            <a:r>
              <a:rPr lang="en-US" sz="1800" i="1" dirty="0"/>
              <a:t> </a:t>
            </a:r>
            <a:r>
              <a:rPr lang="en-US" sz="1800" i="1" dirty="0" err="1"/>
              <a:t>nợ</a:t>
            </a:r>
            <a:r>
              <a:rPr lang="en-US" sz="1800" i="1" dirty="0"/>
              <a:t> </a:t>
            </a:r>
            <a:r>
              <a:rPr lang="en-US" sz="1800" i="1" dirty="0" err="1"/>
              <a:t>của</a:t>
            </a:r>
            <a:r>
              <a:rPr lang="en-US" sz="1800" i="1" dirty="0"/>
              <a:t> </a:t>
            </a:r>
            <a:r>
              <a:rPr lang="en-US" sz="1800" i="1" dirty="0" err="1"/>
              <a:t>chủ</a:t>
            </a:r>
            <a:r>
              <a:rPr lang="en-US" sz="1800" i="1" dirty="0"/>
              <a:t> </a:t>
            </a:r>
            <a:r>
              <a:rPr lang="en-US" sz="1800" i="1" dirty="0" err="1"/>
              <a:t>Ví</a:t>
            </a:r>
            <a:r>
              <a:rPr lang="en-US" sz="1800" i="1" dirty="0"/>
              <a:t> </a:t>
            </a:r>
            <a:r>
              <a:rPr lang="en-US" sz="1800" i="1" dirty="0" err="1"/>
              <a:t>điện</a:t>
            </a:r>
            <a:r>
              <a:rPr lang="en-US" sz="1800" i="1" dirty="0"/>
              <a:t> </a:t>
            </a:r>
            <a:r>
              <a:rPr lang="en-US" sz="1800" i="1" dirty="0" err="1"/>
              <a:t>tử</a:t>
            </a:r>
            <a:endParaRPr lang="en-US" sz="1800" i="1" dirty="0"/>
          </a:p>
          <a:p>
            <a:pPr lvl="2">
              <a:spcBef>
                <a:spcPts val="200"/>
              </a:spcBef>
            </a:pPr>
            <a:r>
              <a:rPr lang="en-US" sz="1800" i="1" dirty="0" err="1"/>
              <a:t>Từ</a:t>
            </a:r>
            <a:r>
              <a:rPr lang="en-US" sz="1800" i="1" dirty="0"/>
              <a:t> </a:t>
            </a:r>
            <a:r>
              <a:rPr lang="en-US" sz="1800" i="1" dirty="0" err="1"/>
              <a:t>Ví</a:t>
            </a:r>
            <a:r>
              <a:rPr lang="en-US" sz="1800" i="1" dirty="0"/>
              <a:t> </a:t>
            </a:r>
            <a:r>
              <a:rPr lang="en-US" sz="1800" i="1" dirty="0" err="1"/>
              <a:t>điện</a:t>
            </a:r>
            <a:r>
              <a:rPr lang="en-US" sz="1800" i="1" dirty="0"/>
              <a:t> </a:t>
            </a:r>
            <a:r>
              <a:rPr lang="en-US" sz="1800" i="1" dirty="0" err="1"/>
              <a:t>tử</a:t>
            </a:r>
            <a:r>
              <a:rPr lang="en-US" sz="1800" i="1" dirty="0"/>
              <a:t> </a:t>
            </a:r>
            <a:r>
              <a:rPr lang="en-US" sz="1800" i="1" dirty="0" err="1"/>
              <a:t>khác</a:t>
            </a:r>
            <a:r>
              <a:rPr lang="en-US" sz="1800" i="1" dirty="0"/>
              <a:t> do </a:t>
            </a:r>
            <a:r>
              <a:rPr lang="en-US" sz="1800" i="1" dirty="0" err="1"/>
              <a:t>cùng</a:t>
            </a:r>
            <a:r>
              <a:rPr lang="en-US" sz="1800" i="1" dirty="0"/>
              <a:t> </a:t>
            </a:r>
            <a:r>
              <a:rPr lang="en-US" sz="1800" i="1" dirty="0" err="1"/>
              <a:t>tổ</a:t>
            </a:r>
            <a:r>
              <a:rPr lang="en-US" sz="1800" i="1" dirty="0"/>
              <a:t> </a:t>
            </a:r>
            <a:r>
              <a:rPr lang="en-US" sz="1800" i="1" dirty="0" err="1"/>
              <a:t>chức</a:t>
            </a:r>
            <a:r>
              <a:rPr lang="en-US" sz="1800" i="1" dirty="0"/>
              <a:t> </a:t>
            </a:r>
            <a:r>
              <a:rPr lang="en-US" sz="1800" i="1" dirty="0" err="1"/>
              <a:t>cung</a:t>
            </a:r>
            <a:r>
              <a:rPr lang="en-US" sz="1800" i="1" dirty="0"/>
              <a:t> </a:t>
            </a:r>
            <a:r>
              <a:rPr lang="en-US" sz="1800" i="1" dirty="0" err="1"/>
              <a:t>ứng</a:t>
            </a:r>
            <a:r>
              <a:rPr lang="en-US" sz="1800" i="1" dirty="0"/>
              <a:t> </a:t>
            </a:r>
            <a:r>
              <a:rPr lang="en-US" sz="1800" i="1" dirty="0" err="1"/>
              <a:t>dịch</a:t>
            </a:r>
            <a:r>
              <a:rPr lang="en-US" sz="1800" i="1" dirty="0"/>
              <a:t> </a:t>
            </a:r>
            <a:r>
              <a:rPr lang="en-US" sz="1800" i="1" dirty="0" err="1"/>
              <a:t>vụ</a:t>
            </a:r>
            <a:r>
              <a:rPr lang="en-US" sz="1800" i="1" dirty="0"/>
              <a:t> </a:t>
            </a:r>
            <a:r>
              <a:rPr lang="en-US" sz="1800" i="1" dirty="0" err="1"/>
              <a:t>Ví</a:t>
            </a:r>
            <a:r>
              <a:rPr lang="en-US" sz="1800" i="1" dirty="0"/>
              <a:t> </a:t>
            </a:r>
            <a:r>
              <a:rPr lang="en-US" sz="1800" i="1" dirty="0" err="1"/>
              <a:t>điện</a:t>
            </a:r>
            <a:r>
              <a:rPr lang="en-US" sz="1800" i="1" dirty="0"/>
              <a:t> </a:t>
            </a:r>
            <a:r>
              <a:rPr lang="en-US" sz="1800" i="1" dirty="0" err="1"/>
              <a:t>tử</a:t>
            </a:r>
            <a:r>
              <a:rPr lang="en-US" sz="1800" i="1" dirty="0"/>
              <a:t> </a:t>
            </a:r>
            <a:r>
              <a:rPr lang="en-US" sz="1800" i="1" dirty="0" err="1"/>
              <a:t>mở</a:t>
            </a:r>
            <a:endParaRPr lang="en-US" sz="1800" i="1" dirty="0"/>
          </a:p>
          <a:p>
            <a:pPr>
              <a:spcBef>
                <a:spcPts val="200"/>
              </a:spcBef>
            </a:pP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/</a:t>
            </a:r>
            <a:r>
              <a:rPr lang="en-US" dirty="0" err="1"/>
              <a:t>rút</a:t>
            </a:r>
            <a:r>
              <a:rPr lang="en-US" dirty="0"/>
              <a:t> </a:t>
            </a:r>
            <a:r>
              <a:rPr lang="en-US" dirty="0" err="1"/>
              <a:t>tiền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: </a:t>
            </a:r>
          </a:p>
          <a:p>
            <a:pPr lvl="2">
              <a:spcBef>
                <a:spcPts val="200"/>
              </a:spcBef>
            </a:pPr>
            <a:r>
              <a:rPr lang="en-US" sz="1800" i="1" dirty="0" err="1"/>
              <a:t>chuyển</a:t>
            </a:r>
            <a:r>
              <a:rPr lang="en-US" sz="1800" i="1" dirty="0"/>
              <a:t> </a:t>
            </a:r>
            <a:r>
              <a:rPr lang="en-US" sz="1800" i="1" dirty="0" err="1"/>
              <a:t>tiền</a:t>
            </a:r>
            <a:r>
              <a:rPr lang="en-US" sz="1800" i="1" dirty="0"/>
              <a:t> </a:t>
            </a:r>
            <a:r>
              <a:rPr lang="en-US" sz="1800" i="1" dirty="0" err="1"/>
              <a:t>cho</a:t>
            </a:r>
            <a:r>
              <a:rPr lang="en-US" sz="1800" i="1" dirty="0"/>
              <a:t> </a:t>
            </a:r>
            <a:r>
              <a:rPr lang="en-US" sz="1800" i="1" dirty="0" err="1"/>
              <a:t>Ví</a:t>
            </a:r>
            <a:r>
              <a:rPr lang="en-US" sz="1800" i="1" dirty="0"/>
              <a:t> </a:t>
            </a:r>
            <a:r>
              <a:rPr lang="en-US" sz="1800" i="1" dirty="0" err="1"/>
              <a:t>điện</a:t>
            </a:r>
            <a:r>
              <a:rPr lang="en-US" sz="1800" i="1" dirty="0"/>
              <a:t> </a:t>
            </a:r>
            <a:r>
              <a:rPr lang="en-US" sz="1800" i="1" dirty="0" err="1"/>
              <a:t>tử</a:t>
            </a:r>
            <a:r>
              <a:rPr lang="en-US" sz="1800" i="1" dirty="0"/>
              <a:t> </a:t>
            </a:r>
            <a:r>
              <a:rPr lang="en-US" sz="1800" i="1" dirty="0" err="1"/>
              <a:t>khác</a:t>
            </a:r>
            <a:r>
              <a:rPr lang="en-US" sz="1800" i="1" dirty="0"/>
              <a:t> </a:t>
            </a:r>
          </a:p>
          <a:p>
            <a:pPr lvl="2">
              <a:spcBef>
                <a:spcPts val="200"/>
              </a:spcBef>
            </a:pPr>
            <a:r>
              <a:rPr lang="en-US" sz="1800" i="1" dirty="0" err="1"/>
              <a:t>thanh</a:t>
            </a:r>
            <a:r>
              <a:rPr lang="en-US" sz="1800" i="1" dirty="0"/>
              <a:t> </a:t>
            </a:r>
            <a:r>
              <a:rPr lang="en-US" sz="1800" i="1" dirty="0" err="1"/>
              <a:t>toán</a:t>
            </a:r>
            <a:r>
              <a:rPr lang="en-US" sz="1800" i="1" dirty="0"/>
              <a:t> </a:t>
            </a:r>
            <a:r>
              <a:rPr lang="en-US" sz="1800" i="1" dirty="0" err="1"/>
              <a:t>hàng</a:t>
            </a:r>
            <a:r>
              <a:rPr lang="en-US" sz="1800" i="1" dirty="0"/>
              <a:t> </a:t>
            </a:r>
            <a:r>
              <a:rPr lang="en-US" sz="1800" i="1" dirty="0" err="1"/>
              <a:t>hóa</a:t>
            </a:r>
            <a:r>
              <a:rPr lang="en-US" sz="1800" i="1" dirty="0"/>
              <a:t>, </a:t>
            </a:r>
            <a:r>
              <a:rPr lang="en-US" sz="1800" i="1" dirty="0" err="1"/>
              <a:t>dịch</a:t>
            </a:r>
            <a:r>
              <a:rPr lang="en-US" sz="1800" i="1" dirty="0"/>
              <a:t> </a:t>
            </a:r>
            <a:r>
              <a:rPr lang="en-US" sz="1800" i="1" dirty="0" err="1"/>
              <a:t>vụ</a:t>
            </a:r>
            <a:r>
              <a:rPr lang="en-US" sz="1800" i="1" dirty="0"/>
              <a:t>; </a:t>
            </a:r>
          </a:p>
          <a:p>
            <a:pPr lvl="2">
              <a:spcBef>
                <a:spcPts val="200"/>
              </a:spcBef>
            </a:pPr>
            <a:r>
              <a:rPr lang="en-US" sz="1800" i="1" dirty="0" err="1"/>
              <a:t>rút</a:t>
            </a:r>
            <a:r>
              <a:rPr lang="en-US" sz="1800" i="1" dirty="0"/>
              <a:t> </a:t>
            </a:r>
            <a:r>
              <a:rPr lang="en-US" sz="1800" i="1" dirty="0" err="1"/>
              <a:t>tiền</a:t>
            </a:r>
            <a:r>
              <a:rPr lang="en-US" sz="1800" i="1" dirty="0"/>
              <a:t> </a:t>
            </a:r>
            <a:r>
              <a:rPr lang="en-US" sz="1800" i="1" dirty="0" err="1"/>
              <a:t>về</a:t>
            </a:r>
            <a:r>
              <a:rPr lang="en-US" sz="1800" i="1" dirty="0"/>
              <a:t> </a:t>
            </a:r>
            <a:r>
              <a:rPr lang="en-US" sz="1800" i="1" dirty="0" err="1"/>
              <a:t>tài</a:t>
            </a:r>
            <a:r>
              <a:rPr lang="en-US" sz="1800" i="1" dirty="0"/>
              <a:t> </a:t>
            </a:r>
            <a:r>
              <a:rPr lang="en-US" sz="1800" i="1" dirty="0" err="1"/>
              <a:t>khoản</a:t>
            </a:r>
            <a:r>
              <a:rPr lang="en-US" sz="1800" i="1" dirty="0"/>
              <a:t> </a:t>
            </a:r>
            <a:r>
              <a:rPr lang="en-US" sz="1800" i="1" dirty="0" err="1"/>
              <a:t>thanh</a:t>
            </a:r>
            <a:r>
              <a:rPr lang="en-US" sz="1800" i="1" dirty="0"/>
              <a:t> </a:t>
            </a:r>
            <a:r>
              <a:rPr lang="en-US" sz="1800" i="1" dirty="0" err="1"/>
              <a:t>toán</a:t>
            </a:r>
            <a:r>
              <a:rPr lang="en-US" sz="1800" i="1" dirty="0"/>
              <a:t> </a:t>
            </a:r>
            <a:r>
              <a:rPr lang="en-US" sz="1800" i="1" dirty="0" err="1"/>
              <a:t>hoặc</a:t>
            </a:r>
            <a:r>
              <a:rPr lang="en-US" sz="1800" i="1" dirty="0"/>
              <a:t> </a:t>
            </a:r>
            <a:r>
              <a:rPr lang="en-US" sz="1800" i="1" dirty="0" err="1"/>
              <a:t>thẻ</a:t>
            </a:r>
            <a:r>
              <a:rPr lang="en-US" sz="1800" i="1" dirty="0"/>
              <a:t> </a:t>
            </a:r>
            <a:r>
              <a:rPr lang="en-US" sz="1800" i="1" dirty="0" err="1"/>
              <a:t>ghi</a:t>
            </a:r>
            <a:r>
              <a:rPr lang="en-US" sz="1800" i="1" dirty="0"/>
              <a:t> </a:t>
            </a:r>
            <a:r>
              <a:rPr lang="en-US" sz="1800" i="1" dirty="0" err="1"/>
              <a:t>nợ</a:t>
            </a:r>
            <a:r>
              <a:rPr lang="en-US" sz="1800" i="1" dirty="0"/>
              <a:t>;</a:t>
            </a:r>
          </a:p>
          <a:p>
            <a:pPr>
              <a:spcBef>
                <a:spcPts val="200"/>
              </a:spcBef>
            </a:pPr>
            <a:r>
              <a:rPr lang="en-US" dirty="0"/>
              <a:t>Nhận </a:t>
            </a:r>
            <a:r>
              <a:rPr lang="en-US" dirty="0" err="1"/>
              <a:t>xét</a:t>
            </a:r>
            <a:r>
              <a:rPr lang="en-US" dirty="0"/>
              <a:t>: </a:t>
            </a:r>
            <a:r>
              <a:rPr lang="en-US" sz="2000" dirty="0" err="1"/>
              <a:t>Quy</a:t>
            </a:r>
            <a:r>
              <a:rPr lang="en-US" sz="2000" dirty="0"/>
              <a:t> định có thế </a:t>
            </a:r>
            <a:r>
              <a:rPr lang="en-US" sz="2000" dirty="0" err="1"/>
              <a:t>hạn</a:t>
            </a:r>
            <a:r>
              <a:rPr lang="en-US" sz="2000" dirty="0"/>
              <a:t> </a:t>
            </a:r>
            <a:r>
              <a:rPr lang="en-US" sz="2000" dirty="0" err="1"/>
              <a:t>chế</a:t>
            </a:r>
            <a:r>
              <a:rPr lang="en-US" sz="2000" dirty="0"/>
              <a:t> nhu cầu sử dụng </a:t>
            </a:r>
            <a:r>
              <a:rPr lang="en-US" sz="2000" dirty="0" err="1"/>
              <a:t>ví</a:t>
            </a:r>
            <a:r>
              <a:rPr lang="en-US" sz="2000" dirty="0"/>
              <a:t> thực </a:t>
            </a:r>
            <a:r>
              <a:rPr lang="en-US" sz="2000" dirty="0" err="1"/>
              <a:t>tế</a:t>
            </a:r>
            <a:r>
              <a:rPr lang="en-US" sz="2000" dirty="0"/>
              <a:t>:</a:t>
            </a:r>
          </a:p>
          <a:p>
            <a:pPr lvl="2">
              <a:spcBef>
                <a:spcPts val="200"/>
              </a:spcBef>
            </a:pPr>
            <a:r>
              <a:rPr lang="en-US" sz="1800" dirty="0" err="1"/>
              <a:t>Đối</a:t>
            </a:r>
            <a:r>
              <a:rPr lang="en-US" sz="1800" dirty="0"/>
              <a:t> </a:t>
            </a:r>
            <a:r>
              <a:rPr lang="en-US" sz="1800" dirty="0" err="1"/>
              <a:t>với</a:t>
            </a:r>
            <a:r>
              <a:rPr lang="en-US" sz="1800" dirty="0"/>
              <a:t> </a:t>
            </a:r>
            <a:r>
              <a:rPr lang="en-US" sz="1800" dirty="0" err="1"/>
              <a:t>Nhà</a:t>
            </a:r>
            <a:r>
              <a:rPr lang="en-US" sz="1800" dirty="0"/>
              <a:t> </a:t>
            </a:r>
            <a:r>
              <a:rPr lang="en-US" sz="1800" dirty="0" err="1"/>
              <a:t>nước</a:t>
            </a:r>
            <a:r>
              <a:rPr lang="en-US" sz="1800" dirty="0"/>
              <a:t>: Thu </a:t>
            </a:r>
            <a:r>
              <a:rPr lang="en-US" sz="1800" dirty="0" err="1"/>
              <a:t>thuế</a:t>
            </a:r>
            <a:r>
              <a:rPr lang="en-US" sz="1800" dirty="0"/>
              <a:t>, </a:t>
            </a:r>
            <a:r>
              <a:rPr lang="en-US" sz="1800" dirty="0" err="1"/>
              <a:t>phí</a:t>
            </a:r>
            <a:endParaRPr lang="en-US" sz="1800" dirty="0"/>
          </a:p>
          <a:p>
            <a:pPr lvl="2">
              <a:spcBef>
                <a:spcPts val="200"/>
              </a:spcBef>
            </a:pPr>
            <a:r>
              <a:rPr lang="en-US" sz="1800" dirty="0" err="1"/>
              <a:t>Đối</a:t>
            </a:r>
            <a:r>
              <a:rPr lang="en-US" sz="1800" dirty="0"/>
              <a:t> </a:t>
            </a:r>
            <a:r>
              <a:rPr lang="en-US" sz="1800" dirty="0" err="1"/>
              <a:t>với</a:t>
            </a:r>
            <a:r>
              <a:rPr lang="en-US" sz="1800" dirty="0"/>
              <a:t> </a:t>
            </a:r>
            <a:r>
              <a:rPr lang="en-US" sz="1800" dirty="0" err="1"/>
              <a:t>người</a:t>
            </a:r>
            <a:r>
              <a:rPr lang="en-US" sz="1800" dirty="0"/>
              <a:t> </a:t>
            </a:r>
            <a:r>
              <a:rPr lang="en-US" sz="1800" dirty="0" err="1"/>
              <a:t>dùng</a:t>
            </a:r>
            <a:r>
              <a:rPr lang="en-US" sz="1800" dirty="0"/>
              <a:t>: </a:t>
            </a:r>
            <a:r>
              <a:rPr lang="en-US" sz="1800" dirty="0" err="1"/>
              <a:t>chuyển</a:t>
            </a:r>
            <a:r>
              <a:rPr lang="en-US" sz="1800" dirty="0"/>
              <a:t> </a:t>
            </a:r>
            <a:r>
              <a:rPr lang="en-US" sz="1800" dirty="0" err="1"/>
              <a:t>khoản</a:t>
            </a:r>
            <a:endParaRPr lang="en-US" sz="1800" dirty="0"/>
          </a:p>
          <a:p>
            <a:pPr lvl="2">
              <a:spcBef>
                <a:spcPts val="200"/>
              </a:spcBef>
            </a:pPr>
            <a:r>
              <a:rPr lang="en-US" sz="1800" dirty="0" err="1"/>
              <a:t>Nhà</a:t>
            </a:r>
            <a:r>
              <a:rPr lang="en-US" sz="1800" dirty="0"/>
              <a:t> </a:t>
            </a:r>
            <a:r>
              <a:rPr lang="en-US" sz="1800" dirty="0" err="1"/>
              <a:t>đầu</a:t>
            </a:r>
            <a:r>
              <a:rPr lang="en-US" sz="1800" dirty="0"/>
              <a:t> </a:t>
            </a:r>
            <a:r>
              <a:rPr lang="en-US" sz="1800" dirty="0" err="1"/>
              <a:t>tư</a:t>
            </a:r>
            <a:r>
              <a:rPr lang="en-US" sz="1800" dirty="0"/>
              <a:t> </a:t>
            </a:r>
            <a:r>
              <a:rPr lang="en-US" sz="1800" dirty="0" err="1"/>
              <a:t>tài</a:t>
            </a:r>
            <a:r>
              <a:rPr lang="en-US" sz="1800" dirty="0"/>
              <a:t> </a:t>
            </a:r>
            <a:r>
              <a:rPr lang="en-US" sz="1800" dirty="0" err="1"/>
              <a:t>chính</a:t>
            </a:r>
            <a:r>
              <a:rPr lang="en-US" sz="1800" dirty="0"/>
              <a:t>: </a:t>
            </a:r>
            <a:r>
              <a:rPr lang="en-US" sz="1800" dirty="0" err="1"/>
              <a:t>đầu</a:t>
            </a:r>
            <a:r>
              <a:rPr lang="en-US" sz="1800" dirty="0"/>
              <a:t> </a:t>
            </a:r>
            <a:r>
              <a:rPr lang="en-US" sz="1800" dirty="0" err="1"/>
              <a:t>tư</a:t>
            </a:r>
            <a:r>
              <a:rPr lang="en-US" sz="1800" dirty="0"/>
              <a:t> </a:t>
            </a:r>
            <a:r>
              <a:rPr lang="en-US" sz="1800" dirty="0" err="1"/>
              <a:t>chứng</a:t>
            </a:r>
            <a:r>
              <a:rPr lang="en-US" sz="1800" dirty="0"/>
              <a:t> </a:t>
            </a:r>
            <a:r>
              <a:rPr lang="en-US" sz="1800" dirty="0" err="1"/>
              <a:t>khoán</a:t>
            </a:r>
            <a:r>
              <a:rPr lang="en-US" sz="1800" dirty="0"/>
              <a:t>, </a:t>
            </a:r>
            <a:r>
              <a:rPr lang="en-US" sz="1800" dirty="0" err="1"/>
              <a:t>cho</a:t>
            </a:r>
            <a:r>
              <a:rPr lang="en-US" sz="1800" dirty="0"/>
              <a:t> </a:t>
            </a:r>
            <a:r>
              <a:rPr lang="en-US" sz="1800" dirty="0" err="1"/>
              <a:t>vay</a:t>
            </a:r>
            <a:endParaRPr lang="en-US" sz="1800" dirty="0"/>
          </a:p>
          <a:p>
            <a:pPr lvl="1">
              <a:spcBef>
                <a:spcPts val="200"/>
              </a:spcBef>
            </a:pPr>
            <a:r>
              <a:rPr lang="en-US" sz="2000" dirty="0" err="1"/>
              <a:t>Chính</a:t>
            </a:r>
            <a:r>
              <a:rPr lang="en-US" sz="2000" dirty="0"/>
              <a:t> </a:t>
            </a:r>
            <a:r>
              <a:rPr lang="en-US" sz="2000" dirty="0" err="1"/>
              <a:t>phủ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yêu</a:t>
            </a:r>
            <a:r>
              <a:rPr lang="en-US" sz="2000" dirty="0"/>
              <a:t> </a:t>
            </a:r>
            <a:r>
              <a:rPr lang="en-US" sz="2000" dirty="0" err="1"/>
              <a:t>cầu</a:t>
            </a:r>
            <a:r>
              <a:rPr lang="en-US" sz="2000" dirty="0"/>
              <a:t> </a:t>
            </a:r>
            <a:r>
              <a:rPr lang="en-US" sz="2000" dirty="0" err="1"/>
              <a:t>thí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</a:t>
            </a:r>
            <a:r>
              <a:rPr lang="en-US" sz="2000" dirty="0" err="1"/>
              <a:t>ví</a:t>
            </a:r>
            <a:r>
              <a:rPr lang="en-US" sz="2000" dirty="0"/>
              <a:t> </a:t>
            </a:r>
            <a:r>
              <a:rPr lang="en-US" sz="2000" dirty="0" err="1"/>
              <a:t>điện</a:t>
            </a:r>
            <a:r>
              <a:rPr lang="en-US" sz="2000" dirty="0"/>
              <a:t> </a:t>
            </a:r>
            <a:r>
              <a:rPr lang="en-US" sz="2000" dirty="0" err="1"/>
              <a:t>tử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nối</a:t>
            </a:r>
            <a:r>
              <a:rPr lang="en-US" sz="2000" dirty="0"/>
              <a:t> </a:t>
            </a:r>
            <a:r>
              <a:rPr lang="en-US" sz="2000" dirty="0" err="1"/>
              <a:t>tài</a:t>
            </a:r>
            <a:r>
              <a:rPr lang="en-US" sz="2000" dirty="0"/>
              <a:t> </a:t>
            </a:r>
            <a:r>
              <a:rPr lang="en-US" sz="2000" dirty="0" err="1"/>
              <a:t>khoản</a:t>
            </a:r>
            <a:r>
              <a:rPr lang="en-US" sz="2000" dirty="0"/>
              <a:t> </a:t>
            </a:r>
            <a:r>
              <a:rPr lang="en-US" sz="2000" dirty="0" err="1"/>
              <a:t>để</a:t>
            </a:r>
            <a:r>
              <a:rPr lang="en-US" sz="2000" dirty="0"/>
              <a:t> </a:t>
            </a:r>
            <a:r>
              <a:rPr lang="en-US" sz="2000" dirty="0" err="1"/>
              <a:t>phục</a:t>
            </a:r>
            <a:r>
              <a:rPr lang="en-US" sz="2000" dirty="0"/>
              <a:t> </a:t>
            </a:r>
            <a:r>
              <a:rPr lang="en-US" sz="2000" dirty="0" err="1"/>
              <a:t>vụ</a:t>
            </a:r>
            <a:r>
              <a:rPr lang="en-US" sz="2000" dirty="0"/>
              <a:t> </a:t>
            </a:r>
            <a:r>
              <a:rPr lang="en-US" sz="2000" dirty="0" err="1"/>
              <a:t>phổ</a:t>
            </a:r>
            <a:r>
              <a:rPr lang="en-US" sz="2000" dirty="0"/>
              <a:t> </a:t>
            </a:r>
            <a:r>
              <a:rPr lang="en-US" sz="2000" dirty="0" err="1"/>
              <a:t>cập</a:t>
            </a:r>
            <a:r>
              <a:rPr lang="en-US" sz="2000" dirty="0"/>
              <a:t> </a:t>
            </a:r>
            <a:r>
              <a:rPr lang="en-US" sz="2000" dirty="0" err="1"/>
              <a:t>tài</a:t>
            </a:r>
            <a:r>
              <a:rPr lang="en-US" sz="2000" dirty="0"/>
              <a:t> </a:t>
            </a:r>
            <a:r>
              <a:rPr lang="en-US" sz="2000" dirty="0" err="1"/>
              <a:t>chính</a:t>
            </a:r>
            <a:r>
              <a:rPr lang="en-US" sz="2000" dirty="0"/>
              <a:t> (financial inclusion)</a:t>
            </a:r>
          </a:p>
          <a:p>
            <a:pPr>
              <a:spcBef>
                <a:spcPts val="200"/>
              </a:spcBef>
            </a:pPr>
            <a:r>
              <a:rPr lang="en-US" dirty="0"/>
              <a:t>Đề xuất: </a:t>
            </a:r>
            <a:r>
              <a:rPr lang="en-US" i="1" dirty="0"/>
              <a:t>cân </a:t>
            </a:r>
            <a:r>
              <a:rPr lang="en-US" i="1" dirty="0" err="1"/>
              <a:t>nhắc</a:t>
            </a:r>
            <a:r>
              <a:rPr lang="en-US" i="1" dirty="0"/>
              <a:t> sử dụng </a:t>
            </a:r>
            <a:r>
              <a:rPr lang="en-US" i="1" dirty="0" err="1"/>
              <a:t>ví</a:t>
            </a:r>
            <a:r>
              <a:rPr lang="en-US" i="1" dirty="0"/>
              <a:t> </a:t>
            </a:r>
            <a:r>
              <a:rPr lang="en-US" i="1" dirty="0" err="1"/>
              <a:t>điện</a:t>
            </a:r>
            <a:r>
              <a:rPr lang="en-US" i="1" dirty="0"/>
              <a:t> </a:t>
            </a:r>
            <a:r>
              <a:rPr lang="en-US" i="1" dirty="0" err="1"/>
              <a:t>tử</a:t>
            </a:r>
            <a:r>
              <a:rPr lang="en-US" i="1" dirty="0"/>
              <a:t> </a:t>
            </a:r>
            <a:r>
              <a:rPr lang="en-US" b="1" i="1" dirty="0"/>
              <a:t>không cần kết nối tài </a:t>
            </a:r>
            <a:r>
              <a:rPr lang="en-US" b="1" i="1" dirty="0" err="1"/>
              <a:t>khoản</a:t>
            </a:r>
            <a:r>
              <a:rPr lang="en-US" b="1" i="1" dirty="0"/>
              <a:t>?</a:t>
            </a: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0253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Xác</a:t>
            </a:r>
            <a:r>
              <a:rPr lang="en-US" dirty="0"/>
              <a:t> thực người dùng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835320"/>
            <a:ext cx="8574088" cy="3992563"/>
          </a:xfrm>
        </p:spPr>
        <p:txBody>
          <a:bodyPr/>
          <a:lstStyle/>
          <a:p>
            <a:r>
              <a:rPr lang="en-US" dirty="0"/>
              <a:t>Dự </a:t>
            </a:r>
            <a:r>
              <a:rPr lang="en-US" dirty="0" err="1"/>
              <a:t>thảo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định người dùng khai báo thông tin cá nhân (Hồ sơ </a:t>
            </a:r>
            <a:r>
              <a:rPr lang="en-US" dirty="0" err="1"/>
              <a:t>mở</a:t>
            </a:r>
            <a:r>
              <a:rPr lang="en-US" dirty="0"/>
              <a:t>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) có thể </a:t>
            </a:r>
            <a:r>
              <a:rPr lang="en-US" dirty="0" err="1"/>
              <a:t>trùng</a:t>
            </a:r>
            <a:r>
              <a:rPr lang="en-US" dirty="0"/>
              <a:t> </a:t>
            </a:r>
            <a:r>
              <a:rPr lang="en-US" dirty="0" err="1"/>
              <a:t>lặp</a:t>
            </a:r>
            <a:r>
              <a:rPr lang="en-US" dirty="0"/>
              <a:t> &amp; thông tin không cần thiết  </a:t>
            </a:r>
          </a:p>
          <a:p>
            <a:pPr marL="0" indent="0">
              <a:buNone/>
            </a:pPr>
            <a:r>
              <a:rPr lang="en-US" dirty="0"/>
              <a:t>Nhận </a:t>
            </a:r>
            <a:r>
              <a:rPr lang="en-US" dirty="0" err="1"/>
              <a:t>xét</a:t>
            </a:r>
            <a:r>
              <a:rPr lang="en-US" dirty="0"/>
              <a:t>: </a:t>
            </a:r>
          </a:p>
          <a:p>
            <a:r>
              <a:rPr lang="en-US" dirty="0"/>
              <a:t>với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điện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đã kết nối với tài </a:t>
            </a:r>
            <a:r>
              <a:rPr lang="en-US" dirty="0" err="1"/>
              <a:t>khoản</a:t>
            </a:r>
            <a:r>
              <a:rPr lang="en-US" dirty="0"/>
              <a:t> </a:t>
            </a:r>
            <a:r>
              <a:rPr lang="en-US" dirty="0" err="1"/>
              <a:t>ngân</a:t>
            </a:r>
            <a:r>
              <a:rPr lang="en-US" dirty="0"/>
              <a:t> hàng, có thể sử dụng thông tin tài </a:t>
            </a:r>
            <a:r>
              <a:rPr lang="en-US" dirty="0" err="1"/>
              <a:t>khoản</a:t>
            </a:r>
            <a:r>
              <a:rPr lang="en-US" dirty="0"/>
              <a:t> để </a:t>
            </a:r>
            <a:r>
              <a:rPr lang="en-US" dirty="0" err="1"/>
              <a:t>xác</a:t>
            </a:r>
            <a:r>
              <a:rPr lang="en-US" dirty="0"/>
              <a:t> minh</a:t>
            </a:r>
          </a:p>
          <a:p>
            <a:r>
              <a:rPr lang="en-US" i="1" dirty="0"/>
              <a:t>Chỉ áp dụng </a:t>
            </a:r>
            <a:r>
              <a:rPr lang="en-US" i="1" dirty="0" err="1"/>
              <a:t>quy</a:t>
            </a:r>
            <a:r>
              <a:rPr lang="en-US" i="1" dirty="0"/>
              <a:t> định </a:t>
            </a:r>
            <a:r>
              <a:rPr lang="en-US" i="1" dirty="0" err="1"/>
              <a:t>đối</a:t>
            </a:r>
            <a:r>
              <a:rPr lang="en-US" i="1" dirty="0"/>
              <a:t> với trường hợp </a:t>
            </a:r>
            <a:r>
              <a:rPr lang="en-US" i="1" dirty="0" err="1"/>
              <a:t>thí</a:t>
            </a:r>
            <a:r>
              <a:rPr lang="en-US" i="1" dirty="0"/>
              <a:t> điểm </a:t>
            </a:r>
            <a:r>
              <a:rPr lang="en-US" i="1" dirty="0" err="1"/>
              <a:t>Ví</a:t>
            </a:r>
            <a:r>
              <a:rPr lang="en-US" i="1" dirty="0"/>
              <a:t> </a:t>
            </a:r>
            <a:r>
              <a:rPr lang="en-US" i="1" dirty="0" err="1"/>
              <a:t>điện</a:t>
            </a:r>
            <a:r>
              <a:rPr lang="en-US" i="1" dirty="0"/>
              <a:t> </a:t>
            </a:r>
            <a:r>
              <a:rPr lang="en-US" i="1" dirty="0" err="1"/>
              <a:t>tử</a:t>
            </a:r>
            <a:r>
              <a:rPr lang="en-US" i="1" dirty="0"/>
              <a:t> không kết nối với tài </a:t>
            </a:r>
            <a:r>
              <a:rPr lang="en-US" i="1" dirty="0" err="1"/>
              <a:t>khoản</a:t>
            </a:r>
            <a:r>
              <a:rPr lang="en-US" i="1" dirty="0"/>
              <a:t> </a:t>
            </a:r>
            <a:r>
              <a:rPr lang="en-US" i="1" dirty="0" err="1"/>
              <a:t>ngân</a:t>
            </a:r>
            <a:r>
              <a:rPr lang="en-US" i="1" dirty="0"/>
              <a:t> hàng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765488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287</TotalTime>
  <Words>1424</Words>
  <Application>Microsoft Office PowerPoint</Application>
  <PresentationFormat>On-screen Show (4:3)</PresentationFormat>
  <Paragraphs>91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Wingdings</vt:lpstr>
      <vt:lpstr>Spectrum</vt:lpstr>
      <vt:lpstr>Góp ý Dự thảo sửa đổi, bổ sung  Thông tư số 39/2014/TT-NHNN   Dịch Vụ Trung Gian Thanh Toán</vt:lpstr>
      <vt:lpstr>Giới thiệu về VAFI</vt:lpstr>
      <vt:lpstr>Cơ Sở Góp Ý</vt:lpstr>
      <vt:lpstr>Background –  Chuyển đổi mô hình lập pháp -quản lý</vt:lpstr>
      <vt:lpstr>Thời điểm ban hành và phạm vi áp dụng</vt:lpstr>
      <vt:lpstr>Hạn mức giao dịch</vt:lpstr>
      <vt:lpstr>Số lượng ví</vt:lpstr>
      <vt:lpstr>Sử dụng ví điện tử</vt:lpstr>
      <vt:lpstr>Xác thực người dùng</vt:lpstr>
      <vt:lpstr>Cơ chế giám sát</vt:lpstr>
      <vt:lpstr>Xin chân thành cảm ơn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Góp ý Dự thảo sửa đổi, bổ sung Thông tư số 39/2014/TT-NHNN hướng dẫn dịch vụ  trung gian thanh toán</dc:title>
  <dc:creator>Phuoc Doan</dc:creator>
  <cp:lastModifiedBy>Tuan Phung Anh</cp:lastModifiedBy>
  <cp:revision>27</cp:revision>
  <dcterms:created xsi:type="dcterms:W3CDTF">2019-05-09T10:12:54Z</dcterms:created>
  <dcterms:modified xsi:type="dcterms:W3CDTF">2019-05-10T02:55:54Z</dcterms:modified>
</cp:coreProperties>
</file>