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0"/>
  </p:normalViewPr>
  <p:slideViewPr>
    <p:cSldViewPr snapToGrid="0" snapToObject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vi-VN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vi-VN" dirty="0"/>
              <a:t>LÝ LUẬN VÀ THỰC TIỄN VỀ XÃ HỘI HOÁ DỊCH VỤ CÔNG- TỪ GÓC ĐỘ NGÀNH TƯ PHÁP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vi-VN" dirty="0"/>
              <a:t>TS. TRẦN THỊ QUANG HỒNG- VIỆN KHOA HỌC PHÁP LÝ</a:t>
            </a:r>
            <a:endParaRPr lang="en-US" dirty="0"/>
          </a:p>
          <a:p>
            <a:r>
              <a:rPr lang="en-US" sz="1400" dirty="0" smtClean="0"/>
              <a:t>(</a:t>
            </a:r>
            <a:r>
              <a:rPr lang="vi-VN" sz="1400" dirty="0" smtClean="0"/>
              <a:t>quanghonglc@gmail.com)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4240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THỪA PHÁT LẠI: THÀNH LẬP ĐỂ XHH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NQ 24/2008/QH12: XHH một số công việc có liên quan đến THADS</a:t>
            </a:r>
            <a:endParaRPr lang="en-US" dirty="0" smtClean="0"/>
          </a:p>
          <a:p>
            <a:r>
              <a:rPr lang="vi-VN" dirty="0" smtClean="0"/>
              <a:t>NQ 107/2015/QH13: chính thức hoá từ 01/01/2016</a:t>
            </a:r>
          </a:p>
          <a:p>
            <a:r>
              <a:rPr lang="vi-VN" dirty="0" smtClean="0"/>
              <a:t>31/63 tỉnh, 69 văn phòng, 524 TPL</a:t>
            </a:r>
          </a:p>
          <a:p>
            <a:r>
              <a:rPr lang="vi-VN" dirty="0" smtClean="0"/>
              <a:t>Lĩnh vực:</a:t>
            </a:r>
          </a:p>
          <a:p>
            <a:pPr lvl="3"/>
            <a:r>
              <a:rPr lang="vi-VN" dirty="0" smtClean="0"/>
              <a:t>Tống đạt;</a:t>
            </a:r>
          </a:p>
          <a:p>
            <a:pPr lvl="3"/>
            <a:r>
              <a:rPr lang="vi-VN" dirty="0" smtClean="0"/>
              <a:t>Lập vi bằng;</a:t>
            </a:r>
          </a:p>
          <a:p>
            <a:pPr lvl="3"/>
            <a:r>
              <a:rPr lang="vi-VN" dirty="0" smtClean="0"/>
              <a:t>Xác minh điều kiện thi hành án;</a:t>
            </a:r>
          </a:p>
          <a:p>
            <a:pPr lvl="3"/>
            <a:r>
              <a:rPr lang="vi-VN" dirty="0" smtClean="0"/>
              <a:t>Tổ chức thi hành án</a:t>
            </a:r>
          </a:p>
        </p:txBody>
      </p:sp>
    </p:spTree>
    <p:extLst>
      <p:ext uri="{BB962C8B-B14F-4D97-AF65-F5344CB8AC3E}">
        <p14:creationId xmlns:p14="http://schemas.microsoft.com/office/powerpoint/2010/main" val="211090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r>
              <a:rPr lang="vi-VN" dirty="0" smtClean="0"/>
              <a:t>hh công chứng- một số vấn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Có tình trạng:</a:t>
            </a:r>
          </a:p>
          <a:p>
            <a:pPr lvl="2"/>
            <a:r>
              <a:rPr lang="vi-VN" dirty="0" smtClean="0"/>
              <a:t>Công chứng sai lệch, móc ngoặc làm giả giấy tờ, hồ sơ;</a:t>
            </a:r>
          </a:p>
          <a:p>
            <a:pPr lvl="2"/>
            <a:r>
              <a:rPr lang="vi-VN" dirty="0" smtClean="0"/>
              <a:t>CCV nghiệp vụ kém, tư vấn không hợp lý</a:t>
            </a:r>
          </a:p>
          <a:p>
            <a:r>
              <a:rPr lang="vi-VN" dirty="0" smtClean="0"/>
              <a:t>Bản chất vấn đề:</a:t>
            </a:r>
          </a:p>
          <a:p>
            <a:pPr lvl="2"/>
            <a:r>
              <a:rPr lang="vi-VN" dirty="0" smtClean="0"/>
              <a:t>Chịu sự chi phối quá mức của cơ chế thị trường</a:t>
            </a:r>
          </a:p>
          <a:p>
            <a:pPr lvl="2"/>
            <a:r>
              <a:rPr lang="vi-VN" dirty="0" smtClean="0"/>
              <a:t>Thiếu biện pháp kiểm soát cần thiết để đảm bảo tính chất nghiêm minh của hoạt động công quyền:</a:t>
            </a:r>
          </a:p>
          <a:p>
            <a:pPr lvl="4"/>
            <a:r>
              <a:rPr lang="vi-VN" dirty="0" smtClean="0"/>
              <a:t>Cách thức bổ nhiệm đơn giản (thi, tuyên thệ);</a:t>
            </a:r>
          </a:p>
          <a:p>
            <a:pPr lvl="4"/>
            <a:r>
              <a:rPr lang="vi-VN" dirty="0" smtClean="0"/>
              <a:t>Đạo đức nghề nghiệp chưa được đề cao;</a:t>
            </a:r>
          </a:p>
          <a:p>
            <a:pPr lvl="4"/>
            <a:r>
              <a:rPr lang="vi-VN" dirty="0" smtClean="0"/>
              <a:t>Thiếu biện pháp để ngăn ngừa cạnh tranh quá mức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73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THỪA PHÁT LẠI: THIẾU NHẤT QUÁN VỀ CHỦ TRƯƠNG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TPL: hoạt động không độc quyền (trừ vi bằng)</a:t>
            </a:r>
          </a:p>
          <a:p>
            <a:r>
              <a:rPr lang="vi-VN" dirty="0" smtClean="0"/>
              <a:t>Gặp nhiều khó khi thực thi công việc do: </a:t>
            </a:r>
          </a:p>
          <a:p>
            <a:pPr lvl="2"/>
            <a:r>
              <a:rPr lang="vi-VN" dirty="0" smtClean="0"/>
              <a:t>Phân định phạm vi với THADS không rõ;</a:t>
            </a:r>
          </a:p>
          <a:p>
            <a:pPr lvl="2"/>
            <a:r>
              <a:rPr lang="vi-VN" dirty="0" smtClean="0"/>
              <a:t>Vị thế thấp so với CHV; cạnh tranh không ngang bằng (không được áp dụng biện pháp ngăn chặn, kê biên, cưỡng chế)</a:t>
            </a:r>
          </a:p>
          <a:p>
            <a:pPr lvl="2"/>
            <a:r>
              <a:rPr lang="vi-VN" dirty="0" smtClean="0"/>
              <a:t>Chưa có luật điều chỉnh</a:t>
            </a:r>
          </a:p>
          <a:p>
            <a:r>
              <a:rPr lang="vi-VN" dirty="0" smtClean="0"/>
              <a:t>Thể hiện sự chần chừ, dè dặt trong chủ trương XHH THADS</a:t>
            </a:r>
            <a:endParaRPr lang="vi-V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434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HÀM Ý CHUNG CHO XHH DỊCH VỤ CÔNG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070290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Về tiềm năng XHH;</a:t>
            </a:r>
          </a:p>
          <a:p>
            <a:r>
              <a:rPr lang="vi-VN" dirty="0" smtClean="0"/>
              <a:t>Ý nghĩa của XHH: phát huy nguồn lực;</a:t>
            </a:r>
          </a:p>
          <a:p>
            <a:r>
              <a:rPr lang="vi-VN" dirty="0" smtClean="0"/>
              <a:t>Tiền đề để thành công: sự ủng hộ về mặt chính trị;</a:t>
            </a:r>
          </a:p>
          <a:p>
            <a:r>
              <a:rPr lang="vi-VN" dirty="0" smtClean="0"/>
              <a:t>Nguy cơ chững lại khi nhận thức chưa thông suốt;</a:t>
            </a:r>
          </a:p>
          <a:p>
            <a:r>
              <a:rPr lang="vi-VN" dirty="0" smtClean="0"/>
              <a:t>Bất cập không thể hiện sai lầm về chủ trương</a:t>
            </a:r>
          </a:p>
          <a:p>
            <a:r>
              <a:rPr lang="vi-VN" dirty="0" smtClean="0"/>
              <a:t>Yếu tố để duy trì thành công:</a:t>
            </a:r>
          </a:p>
          <a:p>
            <a:pPr lvl="2"/>
            <a:r>
              <a:rPr lang="vi-VN" dirty="0" smtClean="0"/>
              <a:t>Cơ chế thị trường;</a:t>
            </a:r>
          </a:p>
          <a:p>
            <a:pPr lvl="2"/>
            <a:r>
              <a:rPr lang="vi-VN" dirty="0" smtClean="0"/>
              <a:t>Tính chất công;</a:t>
            </a:r>
          </a:p>
          <a:p>
            <a:pPr lvl="2"/>
            <a:r>
              <a:rPr lang="vi-VN" dirty="0" smtClean="0"/>
              <a:t>Phát huy vai trò của quy tắc đạo đức nghề nghiệp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991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QUAN NIỆM VỀ DỊCH VỤ CÔNG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Dịch vụ mà chủ thể cung ứng là Nhà nước</a:t>
            </a:r>
          </a:p>
          <a:p>
            <a:r>
              <a:rPr lang="vi-VN" dirty="0"/>
              <a:t>Bao gồm:</a:t>
            </a:r>
          </a:p>
          <a:p>
            <a:pPr lvl="1"/>
            <a:r>
              <a:rPr lang="vi-VN" dirty="0"/>
              <a:t>Hoạt động có tính chất chính trị để thiết lập trật tự xã </a:t>
            </a:r>
            <a:r>
              <a:rPr lang="vi-VN" dirty="0" smtClean="0"/>
              <a:t>hội</a:t>
            </a:r>
          </a:p>
          <a:p>
            <a:pPr lvl="3"/>
            <a:r>
              <a:rPr lang="vi-VN" dirty="0" smtClean="0"/>
              <a:t>Ban hành pháp luật, kiểm tra, giám sát, xử lý vi phạm v.v.</a:t>
            </a:r>
          </a:p>
          <a:p>
            <a:pPr lvl="1"/>
            <a:r>
              <a:rPr lang="vi-VN" dirty="0" smtClean="0"/>
              <a:t>Hoạt động cung ứng hàng hoá, dịch vụ phục vụ nhu cầu thiết yếu của người dân (dịch vụ sự nghiệp công)</a:t>
            </a:r>
          </a:p>
          <a:p>
            <a:pPr lvl="3"/>
            <a:r>
              <a:rPr lang="vi-VN" dirty="0" smtClean="0"/>
              <a:t>Y tế, giáo dục, trợ giúp pháp lý, chứng nhận, chứng thực v.v.</a:t>
            </a:r>
            <a:endParaRPr lang="vi-V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2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XHH và xhh dịch vụ công ở việt nam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Q</a:t>
            </a:r>
            <a:r>
              <a:rPr lang="vi-VN" dirty="0" smtClean="0"/>
              <a:t>uan niệm về xã hội hoá:</a:t>
            </a:r>
          </a:p>
          <a:p>
            <a:pPr lvl="1"/>
            <a:r>
              <a:rPr lang="vi-VN" dirty="0" smtClean="0"/>
              <a:t>Trong lĩnh vực về quản lý nhà nước</a:t>
            </a:r>
          </a:p>
          <a:p>
            <a:pPr lvl="1"/>
            <a:r>
              <a:rPr lang="vi-VN" dirty="0" smtClean="0"/>
              <a:t>Thể hiện sự phân chia chức năng giữa nhà nước và xã hội</a:t>
            </a:r>
          </a:p>
          <a:p>
            <a:pPr lvl="1"/>
            <a:r>
              <a:rPr lang="vi-VN" dirty="0" smtClean="0"/>
              <a:t>Là quá trình chuyển đổi</a:t>
            </a:r>
          </a:p>
          <a:p>
            <a:pPr lvl="1"/>
            <a:r>
              <a:rPr lang="vi-VN" dirty="0" smtClean="0"/>
              <a:t>Quá trình đối lập của nhà nước hoá</a:t>
            </a:r>
          </a:p>
          <a:p>
            <a:r>
              <a:rPr lang="vi-VN" dirty="0" smtClean="0"/>
              <a:t>XHH ở Việt Nam:</a:t>
            </a:r>
          </a:p>
          <a:p>
            <a:pPr lvl="1"/>
            <a:r>
              <a:rPr lang="vi-VN" dirty="0" smtClean="0"/>
              <a:t>Đổi mới và làn sóng XHH thứ nhất;</a:t>
            </a:r>
          </a:p>
          <a:p>
            <a:pPr lvl="1"/>
            <a:r>
              <a:rPr lang="vi-VN" dirty="0" smtClean="0"/>
              <a:t>Làn sóng XHH thứ 2: dịch vụ sự nghiệp công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7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dirty="0" smtClean="0"/>
              <a:t>DỊCH VỤ CÔNG NGÀNH TƯ PHÁP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vi-VN" dirty="0" smtClean="0"/>
              <a:t>BỨC TRANH VỀ DỊCH VỤ CÔNG NGÀNH TƯ PHÁP </a:t>
            </a:r>
          </a:p>
          <a:p>
            <a:pPr marL="0" indent="0" algn="ctr">
              <a:buNone/>
            </a:pPr>
            <a:r>
              <a:rPr lang="vi-VN" dirty="0" smtClean="0"/>
              <a:t>Ở CỘNG HOÀ PHÁP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8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CÔNG CHỨNG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01478"/>
            <a:ext cx="9905999" cy="4548851"/>
          </a:xfrm>
        </p:spPr>
        <p:txBody>
          <a:bodyPr>
            <a:normAutofit fontScale="92500" lnSpcReduction="20000"/>
          </a:bodyPr>
          <a:lstStyle/>
          <a:p>
            <a:r>
              <a:rPr lang="vi-VN" dirty="0" smtClean="0"/>
              <a:t>Công chứng viên:</a:t>
            </a:r>
          </a:p>
          <a:p>
            <a:pPr lvl="1"/>
            <a:r>
              <a:rPr lang="vi-VN" dirty="0" smtClean="0"/>
              <a:t>Uỷ viên công quyền, được Bộ trưởng TP bổ nhiệm;</a:t>
            </a:r>
          </a:p>
          <a:p>
            <a:pPr lvl="1"/>
            <a:r>
              <a:rPr lang="vi-VN" dirty="0" smtClean="0"/>
              <a:t>Hành nghề tự do;</a:t>
            </a:r>
          </a:p>
          <a:p>
            <a:pPr lvl="1"/>
            <a:r>
              <a:rPr lang="vi-VN" dirty="0" smtClean="0"/>
              <a:t>Hoạt động với tư cách cá nhân hoặc trong một công ty dân sự nghề nghiệp</a:t>
            </a:r>
          </a:p>
          <a:p>
            <a:pPr lvl="1"/>
            <a:r>
              <a:rPr lang="vi-VN" dirty="0" smtClean="0"/>
              <a:t>Trách nhiệm độc lập và có trách nhiệm bảo vệ bí mật khách hàng</a:t>
            </a:r>
          </a:p>
          <a:p>
            <a:r>
              <a:rPr lang="vi-VN" dirty="0" smtClean="0"/>
              <a:t>Tổ chức nghề nghiệp: </a:t>
            </a:r>
          </a:p>
          <a:p>
            <a:pPr lvl="1"/>
            <a:r>
              <a:rPr lang="vi-VN" dirty="0" smtClean="0"/>
              <a:t>Hội đồng công chứng (tỉnh/vùng/tối cao)</a:t>
            </a:r>
          </a:p>
          <a:p>
            <a:r>
              <a:rPr lang="vi-VN" dirty="0" smtClean="0"/>
              <a:t>Quản lý:</a:t>
            </a:r>
          </a:p>
          <a:p>
            <a:pPr lvl="1"/>
            <a:r>
              <a:rPr lang="vi-VN" dirty="0" smtClean="0"/>
              <a:t>Bổ nhiệm CCV;</a:t>
            </a:r>
          </a:p>
          <a:p>
            <a:pPr lvl="1"/>
            <a:r>
              <a:rPr lang="vi-VN" dirty="0" smtClean="0"/>
              <a:t>Nhà nước ân định số lượng và nơi đặt trụ sở;</a:t>
            </a:r>
          </a:p>
          <a:p>
            <a:pPr lvl="1"/>
            <a:r>
              <a:rPr lang="vi-VN" dirty="0" smtClean="0"/>
              <a:t>Kiểm tra việc tuân thủ quy tắc đạo đức nghề nghiệp, tuân thủ pháp luật, áp dụng biện pháp bảo đảm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THỪA PHÁT LẠI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vi-VN" dirty="0" smtClean="0"/>
              <a:t>Thừa phát lại:</a:t>
            </a:r>
          </a:p>
          <a:p>
            <a:pPr lvl="2"/>
            <a:r>
              <a:rPr lang="vi-VN" dirty="0" smtClean="0"/>
              <a:t>Là người được uỷ quyền tư pháp; do Bộ trưởng TP bổ nhiệm;</a:t>
            </a:r>
          </a:p>
          <a:p>
            <a:pPr lvl="2"/>
            <a:r>
              <a:rPr lang="vi-VN" dirty="0" smtClean="0"/>
              <a:t>Hành nghề tự do, theo địa hạt;</a:t>
            </a:r>
          </a:p>
          <a:p>
            <a:pPr lvl="2"/>
            <a:r>
              <a:rPr lang="vi-VN" dirty="0" smtClean="0"/>
              <a:t>Hoạt động dưới hình thức văn phòng hoặc công ty dân sự nghề nghiệp</a:t>
            </a:r>
          </a:p>
          <a:p>
            <a:pPr lvl="2"/>
            <a:r>
              <a:rPr lang="vi-VN" dirty="0" smtClean="0"/>
              <a:t>Thực hiện tống đạt văn bản, thi hành bản án, quyết định của toà án, lập vi bằng</a:t>
            </a:r>
          </a:p>
          <a:p>
            <a:r>
              <a:rPr lang="vi-VN" dirty="0" smtClean="0"/>
              <a:t>Tổ chức nghề nghiệp</a:t>
            </a:r>
          </a:p>
          <a:p>
            <a:pPr lvl="2"/>
            <a:r>
              <a:rPr lang="vi-VN" dirty="0" smtClean="0"/>
              <a:t>Hội đồng TPL (cấp tỉnh, vùng, quốc gia)</a:t>
            </a:r>
          </a:p>
          <a:p>
            <a:r>
              <a:rPr lang="vi-VN" dirty="0" smtClean="0"/>
              <a:t>Quản lý:</a:t>
            </a:r>
          </a:p>
          <a:p>
            <a:pPr lvl="2"/>
            <a:r>
              <a:rPr lang="vi-VN" dirty="0" smtClean="0"/>
              <a:t>Nhà nước bổ nhiệm, xác định địa hạt;</a:t>
            </a:r>
          </a:p>
          <a:p>
            <a:pPr lvl="2"/>
            <a:r>
              <a:rPr lang="vi-VN" dirty="0" smtClean="0"/>
              <a:t>Hội đồng TPL kiểm tra, giám sát, ban hành quy tắc đạo đức nghề nghiệp </a:t>
            </a:r>
          </a:p>
          <a:p>
            <a:endParaRPr lang="vi-VN" dirty="0" smtClean="0"/>
          </a:p>
          <a:p>
            <a:pPr lvl="2"/>
            <a:endParaRPr lang="vi-VN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0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XHH </a:t>
            </a:r>
            <a:r>
              <a:rPr lang="en-US" dirty="0" smtClean="0"/>
              <a:t>D</a:t>
            </a:r>
            <a:r>
              <a:rPr lang="vi-VN" dirty="0" smtClean="0"/>
              <a:t>ịch vụ công ngành tư pháp ở việt nam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Làn sóng thứ hai</a:t>
            </a:r>
          </a:p>
          <a:p>
            <a:r>
              <a:rPr lang="vi-VN" dirty="0" smtClean="0"/>
              <a:t>Bắt đầu:</a:t>
            </a:r>
          </a:p>
          <a:p>
            <a:pPr marL="0" indent="0">
              <a:buNone/>
            </a:pPr>
            <a:r>
              <a:rPr lang="vi-VN" dirty="0" smtClean="0"/>
              <a:t>Nghị quyết 49-NQ/TW (2/6/2005) của Bộ Chính trị về cải cách tư pháp</a:t>
            </a:r>
          </a:p>
          <a:p>
            <a:pPr marL="0" indent="0">
              <a:buNone/>
            </a:pPr>
            <a:r>
              <a:rPr lang="vi-VN" dirty="0" smtClean="0"/>
              <a:t>“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/>
              <a:t>hội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mẽ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bổ</a:t>
            </a:r>
            <a:r>
              <a:rPr lang="en-US" dirty="0"/>
              <a:t> </a:t>
            </a:r>
            <a:r>
              <a:rPr lang="en-US" dirty="0" err="1"/>
              <a:t>trợ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 smtClean="0"/>
              <a:t>.”</a:t>
            </a:r>
            <a:endParaRPr lang="vi-VN" dirty="0" smtClean="0"/>
          </a:p>
        </p:txBody>
      </p:sp>
    </p:spTree>
    <p:extLst>
      <p:ext uri="{BB962C8B-B14F-4D97-AF65-F5344CB8AC3E}">
        <p14:creationId xmlns:p14="http://schemas.microsoft.com/office/powerpoint/2010/main" val="95403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426" y="630093"/>
            <a:ext cx="9905998" cy="1478570"/>
          </a:xfrm>
        </p:spPr>
        <p:txBody>
          <a:bodyPr>
            <a:normAutofit/>
          </a:bodyPr>
          <a:lstStyle/>
          <a:p>
            <a:r>
              <a:rPr lang="vi-VN" dirty="0" smtClean="0"/>
              <a:t>CÔNG CHỨNG</a:t>
            </a:r>
            <a:br>
              <a:rPr lang="vi-VN" dirty="0" smtClean="0"/>
            </a:br>
            <a:r>
              <a:rPr lang="vi-VN" sz="2200" dirty="0" smtClean="0"/>
              <a:t>TỪ HOẠT ĐỘNG HÀNH CHÍNH SANG HOẠT ĐỘNG dịch vụ NGHỀ NGHIỆP</a:t>
            </a:r>
            <a:r>
              <a:rPr lang="vi-VN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Mô hình cũ:</a:t>
            </a:r>
          </a:p>
          <a:p>
            <a:pPr lvl="1"/>
            <a:r>
              <a:rPr lang="vi-VN" dirty="0" smtClean="0"/>
              <a:t>Phòng công chứng là cơ quan nhà nước</a:t>
            </a:r>
          </a:p>
          <a:p>
            <a:pPr lvl="1"/>
            <a:r>
              <a:rPr lang="vi-VN" dirty="0" smtClean="0"/>
              <a:t>CCV là công chức</a:t>
            </a:r>
          </a:p>
          <a:p>
            <a:pPr lvl="1"/>
            <a:r>
              <a:rPr lang="vi-VN" dirty="0"/>
              <a:t>H</a:t>
            </a:r>
            <a:r>
              <a:rPr lang="vi-VN" dirty="0" smtClean="0"/>
              <a:t>ưởng lương ngân sách</a:t>
            </a:r>
          </a:p>
          <a:p>
            <a:r>
              <a:rPr lang="vi-VN" dirty="0" smtClean="0"/>
              <a:t>Xã hội hoá:</a:t>
            </a:r>
          </a:p>
          <a:p>
            <a:pPr lvl="1"/>
            <a:r>
              <a:rPr lang="vi-VN" dirty="0" smtClean="0"/>
              <a:t>Văn phòng công chứng là tổ chức hành nghề do CCV tự lập ra;</a:t>
            </a:r>
          </a:p>
          <a:p>
            <a:pPr lvl="1"/>
            <a:r>
              <a:rPr lang="vi-VN" dirty="0" smtClean="0"/>
              <a:t>CCV là người hành nghề tự do, được Bộ trưởng Tư pháp bổ nhiệm;</a:t>
            </a:r>
          </a:p>
          <a:p>
            <a:pPr lvl="1"/>
            <a:r>
              <a:rPr lang="vi-VN" dirty="0" smtClean="0"/>
              <a:t>Tự chủ tài chính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795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CÔNG </a:t>
            </a:r>
            <a:r>
              <a:rPr lang="vi-VN" dirty="0" smtClean="0"/>
              <a:t>CHỨNG: thành tựu từ XXH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Con số</a:t>
            </a:r>
          </a:p>
          <a:p>
            <a:pPr lvl="1"/>
            <a:endParaRPr lang="vi-VN" dirty="0" smtClean="0"/>
          </a:p>
          <a:p>
            <a:endParaRPr lang="vi-VN" dirty="0" smtClean="0"/>
          </a:p>
          <a:p>
            <a:r>
              <a:rPr lang="vi-VN" dirty="0" smtClean="0"/>
              <a:t>Tác động:</a:t>
            </a:r>
          </a:p>
          <a:p>
            <a:pPr lvl="1"/>
            <a:r>
              <a:rPr lang="vi-VN" dirty="0" smtClean="0"/>
              <a:t>Đa dạng hoá;</a:t>
            </a:r>
          </a:p>
          <a:p>
            <a:pPr lvl="1"/>
            <a:r>
              <a:rPr lang="vi-VN" dirty="0" smtClean="0"/>
              <a:t>Thêm cơ hội lựa chọn;</a:t>
            </a:r>
          </a:p>
          <a:p>
            <a:pPr lvl="1"/>
            <a:r>
              <a:rPr lang="vi-VN" dirty="0" smtClean="0"/>
              <a:t>Thúc đẩy các giao dịch trong KTTT, đặc biệt thị trường BĐS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672255"/>
              </p:ext>
            </p:extLst>
          </p:nvPr>
        </p:nvGraphicFramePr>
        <p:xfrm>
          <a:off x="3356657" y="2249487"/>
          <a:ext cx="6718479" cy="1824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1008"/>
                <a:gridCol w="1365813"/>
                <a:gridCol w="960699"/>
                <a:gridCol w="1000327"/>
                <a:gridCol w="1840632"/>
              </a:tblGrid>
              <a:tr h="217465">
                <a:tc>
                  <a:txBody>
                    <a:bodyPr/>
                    <a:lstStyle/>
                    <a:p>
                      <a:r>
                        <a:rPr lang="vi-VN" dirty="0" smtClean="0"/>
                        <a:t>Năm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Phòng 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VPCP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CCV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 smtClean="0"/>
                        <a:t>Loại việc</a:t>
                      </a:r>
                      <a:endParaRPr lang="en-US" dirty="0"/>
                    </a:p>
                  </a:txBody>
                  <a:tcPr/>
                </a:tc>
              </a:tr>
              <a:tr h="583531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1999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225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err="1" smtClean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hợp</a:t>
                      </a:r>
                      <a:r>
                        <a:rPr lang="en-US" sz="1400" dirty="0" smtClean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đồng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chỉ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chiếm</a:t>
                      </a:r>
                      <a:r>
                        <a:rPr lang="en-US" sz="1400" dirty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 6,4% </a:t>
                      </a:r>
                    </a:p>
                  </a:txBody>
                  <a:tcPr marL="68580" marR="68580" marT="0" marB="0"/>
                </a:tc>
              </a:tr>
              <a:tr h="437648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139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536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1327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400" dirty="0" smtClean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UBND chứng thực</a:t>
                      </a:r>
                      <a:endParaRPr lang="en-US" sz="1400" dirty="0">
                        <a:effectLst/>
                        <a:latin typeface="Times New Roman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  <a:tr h="437648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11/2018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128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875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2420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UBND </a:t>
                      </a:r>
                      <a:r>
                        <a:rPr lang="vi-VN" sz="1400" dirty="0" smtClean="0">
                          <a:effectLst/>
                          <a:latin typeface="Times New Roman" charset="0"/>
                          <a:ea typeface="Calibri" charset="0"/>
                          <a:cs typeface="Times New Roman" charset="0"/>
                        </a:rPr>
                        <a:t>chứng thức</a:t>
                      </a:r>
                      <a:endParaRPr lang="en-US" sz="1400" dirty="0">
                        <a:effectLst/>
                        <a:latin typeface="Times New Roman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429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93</TotalTime>
  <Words>951</Words>
  <Application>Microsoft Macintosh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Times New Roman</vt:lpstr>
      <vt:lpstr>Trebuchet MS</vt:lpstr>
      <vt:lpstr>Tw Cen MT</vt:lpstr>
      <vt:lpstr>Arial</vt:lpstr>
      <vt:lpstr>Circuit</vt:lpstr>
      <vt:lpstr>LÝ LUẬN VÀ THỰC TIỄN VỀ XÃ HỘI HOÁ DỊCH VỤ CÔNG- TỪ GÓC ĐỘ NGÀNH TƯ PHÁP</vt:lpstr>
      <vt:lpstr>QUAN NIỆM VỀ DỊCH VỤ CÔNG</vt:lpstr>
      <vt:lpstr>XHH và xhh dịch vụ công ở việt nam</vt:lpstr>
      <vt:lpstr>DỊCH VỤ CÔNG NGÀNH TƯ PHÁP</vt:lpstr>
      <vt:lpstr>CÔNG CHỨNG</vt:lpstr>
      <vt:lpstr>THỪA PHÁT LẠI</vt:lpstr>
      <vt:lpstr>XHH Dịch vụ công ngành tư pháp ở việt nam</vt:lpstr>
      <vt:lpstr>CÔNG CHỨNG TỪ HOẠT ĐỘNG HÀNH CHÍNH SANG HOẠT ĐỘNG dịch vụ NGHỀ NGHIỆP </vt:lpstr>
      <vt:lpstr>CÔNG CHỨNG: thành tựu từ XXH</vt:lpstr>
      <vt:lpstr>THỪA PHÁT LẠI: THÀNH LẬP ĐỂ XHH</vt:lpstr>
      <vt:lpstr>Xhh công chứng- một số vấn đề</vt:lpstr>
      <vt:lpstr>THỪA PHÁT LẠI: THIẾU NHẤT QUÁN VỀ CHỦ TRƯƠNG</vt:lpstr>
      <vt:lpstr>HÀM Ý CHUNG CHO XHH DỊCH VỤ CÔNG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LÝ LUẬN VÀ THỰC TIỄN VỀ XÃ HỘI HOÁ DỊCH VỤ CÔNG- TỪ GÓC ĐỘ NGÀNH TƯ PHÁP</dc:title>
  <dc:creator>Microsoft Office User</dc:creator>
  <cp:lastModifiedBy>Microsoft Office User</cp:lastModifiedBy>
  <cp:revision>43</cp:revision>
  <dcterms:created xsi:type="dcterms:W3CDTF">2019-05-14T15:16:22Z</dcterms:created>
  <dcterms:modified xsi:type="dcterms:W3CDTF">2019-05-14T16:50:01Z</dcterms:modified>
</cp:coreProperties>
</file>