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7"/>
  </p:notesMasterIdLst>
  <p:handoutMasterIdLst>
    <p:handoutMasterId r:id="rId18"/>
  </p:handoutMasterIdLst>
  <p:sldIdLst>
    <p:sldId id="256" r:id="rId3"/>
    <p:sldId id="287" r:id="rId4"/>
    <p:sldId id="288" r:id="rId5"/>
    <p:sldId id="289" r:id="rId6"/>
    <p:sldId id="275" r:id="rId7"/>
    <p:sldId id="290" r:id="rId8"/>
    <p:sldId id="291" r:id="rId9"/>
    <p:sldId id="277" r:id="rId10"/>
    <p:sldId id="273" r:id="rId11"/>
    <p:sldId id="292" r:id="rId12"/>
    <p:sldId id="293" r:id="rId13"/>
    <p:sldId id="282" r:id="rId14"/>
    <p:sldId id="283" r:id="rId15"/>
    <p:sldId id="284" r:id="rId16"/>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57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21" autoAdjust="0"/>
  </p:normalViewPr>
  <p:slideViewPr>
    <p:cSldViewPr>
      <p:cViewPr varScale="1">
        <p:scale>
          <a:sx n="65" d="100"/>
          <a:sy n="65" d="100"/>
        </p:scale>
        <p:origin x="974"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3" d="100"/>
          <a:sy n="53" d="100"/>
        </p:scale>
        <p:origin x="2261"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dirty="0" err="1" smtClean="0"/>
              <a:t>Hình</a:t>
            </a:r>
            <a:r>
              <a:rPr lang="en-US" sz="2000" dirty="0" smtClean="0"/>
              <a:t> </a:t>
            </a:r>
            <a:r>
              <a:rPr lang="en-US" sz="2000" dirty="0"/>
              <a:t>1: </a:t>
            </a:r>
            <a:r>
              <a:rPr lang="en-US" sz="2000" dirty="0" err="1"/>
              <a:t>Tiền</a:t>
            </a:r>
            <a:r>
              <a:rPr lang="en-US" sz="2000" dirty="0"/>
              <a:t> </a:t>
            </a:r>
            <a:r>
              <a:rPr lang="en-US" sz="2000" dirty="0" err="1"/>
              <a:t>mặt</a:t>
            </a:r>
            <a:r>
              <a:rPr lang="en-US" sz="2000" dirty="0"/>
              <a:t> </a:t>
            </a:r>
            <a:r>
              <a:rPr lang="en-US" sz="2000" dirty="0" err="1"/>
              <a:t>trong</a:t>
            </a:r>
            <a:r>
              <a:rPr lang="en-US" sz="2000" dirty="0"/>
              <a:t> </a:t>
            </a:r>
            <a:r>
              <a:rPr lang="en-US" sz="2000" dirty="0" err="1"/>
              <a:t>lưu</a:t>
            </a:r>
            <a:r>
              <a:rPr lang="en-US" sz="2000" dirty="0"/>
              <a:t> </a:t>
            </a:r>
            <a:r>
              <a:rPr lang="en-US" sz="2000" dirty="0" err="1" smtClean="0"/>
              <a:t>thông</a:t>
            </a:r>
            <a:r>
              <a:rPr lang="en-US" sz="2000" dirty="0" smtClean="0"/>
              <a:t> </a:t>
            </a:r>
            <a:r>
              <a:rPr lang="en-US" sz="2000" dirty="0" err="1" smtClean="0"/>
              <a:t>tại</a:t>
            </a:r>
            <a:r>
              <a:rPr lang="en-US" sz="2000" baseline="0" dirty="0" smtClean="0"/>
              <a:t> VN</a:t>
            </a:r>
            <a:endParaRPr lang="vi-VN" sz="2000" dirty="0"/>
          </a:p>
        </c:rich>
      </c:tx>
      <c:layout/>
      <c:overlay val="0"/>
    </c:title>
    <c:autoTitleDeleted val="0"/>
    <c:plotArea>
      <c:layout>
        <c:manualLayout>
          <c:layoutTarget val="inner"/>
          <c:xMode val="edge"/>
          <c:yMode val="edge"/>
          <c:x val="7.0637431632473477E-2"/>
          <c:y val="0.15649293150391136"/>
          <c:w val="0.91244286524702767"/>
          <c:h val="0.6108047898619583"/>
        </c:manualLayout>
      </c:layout>
      <c:barChart>
        <c:barDir val="col"/>
        <c:grouping val="clustered"/>
        <c:varyColors val="0"/>
        <c:ser>
          <c:idx val="0"/>
          <c:order val="0"/>
          <c:tx>
            <c:strRef>
              <c:f>Sheet1!$G$18</c:f>
              <c:strCache>
                <c:ptCount val="1"/>
                <c:pt idx="0">
                  <c:v>Tiền mặt/GDP</c:v>
                </c:pt>
              </c:strCache>
            </c:strRef>
          </c:tx>
          <c:spPr>
            <a:solidFill>
              <a:srgbClr val="FFC000"/>
            </a:solidFill>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Sheet1!$F$19:$F$26</c:f>
              <c:numCache>
                <c:formatCode>General</c:formatCode>
                <c:ptCount val="8"/>
                <c:pt idx="0">
                  <c:v>2011</c:v>
                </c:pt>
                <c:pt idx="1">
                  <c:v>2012</c:v>
                </c:pt>
                <c:pt idx="2">
                  <c:v>2013</c:v>
                </c:pt>
                <c:pt idx="3">
                  <c:v>2014</c:v>
                </c:pt>
                <c:pt idx="4">
                  <c:v>2015</c:v>
                </c:pt>
                <c:pt idx="5">
                  <c:v>2016</c:v>
                </c:pt>
                <c:pt idx="6">
                  <c:v>2017</c:v>
                </c:pt>
                <c:pt idx="7">
                  <c:v>2018</c:v>
                </c:pt>
              </c:numCache>
            </c:numRef>
          </c:cat>
          <c:val>
            <c:numRef>
              <c:f>Sheet1!$G$19:$G$26</c:f>
              <c:numCache>
                <c:formatCode>#,000%</c:formatCode>
                <c:ptCount val="8"/>
                <c:pt idx="0">
                  <c:v>0.13347819687254631</c:v>
                </c:pt>
                <c:pt idx="1">
                  <c:v>0.14033708467227193</c:v>
                </c:pt>
                <c:pt idx="2">
                  <c:v>0.14131769641839798</c:v>
                </c:pt>
                <c:pt idx="3">
                  <c:v>0.15861764615059568</c:v>
                </c:pt>
                <c:pt idx="4">
                  <c:v>0.1732866014431193</c:v>
                </c:pt>
                <c:pt idx="5">
                  <c:v>0.1891147486426577</c:v>
                </c:pt>
                <c:pt idx="6">
                  <c:v>0.19540453781730829</c:v>
                </c:pt>
                <c:pt idx="7">
                  <c:v>0.18941045071538554</c:v>
                </c:pt>
              </c:numCache>
            </c:numRef>
          </c:val>
        </c:ser>
        <c:dLbls>
          <c:showLegendKey val="0"/>
          <c:showVal val="0"/>
          <c:showCatName val="0"/>
          <c:showSerName val="0"/>
          <c:showPercent val="0"/>
          <c:showBubbleSize val="0"/>
        </c:dLbls>
        <c:gapWidth val="75"/>
        <c:axId val="-1772795456"/>
        <c:axId val="-1772800896"/>
      </c:barChart>
      <c:lineChart>
        <c:grouping val="standard"/>
        <c:varyColors val="0"/>
        <c:ser>
          <c:idx val="1"/>
          <c:order val="1"/>
          <c:tx>
            <c:strRef>
              <c:f>Sheet1!$H$18</c:f>
              <c:strCache>
                <c:ptCount val="1"/>
                <c:pt idx="0">
                  <c:v>Tiền mặt/Tổng phương tiện thanh toán</c:v>
                </c:pt>
              </c:strCache>
            </c:strRef>
          </c:tx>
          <c:dLbls>
            <c:numFmt formatCode="0.0%" sourceLinked="0"/>
            <c:spPr>
              <a:noFill/>
              <a:ln>
                <a:noFill/>
              </a:ln>
              <a:effectLst/>
            </c:spPr>
            <c:txPr>
              <a:bodyPr/>
              <a:lstStyle/>
              <a:p>
                <a:pPr>
                  <a:defRPr b="1">
                    <a:solidFill>
                      <a:srgbClr val="0000FF"/>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Sheet1!$F$19:$F$26</c:f>
              <c:numCache>
                <c:formatCode>General</c:formatCode>
                <c:ptCount val="8"/>
                <c:pt idx="0">
                  <c:v>2011</c:v>
                </c:pt>
                <c:pt idx="1">
                  <c:v>2012</c:v>
                </c:pt>
                <c:pt idx="2">
                  <c:v>2013</c:v>
                </c:pt>
                <c:pt idx="3">
                  <c:v>2014</c:v>
                </c:pt>
                <c:pt idx="4">
                  <c:v>2015</c:v>
                </c:pt>
                <c:pt idx="5">
                  <c:v>2016</c:v>
                </c:pt>
                <c:pt idx="6">
                  <c:v>2017</c:v>
                </c:pt>
                <c:pt idx="7">
                  <c:v>2018</c:v>
                </c:pt>
              </c:numCache>
            </c:numRef>
          </c:cat>
          <c:val>
            <c:numRef>
              <c:f>Sheet1!$H$19:$H$26</c:f>
              <c:numCache>
                <c:formatCode>#,000%</c:formatCode>
                <c:ptCount val="8"/>
                <c:pt idx="0">
                  <c:v>0.11869999999999999</c:v>
                </c:pt>
                <c:pt idx="1">
                  <c:v>0.12300000000000001</c:v>
                </c:pt>
                <c:pt idx="2">
                  <c:v>0.11509999999999999</c:v>
                </c:pt>
                <c:pt idx="3">
                  <c:v>0.1206</c:v>
                </c:pt>
                <c:pt idx="4">
                  <c:v>0.1207</c:v>
                </c:pt>
                <c:pt idx="5">
                  <c:v>0.1195</c:v>
                </c:pt>
                <c:pt idx="6">
                  <c:v>0.11939999999999999</c:v>
                </c:pt>
                <c:pt idx="7">
                  <c:v>0.1157</c:v>
                </c:pt>
              </c:numCache>
            </c:numRef>
          </c:val>
          <c:smooth val="0"/>
        </c:ser>
        <c:dLbls>
          <c:showLegendKey val="0"/>
          <c:showVal val="0"/>
          <c:showCatName val="0"/>
          <c:showSerName val="0"/>
          <c:showPercent val="0"/>
          <c:showBubbleSize val="0"/>
        </c:dLbls>
        <c:marker val="1"/>
        <c:smooth val="0"/>
        <c:axId val="-1772795456"/>
        <c:axId val="-1772800896"/>
      </c:lineChart>
      <c:catAx>
        <c:axId val="-1772795456"/>
        <c:scaling>
          <c:orientation val="minMax"/>
        </c:scaling>
        <c:delete val="0"/>
        <c:axPos val="b"/>
        <c:numFmt formatCode="General" sourceLinked="1"/>
        <c:majorTickMark val="none"/>
        <c:minorTickMark val="none"/>
        <c:tickLblPos val="nextTo"/>
        <c:crossAx val="-1772800896"/>
        <c:crosses val="autoZero"/>
        <c:auto val="1"/>
        <c:lblAlgn val="ctr"/>
        <c:lblOffset val="100"/>
        <c:noMultiLvlLbl val="0"/>
      </c:catAx>
      <c:valAx>
        <c:axId val="-1772800896"/>
        <c:scaling>
          <c:orientation val="minMax"/>
          <c:min val="9.0000000000000024E-2"/>
        </c:scaling>
        <c:delete val="0"/>
        <c:axPos val="l"/>
        <c:majorGridlines/>
        <c:numFmt formatCode="0%" sourceLinked="0"/>
        <c:majorTickMark val="none"/>
        <c:minorTickMark val="none"/>
        <c:tickLblPos val="nextTo"/>
        <c:spPr>
          <a:ln w="9525">
            <a:noFill/>
          </a:ln>
        </c:spPr>
        <c:crossAx val="-1772795456"/>
        <c:crosses val="autoZero"/>
        <c:crossBetween val="between"/>
      </c:valAx>
    </c:plotArea>
    <c:legend>
      <c:legendPos val="b"/>
      <c:layout>
        <c:manualLayout>
          <c:xMode val="edge"/>
          <c:yMode val="edge"/>
          <c:x val="4.1304846693538011E-2"/>
          <c:y val="0.85963591055875155"/>
          <c:w val="0.92622994882751253"/>
          <c:h val="0.11037768999134917"/>
        </c:manualLayout>
      </c:layout>
      <c:overlay val="0"/>
      <c:txPr>
        <a:bodyPr/>
        <a:lstStyle/>
        <a:p>
          <a:pPr>
            <a:defRPr b="1"/>
          </a:pPr>
          <a:endParaRPr lang="en-US"/>
        </a:p>
      </c:txPr>
    </c:legend>
    <c:plotVisOnly val="1"/>
    <c:dispBlanksAs val="gap"/>
    <c:showDLblsOverMax val="0"/>
  </c:chart>
  <c:spPr>
    <a:ln w="3175">
      <a:solidFill>
        <a:schemeClr val="tx1"/>
      </a:solidFill>
    </a:ln>
  </c:spPr>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a:t>Hình 2: Tỷ lệ tiền mặt trong lưu thông/GDP 2017</a:t>
            </a:r>
            <a:endParaRPr lang="vi-VN" sz="2000"/>
          </a:p>
        </c:rich>
      </c:tx>
      <c:layout>
        <c:manualLayout>
          <c:xMode val="edge"/>
          <c:yMode val="edge"/>
          <c:x val="0.1503088889828367"/>
          <c:y val="1.8056415248393919E-2"/>
        </c:manualLayout>
      </c:layout>
      <c:overlay val="0"/>
    </c:title>
    <c:autoTitleDeleted val="0"/>
    <c:plotArea>
      <c:layout/>
      <c:barChart>
        <c:barDir val="col"/>
        <c:grouping val="clustered"/>
        <c:varyColors val="0"/>
        <c:ser>
          <c:idx val="0"/>
          <c:order val="0"/>
          <c:invertIfNegative val="0"/>
          <c:dPt>
            <c:idx val="12"/>
            <c:invertIfNegative val="0"/>
            <c:bubble3D val="0"/>
            <c:spPr>
              <a:solidFill>
                <a:srgbClr val="FFC000"/>
              </a:solidFill>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Sheet2!$E$5:$E$17</c:f>
              <c:strCache>
                <c:ptCount val="13"/>
                <c:pt idx="0">
                  <c:v>Nhật</c:v>
                </c:pt>
                <c:pt idx="1">
                  <c:v>Mỹ</c:v>
                </c:pt>
                <c:pt idx="2">
                  <c:v>Brazil</c:v>
                </c:pt>
                <c:pt idx="3">
                  <c:v>Anh</c:v>
                </c:pt>
                <c:pt idx="4">
                  <c:v>Hàn Quốc</c:v>
                </c:pt>
                <c:pt idx="5">
                  <c:v>Trung Quốc</c:v>
                </c:pt>
                <c:pt idx="6">
                  <c:v>Ấn Độ</c:v>
                </c:pt>
                <c:pt idx="7">
                  <c:v>Singapore</c:v>
                </c:pt>
                <c:pt idx="8">
                  <c:v>Indonesia</c:v>
                </c:pt>
                <c:pt idx="9">
                  <c:v>Malaysia</c:v>
                </c:pt>
                <c:pt idx="10">
                  <c:v>Philippine</c:v>
                </c:pt>
                <c:pt idx="11">
                  <c:v>Thailand</c:v>
                </c:pt>
                <c:pt idx="12">
                  <c:v>Việt Nam</c:v>
                </c:pt>
              </c:strCache>
            </c:strRef>
          </c:cat>
          <c:val>
            <c:numRef>
              <c:f>Sheet2!$F$5:$F$17</c:f>
              <c:numCache>
                <c:formatCode>#,000%</c:formatCode>
                <c:ptCount val="13"/>
                <c:pt idx="0">
                  <c:v>0.2</c:v>
                </c:pt>
                <c:pt idx="1">
                  <c:v>7.9000000000000001E-2</c:v>
                </c:pt>
                <c:pt idx="2">
                  <c:v>3.6999999999999998E-2</c:v>
                </c:pt>
                <c:pt idx="3">
                  <c:v>3.9E-2</c:v>
                </c:pt>
                <c:pt idx="4">
                  <c:v>5.8999999999999997E-2</c:v>
                </c:pt>
                <c:pt idx="5">
                  <c:v>9.1999999999999998E-2</c:v>
                </c:pt>
                <c:pt idx="6">
                  <c:v>8.7999999999999995E-2</c:v>
                </c:pt>
                <c:pt idx="7">
                  <c:v>0.104</c:v>
                </c:pt>
                <c:pt idx="8">
                  <c:v>4.1000000000000002E-2</c:v>
                </c:pt>
                <c:pt idx="9">
                  <c:v>7.6999999999999999E-2</c:v>
                </c:pt>
                <c:pt idx="10">
                  <c:v>7.4999999999999997E-2</c:v>
                </c:pt>
                <c:pt idx="11">
                  <c:v>0.126</c:v>
                </c:pt>
                <c:pt idx="12">
                  <c:v>0.1891147486426577</c:v>
                </c:pt>
              </c:numCache>
            </c:numRef>
          </c:val>
        </c:ser>
        <c:dLbls>
          <c:showLegendKey val="0"/>
          <c:showVal val="0"/>
          <c:showCatName val="0"/>
          <c:showSerName val="0"/>
          <c:showPercent val="0"/>
          <c:showBubbleSize val="0"/>
        </c:dLbls>
        <c:gapWidth val="75"/>
        <c:overlap val="-25"/>
        <c:axId val="-1772793824"/>
        <c:axId val="-1772800352"/>
      </c:barChart>
      <c:catAx>
        <c:axId val="-1772793824"/>
        <c:scaling>
          <c:orientation val="minMax"/>
        </c:scaling>
        <c:delete val="0"/>
        <c:axPos val="b"/>
        <c:numFmt formatCode="General" sourceLinked="0"/>
        <c:majorTickMark val="none"/>
        <c:minorTickMark val="none"/>
        <c:tickLblPos val="nextTo"/>
        <c:crossAx val="-1772800352"/>
        <c:crosses val="autoZero"/>
        <c:auto val="1"/>
        <c:lblAlgn val="ctr"/>
        <c:lblOffset val="100"/>
        <c:noMultiLvlLbl val="0"/>
      </c:catAx>
      <c:valAx>
        <c:axId val="-1772800352"/>
        <c:scaling>
          <c:orientation val="minMax"/>
          <c:max val="0.21000000000000002"/>
          <c:min val="0"/>
        </c:scaling>
        <c:delete val="0"/>
        <c:axPos val="l"/>
        <c:majorGridlines/>
        <c:numFmt formatCode="0%" sourceLinked="0"/>
        <c:majorTickMark val="none"/>
        <c:minorTickMark val="none"/>
        <c:tickLblPos val="nextTo"/>
        <c:spPr>
          <a:ln w="9525">
            <a:noFill/>
          </a:ln>
        </c:spPr>
        <c:crossAx val="-1772793824"/>
        <c:crosses val="autoZero"/>
        <c:crossBetween val="between"/>
      </c:valAx>
    </c:plotArea>
    <c:plotVisOnly val="1"/>
    <c:dispBlanksAs val="gap"/>
    <c:showDLblsOverMax val="0"/>
  </c:chart>
  <c:spPr>
    <a:ln w="3175">
      <a:solidFill>
        <a:schemeClr val="tx1"/>
      </a:solidFill>
    </a:ln>
  </c:spPr>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2F36C5-6C00-453E-B10E-5C6F1E21707F}" type="slidenum">
              <a:rPr lang="en-US" smtClean="0"/>
              <a:t>‹#›</a:t>
            </a:fld>
            <a:endParaRPr lang="en-US"/>
          </a:p>
        </p:txBody>
      </p:sp>
    </p:spTree>
    <p:extLst>
      <p:ext uri="{BB962C8B-B14F-4D97-AF65-F5344CB8AC3E}">
        <p14:creationId xmlns:p14="http://schemas.microsoft.com/office/powerpoint/2010/main" val="844954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C05A27-85CA-47F3-BF53-762E1603A3EC}" type="datetimeFigureOut">
              <a:rPr lang="vi-VN" smtClean="0"/>
              <a:t>10/05/2019</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D7FEB2-5076-4BDA-A3BE-1936C7D035B8}" type="slidenum">
              <a:rPr lang="vi-VN" smtClean="0"/>
              <a:t>‹#›</a:t>
            </a:fld>
            <a:endParaRPr lang="vi-VN"/>
          </a:p>
        </p:txBody>
      </p:sp>
    </p:spTree>
    <p:extLst>
      <p:ext uri="{BB962C8B-B14F-4D97-AF65-F5344CB8AC3E}">
        <p14:creationId xmlns:p14="http://schemas.microsoft.com/office/powerpoint/2010/main" val="2175487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BFD7FEB2-5076-4BDA-A3BE-1936C7D035B8}" type="slidenum">
              <a:rPr lang="vi-VN" smtClean="0"/>
              <a:t>1</a:t>
            </a:fld>
            <a:endParaRPr lang="vi-VN"/>
          </a:p>
        </p:txBody>
      </p:sp>
    </p:spTree>
    <p:extLst>
      <p:ext uri="{BB962C8B-B14F-4D97-AF65-F5344CB8AC3E}">
        <p14:creationId xmlns:p14="http://schemas.microsoft.com/office/powerpoint/2010/main" val="1294243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9F7FCF-D7D2-4182-8934-8441B2C99492}" type="slidenum">
              <a:rPr lang="en-US" smtClean="0"/>
              <a:pPr>
                <a:defRPr/>
              </a:pPr>
              <a:t>3</a:t>
            </a:fld>
            <a:endParaRPr lang="en-US"/>
          </a:p>
        </p:txBody>
      </p:sp>
    </p:spTree>
    <p:extLst>
      <p:ext uri="{BB962C8B-B14F-4D97-AF65-F5344CB8AC3E}">
        <p14:creationId xmlns:p14="http://schemas.microsoft.com/office/powerpoint/2010/main" val="3252005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B14257C6-B12A-4D9C-BD32-E20948AC55EF}" type="datetime1">
              <a:rPr lang="vi-VN" smtClean="0"/>
              <a:t>10/05/2019</a:t>
            </a:fld>
            <a:endParaRPr lang="vi-VN"/>
          </a:p>
        </p:txBody>
      </p:sp>
      <p:sp>
        <p:nvSpPr>
          <p:cNvPr id="5"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6"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32EF0647-073E-488D-8FB2-4005654D381E}" type="datetime1">
              <a:rPr lang="vi-VN" smtClean="0"/>
              <a:t>10/05/2019</a:t>
            </a:fld>
            <a:endParaRPr lang="vi-VN"/>
          </a:p>
        </p:txBody>
      </p:sp>
      <p:sp>
        <p:nvSpPr>
          <p:cNvPr id="5"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6"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14400"/>
            <a:ext cx="19431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144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8C7AFEC9-90E9-47F0-B214-C75CB15512EA}" type="datetime1">
              <a:rPr lang="vi-VN" smtClean="0"/>
              <a:t>10/05/2019</a:t>
            </a:fld>
            <a:endParaRPr lang="vi-VN"/>
          </a:p>
        </p:txBody>
      </p:sp>
      <p:sp>
        <p:nvSpPr>
          <p:cNvPr id="5"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6"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Content Placeholder 5"/>
          <p:cNvSpPr>
            <a:spLocks noGrp="1"/>
          </p:cNvSpPr>
          <p:nvPr>
            <p:ph sz="quarter" idx="11"/>
          </p:nvPr>
        </p:nvSpPr>
        <p:spPr>
          <a:xfrm>
            <a:off x="527539" y="3778250"/>
            <a:ext cx="7971693" cy="2317750"/>
          </a:xfrm>
          <a:prstGeom prst="rect">
            <a:avLst/>
          </a:prstGeom>
        </p:spPr>
        <p:txBody>
          <a:bodyPr/>
          <a:lstStyle>
            <a:lvl1pPr>
              <a:defRPr sz="1100">
                <a:latin typeface="Tahoma" panose="020B0604030504040204" pitchFamily="34" charset="0"/>
                <a:cs typeface="Tahoma" panose="020B0604030504040204" pitchFamily="34" charset="0"/>
              </a:defRPr>
            </a:lvl1pPr>
            <a:lvl2pPr>
              <a:defRPr sz="1100">
                <a:latin typeface="Tahoma" panose="020B0604030504040204" pitchFamily="34" charset="0"/>
                <a:cs typeface="Tahoma" panose="020B0604030504040204" pitchFamily="34" charset="0"/>
              </a:defRPr>
            </a:lvl2pPr>
            <a:lvl3pPr>
              <a:defRPr sz="1100">
                <a:latin typeface="Tahoma" panose="020B0604030504040204" pitchFamily="34" charset="0"/>
                <a:cs typeface="Tahoma" panose="020B0604030504040204" pitchFamily="34" charset="0"/>
              </a:defRPr>
            </a:lvl3pPr>
            <a:lvl4pPr>
              <a:defRPr sz="1100">
                <a:latin typeface="Tahoma" panose="020B0604030504040204" pitchFamily="34" charset="0"/>
                <a:cs typeface="Tahoma" panose="020B0604030504040204" pitchFamily="34" charset="0"/>
              </a:defRPr>
            </a:lvl4pPr>
            <a:lvl5pPr>
              <a:defRPr sz="1100">
                <a:latin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Content Placeholder 5"/>
          <p:cNvSpPr>
            <a:spLocks noGrp="1"/>
          </p:cNvSpPr>
          <p:nvPr>
            <p:ph sz="quarter" idx="12"/>
          </p:nvPr>
        </p:nvSpPr>
        <p:spPr>
          <a:xfrm>
            <a:off x="386861" y="469900"/>
            <a:ext cx="7971693" cy="609600"/>
          </a:xfrm>
          <a:prstGeom prst="rect">
            <a:avLst/>
          </a:prstGeom>
        </p:spPr>
        <p:txBody>
          <a:bodyPr/>
          <a:lstStyle>
            <a:lvl1pPr marL="0" indent="0">
              <a:buNone/>
              <a:defRPr sz="2100">
                <a:latin typeface="Tahoma" panose="020B0604030504040204" pitchFamily="34" charset="0"/>
                <a:cs typeface="Tahoma" panose="020B0604030504040204" pitchFamily="34" charset="0"/>
              </a:defRPr>
            </a:lvl1pPr>
            <a:lvl2pPr>
              <a:defRPr sz="1100">
                <a:latin typeface="Tahoma" panose="020B0604030504040204" pitchFamily="34" charset="0"/>
                <a:cs typeface="Tahoma" panose="020B0604030504040204" pitchFamily="34" charset="0"/>
              </a:defRPr>
            </a:lvl2pPr>
            <a:lvl3pPr>
              <a:defRPr sz="1100">
                <a:latin typeface="Tahoma" panose="020B0604030504040204" pitchFamily="34" charset="0"/>
                <a:cs typeface="Tahoma" panose="020B0604030504040204" pitchFamily="34" charset="0"/>
              </a:defRPr>
            </a:lvl3pPr>
            <a:lvl4pPr>
              <a:defRPr sz="1100">
                <a:latin typeface="Tahoma" panose="020B0604030504040204" pitchFamily="34" charset="0"/>
                <a:cs typeface="Tahoma" panose="020B0604030504040204" pitchFamily="34" charset="0"/>
              </a:defRPr>
            </a:lvl4pPr>
            <a:lvl5pPr>
              <a:defRPr sz="1100">
                <a:latin typeface="Tahoma" panose="020B0604030504040204" pitchFamily="34" charset="0"/>
                <a:cs typeface="Tahoma" panose="020B0604030504040204" pitchFamily="34" charset="0"/>
              </a:defRPr>
            </a:lvl5pPr>
          </a:lstStyle>
          <a:p>
            <a:pPr lvl="0"/>
            <a:r>
              <a:rPr lang="en-US" smtClean="0"/>
              <a:t>Click to edit Master text styles</a:t>
            </a:r>
          </a:p>
        </p:txBody>
      </p:sp>
      <p:sp>
        <p:nvSpPr>
          <p:cNvPr id="9" name="Content Placeholder 5"/>
          <p:cNvSpPr>
            <a:spLocks noGrp="1"/>
          </p:cNvSpPr>
          <p:nvPr>
            <p:ph sz="quarter" idx="13"/>
          </p:nvPr>
        </p:nvSpPr>
        <p:spPr>
          <a:xfrm>
            <a:off x="527539" y="1270000"/>
            <a:ext cx="7971693" cy="2317750"/>
          </a:xfrm>
          <a:prstGeom prst="rect">
            <a:avLst/>
          </a:prstGeom>
        </p:spPr>
        <p:txBody>
          <a:bodyPr/>
          <a:lstStyle>
            <a:lvl1pPr>
              <a:defRPr sz="1100">
                <a:latin typeface="Tahoma" panose="020B0604030504040204" pitchFamily="34" charset="0"/>
                <a:cs typeface="Tahoma" panose="020B0604030504040204" pitchFamily="34" charset="0"/>
              </a:defRPr>
            </a:lvl1pPr>
            <a:lvl2pPr>
              <a:defRPr sz="1100">
                <a:latin typeface="Tahoma" panose="020B0604030504040204" pitchFamily="34" charset="0"/>
                <a:cs typeface="Tahoma" panose="020B0604030504040204" pitchFamily="34" charset="0"/>
              </a:defRPr>
            </a:lvl2pPr>
            <a:lvl3pPr>
              <a:defRPr sz="1100">
                <a:latin typeface="Tahoma" panose="020B0604030504040204" pitchFamily="34" charset="0"/>
                <a:cs typeface="Tahoma" panose="020B0604030504040204" pitchFamily="34" charset="0"/>
              </a:defRPr>
            </a:lvl3pPr>
            <a:lvl4pPr>
              <a:defRPr sz="1100">
                <a:latin typeface="Tahoma" panose="020B0604030504040204" pitchFamily="34" charset="0"/>
                <a:cs typeface="Tahoma" panose="020B0604030504040204" pitchFamily="34" charset="0"/>
              </a:defRPr>
            </a:lvl4pPr>
            <a:lvl5pPr>
              <a:defRPr sz="1100">
                <a:latin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6916311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0EBB8BBB-ED00-4143-942B-E14B21FA22F5}" type="datetime1">
              <a:rPr lang="vi-VN" smtClean="0"/>
              <a:t>10/05/2019</a:t>
            </a:fld>
            <a:endParaRPr lang="vi-VN"/>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a:t>
            </a:fld>
            <a:endParaRPr lang="vi-VN"/>
          </a:p>
        </p:txBody>
      </p:sp>
    </p:spTree>
    <p:extLst>
      <p:ext uri="{BB962C8B-B14F-4D97-AF65-F5344CB8AC3E}">
        <p14:creationId xmlns:p14="http://schemas.microsoft.com/office/powerpoint/2010/main" val="99331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pic>
        <p:nvPicPr>
          <p:cNvPr id="4" name="Picture 22" descr="Bandeau-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oneTexte 8"/>
          <p:cNvSpPr txBox="1">
            <a:spLocks noChangeArrowheads="1"/>
          </p:cNvSpPr>
          <p:nvPr/>
        </p:nvSpPr>
        <p:spPr bwMode="auto">
          <a:xfrm rot="10800000" flipH="1" flipV="1">
            <a:off x="1454150" y="6584950"/>
            <a:ext cx="7138988"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655" tIns="42328" rIns="84655" bIns="42328">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fr-FR" altLang="ja-JP" sz="1100" b="1" smtClean="0">
                <a:solidFill>
                  <a:prstClr val="black"/>
                </a:solidFill>
              </a:rPr>
              <a:t>ALM CONFERENCE FOR BIDV – AUGUST 2013 – PHILIPPE DUCHEMIN</a:t>
            </a:r>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Rectangle 7"/>
          <p:cNvSpPr>
            <a:spLocks noGrp="1" noChangeArrowheads="1"/>
          </p:cNvSpPr>
          <p:nvPr>
            <p:ph type="sldNum" sz="quarter" idx="10"/>
          </p:nvPr>
        </p:nvSpPr>
        <p:spPr>
          <a:xfrm>
            <a:off x="8435975" y="6188075"/>
            <a:ext cx="503238" cy="669925"/>
          </a:xfrm>
        </p:spPr>
        <p:txBody>
          <a:bodyPr/>
          <a:lstStyle>
            <a:lvl1pPr>
              <a:defRPr sz="2200"/>
            </a:lvl1pPr>
          </a:lstStyle>
          <a:p>
            <a:fld id="{336D6E09-4F39-4CD4-A422-2A52FB8DEB07}" type="slidenum">
              <a:rPr lang="vi-VN" smtClean="0"/>
              <a:t>‹#›</a:t>
            </a:fld>
            <a:endParaRPr lang="vi-VN"/>
          </a:p>
        </p:txBody>
      </p:sp>
    </p:spTree>
    <p:extLst>
      <p:ext uri="{BB962C8B-B14F-4D97-AF65-F5344CB8AC3E}">
        <p14:creationId xmlns:p14="http://schemas.microsoft.com/office/powerpoint/2010/main" val="3886481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2_Blank">
    <p:spTree>
      <p:nvGrpSpPr>
        <p:cNvPr id="1" name=""/>
        <p:cNvGrpSpPr/>
        <p:nvPr/>
      </p:nvGrpSpPr>
      <p:grpSpPr>
        <a:xfrm>
          <a:off x="0" y="0"/>
          <a:ext cx="0" cy="0"/>
          <a:chOff x="0" y="0"/>
          <a:chExt cx="0" cy="0"/>
        </a:xfrm>
      </p:grpSpPr>
      <p:sp>
        <p:nvSpPr>
          <p:cNvPr id="7" name="Content Placeholder 5"/>
          <p:cNvSpPr>
            <a:spLocks noGrp="1"/>
          </p:cNvSpPr>
          <p:nvPr>
            <p:ph sz="quarter" idx="11"/>
          </p:nvPr>
        </p:nvSpPr>
        <p:spPr>
          <a:xfrm>
            <a:off x="527539" y="3778250"/>
            <a:ext cx="7971693" cy="2317750"/>
          </a:xfrm>
          <a:prstGeom prst="rect">
            <a:avLst/>
          </a:prstGeom>
        </p:spPr>
        <p:txBody>
          <a:bodyPr/>
          <a:lstStyle>
            <a:lvl1pPr>
              <a:defRPr sz="1100">
                <a:latin typeface="Tahoma" panose="020B0604030504040204" pitchFamily="34" charset="0"/>
                <a:cs typeface="Tahoma" panose="020B0604030504040204" pitchFamily="34" charset="0"/>
              </a:defRPr>
            </a:lvl1pPr>
            <a:lvl2pPr>
              <a:defRPr sz="1100">
                <a:latin typeface="Tahoma" panose="020B0604030504040204" pitchFamily="34" charset="0"/>
                <a:cs typeface="Tahoma" panose="020B0604030504040204" pitchFamily="34" charset="0"/>
              </a:defRPr>
            </a:lvl2pPr>
            <a:lvl3pPr>
              <a:defRPr sz="1100">
                <a:latin typeface="Tahoma" panose="020B0604030504040204" pitchFamily="34" charset="0"/>
                <a:cs typeface="Tahoma" panose="020B0604030504040204" pitchFamily="34" charset="0"/>
              </a:defRPr>
            </a:lvl3pPr>
            <a:lvl4pPr>
              <a:defRPr sz="1100">
                <a:latin typeface="Tahoma" panose="020B0604030504040204" pitchFamily="34" charset="0"/>
                <a:cs typeface="Tahoma" panose="020B0604030504040204" pitchFamily="34" charset="0"/>
              </a:defRPr>
            </a:lvl4pPr>
            <a:lvl5pPr>
              <a:defRPr sz="1100">
                <a:latin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Content Placeholder 5"/>
          <p:cNvSpPr>
            <a:spLocks noGrp="1"/>
          </p:cNvSpPr>
          <p:nvPr>
            <p:ph sz="quarter" idx="12"/>
          </p:nvPr>
        </p:nvSpPr>
        <p:spPr>
          <a:xfrm>
            <a:off x="386861" y="469900"/>
            <a:ext cx="7971693" cy="609600"/>
          </a:xfrm>
          <a:prstGeom prst="rect">
            <a:avLst/>
          </a:prstGeom>
        </p:spPr>
        <p:txBody>
          <a:bodyPr/>
          <a:lstStyle>
            <a:lvl1pPr marL="0" indent="0">
              <a:buNone/>
              <a:defRPr sz="2100">
                <a:latin typeface="Tahoma" panose="020B0604030504040204" pitchFamily="34" charset="0"/>
                <a:cs typeface="Tahoma" panose="020B0604030504040204" pitchFamily="34" charset="0"/>
              </a:defRPr>
            </a:lvl1pPr>
            <a:lvl2pPr>
              <a:defRPr sz="1100">
                <a:latin typeface="Tahoma" panose="020B0604030504040204" pitchFamily="34" charset="0"/>
                <a:cs typeface="Tahoma" panose="020B0604030504040204" pitchFamily="34" charset="0"/>
              </a:defRPr>
            </a:lvl2pPr>
            <a:lvl3pPr>
              <a:defRPr sz="1100">
                <a:latin typeface="Tahoma" panose="020B0604030504040204" pitchFamily="34" charset="0"/>
                <a:cs typeface="Tahoma" panose="020B0604030504040204" pitchFamily="34" charset="0"/>
              </a:defRPr>
            </a:lvl3pPr>
            <a:lvl4pPr>
              <a:defRPr sz="1100">
                <a:latin typeface="Tahoma" panose="020B0604030504040204" pitchFamily="34" charset="0"/>
                <a:cs typeface="Tahoma" panose="020B0604030504040204" pitchFamily="34" charset="0"/>
              </a:defRPr>
            </a:lvl4pPr>
            <a:lvl5pPr>
              <a:defRPr sz="1100">
                <a:latin typeface="Tahoma" panose="020B0604030504040204" pitchFamily="34" charset="0"/>
                <a:cs typeface="Tahoma" panose="020B0604030504040204" pitchFamily="34" charset="0"/>
              </a:defRPr>
            </a:lvl5pPr>
          </a:lstStyle>
          <a:p>
            <a:pPr lvl="0"/>
            <a:r>
              <a:rPr lang="en-US" smtClean="0"/>
              <a:t>Click to edit Master text styles</a:t>
            </a:r>
          </a:p>
        </p:txBody>
      </p:sp>
      <p:sp>
        <p:nvSpPr>
          <p:cNvPr id="9" name="Content Placeholder 5"/>
          <p:cNvSpPr>
            <a:spLocks noGrp="1"/>
          </p:cNvSpPr>
          <p:nvPr>
            <p:ph sz="quarter" idx="13"/>
          </p:nvPr>
        </p:nvSpPr>
        <p:spPr>
          <a:xfrm>
            <a:off x="527539" y="1270000"/>
            <a:ext cx="7971693" cy="2317750"/>
          </a:xfrm>
          <a:prstGeom prst="rect">
            <a:avLst/>
          </a:prstGeom>
        </p:spPr>
        <p:txBody>
          <a:bodyPr/>
          <a:lstStyle>
            <a:lvl1pPr>
              <a:defRPr sz="1100">
                <a:latin typeface="Tahoma" panose="020B0604030504040204" pitchFamily="34" charset="0"/>
                <a:cs typeface="Tahoma" panose="020B0604030504040204" pitchFamily="34" charset="0"/>
              </a:defRPr>
            </a:lvl1pPr>
            <a:lvl2pPr>
              <a:defRPr sz="1100">
                <a:latin typeface="Tahoma" panose="020B0604030504040204" pitchFamily="34" charset="0"/>
                <a:cs typeface="Tahoma" panose="020B0604030504040204" pitchFamily="34" charset="0"/>
              </a:defRPr>
            </a:lvl2pPr>
            <a:lvl3pPr>
              <a:defRPr sz="1100">
                <a:latin typeface="Tahoma" panose="020B0604030504040204" pitchFamily="34" charset="0"/>
                <a:cs typeface="Tahoma" panose="020B0604030504040204" pitchFamily="34" charset="0"/>
              </a:defRPr>
            </a:lvl3pPr>
            <a:lvl4pPr>
              <a:defRPr sz="1100">
                <a:latin typeface="Tahoma" panose="020B0604030504040204" pitchFamily="34" charset="0"/>
                <a:cs typeface="Tahoma" panose="020B0604030504040204" pitchFamily="34" charset="0"/>
              </a:defRPr>
            </a:lvl4pPr>
            <a:lvl5pPr>
              <a:defRPr sz="1100">
                <a:latin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561171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re et contenu">
    <p:spTree>
      <p:nvGrpSpPr>
        <p:cNvPr id="1" name=""/>
        <p:cNvGrpSpPr/>
        <p:nvPr/>
      </p:nvGrpSpPr>
      <p:grpSpPr>
        <a:xfrm>
          <a:off x="0" y="0"/>
          <a:ext cx="0" cy="0"/>
          <a:chOff x="0" y="0"/>
          <a:chExt cx="0" cy="0"/>
        </a:xfrm>
      </p:grpSpPr>
      <p:pic>
        <p:nvPicPr>
          <p:cNvPr id="4" name="Picture 22" descr="Bandeau-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oneTexte 8"/>
          <p:cNvSpPr txBox="1">
            <a:spLocks noChangeArrowheads="1"/>
          </p:cNvSpPr>
          <p:nvPr/>
        </p:nvSpPr>
        <p:spPr bwMode="auto">
          <a:xfrm rot="10800000" flipH="1" flipV="1">
            <a:off x="1454150" y="6584950"/>
            <a:ext cx="7138988"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655" tIns="42328" rIns="84655" bIns="42328">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fr-FR" altLang="ja-JP" sz="1100" b="1" smtClean="0">
                <a:solidFill>
                  <a:prstClr val="black"/>
                </a:solidFill>
              </a:rPr>
              <a:t>ALM CONFERENCE FOR BIDV – AUGUST 2013 – PHILIPPE DUCHEMIN</a:t>
            </a:r>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Rectangle 7"/>
          <p:cNvSpPr>
            <a:spLocks noGrp="1" noChangeArrowheads="1"/>
          </p:cNvSpPr>
          <p:nvPr>
            <p:ph type="sldNum" sz="quarter" idx="10"/>
          </p:nvPr>
        </p:nvSpPr>
        <p:spPr>
          <a:xfrm>
            <a:off x="8435975" y="6188075"/>
            <a:ext cx="503238" cy="669925"/>
          </a:xfrm>
        </p:spPr>
        <p:txBody>
          <a:bodyPr/>
          <a:lstStyle>
            <a:lvl1pPr>
              <a:defRPr sz="2200"/>
            </a:lvl1pPr>
          </a:lstStyle>
          <a:p>
            <a:fld id="{336D6E09-4F39-4CD4-A422-2A52FB8DEB07}" type="slidenum">
              <a:rPr lang="vi-VN" smtClean="0"/>
              <a:t>‹#›</a:t>
            </a:fld>
            <a:endParaRPr lang="vi-VN"/>
          </a:p>
        </p:txBody>
      </p:sp>
    </p:spTree>
    <p:extLst>
      <p:ext uri="{BB962C8B-B14F-4D97-AF65-F5344CB8AC3E}">
        <p14:creationId xmlns:p14="http://schemas.microsoft.com/office/powerpoint/2010/main" val="597219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64588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0647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4425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A3D8BD21-7813-4A40-98AB-03054C33A64D}" type="datetime1">
              <a:rPr lang="vi-VN" smtClean="0"/>
              <a:t>10/05/2019</a:t>
            </a:fld>
            <a:endParaRPr lang="vi-VN"/>
          </a:p>
        </p:txBody>
      </p:sp>
      <p:sp>
        <p:nvSpPr>
          <p:cNvPr id="5"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6"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76047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1928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51447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0720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78673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07248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29022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24DA8B-F439-4B41-B24B-E42A1F58B1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165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6BD73E80-EEB9-4294-87FE-097D7FDB536F}" type="datetime1">
              <a:rPr lang="vi-VN" smtClean="0"/>
              <a:t>10/05/2019</a:t>
            </a:fld>
            <a:endParaRPr lang="vi-VN"/>
          </a:p>
        </p:txBody>
      </p:sp>
      <p:sp>
        <p:nvSpPr>
          <p:cNvPr id="5"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6"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9C7B63F4-C976-47A7-8307-891A4A459B04}" type="datetime1">
              <a:rPr lang="vi-VN" smtClean="0"/>
              <a:t>10/05/2019</a:t>
            </a:fld>
            <a:endParaRPr lang="vi-VN"/>
          </a:p>
        </p:txBody>
      </p:sp>
      <p:sp>
        <p:nvSpPr>
          <p:cNvPr id="6"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7"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8A78AA51-2EB1-4758-A1C3-B18CB3D3A570}" type="datetime1">
              <a:rPr lang="vi-VN" smtClean="0"/>
              <a:t>10/05/2019</a:t>
            </a:fld>
            <a:endParaRPr lang="vi-VN"/>
          </a:p>
        </p:txBody>
      </p:sp>
      <p:sp>
        <p:nvSpPr>
          <p:cNvPr id="8"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9"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fld id="{0B314C6D-EE4F-4E97-92D2-B97D0564B245}" type="datetime1">
              <a:rPr lang="vi-VN" smtClean="0"/>
              <a:t>10/05/2019</a:t>
            </a:fld>
            <a:endParaRPr lang="vi-VN"/>
          </a:p>
        </p:txBody>
      </p:sp>
      <p:sp>
        <p:nvSpPr>
          <p:cNvPr id="4"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5"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8BAF82C-B4DC-44F8-BD09-B3093E31FC3B}" type="datetime1">
              <a:rPr lang="vi-VN" smtClean="0"/>
              <a:t>10/05/2019</a:t>
            </a:fld>
            <a:endParaRPr lang="vi-VN"/>
          </a:p>
        </p:txBody>
      </p:sp>
      <p:sp>
        <p:nvSpPr>
          <p:cNvPr id="3"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4"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7ADF8E0-F929-4B3C-A025-62473D949800}" type="datetime1">
              <a:rPr lang="vi-VN" smtClean="0"/>
              <a:t>10/05/2019</a:t>
            </a:fld>
            <a:endParaRPr lang="vi-VN"/>
          </a:p>
        </p:txBody>
      </p:sp>
      <p:sp>
        <p:nvSpPr>
          <p:cNvPr id="6"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7"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426D800-639C-4ABF-ADBC-F98E0263503E}" type="datetime1">
              <a:rPr lang="vi-VN" smtClean="0"/>
              <a:t>10/05/2019</a:t>
            </a:fld>
            <a:endParaRPr lang="vi-VN"/>
          </a:p>
        </p:txBody>
      </p:sp>
      <p:sp>
        <p:nvSpPr>
          <p:cNvPr id="6" name="Rectangle 5"/>
          <p:cNvSpPr>
            <a:spLocks noGrp="1" noChangeArrowheads="1"/>
          </p:cNvSpPr>
          <p:nvPr>
            <p:ph type="ftr" sz="quarter" idx="11"/>
          </p:nvPr>
        </p:nvSpPr>
        <p:spPr>
          <a:ln/>
        </p:spPr>
        <p:txBody>
          <a:bodyPr/>
          <a:lstStyle>
            <a:lvl1pPr>
              <a:defRPr/>
            </a:lvl1pPr>
          </a:lstStyle>
          <a:p>
            <a:r>
              <a:rPr lang="vi-VN" smtClean="0"/>
              <a:t>TS C.V.Lực/sửa TT 39-NHNN</a:t>
            </a:r>
            <a:endParaRPr lang="vi-VN"/>
          </a:p>
        </p:txBody>
      </p:sp>
      <p:sp>
        <p:nvSpPr>
          <p:cNvPr id="7" name="Rectangle 6"/>
          <p:cNvSpPr>
            <a:spLocks noGrp="1" noChangeArrowheads="1"/>
          </p:cNvSpPr>
          <p:nvPr>
            <p:ph type="sldNum" sz="quarter" idx="12"/>
          </p:nvPr>
        </p:nvSpPr>
        <p:spPr>
          <a:ln/>
        </p:spPr>
        <p:txBody>
          <a:bodyPr/>
          <a:lstStyle>
            <a:lvl1pPr>
              <a:defRPr/>
            </a:lvl1pPr>
          </a:lstStyle>
          <a:p>
            <a:fld id="{336D6E09-4F39-4CD4-A422-2A52FB8DEB07}" type="slidenum">
              <a:rPr lang="vi-VN" smtClean="0"/>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914400"/>
            <a:ext cx="7772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710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E0551A84-2A40-4E6D-8668-6A3958685997}" type="datetime1">
              <a:rPr lang="vi-VN" smtClean="0"/>
              <a:t>10/05/2019</a:t>
            </a:fld>
            <a:endParaRPr lang="vi-VN"/>
          </a:p>
        </p:txBody>
      </p:sp>
      <p:sp>
        <p:nvSpPr>
          <p:cNvPr id="4710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r>
              <a:rPr lang="vi-VN" smtClean="0"/>
              <a:t>TS C.V.Lực/sửa TT 39-NHNN</a:t>
            </a:r>
            <a:endParaRPr lang="vi-VN"/>
          </a:p>
        </p:txBody>
      </p:sp>
      <p:sp>
        <p:nvSpPr>
          <p:cNvPr id="4711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336D6E09-4F39-4CD4-A422-2A52FB8DEB07}" type="slidenum">
              <a:rPr lang="vi-VN" smtClean="0"/>
              <a:t>‹#›</a:t>
            </a:fld>
            <a:endParaRPr lang="vi-VN"/>
          </a:p>
        </p:txBody>
      </p:sp>
      <p:sp>
        <p:nvSpPr>
          <p:cNvPr id="1031" name="Text Box 8"/>
          <p:cNvSpPr txBox="1">
            <a:spLocks noChangeArrowheads="1"/>
          </p:cNvSpPr>
          <p:nvPr/>
        </p:nvSpPr>
        <p:spPr bwMode="auto">
          <a:xfrm>
            <a:off x="6483350" y="560388"/>
            <a:ext cx="2463800" cy="290512"/>
          </a:xfrm>
          <a:prstGeom prst="rect">
            <a:avLst/>
          </a:prstGeom>
          <a:noFill/>
          <a:ln>
            <a:noFill/>
          </a:ln>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defRPr/>
            </a:pPr>
            <a:r>
              <a:rPr lang="en-GB" sz="1300" b="1" smtClean="0">
                <a:solidFill>
                  <a:schemeClr val="bg1"/>
                </a:solidFill>
                <a:latin typeface="Verdana" pitchFamily="34" charset="0"/>
              </a:rPr>
              <a:t>http://www.bized.co.uk</a:t>
            </a:r>
          </a:p>
        </p:txBody>
      </p:sp>
      <p:sp>
        <p:nvSpPr>
          <p:cNvPr id="1032" name="Line 9"/>
          <p:cNvSpPr>
            <a:spLocks noChangeShapeType="1"/>
          </p:cNvSpPr>
          <p:nvPr/>
        </p:nvSpPr>
        <p:spPr bwMode="auto">
          <a:xfrm>
            <a:off x="0" y="6248400"/>
            <a:ext cx="9144000" cy="0"/>
          </a:xfrm>
          <a:prstGeom prst="line">
            <a:avLst/>
          </a:prstGeom>
          <a:noFill/>
          <a:ln w="25400">
            <a:solidFill>
              <a:srgbClr val="174174"/>
            </a:solidFill>
            <a:round/>
            <a:headEnd/>
            <a:tailEnd/>
          </a:ln>
        </p:spPr>
        <p:txBody>
          <a:bodyPr/>
          <a:lstStyle/>
          <a:p>
            <a:pPr>
              <a:defRPr/>
            </a:pPr>
            <a:endParaRPr lang="en-US"/>
          </a:p>
        </p:txBody>
      </p:sp>
      <p:sp>
        <p:nvSpPr>
          <p:cNvPr id="11" name="AutoShape 2" descr="Kết quả hình ảnh cho bidv logo"/>
          <p:cNvSpPr>
            <a:spLocks noChangeAspect="1" noChangeArrowheads="1"/>
          </p:cNvSpPr>
          <p:nvPr/>
        </p:nvSpPr>
        <p:spPr bwMode="auto">
          <a:xfrm>
            <a:off x="155575" y="-1081088"/>
            <a:ext cx="6991350" cy="22574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12" name="AutoShape 5" descr="https://brasol.vn/public/uploads/1521199129-brasol.vn-logo-bidv-ngan-hang-dau-tu-va-phat-trien-viet-nam-bidv-logo-without-artboard.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ctr" rtl="0" eaLnBrk="1" fontAlgn="base" hangingPunct="1">
        <a:spcBef>
          <a:spcPct val="0"/>
        </a:spcBef>
        <a:spcAft>
          <a:spcPct val="0"/>
        </a:spcAft>
        <a:defRPr sz="4000">
          <a:solidFill>
            <a:srgbClr val="174174"/>
          </a:solidFill>
          <a:latin typeface="+mj-lt"/>
          <a:ea typeface="+mj-ea"/>
          <a:cs typeface="+mj-cs"/>
        </a:defRPr>
      </a:lvl1pPr>
      <a:lvl2pPr algn="ctr" rtl="0" eaLnBrk="1" fontAlgn="base" hangingPunct="1">
        <a:spcBef>
          <a:spcPct val="0"/>
        </a:spcBef>
        <a:spcAft>
          <a:spcPct val="0"/>
        </a:spcAft>
        <a:defRPr sz="4000">
          <a:solidFill>
            <a:srgbClr val="174174"/>
          </a:solidFill>
          <a:latin typeface="Verdana" pitchFamily="34" charset="0"/>
          <a:cs typeface="Times New Roman" pitchFamily="18" charset="0"/>
        </a:defRPr>
      </a:lvl2pPr>
      <a:lvl3pPr algn="ctr" rtl="0" eaLnBrk="1" fontAlgn="base" hangingPunct="1">
        <a:spcBef>
          <a:spcPct val="0"/>
        </a:spcBef>
        <a:spcAft>
          <a:spcPct val="0"/>
        </a:spcAft>
        <a:defRPr sz="4000">
          <a:solidFill>
            <a:srgbClr val="174174"/>
          </a:solidFill>
          <a:latin typeface="Verdana" pitchFamily="34" charset="0"/>
          <a:cs typeface="Times New Roman" pitchFamily="18" charset="0"/>
        </a:defRPr>
      </a:lvl3pPr>
      <a:lvl4pPr algn="ctr" rtl="0" eaLnBrk="1" fontAlgn="base" hangingPunct="1">
        <a:spcBef>
          <a:spcPct val="0"/>
        </a:spcBef>
        <a:spcAft>
          <a:spcPct val="0"/>
        </a:spcAft>
        <a:defRPr sz="4000">
          <a:solidFill>
            <a:srgbClr val="174174"/>
          </a:solidFill>
          <a:latin typeface="Verdana" pitchFamily="34" charset="0"/>
          <a:cs typeface="Times New Roman" pitchFamily="18" charset="0"/>
        </a:defRPr>
      </a:lvl4pPr>
      <a:lvl5pPr algn="ctr" rtl="0" eaLnBrk="1" fontAlgn="base" hangingPunct="1">
        <a:spcBef>
          <a:spcPct val="0"/>
        </a:spcBef>
        <a:spcAft>
          <a:spcPct val="0"/>
        </a:spcAft>
        <a:defRPr sz="4000">
          <a:solidFill>
            <a:srgbClr val="174174"/>
          </a:solidFill>
          <a:latin typeface="Verdana" pitchFamily="34" charset="0"/>
          <a:cs typeface="Times New Roman" pitchFamily="18" charset="0"/>
        </a:defRPr>
      </a:lvl5pPr>
      <a:lvl6pPr marL="457200" algn="ctr" rtl="0" eaLnBrk="1" fontAlgn="base" hangingPunct="1">
        <a:spcBef>
          <a:spcPct val="0"/>
        </a:spcBef>
        <a:spcAft>
          <a:spcPct val="0"/>
        </a:spcAft>
        <a:defRPr sz="4000">
          <a:solidFill>
            <a:srgbClr val="174174"/>
          </a:solidFill>
          <a:latin typeface="Verdana" pitchFamily="34" charset="0"/>
          <a:cs typeface="Times New Roman" pitchFamily="18" charset="0"/>
        </a:defRPr>
      </a:lvl6pPr>
      <a:lvl7pPr marL="914400" algn="ctr" rtl="0" eaLnBrk="1" fontAlgn="base" hangingPunct="1">
        <a:spcBef>
          <a:spcPct val="0"/>
        </a:spcBef>
        <a:spcAft>
          <a:spcPct val="0"/>
        </a:spcAft>
        <a:defRPr sz="4000">
          <a:solidFill>
            <a:srgbClr val="174174"/>
          </a:solidFill>
          <a:latin typeface="Verdana" pitchFamily="34" charset="0"/>
          <a:cs typeface="Times New Roman" pitchFamily="18" charset="0"/>
        </a:defRPr>
      </a:lvl7pPr>
      <a:lvl8pPr marL="1371600" algn="ctr" rtl="0" eaLnBrk="1" fontAlgn="base" hangingPunct="1">
        <a:spcBef>
          <a:spcPct val="0"/>
        </a:spcBef>
        <a:spcAft>
          <a:spcPct val="0"/>
        </a:spcAft>
        <a:defRPr sz="4000">
          <a:solidFill>
            <a:srgbClr val="174174"/>
          </a:solidFill>
          <a:latin typeface="Verdana" pitchFamily="34" charset="0"/>
          <a:cs typeface="Times New Roman" pitchFamily="18" charset="0"/>
        </a:defRPr>
      </a:lvl8pPr>
      <a:lvl9pPr marL="1828800" algn="ctr" rtl="0" eaLnBrk="1" fontAlgn="base" hangingPunct="1">
        <a:spcBef>
          <a:spcPct val="0"/>
        </a:spcBef>
        <a:spcAft>
          <a:spcPct val="0"/>
        </a:spcAft>
        <a:defRPr sz="4000">
          <a:solidFill>
            <a:srgbClr val="174174"/>
          </a:solidFill>
          <a:latin typeface="Verdana" pitchFamily="34" charset="0"/>
          <a:cs typeface="Times New Roman" pitchFamily="18" charset="0"/>
        </a:defRPr>
      </a:lvl9pPr>
    </p:titleStyle>
    <p:bodyStyle>
      <a:lvl1pPr marL="342900" indent="-342900" algn="l" rtl="0" eaLnBrk="1" fontAlgn="base" hangingPunct="1">
        <a:spcBef>
          <a:spcPct val="20000"/>
        </a:spcBef>
        <a:spcAft>
          <a:spcPct val="0"/>
        </a:spcAft>
        <a:buClr>
          <a:srgbClr val="5C89C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5C89C2"/>
        </a:buClr>
        <a:buChar char="–"/>
        <a:defRPr sz="2800">
          <a:solidFill>
            <a:schemeClr val="tx1"/>
          </a:solidFill>
          <a:latin typeface="+mn-lt"/>
          <a:cs typeface="+mn-cs"/>
        </a:defRPr>
      </a:lvl2pPr>
      <a:lvl3pPr marL="1143000" indent="-228600" algn="l" rtl="0" eaLnBrk="1" fontAlgn="base" hangingPunct="1">
        <a:spcBef>
          <a:spcPct val="20000"/>
        </a:spcBef>
        <a:spcAft>
          <a:spcPct val="0"/>
        </a:spcAft>
        <a:buClr>
          <a:srgbClr val="5C89C2"/>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rgbClr val="5C89C2"/>
        </a:buClr>
        <a:buChar char="–"/>
        <a:defRPr sz="2000">
          <a:solidFill>
            <a:schemeClr val="tx1"/>
          </a:solidFill>
          <a:latin typeface="+mn-lt"/>
          <a:cs typeface="+mn-cs"/>
        </a:defRPr>
      </a:lvl4pPr>
      <a:lvl5pPr marL="2057400" indent="-228600" algn="l" rtl="0" eaLnBrk="1" fontAlgn="base" hangingPunct="1">
        <a:spcBef>
          <a:spcPct val="20000"/>
        </a:spcBef>
        <a:spcAft>
          <a:spcPct val="0"/>
        </a:spcAft>
        <a:buClr>
          <a:srgbClr val="5C89C2"/>
        </a:buClr>
        <a:buChar char="»"/>
        <a:defRPr sz="2000">
          <a:solidFill>
            <a:schemeClr val="tx1"/>
          </a:solidFill>
          <a:latin typeface="+mn-lt"/>
          <a:cs typeface="+mn-cs"/>
        </a:defRPr>
      </a:lvl5pPr>
      <a:lvl6pPr marL="2514600" indent="-228600" algn="l" rtl="0" eaLnBrk="1" fontAlgn="base" hangingPunct="1">
        <a:spcBef>
          <a:spcPct val="20000"/>
        </a:spcBef>
        <a:spcAft>
          <a:spcPct val="0"/>
        </a:spcAft>
        <a:buClr>
          <a:srgbClr val="5C89C2"/>
        </a:buClr>
        <a:buChar char="»"/>
        <a:defRPr sz="2000">
          <a:solidFill>
            <a:schemeClr val="tx1"/>
          </a:solidFill>
          <a:latin typeface="+mn-lt"/>
          <a:cs typeface="+mn-cs"/>
        </a:defRPr>
      </a:lvl6pPr>
      <a:lvl7pPr marL="2971800" indent="-228600" algn="l" rtl="0" eaLnBrk="1" fontAlgn="base" hangingPunct="1">
        <a:spcBef>
          <a:spcPct val="20000"/>
        </a:spcBef>
        <a:spcAft>
          <a:spcPct val="0"/>
        </a:spcAft>
        <a:buClr>
          <a:srgbClr val="5C89C2"/>
        </a:buClr>
        <a:buChar char="»"/>
        <a:defRPr sz="2000">
          <a:solidFill>
            <a:schemeClr val="tx1"/>
          </a:solidFill>
          <a:latin typeface="+mn-lt"/>
          <a:cs typeface="+mn-cs"/>
        </a:defRPr>
      </a:lvl7pPr>
      <a:lvl8pPr marL="3429000" indent="-228600" algn="l" rtl="0" eaLnBrk="1" fontAlgn="base" hangingPunct="1">
        <a:spcBef>
          <a:spcPct val="20000"/>
        </a:spcBef>
        <a:spcAft>
          <a:spcPct val="0"/>
        </a:spcAft>
        <a:buClr>
          <a:srgbClr val="5C89C2"/>
        </a:buClr>
        <a:buChar char="»"/>
        <a:defRPr sz="2000">
          <a:solidFill>
            <a:schemeClr val="tx1"/>
          </a:solidFill>
          <a:latin typeface="+mn-lt"/>
          <a:cs typeface="+mn-cs"/>
        </a:defRPr>
      </a:lvl8pPr>
      <a:lvl9pPr marL="3886200" indent="-228600" algn="l" rtl="0" eaLnBrk="1" fontAlgn="base" hangingPunct="1">
        <a:spcBef>
          <a:spcPct val="20000"/>
        </a:spcBef>
        <a:spcAft>
          <a:spcPct val="0"/>
        </a:spcAft>
        <a:buClr>
          <a:srgbClr val="5C89C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prstClr val="black">
                    <a:tint val="75000"/>
                  </a:prstClr>
                </a:solidFill>
                <a:cs typeface="Times New Roman" pitchFamily="18" charset="0"/>
              </a:rPr>
              <a:t>29/11/2018</a:t>
            </a:r>
            <a:endParaRPr lang="en-US">
              <a:solidFill>
                <a:prstClr val="black">
                  <a:tint val="75000"/>
                </a:prstClr>
              </a:solidFill>
              <a:cs typeface="Times New Roman" pitchFamily="18"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cs typeface="Times New Roman" pitchFamily="18" charset="0"/>
              </a:rPr>
              <a:t>TS.C.V.Lực/DĐ NHBL 2018</a:t>
            </a:r>
            <a:endParaRPr lang="en-US">
              <a:solidFill>
                <a:prstClr val="black">
                  <a:tint val="75000"/>
                </a:prstClr>
              </a:solidFill>
              <a:cs typeface="Times New Roman" pitchFamily="18"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4DA8B-F439-4B41-B24B-E42A1F58B1A2}" type="slidenum">
              <a:rPr lang="en-US" smtClean="0">
                <a:solidFill>
                  <a:prstClr val="black">
                    <a:tint val="75000"/>
                  </a:prstClr>
                </a:solidFill>
                <a:cs typeface="Times New Roman" pitchFamily="18" charset="0"/>
              </a:rPr>
              <a:pPr/>
              <a:t>‹#›</a:t>
            </a:fld>
            <a:endParaRPr lang="en-US">
              <a:solidFill>
                <a:prstClr val="black">
                  <a:tint val="75000"/>
                </a:prstClr>
              </a:solidFill>
              <a:cs typeface="Times New Roman" pitchFamily="18" charset="0"/>
            </a:endParaRPr>
          </a:p>
        </p:txBody>
      </p:sp>
      <p:cxnSp>
        <p:nvCxnSpPr>
          <p:cNvPr id="8" name="Straight Connector 7"/>
          <p:cNvCxnSpPr/>
          <p:nvPr userDrawn="1"/>
        </p:nvCxnSpPr>
        <p:spPr>
          <a:xfrm>
            <a:off x="0" y="6324600"/>
            <a:ext cx="9144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165013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2048" y="2174999"/>
            <a:ext cx="7772400" cy="1470025"/>
          </a:xfrm>
        </p:spPr>
        <p:txBody>
          <a:bodyPr/>
          <a:lstStyle/>
          <a:p>
            <a:r>
              <a:rPr lang="en-US" sz="3800" b="1" dirty="0" err="1" smtClean="0"/>
              <a:t>Thực</a:t>
            </a:r>
            <a:r>
              <a:rPr lang="en-US" sz="3800" b="1" dirty="0" smtClean="0"/>
              <a:t> </a:t>
            </a:r>
            <a:r>
              <a:rPr lang="en-US" sz="3800" b="1" dirty="0" err="1" smtClean="0"/>
              <a:t>trạng</a:t>
            </a:r>
            <a:r>
              <a:rPr lang="en-US" sz="3800" b="1" dirty="0" smtClean="0"/>
              <a:t> </a:t>
            </a:r>
            <a:r>
              <a:rPr lang="en-US" sz="3800" b="1" dirty="0" err="1" smtClean="0"/>
              <a:t>và</a:t>
            </a:r>
            <a:r>
              <a:rPr lang="en-US" sz="3800" b="1" dirty="0" smtClean="0"/>
              <a:t> </a:t>
            </a:r>
            <a:r>
              <a:rPr lang="en-US" sz="3800" b="1" dirty="0" err="1" smtClean="0"/>
              <a:t>giải</a:t>
            </a:r>
            <a:r>
              <a:rPr lang="en-US" sz="3800" b="1" dirty="0" smtClean="0"/>
              <a:t> </a:t>
            </a:r>
            <a:r>
              <a:rPr lang="en-US" sz="3800" b="1" dirty="0" err="1" smtClean="0"/>
              <a:t>pháp</a:t>
            </a:r>
            <a:r>
              <a:rPr lang="en-US" sz="3800" b="1" dirty="0" smtClean="0"/>
              <a:t> </a:t>
            </a:r>
            <a:r>
              <a:rPr lang="en-US" sz="3800" b="1" dirty="0" err="1" smtClean="0"/>
              <a:t>thúc</a:t>
            </a:r>
            <a:r>
              <a:rPr lang="en-US" sz="3800" b="1" dirty="0" smtClean="0"/>
              <a:t> </a:t>
            </a:r>
            <a:r>
              <a:rPr lang="en-US" sz="3800" b="1" dirty="0" err="1" smtClean="0"/>
              <a:t>đẩy</a:t>
            </a:r>
            <a:r>
              <a:rPr lang="en-US" sz="3800" b="1" dirty="0" smtClean="0"/>
              <a:t> </a:t>
            </a:r>
            <a:r>
              <a:rPr lang="en-US" sz="3800" b="1" dirty="0" err="1" smtClean="0"/>
              <a:t>thanh</a:t>
            </a:r>
            <a:r>
              <a:rPr lang="en-US" sz="3800" b="1" dirty="0" smtClean="0"/>
              <a:t> </a:t>
            </a:r>
            <a:r>
              <a:rPr lang="en-US" sz="3800" b="1" dirty="0" err="1" smtClean="0"/>
              <a:t>toán</a:t>
            </a:r>
            <a:r>
              <a:rPr lang="en-US" sz="3800" b="1" dirty="0" smtClean="0"/>
              <a:t> </a:t>
            </a:r>
            <a:r>
              <a:rPr lang="en-US" sz="3800" b="1" dirty="0" err="1" smtClean="0"/>
              <a:t>điện</a:t>
            </a:r>
            <a:r>
              <a:rPr lang="en-US" sz="3800" b="1" dirty="0" smtClean="0"/>
              <a:t> </a:t>
            </a:r>
            <a:r>
              <a:rPr lang="en-US" sz="3800" b="1" dirty="0" err="1" smtClean="0"/>
              <a:t>tử</a:t>
            </a:r>
            <a:endParaRPr lang="vi-VN" sz="3800" b="1" dirty="0"/>
          </a:p>
        </p:txBody>
      </p:sp>
      <p:sp>
        <p:nvSpPr>
          <p:cNvPr id="3" name="Subtitle 2"/>
          <p:cNvSpPr>
            <a:spLocks noGrp="1"/>
          </p:cNvSpPr>
          <p:nvPr>
            <p:ph type="subTitle" idx="1"/>
          </p:nvPr>
        </p:nvSpPr>
        <p:spPr>
          <a:xfrm>
            <a:off x="1371600" y="4340696"/>
            <a:ext cx="7086600" cy="1752600"/>
          </a:xfrm>
        </p:spPr>
        <p:txBody>
          <a:bodyPr/>
          <a:lstStyle/>
          <a:p>
            <a:r>
              <a:rPr lang="en-US" sz="2400" dirty="0" smtClean="0"/>
              <a:t>TS. Cấn Văn Lực</a:t>
            </a:r>
          </a:p>
          <a:p>
            <a:r>
              <a:rPr lang="en-US" sz="1800" dirty="0" err="1" smtClean="0"/>
              <a:t>Trình</a:t>
            </a:r>
            <a:r>
              <a:rPr lang="en-US" sz="1800" dirty="0" smtClean="0"/>
              <a:t> </a:t>
            </a:r>
            <a:r>
              <a:rPr lang="en-US" sz="1800" dirty="0" err="1" smtClean="0"/>
              <a:t>bày</a:t>
            </a:r>
            <a:r>
              <a:rPr lang="en-US" sz="1800" dirty="0" smtClean="0"/>
              <a:t> </a:t>
            </a:r>
            <a:r>
              <a:rPr lang="en-US" sz="1800" dirty="0" err="1" smtClean="0"/>
              <a:t>tại</a:t>
            </a:r>
            <a:r>
              <a:rPr lang="en-US" sz="1800" dirty="0" smtClean="0"/>
              <a:t> </a:t>
            </a:r>
            <a:r>
              <a:rPr lang="en-US" sz="1800" dirty="0" err="1" smtClean="0"/>
              <a:t>Hội</a:t>
            </a:r>
            <a:r>
              <a:rPr lang="en-US" sz="1800" dirty="0" smtClean="0"/>
              <a:t> </a:t>
            </a:r>
            <a:r>
              <a:rPr lang="en-US" sz="1800" dirty="0" err="1" smtClean="0"/>
              <a:t>thảo</a:t>
            </a:r>
            <a:r>
              <a:rPr lang="en-US" sz="1800" dirty="0" smtClean="0"/>
              <a:t> </a:t>
            </a:r>
            <a:r>
              <a:rPr lang="en-US" sz="1800" i="1" dirty="0" smtClean="0"/>
              <a:t>“</a:t>
            </a:r>
            <a:r>
              <a:rPr lang="en-US" sz="1800" i="1" dirty="0" err="1" smtClean="0"/>
              <a:t>Lấy</a:t>
            </a:r>
            <a:r>
              <a:rPr lang="en-US" sz="1800" i="1" dirty="0" smtClean="0"/>
              <a:t> ý </a:t>
            </a:r>
            <a:r>
              <a:rPr lang="en-US" sz="1800" i="1" dirty="0" err="1" smtClean="0"/>
              <a:t>kiến</a:t>
            </a:r>
            <a:r>
              <a:rPr lang="en-US" sz="1800" i="1" dirty="0" smtClean="0"/>
              <a:t> DN </a:t>
            </a:r>
            <a:r>
              <a:rPr lang="en-US" sz="1800" i="1" dirty="0" err="1" smtClean="0"/>
              <a:t>Dự</a:t>
            </a:r>
            <a:r>
              <a:rPr lang="en-US" sz="1800" i="1" dirty="0" smtClean="0"/>
              <a:t> thảo </a:t>
            </a:r>
            <a:r>
              <a:rPr lang="en-US" sz="1800" i="1" dirty="0" err="1" smtClean="0"/>
              <a:t>Thông</a:t>
            </a:r>
            <a:r>
              <a:rPr lang="en-US" sz="1800" i="1" dirty="0" smtClean="0"/>
              <a:t> </a:t>
            </a:r>
            <a:r>
              <a:rPr lang="en-US" sz="1800" i="1" dirty="0" err="1" smtClean="0"/>
              <a:t>tư</a:t>
            </a:r>
            <a:r>
              <a:rPr lang="en-US" sz="1800" i="1" dirty="0" smtClean="0"/>
              <a:t> </a:t>
            </a:r>
            <a:r>
              <a:rPr lang="en-US" sz="1800" i="1" dirty="0" err="1" smtClean="0"/>
              <a:t>sửa</a:t>
            </a:r>
            <a:r>
              <a:rPr lang="en-US" sz="1800" i="1" dirty="0" smtClean="0"/>
              <a:t> </a:t>
            </a:r>
            <a:r>
              <a:rPr lang="en-US" sz="1800" i="1" dirty="0" err="1" smtClean="0"/>
              <a:t>đổi</a:t>
            </a:r>
            <a:r>
              <a:rPr lang="en-US" sz="1800" i="1" dirty="0" smtClean="0"/>
              <a:t>, </a:t>
            </a:r>
            <a:r>
              <a:rPr lang="en-US" sz="1800" i="1" dirty="0" err="1" smtClean="0"/>
              <a:t>bổ</a:t>
            </a:r>
            <a:r>
              <a:rPr lang="en-US" sz="1800" i="1" dirty="0" smtClean="0"/>
              <a:t> sung </a:t>
            </a:r>
            <a:r>
              <a:rPr lang="en-US" sz="1800" i="1" dirty="0" err="1" smtClean="0"/>
              <a:t>Thông</a:t>
            </a:r>
            <a:r>
              <a:rPr lang="en-US" sz="1800" i="1" dirty="0" smtClean="0"/>
              <a:t> </a:t>
            </a:r>
            <a:r>
              <a:rPr lang="en-US" sz="1800" i="1" dirty="0" err="1" smtClean="0"/>
              <a:t>tư</a:t>
            </a:r>
            <a:r>
              <a:rPr lang="en-US" sz="1800" i="1" dirty="0" smtClean="0"/>
              <a:t> </a:t>
            </a:r>
            <a:r>
              <a:rPr lang="en-US" sz="1800" i="1" dirty="0" err="1" smtClean="0"/>
              <a:t>số</a:t>
            </a:r>
            <a:r>
              <a:rPr lang="en-US" sz="1800" i="1" dirty="0" smtClean="0"/>
              <a:t> 39/2014/TT-NHNN”</a:t>
            </a:r>
          </a:p>
          <a:p>
            <a:r>
              <a:rPr lang="en-US" sz="1800" i="1" dirty="0" smtClean="0"/>
              <a:t>Hà </a:t>
            </a:r>
            <a:r>
              <a:rPr lang="en-US" sz="1800" i="1" dirty="0" err="1" smtClean="0"/>
              <a:t>Nội</a:t>
            </a:r>
            <a:r>
              <a:rPr lang="en-US" sz="1800" i="1" dirty="0" smtClean="0"/>
              <a:t>, </a:t>
            </a:r>
            <a:r>
              <a:rPr lang="en-US" sz="1800" i="1" dirty="0" err="1" smtClean="0"/>
              <a:t>ngày</a:t>
            </a:r>
            <a:r>
              <a:rPr lang="en-US" sz="1800" i="1" dirty="0" smtClean="0"/>
              <a:t> 10/05/2019</a:t>
            </a:r>
            <a:endParaRPr lang="vi-VN" sz="1800" i="1" dirty="0"/>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1</a:t>
            </a:fld>
            <a:endParaRPr lang="vi-VN"/>
          </a:p>
        </p:txBody>
      </p:sp>
      <p:pic>
        <p:nvPicPr>
          <p:cNvPr id="1028" name="Picture 4" descr="HÃ¬nh áº£nh cÃ³ liÃªn qu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188640"/>
            <a:ext cx="4608512"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5010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7772400" cy="762000"/>
          </a:xfrm>
        </p:spPr>
        <p:txBody>
          <a:bodyPr/>
          <a:lstStyle/>
          <a:p>
            <a:r>
              <a:rPr lang="en-US" sz="3600" b="1" dirty="0" smtClean="0">
                <a:solidFill>
                  <a:srgbClr val="0000FF"/>
                </a:solidFill>
                <a:latin typeface="Times New Roman" panose="02020603050405020304" pitchFamily="18" charset="0"/>
                <a:cs typeface="Times New Roman" panose="02020603050405020304" pitchFamily="18" charset="0"/>
              </a:rPr>
              <a:t>4. </a:t>
            </a:r>
            <a:r>
              <a:rPr lang="en-US" sz="3600" b="1" dirty="0" err="1" smtClean="0">
                <a:solidFill>
                  <a:srgbClr val="0000FF"/>
                </a:solidFill>
                <a:latin typeface="Times New Roman" panose="02020603050405020304" pitchFamily="18" charset="0"/>
                <a:cs typeface="Times New Roman" panose="02020603050405020304" pitchFamily="18" charset="0"/>
              </a:rPr>
              <a:t>Một</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số</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góp</a:t>
            </a:r>
            <a:r>
              <a:rPr lang="en-US" sz="3600" b="1" dirty="0" smtClean="0">
                <a:solidFill>
                  <a:srgbClr val="0000FF"/>
                </a:solidFill>
                <a:latin typeface="Times New Roman" panose="02020603050405020304" pitchFamily="18" charset="0"/>
                <a:cs typeface="Times New Roman" panose="02020603050405020304" pitchFamily="18" charset="0"/>
              </a:rPr>
              <a:t> ý </a:t>
            </a:r>
            <a:r>
              <a:rPr lang="en-US" sz="3600" b="1" dirty="0" err="1" smtClean="0">
                <a:solidFill>
                  <a:srgbClr val="0000FF"/>
                </a:solidFill>
                <a:latin typeface="Times New Roman" panose="02020603050405020304" pitchFamily="18" charset="0"/>
                <a:cs typeface="Times New Roman" panose="02020603050405020304" pitchFamily="18" charset="0"/>
              </a:rPr>
              <a:t>đối</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với</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Dự</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thảo</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sửa</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đổi</a:t>
            </a:r>
            <a:r>
              <a:rPr lang="en-US" sz="3600" b="1" dirty="0" smtClean="0">
                <a:solidFill>
                  <a:srgbClr val="0000FF"/>
                </a:solidFill>
                <a:latin typeface="Times New Roman" panose="02020603050405020304" pitchFamily="18" charset="0"/>
                <a:cs typeface="Times New Roman" panose="02020603050405020304" pitchFamily="18" charset="0"/>
              </a:rPr>
              <a:t> TT 39/2014-NHNN</a:t>
            </a:r>
            <a:endParaRPr lang="vi-VN" sz="36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3568" y="1618456"/>
            <a:ext cx="7992888" cy="4114800"/>
          </a:xfrm>
        </p:spPr>
        <p:txBody>
          <a:bodyPr/>
          <a:lstStyle/>
          <a:p>
            <a:pPr marL="342900" lvl="1" indent="-342900">
              <a:buFontTx/>
              <a:buChar char="•"/>
            </a:pPr>
            <a:r>
              <a:rPr lang="en-US" sz="2400" b="1" dirty="0" err="1" smtClean="0">
                <a:latin typeface="Times New Roman" panose="02020603050405020304" pitchFamily="18" charset="0"/>
                <a:cs typeface="Times New Roman" panose="02020603050405020304" pitchFamily="18" charset="0"/>
              </a:rPr>
              <a:t>Sửa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đổi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là</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cần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thiết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để</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khuyến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khích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quản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lý</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ví</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điện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tử</a:t>
            </a:r>
            <a:r>
              <a:rPr lang="en-US" sz="2400" b="1" dirty="0" smtClean="0">
                <a:latin typeface="Times New Roman" panose="02020603050405020304" pitchFamily="18" charset="0"/>
                <a:cs typeface="Times New Roman" panose="02020603050405020304" pitchFamily="18" charset="0"/>
              </a:rPr>
              <a:t>.</a:t>
            </a:r>
          </a:p>
          <a:p>
            <a:pPr marL="342900" lvl="1" indent="-342900">
              <a:buFontTx/>
              <a:buChar char="•"/>
            </a:pPr>
            <a:r>
              <a:rPr lang="en-US" sz="2400" b="1" dirty="0" err="1" smtClean="0">
                <a:latin typeface="Times New Roman" panose="02020603050405020304" pitchFamily="18" charset="0"/>
                <a:cs typeface="Times New Roman" panose="02020603050405020304" pitchFamily="18" charset="0"/>
              </a:rPr>
              <a:t>Tuy</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nhiên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cần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rà</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soát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xem</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xét</a:t>
            </a:r>
            <a:r>
              <a:rPr lang="en-US" sz="2400" b="1" dirty="0" smtClean="0">
                <a:latin typeface="Times New Roman" panose="02020603050405020304" pitchFamily="18" charset="0"/>
                <a:cs typeface="Times New Roman" panose="02020603050405020304" pitchFamily="18" charset="0"/>
              </a:rPr>
              <a:t> 1 </a:t>
            </a:r>
            <a:r>
              <a:rPr lang="en-US" sz="2400" b="1" dirty="0" err="1" smtClean="0">
                <a:latin typeface="Times New Roman" panose="02020603050405020304" pitchFamily="18" charset="0"/>
                <a:cs typeface="Times New Roman" panose="02020603050405020304" pitchFamily="18" charset="0"/>
              </a:rPr>
              <a:t>số</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điểm</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của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Dự</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thảo</a:t>
            </a:r>
            <a:r>
              <a:rPr lang="en-US" sz="2400" b="1" dirty="0" smtClean="0">
                <a:latin typeface="Times New Roman" panose="02020603050405020304" pitchFamily="18" charset="0"/>
                <a:cs typeface="Times New Roman" panose="02020603050405020304" pitchFamily="18" charset="0"/>
              </a:rPr>
              <a:t>:</a:t>
            </a:r>
          </a:p>
          <a:p>
            <a:pPr marL="742950" lvl="2" indent="-342900"/>
            <a:r>
              <a:rPr lang="en-US" sz="2800" b="1" dirty="0" err="1" smtClean="0">
                <a:latin typeface="Times New Roman" panose="02020603050405020304" pitchFamily="18" charset="0"/>
                <a:cs typeface="Times New Roman" panose="02020603050405020304" pitchFamily="18" charset="0"/>
              </a:rPr>
              <a:t>Điều</a:t>
            </a:r>
            <a:r>
              <a:rPr lang="en-US" sz="2800" b="1" dirty="0" smtClean="0">
                <a:latin typeface="Times New Roman" panose="02020603050405020304" pitchFamily="18" charset="0"/>
                <a:cs typeface="Times New Roman" panose="02020603050405020304" pitchFamily="18" charset="0"/>
              </a:rPr>
              <a:t> 8:</a:t>
            </a:r>
            <a:r>
              <a:rPr lang="en-US" sz="28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q</a:t>
            </a:r>
            <a:r>
              <a:rPr lang="vi-VN" sz="2000" dirty="0" smtClean="0">
                <a:latin typeface="Times New Roman" panose="02020603050405020304" pitchFamily="18" charset="0"/>
                <a:cs typeface="Times New Roman" panose="02020603050405020304" pitchFamily="18" charset="0"/>
              </a:rPr>
              <a:t>uy </a:t>
            </a:r>
            <a:r>
              <a:rPr lang="vi-VN" sz="2000" dirty="0">
                <a:latin typeface="Times New Roman" panose="02020603050405020304" pitchFamily="18" charset="0"/>
                <a:cs typeface="Times New Roman" panose="02020603050405020304" pitchFamily="18" charset="0"/>
              </a:rPr>
              <a:t>định Ngân hàng hợp tác là đơn vị chịu trách nhiệm cuối cùng đối với việc đảm bảo khả năng thanh toán cho các đơn vị chấp nhận thanh toán là </a:t>
            </a:r>
            <a:r>
              <a:rPr lang="vi-VN" sz="2000" u="sng" dirty="0">
                <a:latin typeface="Times New Roman" panose="02020603050405020304" pitchFamily="18" charset="0"/>
                <a:cs typeface="Times New Roman" panose="02020603050405020304" pitchFamily="18" charset="0"/>
              </a:rPr>
              <a:t>chưa hợp lý</a:t>
            </a:r>
            <a:r>
              <a:rPr lang="vi-VN" sz="2000" dirty="0">
                <a:latin typeface="Times New Roman" panose="02020603050405020304" pitchFamily="18" charset="0"/>
                <a:cs typeface="Times New Roman" panose="02020603050405020304" pitchFamily="18" charset="0"/>
              </a:rPr>
              <a:t>. Ngân hàng không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có </a:t>
            </a:r>
            <a:r>
              <a:rPr lang="vi-VN" sz="2000" dirty="0">
                <a:latin typeface="Times New Roman" panose="02020603050405020304" pitchFamily="18" charset="0"/>
                <a:cs typeface="Times New Roman" panose="02020603050405020304" pitchFamily="18" charset="0"/>
              </a:rPr>
              <a:t>công cụ kiểm soát, giám sát để kiểm tra đối ứng với TKĐBTT đối với khoản tiền đơn vị cung ứng dịch vụ hỗ trợ thu hộ, chi hộ thực tế đã thu hộ, chi hộ cho khách </a:t>
            </a:r>
            <a:r>
              <a:rPr lang="vi-VN" sz="2000" dirty="0" smtClean="0">
                <a:latin typeface="Times New Roman" panose="02020603050405020304" pitchFamily="18" charset="0"/>
                <a:cs typeface="Times New Roman" panose="02020603050405020304" pitchFamily="18" charset="0"/>
              </a:rPr>
              <a:t>hàng</a:t>
            </a:r>
            <a:r>
              <a:rPr lang="en-US" sz="2000" dirty="0" smtClean="0">
                <a:latin typeface="Times New Roman" panose="02020603050405020304" pitchFamily="18" charset="0"/>
                <a:cs typeface="Times New Roman" panose="02020603050405020304" pitchFamily="18" charset="0"/>
              </a:rPr>
              <a:t> </a:t>
            </a:r>
            <a:r>
              <a:rPr lang="en-US" sz="2000" u="sng" dirty="0" smtClean="0">
                <a:latin typeface="Times New Roman" panose="02020603050405020304" pitchFamily="18" charset="0"/>
                <a:cs typeface="Times New Roman" panose="02020603050405020304" pitchFamily="18" charset="0"/>
              </a:rPr>
              <a:t>(</a:t>
            </a:r>
            <a:r>
              <a:rPr lang="en-US" sz="2000" u="sng" dirty="0" err="1" smtClean="0">
                <a:latin typeface="Times New Roman" panose="02020603050405020304" pitchFamily="18" charset="0"/>
                <a:cs typeface="Times New Roman" panose="02020603050405020304" pitchFamily="18" charset="0"/>
              </a:rPr>
              <a:t>nên</a:t>
            </a:r>
            <a:r>
              <a:rPr lang="en-US" sz="2000" u="sng" dirty="0" smtClean="0">
                <a:latin typeface="Times New Roman" panose="02020603050405020304" pitchFamily="18" charset="0"/>
                <a:cs typeface="Times New Roman" panose="02020603050405020304" pitchFamily="18" charset="0"/>
              </a:rPr>
              <a:t> </a:t>
            </a:r>
            <a:r>
              <a:rPr lang="en-US" sz="2000" u="sng" dirty="0" err="1" smtClean="0">
                <a:latin typeface="Times New Roman" panose="02020603050405020304" pitchFamily="18" charset="0"/>
                <a:cs typeface="Times New Roman" panose="02020603050405020304" pitchFamily="18" charset="0"/>
              </a:rPr>
              <a:t>là</a:t>
            </a:r>
            <a:r>
              <a:rPr lang="en-US" sz="2000" u="sng" dirty="0" smtClean="0">
                <a:latin typeface="Times New Roman" panose="02020603050405020304" pitchFamily="18" charset="0"/>
                <a:cs typeface="Times New Roman" panose="02020603050405020304" pitchFamily="18" charset="0"/>
              </a:rPr>
              <a:t> </a:t>
            </a:r>
            <a:r>
              <a:rPr lang="vi-VN" sz="2000" u="sng" dirty="0" smtClean="0">
                <a:latin typeface="Times New Roman" panose="02020603050405020304" pitchFamily="18" charset="0"/>
                <a:cs typeface="Times New Roman" panose="02020603050405020304" pitchFamily="18" charset="0"/>
              </a:rPr>
              <a:t>các </a:t>
            </a:r>
            <a:r>
              <a:rPr lang="vi-VN" sz="2000" u="sng" dirty="0">
                <a:latin typeface="Times New Roman" panose="02020603050405020304" pitchFamily="18" charset="0"/>
                <a:cs typeface="Times New Roman" panose="02020603050405020304" pitchFamily="18" charset="0"/>
              </a:rPr>
              <a:t>trung gian thanh </a:t>
            </a:r>
            <a:r>
              <a:rPr lang="vi-VN" sz="2000" u="sng" dirty="0" smtClean="0">
                <a:latin typeface="Times New Roman" panose="02020603050405020304" pitchFamily="18" charset="0"/>
                <a:cs typeface="Times New Roman" panose="02020603050405020304" pitchFamily="18" charset="0"/>
              </a:rPr>
              <a:t>toán</a:t>
            </a:r>
            <a:r>
              <a:rPr lang="en-US" sz="2000" u="sng" dirty="0" smtClean="0">
                <a:latin typeface="Times New Roman" panose="02020603050405020304" pitchFamily="18" charset="0"/>
                <a:cs typeface="Times New Roman" panose="02020603050405020304" pitchFamily="18" charset="0"/>
              </a:rPr>
              <a:t>)</a:t>
            </a:r>
            <a:r>
              <a:rPr lang="vi-VN"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N</a:t>
            </a:r>
            <a:r>
              <a:rPr lang="vi-VN" sz="2000" dirty="0" smtClean="0">
                <a:latin typeface="Times New Roman" panose="02020603050405020304" pitchFamily="18" charset="0"/>
                <a:cs typeface="Times New Roman" panose="02020603050405020304" pitchFamily="18" charset="0"/>
              </a:rPr>
              <a:t>gân </a:t>
            </a:r>
            <a:r>
              <a:rPr lang="vi-VN" sz="2000" dirty="0">
                <a:latin typeface="Times New Roman" panose="02020603050405020304" pitchFamily="18" charset="0"/>
                <a:cs typeface="Times New Roman" panose="02020603050405020304" pitchFamily="18" charset="0"/>
              </a:rPr>
              <a:t>hàng có trách nhiệm giám sát các </a:t>
            </a:r>
            <a:r>
              <a:rPr lang="en-US" sz="2000" dirty="0" smtClean="0">
                <a:latin typeface="Times New Roman" panose="02020603050405020304" pitchFamily="18" charset="0"/>
                <a:cs typeface="Times New Roman" panose="02020603050405020304" pitchFamily="18" charset="0"/>
              </a:rPr>
              <a:t>TKĐBTT</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mở tại các ngân hàng hợp tác cũng như tính hợp pháp, hợp lệ của các giao dịch </a:t>
            </a:r>
            <a:r>
              <a:rPr lang="vi-VN" sz="2000" dirty="0" smtClean="0">
                <a:latin typeface="Times New Roman" panose="02020603050405020304" pitchFamily="18" charset="0"/>
                <a:cs typeface="Times New Roman" panose="02020603050405020304" pitchFamily="18" charset="0"/>
              </a:rPr>
              <a:t>thu</a:t>
            </a:r>
            <a:r>
              <a:rPr lang="en-US" sz="2000" dirty="0" smtClean="0">
                <a:latin typeface="Times New Roman" panose="02020603050405020304" pitchFamily="18" charset="0"/>
                <a:cs typeface="Times New Roman" panose="02020603050405020304" pitchFamily="18" charset="0"/>
              </a:rPr>
              <a:t>,</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chi hộ của các đơn vị trung gian thanh toán tại </a:t>
            </a:r>
            <a:r>
              <a:rPr lang="vi-VN" sz="2000" dirty="0" smtClean="0">
                <a:latin typeface="Times New Roman" panose="02020603050405020304" pitchFamily="18" charset="0"/>
                <a:cs typeface="Times New Roman" panose="02020603050405020304" pitchFamily="18" charset="0"/>
              </a:rPr>
              <a:t>ngân </a:t>
            </a:r>
            <a:r>
              <a:rPr lang="vi-VN" sz="2000" dirty="0">
                <a:latin typeface="Times New Roman" panose="02020603050405020304" pitchFamily="18" charset="0"/>
                <a:cs typeface="Times New Roman" panose="02020603050405020304" pitchFamily="18" charset="0"/>
              </a:rPr>
              <a:t>hàng.</a:t>
            </a:r>
          </a:p>
          <a:p>
            <a:pPr marL="742950" lvl="2" indent="-342900"/>
            <a:endParaRPr lang="vi-VN" sz="2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vi-VN" smtClean="0"/>
              <a:t>TS C.V.Lực/sửa TT 39-NHNN</a:t>
            </a:r>
            <a:endParaRPr lang="vi-VN" dirty="0"/>
          </a:p>
        </p:txBody>
      </p:sp>
      <p:sp>
        <p:nvSpPr>
          <p:cNvPr id="5" name="Slide Number Placeholder 4"/>
          <p:cNvSpPr>
            <a:spLocks noGrp="1"/>
          </p:cNvSpPr>
          <p:nvPr>
            <p:ph type="sldNum" sz="quarter" idx="12"/>
          </p:nvPr>
        </p:nvSpPr>
        <p:spPr/>
        <p:txBody>
          <a:bodyPr/>
          <a:lstStyle/>
          <a:p>
            <a:fld id="{336D6E09-4F39-4CD4-A422-2A52FB8DEB07}" type="slidenum">
              <a:rPr lang="vi-VN" smtClean="0"/>
              <a:t>10</a:t>
            </a:fld>
            <a:endParaRPr lang="vi-VN" dirty="0"/>
          </a:p>
        </p:txBody>
      </p:sp>
    </p:spTree>
    <p:extLst>
      <p:ext uri="{BB962C8B-B14F-4D97-AF65-F5344CB8AC3E}">
        <p14:creationId xmlns:p14="http://schemas.microsoft.com/office/powerpoint/2010/main" val="3945005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762000"/>
          </a:xfrm>
        </p:spPr>
        <p:txBody>
          <a:bodyPr/>
          <a:lstStyle/>
          <a:p>
            <a:r>
              <a:rPr lang="en-US" sz="3600" b="1" dirty="0" err="1" smtClean="0">
                <a:solidFill>
                  <a:srgbClr val="0000FF"/>
                </a:solidFill>
                <a:latin typeface="Times New Roman" panose="02020603050405020304" pitchFamily="18" charset="0"/>
                <a:cs typeface="Times New Roman" panose="02020603050405020304" pitchFamily="18" charset="0"/>
              </a:rPr>
              <a:t>Một</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số</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góp</a:t>
            </a:r>
            <a:r>
              <a:rPr lang="en-US" sz="3600" b="1" dirty="0" smtClean="0">
                <a:solidFill>
                  <a:srgbClr val="0000FF"/>
                </a:solidFill>
                <a:latin typeface="Times New Roman" panose="02020603050405020304" pitchFamily="18" charset="0"/>
                <a:cs typeface="Times New Roman" panose="02020603050405020304" pitchFamily="18" charset="0"/>
              </a:rPr>
              <a:t> ý … </a:t>
            </a:r>
            <a:endParaRPr lang="vi-VN" sz="36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5536" y="1124744"/>
            <a:ext cx="8280920" cy="4114800"/>
          </a:xfrm>
        </p:spPr>
        <p:txBody>
          <a:bodyPr/>
          <a:lstStyle/>
          <a:p>
            <a:pPr marL="742950" lvl="2" indent="-342900"/>
            <a:r>
              <a:rPr lang="en-US" sz="2800" b="1" dirty="0" err="1" smtClean="0">
                <a:latin typeface="Times New Roman" panose="02020603050405020304" pitchFamily="18" charset="0"/>
                <a:cs typeface="Times New Roman" panose="02020603050405020304" pitchFamily="18" charset="0"/>
              </a:rPr>
              <a:t>Điều</a:t>
            </a:r>
            <a:r>
              <a:rPr lang="en-US" sz="2800" b="1" dirty="0" smtClean="0">
                <a:latin typeface="Times New Roman" panose="02020603050405020304" pitchFamily="18" charset="0"/>
                <a:cs typeface="Times New Roman" panose="02020603050405020304" pitchFamily="18" charset="0"/>
              </a:rPr>
              <a:t> 9: </a:t>
            </a:r>
          </a:p>
          <a:p>
            <a:pPr marL="1200150" lvl="3" indent="-342900"/>
            <a:r>
              <a:rPr lang="en-US" sz="2200" dirty="0" err="1" smtClean="0">
                <a:latin typeface="Times New Roman" panose="02020603050405020304" pitchFamily="18" charset="0"/>
                <a:cs typeface="Times New Roman" panose="02020603050405020304" pitchFamily="18" charset="0"/>
              </a:rPr>
              <a:t>Nghị</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02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giao</a:t>
            </a:r>
            <a:r>
              <a:rPr lang="en-US" sz="2200" dirty="0">
                <a:latin typeface="Times New Roman" panose="02020603050405020304" pitchFamily="18" charset="0"/>
                <a:cs typeface="Times New Roman" panose="02020603050405020304" pitchFamily="18" charset="0"/>
              </a:rPr>
              <a:t> NHNN </a:t>
            </a:r>
            <a:r>
              <a:rPr lang="en-US" sz="2200" dirty="0" err="1">
                <a:latin typeface="Times New Roman" panose="02020603050405020304" pitchFamily="18" charset="0"/>
                <a:cs typeface="Times New Roman" panose="02020603050405020304" pitchFamily="18" charset="0"/>
              </a:rPr>
              <a:t>báo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cáo</a:t>
            </a:r>
            <a:r>
              <a:rPr lang="en-US" sz="2200" dirty="0">
                <a:latin typeface="Times New Roman" panose="02020603050405020304" pitchFamily="18" charset="0"/>
                <a:cs typeface="Times New Roman" panose="02020603050405020304" pitchFamily="18" charset="0"/>
              </a:rPr>
              <a:t> </a:t>
            </a:r>
            <a:r>
              <a:rPr lang="en-US" sz="2200" i="1" dirty="0">
                <a:latin typeface="Times New Roman" panose="02020603050405020304" pitchFamily="18" charset="0"/>
                <a:cs typeface="Times New Roman" panose="02020603050405020304" pitchFamily="18" charset="0"/>
              </a:rPr>
              <a:t>“</a:t>
            </a:r>
            <a:r>
              <a:rPr lang="en-US" sz="2200" i="1" dirty="0" err="1">
                <a:latin typeface="Times New Roman" panose="02020603050405020304" pitchFamily="18" charset="0"/>
                <a:cs typeface="Times New Roman" panose="02020603050405020304" pitchFamily="18" charset="0"/>
              </a:rPr>
              <a:t>phương</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án</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cho</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phép</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nạp</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tiền</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mặt</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vào</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ví</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điện</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tử</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không</a:t>
            </a:r>
            <a:r>
              <a:rPr lang="en-US" sz="2200" i="1" dirty="0">
                <a:latin typeface="Times New Roman" panose="02020603050405020304" pitchFamily="18" charset="0"/>
                <a:cs typeface="Times New Roman" panose="02020603050405020304" pitchFamily="18" charset="0"/>
              </a:rPr>
              <a:t> qua </a:t>
            </a:r>
            <a:r>
              <a:rPr lang="en-US" sz="2200" i="1" dirty="0" err="1">
                <a:latin typeface="Times New Roman" panose="02020603050405020304" pitchFamily="18" charset="0"/>
                <a:cs typeface="Times New Roman" panose="02020603050405020304" pitchFamily="18" charset="0"/>
              </a:rPr>
              <a:t>tài</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khoản</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thanh</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toán</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ngân</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hàng</a:t>
            </a:r>
            <a:r>
              <a:rPr lang="en-US" sz="2200" i="1"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Điều</a:t>
            </a:r>
            <a:r>
              <a:rPr lang="en-US" sz="2200" dirty="0">
                <a:latin typeface="Times New Roman" panose="02020603050405020304" pitchFamily="18" charset="0"/>
                <a:cs typeface="Times New Roman" panose="02020603050405020304" pitchFamily="18" charset="0"/>
              </a:rPr>
              <a:t> 9 </a:t>
            </a:r>
            <a:r>
              <a:rPr lang="en-US" sz="2200" dirty="0" err="1" smtClean="0">
                <a:latin typeface="Times New Roman" panose="02020603050405020304" pitchFamily="18" charset="0"/>
                <a:cs typeface="Times New Roman" panose="02020603050405020304" pitchFamily="18" charset="0"/>
              </a:rPr>
              <a:t>chưa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thể</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hiện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rõ</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điều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này</a:t>
            </a:r>
            <a:r>
              <a:rPr lang="en-US" sz="2200" dirty="0" smtClean="0">
                <a:latin typeface="Times New Roman" panose="02020603050405020304" pitchFamily="18" charset="0"/>
                <a:cs typeface="Times New Roman" panose="02020603050405020304" pitchFamily="18" charset="0"/>
              </a:rPr>
              <a:t>?</a:t>
            </a:r>
          </a:p>
          <a:p>
            <a:pPr marL="1200150" lvl="3" indent="-342900"/>
            <a:r>
              <a:rPr lang="en-US" sz="2200" dirty="0" err="1">
                <a:latin typeface="Times New Roman" panose="02020603050405020304" pitchFamily="18" charset="0"/>
                <a:cs typeface="Times New Roman" panose="02020603050405020304" pitchFamily="18" charset="0"/>
              </a:rPr>
              <a:t>Dự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thảo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một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tử</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tối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là</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100 </a:t>
            </a:r>
            <a:r>
              <a:rPr lang="en-US" sz="2200" b="1" dirty="0" err="1" smtClean="0">
                <a:latin typeface="Times New Roman" panose="02020603050405020304" pitchFamily="18" charset="0"/>
                <a:cs typeface="Times New Roman" panose="02020603050405020304" pitchFamily="18" charset="0"/>
              </a:rPr>
              <a:t>triệu</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đồng</a:t>
            </a:r>
            <a:r>
              <a:rPr lang="en-US" sz="2200" b="1" dirty="0" smtClean="0">
                <a:latin typeface="Times New Roman" panose="02020603050405020304" pitchFamily="18" charset="0"/>
                <a:cs typeface="Times New Roman" panose="02020603050405020304" pitchFamily="18" charset="0"/>
              </a:rPr>
              <a:t>/</a:t>
            </a:r>
            <a:r>
              <a:rPr lang="en-US" sz="2200" b="1" dirty="0" err="1" smtClean="0">
                <a:latin typeface="Times New Roman" panose="02020603050405020304" pitchFamily="18" charset="0"/>
                <a:cs typeface="Times New Roman" panose="02020603050405020304" pitchFamily="18" charset="0"/>
              </a:rPr>
              <a:t>tháng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trong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tối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là</a:t>
            </a:r>
            <a:r>
              <a:rPr lang="en-US" sz="2200" dirty="0" smtClean="0">
                <a:latin typeface="Times New Roman" panose="02020603050405020304" pitchFamily="18" charset="0"/>
                <a:cs typeface="Times New Roman" panose="02020603050405020304" pitchFamily="18" charset="0"/>
              </a:rPr>
              <a:t> 20 </a:t>
            </a:r>
            <a:r>
              <a:rPr lang="en-US" sz="2200" dirty="0" err="1" smtClean="0">
                <a:latin typeface="Times New Roman" panose="02020603050405020304" pitchFamily="18" charset="0"/>
                <a:cs typeface="Times New Roman" panose="02020603050405020304" pitchFamily="18" charset="0"/>
              </a:rPr>
              <a:t>triệu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đồng</a:t>
            </a:r>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ngày</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Vậy</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nếu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chủ</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ví</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cần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dùng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nhiều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hơn</a:t>
            </a:r>
            <a:r>
              <a:rPr lang="en-US" sz="2200" dirty="0" smtClean="0">
                <a:latin typeface="Times New Roman" panose="02020603050405020304" pitchFamily="18" charset="0"/>
                <a:cs typeface="Times New Roman" panose="02020603050405020304" pitchFamily="18" charset="0"/>
              </a:rPr>
              <a:t> 5 </a:t>
            </a:r>
            <a:r>
              <a:rPr lang="en-US" sz="2200" dirty="0" err="1" smtClean="0">
                <a:latin typeface="Times New Roman" panose="02020603050405020304" pitchFamily="18" charset="0"/>
                <a:cs typeface="Times New Roman" panose="02020603050405020304" pitchFamily="18" charset="0"/>
              </a:rPr>
              <a:t>ngày</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trong</a:t>
            </a:r>
            <a:r>
              <a:rPr lang="en-US" sz="2200" dirty="0" smtClean="0">
                <a:latin typeface="Times New Roman" panose="02020603050405020304" pitchFamily="18" charset="0"/>
                <a:cs typeface="Times New Roman" panose="02020603050405020304" pitchFamily="18" charset="0"/>
              </a:rPr>
              <a:t> 1 </a:t>
            </a:r>
            <a:r>
              <a:rPr lang="en-US" sz="2200" dirty="0" err="1" smtClean="0">
                <a:latin typeface="Times New Roman" panose="02020603050405020304" pitchFamily="18" charset="0"/>
                <a:cs typeface="Times New Roman" panose="02020603050405020304" pitchFamily="18" charset="0"/>
              </a:rPr>
              <a:t>tháng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thì</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sao</a:t>
            </a:r>
            <a:r>
              <a:rPr lang="en-US" sz="2200"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Phải</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chăng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nên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cân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nhắc</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mức</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tối</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đa</a:t>
            </a:r>
            <a:r>
              <a:rPr lang="en-US" sz="2200" b="1" dirty="0" smtClean="0">
                <a:latin typeface="Times New Roman" panose="02020603050405020304" pitchFamily="18" charset="0"/>
                <a:cs typeface="Times New Roman" panose="02020603050405020304" pitchFamily="18" charset="0"/>
              </a:rPr>
              <a:t> 1 </a:t>
            </a:r>
            <a:r>
              <a:rPr lang="en-US" sz="2200" b="1" dirty="0" err="1" smtClean="0">
                <a:latin typeface="Times New Roman" panose="02020603050405020304" pitchFamily="18" charset="0"/>
                <a:cs typeface="Times New Roman" panose="02020603050405020304" pitchFamily="18" charset="0"/>
              </a:rPr>
              <a:t>tháng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lớn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hơn</a:t>
            </a:r>
            <a:r>
              <a:rPr lang="en-US" sz="2200" b="1" dirty="0" smtClean="0">
                <a:latin typeface="Times New Roman" panose="02020603050405020304" pitchFamily="18" charset="0"/>
                <a:cs typeface="Times New Roman" panose="02020603050405020304" pitchFamily="18" charset="0"/>
              </a:rPr>
              <a:t>?</a:t>
            </a:r>
          </a:p>
          <a:p>
            <a:pPr marL="1200150" lvl="3" indent="-342900"/>
            <a:r>
              <a:rPr lang="en-US" sz="2200" b="1" dirty="0" err="1">
                <a:latin typeface="Times New Roman" panose="02020603050405020304" pitchFamily="18" charset="0"/>
                <a:cs typeface="Times New Roman" panose="02020603050405020304" pitchFamily="18" charset="0"/>
              </a:rPr>
              <a:t>G</a:t>
            </a:r>
            <a:r>
              <a:rPr lang="en-US" sz="2200" b="1" dirty="0" err="1" smtClean="0">
                <a:latin typeface="Times New Roman" panose="02020603050405020304" pitchFamily="18" charset="0"/>
                <a:cs typeface="Times New Roman" panose="02020603050405020304" pitchFamily="18" charset="0"/>
              </a:rPr>
              <a:t>iám</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sát</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trực</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tuyến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hàng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ngày</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đối</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với</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ví</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điện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tử</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của</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đơn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vị</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cung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cấp</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ví</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là</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rất</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tốt</a:t>
            </a:r>
            <a:r>
              <a:rPr lang="en-US" sz="2200" b="1"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tuy</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nhiên</a:t>
            </a:r>
            <a:r>
              <a:rPr lang="en-US" sz="2200"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cần</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tránh</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quy</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định</a:t>
            </a:r>
            <a:r>
              <a:rPr lang="en-US" sz="2200" u="sng" dirty="0" smtClean="0">
                <a:latin typeface="Times New Roman" panose="02020603050405020304" pitchFamily="18" charset="0"/>
                <a:cs typeface="Times New Roman" panose="02020603050405020304" pitchFamily="18" charset="0"/>
              </a:rPr>
              <a:t>/</a:t>
            </a:r>
            <a:r>
              <a:rPr lang="en-US" sz="2200" u="sng" dirty="0" err="1" smtClean="0">
                <a:latin typeface="Times New Roman" panose="02020603050405020304" pitchFamily="18" charset="0"/>
                <a:cs typeface="Times New Roman" panose="02020603050405020304" pitchFamily="18" charset="0"/>
              </a:rPr>
              <a:t>thực</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hiện</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cả</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báo</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cáo</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giấy</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và</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cả</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trực</a:t>
            </a:r>
            <a:r>
              <a:rPr lang="en-US" sz="2200" u="sng"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tuyến</a:t>
            </a:r>
            <a:r>
              <a:rPr lang="en-US" sz="2200" u="sng" dirty="0" smtClean="0">
                <a:latin typeface="Times New Roman" panose="02020603050405020304" pitchFamily="18" charset="0"/>
                <a:cs typeface="Times New Roman" panose="02020603050405020304" pitchFamily="18" charset="0"/>
              </a:rPr>
              <a:t>.</a:t>
            </a:r>
            <a:endParaRPr lang="vi-VN" sz="2200" u="sng" dirty="0">
              <a:latin typeface="Times New Roman" panose="02020603050405020304" pitchFamily="18" charset="0"/>
              <a:cs typeface="Times New Roman" panose="02020603050405020304" pitchFamily="18" charset="0"/>
            </a:endParaRPr>
          </a:p>
          <a:p>
            <a:pPr marL="1200150" lvl="3" indent="-342900"/>
            <a:endParaRPr lang="en-US" dirty="0" smtClean="0">
              <a:latin typeface="Times New Roman" panose="02020603050405020304" pitchFamily="18" charset="0"/>
              <a:cs typeface="Times New Roman" panose="02020603050405020304" pitchFamily="18" charset="0"/>
            </a:endParaRPr>
          </a:p>
          <a:p>
            <a:pPr marL="742950" lvl="2" indent="-342900"/>
            <a:endParaRPr lang="en-US" dirty="0">
              <a:latin typeface="Times New Roman" panose="02020603050405020304" pitchFamily="18" charset="0"/>
              <a:cs typeface="Times New Roman" panose="02020603050405020304" pitchFamily="18" charset="0"/>
            </a:endParaRPr>
          </a:p>
          <a:p>
            <a:pPr marL="742950" lvl="2" indent="-342900"/>
            <a:endParaRPr lang="vi-VN"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vi-VN" smtClean="0"/>
              <a:t>TS C.V.Lực/sửa TT 39-NHNN</a:t>
            </a:r>
            <a:endParaRPr lang="vi-VN" dirty="0"/>
          </a:p>
        </p:txBody>
      </p:sp>
      <p:sp>
        <p:nvSpPr>
          <p:cNvPr id="5" name="Slide Number Placeholder 4"/>
          <p:cNvSpPr>
            <a:spLocks noGrp="1"/>
          </p:cNvSpPr>
          <p:nvPr>
            <p:ph type="sldNum" sz="quarter" idx="12"/>
          </p:nvPr>
        </p:nvSpPr>
        <p:spPr/>
        <p:txBody>
          <a:bodyPr/>
          <a:lstStyle/>
          <a:p>
            <a:fld id="{336D6E09-4F39-4CD4-A422-2A52FB8DEB07}" type="slidenum">
              <a:rPr lang="vi-VN" smtClean="0"/>
              <a:t>11</a:t>
            </a:fld>
            <a:endParaRPr lang="vi-VN" dirty="0"/>
          </a:p>
        </p:txBody>
      </p:sp>
    </p:spTree>
    <p:extLst>
      <p:ext uri="{BB962C8B-B14F-4D97-AF65-F5344CB8AC3E}">
        <p14:creationId xmlns:p14="http://schemas.microsoft.com/office/powerpoint/2010/main" val="2992621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762000"/>
          </a:xfrm>
        </p:spPr>
        <p:txBody>
          <a:bodyPr/>
          <a:lstStyle/>
          <a:p>
            <a:r>
              <a:rPr lang="en-US" b="1" dirty="0" err="1">
                <a:solidFill>
                  <a:srgbClr val="0000FF"/>
                </a:solidFill>
                <a:latin typeface="Times New Roman" panose="02020603050405020304" pitchFamily="18" charset="0"/>
                <a:cs typeface="Times New Roman" panose="02020603050405020304" pitchFamily="18" charset="0"/>
              </a:rPr>
              <a:t>Một</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số</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góp</a:t>
            </a:r>
            <a:r>
              <a:rPr lang="en-US" b="1" dirty="0">
                <a:solidFill>
                  <a:srgbClr val="0000FF"/>
                </a:solidFill>
                <a:latin typeface="Times New Roman" panose="02020603050405020304" pitchFamily="18" charset="0"/>
                <a:cs typeface="Times New Roman" panose="02020603050405020304" pitchFamily="18" charset="0"/>
              </a:rPr>
              <a:t> </a:t>
            </a:r>
            <a:r>
              <a:rPr lang="en-US" b="1" dirty="0" smtClean="0">
                <a:solidFill>
                  <a:srgbClr val="0000FF"/>
                </a:solidFill>
                <a:latin typeface="Times New Roman" panose="02020603050405020304" pitchFamily="18" charset="0"/>
                <a:cs typeface="Times New Roman" panose="02020603050405020304" pitchFamily="18" charset="0"/>
              </a:rPr>
              <a:t>ý (</a:t>
            </a:r>
            <a:r>
              <a:rPr lang="en-US" b="1" dirty="0" err="1" smtClean="0">
                <a:solidFill>
                  <a:srgbClr val="0000FF"/>
                </a:solidFill>
                <a:latin typeface="Times New Roman" panose="02020603050405020304" pitchFamily="18" charset="0"/>
                <a:cs typeface="Times New Roman" panose="02020603050405020304" pitchFamily="18" charset="0"/>
              </a:rPr>
              <a:t>Điều</a:t>
            </a:r>
            <a:r>
              <a:rPr lang="en-US" b="1" dirty="0" smtClean="0">
                <a:solidFill>
                  <a:srgbClr val="0000FF"/>
                </a:solidFill>
                <a:latin typeface="Times New Roman" panose="02020603050405020304" pitchFamily="18" charset="0"/>
                <a:cs typeface="Times New Roman" panose="02020603050405020304" pitchFamily="18" charset="0"/>
              </a:rPr>
              <a:t> 9)</a:t>
            </a:r>
            <a:endParaRPr lang="vi-VN"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0040" y="1484784"/>
            <a:ext cx="8060432" cy="4114800"/>
          </a:xfrm>
        </p:spPr>
        <p:txBody>
          <a:bodyPr/>
          <a:lstStyle/>
          <a:p>
            <a:r>
              <a:rPr lang="en-US" sz="2600" b="1" dirty="0" err="1">
                <a:latin typeface="Times New Roman" panose="02020603050405020304" pitchFamily="18" charset="0"/>
                <a:cs typeface="Times New Roman" panose="02020603050405020304" pitchFamily="18" charset="0"/>
              </a:rPr>
              <a:t>Y</a:t>
            </a:r>
            <a:r>
              <a:rPr lang="en-US" sz="2600" b="1" dirty="0" err="1" smtClean="0">
                <a:latin typeface="Times New Roman" panose="02020603050405020304" pitchFamily="18" charset="0"/>
                <a:cs typeface="Times New Roman" panose="02020603050405020304" pitchFamily="18" charset="0"/>
              </a:rPr>
              <a:t>êu</a:t>
            </a:r>
            <a:r>
              <a:rPr lang="en-US" sz="2600" b="1" dirty="0" smtClean="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cầu</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về</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hồ</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sơ</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mở</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ví</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điện</a:t>
            </a:r>
            <a:r>
              <a:rPr lang="en-US" sz="2600" b="1" dirty="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tử</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phải</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căn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cước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công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hoặc</a:t>
            </a: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CMND </a:t>
            </a:r>
            <a:r>
              <a:rPr lang="en-US" sz="2600" dirty="0" err="1" smtClean="0">
                <a:latin typeface="Times New Roman" panose="02020603050405020304" pitchFamily="18" charset="0"/>
                <a:cs typeface="Times New Roman" panose="02020603050405020304" pitchFamily="18" charset="0"/>
              </a:rPr>
              <a:t>hoặc</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chiếu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còn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thời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hạn</a:t>
            </a:r>
            <a:r>
              <a:rPr lang="en-US" sz="2600" dirty="0" smtClean="0">
                <a:latin typeface="Times New Roman" panose="02020603050405020304" pitchFamily="18" charset="0"/>
                <a:cs typeface="Times New Roman" panose="02020603050405020304" pitchFamily="18" charset="0"/>
              </a:rPr>
              <a:t>…);</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nên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xem</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xét</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trường</a:t>
            </a:r>
            <a:r>
              <a:rPr lang="en-US" sz="2600" b="1" dirty="0" smtClean="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hợp</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đã</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có</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tài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khoản</a:t>
            </a:r>
            <a:r>
              <a:rPr lang="en-US" sz="2600" b="1" dirty="0">
                <a:latin typeface="Times New Roman" panose="02020603050405020304" pitchFamily="18" charset="0"/>
                <a:cs typeface="Times New Roman" panose="02020603050405020304" pitchFamily="18" charset="0"/>
              </a:rPr>
              <a:t> NH </a:t>
            </a:r>
            <a:r>
              <a:rPr lang="en-US" sz="2600" b="1" dirty="0" err="1">
                <a:latin typeface="Times New Roman" panose="02020603050405020304" pitchFamily="18" charset="0"/>
                <a:cs typeface="Times New Roman" panose="02020603050405020304" pitchFamily="18" charset="0"/>
              </a:rPr>
              <a:t>sẽ</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được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miễn</a:t>
            </a:r>
            <a:r>
              <a:rPr lang="en-US" sz="2600" b="1" dirty="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trừ</a:t>
            </a:r>
            <a:r>
              <a:rPr lang="en-US" sz="2600" b="1" dirty="0" smtClean="0">
                <a:latin typeface="Times New Roman" panose="02020603050405020304" pitchFamily="18" charset="0"/>
                <a:cs typeface="Times New Roman" panose="02020603050405020304" pitchFamily="18" charset="0"/>
              </a:rPr>
              <a:t>?</a:t>
            </a:r>
            <a:r>
              <a:rPr lang="en-US" sz="2600" dirty="0" smtClean="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Và</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cần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tính</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đến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khả</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năng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xác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thực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số</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sinh</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trắc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học</a:t>
            </a:r>
            <a:r>
              <a:rPr lang="en-US" sz="2600" b="1" dirty="0" smtClean="0">
                <a:latin typeface="Times New Roman" panose="02020603050405020304" pitchFamily="18" charset="0"/>
                <a:cs typeface="Times New Roman" panose="02020603050405020304" pitchFamily="18" charset="0"/>
              </a:rPr>
              <a:t>)?</a:t>
            </a:r>
          </a:p>
          <a:p>
            <a:r>
              <a:rPr lang="en-US" sz="2600" b="1" dirty="0" err="1">
                <a:latin typeface="Times New Roman" panose="02020603050405020304" pitchFamily="18" charset="0"/>
                <a:cs typeface="Times New Roman" panose="02020603050405020304" pitchFamily="18" charset="0"/>
              </a:rPr>
              <a:t>Cần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làm</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rõ</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khái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niệm</a:t>
            </a:r>
            <a:r>
              <a:rPr lang="en-US" sz="2600" b="1" dirty="0">
                <a:latin typeface="Times New Roman" panose="02020603050405020304" pitchFamily="18" charset="0"/>
                <a:cs typeface="Times New Roman" panose="02020603050405020304" pitchFamily="18" charset="0"/>
              </a:rPr>
              <a:t> </a:t>
            </a:r>
            <a:r>
              <a:rPr lang="en-US" sz="2600" b="1" u="sng" dirty="0" err="1">
                <a:latin typeface="Times New Roman" panose="02020603050405020304" pitchFamily="18" charset="0"/>
                <a:cs typeface="Times New Roman" panose="02020603050405020304" pitchFamily="18" charset="0"/>
              </a:rPr>
              <a:t>liên</a:t>
            </a:r>
            <a:r>
              <a:rPr lang="en-US" sz="2600" b="1" u="sng" dirty="0">
                <a:latin typeface="Times New Roman" panose="02020603050405020304" pitchFamily="18" charset="0"/>
                <a:cs typeface="Times New Roman" panose="02020603050405020304" pitchFamily="18" charset="0"/>
              </a:rPr>
              <a:t> </a:t>
            </a:r>
            <a:r>
              <a:rPr lang="en-US" sz="2600" b="1" u="sng" dirty="0" err="1">
                <a:latin typeface="Times New Roman" panose="02020603050405020304" pitchFamily="18" charset="0"/>
                <a:cs typeface="Times New Roman" panose="02020603050405020304" pitchFamily="18" charset="0"/>
              </a:rPr>
              <a:t>kết</a:t>
            </a:r>
            <a:r>
              <a:rPr lang="en-US" sz="2600" b="1" u="sng"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ví</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điện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tử</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với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tài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khoản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thanh</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toán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hoặc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thẻ</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ghi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nợ</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của</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khách</a:t>
            </a:r>
            <a:r>
              <a:rPr lang="en-US" sz="2600" b="1" dirty="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hàng</a:t>
            </a:r>
            <a:r>
              <a:rPr lang="en-US" sz="2600" b="1" dirty="0" smtClean="0">
                <a:latin typeface="Times New Roman" panose="02020603050405020304" pitchFamily="18" charset="0"/>
                <a:cs typeface="Times New Roman" panose="02020603050405020304" pitchFamily="18" charset="0"/>
              </a:rPr>
              <a:t>?</a:t>
            </a:r>
          </a:p>
          <a:p>
            <a:pPr marL="342900" lvl="3" indent="-342900">
              <a:buFontTx/>
              <a:buChar char="•"/>
            </a:pPr>
            <a:r>
              <a:rPr lang="en-US" sz="2600" b="1" dirty="0" err="1">
                <a:latin typeface="Times New Roman" panose="02020603050405020304" pitchFamily="18" charset="0"/>
                <a:cs typeface="Times New Roman" panose="02020603050405020304" pitchFamily="18" charset="0"/>
              </a:rPr>
              <a:t>Giám</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sát</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trực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tuyến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hàng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ngày</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đối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với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ví</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điện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tử</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của</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đơn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vị</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cung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cấp</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ví</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là</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rất</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tốt</a:t>
            </a:r>
            <a:r>
              <a:rPr lang="en-US" sz="2600" b="1"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tuy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nhiên</a:t>
            </a:r>
            <a:r>
              <a:rPr lang="en-US" sz="2600"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cần</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tránh</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quy</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định</a:t>
            </a:r>
            <a:r>
              <a:rPr lang="en-US" sz="2600" u="sng" dirty="0">
                <a:latin typeface="Times New Roman" panose="02020603050405020304" pitchFamily="18" charset="0"/>
                <a:cs typeface="Times New Roman" panose="02020603050405020304" pitchFamily="18" charset="0"/>
              </a:rPr>
              <a:t>/</a:t>
            </a:r>
            <a:r>
              <a:rPr lang="en-US" sz="2600" u="sng" dirty="0" err="1">
                <a:latin typeface="Times New Roman" panose="02020603050405020304" pitchFamily="18" charset="0"/>
                <a:cs typeface="Times New Roman" panose="02020603050405020304" pitchFamily="18" charset="0"/>
              </a:rPr>
              <a:t>thực</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hiện</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cả</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báo</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cáo</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giấy</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và</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cả</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trực</a:t>
            </a:r>
            <a:r>
              <a:rPr lang="en-US" sz="2600" u="sng" dirty="0">
                <a:latin typeface="Times New Roman" panose="02020603050405020304" pitchFamily="18" charset="0"/>
                <a:cs typeface="Times New Roman" panose="02020603050405020304" pitchFamily="18" charset="0"/>
              </a:rPr>
              <a:t> </a:t>
            </a:r>
            <a:r>
              <a:rPr lang="en-US" sz="2600" u="sng" dirty="0" err="1">
                <a:latin typeface="Times New Roman" panose="02020603050405020304" pitchFamily="18" charset="0"/>
                <a:cs typeface="Times New Roman" panose="02020603050405020304" pitchFamily="18" charset="0"/>
              </a:rPr>
              <a:t>tuyến</a:t>
            </a:r>
            <a:r>
              <a:rPr lang="en-US" sz="2600" u="sng" dirty="0">
                <a:latin typeface="Times New Roman" panose="02020603050405020304" pitchFamily="18" charset="0"/>
                <a:cs typeface="Times New Roman" panose="02020603050405020304" pitchFamily="18" charset="0"/>
              </a:rPr>
              <a:t>.</a:t>
            </a:r>
            <a:endParaRPr lang="vi-VN" sz="2600" u="sng" dirty="0">
              <a:latin typeface="Times New Roman" panose="02020603050405020304" pitchFamily="18" charset="0"/>
              <a:cs typeface="Times New Roman" panose="02020603050405020304" pitchFamily="18" charset="0"/>
            </a:endParaRPr>
          </a:p>
          <a:p>
            <a:endParaRPr lang="en-US" sz="2600" dirty="0" smtClean="0"/>
          </a:p>
          <a:p>
            <a:endParaRPr lang="vi-VN" sz="2600" dirty="0"/>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12</a:t>
            </a:fld>
            <a:endParaRPr lang="vi-VN"/>
          </a:p>
        </p:txBody>
      </p:sp>
    </p:spTree>
    <p:extLst>
      <p:ext uri="{BB962C8B-B14F-4D97-AF65-F5344CB8AC3E}">
        <p14:creationId xmlns:p14="http://schemas.microsoft.com/office/powerpoint/2010/main" val="139948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90736"/>
            <a:ext cx="7772400" cy="762000"/>
          </a:xfrm>
        </p:spPr>
        <p:txBody>
          <a:bodyPr/>
          <a:lstStyle/>
          <a:p>
            <a:r>
              <a:rPr lang="en-US" b="1" dirty="0" err="1">
                <a:solidFill>
                  <a:srgbClr val="0000FF"/>
                </a:solidFill>
              </a:rPr>
              <a:t>Một</a:t>
            </a:r>
            <a:r>
              <a:rPr lang="en-US" b="1" dirty="0">
                <a:solidFill>
                  <a:srgbClr val="0000FF"/>
                </a:solidFill>
              </a:rPr>
              <a:t> </a:t>
            </a:r>
            <a:r>
              <a:rPr lang="en-US" b="1" dirty="0" err="1">
                <a:solidFill>
                  <a:srgbClr val="0000FF"/>
                </a:solidFill>
              </a:rPr>
              <a:t>số</a:t>
            </a:r>
            <a:r>
              <a:rPr lang="en-US" b="1" dirty="0">
                <a:solidFill>
                  <a:srgbClr val="0000FF"/>
                </a:solidFill>
              </a:rPr>
              <a:t> </a:t>
            </a:r>
            <a:r>
              <a:rPr lang="en-US" b="1" dirty="0" err="1">
                <a:solidFill>
                  <a:srgbClr val="0000FF"/>
                </a:solidFill>
              </a:rPr>
              <a:t>góp</a:t>
            </a:r>
            <a:r>
              <a:rPr lang="en-US" b="1" dirty="0">
                <a:solidFill>
                  <a:srgbClr val="0000FF"/>
                </a:solidFill>
              </a:rPr>
              <a:t> </a:t>
            </a:r>
            <a:r>
              <a:rPr lang="en-US" b="1" dirty="0" smtClean="0">
                <a:solidFill>
                  <a:srgbClr val="0000FF"/>
                </a:solidFill>
              </a:rPr>
              <a:t>ý …</a:t>
            </a:r>
            <a:endParaRPr lang="vi-VN" b="1" dirty="0">
              <a:solidFill>
                <a:srgbClr val="0000FF"/>
              </a:solidFill>
            </a:endParaRPr>
          </a:p>
        </p:txBody>
      </p:sp>
      <p:sp>
        <p:nvSpPr>
          <p:cNvPr id="3" name="Content Placeholder 2"/>
          <p:cNvSpPr>
            <a:spLocks noGrp="1"/>
          </p:cNvSpPr>
          <p:nvPr>
            <p:ph idx="1"/>
          </p:nvPr>
        </p:nvSpPr>
        <p:spPr>
          <a:xfrm>
            <a:off x="827584" y="1268760"/>
            <a:ext cx="7772400" cy="4114800"/>
          </a:xfrm>
        </p:spPr>
        <p:txBody>
          <a:bodyPr/>
          <a:lstStyle/>
          <a:p>
            <a:pPr marL="342900" lvl="1" indent="-342900">
              <a:buFontTx/>
              <a:buChar char="•"/>
            </a:pPr>
            <a:r>
              <a:rPr lang="en-US" dirty="0" err="1" smtClean="0">
                <a:latin typeface="Times New Roman" panose="02020603050405020304" pitchFamily="18" charset="0"/>
                <a:cs typeface="Times New Roman" panose="02020603050405020304" pitchFamily="18" charset="0"/>
              </a:rPr>
              <a:t>Dự</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thảo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tổ</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chức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trung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thanh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toán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bù</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do NHNN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phép</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xét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sung</a:t>
            </a:r>
            <a:r>
              <a:rPr lang="en-US" dirty="0" smtClean="0">
                <a:latin typeface="Times New Roman" panose="02020603050405020304" pitchFamily="18" charset="0"/>
                <a:cs typeface="Times New Roman" panose="02020603050405020304" pitchFamily="18" charset="0"/>
              </a:rPr>
              <a:t>.</a:t>
            </a:r>
          </a:p>
          <a:p>
            <a:pPr marL="342900" lvl="1" indent="-342900">
              <a:buFontTx/>
              <a:buChar char="•"/>
            </a:pPr>
            <a:r>
              <a:rPr lang="en-US" b="1" dirty="0" err="1" smtClean="0">
                <a:latin typeface="Times New Roman" panose="02020603050405020304" pitchFamily="18" charset="0"/>
                <a:cs typeface="Times New Roman" panose="02020603050405020304" pitchFamily="18" charset="0"/>
              </a:rPr>
              <a:t>Điều</a:t>
            </a:r>
            <a:r>
              <a:rPr lang="en-US" b="1" dirty="0" smtClean="0">
                <a:latin typeface="Times New Roman" panose="02020603050405020304" pitchFamily="18" charset="0"/>
                <a:cs typeface="Times New Roman" panose="02020603050405020304" pitchFamily="18" charset="0"/>
              </a:rPr>
              <a:t> 16: </a:t>
            </a:r>
            <a:r>
              <a:rPr lang="en-US" sz="2000" dirty="0" smtClean="0">
                <a:latin typeface="Times New Roman" panose="02020603050405020304" pitchFamily="18" charset="0"/>
                <a:cs typeface="Times New Roman" panose="02020603050405020304" pitchFamily="18" charset="0"/>
              </a:rPr>
              <a:t>qui </a:t>
            </a:r>
            <a:r>
              <a:rPr lang="en-US" sz="2000"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gửi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báo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hàng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quý</a:t>
            </a:r>
            <a:r>
              <a:rPr lang="en-US" sz="2000" dirty="0" smtClean="0">
                <a:latin typeface="Times New Roman" panose="02020603050405020304" pitchFamily="18" charset="0"/>
                <a:cs typeface="Times New Roman" panose="02020603050405020304" pitchFamily="18" charset="0"/>
              </a:rPr>
              <a:t>/</a:t>
            </a:r>
            <a:r>
              <a:rPr lang="en-US" sz="2000" dirty="0" err="1" smtClean="0">
                <a:latin typeface="Times New Roman" panose="02020603050405020304" pitchFamily="18" charset="0"/>
                <a:cs typeface="Times New Roman" panose="02020603050405020304" pitchFamily="18" charset="0"/>
              </a:rPr>
              <a:t>năm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về</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cung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ứng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dịch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vụ</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trung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thanh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toán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trực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tiếp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hoặc</a:t>
            </a:r>
            <a:r>
              <a:rPr lang="en-US" sz="2000" dirty="0" smtClean="0">
                <a:latin typeface="Times New Roman" panose="02020603050405020304" pitchFamily="18" charset="0"/>
                <a:cs typeface="Times New Roman" panose="02020603050405020304" pitchFamily="18" charset="0"/>
              </a:rPr>
              <a:t> qua </a:t>
            </a:r>
            <a:r>
              <a:rPr lang="en-US" sz="2000" dirty="0" err="1" smtClean="0">
                <a:latin typeface="Times New Roman" panose="02020603050405020304" pitchFamily="18" charset="0"/>
                <a:cs typeface="Times New Roman" panose="02020603050405020304" pitchFamily="18" charset="0"/>
              </a:rPr>
              <a:t>bưu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điện</a:t>
            </a:r>
            <a:r>
              <a:rPr lang="en-US" sz="2000"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liệu</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có</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thể</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sử</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dụng</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thức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khác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nhằm</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giảm</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giấy</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tờ</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và</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tăng</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tính</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liên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thông</a:t>
            </a:r>
            <a:r>
              <a:rPr lang="en-US" sz="2000" b="1" dirty="0" smtClean="0">
                <a:latin typeface="Times New Roman" panose="02020603050405020304" pitchFamily="18" charset="0"/>
                <a:cs typeface="Times New Roman" panose="02020603050405020304" pitchFamily="18" charset="0"/>
              </a:rPr>
              <a:t>?</a:t>
            </a:r>
            <a:endParaRPr lang="vi-VN" sz="2000" b="1" dirty="0">
              <a:latin typeface="Times New Roman" panose="02020603050405020304" pitchFamily="18" charset="0"/>
              <a:cs typeface="Times New Roman" panose="02020603050405020304" pitchFamily="18" charset="0"/>
            </a:endParaRPr>
          </a:p>
          <a:p>
            <a:endParaRPr lang="vi-VN"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13</a:t>
            </a:fld>
            <a:endParaRPr lang="vi-VN"/>
          </a:p>
        </p:txBody>
      </p:sp>
    </p:spTree>
    <p:extLst>
      <p:ext uri="{BB962C8B-B14F-4D97-AF65-F5344CB8AC3E}">
        <p14:creationId xmlns:p14="http://schemas.microsoft.com/office/powerpoint/2010/main" val="3669337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7772400" cy="762000"/>
          </a:xfrm>
        </p:spPr>
        <p:txBody>
          <a:bodyPr/>
          <a:lstStyle/>
          <a:p>
            <a:r>
              <a:rPr lang="en-US" b="1" dirty="0" err="1">
                <a:solidFill>
                  <a:srgbClr val="0000FF"/>
                </a:solidFill>
              </a:rPr>
              <a:t>Một</a:t>
            </a:r>
            <a:r>
              <a:rPr lang="en-US" b="1" dirty="0">
                <a:solidFill>
                  <a:srgbClr val="0000FF"/>
                </a:solidFill>
              </a:rPr>
              <a:t> </a:t>
            </a:r>
            <a:r>
              <a:rPr lang="en-US" b="1" dirty="0" err="1">
                <a:solidFill>
                  <a:srgbClr val="0000FF"/>
                </a:solidFill>
              </a:rPr>
              <a:t>số</a:t>
            </a:r>
            <a:r>
              <a:rPr lang="en-US" b="1" dirty="0">
                <a:solidFill>
                  <a:srgbClr val="0000FF"/>
                </a:solidFill>
              </a:rPr>
              <a:t> </a:t>
            </a:r>
            <a:r>
              <a:rPr lang="en-US" b="1" dirty="0" err="1">
                <a:solidFill>
                  <a:srgbClr val="0000FF"/>
                </a:solidFill>
              </a:rPr>
              <a:t>góp</a:t>
            </a:r>
            <a:r>
              <a:rPr lang="en-US" b="1" dirty="0">
                <a:solidFill>
                  <a:srgbClr val="0000FF"/>
                </a:solidFill>
              </a:rPr>
              <a:t> </a:t>
            </a:r>
            <a:r>
              <a:rPr lang="en-US" b="1" dirty="0" smtClean="0">
                <a:solidFill>
                  <a:srgbClr val="0000FF"/>
                </a:solidFill>
              </a:rPr>
              <a:t>ý…</a:t>
            </a:r>
            <a:endParaRPr lang="vi-VN" b="1" dirty="0">
              <a:solidFill>
                <a:srgbClr val="0000FF"/>
              </a:solidFill>
            </a:endParaRPr>
          </a:p>
        </p:txBody>
      </p:sp>
      <p:sp>
        <p:nvSpPr>
          <p:cNvPr id="3" name="Content Placeholder 2"/>
          <p:cNvSpPr>
            <a:spLocks noGrp="1"/>
          </p:cNvSpPr>
          <p:nvPr>
            <p:ph idx="1"/>
          </p:nvPr>
        </p:nvSpPr>
        <p:spPr>
          <a:xfrm>
            <a:off x="832048" y="1484784"/>
            <a:ext cx="7772400" cy="4114800"/>
          </a:xfrm>
        </p:spPr>
        <p:txBody>
          <a:bodyPr/>
          <a:lstStyle/>
          <a:p>
            <a:r>
              <a:rPr lang="en-US" sz="2800" dirty="0" err="1" smtClean="0">
                <a:latin typeface="Times New Roman" panose="02020603050405020304" pitchFamily="18" charset="0"/>
                <a:cs typeface="Times New Roman" panose="02020603050405020304" pitchFamily="18" charset="0"/>
              </a:rPr>
              <a:t>Nên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đánh</a:t>
            </a:r>
            <a:r>
              <a:rPr lang="en-US" sz="2800" dirty="0" smtClean="0">
                <a:latin typeface="Times New Roman" panose="02020603050405020304" pitchFamily="18" charset="0"/>
                <a:cs typeface="Times New Roman" panose="02020603050405020304" pitchFamily="18" charset="0"/>
              </a:rPr>
              <a:t> giá </a:t>
            </a:r>
            <a:r>
              <a:rPr lang="en-US" sz="2800" dirty="0" err="1" smtClean="0">
                <a:latin typeface="Times New Roman" panose="02020603050405020304" pitchFamily="18" charset="0"/>
                <a:cs typeface="Times New Roman" panose="02020603050405020304" pitchFamily="18" charset="0"/>
              </a:rPr>
              <a:t>thêm</a:t>
            </a:r>
            <a:r>
              <a:rPr lang="en-US" sz="2800"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các</a:t>
            </a:r>
            <a:r>
              <a:rPr lang="en-US" sz="2800" b="1" dirty="0" smtClean="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hạn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nguồn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lực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đơn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trung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gian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thanh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toán</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tạo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r>
              <a:rPr lang="en-US" sz="2800" b="1" dirty="0" err="1" smtClean="0">
                <a:latin typeface="Times New Roman" panose="02020603050405020304" pitchFamily="18" charset="0"/>
                <a:cs typeface="Times New Roman" panose="02020603050405020304" pitchFamily="18" charset="0"/>
              </a:rPr>
              <a:t>Cách</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tiếp</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cận</a:t>
            </a:r>
            <a:r>
              <a:rPr lang="en-US" sz="2800" b="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mở</a:t>
            </a:r>
            <a:r>
              <a:rPr lang="en-US" sz="2800" b="1" i="1" dirty="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và</a:t>
            </a:r>
            <a:r>
              <a:rPr lang="en-US" sz="2800" b="1" i="1" dirty="0" smtClean="0">
                <a:latin typeface="Times New Roman" panose="02020603050405020304" pitchFamily="18" charset="0"/>
                <a:cs typeface="Times New Roman" panose="02020603050405020304" pitchFamily="18" charset="0"/>
              </a:rPr>
              <a:t> dung </a:t>
            </a:r>
            <a:r>
              <a:rPr lang="en-US" sz="2800" b="1" i="1" dirty="0" err="1" smtClean="0">
                <a:latin typeface="Times New Roman" panose="02020603050405020304" pitchFamily="18" charset="0"/>
                <a:cs typeface="Times New Roman" panose="02020603050405020304" pitchFamily="18" charset="0"/>
              </a:rPr>
              <a:t>hòa</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giữa</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kiến</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tạo</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và</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kiểm</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soát</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quản</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lý</a:t>
            </a:r>
            <a:r>
              <a:rPr lang="en-US" sz="2800" b="1" i="1" dirty="0" smtClean="0">
                <a:latin typeface="Times New Roman" panose="02020603050405020304" pitchFamily="18" charset="0"/>
                <a:cs typeface="Times New Roman" panose="02020603050405020304" pitchFamily="18" charset="0"/>
              </a:rPr>
              <a:t>. </a:t>
            </a:r>
          </a:p>
          <a:p>
            <a:pPr marL="0" indent="0">
              <a:buNone/>
            </a:pPr>
            <a:endParaRPr lang="en-US" sz="2800" b="1" i="1" dirty="0">
              <a:latin typeface="Times New Roman" panose="02020603050405020304" pitchFamily="18" charset="0"/>
              <a:cs typeface="Times New Roman" panose="02020603050405020304" pitchFamily="18" charset="0"/>
            </a:endParaRPr>
          </a:p>
          <a:p>
            <a:pPr marL="0" indent="0">
              <a:buNone/>
            </a:pPr>
            <a:r>
              <a:rPr lang="en-US" sz="2800" b="1" i="1" dirty="0" smtClean="0">
                <a:latin typeface="Times New Roman" panose="02020603050405020304" pitchFamily="18" charset="0"/>
                <a:cs typeface="Times New Roman" panose="02020603050405020304" pitchFamily="18" charset="0"/>
              </a:rPr>
              <a:t>                                 Xin </a:t>
            </a:r>
            <a:r>
              <a:rPr lang="en-US" sz="2800" b="1" i="1" dirty="0" err="1" smtClean="0">
                <a:latin typeface="Times New Roman" panose="02020603050405020304" pitchFamily="18" charset="0"/>
                <a:cs typeface="Times New Roman" panose="02020603050405020304" pitchFamily="18" charset="0"/>
              </a:rPr>
              <a:t>cảm</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ơn</a:t>
            </a:r>
            <a:r>
              <a:rPr lang="en-US" sz="2800" b="1" i="1" dirty="0" smtClean="0">
                <a:latin typeface="Times New Roman" panose="02020603050405020304" pitchFamily="18" charset="0"/>
                <a:cs typeface="Times New Roman" panose="02020603050405020304" pitchFamily="18" charset="0"/>
              </a:rPr>
              <a:t>!</a:t>
            </a:r>
            <a:endParaRPr lang="vi-VN" sz="2800" b="1" i="1" dirty="0">
              <a:latin typeface="Times New Roman" panose="02020603050405020304" pitchFamily="18" charset="0"/>
              <a:cs typeface="Times New Roman" panose="02020603050405020304" pitchFamily="18" charset="0"/>
            </a:endParaRPr>
          </a:p>
          <a:p>
            <a:endParaRPr lang="vi-VN" sz="28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14</a:t>
            </a:fld>
            <a:endParaRPr lang="vi-VN"/>
          </a:p>
        </p:txBody>
      </p:sp>
    </p:spTree>
    <p:extLst>
      <p:ext uri="{BB962C8B-B14F-4D97-AF65-F5344CB8AC3E}">
        <p14:creationId xmlns:p14="http://schemas.microsoft.com/office/powerpoint/2010/main" val="3723269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040" y="332656"/>
            <a:ext cx="7772400" cy="762000"/>
          </a:xfrm>
        </p:spPr>
        <p:txBody>
          <a:bodyPr/>
          <a:lstStyle/>
          <a:p>
            <a:r>
              <a:rPr lang="en-US" b="1" dirty="0" err="1" smtClean="0"/>
              <a:t>Nội</a:t>
            </a:r>
            <a:r>
              <a:rPr lang="en-US" b="1" dirty="0" smtClean="0"/>
              <a:t> dung </a:t>
            </a:r>
            <a:r>
              <a:rPr lang="en-US" b="1" dirty="0" err="1" smtClean="0"/>
              <a:t>trình</a:t>
            </a:r>
            <a:r>
              <a:rPr lang="en-US" b="1" dirty="0" smtClean="0"/>
              <a:t> </a:t>
            </a:r>
            <a:r>
              <a:rPr lang="en-US" b="1" dirty="0" err="1" smtClean="0"/>
              <a:t>bày</a:t>
            </a:r>
            <a:endParaRPr lang="en-US" b="1" dirty="0"/>
          </a:p>
        </p:txBody>
      </p:sp>
      <p:sp>
        <p:nvSpPr>
          <p:cNvPr id="3" name="Content Placeholder 2"/>
          <p:cNvSpPr>
            <a:spLocks noGrp="1"/>
          </p:cNvSpPr>
          <p:nvPr>
            <p:ph idx="1"/>
          </p:nvPr>
        </p:nvSpPr>
        <p:spPr>
          <a:xfrm>
            <a:off x="539552" y="1412776"/>
            <a:ext cx="8352928" cy="4114800"/>
          </a:xfrm>
        </p:spPr>
        <p:txBody>
          <a:bodyPr/>
          <a:lstStyle/>
          <a:p>
            <a:pPr marL="514350" indent="-514350">
              <a:buFont typeface="+mj-lt"/>
              <a:buAutoNum type="arabicPeriod"/>
            </a:pPr>
            <a:r>
              <a:rPr lang="en-US" b="1" dirty="0" smtClean="0">
                <a:latin typeface="Times New Roman" panose="02020603050405020304" pitchFamily="18" charset="0"/>
                <a:cs typeface="Times New Roman" panose="02020603050405020304" pitchFamily="18" charset="0"/>
              </a:rPr>
              <a:t>Xu </a:t>
            </a:r>
            <a:r>
              <a:rPr lang="en-US" b="1" dirty="0" err="1" smtClean="0">
                <a:latin typeface="Times New Roman" panose="02020603050405020304" pitchFamily="18" charset="0"/>
                <a:cs typeface="Times New Roman" panose="02020603050405020304" pitchFamily="18" charset="0"/>
              </a:rPr>
              <a:t>hướng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thanh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toán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điện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trên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thế</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giới</a:t>
            </a:r>
            <a:endParaRPr lang="en-US"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b="1" dirty="0" err="1" smtClean="0">
                <a:latin typeface="Times New Roman" panose="02020603050405020304" pitchFamily="18" charset="0"/>
                <a:cs typeface="Times New Roman" panose="02020603050405020304" pitchFamily="18" charset="0"/>
              </a:rPr>
              <a:t>Thực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trạng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thanh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toán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điện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tại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Việt</a:t>
            </a:r>
            <a:r>
              <a:rPr lang="en-US" b="1" dirty="0" smtClean="0">
                <a:latin typeface="Times New Roman" panose="02020603050405020304" pitchFamily="18" charset="0"/>
                <a:cs typeface="Times New Roman" panose="02020603050405020304" pitchFamily="18" charset="0"/>
              </a:rPr>
              <a:t> Nam</a:t>
            </a:r>
          </a:p>
          <a:p>
            <a:pPr marL="514350" indent="-514350">
              <a:buFont typeface="+mj-lt"/>
              <a:buAutoNum type="arabicPeriod"/>
            </a:pPr>
            <a:r>
              <a:rPr lang="en-US" b="1" dirty="0" err="1" smtClean="0">
                <a:latin typeface="Times New Roman" panose="02020603050405020304" pitchFamily="18" charset="0"/>
                <a:cs typeface="Times New Roman" panose="02020603050405020304" pitchFamily="18" charset="0"/>
              </a:rPr>
              <a:t>Giải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pháp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thúc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đẩy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thanh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toán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điện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tử</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tại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Việt</a:t>
            </a:r>
            <a:r>
              <a:rPr lang="en-US" b="1" dirty="0" smtClean="0">
                <a:latin typeface="Times New Roman" panose="02020603050405020304" pitchFamily="18" charset="0"/>
                <a:cs typeface="Times New Roman" panose="02020603050405020304" pitchFamily="18" charset="0"/>
              </a:rPr>
              <a:t> Nam</a:t>
            </a:r>
          </a:p>
          <a:p>
            <a:pPr marL="514350" indent="-514350">
              <a:buFont typeface="+mj-lt"/>
              <a:buAutoNum type="arabicPeriod"/>
            </a:pPr>
            <a:r>
              <a:rPr lang="en-US" b="1" dirty="0" err="1" smtClean="0">
                <a:latin typeface="Times New Roman" panose="02020603050405020304" pitchFamily="18" charset="0"/>
                <a:cs typeface="Times New Roman" panose="02020603050405020304" pitchFamily="18" charset="0"/>
              </a:rPr>
              <a:t>Một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số</a:t>
            </a:r>
            <a:r>
              <a:rPr lang="en-US" b="1" dirty="0" smtClean="0">
                <a:latin typeface="Times New Roman" panose="02020603050405020304" pitchFamily="18" charset="0"/>
                <a:cs typeface="Times New Roman" panose="02020603050405020304" pitchFamily="18" charset="0"/>
              </a:rPr>
              <a:t> ý </a:t>
            </a:r>
            <a:r>
              <a:rPr lang="en-US" b="1" dirty="0" err="1" smtClean="0">
                <a:latin typeface="Times New Roman" panose="02020603050405020304" pitchFamily="18" charset="0"/>
                <a:cs typeface="Times New Roman" panose="02020603050405020304" pitchFamily="18" charset="0"/>
              </a:rPr>
              <a:t>kiến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đối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với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sửa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đổi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Thông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tư</a:t>
            </a:r>
            <a:r>
              <a:rPr lang="en-US" b="1" dirty="0" smtClean="0">
                <a:latin typeface="Times New Roman" panose="02020603050405020304" pitchFamily="18" charset="0"/>
                <a:cs typeface="Times New Roman" panose="02020603050405020304" pitchFamily="18" charset="0"/>
              </a:rPr>
              <a:t> 39/2014/TT-NHNN.  </a:t>
            </a:r>
            <a:endParaRPr lang="en-US" b="1"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2</a:t>
            </a:fld>
            <a:endParaRPr lang="vi-VN"/>
          </a:p>
        </p:txBody>
      </p:sp>
    </p:spTree>
    <p:extLst>
      <p:ext uri="{BB962C8B-B14F-4D97-AF65-F5344CB8AC3E}">
        <p14:creationId xmlns:p14="http://schemas.microsoft.com/office/powerpoint/2010/main" val="261974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0"/>
            <a:ext cx="8229600" cy="990600"/>
          </a:xfrm>
        </p:spPr>
        <p:txBody>
          <a:bodyPr>
            <a:normAutofit/>
          </a:bodyPr>
          <a:lstStyle/>
          <a:p>
            <a:r>
              <a:rPr lang="en-US" sz="2800" b="1" dirty="0" smtClean="0">
                <a:solidFill>
                  <a:srgbClr val="0000FF"/>
                </a:solidFill>
                <a:latin typeface="Times" panose="02020603050405020304" pitchFamily="18" charset="0"/>
                <a:cs typeface="Times" panose="02020603050405020304" pitchFamily="18" charset="0"/>
              </a:rPr>
              <a:t>H.1: Xu </a:t>
            </a:r>
            <a:r>
              <a:rPr lang="en-US" sz="2800" b="1" dirty="0" err="1" smtClean="0">
                <a:solidFill>
                  <a:srgbClr val="0000FF"/>
                </a:solidFill>
                <a:latin typeface="Times" panose="02020603050405020304" pitchFamily="18" charset="0"/>
                <a:cs typeface="Times" panose="02020603050405020304" pitchFamily="18" charset="0"/>
              </a:rPr>
              <a:t>thế</a:t>
            </a:r>
            <a:r>
              <a:rPr lang="en-US" sz="2800" b="1" dirty="0" smtClean="0">
                <a:solidFill>
                  <a:srgbClr val="0000FF"/>
                </a:solidFill>
                <a:latin typeface="Times" panose="02020603050405020304" pitchFamily="18" charset="0"/>
                <a:cs typeface="Times" panose="02020603050405020304" pitchFamily="18" charset="0"/>
              </a:rPr>
              <a:t> </a:t>
            </a:r>
            <a:r>
              <a:rPr lang="en-US" sz="2800" b="1" dirty="0" err="1" smtClean="0">
                <a:solidFill>
                  <a:srgbClr val="0000FF"/>
                </a:solidFill>
                <a:latin typeface="Times" panose="02020603050405020304" pitchFamily="18" charset="0"/>
                <a:cs typeface="Times" panose="02020603050405020304" pitchFamily="18" charset="0"/>
              </a:rPr>
              <a:t>thanh</a:t>
            </a:r>
            <a:r>
              <a:rPr lang="en-US" sz="2800" b="1" dirty="0" smtClean="0">
                <a:solidFill>
                  <a:srgbClr val="0000FF"/>
                </a:solidFill>
                <a:latin typeface="Times" panose="02020603050405020304" pitchFamily="18" charset="0"/>
                <a:cs typeface="Times" panose="02020603050405020304" pitchFamily="18" charset="0"/>
              </a:rPr>
              <a:t> </a:t>
            </a:r>
            <a:r>
              <a:rPr lang="en-US" sz="2800" b="1" dirty="0" err="1" smtClean="0">
                <a:solidFill>
                  <a:srgbClr val="0000FF"/>
                </a:solidFill>
                <a:latin typeface="Times" panose="02020603050405020304" pitchFamily="18" charset="0"/>
                <a:cs typeface="Times" panose="02020603050405020304" pitchFamily="18" charset="0"/>
              </a:rPr>
              <a:t>toán</a:t>
            </a:r>
            <a:r>
              <a:rPr lang="en-US" sz="2800" b="1" dirty="0" smtClean="0">
                <a:solidFill>
                  <a:srgbClr val="0000FF"/>
                </a:solidFill>
                <a:latin typeface="Times" panose="02020603050405020304" pitchFamily="18" charset="0"/>
                <a:cs typeface="Times" panose="02020603050405020304" pitchFamily="18" charset="0"/>
              </a:rPr>
              <a:t> </a:t>
            </a:r>
            <a:r>
              <a:rPr lang="en-US" sz="2800" b="1" dirty="0" err="1" smtClean="0">
                <a:solidFill>
                  <a:srgbClr val="0000FF"/>
                </a:solidFill>
                <a:latin typeface="Times" panose="02020603050405020304" pitchFamily="18" charset="0"/>
                <a:cs typeface="Times" panose="02020603050405020304" pitchFamily="18" charset="0"/>
              </a:rPr>
              <a:t>điện</a:t>
            </a:r>
            <a:r>
              <a:rPr lang="en-US" sz="2800" b="1" dirty="0" smtClean="0">
                <a:solidFill>
                  <a:srgbClr val="0000FF"/>
                </a:solidFill>
                <a:latin typeface="Times" panose="02020603050405020304" pitchFamily="18" charset="0"/>
                <a:cs typeface="Times" panose="02020603050405020304" pitchFamily="18" charset="0"/>
              </a:rPr>
              <a:t> </a:t>
            </a:r>
            <a:r>
              <a:rPr lang="en-US" sz="2800" b="1" dirty="0" err="1" smtClean="0">
                <a:solidFill>
                  <a:srgbClr val="0000FF"/>
                </a:solidFill>
                <a:latin typeface="Times" panose="02020603050405020304" pitchFamily="18" charset="0"/>
                <a:cs typeface="Times" panose="02020603050405020304" pitchFamily="18" charset="0"/>
              </a:rPr>
              <a:t>tử</a:t>
            </a:r>
            <a:r>
              <a:rPr lang="en-US" sz="2800" b="1" dirty="0" smtClean="0">
                <a:solidFill>
                  <a:srgbClr val="0000FF"/>
                </a:solidFill>
                <a:latin typeface="Times" panose="02020603050405020304" pitchFamily="18" charset="0"/>
                <a:cs typeface="Times" panose="02020603050405020304" pitchFamily="18" charset="0"/>
              </a:rPr>
              <a:t> </a:t>
            </a:r>
            <a:r>
              <a:rPr lang="en-US" sz="2800" b="1" dirty="0" err="1" smtClean="0">
                <a:solidFill>
                  <a:srgbClr val="0000FF"/>
                </a:solidFill>
                <a:latin typeface="Times" panose="02020603050405020304" pitchFamily="18" charset="0"/>
                <a:cs typeface="Times" panose="02020603050405020304" pitchFamily="18" charset="0"/>
              </a:rPr>
              <a:t>và</a:t>
            </a:r>
            <a:r>
              <a:rPr lang="en-US" sz="2800" b="1" dirty="0" smtClean="0">
                <a:solidFill>
                  <a:srgbClr val="0000FF"/>
                </a:solidFill>
                <a:latin typeface="Times" panose="02020603050405020304" pitchFamily="18" charset="0"/>
                <a:cs typeface="Times" panose="02020603050405020304" pitchFamily="18" charset="0"/>
              </a:rPr>
              <a:t> di </a:t>
            </a:r>
            <a:r>
              <a:rPr lang="en-US" sz="2800" b="1" dirty="0" err="1" smtClean="0">
                <a:solidFill>
                  <a:srgbClr val="0000FF"/>
                </a:solidFill>
                <a:latin typeface="Times" panose="02020603050405020304" pitchFamily="18" charset="0"/>
                <a:cs typeface="Times" panose="02020603050405020304" pitchFamily="18" charset="0"/>
              </a:rPr>
              <a:t>động</a:t>
            </a:r>
            <a:r>
              <a:rPr lang="en-US" sz="2800" b="1" dirty="0" smtClean="0">
                <a:solidFill>
                  <a:srgbClr val="0000FF"/>
                </a:solidFill>
                <a:latin typeface="Times" panose="02020603050405020304" pitchFamily="18" charset="0"/>
                <a:cs typeface="Times" panose="02020603050405020304" pitchFamily="18" charset="0"/>
              </a:rPr>
              <a:t> </a:t>
            </a:r>
            <a:r>
              <a:rPr lang="en-US" sz="2800" b="1" dirty="0" err="1" smtClean="0">
                <a:solidFill>
                  <a:srgbClr val="0000FF"/>
                </a:solidFill>
                <a:latin typeface="Times" panose="02020603050405020304" pitchFamily="18" charset="0"/>
                <a:cs typeface="Times" panose="02020603050405020304" pitchFamily="18" charset="0"/>
              </a:rPr>
              <a:t>toàn</a:t>
            </a:r>
            <a:r>
              <a:rPr lang="en-US" sz="2800" b="1" dirty="0" smtClean="0">
                <a:solidFill>
                  <a:srgbClr val="0000FF"/>
                </a:solidFill>
                <a:latin typeface="Times" panose="02020603050405020304" pitchFamily="18" charset="0"/>
                <a:cs typeface="Times" panose="02020603050405020304" pitchFamily="18" charset="0"/>
              </a:rPr>
              <a:t> </a:t>
            </a:r>
            <a:r>
              <a:rPr lang="en-US" sz="2800" b="1" dirty="0" err="1" smtClean="0">
                <a:solidFill>
                  <a:srgbClr val="0000FF"/>
                </a:solidFill>
                <a:latin typeface="Times" panose="02020603050405020304" pitchFamily="18" charset="0"/>
                <a:cs typeface="Times" panose="02020603050405020304" pitchFamily="18" charset="0"/>
              </a:rPr>
              <a:t>cầu</a:t>
            </a:r>
            <a:r>
              <a:rPr lang="en-US" sz="2800" b="1" dirty="0" smtClean="0">
                <a:solidFill>
                  <a:srgbClr val="0000FF"/>
                </a:solidFill>
                <a:latin typeface="Times" panose="02020603050405020304" pitchFamily="18" charset="0"/>
                <a:cs typeface="Times" panose="02020603050405020304" pitchFamily="18" charset="0"/>
              </a:rPr>
              <a:t> </a:t>
            </a:r>
            <a:endParaRPr lang="en-US" sz="2800" b="1" dirty="0">
              <a:solidFill>
                <a:srgbClr val="0000FF"/>
              </a:solidFill>
              <a:latin typeface="Times" panose="02020603050405020304" pitchFamily="18" charset="0"/>
              <a:cs typeface="Times" panose="02020603050405020304" pitchFamily="18" charset="0"/>
            </a:endParaRPr>
          </a:p>
        </p:txBody>
      </p:sp>
      <p:sp>
        <p:nvSpPr>
          <p:cNvPr id="4" name="Date Placeholder 3"/>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24DA8B-F439-4B41-B24B-E42A1F58B1A2}" type="slidenum">
              <a:rPr lang="en-US" smtClean="0">
                <a:solidFill>
                  <a:prstClr val="black">
                    <a:tint val="75000"/>
                  </a:prstClr>
                </a:solidFill>
              </a:rPr>
              <a:pPr/>
              <a:t>3</a:t>
            </a:fld>
            <a:endParaRPr lang="en-US">
              <a:solidFill>
                <a:prstClr val="black">
                  <a:tint val="75000"/>
                </a:prstClr>
              </a:solidFill>
            </a:endParaRPr>
          </a:p>
        </p:txBody>
      </p:sp>
      <p:pic>
        <p:nvPicPr>
          <p:cNvPr id="2050" name="Picture 2" descr="http://vietnaminsider.vn/wp-content/uploads/2017/12/Global_e-payment_and_m-payment_transaction_volume_growth-565x71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1066800"/>
            <a:ext cx="8382000" cy="5105400"/>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574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229600" cy="1143000"/>
          </a:xfrm>
        </p:spPr>
        <p:txBody>
          <a:bodyPr>
            <a:noAutofit/>
          </a:bodyPr>
          <a:lstStyle/>
          <a:p>
            <a:r>
              <a:rPr lang="en-US" sz="3600" b="1" dirty="0" smtClean="0">
                <a:solidFill>
                  <a:srgbClr val="0000FF"/>
                </a:solidFill>
              </a:rPr>
              <a:t>H.2: </a:t>
            </a:r>
            <a:r>
              <a:rPr lang="en-US" sz="3600" b="1" dirty="0" err="1" smtClean="0">
                <a:solidFill>
                  <a:srgbClr val="0000FF"/>
                </a:solidFill>
              </a:rPr>
              <a:t>Giá</a:t>
            </a:r>
            <a:r>
              <a:rPr lang="en-US" sz="3600" b="1" dirty="0" smtClean="0">
                <a:solidFill>
                  <a:srgbClr val="0000FF"/>
                </a:solidFill>
              </a:rPr>
              <a:t> </a:t>
            </a:r>
            <a:r>
              <a:rPr lang="en-US" sz="3600" b="1" dirty="0" err="1" smtClean="0">
                <a:solidFill>
                  <a:srgbClr val="0000FF"/>
                </a:solidFill>
              </a:rPr>
              <a:t>trị</a:t>
            </a:r>
            <a:r>
              <a:rPr lang="en-US" sz="3600" b="1" dirty="0" smtClean="0">
                <a:solidFill>
                  <a:srgbClr val="0000FF"/>
                </a:solidFill>
              </a:rPr>
              <a:t> </a:t>
            </a:r>
            <a:r>
              <a:rPr lang="en-US" sz="3600" b="1" dirty="0" err="1" smtClean="0">
                <a:solidFill>
                  <a:srgbClr val="0000FF"/>
                </a:solidFill>
              </a:rPr>
              <a:t>thanh</a:t>
            </a:r>
            <a:r>
              <a:rPr lang="en-US" sz="3600" b="1" dirty="0" smtClean="0">
                <a:solidFill>
                  <a:srgbClr val="0000FF"/>
                </a:solidFill>
              </a:rPr>
              <a:t> </a:t>
            </a:r>
            <a:r>
              <a:rPr lang="en-US" sz="3600" b="1" dirty="0" err="1" smtClean="0">
                <a:solidFill>
                  <a:srgbClr val="0000FF"/>
                </a:solidFill>
              </a:rPr>
              <a:t>toán</a:t>
            </a:r>
            <a:r>
              <a:rPr lang="en-US" sz="3600" b="1" dirty="0" smtClean="0">
                <a:solidFill>
                  <a:srgbClr val="0000FF"/>
                </a:solidFill>
              </a:rPr>
              <a:t> </a:t>
            </a:r>
            <a:r>
              <a:rPr lang="en-US" sz="3600" b="1" dirty="0" err="1" smtClean="0">
                <a:solidFill>
                  <a:srgbClr val="0000FF"/>
                </a:solidFill>
              </a:rPr>
              <a:t>điện</a:t>
            </a:r>
            <a:r>
              <a:rPr lang="en-US" sz="3600" b="1" dirty="0" smtClean="0">
                <a:solidFill>
                  <a:srgbClr val="0000FF"/>
                </a:solidFill>
              </a:rPr>
              <a:t> </a:t>
            </a:r>
            <a:r>
              <a:rPr lang="en-US" sz="3600" b="1" dirty="0" err="1" smtClean="0">
                <a:solidFill>
                  <a:srgbClr val="0000FF"/>
                </a:solidFill>
              </a:rPr>
              <a:t>tử</a:t>
            </a:r>
            <a:r>
              <a:rPr lang="en-US" sz="3600" b="1" dirty="0" smtClean="0">
                <a:solidFill>
                  <a:srgbClr val="0000FF"/>
                </a:solidFill>
              </a:rPr>
              <a:t> </a:t>
            </a:r>
            <a:r>
              <a:rPr lang="en-US" sz="3600" b="1" dirty="0" err="1" smtClean="0">
                <a:solidFill>
                  <a:srgbClr val="0000FF"/>
                </a:solidFill>
              </a:rPr>
              <a:t>và</a:t>
            </a:r>
            <a:r>
              <a:rPr lang="en-US" sz="3600" b="1" dirty="0" smtClean="0">
                <a:solidFill>
                  <a:srgbClr val="0000FF"/>
                </a:solidFill>
              </a:rPr>
              <a:t> </a:t>
            </a:r>
            <a:r>
              <a:rPr lang="en-US" sz="3600" b="1" dirty="0" err="1" smtClean="0">
                <a:solidFill>
                  <a:srgbClr val="0000FF"/>
                </a:solidFill>
              </a:rPr>
              <a:t>tốc</a:t>
            </a:r>
            <a:r>
              <a:rPr lang="en-US" sz="3600" b="1" dirty="0" smtClean="0">
                <a:solidFill>
                  <a:srgbClr val="0000FF"/>
                </a:solidFill>
              </a:rPr>
              <a:t> </a:t>
            </a:r>
            <a:r>
              <a:rPr lang="en-US" sz="3600" b="1" dirty="0" err="1" smtClean="0">
                <a:solidFill>
                  <a:srgbClr val="0000FF"/>
                </a:solidFill>
              </a:rPr>
              <a:t>độ</a:t>
            </a:r>
            <a:r>
              <a:rPr lang="en-US" sz="3600" b="1" dirty="0" smtClean="0">
                <a:solidFill>
                  <a:srgbClr val="0000FF"/>
                </a:solidFill>
              </a:rPr>
              <a:t> </a:t>
            </a:r>
            <a:r>
              <a:rPr lang="en-US" sz="3600" b="1" dirty="0" err="1" smtClean="0">
                <a:solidFill>
                  <a:srgbClr val="0000FF"/>
                </a:solidFill>
              </a:rPr>
              <a:t>tăng</a:t>
            </a:r>
            <a:r>
              <a:rPr lang="en-US" sz="3600" b="1" dirty="0" smtClean="0">
                <a:solidFill>
                  <a:srgbClr val="0000FF"/>
                </a:solidFill>
              </a:rPr>
              <a:t> </a:t>
            </a:r>
            <a:r>
              <a:rPr lang="en-US" sz="3600" b="1" dirty="0" err="1" smtClean="0">
                <a:solidFill>
                  <a:srgbClr val="0000FF"/>
                </a:solidFill>
              </a:rPr>
              <a:t>bình</a:t>
            </a:r>
            <a:r>
              <a:rPr lang="en-US" sz="3600" b="1" dirty="0" smtClean="0">
                <a:solidFill>
                  <a:srgbClr val="0000FF"/>
                </a:solidFill>
              </a:rPr>
              <a:t> </a:t>
            </a:r>
            <a:r>
              <a:rPr lang="en-US" sz="3600" b="1" dirty="0" err="1" smtClean="0">
                <a:solidFill>
                  <a:srgbClr val="0000FF"/>
                </a:solidFill>
              </a:rPr>
              <a:t>quân</a:t>
            </a:r>
            <a:r>
              <a:rPr lang="en-US" sz="3600" b="1" dirty="0" smtClean="0">
                <a:solidFill>
                  <a:srgbClr val="0000FF"/>
                </a:solidFill>
              </a:rPr>
              <a:t>/</a:t>
            </a:r>
            <a:r>
              <a:rPr lang="en-US" sz="3600" b="1" dirty="0" err="1" smtClean="0">
                <a:solidFill>
                  <a:srgbClr val="0000FF"/>
                </a:solidFill>
              </a:rPr>
              <a:t>năm</a:t>
            </a:r>
            <a:r>
              <a:rPr lang="en-US" sz="3600" b="1" dirty="0" smtClean="0">
                <a:solidFill>
                  <a:srgbClr val="0000FF"/>
                </a:solidFill>
              </a:rPr>
              <a:t> </a:t>
            </a:r>
            <a:r>
              <a:rPr lang="en-US" sz="3600" b="1" dirty="0" err="1" smtClean="0">
                <a:solidFill>
                  <a:srgbClr val="0000FF"/>
                </a:solidFill>
              </a:rPr>
              <a:t>tại</a:t>
            </a:r>
            <a:r>
              <a:rPr lang="en-US" sz="3600" b="1" dirty="0" smtClean="0">
                <a:solidFill>
                  <a:srgbClr val="0000FF"/>
                </a:solidFill>
              </a:rPr>
              <a:t> ASEAN</a:t>
            </a:r>
            <a:endParaRPr lang="en-US" sz="3600" b="1" dirty="0">
              <a:solidFill>
                <a:srgbClr val="0000FF"/>
              </a:solidFill>
            </a:endParaRPr>
          </a:p>
        </p:txBody>
      </p:sp>
      <p:sp>
        <p:nvSpPr>
          <p:cNvPr id="6" name="Slide Number Placeholder 5"/>
          <p:cNvSpPr>
            <a:spLocks noGrp="1"/>
          </p:cNvSpPr>
          <p:nvPr>
            <p:ph type="sldNum" sz="quarter" idx="12"/>
          </p:nvPr>
        </p:nvSpPr>
        <p:spPr/>
        <p:txBody>
          <a:bodyPr/>
          <a:lstStyle/>
          <a:p>
            <a:fld id="{4C24DA8B-F439-4B41-B24B-E42A1F58B1A2}" type="slidenum">
              <a:rPr lang="en-US" smtClean="0">
                <a:solidFill>
                  <a:prstClr val="black">
                    <a:tint val="75000"/>
                  </a:prstClr>
                </a:solidFill>
              </a:rPr>
              <a:pPr/>
              <a:t>4</a:t>
            </a:fld>
            <a:endParaRPr lang="en-US">
              <a:solidFill>
                <a:prstClr val="black">
                  <a:tint val="75000"/>
                </a:prstClr>
              </a:solidFill>
            </a:endParaRPr>
          </a:p>
        </p:txBody>
      </p:sp>
      <p:pic>
        <p:nvPicPr>
          <p:cNvPr id="7" name="Picture 6"/>
          <p:cNvPicPr>
            <a:picLocks noChangeAspect="1"/>
          </p:cNvPicPr>
          <p:nvPr/>
        </p:nvPicPr>
        <p:blipFill>
          <a:blip r:embed="rId2"/>
          <a:stretch>
            <a:fillRect/>
          </a:stretch>
        </p:blipFill>
        <p:spPr>
          <a:xfrm>
            <a:off x="609600" y="1484784"/>
            <a:ext cx="8305799" cy="4611216"/>
          </a:xfrm>
          <a:prstGeom prst="rect">
            <a:avLst/>
          </a:prstGeom>
          <a:ln w="3175">
            <a:solidFill>
              <a:schemeClr val="tx1"/>
            </a:solidFill>
          </a:ln>
        </p:spPr>
      </p:pic>
      <p:sp>
        <p:nvSpPr>
          <p:cNvPr id="3" name="Date Placeholder 2"/>
          <p:cNvSpPr>
            <a:spLocks noGrp="1"/>
          </p:cNvSpPr>
          <p:nvPr>
            <p:ph type="dt" sz="half" idx="10"/>
          </p:nvPr>
        </p:nvSpPr>
        <p:spPr/>
        <p:txBody>
          <a:bodyPr/>
          <a:lstStyle/>
          <a:p>
            <a:r>
              <a:rPr lang="en-US" smtClean="0">
                <a:solidFill>
                  <a:prstClr val="black">
                    <a:tint val="75000"/>
                  </a:prstClr>
                </a:solidFill>
              </a:rPr>
              <a:t>29/11/2018</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TS.C.V.Lực/DĐ NHBL 2018</a:t>
            </a:r>
            <a:endParaRPr lang="en-US">
              <a:solidFill>
                <a:prstClr val="black">
                  <a:tint val="75000"/>
                </a:prstClr>
              </a:solidFill>
            </a:endParaRPr>
          </a:p>
        </p:txBody>
      </p:sp>
    </p:spTree>
    <p:extLst>
      <p:ext uri="{BB962C8B-B14F-4D97-AF65-F5344CB8AC3E}">
        <p14:creationId xmlns:p14="http://schemas.microsoft.com/office/powerpoint/2010/main" val="334108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8280920" cy="762000"/>
          </a:xfrm>
        </p:spPr>
        <p:txBody>
          <a:bodyPr/>
          <a:lstStyle/>
          <a:p>
            <a:r>
              <a:rPr lang="en-US" sz="3600" b="1" dirty="0" smtClean="0">
                <a:solidFill>
                  <a:srgbClr val="0000FF"/>
                </a:solidFill>
                <a:latin typeface="Times New Roman" panose="02020603050405020304" pitchFamily="18" charset="0"/>
                <a:cs typeface="Times New Roman" panose="02020603050405020304" pitchFamily="18" charset="0"/>
              </a:rPr>
              <a:t>2. </a:t>
            </a:r>
            <a:r>
              <a:rPr lang="en-US" sz="3600" b="1" dirty="0" err="1" smtClean="0">
                <a:solidFill>
                  <a:srgbClr val="0000FF"/>
                </a:solidFill>
                <a:latin typeface="Times New Roman" panose="02020603050405020304" pitchFamily="18" charset="0"/>
                <a:cs typeface="Times New Roman" panose="02020603050405020304" pitchFamily="18" charset="0"/>
              </a:rPr>
              <a:t>Thực</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trạng</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thanh</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toán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điện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tử</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tại</a:t>
            </a:r>
            <a:r>
              <a:rPr lang="en-US" sz="3600" b="1" dirty="0" smtClean="0">
                <a:solidFill>
                  <a:srgbClr val="0000FF"/>
                </a:solidFill>
                <a:latin typeface="Times New Roman" panose="02020603050405020304" pitchFamily="18" charset="0"/>
                <a:cs typeface="Times New Roman" panose="02020603050405020304" pitchFamily="18" charset="0"/>
              </a:rPr>
              <a:t> VN</a:t>
            </a:r>
            <a:endParaRPr lang="vi-VN" sz="3600" b="1" dirty="0">
              <a:solidFill>
                <a:srgbClr val="0000FF"/>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5</a:t>
            </a:fld>
            <a:endParaRPr lang="vi-VN"/>
          </a:p>
        </p:txBody>
      </p:sp>
      <p:graphicFrame>
        <p:nvGraphicFramePr>
          <p:cNvPr id="7" name="Chart 6"/>
          <p:cNvGraphicFramePr/>
          <p:nvPr>
            <p:extLst>
              <p:ext uri="{D42A27DB-BD31-4B8C-83A1-F6EECF244321}">
                <p14:modId xmlns:p14="http://schemas.microsoft.com/office/powerpoint/2010/main" val="585989020"/>
              </p:ext>
            </p:extLst>
          </p:nvPr>
        </p:nvGraphicFramePr>
        <p:xfrm>
          <a:off x="611560" y="1124744"/>
          <a:ext cx="8136904"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1714500" y="5733256"/>
            <a:ext cx="5449788" cy="375487"/>
          </a:xfrm>
          <a:prstGeom prst="rect">
            <a:avLst/>
          </a:prstGeom>
        </p:spPr>
        <p:txBody>
          <a:bodyPr wrap="square">
            <a:spAutoFit/>
          </a:bodyPr>
          <a:lstStyle/>
          <a:p>
            <a:pPr indent="457200" algn="r">
              <a:lnSpc>
                <a:spcPct val="115000"/>
              </a:lnSpc>
              <a:spcAft>
                <a:spcPts val="600"/>
              </a:spcAft>
            </a:pP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Nguồn</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Tổng</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NHNN, TCTK </a:t>
            </a: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BIS.</a:t>
            </a:r>
            <a:endParaRPr lang="en-US" sz="16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94191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8280920" cy="762000"/>
          </a:xfrm>
        </p:spPr>
        <p:txBody>
          <a:bodyPr/>
          <a:lstStyle/>
          <a:p>
            <a:r>
              <a:rPr lang="en-US" sz="3600" b="1" dirty="0" err="1" smtClean="0">
                <a:solidFill>
                  <a:srgbClr val="0000FF"/>
                </a:solidFill>
                <a:latin typeface="Times New Roman" panose="02020603050405020304" pitchFamily="18" charset="0"/>
                <a:cs typeface="Times New Roman" panose="02020603050405020304" pitchFamily="18" charset="0"/>
              </a:rPr>
              <a:t>Thực</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trạng</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thanh</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toán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điện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tử</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tại</a:t>
            </a:r>
            <a:r>
              <a:rPr lang="en-US" sz="3600" b="1" dirty="0" smtClean="0">
                <a:solidFill>
                  <a:srgbClr val="0000FF"/>
                </a:solidFill>
                <a:latin typeface="Times New Roman" panose="02020603050405020304" pitchFamily="18" charset="0"/>
                <a:cs typeface="Times New Roman" panose="02020603050405020304" pitchFamily="18" charset="0"/>
              </a:rPr>
              <a:t> VN (2)</a:t>
            </a:r>
            <a:endParaRPr lang="vi-VN" sz="3600" b="1" dirty="0">
              <a:solidFill>
                <a:srgbClr val="0000FF"/>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6</a:t>
            </a:fld>
            <a:endParaRPr lang="vi-VN"/>
          </a:p>
        </p:txBody>
      </p:sp>
      <p:sp>
        <p:nvSpPr>
          <p:cNvPr id="8" name="Rectangle 7"/>
          <p:cNvSpPr/>
          <p:nvPr/>
        </p:nvSpPr>
        <p:spPr>
          <a:xfrm>
            <a:off x="1714500" y="5733256"/>
            <a:ext cx="5449788" cy="375487"/>
          </a:xfrm>
          <a:prstGeom prst="rect">
            <a:avLst/>
          </a:prstGeom>
        </p:spPr>
        <p:txBody>
          <a:bodyPr wrap="square">
            <a:spAutoFit/>
          </a:bodyPr>
          <a:lstStyle/>
          <a:p>
            <a:pPr indent="457200" algn="r">
              <a:lnSpc>
                <a:spcPct val="115000"/>
              </a:lnSpc>
              <a:spcAft>
                <a:spcPts val="600"/>
              </a:spcAft>
            </a:pP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Nguồn</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Tổng</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NHNN, TCTK </a:t>
            </a:r>
            <a:r>
              <a:rPr lang="en-US" sz="16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1600" i="1" dirty="0">
                <a:latin typeface="Times New Roman" panose="02020603050405020304" pitchFamily="18" charset="0"/>
                <a:ea typeface="Times New Roman" panose="02020603050405020304" pitchFamily="18" charset="0"/>
                <a:cs typeface="Times New Roman" panose="02020603050405020304" pitchFamily="18" charset="0"/>
              </a:rPr>
              <a:t> BIS.</a:t>
            </a:r>
            <a:endParaRPr lang="en-US" sz="1600" dirty="0">
              <a:effectLst/>
              <a:latin typeface="Arial" panose="020B0604020202020204" pitchFamily="34" charset="0"/>
              <a:ea typeface="Arial" panose="020B0604020202020204" pitchFamily="34" charset="0"/>
              <a:cs typeface="Times New Roman" panose="02020603050405020304" pitchFamily="18" charset="0"/>
            </a:endParaRPr>
          </a:p>
        </p:txBody>
      </p:sp>
      <p:graphicFrame>
        <p:nvGraphicFramePr>
          <p:cNvPr id="9" name="Chart 8"/>
          <p:cNvGraphicFramePr/>
          <p:nvPr>
            <p:extLst>
              <p:ext uri="{D42A27DB-BD31-4B8C-83A1-F6EECF244321}">
                <p14:modId xmlns:p14="http://schemas.microsoft.com/office/powerpoint/2010/main" val="2988530367"/>
              </p:ext>
            </p:extLst>
          </p:nvPr>
        </p:nvGraphicFramePr>
        <p:xfrm>
          <a:off x="611560" y="1052736"/>
          <a:ext cx="8136904"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76297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908720"/>
            <a:ext cx="8098668" cy="4114800"/>
          </a:xfrm>
        </p:spPr>
        <p:txBody>
          <a:bodyPr/>
          <a:lstStyle/>
          <a:p>
            <a:r>
              <a:rPr lang="en-US" sz="2600" b="1" dirty="0" err="1" smtClean="0">
                <a:latin typeface="Times New Roman" panose="02020603050405020304" pitchFamily="18" charset="0"/>
                <a:cs typeface="Times New Roman" panose="02020603050405020304" pitchFamily="18" charset="0"/>
              </a:rPr>
              <a:t>Tăng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khá</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nhanh</a:t>
            </a:r>
            <a:r>
              <a:rPr lang="en-US" sz="2600" b="1" dirty="0" smtClean="0">
                <a:latin typeface="Times New Roman" panose="02020603050405020304" pitchFamily="18" charset="0"/>
                <a:cs typeface="Times New Roman" panose="02020603050405020304" pitchFamily="18" charset="0"/>
              </a:rPr>
              <a:t>:</a:t>
            </a:r>
          </a:p>
          <a:p>
            <a:pPr lvl="1"/>
            <a:r>
              <a:rPr lang="vi-VN" sz="2600" dirty="0" smtClean="0">
                <a:solidFill>
                  <a:srgbClr val="252525"/>
                </a:solidFill>
                <a:latin typeface="Times New Roman" panose="02020603050405020304" pitchFamily="18" charset="0"/>
                <a:cs typeface="Times New Roman" panose="02020603050405020304" pitchFamily="18" charset="0"/>
              </a:rPr>
              <a:t>9 </a:t>
            </a:r>
            <a:r>
              <a:rPr lang="vi-VN" sz="2600" dirty="0">
                <a:solidFill>
                  <a:srgbClr val="252525"/>
                </a:solidFill>
                <a:latin typeface="Times New Roman" panose="02020603050405020304" pitchFamily="18" charset="0"/>
                <a:cs typeface="Times New Roman" panose="02020603050405020304" pitchFamily="18" charset="0"/>
              </a:rPr>
              <a:t>tháng đầu năm 2018, số lượng giao dịch tài chính trên</a:t>
            </a:r>
            <a:r>
              <a:rPr lang="vi-VN" sz="2600" b="1" dirty="0">
                <a:solidFill>
                  <a:srgbClr val="252525"/>
                </a:solidFill>
                <a:latin typeface="Times New Roman" panose="02020603050405020304" pitchFamily="18" charset="0"/>
                <a:cs typeface="Times New Roman" panose="02020603050405020304" pitchFamily="18" charset="0"/>
              </a:rPr>
              <a:t> internet </a:t>
            </a:r>
            <a:r>
              <a:rPr lang="vi-VN" sz="2600" dirty="0">
                <a:solidFill>
                  <a:srgbClr val="252525"/>
                </a:solidFill>
                <a:latin typeface="Times New Roman" panose="02020603050405020304" pitchFamily="18" charset="0"/>
                <a:cs typeface="Times New Roman" panose="02020603050405020304" pitchFamily="18" charset="0"/>
              </a:rPr>
              <a:t>là 178 triệu </a:t>
            </a:r>
            <a:r>
              <a:rPr lang="en-US" sz="2600" dirty="0" smtClean="0">
                <a:solidFill>
                  <a:srgbClr val="252525"/>
                </a:solidFill>
                <a:latin typeface="Times New Roman" panose="02020603050405020304" pitchFamily="18" charset="0"/>
                <a:cs typeface="Times New Roman" panose="02020603050405020304" pitchFamily="18" charset="0"/>
              </a:rPr>
              <a:t>(</a:t>
            </a:r>
            <a:r>
              <a:rPr lang="en-US" sz="2600" dirty="0" err="1" smtClean="0">
                <a:solidFill>
                  <a:srgbClr val="252525"/>
                </a:solidFill>
                <a:latin typeface="Times New Roman" panose="02020603050405020304" pitchFamily="18" charset="0"/>
                <a:cs typeface="Times New Roman" panose="02020603050405020304" pitchFamily="18" charset="0"/>
              </a:rPr>
              <a:t>tăng</a:t>
            </a:r>
            <a:r>
              <a:rPr lang="en-US" sz="2600" dirty="0" smtClean="0">
                <a:solidFill>
                  <a:srgbClr val="252525"/>
                </a:solidFill>
                <a:latin typeface="Times New Roman" panose="02020603050405020304" pitchFamily="18" charset="0"/>
                <a:cs typeface="Times New Roman" panose="02020603050405020304" pitchFamily="18" charset="0"/>
              </a:rPr>
              <a:t> 33%) </a:t>
            </a:r>
            <a:r>
              <a:rPr lang="vi-VN" sz="2600" dirty="0" smtClean="0">
                <a:solidFill>
                  <a:srgbClr val="252525"/>
                </a:solidFill>
                <a:latin typeface="Times New Roman" panose="02020603050405020304" pitchFamily="18" charset="0"/>
                <a:cs typeface="Times New Roman" panose="02020603050405020304" pitchFamily="18" charset="0"/>
              </a:rPr>
              <a:t>với </a:t>
            </a:r>
            <a:r>
              <a:rPr lang="vi-VN" sz="2600" dirty="0">
                <a:solidFill>
                  <a:srgbClr val="252525"/>
                </a:solidFill>
                <a:latin typeface="Times New Roman" panose="02020603050405020304" pitchFamily="18" charset="0"/>
                <a:cs typeface="Times New Roman" panose="02020603050405020304" pitchFamily="18" charset="0"/>
              </a:rPr>
              <a:t>giá trị 11 triệu tỷ đồng, tăng </a:t>
            </a:r>
            <a:r>
              <a:rPr lang="vi-VN" sz="2600" dirty="0" smtClean="0">
                <a:solidFill>
                  <a:srgbClr val="252525"/>
                </a:solidFill>
                <a:latin typeface="Times New Roman" panose="02020603050405020304" pitchFamily="18" charset="0"/>
                <a:cs typeface="Times New Roman" panose="02020603050405020304" pitchFamily="18" charset="0"/>
              </a:rPr>
              <a:t>18</a:t>
            </a:r>
            <a:r>
              <a:rPr lang="vi-VN" sz="2600" dirty="0">
                <a:solidFill>
                  <a:srgbClr val="252525"/>
                </a:solidFill>
                <a:latin typeface="Times New Roman" panose="02020603050405020304" pitchFamily="18" charset="0"/>
                <a:cs typeface="Times New Roman" panose="02020603050405020304" pitchFamily="18" charset="0"/>
              </a:rPr>
              <a:t>% so với cùng kỳ năm 2017</a:t>
            </a:r>
            <a:r>
              <a:rPr lang="vi-VN" sz="2600" dirty="0" smtClean="0">
                <a:solidFill>
                  <a:srgbClr val="252525"/>
                </a:solidFill>
                <a:latin typeface="Times New Roman" panose="02020603050405020304" pitchFamily="18" charset="0"/>
                <a:cs typeface="Times New Roman" panose="02020603050405020304" pitchFamily="18" charset="0"/>
              </a:rPr>
              <a:t>.</a:t>
            </a:r>
            <a:endParaRPr lang="en-US" sz="2600" dirty="0" smtClean="0">
              <a:solidFill>
                <a:srgbClr val="252525"/>
              </a:solidFill>
              <a:latin typeface="Times New Roman" panose="02020603050405020304" pitchFamily="18" charset="0"/>
              <a:cs typeface="Times New Roman" panose="02020603050405020304" pitchFamily="18" charset="0"/>
            </a:endParaRPr>
          </a:p>
          <a:p>
            <a:pPr lvl="1"/>
            <a:r>
              <a:rPr lang="vi-VN" sz="2600" dirty="0" smtClean="0">
                <a:solidFill>
                  <a:srgbClr val="252525"/>
                </a:solidFill>
                <a:latin typeface="Times New Roman" panose="02020603050405020304" pitchFamily="18" charset="0"/>
                <a:cs typeface="Times New Roman" panose="02020603050405020304" pitchFamily="18" charset="0"/>
              </a:rPr>
              <a:t>Số </a:t>
            </a:r>
            <a:r>
              <a:rPr lang="vi-VN" sz="2600" dirty="0">
                <a:solidFill>
                  <a:srgbClr val="252525"/>
                </a:solidFill>
                <a:latin typeface="Times New Roman" panose="02020603050405020304" pitchFamily="18" charset="0"/>
                <a:cs typeface="Times New Roman" panose="02020603050405020304" pitchFamily="18" charset="0"/>
              </a:rPr>
              <a:t>lượng giao dịch tài chính qua kênh </a:t>
            </a:r>
            <a:r>
              <a:rPr lang="vi-VN" sz="2600" b="1" dirty="0">
                <a:solidFill>
                  <a:srgbClr val="252525"/>
                </a:solidFill>
                <a:latin typeface="Times New Roman" panose="02020603050405020304" pitchFamily="18" charset="0"/>
                <a:cs typeface="Times New Roman" panose="02020603050405020304" pitchFamily="18" charset="0"/>
              </a:rPr>
              <a:t>điện thoại di động </a:t>
            </a:r>
            <a:r>
              <a:rPr lang="vi-VN" sz="2600" dirty="0">
                <a:solidFill>
                  <a:srgbClr val="252525"/>
                </a:solidFill>
                <a:latin typeface="Times New Roman" panose="02020603050405020304" pitchFamily="18" charset="0"/>
                <a:cs typeface="Times New Roman" panose="02020603050405020304" pitchFamily="18" charset="0"/>
              </a:rPr>
              <a:t>là 122 triệu </a:t>
            </a:r>
            <a:r>
              <a:rPr lang="en-US" sz="2600" dirty="0" smtClean="0">
                <a:solidFill>
                  <a:srgbClr val="252525"/>
                </a:solidFill>
                <a:latin typeface="Times New Roman" panose="02020603050405020304" pitchFamily="18" charset="0"/>
                <a:cs typeface="Times New Roman" panose="02020603050405020304" pitchFamily="18" charset="0"/>
              </a:rPr>
              <a:t>(</a:t>
            </a:r>
            <a:r>
              <a:rPr lang="en-US" sz="2600" dirty="0" err="1" smtClean="0">
                <a:solidFill>
                  <a:srgbClr val="252525"/>
                </a:solidFill>
                <a:latin typeface="Times New Roman" panose="02020603050405020304" pitchFamily="18" charset="0"/>
                <a:cs typeface="Times New Roman" panose="02020603050405020304" pitchFamily="18" charset="0"/>
              </a:rPr>
              <a:t>tăng</a:t>
            </a:r>
            <a:r>
              <a:rPr lang="en-US" sz="2600" dirty="0" smtClean="0">
                <a:solidFill>
                  <a:srgbClr val="252525"/>
                </a:solidFill>
                <a:latin typeface="Times New Roman" panose="02020603050405020304" pitchFamily="18" charset="0"/>
                <a:cs typeface="Times New Roman" panose="02020603050405020304" pitchFamily="18" charset="0"/>
              </a:rPr>
              <a:t> 29%) </a:t>
            </a:r>
            <a:r>
              <a:rPr lang="vi-VN" sz="2600" dirty="0" smtClean="0">
                <a:solidFill>
                  <a:srgbClr val="252525"/>
                </a:solidFill>
                <a:latin typeface="Times New Roman" panose="02020603050405020304" pitchFamily="18" charset="0"/>
                <a:cs typeface="Times New Roman" panose="02020603050405020304" pitchFamily="18" charset="0"/>
              </a:rPr>
              <a:t>với </a:t>
            </a:r>
            <a:r>
              <a:rPr lang="vi-VN" sz="2600" dirty="0">
                <a:solidFill>
                  <a:srgbClr val="252525"/>
                </a:solidFill>
                <a:latin typeface="Times New Roman" panose="02020603050405020304" pitchFamily="18" charset="0"/>
                <a:cs typeface="Times New Roman" panose="02020603050405020304" pitchFamily="18" charset="0"/>
              </a:rPr>
              <a:t>giá trị giao dịch gần 1,1 triệu tỷ đồng, tăng </a:t>
            </a:r>
            <a:r>
              <a:rPr lang="vi-VN" sz="2600" dirty="0" smtClean="0">
                <a:solidFill>
                  <a:srgbClr val="252525"/>
                </a:solidFill>
                <a:latin typeface="Times New Roman" panose="02020603050405020304" pitchFamily="18" charset="0"/>
                <a:cs typeface="Times New Roman" panose="02020603050405020304" pitchFamily="18" charset="0"/>
              </a:rPr>
              <a:t>128</a:t>
            </a:r>
            <a:r>
              <a:rPr lang="vi-VN" sz="2600" dirty="0">
                <a:solidFill>
                  <a:srgbClr val="252525"/>
                </a:solidFill>
                <a:latin typeface="Times New Roman" panose="02020603050405020304" pitchFamily="18" charset="0"/>
                <a:cs typeface="Times New Roman" panose="02020603050405020304" pitchFamily="18" charset="0"/>
              </a:rPr>
              <a:t>% </a:t>
            </a:r>
            <a:r>
              <a:rPr lang="vi-VN" sz="2600" dirty="0" smtClean="0">
                <a:solidFill>
                  <a:srgbClr val="252525"/>
                </a:solidFill>
                <a:latin typeface="Times New Roman" panose="02020603050405020304" pitchFamily="18" charset="0"/>
                <a:cs typeface="Times New Roman" panose="02020603050405020304" pitchFamily="18" charset="0"/>
              </a:rPr>
              <a:t>so </a:t>
            </a:r>
            <a:r>
              <a:rPr lang="vi-VN" sz="2600" dirty="0">
                <a:solidFill>
                  <a:srgbClr val="252525"/>
                </a:solidFill>
                <a:latin typeface="Times New Roman" panose="02020603050405020304" pitchFamily="18" charset="0"/>
                <a:cs typeface="Times New Roman" panose="02020603050405020304" pitchFamily="18" charset="0"/>
              </a:rPr>
              <a:t>với cùng kì năm </a:t>
            </a:r>
            <a:r>
              <a:rPr lang="vi-VN" sz="2600" dirty="0" smtClean="0">
                <a:solidFill>
                  <a:srgbClr val="252525"/>
                </a:solidFill>
                <a:latin typeface="Times New Roman" panose="02020603050405020304" pitchFamily="18" charset="0"/>
                <a:cs typeface="Times New Roman" panose="02020603050405020304" pitchFamily="18" charset="0"/>
              </a:rPr>
              <a:t>2017</a:t>
            </a:r>
            <a:r>
              <a:rPr lang="en-US" sz="2600" dirty="0">
                <a:solidFill>
                  <a:srgbClr val="252525"/>
                </a:solidFill>
                <a:latin typeface="Times New Roman" panose="02020603050405020304" pitchFamily="18" charset="0"/>
                <a:cs typeface="Times New Roman" panose="02020603050405020304" pitchFamily="18" charset="0"/>
              </a:rPr>
              <a:t> </a:t>
            </a:r>
            <a:r>
              <a:rPr lang="en-US" sz="2600" dirty="0" smtClean="0">
                <a:solidFill>
                  <a:srgbClr val="252525"/>
                </a:solidFill>
                <a:latin typeface="Times New Roman" panose="02020603050405020304" pitchFamily="18" charset="0"/>
                <a:cs typeface="Times New Roman" panose="02020603050405020304" pitchFamily="18" charset="0"/>
              </a:rPr>
              <a:t>(</a:t>
            </a:r>
            <a:r>
              <a:rPr lang="en-US" sz="2600" dirty="0" err="1" smtClean="0">
                <a:solidFill>
                  <a:srgbClr val="252525"/>
                </a:solidFill>
                <a:latin typeface="Times New Roman" panose="02020603050405020304" pitchFamily="18" charset="0"/>
                <a:cs typeface="Times New Roman" panose="02020603050405020304" pitchFamily="18" charset="0"/>
              </a:rPr>
              <a:t>theo</a:t>
            </a:r>
            <a:r>
              <a:rPr lang="en-US" sz="2600" dirty="0" smtClean="0">
                <a:solidFill>
                  <a:srgbClr val="252525"/>
                </a:solidFill>
                <a:latin typeface="Times New Roman" panose="02020603050405020304" pitchFamily="18" charset="0"/>
                <a:cs typeface="Times New Roman" panose="02020603050405020304" pitchFamily="18" charset="0"/>
              </a:rPr>
              <a:t> NHNN).</a:t>
            </a:r>
          </a:p>
          <a:p>
            <a:r>
              <a:rPr lang="en-US" sz="2600" b="1" dirty="0" err="1" smtClean="0">
                <a:latin typeface="Times New Roman" panose="02020603050405020304" pitchFamily="18" charset="0"/>
                <a:cs typeface="Times New Roman" panose="02020603050405020304" pitchFamily="18" charset="0"/>
              </a:rPr>
              <a:t>Đã</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có</a:t>
            </a:r>
            <a:r>
              <a:rPr lang="en-US" sz="2600" b="1" dirty="0" smtClean="0">
                <a:latin typeface="Times New Roman" panose="02020603050405020304" pitchFamily="18" charset="0"/>
                <a:cs typeface="Times New Roman" panose="02020603050405020304" pitchFamily="18" charset="0"/>
              </a:rPr>
              <a:t> 29 </a:t>
            </a:r>
            <a:r>
              <a:rPr lang="en-US" sz="2600" b="1" dirty="0" err="1" smtClean="0">
                <a:latin typeface="Times New Roman" panose="02020603050405020304" pitchFamily="18" charset="0"/>
                <a:cs typeface="Times New Roman" panose="02020603050405020304" pitchFamily="18" charset="0"/>
              </a:rPr>
              <a:t>trung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gian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thanh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toán</a:t>
            </a:r>
            <a:r>
              <a:rPr lang="en-US" sz="2600" b="1"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a:t>
            </a:r>
            <a:r>
              <a:rPr lang="en-US" sz="2600" dirty="0" err="1" smtClean="0">
                <a:latin typeface="Times New Roman" panose="02020603050405020304" pitchFamily="18" charset="0"/>
                <a:cs typeface="Times New Roman" panose="02020603050405020304" pitchFamily="18" charset="0"/>
              </a:rPr>
              <a:t>không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phải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là</a:t>
            </a:r>
            <a:r>
              <a:rPr lang="en-US" sz="2600" dirty="0" smtClean="0">
                <a:latin typeface="Times New Roman" panose="02020603050405020304" pitchFamily="18" charset="0"/>
                <a:cs typeface="Times New Roman" panose="02020603050405020304" pitchFamily="18" charset="0"/>
              </a:rPr>
              <a:t> NHTM)</a:t>
            </a:r>
          </a:p>
          <a:p>
            <a:r>
              <a:rPr lang="en-US" sz="2600" b="1" dirty="0" err="1" smtClean="0">
                <a:latin typeface="Times New Roman" panose="02020603050405020304" pitchFamily="18" charset="0"/>
                <a:cs typeface="Times New Roman" panose="02020603050405020304" pitchFamily="18" charset="0"/>
              </a:rPr>
              <a:t>Rất</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tiềm</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năng</a:t>
            </a:r>
            <a:r>
              <a:rPr lang="en-US" sz="2600" b="1"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dân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số</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trẻ</a:t>
            </a:r>
            <a:r>
              <a:rPr lang="en-US" sz="2600" dirty="0" smtClean="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55% </a:t>
            </a:r>
            <a:r>
              <a:rPr lang="en-US" sz="2600" dirty="0" err="1" smtClean="0">
                <a:latin typeface="Times New Roman" panose="02020603050405020304" pitchFamily="18" charset="0"/>
                <a:cs typeface="Times New Roman" panose="02020603050405020304" pitchFamily="18" charset="0"/>
              </a:rPr>
              <a:t>người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dùng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điện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thoại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có</a:t>
            </a:r>
            <a:r>
              <a:rPr lang="en-US" sz="2600" dirty="0" smtClean="0">
                <a:latin typeface="Times New Roman" panose="02020603050405020304" pitchFamily="18" charset="0"/>
                <a:cs typeface="Times New Roman" panose="02020603050405020304" pitchFamily="18" charset="0"/>
              </a:rPr>
              <a:t> smart phones, </a:t>
            </a:r>
            <a:r>
              <a:rPr lang="en-US" sz="2600" dirty="0" err="1" smtClean="0">
                <a:latin typeface="Times New Roman" panose="02020603050405020304" pitchFamily="18" charset="0"/>
                <a:cs typeface="Times New Roman" panose="02020603050405020304" pitchFamily="18" charset="0"/>
              </a:rPr>
              <a:t>thương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mại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điện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tử</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dự</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báo</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tăng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khoảng</a:t>
            </a:r>
            <a:r>
              <a:rPr lang="en-US" sz="2600" dirty="0" smtClean="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20-22%/</a:t>
            </a:r>
            <a:r>
              <a:rPr lang="en-US" sz="2600" dirty="0" err="1" smtClean="0">
                <a:latin typeface="Times New Roman" panose="02020603050405020304" pitchFamily="18" charset="0"/>
                <a:cs typeface="Times New Roman" panose="02020603050405020304" pitchFamily="18" charset="0"/>
              </a:rPr>
              <a:t>năm</a:t>
            </a:r>
            <a:r>
              <a:rPr lang="en-US" sz="2600" dirty="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trong</a:t>
            </a:r>
            <a:r>
              <a:rPr lang="en-US" sz="2600" dirty="0" smtClean="0">
                <a:latin typeface="Times New Roman" panose="02020603050405020304" pitchFamily="18" charset="0"/>
                <a:cs typeface="Times New Roman" panose="02020603050405020304" pitchFamily="18" charset="0"/>
              </a:rPr>
              <a:t> 3 </a:t>
            </a:r>
            <a:r>
              <a:rPr lang="en-US" sz="2600" dirty="0" err="1" smtClean="0">
                <a:latin typeface="Times New Roman" panose="02020603050405020304" pitchFamily="18" charset="0"/>
                <a:cs typeface="Times New Roman" panose="02020603050405020304" pitchFamily="18" charset="0"/>
              </a:rPr>
              <a:t>năm</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tới</a:t>
            </a:r>
            <a:r>
              <a:rPr lang="en-US" sz="2600" dirty="0" smtClean="0">
                <a:latin typeface="Times New Roman" panose="02020603050405020304" pitchFamily="18" charset="0"/>
                <a:cs typeface="Times New Roman" panose="02020603050405020304" pitchFamily="18" charset="0"/>
              </a:rPr>
              <a:t>.</a:t>
            </a:r>
          </a:p>
          <a:p>
            <a:endParaRPr lang="en-US" sz="26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7</a:t>
            </a:fld>
            <a:endParaRPr lang="vi-VN"/>
          </a:p>
        </p:txBody>
      </p:sp>
      <p:sp>
        <p:nvSpPr>
          <p:cNvPr id="7" name="Title 1"/>
          <p:cNvSpPr>
            <a:spLocks noGrp="1"/>
          </p:cNvSpPr>
          <p:nvPr>
            <p:ph type="title"/>
          </p:nvPr>
        </p:nvSpPr>
        <p:spPr>
          <a:xfrm>
            <a:off x="539552" y="116632"/>
            <a:ext cx="8280920" cy="762000"/>
          </a:xfrm>
        </p:spPr>
        <p:txBody>
          <a:bodyPr/>
          <a:lstStyle/>
          <a:p>
            <a:r>
              <a:rPr lang="en-US" sz="3600" b="1" dirty="0" err="1">
                <a:solidFill>
                  <a:srgbClr val="0000FF"/>
                </a:solidFill>
                <a:latin typeface="Times New Roman" panose="02020603050405020304" pitchFamily="18" charset="0"/>
                <a:cs typeface="Times New Roman" panose="02020603050405020304" pitchFamily="18" charset="0"/>
              </a:rPr>
              <a:t>T</a:t>
            </a:r>
            <a:r>
              <a:rPr lang="en-US" sz="3600" b="1" dirty="0" err="1" smtClean="0">
                <a:solidFill>
                  <a:srgbClr val="0000FF"/>
                </a:solidFill>
                <a:latin typeface="Times New Roman" panose="02020603050405020304" pitchFamily="18" charset="0"/>
                <a:cs typeface="Times New Roman" panose="02020603050405020304" pitchFamily="18" charset="0"/>
              </a:rPr>
              <a:t>hanh</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toán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điện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tử</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tại</a:t>
            </a:r>
            <a:r>
              <a:rPr lang="en-US" sz="3600" b="1" dirty="0" smtClean="0">
                <a:solidFill>
                  <a:srgbClr val="0000FF"/>
                </a:solidFill>
                <a:latin typeface="Times New Roman" panose="02020603050405020304" pitchFamily="18" charset="0"/>
                <a:cs typeface="Times New Roman" panose="02020603050405020304" pitchFamily="18" charset="0"/>
              </a:rPr>
              <a:t> VN (3)</a:t>
            </a:r>
            <a:endParaRPr lang="vi-VN" sz="36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687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90736"/>
            <a:ext cx="8134672" cy="762000"/>
          </a:xfrm>
        </p:spPr>
        <p:txBody>
          <a:bodyPr/>
          <a:lstStyle/>
          <a:p>
            <a:r>
              <a:rPr lang="en-US" sz="3600" b="1" dirty="0" err="1">
                <a:solidFill>
                  <a:srgbClr val="0000FF"/>
                </a:solidFill>
                <a:latin typeface="Times New Roman" panose="02020603050405020304" pitchFamily="18" charset="0"/>
                <a:cs typeface="Times New Roman" panose="02020603050405020304" pitchFamily="18" charset="0"/>
              </a:rPr>
              <a:t>R</a:t>
            </a:r>
            <a:r>
              <a:rPr lang="en-US" sz="3600" b="1" dirty="0" err="1" smtClean="0">
                <a:solidFill>
                  <a:srgbClr val="0000FF"/>
                </a:solidFill>
                <a:latin typeface="Times New Roman" panose="02020603050405020304" pitchFamily="18" charset="0"/>
                <a:cs typeface="Times New Roman" panose="02020603050405020304" pitchFamily="18" charset="0"/>
              </a:rPr>
              <a:t>ào</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cản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thanh</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toán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điện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tử</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tại</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Việt</a:t>
            </a:r>
            <a:r>
              <a:rPr lang="en-US" sz="3600" b="1" dirty="0" smtClean="0">
                <a:solidFill>
                  <a:srgbClr val="0000FF"/>
                </a:solidFill>
                <a:latin typeface="Times New Roman" panose="02020603050405020304" pitchFamily="18" charset="0"/>
                <a:cs typeface="Times New Roman" panose="02020603050405020304" pitchFamily="18" charset="0"/>
              </a:rPr>
              <a:t> Nam</a:t>
            </a:r>
            <a:endParaRPr lang="vi-VN" sz="36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412776"/>
            <a:ext cx="7772400" cy="4114800"/>
          </a:xfrm>
        </p:spPr>
        <p:txBody>
          <a:bodyPr/>
          <a:lstStyle/>
          <a:p>
            <a:r>
              <a:rPr lang="en-US" sz="2800" dirty="0" err="1" smtClean="0">
                <a:latin typeface="Times New Roman" panose="02020603050405020304" pitchFamily="18" charset="0"/>
                <a:cs typeface="Times New Roman" panose="02020603050405020304" pitchFamily="18" charset="0"/>
              </a:rPr>
              <a:t>Thói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quen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dùng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tiền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dân</a:t>
            </a:r>
            <a:r>
              <a:rPr lang="en-US" sz="2800" dirty="0" smtClean="0">
                <a:latin typeface="Times New Roman" panose="02020603050405020304" pitchFamily="18" charset="0"/>
                <a:cs typeface="Times New Roman" panose="02020603050405020304" pitchFamily="18" charset="0"/>
              </a:rPr>
              <a:t>;</a:t>
            </a:r>
          </a:p>
          <a:p>
            <a:r>
              <a:rPr lang="en-US" sz="2800" dirty="0" err="1" smtClean="0">
                <a:latin typeface="Times New Roman" panose="02020603050405020304" pitchFamily="18" charset="0"/>
                <a:cs typeface="Times New Roman" panose="02020603050405020304" pitchFamily="18" charset="0"/>
              </a:rPr>
              <a:t>Độ</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bao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dịch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vụ</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ngân</a:t>
            </a:r>
            <a:r>
              <a:rPr lang="en-US" sz="2800" dirty="0" smtClean="0">
                <a:latin typeface="Times New Roman" panose="02020603050405020304" pitchFamily="18" charset="0"/>
                <a:cs typeface="Times New Roman" panose="02020603050405020304" pitchFamily="18" charset="0"/>
              </a:rPr>
              <a:t> hàng </a:t>
            </a:r>
            <a:r>
              <a:rPr lang="en-US" sz="2800" dirty="0" err="1" smtClean="0">
                <a:latin typeface="Times New Roman" panose="02020603050405020304" pitchFamily="18" charset="0"/>
                <a:cs typeface="Times New Roman" panose="02020603050405020304" pitchFamily="18" charset="0"/>
              </a:rPr>
              <a:t>còn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thấp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bổ</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không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đồng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đều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tầng</a:t>
            </a:r>
            <a:r>
              <a:rPr lang="en-US" sz="2800" dirty="0" smtClean="0">
                <a:latin typeface="Times New Roman" panose="02020603050405020304" pitchFamily="18" charset="0"/>
                <a:cs typeface="Times New Roman" panose="02020603050405020304" pitchFamily="18" charset="0"/>
              </a:rPr>
              <a:t> CNTT </a:t>
            </a:r>
            <a:r>
              <a:rPr lang="en-US" sz="2800" dirty="0" err="1" smtClean="0">
                <a:latin typeface="Times New Roman" panose="02020603050405020304" pitchFamily="18" charset="0"/>
                <a:cs typeface="Times New Roman" panose="02020603050405020304" pitchFamily="18" charset="0"/>
              </a:rPr>
              <a:t>còn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bất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cập</a:t>
            </a:r>
            <a:endParaRPr lang="en-US" sz="2800" dirty="0" smtClean="0">
              <a:latin typeface="Times New Roman" panose="02020603050405020304" pitchFamily="18" charset="0"/>
              <a:cs typeface="Times New Roman" panose="02020603050405020304" pitchFamily="18" charset="0"/>
            </a:endParaRPr>
          </a:p>
          <a:p>
            <a:r>
              <a:rPr lang="en-US" sz="2800" dirty="0" err="1" smtClean="0">
                <a:latin typeface="Times New Roman" panose="02020603050405020304" pitchFamily="18" charset="0"/>
                <a:cs typeface="Times New Roman" panose="02020603050405020304" pitchFamily="18" charset="0"/>
              </a:rPr>
              <a:t>Chưa</a:t>
            </a:r>
            <a:r>
              <a:rPr lang="en-US" sz="2800" dirty="0" smtClean="0">
                <a:latin typeface="Times New Roman" panose="02020603050405020304" pitchFamily="18" charset="0"/>
                <a:cs typeface="Times New Roman" panose="02020603050405020304" pitchFamily="18" charset="0"/>
              </a:rPr>
              <a:t> tạo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sự</a:t>
            </a:r>
            <a:r>
              <a:rPr lang="en-US" sz="2800" dirty="0" smtClean="0">
                <a:latin typeface="Times New Roman" panose="02020603050405020304" pitchFamily="18" charset="0"/>
                <a:cs typeface="Times New Roman" panose="02020603050405020304" pitchFamily="18" charset="0"/>
              </a:rPr>
              <a:t> tin </a:t>
            </a:r>
            <a:r>
              <a:rPr lang="en-US" sz="2800" dirty="0" err="1" smtClean="0">
                <a:latin typeface="Times New Roman" panose="02020603050405020304" pitchFamily="18" charset="0"/>
                <a:cs typeface="Times New Roman" panose="02020603050405020304" pitchFamily="18" charset="0"/>
              </a:rPr>
              <a:t>tưởng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cao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tiêu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dùng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vấn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về</a:t>
            </a:r>
            <a:r>
              <a:rPr lang="en-US" sz="2800" dirty="0" smtClean="0">
                <a:latin typeface="Times New Roman" panose="02020603050405020304" pitchFamily="18" charset="0"/>
                <a:cs typeface="Times New Roman" panose="02020603050405020304" pitchFamily="18" charset="0"/>
              </a:rPr>
              <a:t> an </a:t>
            </a:r>
            <a:r>
              <a:rPr lang="en-US" sz="2800" dirty="0" err="1" smtClean="0">
                <a:latin typeface="Times New Roman" panose="02020603050405020304" pitchFamily="18" charset="0"/>
                <a:cs typeface="Times New Roman" panose="02020603050405020304" pitchFamily="18" charset="0"/>
              </a:rPr>
              <a:t>toàn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quyết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sự</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cố</a:t>
            </a:r>
            <a:r>
              <a:rPr lang="en-US" sz="2800" dirty="0" smtClean="0">
                <a:latin typeface="Times New Roman" panose="02020603050405020304" pitchFamily="18" charset="0"/>
                <a:cs typeface="Times New Roman" panose="02020603050405020304" pitchFamily="18" charset="0"/>
              </a:rPr>
              <a:t>…)</a:t>
            </a:r>
          </a:p>
          <a:p>
            <a:r>
              <a:rPr lang="en-US" sz="2800" dirty="0" err="1" smtClean="0">
                <a:latin typeface="Times New Roman" panose="02020603050405020304" pitchFamily="18" charset="0"/>
                <a:cs typeface="Times New Roman" panose="02020603050405020304" pitchFamily="18" charset="0"/>
              </a:rPr>
              <a:t>Khu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vực</a:t>
            </a:r>
            <a:r>
              <a:rPr lang="en-US" sz="2800" dirty="0" smtClean="0">
                <a:latin typeface="Times New Roman" panose="02020603050405020304" pitchFamily="18" charset="0"/>
                <a:cs typeface="Times New Roman" panose="02020603050405020304" pitchFamily="18" charset="0"/>
              </a:rPr>
              <a:t> kinh tế phi </a:t>
            </a:r>
            <a:r>
              <a:rPr lang="en-US" sz="2800" dirty="0" err="1" smtClean="0">
                <a:latin typeface="Times New Roman" panose="02020603050405020304" pitchFamily="18" charset="0"/>
                <a:cs typeface="Times New Roman" panose="02020603050405020304" pitchFamily="18" charset="0"/>
              </a:rPr>
              <a:t>chính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còn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lớn</a:t>
            </a:r>
            <a:r>
              <a:rPr lang="en-US" sz="2800" dirty="0" smtClean="0">
                <a:latin typeface="Times New Roman" panose="02020603050405020304" pitchFamily="18" charset="0"/>
                <a:cs typeface="Times New Roman" panose="02020603050405020304" pitchFamily="18" charset="0"/>
              </a:rPr>
              <a:t>;</a:t>
            </a:r>
          </a:p>
          <a:p>
            <a:r>
              <a:rPr lang="en-US" sz="2800" dirty="0" err="1" smtClean="0">
                <a:latin typeface="Times New Roman" panose="02020603050405020304" pitchFamily="18" charset="0"/>
                <a:cs typeface="Times New Roman" panose="02020603050405020304" pitchFamily="18" charset="0"/>
              </a:rPr>
              <a:t>Hành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lang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pháp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lý</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chưa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đầy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chưa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hoàn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thiện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thiếu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đồng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bộ</a:t>
            </a:r>
            <a:r>
              <a:rPr lang="en-US" sz="2800" dirty="0" smtClean="0">
                <a:latin typeface="Times New Roman" panose="02020603050405020304" pitchFamily="18" charset="0"/>
                <a:cs typeface="Times New Roman" panose="02020603050405020304" pitchFamily="18" charset="0"/>
              </a:rPr>
              <a:t>.</a:t>
            </a:r>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8</a:t>
            </a:fld>
            <a:endParaRPr lang="vi-VN"/>
          </a:p>
        </p:txBody>
      </p:sp>
    </p:spTree>
    <p:extLst>
      <p:ext uri="{BB962C8B-B14F-4D97-AF65-F5344CB8AC3E}">
        <p14:creationId xmlns:p14="http://schemas.microsoft.com/office/powerpoint/2010/main" val="565038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80920" cy="762000"/>
          </a:xfrm>
        </p:spPr>
        <p:txBody>
          <a:bodyPr/>
          <a:lstStyle/>
          <a:p>
            <a:r>
              <a:rPr lang="en-US" sz="3600" b="1" dirty="0" smtClean="0">
                <a:solidFill>
                  <a:srgbClr val="0000FF"/>
                </a:solidFill>
                <a:latin typeface="Times New Roman" panose="02020603050405020304" pitchFamily="18" charset="0"/>
                <a:cs typeface="Times New Roman" panose="02020603050405020304" pitchFamily="18" charset="0"/>
              </a:rPr>
              <a:t>3. </a:t>
            </a:r>
            <a:r>
              <a:rPr lang="en-US" sz="3600" b="1" dirty="0" err="1">
                <a:solidFill>
                  <a:srgbClr val="0000FF"/>
                </a:solidFill>
                <a:latin typeface="Times New Roman" panose="02020603050405020304" pitchFamily="18" charset="0"/>
                <a:cs typeface="Times New Roman" panose="02020603050405020304" pitchFamily="18" charset="0"/>
              </a:rPr>
              <a:t>G</a:t>
            </a:r>
            <a:r>
              <a:rPr lang="en-US" sz="3600" b="1" dirty="0" err="1" smtClean="0">
                <a:solidFill>
                  <a:srgbClr val="0000FF"/>
                </a:solidFill>
                <a:latin typeface="Times New Roman" panose="02020603050405020304" pitchFamily="18" charset="0"/>
                <a:cs typeface="Times New Roman" panose="02020603050405020304" pitchFamily="18" charset="0"/>
              </a:rPr>
              <a:t>iải</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pháp</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thúc</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đẩy</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thanh</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toán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điện</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tử</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tại</a:t>
            </a:r>
            <a:r>
              <a:rPr lang="en-US" sz="3600" b="1" dirty="0" smtClean="0">
                <a:solidFill>
                  <a:srgbClr val="0000FF"/>
                </a:solidFill>
                <a:latin typeface="Times New Roman" panose="02020603050405020304" pitchFamily="18" charset="0"/>
                <a:cs typeface="Times New Roman" panose="02020603050405020304" pitchFamily="18" charset="0"/>
              </a:rPr>
              <a:t> </a:t>
            </a:r>
            <a:r>
              <a:rPr lang="en-US" sz="3600" b="1" dirty="0" err="1" smtClean="0">
                <a:solidFill>
                  <a:srgbClr val="0000FF"/>
                </a:solidFill>
                <a:latin typeface="Times New Roman" panose="02020603050405020304" pitchFamily="18" charset="0"/>
                <a:cs typeface="Times New Roman" panose="02020603050405020304" pitchFamily="18" charset="0"/>
              </a:rPr>
              <a:t>Việt</a:t>
            </a:r>
            <a:r>
              <a:rPr lang="en-US" sz="3600" b="1" dirty="0" smtClean="0">
                <a:solidFill>
                  <a:srgbClr val="0000FF"/>
                </a:solidFill>
                <a:latin typeface="Times New Roman" panose="02020603050405020304" pitchFamily="18" charset="0"/>
                <a:cs typeface="Times New Roman" panose="02020603050405020304" pitchFamily="18" charset="0"/>
              </a:rPr>
              <a:t> Nam</a:t>
            </a:r>
            <a:endParaRPr lang="vi-VN" sz="36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268760"/>
            <a:ext cx="7990656" cy="4114800"/>
          </a:xfrm>
        </p:spPr>
        <p:txBody>
          <a:bodyPr/>
          <a:lstStyle/>
          <a:p>
            <a:r>
              <a:rPr lang="en-US" sz="2400" dirty="0" err="1" smtClean="0">
                <a:latin typeface="Times New Roman" panose="02020603050405020304" pitchFamily="18" charset="0"/>
                <a:cs typeface="Times New Roman" panose="02020603050405020304" pitchFamily="18" charset="0"/>
              </a:rPr>
              <a:t>Hoàn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cập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nhật</a:t>
            </a:r>
            <a:r>
              <a:rPr lang="en-US" sz="2400"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đề</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án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thanh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toán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không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dùng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tiền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mặt</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và</a:t>
            </a:r>
            <a:r>
              <a:rPr lang="en-US" sz="2400" b="1" dirty="0" smtClean="0">
                <a:latin typeface="Times New Roman" panose="02020603050405020304" pitchFamily="18" charset="0"/>
                <a:cs typeface="Times New Roman" panose="02020603050405020304" pitchFamily="18" charset="0"/>
              </a:rPr>
              <a:t> ban </a:t>
            </a:r>
            <a:r>
              <a:rPr lang="en-US" sz="2400" b="1" dirty="0" err="1" smtClean="0">
                <a:latin typeface="Times New Roman" panose="02020603050405020304" pitchFamily="18" charset="0"/>
                <a:cs typeface="Times New Roman" panose="02020603050405020304" pitchFamily="18" charset="0"/>
              </a:rPr>
              <a:t>hành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chiến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lược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tài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chính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toàn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diện</a:t>
            </a:r>
            <a:r>
              <a:rPr lang="en-US" sz="2400" dirty="0" smtClean="0">
                <a:latin typeface="Times New Roman" panose="02020603050405020304" pitchFamily="18" charset="0"/>
                <a:cs typeface="Times New Roman" panose="02020603050405020304" pitchFamily="18" charset="0"/>
              </a:rPr>
              <a:t>;</a:t>
            </a:r>
          </a:p>
          <a:p>
            <a:r>
              <a:rPr lang="en-US" sz="2400" b="1" dirty="0" err="1" smtClean="0">
                <a:latin typeface="Times New Roman" panose="02020603050405020304" pitchFamily="18" charset="0"/>
                <a:cs typeface="Times New Roman" panose="02020603050405020304" pitchFamily="18" charset="0"/>
              </a:rPr>
              <a:t>Hoàn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thiện</a:t>
            </a:r>
            <a:r>
              <a:rPr lang="en-US" sz="2400" b="1" dirty="0" smtClean="0">
                <a:latin typeface="Times New Roman" panose="02020603050405020304" pitchFamily="18" charset="0"/>
                <a:cs typeface="Times New Roman" panose="02020603050405020304" pitchFamily="18" charset="0"/>
              </a:rPr>
              <a:t> hàng </a:t>
            </a:r>
            <a:r>
              <a:rPr lang="en-US" sz="2400" b="1" dirty="0" err="1" smtClean="0">
                <a:latin typeface="Times New Roman" panose="02020603050405020304" pitchFamily="18" charset="0"/>
                <a:cs typeface="Times New Roman" panose="02020603050405020304" pitchFamily="18" charset="0"/>
              </a:rPr>
              <a:t>lang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pháp</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lý</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cho</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các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mô</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hình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kinh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doanh</a:t>
            </a:r>
            <a:r>
              <a:rPr lang="en-US" sz="2400" b="1" dirty="0" smtClean="0">
                <a:latin typeface="Times New Roman" panose="02020603050405020304" pitchFamily="18" charset="0"/>
                <a:cs typeface="Times New Roman" panose="02020603050405020304" pitchFamily="18" charset="0"/>
              </a:rPr>
              <a:t>/</a:t>
            </a:r>
            <a:r>
              <a:rPr lang="en-US" sz="2400" b="1" dirty="0" err="1" smtClean="0">
                <a:latin typeface="Times New Roman" panose="02020603050405020304" pitchFamily="18" charset="0"/>
                <a:cs typeface="Times New Roman" panose="02020603050405020304" pitchFamily="18" charset="0"/>
              </a:rPr>
              <a:t>thanh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toán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mới</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fintech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bigtech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phép</a:t>
            </a:r>
            <a:r>
              <a:rPr lang="en-US" sz="2400" dirty="0" smtClean="0">
                <a:latin typeface="Times New Roman" panose="02020603050405020304" pitchFamily="18" charset="0"/>
                <a:cs typeface="Times New Roman" panose="02020603050405020304" pitchFamily="18" charset="0"/>
              </a:rPr>
              <a:t> e-KYC, </a:t>
            </a:r>
            <a:r>
              <a:rPr lang="en-US" sz="2400" dirty="0" err="1" smtClean="0">
                <a:latin typeface="Times New Roman" panose="02020603050405020304" pitchFamily="18" charset="0"/>
                <a:cs typeface="Times New Roman" panose="02020603050405020304" pitchFamily="18" charset="0"/>
              </a:rPr>
              <a:t>chấp</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nhận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ký</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số</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nhiều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hơn</a:t>
            </a:r>
            <a:r>
              <a:rPr lang="en-US" sz="2400" dirty="0" smtClean="0">
                <a:latin typeface="Times New Roman" panose="02020603050405020304" pitchFamily="18" charset="0"/>
                <a:cs typeface="Times New Roman" panose="02020603050405020304" pitchFamily="18" charset="0"/>
              </a:rPr>
              <a:t>,…)</a:t>
            </a:r>
          </a:p>
          <a:p>
            <a:r>
              <a:rPr lang="en-US" sz="2400" b="1" dirty="0" err="1" smtClean="0">
                <a:latin typeface="Times New Roman" panose="02020603050405020304" pitchFamily="18" charset="0"/>
                <a:cs typeface="Times New Roman" panose="02020603050405020304" pitchFamily="18" charset="0"/>
              </a:rPr>
              <a:t>Hạ</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thấp</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giá</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trị</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tối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được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giao</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dịch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bằng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tiền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mặt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thí</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dụ</a:t>
            </a:r>
            <a:r>
              <a:rPr lang="en-US" sz="2400" b="1" dirty="0" smtClean="0">
                <a:latin typeface="Times New Roman" panose="02020603050405020304" pitchFamily="18" charset="0"/>
                <a:cs typeface="Times New Roman" panose="02020603050405020304" pitchFamily="18" charset="0"/>
              </a:rPr>
              <a:t> 10 </a:t>
            </a:r>
            <a:r>
              <a:rPr lang="en-US" sz="2400" b="1" dirty="0" err="1" smtClean="0">
                <a:latin typeface="Times New Roman" panose="02020603050405020304" pitchFamily="18" charset="0"/>
                <a:cs typeface="Times New Roman" panose="02020603050405020304" pitchFamily="18" charset="0"/>
              </a:rPr>
              <a:t>triệu</a:t>
            </a:r>
            <a:r>
              <a:rPr lang="en-US" sz="2400" b="1" dirty="0" smtClean="0">
                <a:latin typeface="Times New Roman" panose="02020603050405020304" pitchFamily="18" charset="0"/>
                <a:cs typeface="Times New Roman" panose="02020603050405020304" pitchFamily="18" charset="0"/>
              </a:rPr>
              <a:t> đ)</a:t>
            </a:r>
            <a:r>
              <a:rPr lang="en-US" sz="2400" dirty="0" smtClean="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còn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toán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chuyển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khoản</a:t>
            </a:r>
            <a:r>
              <a:rPr lang="en-US" sz="2400" dirty="0" smtClean="0">
                <a:latin typeface="Times New Roman" panose="02020603050405020304" pitchFamily="18" charset="0"/>
                <a:cs typeface="Times New Roman" panose="02020603050405020304" pitchFamily="18" charset="0"/>
              </a:rPr>
              <a:t> </a:t>
            </a:r>
          </a:p>
          <a:p>
            <a:r>
              <a:rPr lang="en-US" sz="2400" b="1" dirty="0" err="1" smtClean="0">
                <a:latin typeface="Times New Roman" panose="02020603050405020304" pitchFamily="18" charset="0"/>
                <a:cs typeface="Times New Roman" panose="02020603050405020304" pitchFamily="18" charset="0"/>
              </a:rPr>
              <a:t>Có</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cơ</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chế</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động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lực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khuyến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khích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thanh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toán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điện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tử</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giảm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thuế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phí</a:t>
            </a:r>
            <a:r>
              <a:rPr lang="en-US" sz="2400" dirty="0" smtClean="0">
                <a:latin typeface="Times New Roman" panose="02020603050405020304" pitchFamily="18" charset="0"/>
                <a:cs typeface="Times New Roman" panose="02020603050405020304" pitchFamily="18" charset="0"/>
              </a:rPr>
              <a:t>…v.v.)</a:t>
            </a:r>
          </a:p>
          <a:p>
            <a:r>
              <a:rPr lang="en-US" sz="2400" b="1" dirty="0" err="1" smtClean="0">
                <a:latin typeface="Times New Roman" panose="02020603050405020304" pitchFamily="18" charset="0"/>
                <a:cs typeface="Times New Roman" panose="02020603050405020304" pitchFamily="18" charset="0"/>
              </a:rPr>
              <a:t>Tăng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độ</a:t>
            </a:r>
            <a:r>
              <a:rPr lang="en-US" sz="2400" b="1" dirty="0" smtClean="0">
                <a:latin typeface="Times New Roman" panose="02020603050405020304" pitchFamily="18" charset="0"/>
                <a:cs typeface="Times New Roman" panose="02020603050405020304" pitchFamily="18" charset="0"/>
              </a:rPr>
              <a:t> tin </a:t>
            </a:r>
            <a:r>
              <a:rPr lang="en-US" sz="2400" b="1" dirty="0" err="1" smtClean="0">
                <a:latin typeface="Times New Roman" panose="02020603050405020304" pitchFamily="18" charset="0"/>
                <a:cs typeface="Times New Roman" panose="02020603050405020304" pitchFamily="18" charset="0"/>
              </a:rPr>
              <a:t>cậy</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thanh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toán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điện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tử</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qua </a:t>
            </a:r>
            <a:r>
              <a:rPr lang="en-US" sz="2400" dirty="0" err="1" smtClean="0">
                <a:latin typeface="Times New Roman" panose="02020603050405020304" pitchFamily="18" charset="0"/>
                <a:cs typeface="Times New Roman" panose="02020603050405020304" pitchFamily="18" charset="0"/>
              </a:rPr>
              <a:t>giáo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chính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pháp</a:t>
            </a:r>
            <a:r>
              <a:rPr lang="en-US" sz="2400" dirty="0" smtClean="0">
                <a:latin typeface="Times New Roman" panose="02020603050405020304" pitchFamily="18" charset="0"/>
                <a:cs typeface="Times New Roman" panose="02020603050405020304" pitchFamily="18" charset="0"/>
              </a:rPr>
              <a:t> an </a:t>
            </a:r>
            <a:r>
              <a:rPr lang="en-US" sz="2400" dirty="0" err="1" smtClean="0">
                <a:latin typeface="Times New Roman" panose="02020603050405020304" pitchFamily="18" charset="0"/>
                <a:cs typeface="Times New Roman" panose="02020603050405020304" pitchFamily="18" charset="0"/>
              </a:rPr>
              <a:t>ninh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cố</a:t>
            </a:r>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khiếu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chính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nâng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cấp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tầng</a:t>
            </a:r>
            <a:r>
              <a:rPr lang="en-US" sz="2400" dirty="0" smtClean="0">
                <a:latin typeface="Times New Roman" panose="02020603050405020304" pitchFamily="18" charset="0"/>
                <a:cs typeface="Times New Roman" panose="02020603050405020304" pitchFamily="18" charset="0"/>
              </a:rPr>
              <a:t> CNTT…v.v.  </a:t>
            </a:r>
            <a:endParaRPr lang="vi-V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vi-VN" smtClean="0"/>
              <a:t>TS C.V.Lực/sửa TT 39-NHNN</a:t>
            </a:r>
            <a:endParaRPr lang="vi-VN"/>
          </a:p>
        </p:txBody>
      </p:sp>
      <p:sp>
        <p:nvSpPr>
          <p:cNvPr id="5" name="Slide Number Placeholder 4"/>
          <p:cNvSpPr>
            <a:spLocks noGrp="1"/>
          </p:cNvSpPr>
          <p:nvPr>
            <p:ph type="sldNum" sz="quarter" idx="12"/>
          </p:nvPr>
        </p:nvSpPr>
        <p:spPr/>
        <p:txBody>
          <a:bodyPr/>
          <a:lstStyle/>
          <a:p>
            <a:fld id="{336D6E09-4F39-4CD4-A422-2A52FB8DEB07}" type="slidenum">
              <a:rPr lang="vi-VN" smtClean="0"/>
              <a:t>9</a:t>
            </a:fld>
            <a:endParaRPr lang="vi-VN"/>
          </a:p>
        </p:txBody>
      </p:sp>
    </p:spTree>
    <p:extLst>
      <p:ext uri="{BB962C8B-B14F-4D97-AF65-F5344CB8AC3E}">
        <p14:creationId xmlns:p14="http://schemas.microsoft.com/office/powerpoint/2010/main" val="3552141386"/>
      </p:ext>
    </p:extLst>
  </p:cSld>
  <p:clrMapOvr>
    <a:masterClrMapping/>
  </p:clrMapOvr>
</p:sld>
</file>

<file path=ppt/theme/theme1.xml><?xml version="1.0" encoding="utf-8"?>
<a:theme xmlns:a="http://schemas.openxmlformats.org/drawingml/2006/main" name="Theme1">
  <a:themeElements>
    <a:clrScheme name="bized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zed 05">
      <a:majorFont>
        <a:latin typeface="Verdana"/>
        <a:ea typeface=""/>
        <a:cs typeface="Times New Roman"/>
      </a:majorFont>
      <a:minorFont>
        <a:latin typeface="Verdan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zed 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zed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zed 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zed 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zed 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zed 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zed 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1205</TotalTime>
  <Words>1295</Words>
  <Application>Microsoft Office PowerPoint</Application>
  <PresentationFormat>On-screen Show (4:3)</PresentationFormat>
  <Paragraphs>89</Paragraphs>
  <Slides>14</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Tahoma</vt:lpstr>
      <vt:lpstr>Times</vt:lpstr>
      <vt:lpstr>Times New Roman</vt:lpstr>
      <vt:lpstr>Verdana</vt:lpstr>
      <vt:lpstr>Theme1</vt:lpstr>
      <vt:lpstr>16_Office Theme</vt:lpstr>
      <vt:lpstr>Thực trạng và giải pháp thúc đẩy thanh toán điện tử</vt:lpstr>
      <vt:lpstr>Nội dung trình bày</vt:lpstr>
      <vt:lpstr>H.1: Xu thế thanh toán điện tử và di động toàn cầu </vt:lpstr>
      <vt:lpstr>H.2: Giá trị thanh toán điện tử và tốc độ tăng bình quân/năm tại ASEAN</vt:lpstr>
      <vt:lpstr>2. Thực trạng thanh toán điện tử tại VN</vt:lpstr>
      <vt:lpstr>Thực trạng thanh toán điện tử tại VN (2)</vt:lpstr>
      <vt:lpstr>Thanh toán điện tử tại VN (3)</vt:lpstr>
      <vt:lpstr>Rào cản thanh toán điện tử tại Việt Nam</vt:lpstr>
      <vt:lpstr>3. Giải pháp thúc đẩy thanh toán điện tử tại Việt Nam</vt:lpstr>
      <vt:lpstr>4. Một số góp ý đối với Dự thảo sửa đổi TT 39/2014-NHNN</vt:lpstr>
      <vt:lpstr>Một số góp ý … </vt:lpstr>
      <vt:lpstr>Một số góp ý (Điều 9)</vt:lpstr>
      <vt:lpstr>Một số góp ý …</vt:lpstr>
      <vt:lpstr>Một số góp ý…</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Thanh toán điện tử</dc:title>
  <dc:creator>Nguyen Quang Hung</dc:creator>
  <cp:lastModifiedBy>Luc Can</cp:lastModifiedBy>
  <cp:revision>71</cp:revision>
  <dcterms:created xsi:type="dcterms:W3CDTF">2018-10-23T09:19:21Z</dcterms:created>
  <dcterms:modified xsi:type="dcterms:W3CDTF">2019-05-10T00:27:37Z</dcterms:modified>
</cp:coreProperties>
</file>