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8" r:id="rId7"/>
    <p:sldId id="269" r:id="rId8"/>
    <p:sldId id="262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75697"/>
  </p:normalViewPr>
  <p:slideViewPr>
    <p:cSldViewPr snapToGrid="0" snapToObjects="1">
      <p:cViewPr varScale="1">
        <p:scale>
          <a:sx n="58" d="100"/>
          <a:sy n="58" d="100"/>
        </p:scale>
        <p:origin x="13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30819-CBB2-A446-B78E-70D3F2970FD1}" type="datetimeFigureOut">
              <a:t>5/14/2019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0A969-A342-1344-8B68-7E911B3420E5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3357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Các câu chuyện trên cho thấy:</a:t>
            </a:r>
          </a:p>
          <a:p>
            <a:pPr marL="171450" indent="-171450">
              <a:buFontTx/>
              <a:buChar char="-"/>
            </a:pPr>
            <a:r>
              <a:rPr lang="vi-VN" baseline="0"/>
              <a:t>Có lĩnh vực thì thu hút tư nhân mang lại rất nhiều thành công, tư nhân làm rất tốt và Nhà nước không còn phải làm nữa</a:t>
            </a:r>
          </a:p>
          <a:p>
            <a:pPr marL="171450" indent="-171450">
              <a:buFontTx/>
              <a:buChar char="-"/>
            </a:pPr>
            <a:r>
              <a:rPr lang="vi-VN" baseline="0"/>
              <a:t>Có lĩnh vực thu hút tư nhân mang lại cạnh tranh, khiến bản thân các DNNN cũng phải tự mình chuyển đổi để tốt hơn</a:t>
            </a:r>
          </a:p>
          <a:p>
            <a:pPr marL="171450" indent="-171450">
              <a:buFontTx/>
              <a:buChar char="-"/>
            </a:pPr>
            <a:r>
              <a:rPr lang="vi-VN" baseline="0"/>
              <a:t>Có lĩnh vực thu hút tư nhân thì có mang lại một số lợi ích, nhưng cũng đặt ra nhiều vấn đề quan ngại</a:t>
            </a:r>
          </a:p>
          <a:p>
            <a:pPr marL="171450" indent="-171450">
              <a:buFontTx/>
              <a:buChar char="-"/>
            </a:pPr>
            <a:r>
              <a:rPr lang="vi-VN" baseline="0"/>
              <a:t>Có lĩnh vực thu hút tư nhân nhưng tư nhân lại không vào</a:t>
            </a:r>
          </a:p>
          <a:p>
            <a:pPr marL="171450" indent="-171450">
              <a:buFontTx/>
              <a:buChar char="-"/>
            </a:pPr>
            <a:r>
              <a:rPr lang="vi-VN" baseline="0"/>
              <a:t>Có lĩnh vực tư nhân tham gia nhưng lại là độc quyền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0A969-A342-1344-8B68-7E911B3420E5}" type="slidenum"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437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C49F-8915-0447-8BCF-D0D49F63C591}" type="datetimeFigureOut">
              <a:t>5/14/2019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7B8A-A78C-2A49-83C1-9E6E434C2C6F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104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C49F-8915-0447-8BCF-D0D49F63C591}" type="datetimeFigureOut">
              <a:t>5/14/2019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7B8A-A78C-2A49-83C1-9E6E434C2C6F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16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C49F-8915-0447-8BCF-D0D49F63C591}" type="datetimeFigureOut">
              <a:t>5/14/2019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7B8A-A78C-2A49-83C1-9E6E434C2C6F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366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C49F-8915-0447-8BCF-D0D49F63C591}" type="datetimeFigureOut">
              <a:t>5/14/2019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7B8A-A78C-2A49-83C1-9E6E434C2C6F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416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C49F-8915-0447-8BCF-D0D49F63C591}" type="datetimeFigureOut">
              <a:t>5/14/2019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7B8A-A78C-2A49-83C1-9E6E434C2C6F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210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C49F-8915-0447-8BCF-D0D49F63C591}" type="datetimeFigureOut">
              <a:t>5/14/2019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7B8A-A78C-2A49-83C1-9E6E434C2C6F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588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C49F-8915-0447-8BCF-D0D49F63C591}" type="datetimeFigureOut">
              <a:t>5/14/2019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7B8A-A78C-2A49-83C1-9E6E434C2C6F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682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C49F-8915-0447-8BCF-D0D49F63C591}" type="datetimeFigureOut">
              <a:t>5/14/2019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7B8A-A78C-2A49-83C1-9E6E434C2C6F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996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C49F-8915-0447-8BCF-D0D49F63C591}" type="datetimeFigureOut">
              <a:t>5/14/2019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7B8A-A78C-2A49-83C1-9E6E434C2C6F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33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C49F-8915-0447-8BCF-D0D49F63C591}" type="datetimeFigureOut">
              <a:t>5/14/2019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7B8A-A78C-2A49-83C1-9E6E434C2C6F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989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C49F-8915-0447-8BCF-D0D49F63C591}" type="datetimeFigureOut">
              <a:t>5/14/2019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7B8A-A78C-2A49-83C1-9E6E434C2C6F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498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5000" t="91000" r="85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CC49F-8915-0447-8BCF-D0D49F63C591}" type="datetimeFigureOut">
              <a:t>5/14/2019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17B8A-A78C-2A49-83C1-9E6E434C2C6F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895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xdphapluat.vcci@gmail.com%20/%20xdphapluat@vcci.com.v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655" y="1122363"/>
            <a:ext cx="10764981" cy="3740582"/>
          </a:xfrm>
        </p:spPr>
        <p:txBody>
          <a:bodyPr>
            <a:normAutofit/>
          </a:bodyPr>
          <a:lstStyle/>
          <a:p>
            <a:r>
              <a:rPr lang="en-US" sz="4400" b="1">
                <a:latin typeface="Tahoma" charset="0"/>
                <a:ea typeface="Tahoma" charset="0"/>
                <a:cs typeface="Tahoma" charset="0"/>
              </a:rPr>
              <a:t>DOANH NGHIỆP TƯ NHÂN </a:t>
            </a:r>
            <a:br>
              <a:rPr lang="en-US" sz="4400" b="1">
                <a:latin typeface="Tahoma" charset="0"/>
                <a:ea typeface="Tahoma" charset="0"/>
                <a:cs typeface="Tahoma" charset="0"/>
              </a:rPr>
            </a:br>
            <a:r>
              <a:rPr lang="en-US" sz="4400" b="1">
                <a:latin typeface="Tahoma" charset="0"/>
                <a:ea typeface="Tahoma" charset="0"/>
                <a:cs typeface="Tahoma" charset="0"/>
              </a:rPr>
              <a:t>THAM GIA CUNG CẤP DỊCH VỤ CÔNG </a:t>
            </a:r>
            <a:r>
              <a:rPr lang="en-US" sz="5400"/>
              <a:t/>
            </a:r>
            <a:br>
              <a:rPr lang="en-US" sz="5400"/>
            </a:br>
            <a:r>
              <a:rPr lang="en-US" sz="5400"/>
              <a:t>Nhu cầu từ thực tiễn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6673" y="4862945"/>
            <a:ext cx="9144000" cy="1655762"/>
          </a:xfrm>
        </p:spPr>
        <p:txBody>
          <a:bodyPr/>
          <a:lstStyle/>
          <a:p>
            <a:endParaRPr lang="vi-VN"/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0631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Một số dạng dịch vụ công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Dịch vụ chứng nhận</a:t>
            </a:r>
          </a:p>
          <a:p>
            <a:pPr lvl="1"/>
            <a:r>
              <a:rPr lang="vi-VN"/>
              <a:t>Chứng nhận sự phù hợp, công chứng, thẩm định giá, kiểm toán độc lập, khảo nghiệm, kiểm nghiệm, xét nghiệm</a:t>
            </a:r>
            <a:r>
              <a:rPr lang="mr-IN"/>
              <a:t>…</a:t>
            </a:r>
            <a:endParaRPr lang="vi-VN"/>
          </a:p>
          <a:p>
            <a:r>
              <a:rPr lang="vi-VN"/>
              <a:t>Đầu tư hạ tầng</a:t>
            </a:r>
          </a:p>
          <a:p>
            <a:pPr lvl="1"/>
            <a:r>
              <a:rPr lang="vi-VN"/>
              <a:t>Giao thông đường bộ, sân bay, bến cảng, điện</a:t>
            </a:r>
            <a:r>
              <a:rPr lang="mr-IN"/>
              <a:t>…</a:t>
            </a:r>
            <a:endParaRPr lang="vi-VN"/>
          </a:p>
          <a:p>
            <a:r>
              <a:rPr lang="vi-VN"/>
              <a:t>Dịch vụ công ích</a:t>
            </a:r>
          </a:p>
          <a:p>
            <a:pPr lvl="1"/>
            <a:r>
              <a:rPr lang="vi-VN"/>
              <a:t>Vệ sinh môi trường, cây xanh, chiếu sáng</a:t>
            </a:r>
            <a:r>
              <a:rPr lang="mr-IN"/>
              <a:t>…</a:t>
            </a:r>
            <a:endParaRPr lang="vi-VN"/>
          </a:p>
          <a:p>
            <a:r>
              <a:rPr lang="vi-VN"/>
              <a:t>Dịch vụ xã hội</a:t>
            </a:r>
          </a:p>
          <a:p>
            <a:pPr lvl="1"/>
            <a:r>
              <a:rPr lang="vi-VN"/>
              <a:t>Y tế, giáo dục, thể thao</a:t>
            </a:r>
          </a:p>
          <a:p>
            <a:pPr lvl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5355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/>
              <a:t>Trân trọng cảm ơn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vi-VN"/>
              <a:t>Ban Pháp chế - VCCI</a:t>
            </a:r>
          </a:p>
          <a:p>
            <a:r>
              <a:rPr lang="en-US" i="1">
                <a:hlinkClick r:id="rId2"/>
              </a:rPr>
              <a:t>xdphapluat.vcci@gmail.com / xdphapluat@vcci.com.vn</a:t>
            </a:r>
            <a:endParaRPr lang="en-US" i="1"/>
          </a:p>
          <a:p>
            <a:r>
              <a:rPr lang="cs-CZ" i="1"/>
              <a:t>024.35770632/ 024.66836545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780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05" y="3060116"/>
            <a:ext cx="5257800" cy="3975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Câu chuyện bóng đá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4343400" cy="4351338"/>
          </a:xfrm>
        </p:spPr>
        <p:txBody>
          <a:bodyPr>
            <a:normAutofit lnSpcReduction="10000"/>
          </a:bodyPr>
          <a:lstStyle/>
          <a:p>
            <a:r>
              <a:rPr lang="vi-VN"/>
              <a:t>Trước đây, bóng đá là câu chuyện của các đơn vị nhà nước</a:t>
            </a:r>
          </a:p>
          <a:p>
            <a:r>
              <a:rPr lang="vi-VN"/>
              <a:t>Tư nhân tham gia vào bóng đá</a:t>
            </a:r>
          </a:p>
          <a:p>
            <a:pPr lvl="1"/>
            <a:r>
              <a:rPr lang="vi-VN"/>
              <a:t>Tài trợ cho câu lạc bộ</a:t>
            </a:r>
          </a:p>
          <a:p>
            <a:pPr lvl="1"/>
            <a:r>
              <a:rPr lang="vi-VN"/>
              <a:t>Mở trung tâm đào tạo trẻ</a:t>
            </a:r>
          </a:p>
          <a:p>
            <a:pPr lvl="1"/>
            <a:r>
              <a:rPr lang="vi-VN"/>
              <a:t>Tài trợ cho đội tuyển quốc gia </a:t>
            </a:r>
          </a:p>
          <a:p>
            <a:r>
              <a:rPr lang="vi-VN">
                <a:sym typeface="Wingdings"/>
              </a:rPr>
              <a:t> Thu được những kết quả thành công</a:t>
            </a:r>
            <a:endParaRPr lang="vi-VN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037" y="68638"/>
            <a:ext cx="5019963" cy="351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2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380874" cy="1325563"/>
          </a:xfrm>
        </p:spPr>
        <p:txBody>
          <a:bodyPr/>
          <a:lstStyle/>
          <a:p>
            <a:r>
              <a:rPr lang="vi-VN"/>
              <a:t>Câu chuyện hàng không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44453" cy="4351338"/>
          </a:xfrm>
        </p:spPr>
        <p:txBody>
          <a:bodyPr/>
          <a:lstStyle/>
          <a:p>
            <a:r>
              <a:rPr lang="vi-VN"/>
              <a:t>Vai trò của người chơi mới</a:t>
            </a:r>
          </a:p>
          <a:p>
            <a:r>
              <a:rPr lang="vi-VN"/>
              <a:t>Sự xuất hiện của tư nhân khiến các doanh nghiệp quốc doanh buộc phải chuyển mình</a:t>
            </a:r>
          </a:p>
          <a:p>
            <a:endParaRPr lang="vi-VN"/>
          </a:p>
          <a:p>
            <a:endParaRPr lang="vi-VN"/>
          </a:p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850" y="1042736"/>
            <a:ext cx="6400150" cy="3300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850" y="4342813"/>
            <a:ext cx="6400150" cy="214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61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Câu chuyện hạ tầng đường bộ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68544" cy="4351338"/>
          </a:xfrm>
        </p:spPr>
        <p:txBody>
          <a:bodyPr>
            <a:normAutofit lnSpcReduction="10000"/>
          </a:bodyPr>
          <a:lstStyle/>
          <a:p>
            <a:r>
              <a:rPr lang="vi-VN"/>
              <a:t>Trước đây, Nhà nước đầu tư toàn bộ</a:t>
            </a:r>
          </a:p>
          <a:p>
            <a:r>
              <a:rPr lang="vi-VN"/>
              <a:t>BOT hạ tầng giao thông:</a:t>
            </a:r>
          </a:p>
          <a:p>
            <a:r>
              <a:rPr lang="vi-VN"/>
              <a:t>Thành tựu: </a:t>
            </a:r>
          </a:p>
          <a:p>
            <a:pPr lvl="1"/>
            <a:r>
              <a:rPr lang="en-US"/>
              <a:t>Hạ tầng được cải thiện</a:t>
            </a:r>
          </a:p>
          <a:p>
            <a:pPr lvl="1"/>
            <a:r>
              <a:rPr lang="en-US"/>
              <a:t>Nhiều đường cao tốc</a:t>
            </a:r>
            <a:endParaRPr lang="vi-VN"/>
          </a:p>
          <a:p>
            <a:r>
              <a:rPr lang="vi-VN"/>
              <a:t>Băn khoăn:</a:t>
            </a:r>
          </a:p>
          <a:p>
            <a:pPr lvl="1"/>
            <a:r>
              <a:rPr lang="vi-VN"/>
              <a:t>Trạm thu phí “đặt nhầm chỗ”</a:t>
            </a:r>
          </a:p>
          <a:p>
            <a:pPr lvl="1"/>
            <a:r>
              <a:rPr lang="vi-VN"/>
              <a:t>Tổng mức đầu tư</a:t>
            </a:r>
          </a:p>
          <a:p>
            <a:pPr lvl="1"/>
            <a:r>
              <a:rPr lang="vi-VN"/>
              <a:t>Xác định lưu lượng xe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44" y="2871537"/>
            <a:ext cx="6585256" cy="381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68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Câu chuyện đường sắt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50895" cy="4351338"/>
          </a:xfrm>
        </p:spPr>
        <p:txBody>
          <a:bodyPr/>
          <a:lstStyle/>
          <a:p>
            <a:r>
              <a:rPr lang="vi-VN"/>
              <a:t>Chủ trương thu hút vốn tư nhân đầu tư vào ngành đường sắt có từ lâu</a:t>
            </a:r>
          </a:p>
          <a:p>
            <a:r>
              <a:rPr lang="vi-VN"/>
              <a:t>Nhưng trên thực tế số vốn thu hút được rất hạn chế</a:t>
            </a:r>
          </a:p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62" y="1825625"/>
            <a:ext cx="68131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8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28855" cy="1325563"/>
          </a:xfrm>
        </p:spPr>
        <p:txBody>
          <a:bodyPr/>
          <a:lstStyle/>
          <a:p>
            <a:r>
              <a:rPr lang="vi-VN"/>
              <a:t>Câu chuyện kiểm tra chuyên ngành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4731327" cy="4351338"/>
          </a:xfrm>
        </p:spPr>
        <p:txBody>
          <a:bodyPr>
            <a:normAutofit fontScale="92500"/>
          </a:bodyPr>
          <a:lstStyle/>
          <a:p>
            <a:r>
              <a:rPr lang="vi-VN"/>
              <a:t>Dù nhiều cơ quan nhà nước đã chỉ định các doanh nghiệp tư nhân thực hiện việc kiểm tra chuyên ngành</a:t>
            </a:r>
          </a:p>
          <a:p>
            <a:r>
              <a:rPr lang="vi-VN"/>
              <a:t>Đã từng có tình trạng độc quyền kiểm tra chuyên ngành ở một số lĩnh vực kiểm tra chuyên ngành</a:t>
            </a:r>
          </a:p>
          <a:p>
            <a:r>
              <a:rPr lang="vi-VN"/>
              <a:t>Gây khó khăn, tạo chi phí cao cho doanh nghiệp xuất nhập khẩu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13" y="872836"/>
            <a:ext cx="5019158" cy="505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22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Tư nhân không chỉ vì lợi nhuận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49436" cy="4351338"/>
          </a:xfrm>
        </p:spPr>
        <p:txBody>
          <a:bodyPr/>
          <a:lstStyle/>
          <a:p>
            <a:r>
              <a:rPr lang="vi-VN"/>
              <a:t>Doanh nghiệp xã hội, không vì lợi nhuận</a:t>
            </a:r>
          </a:p>
          <a:p>
            <a:r>
              <a:rPr lang="vi-VN"/>
              <a:t>Doanh nghiệp tư nhân tham gia giải quyết các vấn đề môi trường, xã hội, không cần nguồn lực từ nhà nước</a:t>
            </a:r>
          </a:p>
          <a:p>
            <a:r>
              <a:rPr lang="vi-VN"/>
              <a:t>Trường tư không vì lợi nhuận? Bệnh viện tư không vì lợi nhuận?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2222500"/>
            <a:ext cx="68961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13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Thành tựu và băn khoăn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vi-VN"/>
          </a:p>
          <a:p>
            <a:r>
              <a:rPr lang="vi-VN"/>
              <a:t>Thêm vốn đầu tư để phát triển kinh tế</a:t>
            </a:r>
          </a:p>
          <a:p>
            <a:r>
              <a:rPr lang="vi-VN"/>
              <a:t>Quản trị tốt hơn do đây là tiền tư nhân</a:t>
            </a:r>
          </a:p>
          <a:p>
            <a:r>
              <a:rPr lang="vi-VN"/>
              <a:t>Tạo động lực cạnh tranh khiến tất cả đều phải nỗ lực</a:t>
            </a:r>
          </a:p>
          <a:p>
            <a:r>
              <a:rPr lang="vi-VN"/>
              <a:t>Giải quyết các vấn đề xã hội</a:t>
            </a:r>
          </a:p>
          <a:p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vi-VN"/>
          </a:p>
          <a:p>
            <a:r>
              <a:rPr lang="vi-VN"/>
              <a:t>Liệu có biến độc quyền nhà nước thành độc quyền tư nhân?</a:t>
            </a:r>
          </a:p>
          <a:p>
            <a:r>
              <a:rPr lang="en-US"/>
              <a:t>L</a:t>
            </a:r>
            <a:r>
              <a:rPr lang="vi-VN"/>
              <a:t>àm thế nào bảo đảm chất lượng dịch vụ?</a:t>
            </a:r>
          </a:p>
          <a:p>
            <a:r>
              <a:rPr lang="vi-VN"/>
              <a:t>Chống gian lận, lừa đảo thế nào?</a:t>
            </a:r>
          </a:p>
          <a:p>
            <a:r>
              <a:rPr lang="vi-VN"/>
              <a:t>Chống tham nhũng, sân sau?</a:t>
            </a:r>
          </a:p>
        </p:txBody>
      </p:sp>
    </p:spTree>
    <p:extLst>
      <p:ext uri="{BB962C8B-B14F-4D97-AF65-F5344CB8AC3E}">
        <p14:creationId xmlns:p14="http://schemas.microsoft.com/office/powerpoint/2010/main" val="359723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Vai trò của Nhà nước </a:t>
            </a:r>
            <a:r>
              <a:rPr lang="mr-IN"/>
              <a:t>–</a:t>
            </a:r>
            <a:r>
              <a:rPr lang="vi-VN"/>
              <a:t> Tạo lập luật chơi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vi-VN"/>
          </a:p>
          <a:p>
            <a:r>
              <a:rPr lang="vi-VN"/>
              <a:t>Bảo hộ quyền tài sản, quyền kinh doanh</a:t>
            </a:r>
          </a:p>
          <a:p>
            <a:r>
              <a:rPr lang="vi-VN"/>
              <a:t>Hỗ trợ, ưu đãi đầu tư ban đầu</a:t>
            </a:r>
          </a:p>
          <a:p>
            <a:r>
              <a:rPr lang="vi-VN"/>
              <a:t>Giám sát đầu ra thay vì giám sát quá trình</a:t>
            </a:r>
          </a:p>
          <a:p>
            <a:r>
              <a:rPr lang="vi-VN"/>
              <a:t>Chống độc quyền</a:t>
            </a:r>
          </a:p>
          <a:p>
            <a:r>
              <a:rPr lang="vi-VN"/>
              <a:t>Thiết lập các tiêu chuẩn, quy chuẩn chung</a:t>
            </a:r>
          </a:p>
          <a:p>
            <a:r>
              <a:rPr lang="vi-VN"/>
              <a:t>Bảo vệ người tiêu dùng</a:t>
            </a:r>
          </a:p>
          <a:p>
            <a:r>
              <a:rPr lang="vi-VN"/>
              <a:t>Giải quyết tranh chấp</a:t>
            </a:r>
          </a:p>
        </p:txBody>
      </p:sp>
    </p:spTree>
    <p:extLst>
      <p:ext uri="{BB962C8B-B14F-4D97-AF65-F5344CB8AC3E}">
        <p14:creationId xmlns:p14="http://schemas.microsoft.com/office/powerpoint/2010/main" val="1247565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628</Words>
  <Application>Microsoft Office PowerPoint</Application>
  <PresentationFormat>Widescreen</PresentationFormat>
  <Paragraphs>73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Mangal</vt:lpstr>
      <vt:lpstr>Tahoma</vt:lpstr>
      <vt:lpstr>Times New Roman</vt:lpstr>
      <vt:lpstr>Wingdings</vt:lpstr>
      <vt:lpstr>Office Theme</vt:lpstr>
      <vt:lpstr>DOANH NGHIỆP TƯ NHÂN  THAM GIA CUNG CẤP DỊCH VỤ CÔNG  Nhu cầu từ thực tiễn</vt:lpstr>
      <vt:lpstr>Câu chuyện bóng đá</vt:lpstr>
      <vt:lpstr>Câu chuyện hàng không</vt:lpstr>
      <vt:lpstr>Câu chuyện hạ tầng đường bộ</vt:lpstr>
      <vt:lpstr>Câu chuyện đường sắt</vt:lpstr>
      <vt:lpstr>Câu chuyện kiểm tra chuyên ngành</vt:lpstr>
      <vt:lpstr>Tư nhân không chỉ vì lợi nhuận</vt:lpstr>
      <vt:lpstr>Thành tựu và băn khoăn</vt:lpstr>
      <vt:lpstr>Vai trò của Nhà nước – Tạo lập luật chơi</vt:lpstr>
      <vt:lpstr>Một số dạng dịch vụ công</vt:lpstr>
      <vt:lpstr>Trân trọng cảm ơn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KHI TƯ NHÂN ĐI LÀM VIỆC CÔNG</dc:title>
  <dc:creator>Nguyễn Minh Đức</dc:creator>
  <cp:lastModifiedBy>Phan Minh Thuy</cp:lastModifiedBy>
  <cp:revision>22</cp:revision>
  <dcterms:created xsi:type="dcterms:W3CDTF">2019-05-13T08:31:05Z</dcterms:created>
  <dcterms:modified xsi:type="dcterms:W3CDTF">2019-05-14T11:18:08Z</dcterms:modified>
</cp:coreProperties>
</file>