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70" r:id="rId8"/>
    <p:sldId id="263" r:id="rId9"/>
    <p:sldId id="267" r:id="rId10"/>
    <p:sldId id="268" r:id="rId11"/>
    <p:sldId id="269" r:id="rId12"/>
    <p:sldId id="265" r:id="rId13"/>
    <p:sldId id="271"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0894B8-B30A-4614-A7EB-B23F3972B00E}"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894B8-B30A-4614-A7EB-B23F3972B00E}"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894B8-B30A-4614-A7EB-B23F3972B00E}"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894B8-B30A-4614-A7EB-B23F3972B00E}"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0894B8-B30A-4614-A7EB-B23F3972B00E}"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0894B8-B30A-4614-A7EB-B23F3972B00E}"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0894B8-B30A-4614-A7EB-B23F3972B00E}"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0894B8-B30A-4614-A7EB-B23F3972B00E}"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894B8-B30A-4614-A7EB-B23F3972B00E}"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0894B8-B30A-4614-A7EB-B23F3972B00E}"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0894B8-B30A-4614-A7EB-B23F3972B00E}"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ED321-12B8-483B-A109-B32877E396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894B8-B30A-4614-A7EB-B23F3972B00E}" type="datetimeFigureOut">
              <a:rPr lang="en-US" smtClean="0"/>
              <a:t>5/14/2019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ED321-12B8-483B-A109-B32877E396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lang="en-US" b="1" dirty="0" err="1" smtClean="0">
                <a:solidFill>
                  <a:schemeClr val="tx2"/>
                </a:solidFill>
                <a:latin typeface="Times New Roman" pitchFamily="18" charset="0"/>
                <a:cs typeface="Times New Roman" pitchFamily="18" charset="0"/>
              </a:rPr>
              <a:t>Một</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số</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vấn</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đề</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về</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c</a:t>
            </a:r>
            <a:r>
              <a:rPr lang="en-US" b="1" dirty="0" err="1" smtClean="0">
                <a:solidFill>
                  <a:schemeClr val="tx2"/>
                </a:solidFill>
                <a:latin typeface="Times New Roman" pitchFamily="18" charset="0"/>
                <a:cs typeface="Times New Roman" pitchFamily="18" charset="0"/>
              </a:rPr>
              <a:t>ung</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cấp</a:t>
            </a:r>
            <a:r>
              <a:rPr lang="en-US" b="1" dirty="0" smtClean="0">
                <a:solidFill>
                  <a:schemeClr val="tx2"/>
                </a:solidFill>
                <a:latin typeface="Times New Roman" pitchFamily="18" charset="0"/>
                <a:cs typeface="Times New Roman" pitchFamily="18" charset="0"/>
              </a:rPr>
              <a:t> </a:t>
            </a:r>
            <a:r>
              <a:rPr lang="vi-VN" b="1" dirty="0" smtClean="0">
                <a:solidFill>
                  <a:schemeClr val="tx2"/>
                </a:solidFill>
                <a:latin typeface="Times New Roman" pitchFamily="18" charset="0"/>
                <a:cs typeface="Times New Roman" pitchFamily="18" charset="0"/>
              </a:rPr>
              <a:t>dịch vụ công trong nền kinh tế thị trường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err="1" smtClean="0"/>
              <a:t>Lưu</a:t>
            </a:r>
            <a:r>
              <a:rPr lang="en-US" dirty="0" smtClean="0"/>
              <a:t> </a:t>
            </a:r>
            <a:r>
              <a:rPr lang="en-US" dirty="0" err="1" smtClean="0"/>
              <a:t>Đức</a:t>
            </a:r>
            <a:r>
              <a:rPr lang="en-US" dirty="0" smtClean="0"/>
              <a:t> </a:t>
            </a:r>
            <a:r>
              <a:rPr lang="en-US" dirty="0" err="1" smtClean="0"/>
              <a:t>Khải</a:t>
            </a:r>
            <a:endParaRPr lang="en-US" dirty="0" smtClean="0"/>
          </a:p>
          <a:p>
            <a:r>
              <a:rPr lang="en-US" dirty="0" err="1" smtClean="0"/>
              <a:t>Viện</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Quản</a:t>
            </a:r>
            <a:r>
              <a:rPr lang="en-US" dirty="0" smtClean="0"/>
              <a:t> </a:t>
            </a:r>
            <a:r>
              <a:rPr lang="en-US" dirty="0" err="1" smtClean="0"/>
              <a:t>lý</a:t>
            </a:r>
            <a:r>
              <a:rPr lang="en-US" dirty="0" smtClean="0"/>
              <a:t> </a:t>
            </a:r>
            <a:r>
              <a:rPr lang="en-US" dirty="0" err="1" smtClean="0"/>
              <a:t>kinh</a:t>
            </a:r>
            <a:r>
              <a:rPr lang="en-US" dirty="0" smtClean="0"/>
              <a:t> </a:t>
            </a:r>
            <a:r>
              <a:rPr lang="en-US" dirty="0" err="1" smtClean="0"/>
              <a:t>tế</a:t>
            </a:r>
            <a:r>
              <a:rPr lang="en-US" dirty="0" smtClean="0"/>
              <a:t> TW</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2400" b="1" dirty="0"/>
              <a:t>So sánh một số điểm giống và khác nhau chính về cơ chế hoạt động của các TCSN công lập và </a:t>
            </a:r>
            <a:r>
              <a:rPr lang="vi-VN" sz="2400" b="1" dirty="0" smtClean="0"/>
              <a:t>ngoài</a:t>
            </a:r>
            <a:r>
              <a:rPr lang="en-US" sz="2400" b="1" dirty="0" smtClean="0"/>
              <a:t> </a:t>
            </a:r>
            <a:r>
              <a:rPr lang="vi-VN" sz="2400" b="1" dirty="0" smtClean="0"/>
              <a:t>công </a:t>
            </a:r>
            <a:r>
              <a:rPr lang="vi-VN" sz="2400" b="1" dirty="0"/>
              <a:t>lập</a:t>
            </a:r>
            <a:r>
              <a:rPr lang="en-US" sz="2400" b="1" dirty="0"/>
              <a:t/>
            </a:r>
            <a:br>
              <a:rPr lang="en-US" sz="2400" b="1" dirty="0"/>
            </a:br>
            <a:endParaRPr lang="en-US" sz="2400" dirty="0"/>
          </a:p>
        </p:txBody>
      </p:sp>
      <p:graphicFrame>
        <p:nvGraphicFramePr>
          <p:cNvPr id="4" name="Content Placeholder 3"/>
          <p:cNvGraphicFramePr>
            <a:graphicFrameLocks noGrp="1"/>
          </p:cNvGraphicFramePr>
          <p:nvPr>
            <p:ph idx="1"/>
          </p:nvPr>
        </p:nvGraphicFramePr>
        <p:xfrm>
          <a:off x="457200" y="1219200"/>
          <a:ext cx="8382000" cy="4660392"/>
        </p:xfrm>
        <a:graphic>
          <a:graphicData uri="http://schemas.openxmlformats.org/drawingml/2006/table">
            <a:tbl>
              <a:tblPr/>
              <a:tblGrid>
                <a:gridCol w="1457739"/>
                <a:gridCol w="3342861"/>
                <a:gridCol w="1905000"/>
                <a:gridCol w="1676400"/>
              </a:tblGrid>
              <a:tr h="210240">
                <a:tc>
                  <a:txBody>
                    <a:bodyPr/>
                    <a:lstStyle/>
                    <a:p>
                      <a:pPr algn="ctr">
                        <a:lnSpc>
                          <a:spcPct val="110000"/>
                        </a:lnSpc>
                        <a:spcBef>
                          <a:spcPts val="720"/>
                        </a:spcBef>
                        <a:spcAft>
                          <a:spcPts val="720"/>
                        </a:spcAft>
                      </a:pPr>
                      <a:r>
                        <a:rPr lang="en-US" sz="1400" b="1" dirty="0" err="1">
                          <a:latin typeface="Times New Roman"/>
                          <a:ea typeface="Calibri"/>
                          <a:cs typeface="Times New Roman"/>
                        </a:rPr>
                        <a:t>Nội</a:t>
                      </a:r>
                      <a:r>
                        <a:rPr lang="en-US" sz="1400" b="1" dirty="0">
                          <a:latin typeface="Times New Roman"/>
                          <a:ea typeface="Calibri"/>
                          <a:cs typeface="Times New Roman"/>
                        </a:rPr>
                        <a:t> dung </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r>
                        <a:rPr lang="en-US" sz="1400" b="1">
                          <a:latin typeface="Times New Roman"/>
                          <a:ea typeface="Calibri"/>
                          <a:cs typeface="Times New Roman"/>
                        </a:rPr>
                        <a:t>TCSN công lập</a:t>
                      </a:r>
                      <a:endParaRPr lang="en-US" sz="140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r>
                        <a:rPr lang="en-US" sz="1400" b="1">
                          <a:latin typeface="Times New Roman"/>
                          <a:ea typeface="Calibri"/>
                          <a:cs typeface="Times New Roman"/>
                        </a:rPr>
                        <a:t>TCSN  ngoài công lập </a:t>
                      </a:r>
                      <a:endParaRPr lang="en-US" sz="140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r>
                        <a:rPr lang="en-US" sz="1400" b="1">
                          <a:latin typeface="Times New Roman"/>
                          <a:ea typeface="Calibri"/>
                          <a:cs typeface="Times New Roman"/>
                        </a:rPr>
                        <a:t>DNXH</a:t>
                      </a:r>
                      <a:endParaRPr lang="en-US" sz="140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6304">
                <a:tc>
                  <a:txBody>
                    <a:bodyPr/>
                    <a:lstStyle/>
                    <a:p>
                      <a:pPr algn="just">
                        <a:lnSpc>
                          <a:spcPct val="110000"/>
                        </a:lnSpc>
                        <a:spcBef>
                          <a:spcPts val="720"/>
                        </a:spcBef>
                        <a:spcAft>
                          <a:spcPts val="720"/>
                        </a:spcAft>
                      </a:pPr>
                      <a:r>
                        <a:rPr lang="en-US" sz="1400" b="1" dirty="0" err="1">
                          <a:latin typeface="Times New Roman"/>
                          <a:ea typeface="Calibri"/>
                          <a:cs typeface="Times New Roman"/>
                        </a:rPr>
                        <a:t>Quyền</a:t>
                      </a:r>
                      <a:r>
                        <a:rPr lang="en-US" sz="1400" b="1" dirty="0">
                          <a:latin typeface="Times New Roman"/>
                          <a:ea typeface="Calibri"/>
                          <a:cs typeface="Times New Roman"/>
                        </a:rPr>
                        <a:t> </a:t>
                      </a:r>
                      <a:r>
                        <a:rPr lang="en-US" sz="1400" b="1" dirty="0" err="1">
                          <a:latin typeface="Times New Roman"/>
                          <a:ea typeface="Calibri"/>
                          <a:cs typeface="Times New Roman"/>
                        </a:rPr>
                        <a:t>tự</a:t>
                      </a:r>
                      <a:r>
                        <a:rPr lang="en-US" sz="1400" b="1" dirty="0">
                          <a:latin typeface="Times New Roman"/>
                          <a:ea typeface="Calibri"/>
                          <a:cs typeface="Times New Roman"/>
                        </a:rPr>
                        <a:t> </a:t>
                      </a:r>
                      <a:r>
                        <a:rPr lang="en-US" sz="1400" b="1" dirty="0" err="1">
                          <a:latin typeface="Times New Roman"/>
                          <a:ea typeface="Calibri"/>
                          <a:cs typeface="Times New Roman"/>
                        </a:rPr>
                        <a:t>chủ</a:t>
                      </a:r>
                      <a:r>
                        <a:rPr lang="en-US" sz="1400" b="1" dirty="0">
                          <a:latin typeface="Times New Roman"/>
                          <a:ea typeface="Calibri"/>
                          <a:cs typeface="Times New Roman"/>
                        </a:rPr>
                        <a:t>, </a:t>
                      </a:r>
                      <a:r>
                        <a:rPr lang="en-US" sz="1400" b="1" dirty="0" err="1">
                          <a:latin typeface="Times New Roman"/>
                          <a:ea typeface="Calibri"/>
                          <a:cs typeface="Times New Roman"/>
                        </a:rPr>
                        <a:t>tự</a:t>
                      </a:r>
                      <a:r>
                        <a:rPr lang="en-US" sz="1400" b="1" dirty="0">
                          <a:latin typeface="Times New Roman"/>
                          <a:ea typeface="Calibri"/>
                          <a:cs typeface="Times New Roman"/>
                        </a:rPr>
                        <a:t> </a:t>
                      </a:r>
                      <a:r>
                        <a:rPr lang="en-US" sz="1400" b="1" dirty="0" err="1">
                          <a:latin typeface="Times New Roman"/>
                          <a:ea typeface="Calibri"/>
                          <a:cs typeface="Times New Roman"/>
                        </a:rPr>
                        <a:t>chịu</a:t>
                      </a:r>
                      <a:r>
                        <a:rPr lang="en-US" sz="1400" b="1" dirty="0">
                          <a:latin typeface="Times New Roman"/>
                          <a:ea typeface="Calibri"/>
                          <a:cs typeface="Times New Roman"/>
                        </a:rPr>
                        <a:t> </a:t>
                      </a:r>
                      <a:r>
                        <a:rPr lang="en-US" sz="1400" b="1" dirty="0" err="1">
                          <a:latin typeface="Times New Roman"/>
                          <a:ea typeface="Calibri"/>
                          <a:cs typeface="Times New Roman"/>
                        </a:rPr>
                        <a:t>trách</a:t>
                      </a:r>
                      <a:r>
                        <a:rPr lang="en-US" sz="1400" b="1" dirty="0">
                          <a:latin typeface="Times New Roman"/>
                          <a:ea typeface="Calibri"/>
                          <a:cs typeface="Times New Roman"/>
                        </a:rPr>
                        <a:t> </a:t>
                      </a:r>
                      <a:r>
                        <a:rPr lang="en-US" sz="1400" b="1" dirty="0" err="1">
                          <a:latin typeface="Times New Roman"/>
                          <a:ea typeface="Calibri"/>
                          <a:cs typeface="Times New Roman"/>
                        </a:rPr>
                        <a:t>nhiệm</a:t>
                      </a:r>
                      <a:r>
                        <a:rPr lang="en-US" sz="1400" b="1" dirty="0">
                          <a:latin typeface="Times New Roman"/>
                          <a:ea typeface="Calibri"/>
                          <a:cs typeface="Times New Roman"/>
                        </a:rPr>
                        <a:t> </a:t>
                      </a:r>
                      <a:r>
                        <a:rPr lang="en-US" sz="1400" b="1" dirty="0" err="1">
                          <a:latin typeface="Times New Roman"/>
                          <a:ea typeface="Calibri"/>
                          <a:cs typeface="Times New Roman"/>
                        </a:rPr>
                        <a:t>về</a:t>
                      </a:r>
                      <a:r>
                        <a:rPr lang="en-US" sz="1400" b="1" dirty="0">
                          <a:latin typeface="Times New Roman"/>
                          <a:ea typeface="Calibri"/>
                          <a:cs typeface="Times New Roman"/>
                        </a:rPr>
                        <a:t> </a:t>
                      </a:r>
                      <a:r>
                        <a:rPr lang="en-US" sz="1400" b="1" dirty="0" err="1">
                          <a:latin typeface="Times New Roman"/>
                          <a:ea typeface="Calibri"/>
                          <a:cs typeface="Times New Roman"/>
                        </a:rPr>
                        <a:t>mức</a:t>
                      </a:r>
                      <a:r>
                        <a:rPr lang="en-US" sz="1400" b="1" dirty="0">
                          <a:latin typeface="Times New Roman"/>
                          <a:ea typeface="Calibri"/>
                          <a:cs typeface="Times New Roman"/>
                        </a:rPr>
                        <a:t> </a:t>
                      </a:r>
                      <a:r>
                        <a:rPr lang="en-US" sz="1400" b="1" dirty="0" err="1">
                          <a:latin typeface="Times New Roman"/>
                          <a:ea typeface="Calibri"/>
                          <a:cs typeface="Times New Roman"/>
                        </a:rPr>
                        <a:t>lương</a:t>
                      </a:r>
                      <a:r>
                        <a:rPr lang="en-US" sz="1400" b="1" dirty="0">
                          <a:latin typeface="Times New Roman"/>
                          <a:ea typeface="Calibri"/>
                          <a:cs typeface="Times New Roman"/>
                        </a:rPr>
                        <a:t>, </a:t>
                      </a:r>
                      <a:r>
                        <a:rPr lang="en-US" sz="1400" b="1" dirty="0" err="1">
                          <a:latin typeface="Times New Roman"/>
                          <a:ea typeface="Calibri"/>
                          <a:cs typeface="Times New Roman"/>
                        </a:rPr>
                        <a:t>thu</a:t>
                      </a:r>
                      <a:r>
                        <a:rPr lang="en-US" sz="1400" b="1" dirty="0">
                          <a:latin typeface="Times New Roman"/>
                          <a:ea typeface="Calibri"/>
                          <a:cs typeface="Times New Roman"/>
                        </a:rPr>
                        <a:t> </a:t>
                      </a:r>
                      <a:r>
                        <a:rPr lang="en-US" sz="1400" b="1" dirty="0" err="1">
                          <a:latin typeface="Times New Roman"/>
                          <a:ea typeface="Calibri"/>
                          <a:cs typeface="Times New Roman"/>
                        </a:rPr>
                        <a:t>nhập</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Đối</a:t>
                      </a:r>
                      <a:r>
                        <a:rPr lang="en-US" sz="1400" dirty="0">
                          <a:latin typeface="Times New Roman"/>
                          <a:ea typeface="Calibri"/>
                          <a:cs typeface="Times New Roman"/>
                        </a:rPr>
                        <a:t> </a:t>
                      </a:r>
                      <a:r>
                        <a:rPr lang="en-US" sz="1400" dirty="0" err="1">
                          <a:latin typeface="Times New Roman"/>
                          <a:ea typeface="Calibri"/>
                          <a:cs typeface="Times New Roman"/>
                        </a:rPr>
                        <a:t>với</a:t>
                      </a:r>
                      <a:r>
                        <a:rPr lang="en-US" sz="1400" dirty="0">
                          <a:latin typeface="Times New Roman"/>
                          <a:ea typeface="Calibri"/>
                          <a:cs typeface="Times New Roman"/>
                        </a:rPr>
                        <a:t> </a:t>
                      </a:r>
                      <a:r>
                        <a:rPr lang="en-US" sz="1400" dirty="0" err="1">
                          <a:latin typeface="Times New Roman"/>
                          <a:ea typeface="Calibri"/>
                          <a:cs typeface="Times New Roman"/>
                        </a:rPr>
                        <a:t>nhiệm</a:t>
                      </a:r>
                      <a:r>
                        <a:rPr lang="en-US" sz="1400" dirty="0">
                          <a:latin typeface="Times New Roman"/>
                          <a:ea typeface="Calibri"/>
                          <a:cs typeface="Times New Roman"/>
                        </a:rPr>
                        <a:t> </a:t>
                      </a:r>
                      <a:r>
                        <a:rPr lang="en-US" sz="1400" dirty="0" err="1">
                          <a:latin typeface="Times New Roman"/>
                          <a:ea typeface="Calibri"/>
                          <a:cs typeface="Times New Roman"/>
                        </a:rPr>
                        <a:t>vụ</a:t>
                      </a:r>
                      <a:r>
                        <a:rPr lang="en-US" sz="1400" dirty="0">
                          <a:latin typeface="Times New Roman"/>
                          <a:ea typeface="Calibri"/>
                          <a:cs typeface="Times New Roman"/>
                        </a:rPr>
                        <a:t> </a:t>
                      </a:r>
                      <a:r>
                        <a:rPr lang="en-US" sz="1400" dirty="0" err="1">
                          <a:latin typeface="Times New Roman"/>
                          <a:ea typeface="Calibri"/>
                          <a:cs typeface="Times New Roman"/>
                        </a:rPr>
                        <a:t>Nhà</a:t>
                      </a:r>
                      <a:r>
                        <a:rPr lang="en-US" sz="1400" dirty="0">
                          <a:latin typeface="Times New Roman"/>
                          <a:ea typeface="Calibri"/>
                          <a:cs typeface="Times New Roman"/>
                        </a:rPr>
                        <a:t> </a:t>
                      </a:r>
                      <a:r>
                        <a:rPr lang="en-US" sz="1400" dirty="0" err="1">
                          <a:latin typeface="Times New Roman"/>
                          <a:ea typeface="Calibri"/>
                          <a:cs typeface="Times New Roman"/>
                        </a:rPr>
                        <a:t>nước</a:t>
                      </a:r>
                      <a:r>
                        <a:rPr lang="en-US" sz="1400" dirty="0">
                          <a:latin typeface="Times New Roman"/>
                          <a:ea typeface="Calibri"/>
                          <a:cs typeface="Times New Roman"/>
                        </a:rPr>
                        <a:t> </a:t>
                      </a:r>
                      <a:r>
                        <a:rPr lang="en-US" sz="1400" dirty="0" err="1">
                          <a:latin typeface="Times New Roman"/>
                          <a:ea typeface="Calibri"/>
                          <a:cs typeface="Times New Roman"/>
                        </a:rPr>
                        <a:t>giao</a:t>
                      </a:r>
                      <a:r>
                        <a:rPr lang="en-US" sz="1400" dirty="0">
                          <a:latin typeface="Times New Roman"/>
                          <a:ea typeface="Calibri"/>
                          <a:cs typeface="Times New Roman"/>
                        </a:rPr>
                        <a:t>: chi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công</a:t>
                      </a:r>
                      <a:r>
                        <a:rPr lang="en-US" sz="1400" dirty="0">
                          <a:latin typeface="Times New Roman"/>
                          <a:ea typeface="Calibri"/>
                          <a:cs typeface="Times New Roman"/>
                        </a:rPr>
                        <a:t> </a:t>
                      </a:r>
                      <a:r>
                        <a:rPr lang="en-US" sz="1400" dirty="0" err="1">
                          <a:latin typeface="Times New Roman"/>
                          <a:ea typeface="Calibri"/>
                          <a:cs typeface="Times New Roman"/>
                        </a:rPr>
                        <a:t>tính</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thang</a:t>
                      </a:r>
                      <a:r>
                        <a:rPr lang="en-US" sz="1400" dirty="0">
                          <a:latin typeface="Times New Roman"/>
                          <a:ea typeface="Calibri"/>
                          <a:cs typeface="Times New Roman"/>
                        </a:rPr>
                        <a:t> </a:t>
                      </a:r>
                      <a:r>
                        <a:rPr lang="en-US" sz="1400" dirty="0" err="1">
                          <a:latin typeface="Times New Roman"/>
                          <a:ea typeface="Calibri"/>
                          <a:cs typeface="Times New Roman"/>
                        </a:rPr>
                        <a:t>bảng</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qui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của</a:t>
                      </a:r>
                      <a:r>
                        <a:rPr lang="en-US" sz="1400" dirty="0">
                          <a:latin typeface="Times New Roman"/>
                          <a:ea typeface="Calibri"/>
                          <a:cs typeface="Times New Roman"/>
                        </a:rPr>
                        <a:t> </a:t>
                      </a:r>
                      <a:r>
                        <a:rPr lang="en-US" sz="1400" dirty="0" err="1">
                          <a:latin typeface="Times New Roman"/>
                          <a:ea typeface="Calibri"/>
                          <a:cs typeface="Times New Roman"/>
                        </a:rPr>
                        <a:t>Nhà</a:t>
                      </a:r>
                      <a:r>
                        <a:rPr lang="en-US" sz="1400" dirty="0">
                          <a:latin typeface="Times New Roman"/>
                          <a:ea typeface="Calibri"/>
                          <a:cs typeface="Times New Roman"/>
                        </a:rPr>
                        <a:t> </a:t>
                      </a:r>
                      <a:r>
                        <a:rPr lang="en-US" sz="1400" dirty="0" err="1">
                          <a:latin typeface="Times New Roman"/>
                          <a:ea typeface="Calibri"/>
                          <a:cs typeface="Times New Roman"/>
                        </a:rPr>
                        <a:t>nước</a:t>
                      </a:r>
                      <a:r>
                        <a:rPr lang="en-US" sz="1400" dirty="0">
                          <a:latin typeface="Times New Roman"/>
                          <a:ea typeface="Calibri"/>
                          <a:cs typeface="Times New Roman"/>
                        </a:rPr>
                        <a:t>;</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Đối</a:t>
                      </a:r>
                      <a:r>
                        <a:rPr lang="en-US" sz="1400" dirty="0">
                          <a:latin typeface="Times New Roman"/>
                          <a:ea typeface="Calibri"/>
                          <a:cs typeface="Times New Roman"/>
                        </a:rPr>
                        <a:t> </a:t>
                      </a:r>
                      <a:r>
                        <a:rPr lang="en-US" sz="1400" dirty="0" err="1">
                          <a:latin typeface="Times New Roman"/>
                          <a:ea typeface="Calibri"/>
                          <a:cs typeface="Times New Roman"/>
                        </a:rPr>
                        <a:t>với</a:t>
                      </a:r>
                      <a:r>
                        <a:rPr lang="en-US" sz="1400" dirty="0">
                          <a:latin typeface="Times New Roman"/>
                          <a:ea typeface="Calibri"/>
                          <a:cs typeface="Times New Roman"/>
                        </a:rPr>
                        <a:t> </a:t>
                      </a:r>
                      <a:r>
                        <a:rPr lang="en-US" sz="1400" dirty="0" err="1">
                          <a:latin typeface="Times New Roman"/>
                          <a:ea typeface="Calibri"/>
                          <a:cs typeface="Times New Roman"/>
                        </a:rPr>
                        <a:t>hoạt</a:t>
                      </a:r>
                      <a:r>
                        <a:rPr lang="en-US" sz="1400" dirty="0">
                          <a:latin typeface="Times New Roman"/>
                          <a:ea typeface="Calibri"/>
                          <a:cs typeface="Times New Roman"/>
                        </a:rPr>
                        <a:t> </a:t>
                      </a:r>
                      <a:r>
                        <a:rPr lang="en-US" sz="1400" dirty="0" err="1">
                          <a:latin typeface="Times New Roman"/>
                          <a:ea typeface="Calibri"/>
                          <a:cs typeface="Times New Roman"/>
                        </a:rPr>
                        <a:t>động</a:t>
                      </a:r>
                      <a:r>
                        <a:rPr lang="en-US" sz="1400" dirty="0">
                          <a:latin typeface="Times New Roman"/>
                          <a:ea typeface="Calibri"/>
                          <a:cs typeface="Times New Roman"/>
                        </a:rPr>
                        <a:t> do </a:t>
                      </a:r>
                      <a:r>
                        <a:rPr lang="en-US" sz="1400" dirty="0" err="1">
                          <a:latin typeface="Times New Roman"/>
                          <a:ea typeface="Calibri"/>
                          <a:cs typeface="Times New Roman"/>
                        </a:rPr>
                        <a:t>Nhà</a:t>
                      </a:r>
                      <a:r>
                        <a:rPr lang="en-US" sz="1400" dirty="0">
                          <a:latin typeface="Times New Roman"/>
                          <a:ea typeface="Calibri"/>
                          <a:cs typeface="Times New Roman"/>
                        </a:rPr>
                        <a:t> </a:t>
                      </a:r>
                      <a:r>
                        <a:rPr lang="en-US" sz="1400" dirty="0" err="1">
                          <a:latin typeface="Times New Roman"/>
                          <a:ea typeface="Calibri"/>
                          <a:cs typeface="Times New Roman"/>
                        </a:rPr>
                        <a:t>nước</a:t>
                      </a:r>
                      <a:r>
                        <a:rPr lang="en-US" sz="1400" dirty="0">
                          <a:latin typeface="Times New Roman"/>
                          <a:ea typeface="Calibri"/>
                          <a:cs typeface="Times New Roman"/>
                        </a:rPr>
                        <a:t> </a:t>
                      </a:r>
                      <a:r>
                        <a:rPr lang="en-US" sz="1400" dirty="0" err="1">
                          <a:latin typeface="Times New Roman"/>
                          <a:ea typeface="Calibri"/>
                          <a:cs typeface="Times New Roman"/>
                        </a:rPr>
                        <a:t>đặt</a:t>
                      </a:r>
                      <a:r>
                        <a:rPr lang="en-US" sz="1400" dirty="0">
                          <a:latin typeface="Times New Roman"/>
                          <a:ea typeface="Calibri"/>
                          <a:cs typeface="Times New Roman"/>
                        </a:rPr>
                        <a:t> </a:t>
                      </a:r>
                      <a:r>
                        <a:rPr lang="en-US" sz="1400" dirty="0" err="1">
                          <a:latin typeface="Times New Roman"/>
                          <a:ea typeface="Calibri"/>
                          <a:cs typeface="Times New Roman"/>
                        </a:rPr>
                        <a:t>hàng</a:t>
                      </a:r>
                      <a:r>
                        <a:rPr lang="en-US" sz="1400" dirty="0">
                          <a:latin typeface="Times New Roman"/>
                          <a:ea typeface="Calibri"/>
                          <a:cs typeface="Times New Roman"/>
                        </a:rPr>
                        <a:t> </a:t>
                      </a:r>
                      <a:r>
                        <a:rPr lang="en-US" sz="1400" dirty="0" err="1">
                          <a:latin typeface="Times New Roman"/>
                          <a:ea typeface="Calibri"/>
                          <a:cs typeface="Times New Roman"/>
                        </a:rPr>
                        <a:t>có</a:t>
                      </a:r>
                      <a:r>
                        <a:rPr lang="en-US" sz="1400" dirty="0">
                          <a:latin typeface="Times New Roman"/>
                          <a:ea typeface="Calibri"/>
                          <a:cs typeface="Times New Roman"/>
                        </a:rPr>
                        <a:t> </a:t>
                      </a:r>
                      <a:r>
                        <a:rPr lang="en-US" sz="1400" dirty="0" err="1">
                          <a:latin typeface="Times New Roman"/>
                          <a:ea typeface="Calibri"/>
                          <a:cs typeface="Times New Roman"/>
                        </a:rPr>
                        <a:t>đơn</a:t>
                      </a:r>
                      <a:r>
                        <a:rPr lang="en-US" sz="1400" dirty="0">
                          <a:latin typeface="Times New Roman"/>
                          <a:ea typeface="Calibri"/>
                          <a:cs typeface="Times New Roman"/>
                        </a:rPr>
                        <a:t> </a:t>
                      </a:r>
                      <a:r>
                        <a:rPr lang="en-US" sz="1400" dirty="0" err="1">
                          <a:latin typeface="Times New Roman"/>
                          <a:ea typeface="Calibri"/>
                          <a:cs typeface="Times New Roman"/>
                        </a:rPr>
                        <a:t>giá</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trong</a:t>
                      </a:r>
                      <a:r>
                        <a:rPr lang="en-US" sz="1400" dirty="0">
                          <a:latin typeface="Times New Roman"/>
                          <a:ea typeface="Calibri"/>
                          <a:cs typeface="Times New Roman"/>
                        </a:rPr>
                        <a:t> </a:t>
                      </a:r>
                      <a:r>
                        <a:rPr lang="en-US" sz="1400" dirty="0" err="1">
                          <a:latin typeface="Times New Roman"/>
                          <a:ea typeface="Calibri"/>
                          <a:cs typeface="Times New Roman"/>
                        </a:rPr>
                        <a:t>đơn</a:t>
                      </a:r>
                      <a:r>
                        <a:rPr lang="en-US" sz="1400" dirty="0">
                          <a:latin typeface="Times New Roman"/>
                          <a:ea typeface="Calibri"/>
                          <a:cs typeface="Times New Roman"/>
                        </a:rPr>
                        <a:t> </a:t>
                      </a:r>
                      <a:r>
                        <a:rPr lang="en-US" sz="1400" dirty="0" err="1">
                          <a:latin typeface="Times New Roman"/>
                          <a:ea typeface="Calibri"/>
                          <a:cs typeface="Times New Roman"/>
                        </a:rPr>
                        <a:t>giá</a:t>
                      </a:r>
                      <a:r>
                        <a:rPr lang="en-US" sz="1400" dirty="0">
                          <a:latin typeface="Times New Roman"/>
                          <a:ea typeface="Calibri"/>
                          <a:cs typeface="Times New Roman"/>
                        </a:rPr>
                        <a:t> </a:t>
                      </a:r>
                      <a:r>
                        <a:rPr lang="en-US" sz="1400" dirty="0" err="1">
                          <a:latin typeface="Times New Roman"/>
                          <a:ea typeface="Calibri"/>
                          <a:cs typeface="Times New Roman"/>
                        </a:rPr>
                        <a:t>sản</a:t>
                      </a:r>
                      <a:r>
                        <a:rPr lang="en-US" sz="1400" dirty="0">
                          <a:latin typeface="Times New Roman"/>
                          <a:ea typeface="Calibri"/>
                          <a:cs typeface="Times New Roman"/>
                        </a:rPr>
                        <a:t> </a:t>
                      </a:r>
                      <a:r>
                        <a:rPr lang="en-US" sz="1400" dirty="0" err="1">
                          <a:latin typeface="Times New Roman"/>
                          <a:ea typeface="Calibri"/>
                          <a:cs typeface="Times New Roman"/>
                        </a:rPr>
                        <a:t>phẩm</a:t>
                      </a:r>
                      <a:r>
                        <a:rPr lang="en-US" sz="1400" dirty="0">
                          <a:latin typeface="Times New Roman"/>
                          <a:ea typeface="Calibri"/>
                          <a:cs typeface="Times New Roman"/>
                        </a:rPr>
                        <a:t>: chi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tính</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đơn</a:t>
                      </a:r>
                      <a:r>
                        <a:rPr lang="en-US" sz="1400" dirty="0">
                          <a:latin typeface="Times New Roman"/>
                          <a:ea typeface="Calibri"/>
                          <a:cs typeface="Times New Roman"/>
                        </a:rPr>
                        <a:t> </a:t>
                      </a:r>
                      <a:r>
                        <a:rPr lang="en-US" sz="1400" dirty="0" err="1">
                          <a:latin typeface="Times New Roman"/>
                          <a:ea typeface="Calibri"/>
                          <a:cs typeface="Times New Roman"/>
                        </a:rPr>
                        <a:t>giá</a:t>
                      </a:r>
                      <a:r>
                        <a:rPr lang="en-US" sz="1400" dirty="0">
                          <a:latin typeface="Times New Roman"/>
                          <a:ea typeface="Calibri"/>
                          <a:cs typeface="Times New Roman"/>
                        </a:rPr>
                        <a:t> qui </a:t>
                      </a:r>
                      <a:r>
                        <a:rPr lang="en-US" sz="1400" dirty="0" err="1">
                          <a:latin typeface="Times New Roman"/>
                          <a:ea typeface="Calibri"/>
                          <a:cs typeface="Times New Roman"/>
                        </a:rPr>
                        <a:t>định</a:t>
                      </a:r>
                      <a:r>
                        <a:rPr lang="en-US" sz="1400" dirty="0">
                          <a:latin typeface="Times New Roman"/>
                          <a:ea typeface="Calibri"/>
                          <a:cs typeface="Times New Roman"/>
                        </a:rPr>
                        <a:t>;</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Đối</a:t>
                      </a:r>
                      <a:r>
                        <a:rPr lang="en-US" sz="1400" dirty="0">
                          <a:latin typeface="Times New Roman"/>
                          <a:ea typeface="Calibri"/>
                          <a:cs typeface="Times New Roman"/>
                        </a:rPr>
                        <a:t> </a:t>
                      </a:r>
                      <a:r>
                        <a:rPr lang="en-US" sz="1400" dirty="0" err="1">
                          <a:latin typeface="Times New Roman"/>
                          <a:ea typeface="Calibri"/>
                          <a:cs typeface="Times New Roman"/>
                        </a:rPr>
                        <a:t>với</a:t>
                      </a:r>
                      <a:r>
                        <a:rPr lang="en-US" sz="1400" dirty="0">
                          <a:latin typeface="Times New Roman"/>
                          <a:ea typeface="Calibri"/>
                          <a:cs typeface="Times New Roman"/>
                        </a:rPr>
                        <a:t> </a:t>
                      </a:r>
                      <a:r>
                        <a:rPr lang="en-US" sz="1400" dirty="0" err="1">
                          <a:latin typeface="Times New Roman"/>
                          <a:ea typeface="Calibri"/>
                          <a:cs typeface="Times New Roman"/>
                        </a:rPr>
                        <a:t>hoạt</a:t>
                      </a:r>
                      <a:r>
                        <a:rPr lang="en-US" sz="1400" dirty="0">
                          <a:latin typeface="Times New Roman"/>
                          <a:ea typeface="Calibri"/>
                          <a:cs typeface="Times New Roman"/>
                        </a:rPr>
                        <a:t> </a:t>
                      </a:r>
                      <a:r>
                        <a:rPr lang="en-US" sz="1400" dirty="0" err="1">
                          <a:latin typeface="Times New Roman"/>
                          <a:ea typeface="Calibri"/>
                          <a:cs typeface="Times New Roman"/>
                        </a:rPr>
                        <a:t>động</a:t>
                      </a:r>
                      <a:r>
                        <a:rPr lang="en-US" sz="1400" dirty="0">
                          <a:latin typeface="Times New Roman"/>
                          <a:ea typeface="Calibri"/>
                          <a:cs typeface="Times New Roman"/>
                        </a:rPr>
                        <a:t> </a:t>
                      </a:r>
                      <a:r>
                        <a:rPr lang="en-US" sz="1400" dirty="0" err="1">
                          <a:latin typeface="Times New Roman"/>
                          <a:ea typeface="Calibri"/>
                          <a:cs typeface="Times New Roman"/>
                        </a:rPr>
                        <a:t>có</a:t>
                      </a:r>
                      <a:r>
                        <a:rPr lang="en-US" sz="1400" dirty="0">
                          <a:latin typeface="Times New Roman"/>
                          <a:ea typeface="Calibri"/>
                          <a:cs typeface="Times New Roman"/>
                        </a:rPr>
                        <a:t> </a:t>
                      </a:r>
                      <a:r>
                        <a:rPr lang="en-US" sz="1400" dirty="0" err="1">
                          <a:latin typeface="Times New Roman"/>
                          <a:ea typeface="Calibri"/>
                          <a:cs typeface="Times New Roman"/>
                        </a:rPr>
                        <a:t>hạch</a:t>
                      </a:r>
                      <a:r>
                        <a:rPr lang="en-US" sz="1400" dirty="0">
                          <a:latin typeface="Times New Roman"/>
                          <a:ea typeface="Calibri"/>
                          <a:cs typeface="Times New Roman"/>
                        </a:rPr>
                        <a:t> </a:t>
                      </a:r>
                      <a:r>
                        <a:rPr lang="en-US" sz="1400" dirty="0" err="1">
                          <a:latin typeface="Times New Roman"/>
                          <a:ea typeface="Calibri"/>
                          <a:cs typeface="Times New Roman"/>
                        </a:rPr>
                        <a:t>toán</a:t>
                      </a:r>
                      <a:r>
                        <a:rPr lang="en-US" sz="1400" dirty="0">
                          <a:latin typeface="Times New Roman"/>
                          <a:ea typeface="Calibri"/>
                          <a:cs typeface="Times New Roman"/>
                        </a:rPr>
                        <a:t> chi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riêng</a:t>
                      </a:r>
                      <a:r>
                        <a:rPr lang="en-US" sz="1400" dirty="0">
                          <a:latin typeface="Times New Roman"/>
                          <a:ea typeface="Calibri"/>
                          <a:cs typeface="Times New Roman"/>
                        </a:rPr>
                        <a:t>: chi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tièn</a:t>
                      </a:r>
                      <a:r>
                        <a:rPr lang="en-US" sz="1400" dirty="0">
                          <a:latin typeface="Times New Roman"/>
                          <a:ea typeface="Calibri"/>
                          <a:cs typeface="Times New Roman"/>
                        </a:rPr>
                        <a:t> </a:t>
                      </a:r>
                      <a:r>
                        <a:rPr lang="en-US" sz="1400" dirty="0" err="1">
                          <a:latin typeface="Times New Roman"/>
                          <a:ea typeface="Calibri"/>
                          <a:cs typeface="Times New Roman"/>
                        </a:rPr>
                        <a:t>công</a:t>
                      </a:r>
                      <a:r>
                        <a:rPr lang="en-US" sz="1400" dirty="0">
                          <a:latin typeface="Times New Roman"/>
                          <a:ea typeface="Calibri"/>
                          <a:cs typeface="Times New Roman"/>
                        </a:rPr>
                        <a:t> </a:t>
                      </a:r>
                      <a:r>
                        <a:rPr lang="en-US" sz="1400" dirty="0" err="1">
                          <a:latin typeface="Times New Roman"/>
                          <a:ea typeface="Calibri"/>
                          <a:cs typeface="Times New Roman"/>
                        </a:rPr>
                        <a:t>tính</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chế</a:t>
                      </a:r>
                      <a:r>
                        <a:rPr lang="en-US" sz="1400" dirty="0">
                          <a:latin typeface="Times New Roman"/>
                          <a:ea typeface="Calibri"/>
                          <a:cs typeface="Times New Roman"/>
                        </a:rPr>
                        <a:t> </a:t>
                      </a:r>
                      <a:r>
                        <a:rPr lang="en-US" sz="1400" dirty="0" err="1">
                          <a:latin typeface="Times New Roman"/>
                          <a:ea typeface="Calibri"/>
                          <a:cs typeface="Times New Roman"/>
                        </a:rPr>
                        <a:t>độ</a:t>
                      </a:r>
                      <a:r>
                        <a:rPr lang="en-US" sz="1400" dirty="0">
                          <a:latin typeface="Times New Roman"/>
                          <a:ea typeface="Calibri"/>
                          <a:cs typeface="Times New Roman"/>
                        </a:rPr>
                        <a:t> </a:t>
                      </a:r>
                      <a:r>
                        <a:rPr lang="en-US" sz="1400" dirty="0" err="1">
                          <a:latin typeface="Times New Roman"/>
                          <a:ea typeface="Calibri"/>
                          <a:cs typeface="Times New Roman"/>
                        </a:rPr>
                        <a:t>áp</a:t>
                      </a:r>
                      <a:r>
                        <a:rPr lang="en-US" sz="1400" dirty="0">
                          <a:latin typeface="Times New Roman"/>
                          <a:ea typeface="Calibri"/>
                          <a:cs typeface="Times New Roman"/>
                        </a:rPr>
                        <a:t> </a:t>
                      </a:r>
                      <a:r>
                        <a:rPr lang="en-US" sz="1400" dirty="0" err="1">
                          <a:latin typeface="Times New Roman"/>
                          <a:ea typeface="Calibri"/>
                          <a:cs typeface="Times New Roman"/>
                        </a:rPr>
                        <a:t>dụng</a:t>
                      </a:r>
                      <a:r>
                        <a:rPr lang="en-US" sz="1400" dirty="0">
                          <a:latin typeface="Times New Roman"/>
                          <a:ea typeface="Calibri"/>
                          <a:cs typeface="Times New Roman"/>
                        </a:rPr>
                        <a:t> </a:t>
                      </a:r>
                      <a:r>
                        <a:rPr lang="en-US" sz="1400" dirty="0" err="1">
                          <a:latin typeface="Times New Roman"/>
                          <a:ea typeface="Calibri"/>
                          <a:cs typeface="Times New Roman"/>
                        </a:rPr>
                        <a:t>cho</a:t>
                      </a:r>
                      <a:r>
                        <a:rPr lang="en-US" sz="1400" dirty="0">
                          <a:latin typeface="Times New Roman"/>
                          <a:ea typeface="Calibri"/>
                          <a:cs typeface="Times New Roman"/>
                        </a:rPr>
                        <a:t> DNNN. </a:t>
                      </a:r>
                      <a:r>
                        <a:rPr lang="en-US" sz="1400" dirty="0" err="1">
                          <a:latin typeface="Times New Roman"/>
                          <a:ea typeface="Calibri"/>
                          <a:cs typeface="Times New Roman"/>
                        </a:rPr>
                        <a:t>Nếu</a:t>
                      </a:r>
                      <a:r>
                        <a:rPr lang="en-US" sz="1400" dirty="0">
                          <a:latin typeface="Times New Roman"/>
                          <a:ea typeface="Calibri"/>
                          <a:cs typeface="Times New Roman"/>
                        </a:rPr>
                        <a:t> </a:t>
                      </a:r>
                      <a:r>
                        <a:rPr lang="en-US" sz="1400" dirty="0" err="1">
                          <a:latin typeface="Times New Roman"/>
                          <a:ea typeface="Calibri"/>
                          <a:cs typeface="Times New Roman"/>
                        </a:rPr>
                        <a:t>không</a:t>
                      </a:r>
                      <a:r>
                        <a:rPr lang="en-US" sz="1400" dirty="0">
                          <a:latin typeface="Times New Roman"/>
                          <a:ea typeface="Calibri"/>
                          <a:cs typeface="Times New Roman"/>
                        </a:rPr>
                        <a:t> </a:t>
                      </a:r>
                      <a:r>
                        <a:rPr lang="en-US" sz="1400" dirty="0" err="1">
                          <a:latin typeface="Times New Roman"/>
                          <a:ea typeface="Calibri"/>
                          <a:cs typeface="Times New Roman"/>
                        </a:rPr>
                        <a:t>hạch</a:t>
                      </a:r>
                      <a:r>
                        <a:rPr lang="en-US" sz="1400" dirty="0">
                          <a:latin typeface="Times New Roman"/>
                          <a:ea typeface="Calibri"/>
                          <a:cs typeface="Times New Roman"/>
                        </a:rPr>
                        <a:t> </a:t>
                      </a:r>
                      <a:r>
                        <a:rPr lang="en-US" sz="1400" dirty="0" err="1">
                          <a:latin typeface="Times New Roman"/>
                          <a:ea typeface="Calibri"/>
                          <a:cs typeface="Times New Roman"/>
                        </a:rPr>
                        <a:t>toán</a:t>
                      </a:r>
                      <a:r>
                        <a:rPr lang="en-US" sz="1400" dirty="0">
                          <a:latin typeface="Times New Roman"/>
                          <a:ea typeface="Calibri"/>
                          <a:cs typeface="Times New Roman"/>
                        </a:rPr>
                        <a:t> chi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riêng</a:t>
                      </a:r>
                      <a:r>
                        <a:rPr lang="en-US" sz="1400" dirty="0">
                          <a:latin typeface="Times New Roman"/>
                          <a:ea typeface="Calibri"/>
                          <a:cs typeface="Times New Roman"/>
                        </a:rPr>
                        <a:t> </a:t>
                      </a:r>
                      <a:r>
                        <a:rPr lang="en-US" sz="1400" dirty="0" err="1">
                          <a:latin typeface="Times New Roman"/>
                          <a:ea typeface="Calibri"/>
                          <a:cs typeface="Times New Roman"/>
                        </a:rPr>
                        <a:t>thì</a:t>
                      </a:r>
                      <a:r>
                        <a:rPr lang="en-US" sz="1400" dirty="0">
                          <a:latin typeface="Times New Roman"/>
                          <a:ea typeface="Calibri"/>
                          <a:cs typeface="Times New Roman"/>
                        </a:rPr>
                        <a:t> </a:t>
                      </a:r>
                      <a:r>
                        <a:rPr lang="en-US" sz="1400" dirty="0" err="1">
                          <a:latin typeface="Times New Roman"/>
                          <a:ea typeface="Calibri"/>
                          <a:cs typeface="Times New Roman"/>
                        </a:rPr>
                        <a:t>tính</a:t>
                      </a:r>
                      <a:r>
                        <a:rPr lang="en-US" sz="1400" dirty="0">
                          <a:latin typeface="Times New Roman"/>
                          <a:ea typeface="Calibri"/>
                          <a:cs typeface="Times New Roman"/>
                        </a:rPr>
                        <a:t> </a:t>
                      </a:r>
                      <a:r>
                        <a:rPr lang="en-US" sz="1400" dirty="0" err="1">
                          <a:latin typeface="Times New Roman"/>
                          <a:ea typeface="Calibri"/>
                          <a:cs typeface="Times New Roman"/>
                        </a:rPr>
                        <a:t>như</a:t>
                      </a:r>
                      <a:r>
                        <a:rPr lang="en-US" sz="1400" dirty="0">
                          <a:latin typeface="Times New Roman"/>
                          <a:ea typeface="Calibri"/>
                          <a:cs typeface="Times New Roman"/>
                        </a:rPr>
                        <a:t> qui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của</a:t>
                      </a:r>
                      <a:r>
                        <a:rPr lang="en-US" sz="1400" dirty="0">
                          <a:latin typeface="Times New Roman"/>
                          <a:ea typeface="Calibri"/>
                          <a:cs typeface="Times New Roman"/>
                        </a:rPr>
                        <a:t> </a:t>
                      </a:r>
                      <a:r>
                        <a:rPr lang="en-US" sz="1400" dirty="0" err="1">
                          <a:latin typeface="Times New Roman"/>
                          <a:ea typeface="Calibri"/>
                          <a:cs typeface="Times New Roman"/>
                        </a:rPr>
                        <a:t>Nhà</a:t>
                      </a:r>
                      <a:r>
                        <a:rPr lang="en-US" sz="1400" dirty="0">
                          <a:latin typeface="Times New Roman"/>
                          <a:ea typeface="Calibri"/>
                          <a:cs typeface="Times New Roman"/>
                        </a:rPr>
                        <a:t> </a:t>
                      </a:r>
                      <a:r>
                        <a:rPr lang="en-US" sz="1400" dirty="0" err="1">
                          <a:latin typeface="Times New Roman"/>
                          <a:ea typeface="Calibri"/>
                          <a:cs typeface="Times New Roman"/>
                        </a:rPr>
                        <a:t>nước</a:t>
                      </a:r>
                      <a:r>
                        <a:rPr lang="en-US" sz="1400" dirty="0">
                          <a:latin typeface="Times New Roman"/>
                          <a:ea typeface="Calibri"/>
                          <a:cs typeface="Times New Roman"/>
                        </a:rPr>
                        <a:t>.</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Tổng</a:t>
                      </a:r>
                      <a:r>
                        <a:rPr lang="en-US" sz="1400" dirty="0">
                          <a:latin typeface="Times New Roman"/>
                          <a:ea typeface="Calibri"/>
                          <a:cs typeface="Times New Roman"/>
                        </a:rPr>
                        <a:t> </a:t>
                      </a:r>
                      <a:r>
                        <a:rPr lang="en-US" sz="1400" dirty="0" err="1">
                          <a:latin typeface="Times New Roman"/>
                          <a:ea typeface="Calibri"/>
                          <a:cs typeface="Times New Roman"/>
                        </a:rPr>
                        <a:t>mức</a:t>
                      </a:r>
                      <a:r>
                        <a:rPr lang="en-US" sz="1400" dirty="0">
                          <a:latin typeface="Times New Roman"/>
                          <a:ea typeface="Calibri"/>
                          <a:cs typeface="Times New Roman"/>
                        </a:rPr>
                        <a:t> </a:t>
                      </a:r>
                      <a:r>
                        <a:rPr lang="en-US" sz="1400" dirty="0" err="1">
                          <a:latin typeface="Times New Roman"/>
                          <a:ea typeface="Calibri"/>
                          <a:cs typeface="Times New Roman"/>
                        </a:rPr>
                        <a:t>thu</a:t>
                      </a:r>
                      <a:r>
                        <a:rPr lang="en-US" sz="1400" dirty="0">
                          <a:latin typeface="Times New Roman"/>
                          <a:ea typeface="Calibri"/>
                          <a:cs typeface="Times New Roman"/>
                        </a:rPr>
                        <a:t> </a:t>
                      </a:r>
                      <a:r>
                        <a:rPr lang="en-US" sz="1400" dirty="0" err="1">
                          <a:latin typeface="Times New Roman"/>
                          <a:ea typeface="Calibri"/>
                          <a:cs typeface="Times New Roman"/>
                        </a:rPr>
                        <a:t>nhập</a:t>
                      </a:r>
                      <a:r>
                        <a:rPr lang="en-US" sz="1400" dirty="0">
                          <a:latin typeface="Times New Roman"/>
                          <a:ea typeface="Calibri"/>
                          <a:cs typeface="Times New Roman"/>
                        </a:rPr>
                        <a:t> </a:t>
                      </a:r>
                      <a:r>
                        <a:rPr lang="en-US" sz="1400" dirty="0" err="1">
                          <a:latin typeface="Times New Roman"/>
                          <a:ea typeface="Calibri"/>
                          <a:cs typeface="Times New Roman"/>
                        </a:rPr>
                        <a:t>trong</a:t>
                      </a:r>
                      <a:r>
                        <a:rPr lang="en-US" sz="1400" dirty="0">
                          <a:latin typeface="Times New Roman"/>
                          <a:ea typeface="Calibri"/>
                          <a:cs typeface="Times New Roman"/>
                        </a:rPr>
                        <a:t> </a:t>
                      </a:r>
                      <a:r>
                        <a:rPr lang="en-US" sz="1400" dirty="0" err="1">
                          <a:latin typeface="Times New Roman"/>
                          <a:ea typeface="Calibri"/>
                          <a:cs typeface="Times New Roman"/>
                        </a:rPr>
                        <a:t>năm</a:t>
                      </a:r>
                      <a:r>
                        <a:rPr lang="en-US" sz="1400" dirty="0">
                          <a:latin typeface="Times New Roman"/>
                          <a:ea typeface="Calibri"/>
                          <a:cs typeface="Times New Roman"/>
                        </a:rPr>
                        <a:t>: </a:t>
                      </a:r>
                      <a:r>
                        <a:rPr lang="en-US" sz="1400" u="sng" dirty="0" err="1">
                          <a:latin typeface="Times New Roman"/>
                          <a:ea typeface="Calibri"/>
                          <a:cs typeface="Times New Roman"/>
                        </a:rPr>
                        <a:t>là</a:t>
                      </a:r>
                      <a:r>
                        <a:rPr lang="en-US" sz="1400" u="sng" dirty="0">
                          <a:latin typeface="Times New Roman"/>
                          <a:ea typeface="Calibri"/>
                          <a:cs typeface="Times New Roman"/>
                        </a:rPr>
                        <a:t> </a:t>
                      </a:r>
                      <a:r>
                        <a:rPr lang="en-US" sz="1400" u="sng" dirty="0" err="1">
                          <a:latin typeface="Times New Roman"/>
                          <a:ea typeface="Calibri"/>
                          <a:cs typeface="Times New Roman"/>
                        </a:rPr>
                        <a:t>phần</a:t>
                      </a:r>
                      <a:r>
                        <a:rPr lang="en-US" sz="1400" u="sng" dirty="0">
                          <a:latin typeface="Times New Roman"/>
                          <a:ea typeface="Calibri"/>
                          <a:cs typeface="Times New Roman"/>
                        </a:rPr>
                        <a:t> </a:t>
                      </a:r>
                      <a:r>
                        <a:rPr lang="en-US" sz="1400" u="sng" dirty="0" err="1">
                          <a:latin typeface="Times New Roman"/>
                          <a:ea typeface="Calibri"/>
                          <a:cs typeface="Times New Roman"/>
                        </a:rPr>
                        <a:t>còn</a:t>
                      </a:r>
                      <a:r>
                        <a:rPr lang="en-US" sz="1400" u="sng" dirty="0">
                          <a:latin typeface="Times New Roman"/>
                          <a:ea typeface="Calibri"/>
                          <a:cs typeface="Times New Roman"/>
                        </a:rPr>
                        <a:t> </a:t>
                      </a:r>
                      <a:r>
                        <a:rPr lang="en-US" sz="1400" u="sng" dirty="0" err="1">
                          <a:latin typeface="Times New Roman"/>
                          <a:ea typeface="Calibri"/>
                          <a:cs typeface="Times New Roman"/>
                        </a:rPr>
                        <a:t>lại</a:t>
                      </a:r>
                      <a:r>
                        <a:rPr lang="en-US" sz="1400" dirty="0">
                          <a:latin typeface="Times New Roman"/>
                          <a:ea typeface="Calibri"/>
                          <a:cs typeface="Times New Roman"/>
                        </a:rPr>
                        <a:t> </a:t>
                      </a:r>
                      <a:r>
                        <a:rPr lang="en-US" sz="1400" dirty="0" err="1">
                          <a:latin typeface="Times New Roman"/>
                          <a:ea typeface="Calibri"/>
                          <a:cs typeface="Times New Roman"/>
                        </a:rPr>
                        <a:t>sau</a:t>
                      </a:r>
                      <a:r>
                        <a:rPr lang="en-US" sz="1400" dirty="0">
                          <a:latin typeface="Times New Roman"/>
                          <a:ea typeface="Calibri"/>
                          <a:cs typeface="Times New Roman"/>
                        </a:rPr>
                        <a:t> </a:t>
                      </a:r>
                      <a:r>
                        <a:rPr lang="en-US" sz="1400" dirty="0" err="1">
                          <a:latin typeface="Times New Roman"/>
                          <a:ea typeface="Calibri"/>
                          <a:cs typeface="Times New Roman"/>
                        </a:rPr>
                        <a:t>khi</a:t>
                      </a:r>
                      <a:r>
                        <a:rPr lang="en-US" sz="1400" dirty="0">
                          <a:latin typeface="Times New Roman"/>
                          <a:ea typeface="Calibri"/>
                          <a:cs typeface="Times New Roman"/>
                        </a:rPr>
                        <a:t> </a:t>
                      </a:r>
                      <a:r>
                        <a:rPr lang="en-US" sz="1400" dirty="0" err="1">
                          <a:latin typeface="Times New Roman"/>
                          <a:ea typeface="Calibri"/>
                          <a:cs typeface="Times New Roman"/>
                        </a:rPr>
                        <a:t>thực</a:t>
                      </a:r>
                      <a:r>
                        <a:rPr lang="en-US" sz="1400" dirty="0">
                          <a:latin typeface="Times New Roman"/>
                          <a:ea typeface="Calibri"/>
                          <a:cs typeface="Times New Roman"/>
                        </a:rPr>
                        <a:t> </a:t>
                      </a:r>
                      <a:r>
                        <a:rPr lang="en-US" sz="1400" dirty="0" err="1">
                          <a:latin typeface="Times New Roman"/>
                          <a:ea typeface="Calibri"/>
                          <a:cs typeface="Times New Roman"/>
                        </a:rPr>
                        <a:t>hiện</a:t>
                      </a:r>
                      <a:r>
                        <a:rPr lang="en-US" sz="1400" dirty="0">
                          <a:latin typeface="Times New Roman"/>
                          <a:ea typeface="Calibri"/>
                          <a:cs typeface="Times New Roman"/>
                        </a:rPr>
                        <a:t> </a:t>
                      </a:r>
                      <a:r>
                        <a:rPr lang="en-US" sz="1400" dirty="0" err="1">
                          <a:latin typeface="Times New Roman"/>
                          <a:ea typeface="Calibri"/>
                          <a:cs typeface="Times New Roman"/>
                        </a:rPr>
                        <a:t>đầy</a:t>
                      </a:r>
                      <a:r>
                        <a:rPr lang="en-US" sz="1400" dirty="0">
                          <a:latin typeface="Times New Roman"/>
                          <a:ea typeface="Calibri"/>
                          <a:cs typeface="Times New Roman"/>
                        </a:rPr>
                        <a:t> </a:t>
                      </a:r>
                      <a:r>
                        <a:rPr lang="en-US" sz="1400" dirty="0" err="1">
                          <a:latin typeface="Times New Roman"/>
                          <a:ea typeface="Calibri"/>
                          <a:cs typeface="Times New Roman"/>
                        </a:rPr>
                        <a:t>đủ</a:t>
                      </a:r>
                      <a:r>
                        <a:rPr lang="en-US" sz="1400" dirty="0">
                          <a:latin typeface="Times New Roman"/>
                          <a:ea typeface="Calibri"/>
                          <a:cs typeface="Times New Roman"/>
                        </a:rPr>
                        <a:t> </a:t>
                      </a:r>
                      <a:r>
                        <a:rPr lang="en-US" sz="1400" dirty="0" err="1">
                          <a:latin typeface="Times New Roman"/>
                          <a:ea typeface="Calibri"/>
                          <a:cs typeface="Times New Roman"/>
                        </a:rPr>
                        <a:t>nghĩa</a:t>
                      </a:r>
                      <a:r>
                        <a:rPr lang="en-US" sz="1400" dirty="0">
                          <a:latin typeface="Times New Roman"/>
                          <a:ea typeface="Calibri"/>
                          <a:cs typeface="Times New Roman"/>
                        </a:rPr>
                        <a:t> </a:t>
                      </a:r>
                      <a:r>
                        <a:rPr lang="en-US" sz="1400" dirty="0" err="1">
                          <a:latin typeface="Times New Roman"/>
                          <a:ea typeface="Calibri"/>
                          <a:cs typeface="Times New Roman"/>
                        </a:rPr>
                        <a:t>vụ</a:t>
                      </a:r>
                      <a:r>
                        <a:rPr lang="en-US" sz="1400" dirty="0">
                          <a:latin typeface="Times New Roman"/>
                          <a:ea typeface="Calibri"/>
                          <a:cs typeface="Times New Roman"/>
                        </a:rPr>
                        <a:t> </a:t>
                      </a:r>
                      <a:r>
                        <a:rPr lang="en-US" sz="1400" dirty="0" err="1">
                          <a:latin typeface="Times New Roman"/>
                          <a:ea typeface="Calibri"/>
                          <a:cs typeface="Times New Roman"/>
                        </a:rPr>
                        <a:t>với</a:t>
                      </a:r>
                      <a:r>
                        <a:rPr lang="en-US" sz="1400" dirty="0">
                          <a:latin typeface="Times New Roman"/>
                          <a:ea typeface="Calibri"/>
                          <a:cs typeface="Times New Roman"/>
                        </a:rPr>
                        <a:t> NSNN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trích</a:t>
                      </a:r>
                      <a:r>
                        <a:rPr lang="en-US" sz="1400" dirty="0">
                          <a:latin typeface="Times New Roman"/>
                          <a:ea typeface="Calibri"/>
                          <a:cs typeface="Times New Roman"/>
                        </a:rPr>
                        <a:t> </a:t>
                      </a:r>
                      <a:r>
                        <a:rPr lang="en-US" sz="1400" dirty="0" err="1">
                          <a:latin typeface="Times New Roman"/>
                          <a:ea typeface="Calibri"/>
                          <a:cs typeface="Times New Roman"/>
                        </a:rPr>
                        <a:t>lập</a:t>
                      </a:r>
                      <a:r>
                        <a:rPr lang="en-US" sz="1400" dirty="0">
                          <a:latin typeface="Times New Roman"/>
                          <a:ea typeface="Calibri"/>
                          <a:cs typeface="Times New Roman"/>
                        </a:rPr>
                        <a:t> </a:t>
                      </a:r>
                      <a:r>
                        <a:rPr lang="en-US" sz="1400" dirty="0" err="1">
                          <a:latin typeface="Times New Roman"/>
                          <a:ea typeface="Calibri"/>
                          <a:cs typeface="Times New Roman"/>
                        </a:rPr>
                        <a:t>quỹ</a:t>
                      </a:r>
                      <a:r>
                        <a:rPr lang="en-US" sz="1400" dirty="0">
                          <a:latin typeface="Times New Roman"/>
                          <a:ea typeface="Calibri"/>
                          <a:cs typeface="Times New Roman"/>
                        </a:rPr>
                        <a:t> </a:t>
                      </a:r>
                      <a:r>
                        <a:rPr lang="en-US" sz="1400" dirty="0" err="1">
                          <a:latin typeface="Times New Roman"/>
                          <a:ea typeface="Calibri"/>
                          <a:cs typeface="Times New Roman"/>
                        </a:rPr>
                        <a:t>phát</a:t>
                      </a:r>
                      <a:r>
                        <a:rPr lang="en-US" sz="1400" dirty="0">
                          <a:latin typeface="Times New Roman"/>
                          <a:ea typeface="Calibri"/>
                          <a:cs typeface="Times New Roman"/>
                        </a:rPr>
                        <a:t> </a:t>
                      </a:r>
                      <a:r>
                        <a:rPr lang="en-US" sz="1400" dirty="0" err="1">
                          <a:latin typeface="Times New Roman"/>
                          <a:ea typeface="Calibri"/>
                          <a:cs typeface="Times New Roman"/>
                        </a:rPr>
                        <a:t>triển</a:t>
                      </a:r>
                      <a:r>
                        <a:rPr lang="en-US" sz="1400" dirty="0">
                          <a:latin typeface="Times New Roman"/>
                          <a:ea typeface="Calibri"/>
                          <a:cs typeface="Times New Roman"/>
                        </a:rPr>
                        <a:t> </a:t>
                      </a:r>
                      <a:r>
                        <a:rPr lang="en-US" sz="1400" dirty="0" err="1">
                          <a:latin typeface="Times New Roman"/>
                          <a:ea typeface="Calibri"/>
                          <a:cs typeface="Times New Roman"/>
                        </a:rPr>
                        <a:t>sự</a:t>
                      </a:r>
                      <a:r>
                        <a:rPr lang="en-US" sz="1400" dirty="0">
                          <a:latin typeface="Times New Roman"/>
                          <a:ea typeface="Calibri"/>
                          <a:cs typeface="Times New Roman"/>
                        </a:rPr>
                        <a:t> </a:t>
                      </a:r>
                      <a:r>
                        <a:rPr lang="en-US" sz="1400" dirty="0" err="1">
                          <a:latin typeface="Times New Roman"/>
                          <a:ea typeface="Calibri"/>
                          <a:cs typeface="Times New Roman"/>
                        </a:rPr>
                        <a:t>nghiệp</a:t>
                      </a:r>
                      <a:r>
                        <a:rPr lang="en-US" sz="1400" dirty="0">
                          <a:latin typeface="Times New Roman"/>
                          <a:ea typeface="Calibri"/>
                          <a:cs typeface="Times New Roman"/>
                        </a:rPr>
                        <a:t>. </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Chi </a:t>
                      </a:r>
                      <a:r>
                        <a:rPr lang="en-US" sz="1400" dirty="0" err="1">
                          <a:latin typeface="Times New Roman"/>
                          <a:ea typeface="Calibri"/>
                          <a:cs typeface="Times New Roman"/>
                        </a:rPr>
                        <a:t>trả</a:t>
                      </a:r>
                      <a:r>
                        <a:rPr lang="en-US" sz="1400" dirty="0">
                          <a:latin typeface="Times New Roman"/>
                          <a:ea typeface="Calibri"/>
                          <a:cs typeface="Times New Roman"/>
                        </a:rPr>
                        <a:t> </a:t>
                      </a:r>
                      <a:r>
                        <a:rPr lang="en-US" sz="1400" dirty="0" err="1">
                          <a:latin typeface="Times New Roman"/>
                          <a:ea typeface="Calibri"/>
                          <a:cs typeface="Times New Roman"/>
                        </a:rPr>
                        <a:t>thu</a:t>
                      </a:r>
                      <a:r>
                        <a:rPr lang="en-US" sz="1400" dirty="0">
                          <a:latin typeface="Times New Roman"/>
                          <a:ea typeface="Calibri"/>
                          <a:cs typeface="Times New Roman"/>
                        </a:rPr>
                        <a:t> </a:t>
                      </a:r>
                      <a:r>
                        <a:rPr lang="en-US" sz="1400" dirty="0" err="1">
                          <a:latin typeface="Times New Roman"/>
                          <a:ea typeface="Calibri"/>
                          <a:cs typeface="Times New Roman"/>
                        </a:rPr>
                        <a:t>nhập</a:t>
                      </a:r>
                      <a:r>
                        <a:rPr lang="en-US" sz="1400" dirty="0">
                          <a:latin typeface="Times New Roman"/>
                          <a:ea typeface="Calibri"/>
                          <a:cs typeface="Times New Roman"/>
                        </a:rPr>
                        <a:t> </a:t>
                      </a:r>
                      <a:r>
                        <a:rPr lang="en-US" sz="1400" dirty="0" err="1">
                          <a:latin typeface="Times New Roman"/>
                          <a:ea typeface="Calibri"/>
                          <a:cs typeface="Times New Roman"/>
                        </a:rPr>
                        <a:t>cho</a:t>
                      </a:r>
                      <a:r>
                        <a:rPr lang="en-US" sz="1400" dirty="0">
                          <a:latin typeface="Times New Roman"/>
                          <a:ea typeface="Calibri"/>
                          <a:cs typeface="Times New Roman"/>
                        </a:rPr>
                        <a:t> </a:t>
                      </a:r>
                      <a:r>
                        <a:rPr lang="en-US" sz="1400" dirty="0" err="1">
                          <a:latin typeface="Times New Roman"/>
                          <a:ea typeface="Calibri"/>
                          <a:cs typeface="Times New Roman"/>
                        </a:rPr>
                        <a:t>người</a:t>
                      </a:r>
                      <a:r>
                        <a:rPr lang="en-US" sz="1400" dirty="0">
                          <a:latin typeface="Times New Roman"/>
                          <a:ea typeface="Calibri"/>
                          <a:cs typeface="Times New Roman"/>
                        </a:rPr>
                        <a:t> </a:t>
                      </a:r>
                      <a:r>
                        <a:rPr lang="en-US" sz="1400" dirty="0" err="1">
                          <a:latin typeface="Times New Roman"/>
                          <a:ea typeface="Calibri"/>
                          <a:cs typeface="Times New Roman"/>
                        </a:rPr>
                        <a:t>lao</a:t>
                      </a:r>
                      <a:r>
                        <a:rPr lang="en-US" sz="1400" dirty="0">
                          <a:latin typeface="Times New Roman"/>
                          <a:ea typeface="Calibri"/>
                          <a:cs typeface="Times New Roman"/>
                        </a:rPr>
                        <a:t> </a:t>
                      </a:r>
                      <a:r>
                        <a:rPr lang="en-US" sz="1400" dirty="0" err="1">
                          <a:latin typeface="Times New Roman"/>
                          <a:ea typeface="Calibri"/>
                          <a:cs typeface="Times New Roman"/>
                        </a:rPr>
                        <a:t>động</a:t>
                      </a:r>
                      <a:r>
                        <a:rPr lang="en-US" sz="1400" dirty="0">
                          <a:latin typeface="Times New Roman"/>
                          <a:ea typeface="Calibri"/>
                          <a:cs typeface="Times New Roman"/>
                        </a:rPr>
                        <a:t> </a:t>
                      </a:r>
                      <a:r>
                        <a:rPr lang="en-US" sz="1400" dirty="0" err="1">
                          <a:latin typeface="Times New Roman"/>
                          <a:ea typeface="Calibri"/>
                          <a:cs typeface="Times New Roman"/>
                        </a:rPr>
                        <a:t>thực</a:t>
                      </a:r>
                      <a:r>
                        <a:rPr lang="en-US" sz="1400" dirty="0">
                          <a:latin typeface="Times New Roman"/>
                          <a:ea typeface="Calibri"/>
                          <a:cs typeface="Times New Roman"/>
                        </a:rPr>
                        <a:t> </a:t>
                      </a:r>
                      <a:r>
                        <a:rPr lang="en-US" sz="1400" dirty="0" err="1">
                          <a:latin typeface="Times New Roman"/>
                          <a:ea typeface="Calibri"/>
                          <a:cs typeface="Times New Roman"/>
                        </a:rPr>
                        <a:t>hiện</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quy</a:t>
                      </a:r>
                      <a:r>
                        <a:rPr lang="en-US" sz="1400" dirty="0">
                          <a:latin typeface="Times New Roman"/>
                          <a:ea typeface="Calibri"/>
                          <a:cs typeface="Times New Roman"/>
                        </a:rPr>
                        <a:t> </a:t>
                      </a:r>
                      <a:r>
                        <a:rPr lang="en-US" sz="1400" dirty="0" err="1">
                          <a:latin typeface="Times New Roman"/>
                          <a:ea typeface="Calibri"/>
                          <a:cs typeface="Times New Roman"/>
                        </a:rPr>
                        <a:t>chế</a:t>
                      </a:r>
                      <a:r>
                        <a:rPr lang="en-US" sz="1400" dirty="0">
                          <a:latin typeface="Times New Roman"/>
                          <a:ea typeface="Calibri"/>
                          <a:cs typeface="Times New Roman"/>
                        </a:rPr>
                        <a:t> chi </a:t>
                      </a:r>
                      <a:r>
                        <a:rPr lang="en-US" sz="1400" dirty="0" err="1">
                          <a:latin typeface="Times New Roman"/>
                          <a:ea typeface="Calibri"/>
                          <a:cs typeface="Times New Roman"/>
                        </a:rPr>
                        <a:t>tiêu</a:t>
                      </a:r>
                      <a:r>
                        <a:rPr lang="en-US" sz="1400" dirty="0">
                          <a:latin typeface="Times New Roman"/>
                          <a:ea typeface="Calibri"/>
                          <a:cs typeface="Times New Roman"/>
                        </a:rPr>
                        <a:t> </a:t>
                      </a:r>
                      <a:r>
                        <a:rPr lang="en-US" sz="1400" dirty="0" err="1">
                          <a:latin typeface="Times New Roman"/>
                          <a:ea typeface="Calibri"/>
                          <a:cs typeface="Times New Roman"/>
                        </a:rPr>
                        <a:t>nội</a:t>
                      </a:r>
                      <a:r>
                        <a:rPr lang="en-US" sz="1400" dirty="0">
                          <a:latin typeface="Times New Roman"/>
                          <a:ea typeface="Calibri"/>
                          <a:cs typeface="Times New Roman"/>
                        </a:rPr>
                        <a:t> </a:t>
                      </a:r>
                      <a:r>
                        <a:rPr lang="en-US" sz="1400" dirty="0" err="1">
                          <a:latin typeface="Times New Roman"/>
                          <a:ea typeface="Calibri"/>
                          <a:cs typeface="Times New Roman"/>
                        </a:rPr>
                        <a:t>bộ</a:t>
                      </a:r>
                      <a:r>
                        <a:rPr lang="en-US" sz="1400" dirty="0">
                          <a:latin typeface="Times New Roman"/>
                          <a:ea typeface="Calibri"/>
                          <a:cs typeface="Times New Roman"/>
                        </a:rPr>
                        <a:t> </a:t>
                      </a:r>
                      <a:r>
                        <a:rPr lang="en-US" sz="1400" dirty="0" err="1">
                          <a:latin typeface="Times New Roman"/>
                          <a:ea typeface="Calibri"/>
                          <a:cs typeface="Times New Roman"/>
                        </a:rPr>
                        <a:t>của</a:t>
                      </a:r>
                      <a:r>
                        <a:rPr lang="en-US" sz="1400" dirty="0">
                          <a:latin typeface="Times New Roman"/>
                          <a:ea typeface="Calibri"/>
                          <a:cs typeface="Times New Roman"/>
                        </a:rPr>
                        <a:t> </a:t>
                      </a:r>
                      <a:r>
                        <a:rPr lang="en-US" sz="1400" dirty="0" err="1">
                          <a:latin typeface="Times New Roman"/>
                          <a:ea typeface="Calibri"/>
                          <a:cs typeface="Times New Roman"/>
                        </a:rPr>
                        <a:t>đơn</a:t>
                      </a:r>
                      <a:r>
                        <a:rPr lang="en-US" sz="1400" dirty="0">
                          <a:latin typeface="Times New Roman"/>
                          <a:ea typeface="Calibri"/>
                          <a:cs typeface="Times New Roman"/>
                        </a:rPr>
                        <a:t> </a:t>
                      </a:r>
                      <a:r>
                        <a:rPr lang="en-US" sz="1400" dirty="0" err="1">
                          <a:latin typeface="Times New Roman"/>
                          <a:ea typeface="Calibri"/>
                          <a:cs typeface="Times New Roman"/>
                        </a:rPr>
                        <a:t>vị</a:t>
                      </a:r>
                      <a:r>
                        <a:rPr lang="en-US" sz="1400" dirty="0">
                          <a:latin typeface="Times New Roman"/>
                          <a:ea typeface="Calibri"/>
                          <a:cs typeface="Times New Roman"/>
                        </a:rPr>
                        <a:t>. </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720"/>
                        </a:spcBef>
                        <a:spcAft>
                          <a:spcPts val="720"/>
                        </a:spcAft>
                      </a:pPr>
                      <a:r>
                        <a:rPr lang="en-US" sz="1400" dirty="0">
                          <a:latin typeface="Times New Roman"/>
                          <a:ea typeface="Calibri"/>
                          <a:cs typeface="Times New Roman"/>
                        </a:rPr>
                        <a:t>- </a:t>
                      </a:r>
                      <a:r>
                        <a:rPr lang="en-US" sz="1400" dirty="0" err="1">
                          <a:latin typeface="Times New Roman"/>
                          <a:ea typeface="Calibri"/>
                          <a:cs typeface="Times New Roman"/>
                        </a:rPr>
                        <a:t>Được</a:t>
                      </a:r>
                      <a:r>
                        <a:rPr lang="en-US" sz="1400" dirty="0">
                          <a:latin typeface="Times New Roman"/>
                          <a:ea typeface="Calibri"/>
                          <a:cs typeface="Times New Roman"/>
                        </a:rPr>
                        <a:t> </a:t>
                      </a:r>
                      <a:r>
                        <a:rPr lang="en-US" sz="1400" dirty="0" err="1">
                          <a:latin typeface="Times New Roman"/>
                          <a:ea typeface="Calibri"/>
                          <a:cs typeface="Times New Roman"/>
                        </a:rPr>
                        <a:t>toàn</a:t>
                      </a:r>
                      <a:r>
                        <a:rPr lang="en-US" sz="1400" dirty="0">
                          <a:latin typeface="Times New Roman"/>
                          <a:ea typeface="Calibri"/>
                          <a:cs typeface="Times New Roman"/>
                        </a:rPr>
                        <a:t> </a:t>
                      </a:r>
                      <a:r>
                        <a:rPr lang="en-US" sz="1400" dirty="0" err="1">
                          <a:latin typeface="Times New Roman"/>
                          <a:ea typeface="Calibri"/>
                          <a:cs typeface="Times New Roman"/>
                        </a:rPr>
                        <a:t>quyền</a:t>
                      </a: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chủ</a:t>
                      </a:r>
                      <a:r>
                        <a:rPr lang="en-US" sz="1400" dirty="0">
                          <a:latin typeface="Times New Roman"/>
                          <a:ea typeface="Calibri"/>
                          <a:cs typeface="Times New Roman"/>
                        </a:rPr>
                        <a:t> </a:t>
                      </a:r>
                      <a:r>
                        <a:rPr lang="en-US" sz="1400" dirty="0" err="1">
                          <a:latin typeface="Times New Roman"/>
                          <a:ea typeface="Calibri"/>
                          <a:cs typeface="Times New Roman"/>
                        </a:rPr>
                        <a:t>quyết</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mức</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cho</a:t>
                      </a:r>
                      <a:r>
                        <a:rPr lang="en-US" sz="1400" dirty="0">
                          <a:latin typeface="Times New Roman"/>
                          <a:ea typeface="Calibri"/>
                          <a:cs typeface="Times New Roman"/>
                        </a:rPr>
                        <a:t> </a:t>
                      </a:r>
                      <a:r>
                        <a:rPr lang="en-US" sz="1400" dirty="0" err="1">
                          <a:latin typeface="Times New Roman"/>
                          <a:ea typeface="Calibri"/>
                          <a:cs typeface="Times New Roman"/>
                        </a:rPr>
                        <a:t>người</a:t>
                      </a:r>
                      <a:r>
                        <a:rPr lang="en-US" sz="1400" dirty="0">
                          <a:latin typeface="Times New Roman"/>
                          <a:ea typeface="Calibri"/>
                          <a:cs typeface="Times New Roman"/>
                        </a:rPr>
                        <a:t> </a:t>
                      </a:r>
                      <a:r>
                        <a:rPr lang="en-US" sz="1400" dirty="0" err="1">
                          <a:latin typeface="Times New Roman"/>
                          <a:ea typeface="Calibri"/>
                          <a:cs typeface="Times New Roman"/>
                        </a:rPr>
                        <a:t>lao</a:t>
                      </a:r>
                      <a:r>
                        <a:rPr lang="en-US" sz="1400" dirty="0">
                          <a:latin typeface="Times New Roman"/>
                          <a:ea typeface="Calibri"/>
                          <a:cs typeface="Times New Roman"/>
                        </a:rPr>
                        <a:t> </a:t>
                      </a:r>
                      <a:r>
                        <a:rPr lang="en-US" sz="1400" dirty="0" err="1">
                          <a:latin typeface="Times New Roman"/>
                          <a:ea typeface="Calibri"/>
                          <a:cs typeface="Times New Roman"/>
                        </a:rPr>
                        <a:t>động</a:t>
                      </a:r>
                      <a:r>
                        <a:rPr lang="en-US" sz="1400" dirty="0">
                          <a:latin typeface="Times New Roman"/>
                          <a:ea typeface="Calibri"/>
                          <a:cs typeface="Times New Roman"/>
                        </a:rPr>
                        <a:t>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tuân</a:t>
                      </a:r>
                      <a:r>
                        <a:rPr lang="en-US" sz="1400" dirty="0">
                          <a:latin typeface="Times New Roman"/>
                          <a:ea typeface="Calibri"/>
                          <a:cs typeface="Times New Roman"/>
                        </a:rPr>
                        <a:t> </a:t>
                      </a:r>
                      <a:r>
                        <a:rPr lang="en-US" sz="1400" dirty="0" err="1">
                          <a:latin typeface="Times New Roman"/>
                          <a:ea typeface="Calibri"/>
                          <a:cs typeface="Times New Roman"/>
                        </a:rPr>
                        <a:t>thủ</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các</a:t>
                      </a:r>
                      <a:r>
                        <a:rPr lang="en-US" sz="1400" dirty="0">
                          <a:latin typeface="Times New Roman"/>
                          <a:ea typeface="Calibri"/>
                          <a:cs typeface="Times New Roman"/>
                        </a:rPr>
                        <a:t> qui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hiện</a:t>
                      </a:r>
                      <a:r>
                        <a:rPr lang="en-US" sz="1400" dirty="0">
                          <a:latin typeface="Times New Roman"/>
                          <a:ea typeface="Calibri"/>
                          <a:cs typeface="Times New Roman"/>
                        </a:rPr>
                        <a:t> </a:t>
                      </a:r>
                      <a:r>
                        <a:rPr lang="en-US" sz="1400" dirty="0" err="1">
                          <a:latin typeface="Times New Roman"/>
                          <a:ea typeface="Calibri"/>
                          <a:cs typeface="Times New Roman"/>
                        </a:rPr>
                        <a:t>hành</a:t>
                      </a:r>
                      <a:r>
                        <a:rPr lang="en-US" sz="1400" dirty="0">
                          <a:latin typeface="Times New Roman"/>
                          <a:ea typeface="Calibri"/>
                          <a:cs typeface="Times New Roman"/>
                        </a:rPr>
                        <a:t> </a:t>
                      </a:r>
                      <a:r>
                        <a:rPr lang="en-US" sz="1400" dirty="0" err="1">
                          <a:latin typeface="Times New Roman"/>
                          <a:ea typeface="Calibri"/>
                          <a:cs typeface="Times New Roman"/>
                        </a:rPr>
                        <a:t>về</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công</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như</a:t>
                      </a:r>
                      <a:r>
                        <a:rPr lang="en-US" sz="1400" dirty="0">
                          <a:latin typeface="Times New Roman"/>
                          <a:ea typeface="Calibri"/>
                          <a:cs typeface="Times New Roman"/>
                        </a:rPr>
                        <a:t> </a:t>
                      </a:r>
                      <a:r>
                        <a:rPr lang="en-US" sz="1400" dirty="0" err="1">
                          <a:latin typeface="Times New Roman"/>
                          <a:ea typeface="Calibri"/>
                          <a:cs typeface="Times New Roman"/>
                        </a:rPr>
                        <a:t>khu</a:t>
                      </a:r>
                      <a:r>
                        <a:rPr lang="en-US" sz="1400" dirty="0">
                          <a:latin typeface="Times New Roman"/>
                          <a:ea typeface="Calibri"/>
                          <a:cs typeface="Times New Roman"/>
                        </a:rPr>
                        <a:t> </a:t>
                      </a:r>
                      <a:r>
                        <a:rPr lang="en-US" sz="1400" dirty="0" err="1">
                          <a:latin typeface="Times New Roman"/>
                          <a:ea typeface="Calibri"/>
                          <a:cs typeface="Times New Roman"/>
                        </a:rPr>
                        <a:t>vực</a:t>
                      </a:r>
                      <a:r>
                        <a:rPr lang="en-US" sz="1400" dirty="0">
                          <a:latin typeface="Times New Roman"/>
                          <a:ea typeface="Calibri"/>
                          <a:cs typeface="Times New Roman"/>
                        </a:rPr>
                        <a:t> </a:t>
                      </a:r>
                      <a:r>
                        <a:rPr lang="en-US" sz="1400" dirty="0" err="1">
                          <a:latin typeface="Times New Roman"/>
                          <a:ea typeface="Calibri"/>
                          <a:cs typeface="Times New Roman"/>
                        </a:rPr>
                        <a:t>doanh</a:t>
                      </a:r>
                      <a:r>
                        <a:rPr lang="en-US" sz="1400" dirty="0">
                          <a:latin typeface="Times New Roman"/>
                          <a:ea typeface="Calibri"/>
                          <a:cs typeface="Times New Roman"/>
                        </a:rPr>
                        <a:t> </a:t>
                      </a:r>
                      <a:r>
                        <a:rPr lang="en-US" sz="1400" dirty="0" err="1">
                          <a:latin typeface="Times New Roman"/>
                          <a:ea typeface="Calibri"/>
                          <a:cs typeface="Times New Roman"/>
                        </a:rPr>
                        <a:t>nghiệp</a:t>
                      </a:r>
                      <a:r>
                        <a:rPr lang="en-US" sz="1400" dirty="0">
                          <a:latin typeface="Times New Roman"/>
                          <a:ea typeface="Calibri"/>
                          <a:cs typeface="Times New Roman"/>
                        </a:rPr>
                        <a:t>. </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720"/>
                        </a:spcBef>
                        <a:spcAft>
                          <a:spcPts val="720"/>
                        </a:spcAft>
                      </a:pPr>
                      <a:r>
                        <a:rPr lang="en-US" sz="1400">
                          <a:latin typeface="Times New Roman"/>
                          <a:ea typeface="Calibri"/>
                          <a:cs typeface="Times New Roman"/>
                        </a:rPr>
                        <a:t>- Được toàn quyền tự chủ quyết định mức lương cho người lao động và tuân thủ theo các qui định hiện hành về tiền công, tiền lương như khu vực doanh nghiệp.</a:t>
                      </a:r>
                      <a:endParaRPr lang="en-US" sz="140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543">
                <a:tc>
                  <a:txBody>
                    <a:bodyPr/>
                    <a:lstStyle/>
                    <a:p>
                      <a:pPr algn="just">
                        <a:lnSpc>
                          <a:spcPct val="110000"/>
                        </a:lnSpc>
                        <a:spcBef>
                          <a:spcPts val="720"/>
                        </a:spcBef>
                        <a:spcAft>
                          <a:spcPts val="720"/>
                        </a:spcAft>
                      </a:pPr>
                      <a:r>
                        <a:rPr lang="en-US" sz="1400" b="1">
                          <a:latin typeface="Times New Roman"/>
                          <a:ea typeface="Calibri"/>
                          <a:cs typeface="Times New Roman"/>
                        </a:rPr>
                        <a:t>Về cơ quan quản lý</a:t>
                      </a:r>
                      <a:endParaRPr lang="en-US" sz="140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720"/>
                        </a:spcBef>
                        <a:spcAft>
                          <a:spcPts val="720"/>
                        </a:spcAft>
                      </a:pPr>
                      <a:r>
                        <a:rPr lang="en-US" sz="1400" dirty="0" err="1">
                          <a:latin typeface="Times New Roman"/>
                          <a:ea typeface="Calibri"/>
                          <a:cs typeface="Times New Roman"/>
                        </a:rPr>
                        <a:t>Các</a:t>
                      </a:r>
                      <a:r>
                        <a:rPr lang="en-US" sz="1400" dirty="0">
                          <a:latin typeface="Times New Roman"/>
                          <a:ea typeface="Calibri"/>
                          <a:cs typeface="Times New Roman"/>
                        </a:rPr>
                        <a:t> </a:t>
                      </a:r>
                      <a:r>
                        <a:rPr lang="en-US" sz="1400" dirty="0" err="1">
                          <a:latin typeface="Times New Roman"/>
                          <a:ea typeface="Calibri"/>
                          <a:cs typeface="Times New Roman"/>
                        </a:rPr>
                        <a:t>Bộ</a:t>
                      </a:r>
                      <a:r>
                        <a:rPr lang="en-US" sz="1400" dirty="0">
                          <a:latin typeface="Times New Roman"/>
                          <a:ea typeface="Calibri"/>
                          <a:cs typeface="Times New Roman"/>
                        </a:rPr>
                        <a:t>/</a:t>
                      </a:r>
                      <a:r>
                        <a:rPr lang="en-US" sz="1400" dirty="0" err="1">
                          <a:latin typeface="Times New Roman"/>
                          <a:ea typeface="Calibri"/>
                          <a:cs typeface="Times New Roman"/>
                        </a:rPr>
                        <a:t>ngành</a:t>
                      </a:r>
                      <a:r>
                        <a:rPr lang="en-US" sz="1400" dirty="0">
                          <a:latin typeface="Times New Roman"/>
                          <a:ea typeface="Calibri"/>
                          <a:cs typeface="Times New Roman"/>
                        </a:rPr>
                        <a:t> </a:t>
                      </a:r>
                      <a:r>
                        <a:rPr lang="en-US" sz="1400" dirty="0" err="1">
                          <a:latin typeface="Times New Roman"/>
                          <a:ea typeface="Calibri"/>
                          <a:cs typeface="Times New Roman"/>
                        </a:rPr>
                        <a:t>chuyên</a:t>
                      </a:r>
                      <a:r>
                        <a:rPr lang="en-US" sz="1400" dirty="0">
                          <a:latin typeface="Times New Roman"/>
                          <a:ea typeface="Calibri"/>
                          <a:cs typeface="Times New Roman"/>
                        </a:rPr>
                        <a:t> </a:t>
                      </a:r>
                      <a:r>
                        <a:rPr lang="en-US" sz="1400" dirty="0" err="1">
                          <a:latin typeface="Times New Roman"/>
                          <a:ea typeface="Calibri"/>
                          <a:cs typeface="Times New Roman"/>
                        </a:rPr>
                        <a:t>ngành</a:t>
                      </a:r>
                      <a:r>
                        <a:rPr lang="en-US" sz="1400" dirty="0">
                          <a:latin typeface="Times New Roman"/>
                          <a:ea typeface="Calibri"/>
                          <a:cs typeface="Times New Roman"/>
                        </a:rPr>
                        <a:t> </a:t>
                      </a:r>
                      <a:r>
                        <a:rPr lang="en-US" sz="1400" dirty="0" err="1">
                          <a:latin typeface="Times New Roman"/>
                          <a:ea typeface="Calibri"/>
                          <a:cs typeface="Times New Roman"/>
                        </a:rPr>
                        <a:t>quản</a:t>
                      </a:r>
                      <a:r>
                        <a:rPr lang="en-US" sz="1400" dirty="0">
                          <a:latin typeface="Times New Roman"/>
                          <a:ea typeface="Calibri"/>
                          <a:cs typeface="Times New Roman"/>
                        </a:rPr>
                        <a:t> </a:t>
                      </a:r>
                      <a:r>
                        <a:rPr lang="en-US" sz="1400" dirty="0" err="1">
                          <a:latin typeface="Times New Roman"/>
                          <a:ea typeface="Calibri"/>
                          <a:cs typeface="Times New Roman"/>
                        </a:rPr>
                        <a:t>lý</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ngành</a:t>
                      </a:r>
                      <a:r>
                        <a:rPr lang="en-US" sz="1400" dirty="0">
                          <a:latin typeface="Times New Roman"/>
                          <a:ea typeface="Calibri"/>
                          <a:cs typeface="Times New Roman"/>
                        </a:rPr>
                        <a:t> </a:t>
                      </a:r>
                      <a:r>
                        <a:rPr lang="en-US" sz="1400" dirty="0" err="1">
                          <a:latin typeface="Times New Roman"/>
                          <a:ea typeface="Calibri"/>
                          <a:cs typeface="Times New Roman"/>
                        </a:rPr>
                        <a:t>dọc</a:t>
                      </a:r>
                      <a:r>
                        <a:rPr lang="en-US" sz="1400" dirty="0">
                          <a:latin typeface="Times New Roman"/>
                          <a:ea typeface="Calibri"/>
                          <a:cs typeface="Times New Roman"/>
                        </a:rPr>
                        <a:t> </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720"/>
                        </a:spcBef>
                        <a:spcAft>
                          <a:spcPts val="720"/>
                        </a:spcAft>
                      </a:pPr>
                      <a:r>
                        <a:rPr lang="en-US" sz="1400" dirty="0" err="1">
                          <a:latin typeface="Times New Roman"/>
                          <a:ea typeface="Calibri"/>
                          <a:cs typeface="Times New Roman"/>
                        </a:rPr>
                        <a:t>Chịu</a:t>
                      </a:r>
                      <a:r>
                        <a:rPr lang="en-US" sz="1400" dirty="0">
                          <a:latin typeface="Times New Roman"/>
                          <a:ea typeface="Calibri"/>
                          <a:cs typeface="Times New Roman"/>
                        </a:rPr>
                        <a:t> </a:t>
                      </a:r>
                      <a:r>
                        <a:rPr lang="en-US" sz="1400" dirty="0" err="1">
                          <a:latin typeface="Times New Roman"/>
                          <a:ea typeface="Calibri"/>
                          <a:cs typeface="Times New Roman"/>
                        </a:rPr>
                        <a:t>sự</a:t>
                      </a:r>
                      <a:r>
                        <a:rPr lang="en-US" sz="1400" dirty="0">
                          <a:latin typeface="Times New Roman"/>
                          <a:ea typeface="Calibri"/>
                          <a:cs typeface="Times New Roman"/>
                        </a:rPr>
                        <a:t> </a:t>
                      </a:r>
                      <a:r>
                        <a:rPr lang="en-US" sz="1400" dirty="0" err="1">
                          <a:latin typeface="Times New Roman"/>
                          <a:ea typeface="Calibri"/>
                          <a:cs typeface="Times New Roman"/>
                        </a:rPr>
                        <a:t>quản</a:t>
                      </a:r>
                      <a:r>
                        <a:rPr lang="en-US" sz="1400" dirty="0">
                          <a:latin typeface="Times New Roman"/>
                          <a:ea typeface="Calibri"/>
                          <a:cs typeface="Times New Roman"/>
                        </a:rPr>
                        <a:t> </a:t>
                      </a:r>
                      <a:r>
                        <a:rPr lang="en-US" sz="1400" dirty="0" err="1">
                          <a:latin typeface="Times New Roman"/>
                          <a:ea typeface="Calibri"/>
                          <a:cs typeface="Times New Roman"/>
                        </a:rPr>
                        <a:t>lý</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Luật</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720"/>
                        </a:spcBef>
                        <a:spcAft>
                          <a:spcPts val="720"/>
                        </a:spcAft>
                      </a:pPr>
                      <a:r>
                        <a:rPr lang="en-US" sz="1400" dirty="0" err="1">
                          <a:latin typeface="Times New Roman"/>
                          <a:ea typeface="Calibri"/>
                          <a:cs typeface="Times New Roman"/>
                        </a:rPr>
                        <a:t>Chịu</a:t>
                      </a:r>
                      <a:r>
                        <a:rPr lang="en-US" sz="1400" dirty="0">
                          <a:latin typeface="Times New Roman"/>
                          <a:ea typeface="Calibri"/>
                          <a:cs typeface="Times New Roman"/>
                        </a:rPr>
                        <a:t> </a:t>
                      </a:r>
                      <a:r>
                        <a:rPr lang="en-US" sz="1400" dirty="0" err="1">
                          <a:latin typeface="Times New Roman"/>
                          <a:ea typeface="Calibri"/>
                          <a:cs typeface="Times New Roman"/>
                        </a:rPr>
                        <a:t>sự</a:t>
                      </a:r>
                      <a:r>
                        <a:rPr lang="en-US" sz="1400" dirty="0">
                          <a:latin typeface="Times New Roman"/>
                          <a:ea typeface="Calibri"/>
                          <a:cs typeface="Times New Roman"/>
                        </a:rPr>
                        <a:t> </a:t>
                      </a:r>
                      <a:r>
                        <a:rPr lang="en-US" sz="1400" dirty="0" err="1">
                          <a:latin typeface="Times New Roman"/>
                          <a:ea typeface="Calibri"/>
                          <a:cs typeface="Times New Roman"/>
                        </a:rPr>
                        <a:t>quản</a:t>
                      </a:r>
                      <a:r>
                        <a:rPr lang="en-US" sz="1400" dirty="0">
                          <a:latin typeface="Times New Roman"/>
                          <a:ea typeface="Calibri"/>
                          <a:cs typeface="Times New Roman"/>
                        </a:rPr>
                        <a:t> </a:t>
                      </a:r>
                      <a:r>
                        <a:rPr lang="en-US" sz="1400" dirty="0" err="1">
                          <a:latin typeface="Times New Roman"/>
                          <a:ea typeface="Calibri"/>
                          <a:cs typeface="Times New Roman"/>
                        </a:rPr>
                        <a:t>lý</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Luật</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2400" b="1" dirty="0"/>
              <a:t>So sánh một số điểm giống và khác nhau chính về cơ chế hoạt động của các TCSN công lập và ngoài </a:t>
            </a:r>
            <a:r>
              <a:rPr lang="vi-VN" sz="2400" b="1" dirty="0" smtClean="0"/>
              <a:t>công </a:t>
            </a:r>
            <a:r>
              <a:rPr lang="vi-VN" sz="2400" b="1" dirty="0"/>
              <a:t>lập</a:t>
            </a:r>
            <a:r>
              <a:rPr lang="en-US" sz="2400" b="1" dirty="0"/>
              <a:t/>
            </a:r>
            <a:br>
              <a:rPr lang="en-US" sz="2400" b="1" dirty="0"/>
            </a:br>
            <a:endParaRPr lang="en-US" sz="2400" dirty="0"/>
          </a:p>
        </p:txBody>
      </p:sp>
      <p:graphicFrame>
        <p:nvGraphicFramePr>
          <p:cNvPr id="4" name="Content Placeholder 3"/>
          <p:cNvGraphicFramePr>
            <a:graphicFrameLocks noGrp="1"/>
          </p:cNvGraphicFramePr>
          <p:nvPr>
            <p:ph idx="1"/>
          </p:nvPr>
        </p:nvGraphicFramePr>
        <p:xfrm>
          <a:off x="609600" y="1066800"/>
          <a:ext cx="8001001" cy="4892587"/>
        </p:xfrm>
        <a:graphic>
          <a:graphicData uri="http://schemas.openxmlformats.org/drawingml/2006/table">
            <a:tbl>
              <a:tblPr/>
              <a:tblGrid>
                <a:gridCol w="1391479"/>
                <a:gridCol w="6609522"/>
              </a:tblGrid>
              <a:tr h="218909">
                <a:tc>
                  <a:txBody>
                    <a:bodyPr/>
                    <a:lstStyle/>
                    <a:p>
                      <a:pPr algn="ctr">
                        <a:lnSpc>
                          <a:spcPct val="110000"/>
                        </a:lnSpc>
                        <a:spcBef>
                          <a:spcPts val="720"/>
                        </a:spcBef>
                        <a:spcAft>
                          <a:spcPts val="720"/>
                        </a:spcAft>
                      </a:pPr>
                      <a:r>
                        <a:rPr lang="en-US" sz="1400" b="1" dirty="0" err="1">
                          <a:latin typeface="Times New Roman"/>
                          <a:ea typeface="Calibri"/>
                          <a:cs typeface="Times New Roman"/>
                        </a:rPr>
                        <a:t>Nội</a:t>
                      </a:r>
                      <a:r>
                        <a:rPr lang="en-US" sz="1400" b="1" dirty="0">
                          <a:latin typeface="Times New Roman"/>
                          <a:ea typeface="Calibri"/>
                          <a:cs typeface="Times New Roman"/>
                        </a:rPr>
                        <a:t> dung </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7891">
                <a:tc>
                  <a:txBody>
                    <a:bodyPr/>
                    <a:lstStyle/>
                    <a:p>
                      <a:pPr algn="just">
                        <a:lnSpc>
                          <a:spcPct val="110000"/>
                        </a:lnSpc>
                        <a:spcBef>
                          <a:spcPts val="720"/>
                        </a:spcBef>
                        <a:spcAft>
                          <a:spcPts val="720"/>
                        </a:spcAft>
                      </a:pPr>
                      <a:r>
                        <a:rPr lang="en-US" sz="1400" b="1" dirty="0" err="1">
                          <a:latin typeface="Times New Roman"/>
                          <a:ea typeface="Calibri"/>
                          <a:cs typeface="Times New Roman"/>
                        </a:rPr>
                        <a:t>Chính</a:t>
                      </a:r>
                      <a:r>
                        <a:rPr lang="en-US" sz="1400" b="1" dirty="0">
                          <a:latin typeface="Times New Roman"/>
                          <a:ea typeface="Calibri"/>
                          <a:cs typeface="Times New Roman"/>
                        </a:rPr>
                        <a:t> </a:t>
                      </a:r>
                      <a:r>
                        <a:rPr lang="en-US" sz="1400" b="1" dirty="0" err="1">
                          <a:latin typeface="Times New Roman"/>
                          <a:ea typeface="Calibri"/>
                          <a:cs typeface="Times New Roman"/>
                        </a:rPr>
                        <a:t>sách</a:t>
                      </a:r>
                      <a:r>
                        <a:rPr lang="en-US" sz="1400" b="1" dirty="0">
                          <a:latin typeface="Times New Roman"/>
                          <a:ea typeface="Calibri"/>
                          <a:cs typeface="Times New Roman"/>
                        </a:rPr>
                        <a:t> </a:t>
                      </a:r>
                      <a:r>
                        <a:rPr lang="en-US" sz="1400" b="1" dirty="0" err="1">
                          <a:latin typeface="Times New Roman"/>
                          <a:ea typeface="Calibri"/>
                          <a:cs typeface="Times New Roman"/>
                        </a:rPr>
                        <a:t>khuyến</a:t>
                      </a:r>
                      <a:r>
                        <a:rPr lang="en-US" sz="1400" b="1" dirty="0">
                          <a:latin typeface="Times New Roman"/>
                          <a:ea typeface="Calibri"/>
                          <a:cs typeface="Times New Roman"/>
                        </a:rPr>
                        <a:t> </a:t>
                      </a:r>
                      <a:r>
                        <a:rPr lang="en-US" sz="1400" b="1" dirty="0" err="1">
                          <a:latin typeface="Times New Roman"/>
                          <a:ea typeface="Calibri"/>
                          <a:cs typeface="Times New Roman"/>
                        </a:rPr>
                        <a:t>khích</a:t>
                      </a:r>
                      <a:r>
                        <a:rPr lang="en-US" sz="1400" b="1" dirty="0">
                          <a:latin typeface="Times New Roman"/>
                          <a:ea typeface="Calibri"/>
                          <a:cs typeface="Times New Roman"/>
                        </a:rPr>
                        <a:t> </a:t>
                      </a:r>
                      <a:r>
                        <a:rPr lang="en-US" sz="1400" b="1" dirty="0" err="1">
                          <a:latin typeface="Times New Roman"/>
                          <a:ea typeface="Calibri"/>
                          <a:cs typeface="Times New Roman"/>
                        </a:rPr>
                        <a:t>xã</a:t>
                      </a:r>
                      <a:r>
                        <a:rPr lang="en-US" sz="1400" b="1" dirty="0">
                          <a:latin typeface="Times New Roman"/>
                          <a:ea typeface="Calibri"/>
                          <a:cs typeface="Times New Roman"/>
                        </a:rPr>
                        <a:t> </a:t>
                      </a:r>
                      <a:r>
                        <a:rPr lang="en-US" sz="1400" b="1" dirty="0" err="1">
                          <a:latin typeface="Times New Roman"/>
                          <a:ea typeface="Calibri"/>
                          <a:cs typeface="Times New Roman"/>
                        </a:rPr>
                        <a:t>hội</a:t>
                      </a:r>
                      <a:r>
                        <a:rPr lang="en-US" sz="1400" b="1" dirty="0">
                          <a:latin typeface="Times New Roman"/>
                          <a:ea typeface="Calibri"/>
                          <a:cs typeface="Times New Roman"/>
                        </a:rPr>
                        <a:t> </a:t>
                      </a:r>
                      <a:r>
                        <a:rPr lang="en-US" sz="1400" b="1" dirty="0" err="1">
                          <a:latin typeface="Times New Roman"/>
                          <a:ea typeface="Calibri"/>
                          <a:cs typeface="Times New Roman"/>
                        </a:rPr>
                        <a:t>hóa</a:t>
                      </a:r>
                      <a:r>
                        <a:rPr lang="en-US" sz="1400" b="1" dirty="0">
                          <a:latin typeface="Times New Roman"/>
                          <a:ea typeface="Calibri"/>
                          <a:cs typeface="Times New Roman"/>
                        </a:rPr>
                        <a:t> (</a:t>
                      </a:r>
                      <a:r>
                        <a:rPr lang="en-US" sz="1400" b="1" dirty="0" err="1">
                          <a:latin typeface="Times New Roman"/>
                          <a:ea typeface="Calibri"/>
                          <a:cs typeface="Times New Roman"/>
                        </a:rPr>
                        <a:t>Nghị</a:t>
                      </a:r>
                      <a:r>
                        <a:rPr lang="en-US" sz="1400" b="1" dirty="0">
                          <a:latin typeface="Times New Roman"/>
                          <a:ea typeface="Calibri"/>
                          <a:cs typeface="Times New Roman"/>
                        </a:rPr>
                        <a:t> </a:t>
                      </a:r>
                      <a:r>
                        <a:rPr lang="en-US" sz="1400" b="1" dirty="0" err="1">
                          <a:latin typeface="Times New Roman"/>
                          <a:ea typeface="Calibri"/>
                          <a:cs typeface="Times New Roman"/>
                        </a:rPr>
                        <a:t>định</a:t>
                      </a:r>
                      <a:r>
                        <a:rPr lang="en-US" sz="1400" b="1" dirty="0">
                          <a:latin typeface="Times New Roman"/>
                          <a:ea typeface="Calibri"/>
                          <a:cs typeface="Times New Roman"/>
                        </a:rPr>
                        <a:t> 69/2008/NĐ-CP </a:t>
                      </a:r>
                      <a:r>
                        <a:rPr lang="en-US" sz="1400" b="1" dirty="0" err="1">
                          <a:latin typeface="Times New Roman"/>
                          <a:ea typeface="Calibri"/>
                          <a:cs typeface="Times New Roman"/>
                        </a:rPr>
                        <a:t>ngày</a:t>
                      </a:r>
                      <a:r>
                        <a:rPr lang="en-US" sz="1400" b="1" dirty="0">
                          <a:latin typeface="Times New Roman"/>
                          <a:ea typeface="Calibri"/>
                          <a:cs typeface="Times New Roman"/>
                        </a:rPr>
                        <a:t> 30/5/2008)</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u="sng" dirty="0" err="1">
                          <a:latin typeface="Times New Roman"/>
                          <a:ea typeface="Calibri"/>
                          <a:cs typeface="Times New Roman"/>
                        </a:rPr>
                        <a:t>Chính</a:t>
                      </a:r>
                      <a:r>
                        <a:rPr lang="en-US" sz="1400" u="sng" dirty="0">
                          <a:latin typeface="Times New Roman"/>
                          <a:ea typeface="Calibri"/>
                          <a:cs typeface="Times New Roman"/>
                        </a:rPr>
                        <a:t> </a:t>
                      </a:r>
                      <a:r>
                        <a:rPr lang="en-US" sz="1400" u="sng" dirty="0" err="1">
                          <a:latin typeface="Times New Roman"/>
                          <a:ea typeface="Calibri"/>
                          <a:cs typeface="Times New Roman"/>
                        </a:rPr>
                        <a:t>sách</a:t>
                      </a:r>
                      <a:r>
                        <a:rPr lang="en-US" sz="1400" u="sng" dirty="0">
                          <a:latin typeface="Times New Roman"/>
                          <a:ea typeface="Calibri"/>
                          <a:cs typeface="Times New Roman"/>
                        </a:rPr>
                        <a:t> </a:t>
                      </a:r>
                      <a:r>
                        <a:rPr lang="en-US" sz="1400" u="sng" dirty="0" err="1">
                          <a:latin typeface="Times New Roman"/>
                          <a:ea typeface="Calibri"/>
                          <a:cs typeface="Times New Roman"/>
                        </a:rPr>
                        <a:t>ưu</a:t>
                      </a:r>
                      <a:r>
                        <a:rPr lang="en-US" sz="1400" u="sng" dirty="0">
                          <a:latin typeface="Times New Roman"/>
                          <a:ea typeface="Calibri"/>
                          <a:cs typeface="Times New Roman"/>
                        </a:rPr>
                        <a:t> </a:t>
                      </a:r>
                      <a:r>
                        <a:rPr lang="en-US" sz="1400" u="sng" dirty="0" err="1">
                          <a:latin typeface="Times New Roman"/>
                          <a:ea typeface="Calibri"/>
                          <a:cs typeface="Times New Roman"/>
                        </a:rPr>
                        <a:t>đãi</a:t>
                      </a:r>
                      <a:r>
                        <a:rPr lang="en-US" sz="1400" u="sng" dirty="0">
                          <a:latin typeface="Times New Roman"/>
                          <a:ea typeface="Calibri"/>
                          <a:cs typeface="Times New Roman"/>
                        </a:rPr>
                        <a:t> </a:t>
                      </a:r>
                      <a:r>
                        <a:rPr lang="en-US" sz="1400" u="sng" dirty="0" err="1">
                          <a:latin typeface="Times New Roman"/>
                          <a:ea typeface="Calibri"/>
                          <a:cs typeface="Times New Roman"/>
                        </a:rPr>
                        <a:t>về</a:t>
                      </a:r>
                      <a:r>
                        <a:rPr lang="en-US" sz="1400" u="sng" dirty="0">
                          <a:latin typeface="Times New Roman"/>
                          <a:ea typeface="Calibri"/>
                          <a:cs typeface="Times New Roman"/>
                        </a:rPr>
                        <a:t> </a:t>
                      </a:r>
                      <a:r>
                        <a:rPr lang="en-US" sz="1400" u="sng" dirty="0" err="1">
                          <a:latin typeface="Times New Roman"/>
                          <a:ea typeface="Calibri"/>
                          <a:cs typeface="Times New Roman"/>
                        </a:rPr>
                        <a:t>cơ</a:t>
                      </a:r>
                      <a:r>
                        <a:rPr lang="en-US" sz="1400" u="sng" dirty="0">
                          <a:latin typeface="Times New Roman"/>
                          <a:ea typeface="Calibri"/>
                          <a:cs typeface="Times New Roman"/>
                        </a:rPr>
                        <a:t> </a:t>
                      </a:r>
                      <a:r>
                        <a:rPr lang="en-US" sz="1400" u="sng" dirty="0" err="1">
                          <a:latin typeface="Times New Roman"/>
                          <a:ea typeface="Calibri"/>
                          <a:cs typeface="Times New Roman"/>
                        </a:rPr>
                        <a:t>sở</a:t>
                      </a:r>
                      <a:r>
                        <a:rPr lang="en-US" sz="1400" u="sng" dirty="0">
                          <a:latin typeface="Times New Roman"/>
                          <a:ea typeface="Calibri"/>
                          <a:cs typeface="Times New Roman"/>
                        </a:rPr>
                        <a:t> </a:t>
                      </a:r>
                      <a:r>
                        <a:rPr lang="en-US" sz="1400" u="sng" dirty="0" err="1">
                          <a:latin typeface="Times New Roman"/>
                          <a:ea typeface="Calibri"/>
                          <a:cs typeface="Times New Roman"/>
                        </a:rPr>
                        <a:t>hạ</a:t>
                      </a:r>
                      <a:r>
                        <a:rPr lang="en-US" sz="1400" u="sng" dirty="0">
                          <a:latin typeface="Times New Roman"/>
                          <a:ea typeface="Calibri"/>
                          <a:cs typeface="Times New Roman"/>
                        </a:rPr>
                        <a:t> </a:t>
                      </a:r>
                      <a:r>
                        <a:rPr lang="en-US" sz="1400" u="sng" dirty="0" err="1">
                          <a:latin typeface="Times New Roman"/>
                          <a:ea typeface="Calibri"/>
                          <a:cs typeface="Times New Roman"/>
                        </a:rPr>
                        <a:t>tầng</a:t>
                      </a:r>
                      <a:r>
                        <a:rPr lang="en-US" sz="1400" u="sng" dirty="0">
                          <a:latin typeface="Times New Roman"/>
                          <a:ea typeface="Calibri"/>
                          <a:cs typeface="Times New Roman"/>
                        </a:rPr>
                        <a:t> </a:t>
                      </a:r>
                      <a:r>
                        <a:rPr lang="en-US" sz="1400" u="sng" dirty="0" err="1">
                          <a:latin typeface="Times New Roman"/>
                          <a:ea typeface="Calibri"/>
                          <a:cs typeface="Times New Roman"/>
                        </a:rPr>
                        <a:t>và</a:t>
                      </a:r>
                      <a:r>
                        <a:rPr lang="en-US" sz="1400" u="sng" dirty="0">
                          <a:latin typeface="Times New Roman"/>
                          <a:ea typeface="Calibri"/>
                          <a:cs typeface="Times New Roman"/>
                        </a:rPr>
                        <a:t> </a:t>
                      </a:r>
                      <a:r>
                        <a:rPr lang="en-US" sz="1400" u="sng" dirty="0" err="1">
                          <a:latin typeface="Times New Roman"/>
                          <a:ea typeface="Calibri"/>
                          <a:cs typeface="Times New Roman"/>
                        </a:rPr>
                        <a:t>đất</a:t>
                      </a:r>
                      <a:r>
                        <a:rPr lang="en-US" sz="1400" u="sng" dirty="0">
                          <a:latin typeface="Times New Roman"/>
                          <a:ea typeface="Calibri"/>
                          <a:cs typeface="Times New Roman"/>
                        </a:rPr>
                        <a:t> </a:t>
                      </a:r>
                      <a:r>
                        <a:rPr lang="en-US" sz="1400" u="sng" dirty="0" err="1">
                          <a:latin typeface="Times New Roman"/>
                          <a:ea typeface="Calibri"/>
                          <a:cs typeface="Times New Roman"/>
                        </a:rPr>
                        <a:t>đai</a:t>
                      </a:r>
                      <a:r>
                        <a:rPr lang="en-US" sz="1400" u="sng" dirty="0">
                          <a:latin typeface="Times New Roman"/>
                          <a:ea typeface="Calibri"/>
                          <a:cs typeface="Times New Roman"/>
                        </a:rPr>
                        <a:t> </a:t>
                      </a:r>
                      <a:r>
                        <a:rPr lang="en-US" sz="1400" u="sng" dirty="0" err="1">
                          <a:latin typeface="Times New Roman"/>
                          <a:ea typeface="Calibri"/>
                          <a:cs typeface="Times New Roman"/>
                        </a:rPr>
                        <a:t>áp</a:t>
                      </a:r>
                      <a:r>
                        <a:rPr lang="en-US" sz="1400" u="sng" dirty="0">
                          <a:latin typeface="Times New Roman"/>
                          <a:ea typeface="Calibri"/>
                          <a:cs typeface="Times New Roman"/>
                        </a:rPr>
                        <a:t> </a:t>
                      </a:r>
                      <a:r>
                        <a:rPr lang="en-US" sz="1400" u="sng" dirty="0" err="1">
                          <a:latin typeface="Times New Roman"/>
                          <a:ea typeface="Calibri"/>
                          <a:cs typeface="Times New Roman"/>
                        </a:rPr>
                        <a:t>dụng</a:t>
                      </a:r>
                      <a:r>
                        <a:rPr lang="en-US" sz="1400" u="sng" dirty="0">
                          <a:latin typeface="Times New Roman"/>
                          <a:ea typeface="Calibri"/>
                          <a:cs typeface="Times New Roman"/>
                        </a:rPr>
                        <a:t> </a:t>
                      </a:r>
                      <a:r>
                        <a:rPr lang="en-US" sz="1400" u="sng" dirty="0" err="1">
                          <a:latin typeface="Times New Roman"/>
                          <a:ea typeface="Calibri"/>
                          <a:cs typeface="Times New Roman"/>
                        </a:rPr>
                        <a:t>chung</a:t>
                      </a:r>
                      <a:r>
                        <a:rPr lang="en-US" sz="1400" u="sng" dirty="0">
                          <a:latin typeface="Times New Roman"/>
                          <a:ea typeface="Calibri"/>
                          <a:cs typeface="Times New Roman"/>
                        </a:rPr>
                        <a:t> </a:t>
                      </a:r>
                      <a:r>
                        <a:rPr lang="en-US" sz="1400" u="sng" dirty="0" err="1">
                          <a:latin typeface="Times New Roman"/>
                          <a:ea typeface="Calibri"/>
                          <a:cs typeface="Times New Roman"/>
                        </a:rPr>
                        <a:t>cho</a:t>
                      </a:r>
                      <a:r>
                        <a:rPr lang="en-US" sz="1400" u="sng" dirty="0">
                          <a:latin typeface="Times New Roman"/>
                          <a:ea typeface="Calibri"/>
                          <a:cs typeface="Times New Roman"/>
                        </a:rPr>
                        <a:t> </a:t>
                      </a:r>
                      <a:r>
                        <a:rPr lang="en-US" sz="1400" u="sng" dirty="0" err="1">
                          <a:latin typeface="Times New Roman"/>
                          <a:ea typeface="Calibri"/>
                          <a:cs typeface="Times New Roman"/>
                        </a:rPr>
                        <a:t>cơ</a:t>
                      </a:r>
                      <a:r>
                        <a:rPr lang="en-US" sz="1400" u="sng" dirty="0">
                          <a:latin typeface="Times New Roman"/>
                          <a:ea typeface="Calibri"/>
                          <a:cs typeface="Times New Roman"/>
                        </a:rPr>
                        <a:t> </a:t>
                      </a:r>
                      <a:r>
                        <a:rPr lang="en-US" sz="1400" u="sng" dirty="0" err="1">
                          <a:latin typeface="Times New Roman"/>
                          <a:ea typeface="Calibri"/>
                          <a:cs typeface="Times New Roman"/>
                        </a:rPr>
                        <a:t>sở</a:t>
                      </a:r>
                      <a:r>
                        <a:rPr lang="en-US" sz="1400" u="sng" dirty="0">
                          <a:latin typeface="Times New Roman"/>
                          <a:ea typeface="Calibri"/>
                          <a:cs typeface="Times New Roman"/>
                        </a:rPr>
                        <a:t> </a:t>
                      </a:r>
                      <a:r>
                        <a:rPr lang="en-US" sz="1400" u="sng" dirty="0" err="1">
                          <a:latin typeface="Times New Roman"/>
                          <a:ea typeface="Calibri"/>
                          <a:cs typeface="Times New Roman"/>
                        </a:rPr>
                        <a:t>công</a:t>
                      </a:r>
                      <a:r>
                        <a:rPr lang="en-US" sz="1400" u="sng" dirty="0">
                          <a:latin typeface="Times New Roman"/>
                          <a:ea typeface="Calibri"/>
                          <a:cs typeface="Times New Roman"/>
                        </a:rPr>
                        <a:t> </a:t>
                      </a:r>
                      <a:r>
                        <a:rPr lang="en-US" sz="1400" u="sng" dirty="0" err="1">
                          <a:latin typeface="Times New Roman"/>
                          <a:ea typeface="Calibri"/>
                          <a:cs typeface="Times New Roman"/>
                        </a:rPr>
                        <a:t>lập</a:t>
                      </a:r>
                      <a:r>
                        <a:rPr lang="en-US" sz="1400" u="sng" dirty="0">
                          <a:latin typeface="Times New Roman"/>
                          <a:ea typeface="Calibri"/>
                          <a:cs typeface="Times New Roman"/>
                        </a:rPr>
                        <a:t> </a:t>
                      </a:r>
                      <a:r>
                        <a:rPr lang="en-US" sz="1400" u="sng" dirty="0" err="1">
                          <a:latin typeface="Times New Roman"/>
                          <a:ea typeface="Calibri"/>
                          <a:cs typeface="Times New Roman"/>
                        </a:rPr>
                        <a:t>và</a:t>
                      </a:r>
                      <a:r>
                        <a:rPr lang="en-US" sz="1400" u="sng" dirty="0">
                          <a:latin typeface="Times New Roman"/>
                          <a:ea typeface="Calibri"/>
                          <a:cs typeface="Times New Roman"/>
                        </a:rPr>
                        <a:t> </a:t>
                      </a:r>
                      <a:r>
                        <a:rPr lang="en-US" sz="1400" u="sng" dirty="0" err="1">
                          <a:latin typeface="Times New Roman"/>
                          <a:ea typeface="Calibri"/>
                          <a:cs typeface="Times New Roman"/>
                        </a:rPr>
                        <a:t>ngoài</a:t>
                      </a:r>
                      <a:r>
                        <a:rPr lang="en-US" sz="1400" u="sng" dirty="0">
                          <a:latin typeface="Times New Roman"/>
                          <a:ea typeface="Calibri"/>
                          <a:cs typeface="Times New Roman"/>
                        </a:rPr>
                        <a:t> </a:t>
                      </a:r>
                      <a:r>
                        <a:rPr lang="en-US" sz="1400" u="sng" dirty="0" err="1">
                          <a:latin typeface="Times New Roman"/>
                          <a:ea typeface="Calibri"/>
                          <a:cs typeface="Times New Roman"/>
                        </a:rPr>
                        <a:t>công</a:t>
                      </a:r>
                      <a:r>
                        <a:rPr lang="en-US" sz="1400" u="sng" dirty="0">
                          <a:latin typeface="Times New Roman"/>
                          <a:ea typeface="Calibri"/>
                          <a:cs typeface="Times New Roman"/>
                        </a:rPr>
                        <a:t> </a:t>
                      </a:r>
                      <a:r>
                        <a:rPr lang="en-US" sz="1400" u="sng" dirty="0" err="1">
                          <a:latin typeface="Times New Roman"/>
                          <a:ea typeface="Calibri"/>
                          <a:cs typeface="Times New Roman"/>
                        </a:rPr>
                        <a:t>lập</a:t>
                      </a:r>
                      <a:r>
                        <a:rPr lang="en-US" sz="1400" u="sng" dirty="0">
                          <a:latin typeface="Times New Roman"/>
                          <a:ea typeface="Calibri"/>
                          <a:cs typeface="Times New Roman"/>
                        </a:rPr>
                        <a:t>:</a:t>
                      </a:r>
                      <a:endParaRPr lang="en-US" sz="1400" dirty="0">
                        <a:latin typeface="Calibri"/>
                        <a:ea typeface="Calibri"/>
                        <a:cs typeface="Times New Roman"/>
                      </a:endParaRPr>
                    </a:p>
                    <a:p>
                      <a:pPr marL="342900" lvl="0" indent="-342900" algn="just">
                        <a:lnSpc>
                          <a:spcPct val="110000"/>
                        </a:lnSpc>
                        <a:spcBef>
                          <a:spcPts val="0"/>
                        </a:spcBef>
                        <a:spcAft>
                          <a:spcPts val="0"/>
                        </a:spcAft>
                        <a:buSzPts val="1200"/>
                        <a:buFont typeface="Times New Roman"/>
                        <a:buChar char="-"/>
                        <a:tabLst>
                          <a:tab pos="228600" algn="l"/>
                        </a:tabLst>
                      </a:pPr>
                      <a:r>
                        <a:rPr lang="en-US" sz="1400" dirty="0" err="1">
                          <a:latin typeface="Times New Roman"/>
                          <a:ea typeface="Times New Roman"/>
                          <a:cs typeface="Times New Roman"/>
                        </a:rPr>
                        <a:t>Cơ</a:t>
                      </a:r>
                      <a:r>
                        <a:rPr lang="en-US" sz="1400" dirty="0">
                          <a:latin typeface="Times New Roman"/>
                          <a:ea typeface="Times New Roman"/>
                          <a:cs typeface="Times New Roman"/>
                        </a:rPr>
                        <a:t> </a:t>
                      </a:r>
                      <a:r>
                        <a:rPr lang="en-US" sz="1400" dirty="0" err="1">
                          <a:latin typeface="Times New Roman"/>
                          <a:ea typeface="Times New Roman"/>
                          <a:cs typeface="Times New Roman"/>
                        </a:rPr>
                        <a:t>sở</a:t>
                      </a:r>
                      <a:r>
                        <a:rPr lang="en-US" sz="1400" dirty="0">
                          <a:latin typeface="Times New Roman"/>
                          <a:ea typeface="Times New Roman"/>
                          <a:cs typeface="Times New Roman"/>
                        </a:rPr>
                        <a:t> </a:t>
                      </a:r>
                      <a:r>
                        <a:rPr lang="en-US" sz="1400" dirty="0" err="1">
                          <a:latin typeface="Times New Roman"/>
                          <a:ea typeface="Times New Roman"/>
                          <a:cs typeface="Times New Roman"/>
                        </a:rPr>
                        <a:t>thực</a:t>
                      </a:r>
                      <a:r>
                        <a:rPr lang="en-US" sz="1400" dirty="0">
                          <a:latin typeface="Times New Roman"/>
                          <a:ea typeface="Times New Roman"/>
                          <a:cs typeface="Times New Roman"/>
                        </a:rPr>
                        <a:t> </a:t>
                      </a:r>
                      <a:r>
                        <a:rPr lang="en-US" sz="1400" dirty="0" err="1">
                          <a:latin typeface="Times New Roman"/>
                          <a:ea typeface="Times New Roman"/>
                          <a:cs typeface="Times New Roman"/>
                        </a:rPr>
                        <a:t>hiện</a:t>
                      </a:r>
                      <a:r>
                        <a:rPr lang="en-US" sz="1400" dirty="0">
                          <a:latin typeface="Times New Roman"/>
                          <a:ea typeface="Times New Roman"/>
                          <a:cs typeface="Times New Roman"/>
                        </a:rPr>
                        <a:t> XHH </a:t>
                      </a:r>
                      <a:r>
                        <a:rPr lang="en-US" sz="1400" dirty="0" err="1">
                          <a:latin typeface="Times New Roman"/>
                          <a:ea typeface="Times New Roman"/>
                          <a:cs typeface="Times New Roman"/>
                        </a:rPr>
                        <a:t>được</a:t>
                      </a:r>
                      <a:r>
                        <a:rPr lang="en-US" sz="1400" dirty="0">
                          <a:latin typeface="Times New Roman"/>
                          <a:ea typeface="Times New Roman"/>
                          <a:cs typeface="Times New Roman"/>
                        </a:rPr>
                        <a:t> </a:t>
                      </a:r>
                      <a:r>
                        <a:rPr lang="en-US" sz="1400" dirty="0" err="1">
                          <a:latin typeface="Times New Roman"/>
                          <a:ea typeface="Times New Roman"/>
                          <a:cs typeface="Times New Roman"/>
                        </a:rPr>
                        <a:t>thuê</a:t>
                      </a:r>
                      <a:r>
                        <a:rPr lang="en-US" sz="1400" dirty="0">
                          <a:latin typeface="Times New Roman"/>
                          <a:ea typeface="Times New Roman"/>
                          <a:cs typeface="Times New Roman"/>
                        </a:rPr>
                        <a:t> </a:t>
                      </a:r>
                      <a:r>
                        <a:rPr lang="en-US" sz="1400" dirty="0" err="1">
                          <a:latin typeface="Times New Roman"/>
                          <a:ea typeface="Times New Roman"/>
                          <a:cs typeface="Times New Roman"/>
                        </a:rPr>
                        <a:t>dài</a:t>
                      </a:r>
                      <a:r>
                        <a:rPr lang="en-US" sz="1400" dirty="0">
                          <a:latin typeface="Times New Roman"/>
                          <a:ea typeface="Times New Roman"/>
                          <a:cs typeface="Times New Roman"/>
                        </a:rPr>
                        <a:t> </a:t>
                      </a:r>
                      <a:r>
                        <a:rPr lang="en-US" sz="1400" dirty="0" err="1">
                          <a:latin typeface="Times New Roman"/>
                          <a:ea typeface="Times New Roman"/>
                          <a:cs typeface="Times New Roman"/>
                        </a:rPr>
                        <a:t>hạn</a:t>
                      </a:r>
                      <a:r>
                        <a:rPr lang="en-US" sz="1400" dirty="0">
                          <a:latin typeface="Times New Roman"/>
                          <a:ea typeface="Times New Roman"/>
                          <a:cs typeface="Times New Roman"/>
                        </a:rPr>
                        <a:t> </a:t>
                      </a:r>
                      <a:r>
                        <a:rPr lang="en-US" sz="1400" dirty="0" err="1">
                          <a:latin typeface="Times New Roman"/>
                          <a:ea typeface="Times New Roman"/>
                          <a:cs typeface="Times New Roman"/>
                        </a:rPr>
                        <a:t>với</a:t>
                      </a:r>
                      <a:r>
                        <a:rPr lang="en-US" sz="1400" dirty="0">
                          <a:latin typeface="Times New Roman"/>
                          <a:ea typeface="Times New Roman"/>
                          <a:cs typeface="Times New Roman"/>
                        </a:rPr>
                        <a:t> </a:t>
                      </a:r>
                      <a:r>
                        <a:rPr lang="en-US" sz="1400" dirty="0" err="1">
                          <a:latin typeface="Times New Roman"/>
                          <a:ea typeface="Times New Roman"/>
                          <a:cs typeface="Times New Roman"/>
                        </a:rPr>
                        <a:t>giá</a:t>
                      </a:r>
                      <a:r>
                        <a:rPr lang="en-US" sz="1400" dirty="0">
                          <a:latin typeface="Times New Roman"/>
                          <a:ea typeface="Times New Roman"/>
                          <a:cs typeface="Times New Roman"/>
                        </a:rPr>
                        <a:t> </a:t>
                      </a:r>
                      <a:r>
                        <a:rPr lang="en-US" sz="1400" dirty="0" err="1">
                          <a:latin typeface="Times New Roman"/>
                          <a:ea typeface="Times New Roman"/>
                          <a:cs typeface="Times New Roman"/>
                        </a:rPr>
                        <a:t>ưu</a:t>
                      </a:r>
                      <a:r>
                        <a:rPr lang="en-US" sz="1400" dirty="0">
                          <a:latin typeface="Times New Roman"/>
                          <a:ea typeface="Times New Roman"/>
                          <a:cs typeface="Times New Roman"/>
                        </a:rPr>
                        <a:t> </a:t>
                      </a:r>
                      <a:r>
                        <a:rPr lang="en-US" sz="1400" dirty="0" err="1">
                          <a:latin typeface="Times New Roman"/>
                          <a:ea typeface="Times New Roman"/>
                          <a:cs typeface="Times New Roman"/>
                        </a:rPr>
                        <a:t>đãi</a:t>
                      </a:r>
                      <a:r>
                        <a:rPr lang="en-US" sz="1400" dirty="0">
                          <a:latin typeface="Times New Roman"/>
                          <a:ea typeface="Times New Roman"/>
                          <a:cs typeface="Times New Roman"/>
                        </a:rPr>
                        <a:t> (</a:t>
                      </a:r>
                      <a:r>
                        <a:rPr lang="en-US" sz="1400" dirty="0" err="1">
                          <a:latin typeface="Times New Roman"/>
                          <a:ea typeface="Times New Roman"/>
                          <a:cs typeface="Times New Roman"/>
                        </a:rPr>
                        <a:t>không</a:t>
                      </a:r>
                      <a:r>
                        <a:rPr lang="en-US" sz="1400" dirty="0">
                          <a:latin typeface="Times New Roman"/>
                          <a:ea typeface="Times New Roman"/>
                          <a:cs typeface="Times New Roman"/>
                        </a:rPr>
                        <a:t> </a:t>
                      </a:r>
                      <a:r>
                        <a:rPr lang="en-US" sz="1400" dirty="0" err="1">
                          <a:latin typeface="Times New Roman"/>
                          <a:ea typeface="Times New Roman"/>
                          <a:cs typeface="Times New Roman"/>
                        </a:rPr>
                        <a:t>bao</a:t>
                      </a:r>
                      <a:r>
                        <a:rPr lang="en-US" sz="1400" dirty="0">
                          <a:latin typeface="Times New Roman"/>
                          <a:ea typeface="Times New Roman"/>
                          <a:cs typeface="Times New Roman"/>
                        </a:rPr>
                        <a:t> </a:t>
                      </a:r>
                      <a:r>
                        <a:rPr lang="en-US" sz="1400" dirty="0" err="1">
                          <a:latin typeface="Times New Roman"/>
                          <a:ea typeface="Times New Roman"/>
                          <a:cs typeface="Times New Roman"/>
                        </a:rPr>
                        <a:t>gồm</a:t>
                      </a:r>
                      <a:r>
                        <a:rPr lang="en-US" sz="1400" dirty="0">
                          <a:latin typeface="Times New Roman"/>
                          <a:ea typeface="Times New Roman"/>
                          <a:cs typeface="Times New Roman"/>
                        </a:rPr>
                        <a:t> </a:t>
                      </a:r>
                      <a:r>
                        <a:rPr lang="en-US" sz="1400" dirty="0" err="1">
                          <a:latin typeface="Times New Roman"/>
                          <a:ea typeface="Times New Roman"/>
                          <a:cs typeface="Times New Roman"/>
                        </a:rPr>
                        <a:t>tiền</a:t>
                      </a:r>
                      <a:r>
                        <a:rPr lang="en-US" sz="1400" dirty="0">
                          <a:latin typeface="Times New Roman"/>
                          <a:ea typeface="Times New Roman"/>
                          <a:cs typeface="Times New Roman"/>
                        </a:rPr>
                        <a:t> </a:t>
                      </a:r>
                      <a:r>
                        <a:rPr lang="en-US" sz="1400" dirty="0" err="1">
                          <a:latin typeface="Times New Roman"/>
                          <a:ea typeface="Times New Roman"/>
                          <a:cs typeface="Times New Roman"/>
                        </a:rPr>
                        <a:t>thuê</a:t>
                      </a:r>
                      <a:r>
                        <a:rPr lang="en-US" sz="1400" dirty="0">
                          <a:latin typeface="Times New Roman"/>
                          <a:ea typeface="Times New Roman"/>
                          <a:cs typeface="Times New Roman"/>
                        </a:rPr>
                        <a:t> </a:t>
                      </a:r>
                      <a:r>
                        <a:rPr lang="en-US" sz="1400" dirty="0" err="1">
                          <a:latin typeface="Times New Roman"/>
                          <a:ea typeface="Times New Roman"/>
                          <a:cs typeface="Times New Roman"/>
                        </a:rPr>
                        <a:t>đất</a:t>
                      </a:r>
                      <a:r>
                        <a:rPr lang="en-US" sz="1400" dirty="0">
                          <a:latin typeface="Times New Roman"/>
                          <a:ea typeface="Times New Roman"/>
                          <a:cs typeface="Times New Roman"/>
                        </a:rPr>
                        <a:t>, </a:t>
                      </a:r>
                      <a:r>
                        <a:rPr lang="en-US" sz="1400" dirty="0" err="1">
                          <a:latin typeface="Times New Roman"/>
                          <a:ea typeface="Times New Roman"/>
                          <a:cs typeface="Times New Roman"/>
                        </a:rPr>
                        <a:t>tiền</a:t>
                      </a:r>
                      <a:r>
                        <a:rPr lang="en-US" sz="1400" dirty="0">
                          <a:latin typeface="Times New Roman"/>
                          <a:ea typeface="Times New Roman"/>
                          <a:cs typeface="Times New Roman"/>
                        </a:rPr>
                        <a:t> </a:t>
                      </a:r>
                      <a:r>
                        <a:rPr lang="en-US" sz="1400" dirty="0" err="1">
                          <a:latin typeface="Times New Roman"/>
                          <a:ea typeface="Times New Roman"/>
                          <a:cs typeface="Times New Roman"/>
                        </a:rPr>
                        <a:t>đền</a:t>
                      </a:r>
                      <a:r>
                        <a:rPr lang="en-US" sz="1400" dirty="0">
                          <a:latin typeface="Times New Roman"/>
                          <a:ea typeface="Times New Roman"/>
                          <a:cs typeface="Times New Roman"/>
                        </a:rPr>
                        <a:t> </a:t>
                      </a:r>
                      <a:r>
                        <a:rPr lang="en-US" sz="1400" dirty="0" err="1">
                          <a:latin typeface="Times New Roman"/>
                          <a:ea typeface="Times New Roman"/>
                          <a:cs typeface="Times New Roman"/>
                        </a:rPr>
                        <a:t>bù</a:t>
                      </a:r>
                      <a:r>
                        <a:rPr lang="en-US" sz="1400" dirty="0">
                          <a:latin typeface="Times New Roman"/>
                          <a:ea typeface="Times New Roman"/>
                          <a:cs typeface="Times New Roman"/>
                        </a:rPr>
                        <a:t> </a:t>
                      </a:r>
                      <a:r>
                        <a:rPr lang="en-US" sz="1400" dirty="0" err="1">
                          <a:latin typeface="Times New Roman"/>
                          <a:ea typeface="Times New Roman"/>
                          <a:cs typeface="Times New Roman"/>
                        </a:rPr>
                        <a:t>giải</a:t>
                      </a:r>
                      <a:r>
                        <a:rPr lang="en-US" sz="1400" dirty="0">
                          <a:latin typeface="Times New Roman"/>
                          <a:ea typeface="Times New Roman"/>
                          <a:cs typeface="Times New Roman"/>
                        </a:rPr>
                        <a:t> </a:t>
                      </a:r>
                      <a:r>
                        <a:rPr lang="en-US" sz="1400" dirty="0" err="1">
                          <a:latin typeface="Times New Roman"/>
                          <a:ea typeface="Times New Roman"/>
                          <a:cs typeface="Times New Roman"/>
                        </a:rPr>
                        <a:t>phóng</a:t>
                      </a:r>
                      <a:r>
                        <a:rPr lang="en-US" sz="1400" dirty="0">
                          <a:latin typeface="Times New Roman"/>
                          <a:ea typeface="Times New Roman"/>
                          <a:cs typeface="Times New Roman"/>
                        </a:rPr>
                        <a:t> </a:t>
                      </a:r>
                      <a:r>
                        <a:rPr lang="en-US" sz="1400" dirty="0" err="1">
                          <a:latin typeface="Times New Roman"/>
                          <a:ea typeface="Times New Roman"/>
                          <a:cs typeface="Times New Roman"/>
                        </a:rPr>
                        <a:t>mặt</a:t>
                      </a:r>
                      <a:r>
                        <a:rPr lang="en-US" sz="1400" dirty="0">
                          <a:latin typeface="Times New Roman"/>
                          <a:ea typeface="Times New Roman"/>
                          <a:cs typeface="Times New Roman"/>
                        </a:rPr>
                        <a:t> </a:t>
                      </a:r>
                      <a:r>
                        <a:rPr lang="en-US" sz="1400" dirty="0" err="1">
                          <a:latin typeface="Times New Roman"/>
                          <a:ea typeface="Times New Roman"/>
                          <a:cs typeface="Times New Roman"/>
                        </a:rPr>
                        <a:t>bằng</a:t>
                      </a:r>
                      <a:r>
                        <a:rPr lang="en-US" sz="1400" dirty="0">
                          <a:latin typeface="Times New Roman"/>
                          <a:ea typeface="Times New Roman"/>
                          <a:cs typeface="Times New Roman"/>
                        </a:rPr>
                        <a:t> </a:t>
                      </a:r>
                      <a:r>
                        <a:rPr lang="en-US" sz="1400" dirty="0" err="1">
                          <a:latin typeface="Times New Roman"/>
                          <a:ea typeface="Times New Roman"/>
                          <a:cs typeface="Times New Roman"/>
                        </a:rPr>
                        <a:t>và</a:t>
                      </a:r>
                      <a:r>
                        <a:rPr lang="en-US" sz="1400" dirty="0">
                          <a:latin typeface="Times New Roman"/>
                          <a:ea typeface="Times New Roman"/>
                          <a:cs typeface="Times New Roman"/>
                        </a:rPr>
                        <a:t> </a:t>
                      </a:r>
                      <a:r>
                        <a:rPr lang="en-US" sz="1400" dirty="0" err="1">
                          <a:latin typeface="Times New Roman"/>
                          <a:ea typeface="Times New Roman"/>
                          <a:cs typeface="Times New Roman"/>
                        </a:rPr>
                        <a:t>tiền</a:t>
                      </a:r>
                      <a:r>
                        <a:rPr lang="en-US" sz="1400" dirty="0">
                          <a:latin typeface="Times New Roman"/>
                          <a:ea typeface="Times New Roman"/>
                          <a:cs typeface="Times New Roman"/>
                        </a:rPr>
                        <a:t> </a:t>
                      </a:r>
                      <a:r>
                        <a:rPr lang="en-US" sz="1400" dirty="0" err="1">
                          <a:latin typeface="Times New Roman"/>
                          <a:ea typeface="Times New Roman"/>
                          <a:cs typeface="Times New Roman"/>
                        </a:rPr>
                        <a:t>lãi</a:t>
                      </a:r>
                      <a:r>
                        <a:rPr lang="en-US" sz="1400" dirty="0">
                          <a:latin typeface="Times New Roman"/>
                          <a:ea typeface="Times New Roman"/>
                          <a:cs typeface="Times New Roman"/>
                        </a:rPr>
                        <a:t> </a:t>
                      </a:r>
                      <a:r>
                        <a:rPr lang="en-US" sz="1400" dirty="0" err="1">
                          <a:latin typeface="Times New Roman"/>
                          <a:ea typeface="Times New Roman"/>
                          <a:cs typeface="Times New Roman"/>
                        </a:rPr>
                        <a:t>của</a:t>
                      </a:r>
                      <a:r>
                        <a:rPr lang="en-US" sz="1400" dirty="0">
                          <a:latin typeface="Times New Roman"/>
                          <a:ea typeface="Times New Roman"/>
                          <a:cs typeface="Times New Roman"/>
                        </a:rPr>
                        <a:t> </a:t>
                      </a:r>
                      <a:r>
                        <a:rPr lang="en-US" sz="1400" dirty="0" err="1">
                          <a:latin typeface="Times New Roman"/>
                          <a:ea typeface="Times New Roman"/>
                          <a:cs typeface="Times New Roman"/>
                        </a:rPr>
                        <a:t>cơ</a:t>
                      </a:r>
                      <a:r>
                        <a:rPr lang="en-US" sz="1400" dirty="0">
                          <a:latin typeface="Times New Roman"/>
                          <a:ea typeface="Times New Roman"/>
                          <a:cs typeface="Times New Roman"/>
                        </a:rPr>
                        <a:t> </a:t>
                      </a:r>
                      <a:r>
                        <a:rPr lang="en-US" sz="1400" dirty="0" err="1">
                          <a:latin typeface="Times New Roman"/>
                          <a:ea typeface="Times New Roman"/>
                          <a:cs typeface="Times New Roman"/>
                        </a:rPr>
                        <a:t>sở</a:t>
                      </a:r>
                      <a:r>
                        <a:rPr lang="en-US" sz="1400" dirty="0">
                          <a:latin typeface="Times New Roman"/>
                          <a:ea typeface="Times New Roman"/>
                          <a:cs typeface="Times New Roman"/>
                        </a:rPr>
                        <a:t> </a:t>
                      </a:r>
                      <a:r>
                        <a:rPr lang="en-US" sz="1400" dirty="0" err="1">
                          <a:latin typeface="Times New Roman"/>
                          <a:ea typeface="Times New Roman"/>
                          <a:cs typeface="Times New Roman"/>
                        </a:rPr>
                        <a:t>kinh</a:t>
                      </a:r>
                      <a:r>
                        <a:rPr lang="en-US" sz="1400" dirty="0">
                          <a:latin typeface="Times New Roman"/>
                          <a:ea typeface="Times New Roman"/>
                          <a:cs typeface="Times New Roman"/>
                        </a:rPr>
                        <a:t> </a:t>
                      </a:r>
                      <a:r>
                        <a:rPr lang="en-US" sz="1400" dirty="0" err="1">
                          <a:latin typeface="Times New Roman"/>
                          <a:ea typeface="Times New Roman"/>
                          <a:cs typeface="Times New Roman"/>
                        </a:rPr>
                        <a:t>doanh</a:t>
                      </a:r>
                      <a:r>
                        <a:rPr lang="en-US" sz="1400" dirty="0">
                          <a:latin typeface="Times New Roman"/>
                          <a:ea typeface="Times New Roman"/>
                          <a:cs typeface="Times New Roman"/>
                        </a:rPr>
                        <a:t> </a:t>
                      </a:r>
                      <a:r>
                        <a:rPr lang="en-US" sz="1400" dirty="0" err="1">
                          <a:latin typeface="Times New Roman"/>
                          <a:ea typeface="Times New Roman"/>
                          <a:cs typeface="Times New Roman"/>
                        </a:rPr>
                        <a:t>nhà</a:t>
                      </a:r>
                      <a:r>
                        <a:rPr lang="en-US" sz="1400" dirty="0">
                          <a:latin typeface="Times New Roman"/>
                          <a:ea typeface="Times New Roman"/>
                          <a:cs typeface="Times New Roman"/>
                        </a:rPr>
                        <a:t>, </a:t>
                      </a:r>
                      <a:r>
                        <a:rPr lang="en-US" sz="1400" dirty="0" err="1">
                          <a:latin typeface="Times New Roman"/>
                          <a:ea typeface="Times New Roman"/>
                          <a:cs typeface="Times New Roman"/>
                        </a:rPr>
                        <a:t>cơ</a:t>
                      </a:r>
                      <a:r>
                        <a:rPr lang="en-US" sz="1400" dirty="0">
                          <a:latin typeface="Times New Roman"/>
                          <a:ea typeface="Times New Roman"/>
                          <a:cs typeface="Times New Roman"/>
                        </a:rPr>
                        <a:t> </a:t>
                      </a:r>
                      <a:r>
                        <a:rPr lang="en-US" sz="1400" dirty="0" err="1">
                          <a:latin typeface="Times New Roman"/>
                          <a:ea typeface="Times New Roman"/>
                          <a:cs typeface="Times New Roman"/>
                        </a:rPr>
                        <a:t>sở</a:t>
                      </a:r>
                      <a:r>
                        <a:rPr lang="en-US" sz="1400" dirty="0">
                          <a:latin typeface="Times New Roman"/>
                          <a:ea typeface="Times New Roman"/>
                          <a:cs typeface="Times New Roman"/>
                        </a:rPr>
                        <a:t> </a:t>
                      </a:r>
                      <a:r>
                        <a:rPr lang="en-US" sz="1400" dirty="0" err="1">
                          <a:latin typeface="Times New Roman"/>
                          <a:ea typeface="Times New Roman"/>
                          <a:cs typeface="Times New Roman"/>
                        </a:rPr>
                        <a:t>hạ</a:t>
                      </a:r>
                      <a:r>
                        <a:rPr lang="en-US" sz="1400" dirty="0">
                          <a:latin typeface="Times New Roman"/>
                          <a:ea typeface="Times New Roman"/>
                          <a:cs typeface="Times New Roman"/>
                        </a:rPr>
                        <a:t> </a:t>
                      </a:r>
                      <a:r>
                        <a:rPr lang="en-US" sz="1400" dirty="0" err="1">
                          <a:latin typeface="Times New Roman"/>
                          <a:ea typeface="Times New Roman"/>
                          <a:cs typeface="Times New Roman"/>
                        </a:rPr>
                        <a:t>tầng</a:t>
                      </a:r>
                      <a:r>
                        <a:rPr lang="en-US" sz="1400" dirty="0">
                          <a:latin typeface="Times New Roman"/>
                          <a:ea typeface="Times New Roman"/>
                          <a:cs typeface="Times New Roman"/>
                        </a:rPr>
                        <a:t>).</a:t>
                      </a:r>
                      <a:endParaRPr lang="en-US" sz="1400" dirty="0">
                        <a:latin typeface="Calibri"/>
                        <a:ea typeface="Times New Roman"/>
                        <a:cs typeface="Times New Roman"/>
                      </a:endParaRPr>
                    </a:p>
                    <a:p>
                      <a:pPr marL="228600" indent="-228600"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Được</a:t>
                      </a:r>
                      <a:r>
                        <a:rPr lang="en-US" sz="1400" dirty="0">
                          <a:latin typeface="Times New Roman"/>
                          <a:ea typeface="Calibri"/>
                          <a:cs typeface="Times New Roman"/>
                        </a:rPr>
                        <a:t> </a:t>
                      </a:r>
                      <a:r>
                        <a:rPr lang="en-US" sz="1400" dirty="0" err="1">
                          <a:latin typeface="Times New Roman"/>
                          <a:ea typeface="Calibri"/>
                          <a:cs typeface="Times New Roman"/>
                        </a:rPr>
                        <a:t>Nhà</a:t>
                      </a:r>
                      <a:r>
                        <a:rPr lang="en-US" sz="1400" dirty="0">
                          <a:latin typeface="Times New Roman"/>
                          <a:ea typeface="Calibri"/>
                          <a:cs typeface="Times New Roman"/>
                        </a:rPr>
                        <a:t> </a:t>
                      </a:r>
                      <a:r>
                        <a:rPr lang="en-US" sz="1400" dirty="0" err="1">
                          <a:latin typeface="Times New Roman"/>
                          <a:ea typeface="Calibri"/>
                          <a:cs typeface="Times New Roman"/>
                        </a:rPr>
                        <a:t>nước</a:t>
                      </a:r>
                      <a:r>
                        <a:rPr lang="en-US" sz="1400" dirty="0">
                          <a:latin typeface="Times New Roman"/>
                          <a:ea typeface="Calibri"/>
                          <a:cs typeface="Times New Roman"/>
                        </a:rPr>
                        <a:t> </a:t>
                      </a:r>
                      <a:r>
                        <a:rPr lang="en-US" sz="1400" dirty="0" err="1">
                          <a:latin typeface="Times New Roman"/>
                          <a:ea typeface="Calibri"/>
                          <a:cs typeface="Times New Roman"/>
                        </a:rPr>
                        <a:t>giao</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a:t>
                      </a:r>
                      <a:r>
                        <a:rPr lang="en-US" sz="1400" dirty="0" err="1">
                          <a:latin typeface="Times New Roman"/>
                          <a:ea typeface="Calibri"/>
                          <a:cs typeface="Times New Roman"/>
                        </a:rPr>
                        <a:t>hoặc</a:t>
                      </a:r>
                      <a:r>
                        <a:rPr lang="en-US" sz="1400" dirty="0">
                          <a:latin typeface="Times New Roman"/>
                          <a:ea typeface="Calibri"/>
                          <a:cs typeface="Times New Roman"/>
                        </a:rPr>
                        <a:t> </a:t>
                      </a:r>
                      <a:r>
                        <a:rPr lang="en-US" sz="1400" dirty="0" err="1">
                          <a:latin typeface="Times New Roman"/>
                          <a:ea typeface="Calibri"/>
                          <a:cs typeface="Times New Roman"/>
                        </a:rPr>
                        <a:t>cho</a:t>
                      </a:r>
                      <a:r>
                        <a:rPr lang="en-US" sz="1400" dirty="0">
                          <a:latin typeface="Times New Roman"/>
                          <a:ea typeface="Calibri"/>
                          <a:cs typeface="Times New Roman"/>
                        </a:rPr>
                        <a:t> </a:t>
                      </a:r>
                      <a:r>
                        <a:rPr lang="en-US" sz="1400" dirty="0" err="1">
                          <a:latin typeface="Times New Roman"/>
                          <a:ea typeface="Calibri"/>
                          <a:cs typeface="Times New Roman"/>
                        </a:rPr>
                        <a:t>thuê</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a:t>
                      </a:r>
                      <a:r>
                        <a:rPr lang="en-US" sz="1400" dirty="0" err="1">
                          <a:latin typeface="Times New Roman"/>
                          <a:ea typeface="Calibri"/>
                          <a:cs typeface="Times New Roman"/>
                        </a:rPr>
                        <a:t>đã</a:t>
                      </a:r>
                      <a:r>
                        <a:rPr lang="en-US" sz="1400" dirty="0">
                          <a:latin typeface="Times New Roman"/>
                          <a:ea typeface="Calibri"/>
                          <a:cs typeface="Times New Roman"/>
                        </a:rPr>
                        <a:t> </a:t>
                      </a:r>
                      <a:r>
                        <a:rPr lang="en-US" sz="1400" dirty="0" err="1">
                          <a:latin typeface="Times New Roman"/>
                          <a:ea typeface="Calibri"/>
                          <a:cs typeface="Times New Roman"/>
                        </a:rPr>
                        <a:t>hoàn</a:t>
                      </a:r>
                      <a:r>
                        <a:rPr lang="en-US" sz="1400" dirty="0">
                          <a:latin typeface="Times New Roman"/>
                          <a:ea typeface="Calibri"/>
                          <a:cs typeface="Times New Roman"/>
                        </a:rPr>
                        <a:t> </a:t>
                      </a:r>
                      <a:r>
                        <a:rPr lang="en-US" sz="1400" dirty="0" err="1">
                          <a:latin typeface="Times New Roman"/>
                          <a:ea typeface="Calibri"/>
                          <a:cs typeface="Times New Roman"/>
                        </a:rPr>
                        <a:t>thành</a:t>
                      </a:r>
                      <a:r>
                        <a:rPr lang="en-US" sz="1400" dirty="0">
                          <a:latin typeface="Times New Roman"/>
                          <a:ea typeface="Calibri"/>
                          <a:cs typeface="Times New Roman"/>
                        </a:rPr>
                        <a:t> </a:t>
                      </a:r>
                      <a:r>
                        <a:rPr lang="en-US" sz="1400" dirty="0" err="1">
                          <a:latin typeface="Times New Roman"/>
                          <a:ea typeface="Calibri"/>
                          <a:cs typeface="Times New Roman"/>
                        </a:rPr>
                        <a:t>giải</a:t>
                      </a:r>
                      <a:r>
                        <a:rPr lang="en-US" sz="1400" dirty="0">
                          <a:latin typeface="Times New Roman"/>
                          <a:ea typeface="Calibri"/>
                          <a:cs typeface="Times New Roman"/>
                        </a:rPr>
                        <a:t> </a:t>
                      </a:r>
                      <a:r>
                        <a:rPr lang="en-US" sz="1400" dirty="0" err="1">
                          <a:latin typeface="Times New Roman"/>
                          <a:ea typeface="Calibri"/>
                          <a:cs typeface="Times New Roman"/>
                        </a:rPr>
                        <a:t>phóng</a:t>
                      </a:r>
                      <a:r>
                        <a:rPr lang="en-US" sz="1400" dirty="0">
                          <a:latin typeface="Times New Roman"/>
                          <a:ea typeface="Calibri"/>
                          <a:cs typeface="Times New Roman"/>
                        </a:rPr>
                        <a:t> </a:t>
                      </a:r>
                      <a:r>
                        <a:rPr lang="en-US" sz="1400" dirty="0" err="1">
                          <a:latin typeface="Times New Roman"/>
                          <a:ea typeface="Calibri"/>
                          <a:cs typeface="Times New Roman"/>
                        </a:rPr>
                        <a:t>mặt</a:t>
                      </a:r>
                      <a:r>
                        <a:rPr lang="en-US" sz="1400" dirty="0">
                          <a:latin typeface="Times New Roman"/>
                          <a:ea typeface="Calibri"/>
                          <a:cs typeface="Times New Roman"/>
                        </a:rPr>
                        <a:t> </a:t>
                      </a:r>
                      <a:r>
                        <a:rPr lang="en-US" sz="1400" dirty="0" err="1">
                          <a:latin typeface="Times New Roman"/>
                          <a:ea typeface="Calibri"/>
                          <a:cs typeface="Times New Roman"/>
                        </a:rPr>
                        <a:t>bằng</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các</a:t>
                      </a:r>
                      <a:r>
                        <a:rPr lang="en-US" sz="1400" dirty="0">
                          <a:latin typeface="Times New Roman"/>
                          <a:ea typeface="Calibri"/>
                          <a:cs typeface="Times New Roman"/>
                        </a:rPr>
                        <a:t> </a:t>
                      </a:r>
                      <a:r>
                        <a:rPr lang="en-US" sz="1400" dirty="0" err="1">
                          <a:latin typeface="Times New Roman"/>
                          <a:ea typeface="Calibri"/>
                          <a:cs typeface="Times New Roman"/>
                        </a:rPr>
                        <a:t>hình</a:t>
                      </a:r>
                      <a:r>
                        <a:rPr lang="en-US" sz="1400" dirty="0">
                          <a:latin typeface="Times New Roman"/>
                          <a:ea typeface="Calibri"/>
                          <a:cs typeface="Times New Roman"/>
                        </a:rPr>
                        <a:t> </a:t>
                      </a:r>
                      <a:r>
                        <a:rPr lang="en-US" sz="1400" dirty="0" err="1">
                          <a:latin typeface="Times New Roman"/>
                          <a:ea typeface="Calibri"/>
                          <a:cs typeface="Times New Roman"/>
                        </a:rPr>
                        <a:t>thức</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các</a:t>
                      </a:r>
                      <a:r>
                        <a:rPr lang="en-US" sz="1400" dirty="0">
                          <a:latin typeface="Times New Roman"/>
                          <a:ea typeface="Calibri"/>
                          <a:cs typeface="Times New Roman"/>
                        </a:rPr>
                        <a:t> </a:t>
                      </a:r>
                      <a:r>
                        <a:rPr lang="en-US" sz="1400" dirty="0" err="1">
                          <a:latin typeface="Times New Roman"/>
                          <a:ea typeface="Calibri"/>
                          <a:cs typeface="Times New Roman"/>
                        </a:rPr>
                        <a:t>hình</a:t>
                      </a:r>
                      <a:r>
                        <a:rPr lang="en-US" sz="1400" dirty="0">
                          <a:latin typeface="Times New Roman"/>
                          <a:ea typeface="Calibri"/>
                          <a:cs typeface="Times New Roman"/>
                        </a:rPr>
                        <a:t> </a:t>
                      </a:r>
                      <a:r>
                        <a:rPr lang="en-US" sz="1400" dirty="0" err="1">
                          <a:latin typeface="Times New Roman"/>
                          <a:ea typeface="Calibri"/>
                          <a:cs typeface="Times New Roman"/>
                        </a:rPr>
                        <a:t>thức</a:t>
                      </a:r>
                      <a:r>
                        <a:rPr lang="en-US" sz="1400" dirty="0">
                          <a:latin typeface="Times New Roman"/>
                          <a:ea typeface="Calibri"/>
                          <a:cs typeface="Times New Roman"/>
                        </a:rPr>
                        <a:t>: (a) </a:t>
                      </a:r>
                      <a:r>
                        <a:rPr lang="en-US" sz="1400" dirty="0" err="1">
                          <a:latin typeface="Times New Roman"/>
                          <a:ea typeface="Calibri"/>
                          <a:cs typeface="Times New Roman"/>
                        </a:rPr>
                        <a:t>Giao</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a:t>
                      </a:r>
                      <a:r>
                        <a:rPr lang="en-US" sz="1400" dirty="0" err="1">
                          <a:latin typeface="Times New Roman"/>
                          <a:ea typeface="Calibri"/>
                          <a:cs typeface="Times New Roman"/>
                        </a:rPr>
                        <a:t>không</a:t>
                      </a:r>
                      <a:r>
                        <a:rPr lang="en-US" sz="1400" dirty="0">
                          <a:latin typeface="Times New Roman"/>
                          <a:ea typeface="Calibri"/>
                          <a:cs typeface="Times New Roman"/>
                        </a:rPr>
                        <a:t> </a:t>
                      </a:r>
                      <a:r>
                        <a:rPr lang="en-US" sz="1400" dirty="0" err="1">
                          <a:latin typeface="Times New Roman"/>
                          <a:ea typeface="Calibri"/>
                          <a:cs typeface="Times New Roman"/>
                        </a:rPr>
                        <a:t>thu</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sử</a:t>
                      </a:r>
                      <a:r>
                        <a:rPr lang="en-US" sz="1400" dirty="0">
                          <a:latin typeface="Times New Roman"/>
                          <a:ea typeface="Calibri"/>
                          <a:cs typeface="Times New Roman"/>
                        </a:rPr>
                        <a:t> </a:t>
                      </a:r>
                      <a:r>
                        <a:rPr lang="en-US" sz="1400" dirty="0" err="1">
                          <a:latin typeface="Times New Roman"/>
                          <a:ea typeface="Calibri"/>
                          <a:cs typeface="Times New Roman"/>
                        </a:rPr>
                        <a:t>dụng</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(b) Cho </a:t>
                      </a:r>
                      <a:r>
                        <a:rPr lang="en-US" sz="1400" dirty="0" err="1">
                          <a:latin typeface="Times New Roman"/>
                          <a:ea typeface="Calibri"/>
                          <a:cs typeface="Times New Roman"/>
                        </a:rPr>
                        <a:t>thuê</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miễn</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thuê</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(c) </a:t>
                      </a:r>
                      <a:r>
                        <a:rPr lang="en-US" sz="1400" dirty="0" err="1">
                          <a:latin typeface="Times New Roman"/>
                          <a:ea typeface="Calibri"/>
                          <a:cs typeface="Times New Roman"/>
                        </a:rPr>
                        <a:t>Giao</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a:t>
                      </a:r>
                      <a:r>
                        <a:rPr lang="en-US" sz="1400" dirty="0" err="1">
                          <a:latin typeface="Times New Roman"/>
                          <a:ea typeface="Calibri"/>
                          <a:cs typeface="Times New Roman"/>
                        </a:rPr>
                        <a:t>có</a:t>
                      </a:r>
                      <a:r>
                        <a:rPr lang="en-US" sz="1400" dirty="0">
                          <a:latin typeface="Times New Roman"/>
                          <a:ea typeface="Calibri"/>
                          <a:cs typeface="Times New Roman"/>
                        </a:rPr>
                        <a:t> </a:t>
                      </a:r>
                      <a:r>
                        <a:rPr lang="en-US" sz="1400" dirty="0" err="1">
                          <a:latin typeface="Times New Roman"/>
                          <a:ea typeface="Calibri"/>
                          <a:cs typeface="Times New Roman"/>
                        </a:rPr>
                        <a:t>thu</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sử</a:t>
                      </a:r>
                      <a:r>
                        <a:rPr lang="en-US" sz="1400" dirty="0">
                          <a:latin typeface="Times New Roman"/>
                          <a:ea typeface="Calibri"/>
                          <a:cs typeface="Times New Roman"/>
                        </a:rPr>
                        <a:t> </a:t>
                      </a:r>
                      <a:r>
                        <a:rPr lang="en-US" sz="1400" dirty="0" err="1">
                          <a:latin typeface="Times New Roman"/>
                          <a:ea typeface="Calibri"/>
                          <a:cs typeface="Times New Roman"/>
                        </a:rPr>
                        <a:t>dụng</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được</a:t>
                      </a:r>
                      <a:r>
                        <a:rPr lang="en-US" sz="1400" dirty="0">
                          <a:latin typeface="Times New Roman"/>
                          <a:ea typeface="Calibri"/>
                          <a:cs typeface="Times New Roman"/>
                        </a:rPr>
                        <a:t> </a:t>
                      </a:r>
                      <a:r>
                        <a:rPr lang="en-US" sz="1400" dirty="0" err="1">
                          <a:latin typeface="Times New Roman"/>
                          <a:ea typeface="Calibri"/>
                          <a:cs typeface="Times New Roman"/>
                        </a:rPr>
                        <a:t>miễn</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sử</a:t>
                      </a:r>
                      <a:r>
                        <a:rPr lang="en-US" sz="1400" dirty="0">
                          <a:latin typeface="Times New Roman"/>
                          <a:ea typeface="Calibri"/>
                          <a:cs typeface="Times New Roman"/>
                        </a:rPr>
                        <a:t> </a:t>
                      </a:r>
                      <a:r>
                        <a:rPr lang="en-US" sz="1400" dirty="0" err="1">
                          <a:latin typeface="Times New Roman"/>
                          <a:ea typeface="Calibri"/>
                          <a:cs typeface="Times New Roman"/>
                        </a:rPr>
                        <a:t>dụng</a:t>
                      </a:r>
                      <a:r>
                        <a:rPr lang="en-US" sz="1400" dirty="0">
                          <a:latin typeface="Times New Roman"/>
                          <a:ea typeface="Calibri"/>
                          <a:cs typeface="Times New Roman"/>
                        </a:rPr>
                        <a:t> </a:t>
                      </a:r>
                      <a:r>
                        <a:rPr lang="en-US" sz="1400" dirty="0" err="1">
                          <a:latin typeface="Times New Roman"/>
                          <a:ea typeface="Calibri"/>
                          <a:cs typeface="Times New Roman"/>
                        </a:rPr>
                        <a:t>đất</a:t>
                      </a:r>
                      <a:r>
                        <a:rPr lang="en-US" sz="1400" dirty="0">
                          <a:latin typeface="Times New Roman"/>
                          <a:ea typeface="Calibri"/>
                          <a:cs typeface="Times New Roman"/>
                        </a:rPr>
                        <a:t>.</a:t>
                      </a:r>
                      <a:endParaRPr lang="en-US" sz="1400" dirty="0">
                        <a:latin typeface="Calibri"/>
                        <a:ea typeface="Calibri"/>
                        <a:cs typeface="Times New Roman"/>
                      </a:endParaRPr>
                    </a:p>
                    <a:p>
                      <a:pPr marL="342900" lvl="0" indent="-342900" algn="just">
                        <a:lnSpc>
                          <a:spcPct val="110000"/>
                        </a:lnSpc>
                        <a:spcBef>
                          <a:spcPts val="0"/>
                        </a:spcBef>
                        <a:spcAft>
                          <a:spcPts val="0"/>
                        </a:spcAft>
                        <a:buSzPts val="1200"/>
                        <a:buFont typeface="Times New Roman"/>
                        <a:buChar char="-"/>
                        <a:tabLst>
                          <a:tab pos="228600" algn="l"/>
                        </a:tabLst>
                      </a:pPr>
                      <a:r>
                        <a:rPr lang="en-GB" sz="1400" dirty="0" err="1">
                          <a:solidFill>
                            <a:srgbClr val="333333"/>
                          </a:solidFill>
                          <a:latin typeface="Times New Roman"/>
                          <a:ea typeface="Times New Roman"/>
                          <a:cs typeface="Times New Roman"/>
                        </a:rPr>
                        <a:t>Cơ</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sở</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thực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hiện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xã</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hội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hóa</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được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miễn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lệ</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phí</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trước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bạ</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khi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đăng</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ký</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quyền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sử</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dụng</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đất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quyền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sở</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hữu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tài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sản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gắn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với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đất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được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miễn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các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khoản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phí</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lệ</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phí</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khác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liên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quan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đến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quyền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sử</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dụng</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đất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tài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sản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gắn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với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đất</a:t>
                      </a:r>
                      <a:endParaRPr lang="en-US" sz="1400" dirty="0">
                        <a:latin typeface="Calibri"/>
                        <a:ea typeface="Times New Roman"/>
                        <a:cs typeface="Times New Roman"/>
                      </a:endParaRPr>
                    </a:p>
                    <a:p>
                      <a:pPr algn="just">
                        <a:lnSpc>
                          <a:spcPct val="110000"/>
                        </a:lnSpc>
                        <a:spcBef>
                          <a:spcPts val="0"/>
                        </a:spcBef>
                        <a:spcAft>
                          <a:spcPts val="0"/>
                        </a:spcAft>
                      </a:pPr>
                      <a:r>
                        <a:rPr lang="en-US" sz="1400" u="sng" dirty="0" err="1">
                          <a:latin typeface="Times New Roman"/>
                          <a:ea typeface="Calibri"/>
                          <a:cs typeface="Times New Roman"/>
                        </a:rPr>
                        <a:t>Chính</a:t>
                      </a:r>
                      <a:r>
                        <a:rPr lang="en-US" sz="1400" u="sng" dirty="0">
                          <a:latin typeface="Times New Roman"/>
                          <a:ea typeface="Calibri"/>
                          <a:cs typeface="Times New Roman"/>
                        </a:rPr>
                        <a:t> </a:t>
                      </a:r>
                      <a:r>
                        <a:rPr lang="en-US" sz="1400" u="sng" dirty="0" err="1">
                          <a:latin typeface="Times New Roman"/>
                          <a:ea typeface="Calibri"/>
                          <a:cs typeface="Times New Roman"/>
                        </a:rPr>
                        <a:t>sách</a:t>
                      </a:r>
                      <a:r>
                        <a:rPr lang="en-US" sz="1400" u="sng" dirty="0">
                          <a:latin typeface="Times New Roman"/>
                          <a:ea typeface="Calibri"/>
                          <a:cs typeface="Times New Roman"/>
                        </a:rPr>
                        <a:t> </a:t>
                      </a:r>
                      <a:r>
                        <a:rPr lang="en-US" sz="1400" u="sng" dirty="0" err="1">
                          <a:latin typeface="Times New Roman"/>
                          <a:ea typeface="Calibri"/>
                          <a:cs typeface="Times New Roman"/>
                        </a:rPr>
                        <a:t>ưu</a:t>
                      </a:r>
                      <a:r>
                        <a:rPr lang="en-US" sz="1400" u="sng" dirty="0">
                          <a:latin typeface="Times New Roman"/>
                          <a:ea typeface="Calibri"/>
                          <a:cs typeface="Times New Roman"/>
                        </a:rPr>
                        <a:t> </a:t>
                      </a:r>
                      <a:r>
                        <a:rPr lang="en-US" sz="1400" u="sng" dirty="0" err="1">
                          <a:latin typeface="Times New Roman"/>
                          <a:ea typeface="Calibri"/>
                          <a:cs typeface="Times New Roman"/>
                        </a:rPr>
                        <a:t>đãi</a:t>
                      </a:r>
                      <a:r>
                        <a:rPr lang="en-US" sz="1400" u="sng" dirty="0">
                          <a:latin typeface="Times New Roman"/>
                          <a:ea typeface="Calibri"/>
                          <a:cs typeface="Times New Roman"/>
                        </a:rPr>
                        <a:t> </a:t>
                      </a:r>
                      <a:r>
                        <a:rPr lang="en-US" sz="1400" u="sng" dirty="0" err="1">
                          <a:latin typeface="Times New Roman"/>
                          <a:ea typeface="Calibri"/>
                          <a:cs typeface="Times New Roman"/>
                        </a:rPr>
                        <a:t>về</a:t>
                      </a:r>
                      <a:r>
                        <a:rPr lang="en-US" sz="1400" u="sng" dirty="0">
                          <a:latin typeface="Times New Roman"/>
                          <a:ea typeface="Calibri"/>
                          <a:cs typeface="Times New Roman"/>
                        </a:rPr>
                        <a:t> </a:t>
                      </a:r>
                      <a:r>
                        <a:rPr lang="en-US" sz="1400" u="sng" dirty="0" err="1">
                          <a:latin typeface="Times New Roman"/>
                          <a:ea typeface="Calibri"/>
                          <a:cs typeface="Times New Roman"/>
                        </a:rPr>
                        <a:t>thuế</a:t>
                      </a:r>
                      <a:r>
                        <a:rPr lang="en-US" sz="1400" u="sng" dirty="0">
                          <a:latin typeface="Times New Roman"/>
                          <a:ea typeface="Calibri"/>
                          <a:cs typeface="Times New Roman"/>
                        </a:rPr>
                        <a:t>:</a:t>
                      </a:r>
                      <a:endParaRPr lang="en-US" sz="1400" dirty="0">
                        <a:latin typeface="Calibri"/>
                        <a:ea typeface="Calibri"/>
                        <a:cs typeface="Times New Roman"/>
                      </a:endParaRPr>
                    </a:p>
                    <a:p>
                      <a:pPr marL="342900" lvl="0" indent="-342900" algn="just">
                        <a:lnSpc>
                          <a:spcPct val="110000"/>
                        </a:lnSpc>
                        <a:spcBef>
                          <a:spcPts val="0"/>
                        </a:spcBef>
                        <a:spcAft>
                          <a:spcPts val="0"/>
                        </a:spcAft>
                        <a:buSzPts val="1200"/>
                        <a:buFont typeface="Times New Roman"/>
                        <a:buChar char="-"/>
                        <a:tabLst>
                          <a:tab pos="228600" algn="l"/>
                        </a:tabLst>
                      </a:pPr>
                      <a:r>
                        <a:rPr lang="en-GB" sz="1400" dirty="0" err="1">
                          <a:solidFill>
                            <a:srgbClr val="333333"/>
                          </a:solidFill>
                          <a:latin typeface="Times New Roman"/>
                          <a:ea typeface="Times New Roman"/>
                          <a:cs typeface="Times New Roman"/>
                        </a:rPr>
                        <a:t>Áp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dụng</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suất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nhập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doanh</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nghiệp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là</a:t>
                      </a:r>
                      <a:r>
                        <a:rPr lang="en-GB" sz="1400" dirty="0">
                          <a:solidFill>
                            <a:srgbClr val="333333"/>
                          </a:solidFill>
                          <a:latin typeface="Times New Roman"/>
                          <a:ea typeface="Times New Roman"/>
                          <a:cs typeface="Times New Roman"/>
                        </a:rPr>
                        <a:t> 10% </a:t>
                      </a:r>
                      <a:r>
                        <a:rPr lang="en-GB" sz="1400" dirty="0" err="1">
                          <a:solidFill>
                            <a:srgbClr val="333333"/>
                          </a:solidFill>
                          <a:latin typeface="Times New Roman"/>
                          <a:ea typeface="Times New Roman"/>
                          <a:cs typeface="Times New Roman"/>
                        </a:rPr>
                        <a:t>trong</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suốt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thời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gian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hoạt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động</a:t>
                      </a:r>
                      <a:endParaRPr lang="en-US" sz="1400" dirty="0">
                        <a:latin typeface="Calibri"/>
                        <a:ea typeface="Times New Roman"/>
                        <a:cs typeface="Times New Roman"/>
                      </a:endParaRPr>
                    </a:p>
                    <a:p>
                      <a:pPr marL="342900" lvl="0" indent="-342900" algn="just">
                        <a:lnSpc>
                          <a:spcPct val="110000"/>
                        </a:lnSpc>
                        <a:spcBef>
                          <a:spcPts val="0"/>
                        </a:spcBef>
                        <a:spcAft>
                          <a:spcPts val="0"/>
                        </a:spcAft>
                        <a:buSzPts val="1200"/>
                        <a:buFont typeface="Times New Roman"/>
                        <a:buChar char="-"/>
                        <a:tabLst>
                          <a:tab pos="228600" algn="l"/>
                        </a:tabLst>
                      </a:pPr>
                      <a:r>
                        <a:rPr lang="en-GB" sz="1400" dirty="0" err="1">
                          <a:solidFill>
                            <a:srgbClr val="333333"/>
                          </a:solidFill>
                          <a:latin typeface="Times New Roman"/>
                          <a:ea typeface="Times New Roman"/>
                          <a:cs typeface="Times New Roman"/>
                        </a:rPr>
                        <a:t>Được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miễn</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nhập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doanh</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nghiệp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trong</a:t>
                      </a:r>
                      <a:r>
                        <a:rPr lang="en-GB" sz="1400" dirty="0">
                          <a:solidFill>
                            <a:srgbClr val="333333"/>
                          </a:solidFill>
                          <a:latin typeface="Times New Roman"/>
                          <a:ea typeface="Times New Roman"/>
                          <a:cs typeface="Times New Roman"/>
                        </a:rPr>
                        <a:t> 4 </a:t>
                      </a:r>
                      <a:r>
                        <a:rPr lang="en-GB" sz="1400" dirty="0" err="1">
                          <a:solidFill>
                            <a:srgbClr val="333333"/>
                          </a:solidFill>
                          <a:latin typeface="Times New Roman"/>
                          <a:ea typeface="Times New Roman"/>
                          <a:cs typeface="Times New Roman"/>
                        </a:rPr>
                        <a:t>năm</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kể</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từ</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khi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có</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nhập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chịu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và</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giảm</a:t>
                      </a:r>
                      <a:r>
                        <a:rPr lang="en-GB" sz="1400" dirty="0">
                          <a:solidFill>
                            <a:srgbClr val="333333"/>
                          </a:solidFill>
                          <a:latin typeface="Times New Roman"/>
                          <a:ea typeface="Times New Roman"/>
                          <a:cs typeface="Times New Roman"/>
                        </a:rPr>
                        <a:t> 50%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nhập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doanh</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nghiệp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trong</a:t>
                      </a:r>
                      <a:r>
                        <a:rPr lang="en-GB" sz="1400" dirty="0">
                          <a:solidFill>
                            <a:srgbClr val="333333"/>
                          </a:solidFill>
                          <a:latin typeface="Times New Roman"/>
                          <a:ea typeface="Times New Roman"/>
                          <a:cs typeface="Times New Roman"/>
                        </a:rPr>
                        <a:t> 5 </a:t>
                      </a:r>
                      <a:r>
                        <a:rPr lang="en-GB" sz="1400" dirty="0" err="1">
                          <a:solidFill>
                            <a:srgbClr val="333333"/>
                          </a:solidFill>
                          <a:latin typeface="Times New Roman"/>
                          <a:ea typeface="Times New Roman"/>
                          <a:cs typeface="Times New Roman"/>
                        </a:rPr>
                        <a:t>năm</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tiếp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theo</a:t>
                      </a:r>
                      <a:r>
                        <a:rPr lang="en-GB" sz="1400" dirty="0">
                          <a:solidFill>
                            <a:srgbClr val="333333"/>
                          </a:solidFill>
                          <a:latin typeface="Times New Roman"/>
                          <a:ea typeface="Times New Roman"/>
                          <a:cs typeface="Times New Roman"/>
                        </a:rPr>
                        <a:t>. </a:t>
                      </a:r>
                      <a:endParaRPr lang="en-US" sz="1400" dirty="0">
                        <a:latin typeface="Calibri"/>
                        <a:ea typeface="Times New Roman"/>
                        <a:cs typeface="Times New Roman"/>
                      </a:endParaRPr>
                    </a:p>
                    <a:p>
                      <a:pPr marL="342900" lvl="0" indent="-342900" algn="just">
                        <a:lnSpc>
                          <a:spcPct val="110000"/>
                        </a:lnSpc>
                        <a:spcBef>
                          <a:spcPts val="0"/>
                        </a:spcBef>
                        <a:spcAft>
                          <a:spcPts val="0"/>
                        </a:spcAft>
                        <a:buSzPts val="1200"/>
                        <a:buFont typeface="Times New Roman"/>
                        <a:buChar char="-"/>
                        <a:tabLst>
                          <a:tab pos="228600" algn="l"/>
                        </a:tabLst>
                      </a:pPr>
                      <a:r>
                        <a:rPr lang="en-GB" sz="1400" dirty="0" err="1">
                          <a:solidFill>
                            <a:srgbClr val="333333"/>
                          </a:solidFill>
                          <a:latin typeface="Times New Roman"/>
                          <a:ea typeface="Times New Roman"/>
                          <a:cs typeface="Times New Roman"/>
                        </a:rPr>
                        <a:t>Được</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ưu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đãi</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về</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giá</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trị</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gia</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tăng</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xuất</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khẩu</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thuế</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nhập</a:t>
                      </a:r>
                      <a:r>
                        <a:rPr lang="en-GB" sz="1400" dirty="0">
                          <a:solidFill>
                            <a:srgbClr val="333333"/>
                          </a:solidFill>
                          <a:latin typeface="Times New Roman"/>
                          <a:ea typeface="Times New Roman"/>
                          <a:cs typeface="Times New Roman"/>
                        </a:rPr>
                        <a:t> </a:t>
                      </a:r>
                      <a:r>
                        <a:rPr lang="en-GB" sz="1400" dirty="0" err="1">
                          <a:solidFill>
                            <a:srgbClr val="333333"/>
                          </a:solidFill>
                          <a:latin typeface="Times New Roman"/>
                          <a:ea typeface="Times New Roman"/>
                          <a:cs typeface="Times New Roman"/>
                        </a:rPr>
                        <a:t>khẩu</a:t>
                      </a:r>
                      <a:endParaRPr lang="en-US" sz="1400" dirty="0">
                        <a:latin typeface="Calibri"/>
                        <a:ea typeface="Times New Roman"/>
                        <a:cs typeface="Times New Roman"/>
                      </a:endParaRPr>
                    </a:p>
                    <a:p>
                      <a:pPr algn="just">
                        <a:lnSpc>
                          <a:spcPct val="110000"/>
                        </a:lnSpc>
                        <a:spcBef>
                          <a:spcPts val="0"/>
                        </a:spcBef>
                        <a:spcAft>
                          <a:spcPts val="0"/>
                        </a:spcAft>
                      </a:pPr>
                      <a:r>
                        <a:rPr lang="en-GB" sz="1400" b="0" u="sng" dirty="0" err="1">
                          <a:solidFill>
                            <a:srgbClr val="333333"/>
                          </a:solidFill>
                          <a:latin typeface="Calibri"/>
                          <a:ea typeface="Calibri"/>
                          <a:cs typeface="Times New Roman"/>
                        </a:rPr>
                        <a:t>Chính</a:t>
                      </a:r>
                      <a:r>
                        <a:rPr lang="en-GB" sz="1400" b="0" u="sng" dirty="0">
                          <a:solidFill>
                            <a:srgbClr val="333333"/>
                          </a:solidFill>
                          <a:latin typeface="Calibri"/>
                          <a:ea typeface="Calibri"/>
                          <a:cs typeface="Times New Roman"/>
                        </a:rPr>
                        <a:t> </a:t>
                      </a:r>
                      <a:r>
                        <a:rPr lang="en-GB" sz="1400" b="0" u="sng" dirty="0" err="1">
                          <a:solidFill>
                            <a:srgbClr val="333333"/>
                          </a:solidFill>
                          <a:latin typeface="Calibri"/>
                          <a:ea typeface="Calibri"/>
                          <a:cs typeface="Times New Roman"/>
                        </a:rPr>
                        <a:t>sách</a:t>
                      </a:r>
                      <a:r>
                        <a:rPr lang="en-GB" sz="1400" b="0" u="sng" dirty="0">
                          <a:solidFill>
                            <a:srgbClr val="333333"/>
                          </a:solidFill>
                          <a:latin typeface="Calibri"/>
                          <a:ea typeface="Calibri"/>
                          <a:cs typeface="Times New Roman"/>
                        </a:rPr>
                        <a:t> </a:t>
                      </a:r>
                      <a:r>
                        <a:rPr lang="en-GB" sz="1400" b="0" u="sng" dirty="0" err="1">
                          <a:solidFill>
                            <a:srgbClr val="333333"/>
                          </a:solidFill>
                          <a:latin typeface="Calibri"/>
                          <a:ea typeface="Calibri"/>
                          <a:cs typeface="Times New Roman"/>
                        </a:rPr>
                        <a:t>ưu</a:t>
                      </a:r>
                      <a:r>
                        <a:rPr lang="en-GB" sz="1400" b="0" u="sng" dirty="0">
                          <a:solidFill>
                            <a:srgbClr val="333333"/>
                          </a:solidFill>
                          <a:latin typeface="Calibri"/>
                          <a:ea typeface="Calibri"/>
                          <a:cs typeface="Times New Roman"/>
                        </a:rPr>
                        <a:t> </a:t>
                      </a:r>
                      <a:r>
                        <a:rPr lang="en-GB" sz="1400" b="0" u="sng" dirty="0" err="1">
                          <a:solidFill>
                            <a:srgbClr val="333333"/>
                          </a:solidFill>
                          <a:latin typeface="Calibri"/>
                          <a:ea typeface="Calibri"/>
                          <a:cs typeface="Times New Roman"/>
                        </a:rPr>
                        <a:t>đãi</a:t>
                      </a:r>
                      <a:r>
                        <a:rPr lang="en-GB" sz="1400" b="0" u="sng" dirty="0">
                          <a:solidFill>
                            <a:srgbClr val="333333"/>
                          </a:solidFill>
                          <a:latin typeface="Calibri"/>
                          <a:ea typeface="Calibri"/>
                          <a:cs typeface="Times New Roman"/>
                        </a:rPr>
                        <a:t> </a:t>
                      </a:r>
                      <a:r>
                        <a:rPr lang="en-GB" sz="1400" b="0" u="sng" dirty="0" err="1">
                          <a:solidFill>
                            <a:srgbClr val="333333"/>
                          </a:solidFill>
                          <a:latin typeface="Calibri"/>
                          <a:ea typeface="Calibri"/>
                          <a:cs typeface="Times New Roman"/>
                        </a:rPr>
                        <a:t>về</a:t>
                      </a:r>
                      <a:r>
                        <a:rPr lang="en-GB" sz="1400" b="0" u="sng" dirty="0">
                          <a:solidFill>
                            <a:srgbClr val="333333"/>
                          </a:solidFill>
                          <a:latin typeface="Calibri"/>
                          <a:ea typeface="Calibri"/>
                          <a:cs typeface="Times New Roman"/>
                        </a:rPr>
                        <a:t> </a:t>
                      </a:r>
                      <a:r>
                        <a:rPr lang="en-GB" sz="1400" b="0" u="sng" dirty="0" err="1">
                          <a:solidFill>
                            <a:srgbClr val="333333"/>
                          </a:solidFill>
                          <a:latin typeface="Calibri"/>
                          <a:ea typeface="Calibri"/>
                          <a:cs typeface="Times New Roman"/>
                        </a:rPr>
                        <a:t>tín</a:t>
                      </a:r>
                      <a:r>
                        <a:rPr lang="en-GB" sz="1400" b="0" u="sng" dirty="0">
                          <a:solidFill>
                            <a:srgbClr val="333333"/>
                          </a:solidFill>
                          <a:latin typeface="Calibri"/>
                          <a:ea typeface="Calibri"/>
                          <a:cs typeface="Times New Roman"/>
                        </a:rPr>
                        <a:t> </a:t>
                      </a:r>
                      <a:r>
                        <a:rPr lang="en-GB" sz="1400" b="0" u="sng" dirty="0" err="1">
                          <a:solidFill>
                            <a:srgbClr val="333333"/>
                          </a:solidFill>
                          <a:latin typeface="Calibri"/>
                          <a:ea typeface="Calibri"/>
                          <a:cs typeface="Times New Roman"/>
                        </a:rPr>
                        <a:t>dụng</a:t>
                      </a:r>
                      <a:r>
                        <a:rPr lang="en-GB" sz="1400" b="0" u="sng" dirty="0">
                          <a:solidFill>
                            <a:srgbClr val="333333"/>
                          </a:solidFill>
                          <a:latin typeface="Calibri"/>
                          <a:ea typeface="Calibri"/>
                          <a:cs typeface="Times New Roman"/>
                        </a:rPr>
                        <a:t>:</a:t>
                      </a:r>
                      <a:endParaRPr lang="en-US" sz="1400" dirty="0">
                        <a:latin typeface="Calibri"/>
                        <a:ea typeface="Calibri"/>
                        <a:cs typeface="Times New Roman"/>
                      </a:endParaRPr>
                    </a:p>
                    <a:p>
                      <a:pPr>
                        <a:lnSpc>
                          <a:spcPct val="110000"/>
                        </a:lnSpc>
                        <a:spcBef>
                          <a:spcPts val="0"/>
                        </a:spcBef>
                        <a:spcAft>
                          <a:spcPts val="0"/>
                        </a:spcAft>
                      </a:pPr>
                      <a:r>
                        <a:rPr lang="en-GB" sz="1400" b="0" dirty="0">
                          <a:solidFill>
                            <a:srgbClr val="333333"/>
                          </a:solidFill>
                          <a:latin typeface="Calibri"/>
                          <a:ea typeface="Calibri"/>
                          <a:cs typeface="Times New Roman"/>
                        </a:rPr>
                        <a:t>-    </a:t>
                      </a:r>
                      <a:r>
                        <a:rPr lang="en-GB" sz="1400" b="0" dirty="0" err="1">
                          <a:solidFill>
                            <a:srgbClr val="333333"/>
                          </a:solidFill>
                          <a:latin typeface="Calibri"/>
                          <a:ea typeface="Calibri"/>
                          <a:cs typeface="Times New Roman"/>
                        </a:rPr>
                        <a:t>Đ</a:t>
                      </a:r>
                      <a:r>
                        <a:rPr lang="en-GB" sz="1400" dirty="0" err="1">
                          <a:solidFill>
                            <a:srgbClr val="333333"/>
                          </a:solidFill>
                          <a:latin typeface="Times New Roman"/>
                          <a:ea typeface="Calibri"/>
                          <a:cs typeface="Times New Roman"/>
                        </a:rPr>
                        <a:t>ược</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vay</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vốn</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tín</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dụng</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đần</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tư</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hoặc</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hỗ</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trợ</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sau</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đầu</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tư</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theo</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quy</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định</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về</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tín</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dụng</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đầu</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tư</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của</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nhà</a:t>
                      </a:r>
                      <a:r>
                        <a:rPr lang="en-GB" sz="1400" dirty="0">
                          <a:solidFill>
                            <a:srgbClr val="333333"/>
                          </a:solidFill>
                          <a:latin typeface="Times New Roman"/>
                          <a:ea typeface="Calibri"/>
                          <a:cs typeface="Times New Roman"/>
                        </a:rPr>
                        <a:t> </a:t>
                      </a:r>
                      <a:r>
                        <a:rPr lang="en-GB" sz="1400" dirty="0" err="1">
                          <a:solidFill>
                            <a:srgbClr val="333333"/>
                          </a:solidFill>
                          <a:latin typeface="Times New Roman"/>
                          <a:ea typeface="Calibri"/>
                          <a:cs typeface="Times New Roman"/>
                        </a:rPr>
                        <a:t>nước</a:t>
                      </a:r>
                      <a:r>
                        <a:rPr lang="en-GB" sz="1400" dirty="0">
                          <a:solidFill>
                            <a:srgbClr val="333333"/>
                          </a:solidFill>
                          <a:latin typeface="Times New Roman"/>
                          <a:ea typeface="Calibri"/>
                          <a:cs typeface="Times New Roman"/>
                        </a:rPr>
                        <a:t>.</a:t>
                      </a:r>
                      <a:endParaRPr lang="en-US" sz="1400" dirty="0">
                        <a:latin typeface="Calibri"/>
                        <a:ea typeface="Calibri"/>
                        <a:cs typeface="Times New Roman"/>
                      </a:endParaRPr>
                    </a:p>
                  </a:txBody>
                  <a:tcPr marL="20843" marR="20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6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vert="horz" lIns="91440" tIns="45720" rIns="91440" bIns="45720" rtlCol="0" anchor="ctr">
            <a:noAutofit/>
          </a:bodyPr>
          <a:lstStyle/>
          <a:p>
            <a:r>
              <a:rPr lang="en-US" sz="2400" b="1" dirty="0" err="1"/>
              <a:t>Một</a:t>
            </a:r>
            <a:r>
              <a:rPr lang="en-US" sz="2400" b="1" dirty="0"/>
              <a:t> </a:t>
            </a:r>
            <a:r>
              <a:rPr lang="en-US" sz="2400" b="1" dirty="0" err="1"/>
              <a:t>số</a:t>
            </a:r>
            <a:r>
              <a:rPr lang="en-US" sz="2400" b="1" dirty="0"/>
              <a:t> </a:t>
            </a:r>
            <a:r>
              <a:rPr lang="en-US" sz="2400" b="1" dirty="0" err="1"/>
              <a:t>giải</a:t>
            </a:r>
            <a:r>
              <a:rPr lang="en-US" sz="2400" b="1" dirty="0"/>
              <a:t> </a:t>
            </a:r>
            <a:r>
              <a:rPr lang="en-US" sz="2400" b="1" dirty="0" err="1"/>
              <a:t>pháp</a:t>
            </a:r>
            <a:r>
              <a:rPr lang="en-US" sz="2400" b="1" dirty="0"/>
              <a:t> XHH </a:t>
            </a:r>
            <a:r>
              <a:rPr lang="en-US" sz="2400" b="1" dirty="0" err="1"/>
              <a:t>theo</a:t>
            </a:r>
            <a:r>
              <a:rPr lang="en-US" sz="2400" b="1" dirty="0"/>
              <a:t> </a:t>
            </a:r>
            <a:r>
              <a:rPr lang="en-US" sz="2400" b="1" dirty="0" err="1"/>
              <a:t>hướng</a:t>
            </a:r>
            <a:r>
              <a:rPr lang="en-US" sz="2400" b="1" dirty="0"/>
              <a:t> CPH </a:t>
            </a:r>
            <a:r>
              <a:rPr lang="en-US" sz="2400" b="1" dirty="0" err="1"/>
              <a:t>và</a:t>
            </a:r>
            <a:r>
              <a:rPr lang="en-US" sz="2400" b="1" dirty="0"/>
              <a:t> </a:t>
            </a:r>
            <a:r>
              <a:rPr lang="en-US" sz="2400" b="1" dirty="0" err="1"/>
              <a:t>cho</a:t>
            </a:r>
            <a:r>
              <a:rPr lang="en-US" sz="2400" b="1" dirty="0"/>
              <a:t> </a:t>
            </a:r>
            <a:r>
              <a:rPr lang="en-US" sz="2400" b="1" dirty="0" err="1"/>
              <a:t>thuê</a:t>
            </a:r>
            <a:r>
              <a:rPr lang="en-US" sz="2400" b="1" dirty="0"/>
              <a:t> TCSN</a:t>
            </a:r>
          </a:p>
        </p:txBody>
      </p:sp>
      <p:sp>
        <p:nvSpPr>
          <p:cNvPr id="3" name="Content Placeholder 2"/>
          <p:cNvSpPr>
            <a:spLocks noGrp="1"/>
          </p:cNvSpPr>
          <p:nvPr>
            <p:ph idx="1"/>
          </p:nvPr>
        </p:nvSpPr>
        <p:spPr>
          <a:xfrm>
            <a:off x="457200" y="990600"/>
            <a:ext cx="8229600" cy="5135563"/>
          </a:xfrm>
        </p:spPr>
        <p:txBody>
          <a:bodyPr>
            <a:normAutofit lnSpcReduction="10000"/>
          </a:bodyPr>
          <a:lstStyle/>
          <a:p>
            <a:pPr marL="371475" indent="-371475">
              <a:buNone/>
            </a:pPr>
            <a:r>
              <a:rPr lang="es-ES" sz="2600" dirty="0" smtClean="0">
                <a:solidFill>
                  <a:srgbClr val="002060"/>
                </a:solidFill>
                <a:latin typeface="Times New Roman" pitchFamily="18" charset="0"/>
                <a:cs typeface="Times New Roman" pitchFamily="18" charset="0"/>
              </a:rPr>
              <a:t>CỔ PHẦN HÓA</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err="1">
                <a:solidFill>
                  <a:srgbClr val="002060"/>
                </a:solidFill>
                <a:latin typeface="Times New Roman" pitchFamily="18" charset="0"/>
                <a:cs typeface="Times New Roman" pitchFamily="18" charset="0"/>
              </a:rPr>
              <a:t>Hình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thức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chuyển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đổi</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Phát</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hành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cổ</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phiếu</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Bán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một</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phần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vốn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Kết</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hợp</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cả</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hai</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err="1">
                <a:solidFill>
                  <a:srgbClr val="002060"/>
                </a:solidFill>
                <a:latin typeface="Times New Roman" pitchFamily="18" charset="0"/>
                <a:cs typeface="Times New Roman" pitchFamily="18" charset="0"/>
              </a:rPr>
              <a:t>Vai</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trò</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nhà</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nước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trong</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điều</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hành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quản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lý</a:t>
            </a:r>
            <a:r>
              <a:rPr lang="es-ES" sz="2600" dirty="0">
                <a:solidFill>
                  <a:srgbClr val="002060"/>
                </a:solidFill>
                <a:latin typeface="Times New Roman" pitchFamily="18" charset="0"/>
                <a:cs typeface="Times New Roman" pitchFamily="18" charset="0"/>
              </a:rPr>
              <a:t>/</a:t>
            </a:r>
            <a:r>
              <a:rPr lang="es-ES" sz="2600" dirty="0" err="1">
                <a:solidFill>
                  <a:srgbClr val="002060"/>
                </a:solidFill>
                <a:latin typeface="Times New Roman" pitchFamily="18" charset="0"/>
                <a:cs typeface="Times New Roman" pitchFamily="18" charset="0"/>
              </a:rPr>
              <a:t>quản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trị</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doanh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nghiệp</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quyền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đại</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diện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chủ</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sở</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hữu</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nhà</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nước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Quy</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định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tiêu</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chuẩn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định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mức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giá</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phí</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dịch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vụ</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và</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mức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hỗ</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trợ</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ngân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sách</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Về</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tổ</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chức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và</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các</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quyền</a:t>
            </a:r>
            <a:r>
              <a:rPr lang="es-ES" sz="2600" dirty="0">
                <a:solidFill>
                  <a:srgbClr val="002060"/>
                </a:solidFill>
                <a:latin typeface="Times New Roman" pitchFamily="18" charset="0"/>
                <a:cs typeface="Times New Roman" pitchFamily="18" charset="0"/>
              </a:rPr>
              <a:t>/</a:t>
            </a:r>
            <a:r>
              <a:rPr lang="es-ES" sz="2600" dirty="0" err="1">
                <a:solidFill>
                  <a:srgbClr val="002060"/>
                </a:solidFill>
                <a:latin typeface="Times New Roman" pitchFamily="18" charset="0"/>
                <a:cs typeface="Times New Roman" pitchFamily="18" charset="0"/>
              </a:rPr>
              <a:t>nghĩa</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vụ</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sau</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chuyển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đổi</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Về</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cơ</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chế</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tài</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chính</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Về</a:t>
            </a:r>
            <a:r>
              <a:rPr lang="es-ES" sz="2600" dirty="0">
                <a:solidFill>
                  <a:srgbClr val="002060"/>
                </a:solidFill>
                <a:latin typeface="Times New Roman" pitchFamily="18" charset="0"/>
                <a:cs typeface="Times New Roman" pitchFamily="18" charset="0"/>
              </a:rPr>
              <a:t> lao </a:t>
            </a:r>
            <a:r>
              <a:rPr lang="es-ES" sz="2600" dirty="0" err="1">
                <a:solidFill>
                  <a:srgbClr val="002060"/>
                </a:solidFill>
                <a:latin typeface="Times New Roman" pitchFamily="18" charset="0"/>
                <a:cs typeface="Times New Roman" pitchFamily="18" charset="0"/>
              </a:rPr>
              <a:t>động</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tiền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lương</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cho</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người</a:t>
            </a:r>
            <a:r>
              <a:rPr lang="es-ES" sz="2600" dirty="0">
                <a:solidFill>
                  <a:srgbClr val="002060"/>
                </a:solidFill>
                <a:latin typeface="Times New Roman" pitchFamily="18" charset="0"/>
                <a:cs typeface="Times New Roman" pitchFamily="18" charset="0"/>
              </a:rPr>
              <a:t> lao </a:t>
            </a:r>
            <a:r>
              <a:rPr lang="es-ES" sz="2600" dirty="0" err="1">
                <a:solidFill>
                  <a:srgbClr val="002060"/>
                </a:solidFill>
                <a:latin typeface="Times New Roman" pitchFamily="18" charset="0"/>
                <a:cs typeface="Times New Roman" pitchFamily="18" charset="0"/>
              </a:rPr>
              <a:t>động</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Về</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tài</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sản</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và</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đất</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đai</a:t>
            </a:r>
            <a:endParaRPr lang="es-ES" sz="2600" dirty="0">
              <a:solidFill>
                <a:srgbClr val="002060"/>
              </a:solidFill>
              <a:latin typeface="Times New Roman" pitchFamily="18" charset="0"/>
              <a:cs typeface="Times New Roman" pitchFamily="18" charset="0"/>
            </a:endParaRPr>
          </a:p>
          <a:p>
            <a:pPr marL="371475" indent="-371475">
              <a:buFontTx/>
              <a:buAutoNum type="romanLcParenR"/>
            </a:pP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Về</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chính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sách</a:t>
            </a:r>
            <a:r>
              <a:rPr lang="es-ES" sz="2600" dirty="0">
                <a:solidFill>
                  <a:srgbClr val="002060"/>
                </a:solidFill>
                <a:latin typeface="Times New Roman" pitchFamily="18" charset="0"/>
                <a:cs typeface="Times New Roman" pitchFamily="18" charset="0"/>
              </a:rPr>
              <a:t> </a:t>
            </a:r>
            <a:r>
              <a:rPr lang="es-ES" sz="2600" dirty="0" err="1">
                <a:solidFill>
                  <a:srgbClr val="002060"/>
                </a:solidFill>
                <a:latin typeface="Times New Roman" pitchFamily="18" charset="0"/>
                <a:cs typeface="Times New Roman" pitchFamily="18" charset="0"/>
              </a:rPr>
              <a:t>thuế</a:t>
            </a:r>
            <a:endParaRPr lang="es-ES" sz="2600" dirty="0">
              <a:solidFill>
                <a:srgbClr val="002060"/>
              </a:solidFill>
              <a:latin typeface="Times New Roman" pitchFamily="18" charset="0"/>
              <a:cs typeface="Times New Roman" pitchFamily="18" charset="0"/>
            </a:endParaRPr>
          </a:p>
          <a:p>
            <a:pPr marL="371475" indent="-371475">
              <a:buFontTx/>
              <a:buAutoNum type="romanLcParenR"/>
            </a:pPr>
            <a:endParaRPr lang="es-ES"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vert="horz" lIns="91440" tIns="45720" rIns="91440" bIns="45720" rtlCol="0" anchor="ctr">
            <a:noAutofit/>
          </a:bodyPr>
          <a:lstStyle/>
          <a:p>
            <a:r>
              <a:rPr lang="en-US" sz="2400" b="1" dirty="0" err="1"/>
              <a:t>Một</a:t>
            </a:r>
            <a:r>
              <a:rPr lang="en-US" sz="2400" b="1" dirty="0"/>
              <a:t> </a:t>
            </a:r>
            <a:r>
              <a:rPr lang="en-US" sz="2400" b="1" dirty="0" err="1"/>
              <a:t>số</a:t>
            </a:r>
            <a:r>
              <a:rPr lang="en-US" sz="2400" b="1" dirty="0"/>
              <a:t> </a:t>
            </a:r>
            <a:r>
              <a:rPr lang="en-US" sz="2400" b="1" dirty="0" err="1"/>
              <a:t>giải</a:t>
            </a:r>
            <a:r>
              <a:rPr lang="en-US" sz="2400" b="1" dirty="0"/>
              <a:t> </a:t>
            </a:r>
            <a:r>
              <a:rPr lang="en-US" sz="2400" b="1" dirty="0" err="1"/>
              <a:t>pháp</a:t>
            </a:r>
            <a:r>
              <a:rPr lang="en-US" sz="2400" b="1" dirty="0"/>
              <a:t> XHH </a:t>
            </a:r>
            <a:r>
              <a:rPr lang="en-US" sz="2400" b="1" dirty="0" err="1"/>
              <a:t>theo</a:t>
            </a:r>
            <a:r>
              <a:rPr lang="en-US" sz="2400" b="1" dirty="0"/>
              <a:t> </a:t>
            </a:r>
            <a:r>
              <a:rPr lang="en-US" sz="2400" b="1" dirty="0" err="1"/>
              <a:t>hướng</a:t>
            </a:r>
            <a:r>
              <a:rPr lang="en-US" sz="2400" b="1" dirty="0"/>
              <a:t> CPH </a:t>
            </a:r>
            <a:r>
              <a:rPr lang="en-US" sz="2400" b="1" dirty="0" err="1"/>
              <a:t>và</a:t>
            </a:r>
            <a:r>
              <a:rPr lang="en-US" sz="2400" b="1" dirty="0"/>
              <a:t> </a:t>
            </a:r>
            <a:r>
              <a:rPr lang="en-US" sz="2400" b="1" dirty="0" err="1"/>
              <a:t>cho</a:t>
            </a:r>
            <a:r>
              <a:rPr lang="en-US" sz="2400" b="1" dirty="0"/>
              <a:t> </a:t>
            </a:r>
            <a:r>
              <a:rPr lang="en-US" sz="2400" b="1" dirty="0" err="1"/>
              <a:t>thuê</a:t>
            </a:r>
            <a:r>
              <a:rPr lang="en-US" sz="2400" b="1" dirty="0"/>
              <a:t> TCSN</a:t>
            </a:r>
          </a:p>
        </p:txBody>
      </p:sp>
      <p:sp>
        <p:nvSpPr>
          <p:cNvPr id="3" name="Content Placeholder 2"/>
          <p:cNvSpPr>
            <a:spLocks noGrp="1"/>
          </p:cNvSpPr>
          <p:nvPr>
            <p:ph idx="1"/>
          </p:nvPr>
        </p:nvSpPr>
        <p:spPr>
          <a:xfrm>
            <a:off x="457200" y="1143000"/>
            <a:ext cx="8229600" cy="4983163"/>
          </a:xfrm>
        </p:spPr>
        <p:txBody>
          <a:bodyPr vert="horz" lIns="91440" tIns="45720" rIns="91440" bIns="45720" rtlCol="0">
            <a:normAutofit fontScale="92500" lnSpcReduction="20000"/>
          </a:bodyPr>
          <a:lstStyle/>
          <a:p>
            <a:pPr marL="371475" indent="-371475">
              <a:buNone/>
            </a:pPr>
            <a:r>
              <a:rPr lang="en-US" sz="2600" dirty="0">
                <a:solidFill>
                  <a:srgbClr val="002060"/>
                </a:solidFill>
                <a:latin typeface="Times New Roman" pitchFamily="18" charset="0"/>
                <a:cs typeface="Times New Roman" pitchFamily="18" charset="0"/>
              </a:rPr>
              <a:t>Cho </a:t>
            </a:r>
            <a:r>
              <a:rPr lang="en-US" sz="2600" dirty="0" err="1">
                <a:solidFill>
                  <a:srgbClr val="002060"/>
                </a:solidFill>
                <a:latin typeface="Times New Roman" pitchFamily="18" charset="0"/>
                <a:cs typeface="Times New Roman" pitchFamily="18" charset="0"/>
              </a:rPr>
              <a:t>thuê</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lại</a:t>
            </a:r>
            <a:r>
              <a:rPr lang="en-US" sz="2600" dirty="0">
                <a:solidFill>
                  <a:srgbClr val="002060"/>
                </a:solidFill>
                <a:latin typeface="Times New Roman" pitchFamily="18" charset="0"/>
                <a:cs typeface="Times New Roman" pitchFamily="18" charset="0"/>
              </a:rPr>
              <a:t> TCSN </a:t>
            </a:r>
            <a:r>
              <a:rPr lang="en-US" sz="2600" dirty="0" err="1">
                <a:solidFill>
                  <a:srgbClr val="002060"/>
                </a:solidFill>
                <a:latin typeface="Times New Roman" pitchFamily="18" charset="0"/>
                <a:cs typeface="Times New Roman" pitchFamily="18" charset="0"/>
              </a:rPr>
              <a:t>công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lập</a:t>
            </a:r>
            <a:r>
              <a:rPr lang="en-US" sz="2600" dirty="0">
                <a:solidFill>
                  <a:srgbClr val="002060"/>
                </a:solidFill>
                <a:latin typeface="Times New Roman" pitchFamily="18" charset="0"/>
                <a:cs typeface="Times New Roman" pitchFamily="18" charset="0"/>
              </a:rPr>
              <a:t> (PPP)</a:t>
            </a:r>
          </a:p>
          <a:p>
            <a:pPr marL="371475" indent="-371475"/>
            <a:r>
              <a:rPr lang="en-US" sz="2600" dirty="0" err="1" smtClean="0">
                <a:solidFill>
                  <a:srgbClr val="002060"/>
                </a:solidFill>
                <a:latin typeface="Times New Roman" pitchFamily="18" charset="0"/>
                <a:cs typeface="Times New Roman" pitchFamily="18" charset="0"/>
              </a:rPr>
              <a:t>Tạo</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lập</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quyền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và</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điều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kiện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cơ</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bản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thiết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yếu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tham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của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khu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vực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tư</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nhân</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quyền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hoặc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tham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vào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đấu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thầu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mua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sắm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dịch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vụ</a:t>
            </a:r>
            <a:r>
              <a:rPr lang="en-US" sz="2600" dirty="0">
                <a:solidFill>
                  <a:srgbClr val="002060"/>
                </a:solidFill>
                <a:latin typeface="Times New Roman" pitchFamily="18" charset="0"/>
                <a:cs typeface="Times New Roman" pitchFamily="18" charset="0"/>
              </a:rPr>
              <a:t>; (ii) </a:t>
            </a:r>
            <a:r>
              <a:rPr lang="en-US" sz="2600" dirty="0" err="1">
                <a:solidFill>
                  <a:srgbClr val="002060"/>
                </a:solidFill>
                <a:latin typeface="Times New Roman" pitchFamily="18" charset="0"/>
                <a:cs typeface="Times New Roman" pitchFamily="18" charset="0"/>
              </a:rPr>
              <a:t>quyền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và</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khả</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năng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tiếp</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cận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huy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nguồn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lực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khác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nhau</a:t>
            </a:r>
            <a:r>
              <a:rPr lang="en-US" sz="2600" dirty="0">
                <a:solidFill>
                  <a:srgbClr val="002060"/>
                </a:solidFill>
                <a:latin typeface="Times New Roman" pitchFamily="18" charset="0"/>
                <a:cs typeface="Times New Roman" pitchFamily="18" charset="0"/>
              </a:rPr>
              <a:t>; (iii) </a:t>
            </a:r>
            <a:r>
              <a:rPr lang="en-US" sz="2600" dirty="0" err="1">
                <a:solidFill>
                  <a:srgbClr val="002060"/>
                </a:solidFill>
                <a:latin typeface="Times New Roman" pitchFamily="18" charset="0"/>
                <a:cs typeface="Times New Roman" pitchFamily="18" charset="0"/>
              </a:rPr>
              <a:t>quyền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và</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khả</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năng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tiếp</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cận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xử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lý</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nguồn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thông</a:t>
            </a:r>
            <a:r>
              <a:rPr lang="en-US" sz="2600" dirty="0">
                <a:solidFill>
                  <a:srgbClr val="002060"/>
                </a:solidFill>
                <a:latin typeface="Times New Roman" pitchFamily="18" charset="0"/>
                <a:cs typeface="Times New Roman" pitchFamily="18" charset="0"/>
              </a:rPr>
              <a:t> tin </a:t>
            </a:r>
            <a:r>
              <a:rPr lang="en-US" sz="2600" dirty="0" err="1">
                <a:solidFill>
                  <a:srgbClr val="002060"/>
                </a:solidFill>
                <a:latin typeface="Times New Roman" pitchFamily="18" charset="0"/>
                <a:cs typeface="Times New Roman" pitchFamily="18" charset="0"/>
              </a:rPr>
              <a:t>cần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thiết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bày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tỏ</a:t>
            </a:r>
            <a:r>
              <a:rPr lang="en-US" sz="2600" dirty="0">
                <a:solidFill>
                  <a:srgbClr val="002060"/>
                </a:solidFill>
                <a:latin typeface="Times New Roman" pitchFamily="18" charset="0"/>
                <a:cs typeface="Times New Roman" pitchFamily="18" charset="0"/>
              </a:rPr>
              <a:t> ý </a:t>
            </a:r>
            <a:r>
              <a:rPr lang="en-US" sz="2600" dirty="0" err="1">
                <a:solidFill>
                  <a:srgbClr val="002060"/>
                </a:solidFill>
                <a:latin typeface="Times New Roman" pitchFamily="18" charset="0"/>
                <a:cs typeface="Times New Roman" pitchFamily="18" charset="0"/>
              </a:rPr>
              <a:t>kiến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đàm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phán</a:t>
            </a:r>
            <a:r>
              <a:rPr lang="en-US" sz="2600" dirty="0">
                <a:solidFill>
                  <a:srgbClr val="002060"/>
                </a:solidFill>
                <a:latin typeface="Times New Roman" pitchFamily="18" charset="0"/>
                <a:cs typeface="Times New Roman" pitchFamily="18" charset="0"/>
              </a:rPr>
              <a:t>/</a:t>
            </a:r>
            <a:r>
              <a:rPr lang="en-US" sz="2600" dirty="0" err="1">
                <a:solidFill>
                  <a:srgbClr val="002060"/>
                </a:solidFill>
                <a:latin typeface="Times New Roman" pitchFamily="18" charset="0"/>
                <a:cs typeface="Times New Roman" pitchFamily="18" charset="0"/>
              </a:rPr>
              <a:t>thương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thảo</a:t>
            </a:r>
            <a:r>
              <a:rPr lang="en-US" sz="2600" dirty="0">
                <a:solidFill>
                  <a:srgbClr val="002060"/>
                </a:solidFill>
                <a:latin typeface="Times New Roman" pitchFamily="18" charset="0"/>
                <a:cs typeface="Times New Roman" pitchFamily="18" charset="0"/>
              </a:rPr>
              <a:t>, v.v. </a:t>
            </a:r>
            <a:r>
              <a:rPr lang="en-US" sz="2600" dirty="0" err="1">
                <a:solidFill>
                  <a:srgbClr val="002060"/>
                </a:solidFill>
                <a:latin typeface="Times New Roman" pitchFamily="18" charset="0"/>
                <a:cs typeface="Times New Roman" pitchFamily="18" charset="0"/>
              </a:rPr>
              <a:t>cần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được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bảo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đảm</a:t>
            </a:r>
            <a:r>
              <a:rPr lang="en-US" sz="2600" dirty="0">
                <a:solidFill>
                  <a:srgbClr val="002060"/>
                </a:solidFill>
                <a:latin typeface="Times New Roman" pitchFamily="18" charset="0"/>
                <a:cs typeface="Times New Roman" pitchFamily="18" charset="0"/>
              </a:rPr>
              <a:t>;</a:t>
            </a:r>
          </a:p>
          <a:p>
            <a:pPr marL="371475" indent="-371475"/>
            <a:r>
              <a:rPr lang="en-US" sz="2600" dirty="0" err="1">
                <a:solidFill>
                  <a:srgbClr val="002060"/>
                </a:solidFill>
                <a:latin typeface="Times New Roman" pitchFamily="18" charset="0"/>
                <a:cs typeface="Times New Roman" pitchFamily="18" charset="0"/>
              </a:rPr>
              <a:t>Đ</a:t>
            </a:r>
            <a:r>
              <a:rPr lang="en-US" sz="2600" dirty="0" err="1" smtClean="0">
                <a:solidFill>
                  <a:srgbClr val="002060"/>
                </a:solidFill>
                <a:latin typeface="Times New Roman" pitchFamily="18" charset="0"/>
                <a:cs typeface="Times New Roman" pitchFamily="18" charset="0"/>
              </a:rPr>
              <a:t>a</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đạng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hình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thức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hợp</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tác</a:t>
            </a:r>
            <a:r>
              <a:rPr lang="en-US" sz="2600" dirty="0">
                <a:solidFill>
                  <a:srgbClr val="002060"/>
                </a:solidFill>
                <a:latin typeface="Times New Roman" pitchFamily="18" charset="0"/>
                <a:cs typeface="Times New Roman" pitchFamily="18" charset="0"/>
              </a:rPr>
              <a:t>;</a:t>
            </a:r>
          </a:p>
          <a:p>
            <a:pPr marL="371475" indent="-371475"/>
            <a:r>
              <a:rPr lang="en-US" sz="2600" dirty="0" err="1" smtClean="0">
                <a:solidFill>
                  <a:srgbClr val="002060"/>
                </a:solidFill>
                <a:latin typeface="Times New Roman" pitchFamily="18" charset="0"/>
                <a:cs typeface="Times New Roman" pitchFamily="18" charset="0"/>
              </a:rPr>
              <a:t>Nâng</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cao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khả</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năng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phối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hợp</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giữa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đối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tượng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tham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gia</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bao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gồm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những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nhà</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hoạch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định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sách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đơn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vị</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kinh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doanh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tổ</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chức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trung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gian</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đối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tượng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được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sách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điều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chỉnh</a:t>
            </a:r>
            <a:r>
              <a:rPr lang="en-US" sz="2600" dirty="0">
                <a:solidFill>
                  <a:srgbClr val="002060"/>
                </a:solidFill>
                <a:latin typeface="Times New Roman" pitchFamily="18" charset="0"/>
                <a:cs typeface="Times New Roman" pitchFamily="18" charset="0"/>
              </a:rPr>
              <a:t>;</a:t>
            </a:r>
          </a:p>
          <a:p>
            <a:pPr marL="371475" indent="-371475"/>
            <a:r>
              <a:rPr lang="en-US" sz="2600" dirty="0" err="1">
                <a:solidFill>
                  <a:srgbClr val="002060"/>
                </a:solidFill>
                <a:latin typeface="Times New Roman" pitchFamily="18" charset="0"/>
                <a:cs typeface="Times New Roman" pitchFamily="18" charset="0"/>
              </a:rPr>
              <a:t>Đ</a:t>
            </a:r>
            <a:r>
              <a:rPr lang="en-US" sz="2600" dirty="0" err="1" smtClean="0">
                <a:solidFill>
                  <a:srgbClr val="002060"/>
                </a:solidFill>
                <a:latin typeface="Times New Roman" pitchFamily="18" charset="0"/>
                <a:cs typeface="Times New Roman" pitchFamily="18" charset="0"/>
              </a:rPr>
              <a:t>ảm</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bảo</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minh </a:t>
            </a:r>
            <a:r>
              <a:rPr lang="en-US" sz="2600" dirty="0" err="1">
                <a:solidFill>
                  <a:srgbClr val="002060"/>
                </a:solidFill>
                <a:latin typeface="Times New Roman" pitchFamily="18" charset="0"/>
                <a:cs typeface="Times New Roman" pitchFamily="18" charset="0"/>
              </a:rPr>
              <a:t>bạch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trách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nhiệm</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giải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trình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quá</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trình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hợp</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tác</a:t>
            </a:r>
            <a:r>
              <a:rPr lang="en-US" sz="2600" dirty="0">
                <a:solidFill>
                  <a:srgbClr val="002060"/>
                </a:solidFill>
                <a:latin typeface="Times New Roman" pitchFamily="18" charset="0"/>
                <a:cs typeface="Times New Roman" pitchFamily="18" charset="0"/>
              </a:rPr>
              <a:t>.</a:t>
            </a:r>
          </a:p>
          <a:p>
            <a:pPr marL="371475" indent="-371475"/>
            <a:endParaRPr lang="en-US" sz="2600" dirty="0">
              <a:solidFill>
                <a:srgbClr val="00206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err="1" smtClean="0"/>
              <a:t>Cảm</a:t>
            </a:r>
            <a:r>
              <a:rPr lang="en-US" dirty="0" smtClean="0"/>
              <a:t> </a:t>
            </a:r>
            <a:r>
              <a:rPr lang="en-US" dirty="0" err="1" smtClean="0"/>
              <a:t>ơn</a:t>
            </a:r>
            <a:r>
              <a:rPr lang="en-US" dirty="0" smtClean="0"/>
              <a:t> </a:t>
            </a:r>
            <a:r>
              <a:rPr lang="en-US" dirty="0" err="1" smtClean="0"/>
              <a:t>sự</a:t>
            </a:r>
            <a:r>
              <a:rPr lang="en-US" dirty="0" smtClean="0"/>
              <a:t> </a:t>
            </a:r>
            <a:r>
              <a:rPr lang="en-US" dirty="0" err="1" smtClean="0"/>
              <a:t>quan</a:t>
            </a:r>
            <a:r>
              <a:rPr lang="en-US" dirty="0" smtClean="0"/>
              <a:t> </a:t>
            </a:r>
            <a:r>
              <a:rPr lang="en-US" dirty="0" err="1" smtClean="0"/>
              <a:t>tâm</a:t>
            </a:r>
            <a:r>
              <a:rPr lang="en-US" dirty="0" smtClean="0"/>
              <a:t> </a:t>
            </a:r>
            <a:r>
              <a:rPr lang="en-US" dirty="0" err="1" smtClean="0"/>
              <a:t>của</a:t>
            </a:r>
            <a:r>
              <a:rPr lang="en-US" dirty="0" smtClean="0"/>
              <a:t> </a:t>
            </a:r>
            <a:r>
              <a:rPr lang="en-US" dirty="0" err="1" smtClean="0"/>
              <a:t>quý</a:t>
            </a:r>
            <a:r>
              <a:rPr lang="en-US" dirty="0" smtClean="0"/>
              <a:t> </a:t>
            </a:r>
            <a:r>
              <a:rPr lang="en-US" dirty="0" err="1" smtClean="0"/>
              <a:t>vị</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002060"/>
                </a:solidFill>
              </a:rPr>
              <a:t>Khái niệm hàng hóa và dịch vụ công trong nền kinh tế thị trường</a:t>
            </a:r>
            <a:endParaRPr lang="en-US" b="1"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vi-VN" dirty="0" smtClean="0">
                <a:solidFill>
                  <a:srgbClr val="002060"/>
                </a:solidFill>
                <a:latin typeface="Times New Roman" pitchFamily="18" charset="0"/>
                <a:cs typeface="Times New Roman" pitchFamily="18" charset="0"/>
              </a:rPr>
              <a:t>Khái niệm hàng hóa và dịch vụ công (public goods) trong nền kinh tế thị trường trước hết được phân biệt với loại hàng hóa đối lập với nó đó là hàng hóa tư (private goods). </a:t>
            </a:r>
            <a:endParaRPr lang="en-US" dirty="0" smtClean="0">
              <a:solidFill>
                <a:srgbClr val="002060"/>
              </a:solidFill>
              <a:latin typeface="Times New Roman" pitchFamily="18" charset="0"/>
              <a:cs typeface="Times New Roman" pitchFamily="18" charset="0"/>
            </a:endParaRPr>
          </a:p>
          <a:p>
            <a:endParaRPr lang="vi-VN" i="1" dirty="0" smtClean="0">
              <a:solidFill>
                <a:srgbClr val="002060"/>
              </a:solidFill>
              <a:latin typeface="Times New Roman" pitchFamily="18" charset="0"/>
              <a:cs typeface="Times New Roman" pitchFamily="18" charset="0"/>
            </a:endParaRPr>
          </a:p>
          <a:p>
            <a:r>
              <a:rPr lang="vi-VN" i="1" dirty="0" smtClean="0">
                <a:solidFill>
                  <a:srgbClr val="002060"/>
                </a:solidFill>
                <a:latin typeface="Times New Roman" pitchFamily="18" charset="0"/>
                <a:cs typeface="Times New Roman" pitchFamily="18" charset="0"/>
              </a:rPr>
              <a:t>Hàng hóa công</a:t>
            </a:r>
            <a:r>
              <a:rPr lang="vi-VN" dirty="0" smtClean="0">
                <a:solidFill>
                  <a:srgbClr val="002060"/>
                </a:solidFill>
                <a:latin typeface="Times New Roman" pitchFamily="18" charset="0"/>
                <a:cs typeface="Times New Roman" pitchFamily="18" charset="0"/>
              </a:rPr>
              <a:t>: Là một hàng hoá hay dịch vụ mà nếu được cung cấp cho một người thì vẫn còn tồn tại cho những người khác mà không phát sinh thêm chi phí nào.</a:t>
            </a:r>
            <a:endParaRPr lang="en-US" dirty="0" smtClean="0">
              <a:solidFill>
                <a:srgbClr val="002060"/>
              </a:solidFill>
              <a:latin typeface="Times New Roman" pitchFamily="18" charset="0"/>
              <a:cs typeface="Times New Roman" pitchFamily="18" charset="0"/>
            </a:endParaRPr>
          </a:p>
          <a:p>
            <a:endParaRPr lang="vi-VN" dirty="0" smtClean="0">
              <a:solidFill>
                <a:srgbClr val="002060"/>
              </a:solidFill>
              <a:latin typeface="Times New Roman" pitchFamily="18" charset="0"/>
              <a:cs typeface="Times New Roman" pitchFamily="18" charset="0"/>
            </a:endParaRPr>
          </a:p>
          <a:p>
            <a:r>
              <a:rPr lang="vi-VN" dirty="0" smtClean="0">
                <a:solidFill>
                  <a:srgbClr val="002060"/>
                </a:solidFill>
                <a:latin typeface="Times New Roman" pitchFamily="18" charset="0"/>
                <a:cs typeface="Times New Roman" pitchFamily="18" charset="0"/>
              </a:rPr>
              <a:t>Một hàng hoá công thuần tuý là một hàng hoá có hai tính chất cơ bản: 1) Không đối kháng (hay không cạnh tranh) trong tiêu dùng: tiêu dùng của người này không làm giảm đi hoặc ảnh hưởng đến tiêu dùng của người khác và 2) Có tính chất không loại trừ (non-excludability), hay nói một cách khác là nếu hàng hoá đó được cung cấp và người sản xuất ra nó không thể ngăn cản bất kỳ ai tiêu dùng nó.</a:t>
            </a:r>
            <a:endParaRPr lang="en-US" dirty="0" smtClean="0">
              <a:solidFill>
                <a:srgbClr val="002060"/>
              </a:solidFill>
              <a:latin typeface="Times New Roman" pitchFamily="18" charset="0"/>
              <a:cs typeface="Times New Roman" pitchFamily="18" charset="0"/>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2060"/>
                </a:solidFill>
                <a:latin typeface="Times New Roman" pitchFamily="18" charset="0"/>
                <a:cs typeface="Times New Roman" pitchFamily="18" charset="0"/>
              </a:rPr>
              <a:t>H</a:t>
            </a:r>
            <a:r>
              <a:rPr lang="vi-VN" sz="3200" b="1" dirty="0" smtClean="0">
                <a:solidFill>
                  <a:srgbClr val="002060"/>
                </a:solidFill>
                <a:latin typeface="Times New Roman" pitchFamily="18" charset="0"/>
                <a:cs typeface="Times New Roman" pitchFamily="18" charset="0"/>
              </a:rPr>
              <a:t>àng hóa và dịch vụ công trong </a:t>
            </a:r>
            <a:r>
              <a:rPr lang="en-US" sz="3200" b="1" dirty="0" smtClean="0">
                <a:solidFill>
                  <a:srgbClr val="002060"/>
                </a:solidFill>
                <a:latin typeface="Times New Roman" pitchFamily="18" charset="0"/>
                <a:cs typeface="Times New Roman" pitchFamily="18" charset="0"/>
              </a:rPr>
              <a:t/>
            </a:r>
            <a:br>
              <a:rPr lang="en-US" sz="3200" b="1" dirty="0" smtClean="0">
                <a:solidFill>
                  <a:srgbClr val="002060"/>
                </a:solidFill>
                <a:latin typeface="Times New Roman" pitchFamily="18" charset="0"/>
                <a:cs typeface="Times New Roman" pitchFamily="18" charset="0"/>
              </a:rPr>
            </a:br>
            <a:r>
              <a:rPr lang="vi-VN" sz="3200" b="1" dirty="0" smtClean="0">
                <a:solidFill>
                  <a:srgbClr val="002060"/>
                </a:solidFill>
                <a:latin typeface="Times New Roman" pitchFamily="18" charset="0"/>
                <a:cs typeface="Times New Roman" pitchFamily="18" charset="0"/>
              </a:rPr>
              <a:t>nền kinh tế thị trường</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vert="horz" lIns="91440" tIns="45720" rIns="91440" bIns="45720" rtlCol="0">
            <a:normAutofit lnSpcReduction="10000"/>
          </a:bodyPr>
          <a:lstStyle/>
          <a:p>
            <a:r>
              <a:rPr lang="en-US" sz="2200" dirty="0">
                <a:solidFill>
                  <a:srgbClr val="002060"/>
                </a:solidFill>
                <a:latin typeface="Times New Roman" pitchFamily="18" charset="0"/>
                <a:cs typeface="Times New Roman" pitchFamily="18" charset="0"/>
              </a:rPr>
              <a:t>L</a:t>
            </a:r>
            <a:r>
              <a:rPr lang="vi-VN" sz="2200" dirty="0">
                <a:solidFill>
                  <a:srgbClr val="002060"/>
                </a:solidFill>
                <a:latin typeface="Times New Roman" pitchFamily="18" charset="0"/>
                <a:cs typeface="Times New Roman" pitchFamily="18" charset="0"/>
              </a:rPr>
              <a:t>ư</a:t>
            </a:r>
            <a:r>
              <a:rPr lang="en-US" sz="2200" dirty="0">
                <a:solidFill>
                  <a:srgbClr val="002060"/>
                </a:solidFill>
                <a:latin typeface="Times New Roman" pitchFamily="18" charset="0"/>
                <a:cs typeface="Times New Roman" pitchFamily="18" charset="0"/>
              </a:rPr>
              <a:t>u </a:t>
            </a:r>
            <a:r>
              <a:rPr lang="vi-VN" sz="2200" dirty="0">
                <a:solidFill>
                  <a:srgbClr val="002060"/>
                </a:solidFill>
                <a:latin typeface="Times New Roman" pitchFamily="18" charset="0"/>
                <a:cs typeface="Times New Roman" pitchFamily="18" charset="0"/>
              </a:rPr>
              <a:t>ý</a:t>
            </a:r>
            <a:r>
              <a:rPr lang="en-US" sz="2200" dirty="0">
                <a:solidFill>
                  <a:srgbClr val="002060"/>
                </a:solidFill>
                <a:latin typeface="Times New Roman" pitchFamily="18" charset="0"/>
                <a:cs typeface="Times New Roman" pitchFamily="18" charset="0"/>
              </a:rPr>
              <a:t>: </a:t>
            </a:r>
            <a:r>
              <a:rPr lang="vi-VN" sz="2200" dirty="0">
                <a:solidFill>
                  <a:srgbClr val="002060"/>
                </a:solidFill>
                <a:latin typeface="Times New Roman" pitchFamily="18" charset="0"/>
                <a:cs typeface="Times New Roman" pitchFamily="18" charset="0"/>
              </a:rPr>
              <a:t>Như vậy một hàng hoá là hàng hoá</a:t>
            </a:r>
            <a:r>
              <a:rPr lang="en-US" sz="2200" dirty="0">
                <a:solidFill>
                  <a:srgbClr val="002060"/>
                </a:solidFill>
                <a:latin typeface="Times New Roman" pitchFamily="18" charset="0"/>
                <a:cs typeface="Times New Roman" pitchFamily="18" charset="0"/>
              </a:rPr>
              <a:t>/</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vi-VN" sz="2200" dirty="0">
                <a:solidFill>
                  <a:srgbClr val="002060"/>
                </a:solidFill>
                <a:latin typeface="Times New Roman" pitchFamily="18" charset="0"/>
                <a:cs typeface="Times New Roman" pitchFamily="18" charset="0"/>
              </a:rPr>
              <a:t> công</a:t>
            </a:r>
            <a:r>
              <a:rPr lang="en-US" sz="2200" dirty="0">
                <a:solidFill>
                  <a:srgbClr val="002060"/>
                </a:solidFill>
                <a:latin typeface="Times New Roman" pitchFamily="18" charset="0"/>
                <a:cs typeface="Times New Roman" pitchFamily="18" charset="0"/>
              </a:rPr>
              <a:t>:</a:t>
            </a:r>
          </a:p>
          <a:p>
            <a:endParaRPr lang="en-US" sz="2200" dirty="0">
              <a:solidFill>
                <a:srgbClr val="002060"/>
              </a:solidFill>
              <a:latin typeface="Times New Roman" pitchFamily="18" charset="0"/>
              <a:cs typeface="Times New Roman" pitchFamily="18" charset="0"/>
            </a:endParaRPr>
          </a:p>
          <a:p>
            <a:pPr>
              <a:buFont typeface="Arial" pitchFamily="34" charset="0"/>
              <a:buNone/>
            </a:pPr>
            <a:r>
              <a:rPr lang="en-US" sz="2200" dirty="0">
                <a:solidFill>
                  <a:srgbClr val="002060"/>
                </a:solidFill>
                <a:latin typeface="Times New Roman" pitchFamily="18" charset="0"/>
                <a:cs typeface="Times New Roman" pitchFamily="18" charset="0"/>
              </a:rPr>
              <a:t>+ K</a:t>
            </a:r>
            <a:r>
              <a:rPr lang="vi-VN" sz="2200" dirty="0">
                <a:solidFill>
                  <a:srgbClr val="002060"/>
                </a:solidFill>
                <a:latin typeface="Times New Roman" pitchFamily="18" charset="0"/>
                <a:cs typeface="Times New Roman" pitchFamily="18" charset="0"/>
              </a:rPr>
              <a:t>hông phải do nó được sản xuất ra bởi khu vực công hay khu vực của chính phủ, </a:t>
            </a:r>
            <a:endParaRPr lang="en-US" sz="2200" dirty="0">
              <a:solidFill>
                <a:srgbClr val="002060"/>
              </a:solidFill>
              <a:latin typeface="Times New Roman" pitchFamily="18" charset="0"/>
              <a:cs typeface="Times New Roman" pitchFamily="18" charset="0"/>
            </a:endParaRPr>
          </a:p>
          <a:p>
            <a:pPr>
              <a:buFont typeface="Arial" pitchFamily="34" charset="0"/>
              <a:buNone/>
            </a:pPr>
            <a:r>
              <a:rPr lang="en-US" sz="2200" dirty="0">
                <a:solidFill>
                  <a:srgbClr val="002060"/>
                </a:solidFill>
                <a:latin typeface="Times New Roman" pitchFamily="18" charset="0"/>
                <a:cs typeface="Times New Roman" pitchFamily="18" charset="0"/>
              </a:rPr>
              <a:t>+ K</a:t>
            </a:r>
            <a:r>
              <a:rPr lang="vi-VN" sz="2200" dirty="0">
                <a:solidFill>
                  <a:srgbClr val="002060"/>
                </a:solidFill>
                <a:latin typeface="Times New Roman" pitchFamily="18" charset="0"/>
                <a:cs typeface="Times New Roman" pitchFamily="18" charset="0"/>
              </a:rPr>
              <a:t>hông phải do việc cung cấp hàng hoá đó được quyết định bởi các chính sách công</a:t>
            </a:r>
            <a:endParaRPr lang="en-US" sz="2200" dirty="0">
              <a:solidFill>
                <a:srgbClr val="002060"/>
              </a:solidFill>
              <a:latin typeface="Times New Roman" pitchFamily="18" charset="0"/>
              <a:cs typeface="Times New Roman" pitchFamily="18" charset="0"/>
            </a:endParaRPr>
          </a:p>
          <a:p>
            <a:pPr>
              <a:buFont typeface="Arial" pitchFamily="34" charset="0"/>
              <a:buNone/>
            </a:pPr>
            <a:r>
              <a:rPr lang="en-US" sz="2200" dirty="0">
                <a:solidFill>
                  <a:srgbClr val="002060"/>
                </a:solidFill>
                <a:latin typeface="Times New Roman" pitchFamily="18" charset="0"/>
                <a:cs typeface="Times New Roman" pitchFamily="18" charset="0"/>
              </a:rPr>
              <a:t>+ H</a:t>
            </a:r>
            <a:r>
              <a:rPr lang="vi-VN" sz="2200" dirty="0">
                <a:solidFill>
                  <a:srgbClr val="002060"/>
                </a:solidFill>
                <a:latin typeface="Times New Roman" pitchFamily="18" charset="0"/>
                <a:cs typeface="Times New Roman" pitchFamily="18" charset="0"/>
              </a:rPr>
              <a:t>ay việc hàng hoá đó được trả bằng một ai đó hay toàn bộ cư dân </a:t>
            </a:r>
          </a:p>
          <a:p>
            <a:pPr>
              <a:buFont typeface="Arial" pitchFamily="34" charset="0"/>
              <a:buNone/>
            </a:pPr>
            <a:r>
              <a:rPr lang="vi-VN" sz="2200" dirty="0">
                <a:solidFill>
                  <a:srgbClr val="002060"/>
                </a:solidFill>
                <a:latin typeface="Times New Roman" pitchFamily="18" charset="0"/>
                <a:cs typeface="Times New Roman" pitchFamily="18" charset="0"/>
              </a:rPr>
              <a:t>mà là do bản thân hàng hoá đó có hai tính chất đặc biệt nêu trên. </a:t>
            </a:r>
            <a:endParaRPr lang="en-US" sz="2200" dirty="0">
              <a:solidFill>
                <a:srgbClr val="002060"/>
              </a:solidFill>
              <a:latin typeface="Times New Roman" pitchFamily="18" charset="0"/>
              <a:cs typeface="Times New Roman" pitchFamily="18" charset="0"/>
            </a:endParaRPr>
          </a:p>
          <a:p>
            <a:pPr>
              <a:buFont typeface="Arial" pitchFamily="34" charset="0"/>
              <a:buNone/>
            </a:pPr>
            <a:endParaRPr lang="en-US" sz="2200" dirty="0">
              <a:solidFill>
                <a:srgbClr val="002060"/>
              </a:solidFill>
              <a:latin typeface="Times New Roman" pitchFamily="18" charset="0"/>
              <a:cs typeface="Times New Roman" pitchFamily="18" charset="0"/>
            </a:endParaRPr>
          </a:p>
          <a:p>
            <a:pPr>
              <a:buFont typeface="Arial" pitchFamily="34" charset="0"/>
              <a:buNone/>
            </a:pPr>
            <a:r>
              <a:rPr lang="en-US" sz="2200" dirty="0">
                <a:solidFill>
                  <a:srgbClr val="002060"/>
                </a:solidFill>
                <a:latin typeface="Times New Roman" pitchFamily="18" charset="0"/>
                <a:cs typeface="Times New Roman" pitchFamily="18" charset="0"/>
              </a:rPr>
              <a:t>     </a:t>
            </a:r>
            <a:r>
              <a:rPr lang="vi-VN" sz="2200" dirty="0">
                <a:solidFill>
                  <a:srgbClr val="002060"/>
                </a:solidFill>
                <a:latin typeface="Times New Roman" pitchFamily="18" charset="0"/>
                <a:cs typeface="Times New Roman" pitchFamily="18" charset="0"/>
              </a:rPr>
              <a:t>Thực chất định nghĩa trên là cho các hàng hoá công thuần tuý mà số hàng hoá hay dịch vụ này rất ít: các cây đèn biển, hệ thống luật pháp, pháo hoa, không khí sạch và các “hàng hóa” môi trường khác v.v… </a:t>
            </a:r>
            <a:endParaRPr lang="en-US" sz="2200" dirty="0">
              <a:solidFill>
                <a:srgbClr val="002060"/>
              </a:solidFill>
              <a:latin typeface="Times New Roman" pitchFamily="18" charset="0"/>
              <a:cs typeface="Times New Roman" pitchFamily="18" charset="0"/>
            </a:endParaRPr>
          </a:p>
          <a:p>
            <a:endParaRPr lang="en-US" sz="2200" dirty="0">
              <a:solidFill>
                <a:srgbClr val="00206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2060"/>
                </a:solidFill>
                <a:latin typeface="Times New Roman" pitchFamily="18" charset="0"/>
                <a:cs typeface="Times New Roman" pitchFamily="18" charset="0"/>
              </a:rPr>
              <a:t>Đặc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điểm</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của</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dịch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vụ</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công</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vert="horz" lIns="91440" tIns="45720" rIns="91440" bIns="45720" rtlCol="0">
            <a:normAutofit/>
          </a:bodyPr>
          <a:lstStyle/>
          <a:p>
            <a:pPr>
              <a:lnSpc>
                <a:spcPct val="80000"/>
              </a:lnSpc>
            </a:pP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với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mục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tiêu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phục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ích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đồng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đáp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của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tất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kinh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tế</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nhuận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điều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kiện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quyết</a:t>
            </a:r>
            <a:r>
              <a:rPr lang="en-US" sz="2200" dirty="0">
                <a:solidFill>
                  <a:srgbClr val="002060"/>
                </a:solidFill>
                <a:latin typeface="Times New Roman" pitchFamily="18" charset="0"/>
                <a:cs typeface="Times New Roman" pitchFamily="18" charset="0"/>
              </a:rPr>
              <a:t> chi </a:t>
            </a:r>
            <a:r>
              <a:rPr lang="en-US" sz="2200" dirty="0" err="1">
                <a:solidFill>
                  <a:srgbClr val="002060"/>
                </a:solidFill>
                <a:latin typeface="Times New Roman" pitchFamily="18" charset="0"/>
                <a:cs typeface="Times New Roman" pitchFamily="18" charset="0"/>
              </a:rPr>
              <a:t>phối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endParaRPr lang="en-US" sz="2200" dirty="0">
              <a:solidFill>
                <a:srgbClr val="002060"/>
              </a:solidFill>
              <a:latin typeface="Times New Roman" pitchFamily="18" charset="0"/>
              <a:cs typeface="Times New Roman" pitchFamily="18" charset="0"/>
            </a:endParaRPr>
          </a:p>
          <a:p>
            <a:pPr>
              <a:lnSpc>
                <a:spcPct val="80000"/>
              </a:lnSpc>
            </a:pP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hàng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đặc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biệt</a:t>
            </a:r>
            <a:r>
              <a:rPr lang="en-US" sz="2200" dirty="0">
                <a:solidFill>
                  <a:srgbClr val="002060"/>
                </a:solidFill>
                <a:latin typeface="Times New Roman" pitchFamily="18" charset="0"/>
                <a:cs typeface="Times New Roman" pitchFamily="18" charset="0"/>
              </a:rPr>
              <a:t> do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hoặc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uỷ</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nhiệm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đáp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a:t>
            </a:r>
          </a:p>
          <a:p>
            <a:pPr>
              <a:lnSpc>
                <a:spcPct val="80000"/>
              </a:lnSpc>
            </a:pPr>
            <a:r>
              <a:rPr lang="en-US" sz="2200" dirty="0" err="1">
                <a:solidFill>
                  <a:srgbClr val="002060"/>
                </a:solidFill>
                <a:latin typeface="Times New Roman" pitchFamily="18" charset="0"/>
                <a:cs typeface="Times New Roman" pitchFamily="18" charset="0"/>
              </a:rPr>
              <a:t>Việc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trao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đổi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thông</a:t>
            </a:r>
            <a:r>
              <a:rPr lang="en-US" sz="2200" dirty="0">
                <a:solidFill>
                  <a:srgbClr val="002060"/>
                </a:solidFill>
                <a:latin typeface="Times New Roman" pitchFamily="18" charset="0"/>
                <a:cs typeface="Times New Roman" pitchFamily="18" charset="0"/>
              </a:rPr>
              <a:t> qua </a:t>
            </a:r>
            <a:r>
              <a:rPr lang="en-US" sz="2200" dirty="0" err="1">
                <a:solidFill>
                  <a:srgbClr val="002060"/>
                </a:solidFill>
                <a:latin typeface="Times New Roman" pitchFamily="18" charset="0"/>
                <a:cs typeface="Times New Roman" pitchFamily="18" charset="0"/>
              </a:rPr>
              <a:t>quan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hệ</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thị</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trường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đầy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Người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dụng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thể</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tiền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tiền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một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phần</a:t>
            </a:r>
            <a:r>
              <a:rPr lang="en-US" sz="2200" dirty="0">
                <a:solidFill>
                  <a:srgbClr val="002060"/>
                </a:solidFill>
                <a:latin typeface="Times New Roman" pitchFamily="18" charset="0"/>
                <a:cs typeface="Times New Roman" pitchFamily="18" charset="0"/>
              </a:rPr>
              <a:t> song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vẫn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trách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nhiệm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đảm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bảo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này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nhằm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mục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tiêu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nhuận</a:t>
            </a:r>
            <a:r>
              <a:rPr lang="en-US" sz="2200" dirty="0">
                <a:solidFill>
                  <a:srgbClr val="002060"/>
                </a:solidFill>
                <a:latin typeface="Times New Roman" pitchFamily="18" charset="0"/>
                <a:cs typeface="Times New Roman" pitchFamily="18" charset="0"/>
              </a:rPr>
              <a:t>.</a:t>
            </a:r>
          </a:p>
          <a:p>
            <a:pPr>
              <a:lnSpc>
                <a:spcPct val="80000"/>
              </a:lnSpc>
            </a:pP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rất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dạng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về</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loại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hình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Vì</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vậy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dễ</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dàng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để</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thể</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này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một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nào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giữ</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vai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trò</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nào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chuyển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giao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thay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đổi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theo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từng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thời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trình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triển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kinh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tế</a:t>
            </a:r>
            <a:r>
              <a:rPr lang="en-US" sz="2200" dirty="0">
                <a:solidFill>
                  <a:srgbClr val="002060"/>
                </a:solidFill>
                <a:latin typeface="Times New Roman" pitchFamily="18" charset="0"/>
                <a:cs typeface="Times New Roman" pitchFamily="18" charset="0"/>
              </a:rPr>
              <a:t>.</a:t>
            </a:r>
          </a:p>
          <a:p>
            <a:endParaRPr lang="en-US" sz="2200" dirty="0">
              <a:solidFill>
                <a:srgbClr val="00206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err="1" smtClean="0">
                <a:solidFill>
                  <a:srgbClr val="002060"/>
                </a:solidFill>
                <a:latin typeface="Times New Roman" pitchFamily="18" charset="0"/>
                <a:cs typeface="Times New Roman" pitchFamily="18" charset="0"/>
              </a:rPr>
              <a:t>Phân</a:t>
            </a:r>
            <a:r>
              <a:rPr lang="en-US" b="1" dirty="0" smtClean="0">
                <a:solidFill>
                  <a:srgbClr val="002060"/>
                </a:solidFill>
                <a:latin typeface="Times New Roman" pitchFamily="18" charset="0"/>
                <a:cs typeface="Times New Roman" pitchFamily="18" charset="0"/>
              </a:rPr>
              <a:t> lo</a:t>
            </a:r>
            <a:r>
              <a:rPr lang="vi-VN" b="1" dirty="0" smtClean="0">
                <a:solidFill>
                  <a:srgbClr val="002060"/>
                </a:solidFill>
                <a:latin typeface="Times New Roman" pitchFamily="18" charset="0"/>
                <a:cs typeface="Times New Roman" pitchFamily="18" charset="0"/>
              </a:rPr>
              <a:t>ại</a:t>
            </a:r>
            <a:r>
              <a:rPr lang="en-US" b="1" dirty="0" smtClean="0">
                <a:solidFill>
                  <a:srgbClr val="002060"/>
                </a:solidFill>
                <a:latin typeface="Times New Roman" pitchFamily="18" charset="0"/>
                <a:cs typeface="Times New Roman" pitchFamily="18" charset="0"/>
              </a:rPr>
              <a:t> </a:t>
            </a:r>
            <a:r>
              <a:rPr lang="vi-VN" b="1" dirty="0" smtClean="0">
                <a:solidFill>
                  <a:srgbClr val="002060"/>
                </a:solidFill>
                <a:latin typeface="Times New Roman" pitchFamily="18" charset="0"/>
                <a:cs typeface="Times New Roman" pitchFamily="18" charset="0"/>
              </a:rPr>
              <a:t>dịch vụ công</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vert="horz" lIns="91440" tIns="45720" rIns="91440" bIns="45720" rtlCol="0">
            <a:normAutofit/>
          </a:bodyPr>
          <a:lstStyle/>
          <a:p>
            <a:pPr>
              <a:buNone/>
            </a:pPr>
            <a:r>
              <a:rPr lang="es-ES" sz="2200" dirty="0" smtClean="0">
                <a:solidFill>
                  <a:srgbClr val="002060"/>
                </a:solidFill>
                <a:latin typeface="Times New Roman" pitchFamily="18" charset="0"/>
                <a:cs typeface="Times New Roman" pitchFamily="18" charset="0"/>
              </a:rPr>
              <a:t>     </a:t>
            </a:r>
            <a:r>
              <a:rPr lang="es-ES" sz="2200" dirty="0" err="1" smtClean="0">
                <a:solidFill>
                  <a:srgbClr val="002060"/>
                </a:solidFill>
                <a:latin typeface="Times New Roman" pitchFamily="18" charset="0"/>
                <a:cs typeface="Times New Roman" pitchFamily="18" charset="0"/>
              </a:rPr>
              <a:t>Dựa</a:t>
            </a:r>
            <a:r>
              <a:rPr lang="es-ES" sz="2200" dirty="0" smtClean="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vào</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tính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chất</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của</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được</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cung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ứng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có</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thể</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chia</a:t>
            </a:r>
            <a:r>
              <a:rPr lang="es-ES" sz="2200" dirty="0">
                <a:solidFill>
                  <a:srgbClr val="002060"/>
                </a:solidFill>
                <a:latin typeface="Times New Roman" pitchFamily="18" charset="0"/>
                <a:cs typeface="Times New Roman" pitchFamily="18" charset="0"/>
              </a:rPr>
              <a:t> DVC </a:t>
            </a:r>
            <a:r>
              <a:rPr lang="es-ES" sz="2200" dirty="0" err="1">
                <a:solidFill>
                  <a:srgbClr val="002060"/>
                </a:solidFill>
                <a:latin typeface="Times New Roman" pitchFamily="18" charset="0"/>
                <a:cs typeface="Times New Roman" pitchFamily="18" charset="0"/>
              </a:rPr>
              <a:t>thành</a:t>
            </a:r>
            <a:r>
              <a:rPr lang="es-ES" sz="2200" dirty="0">
                <a:solidFill>
                  <a:srgbClr val="002060"/>
                </a:solidFill>
                <a:latin typeface="Times New Roman" pitchFamily="18" charset="0"/>
                <a:cs typeface="Times New Roman" pitchFamily="18" charset="0"/>
              </a:rPr>
              <a:t> 3 </a:t>
            </a:r>
            <a:r>
              <a:rPr lang="es-ES" sz="2200" dirty="0" err="1">
                <a:solidFill>
                  <a:srgbClr val="002060"/>
                </a:solidFill>
                <a:latin typeface="Times New Roman" pitchFamily="18" charset="0"/>
                <a:cs typeface="Times New Roman" pitchFamily="18" charset="0"/>
              </a:rPr>
              <a:t>loại</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chính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theo</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nghĩa</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hẹp</a:t>
            </a:r>
            <a:r>
              <a:rPr lang="es-ES" sz="2200" dirty="0">
                <a:solidFill>
                  <a:srgbClr val="002060"/>
                </a:solidFill>
                <a:latin typeface="Times New Roman" pitchFamily="18" charset="0"/>
                <a:cs typeface="Times New Roman" pitchFamily="18" charset="0"/>
              </a:rPr>
              <a:t>): </a:t>
            </a:r>
          </a:p>
          <a:p>
            <a:endParaRPr lang="es-ES" sz="2200" dirty="0">
              <a:solidFill>
                <a:srgbClr val="002060"/>
              </a:solidFill>
              <a:latin typeface="Times New Roman" pitchFamily="18" charset="0"/>
              <a:cs typeface="Times New Roman" pitchFamily="18" charset="0"/>
            </a:endParaRPr>
          </a:p>
          <a:p>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hành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chính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công</a:t>
            </a:r>
            <a:r>
              <a:rPr lang="es-ES" sz="2200" dirty="0">
                <a:solidFill>
                  <a:srgbClr val="002060"/>
                </a:solidFill>
                <a:latin typeface="Times New Roman" pitchFamily="18" charset="0"/>
                <a:cs typeface="Times New Roman" pitchFamily="18" charset="0"/>
              </a:rPr>
              <a:t>; </a:t>
            </a:r>
          </a:p>
          <a:p>
            <a:endParaRPr lang="es-ES" sz="2200" dirty="0">
              <a:solidFill>
                <a:srgbClr val="002060"/>
              </a:solidFill>
              <a:latin typeface="Times New Roman" pitchFamily="18" charset="0"/>
              <a:cs typeface="Times New Roman" pitchFamily="18" charset="0"/>
            </a:endParaRPr>
          </a:p>
          <a:p>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cộng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ví</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dụ</a:t>
            </a:r>
            <a:r>
              <a:rPr lang="es-ES" sz="2200" dirty="0">
                <a:solidFill>
                  <a:srgbClr val="002060"/>
                </a:solidFill>
                <a:latin typeface="Times New Roman" pitchFamily="18" charset="0"/>
                <a:cs typeface="Times New Roman" pitchFamily="18" charset="0"/>
              </a:rPr>
              <a:t>: y </a:t>
            </a:r>
            <a:r>
              <a:rPr lang="es-ES" sz="2200" dirty="0" err="1">
                <a:solidFill>
                  <a:srgbClr val="002060"/>
                </a:solidFill>
                <a:latin typeface="Times New Roman" pitchFamily="18" charset="0"/>
                <a:cs typeface="Times New Roman" pitchFamily="18" charset="0"/>
              </a:rPr>
              <a:t>tế</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giáo</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dục</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v.v.</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là</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không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thuần</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túy</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chỉ</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thỏa</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mãn</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tiêu</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chí</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về</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tính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không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cạnh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tranh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trong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tiêu</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dùng</a:t>
            </a:r>
            <a:endParaRPr lang="es-ES" sz="2200" dirty="0">
              <a:solidFill>
                <a:srgbClr val="002060"/>
              </a:solidFill>
              <a:latin typeface="Times New Roman" pitchFamily="18" charset="0"/>
              <a:cs typeface="Times New Roman" pitchFamily="18" charset="0"/>
            </a:endParaRPr>
          </a:p>
          <a:p>
            <a:endParaRPr lang="es-ES" sz="2200" dirty="0">
              <a:solidFill>
                <a:srgbClr val="002060"/>
              </a:solidFill>
              <a:latin typeface="Times New Roman" pitchFamily="18" charset="0"/>
              <a:cs typeface="Times New Roman" pitchFamily="18" charset="0"/>
            </a:endParaRPr>
          </a:p>
          <a:p>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ích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ví</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các</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môi</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trường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cấp</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thoát</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nước</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v.v.</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là</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dịch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vụ</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không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thuần</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túy</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chỉ</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thỏa</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mãn</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tiêu</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chí</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về</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tính</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không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loại</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trừ</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trong</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tiêu</a:t>
            </a:r>
            <a:r>
              <a:rPr lang="es-ES" sz="2200" dirty="0">
                <a:solidFill>
                  <a:srgbClr val="002060"/>
                </a:solidFill>
                <a:latin typeface="Times New Roman" pitchFamily="18" charset="0"/>
                <a:cs typeface="Times New Roman" pitchFamily="18" charset="0"/>
              </a:rPr>
              <a:t> </a:t>
            </a:r>
            <a:r>
              <a:rPr lang="es-ES" sz="2200" dirty="0" err="1">
                <a:solidFill>
                  <a:srgbClr val="002060"/>
                </a:solidFill>
                <a:latin typeface="Times New Roman" pitchFamily="18" charset="0"/>
                <a:cs typeface="Times New Roman" pitchFamily="18" charset="0"/>
              </a:rPr>
              <a:t>dùng</a:t>
            </a:r>
            <a:endParaRPr lang="fr-FR" sz="2200" dirty="0">
              <a:solidFill>
                <a:srgbClr val="002060"/>
              </a:solidFill>
              <a:latin typeface="Times New Roman" pitchFamily="18" charset="0"/>
              <a:cs typeface="Times New Roman" pitchFamily="18" charset="0"/>
            </a:endParaRPr>
          </a:p>
          <a:p>
            <a:endParaRPr lang="en-US" sz="2200" dirty="0">
              <a:solidFill>
                <a:srgbClr val="00206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b="1" dirty="0" err="1">
                <a:solidFill>
                  <a:srgbClr val="002060"/>
                </a:solidFill>
                <a:latin typeface="Times New Roman" pitchFamily="18" charset="0"/>
                <a:cs typeface="Times New Roman" pitchFamily="18" charset="0"/>
              </a:rPr>
              <a:t>Phân</a:t>
            </a:r>
            <a:r>
              <a:rPr lang="en-US" sz="4000" b="1" dirty="0">
                <a:solidFill>
                  <a:srgbClr val="002060"/>
                </a:solidFill>
                <a:latin typeface="Times New Roman" pitchFamily="18" charset="0"/>
                <a:cs typeface="Times New Roman" pitchFamily="18" charset="0"/>
              </a:rPr>
              <a:t> lo</a:t>
            </a:r>
            <a:r>
              <a:rPr lang="vi-VN" sz="4000" b="1" dirty="0">
                <a:solidFill>
                  <a:srgbClr val="002060"/>
                </a:solidFill>
                <a:latin typeface="Times New Roman" pitchFamily="18" charset="0"/>
                <a:cs typeface="Times New Roman" pitchFamily="18" charset="0"/>
              </a:rPr>
              <a:t>ại</a:t>
            </a:r>
            <a:r>
              <a:rPr lang="en-US" sz="4000" b="1" dirty="0">
                <a:solidFill>
                  <a:srgbClr val="002060"/>
                </a:solidFill>
                <a:latin typeface="Times New Roman" pitchFamily="18" charset="0"/>
                <a:cs typeface="Times New Roman" pitchFamily="18" charset="0"/>
              </a:rPr>
              <a:t> </a:t>
            </a:r>
            <a:r>
              <a:rPr lang="vi-VN" sz="4000" b="1" dirty="0">
                <a:solidFill>
                  <a:srgbClr val="002060"/>
                </a:solidFill>
                <a:latin typeface="Times New Roman" pitchFamily="18" charset="0"/>
                <a:cs typeface="Times New Roman" pitchFamily="18" charset="0"/>
              </a:rPr>
              <a:t>dịch vụ công</a:t>
            </a:r>
            <a:endParaRPr lang="en-US" sz="40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00600"/>
          </a:xfrm>
        </p:spPr>
        <p:txBody>
          <a:bodyPr vert="horz" lIns="91440" tIns="45720" rIns="91440" bIns="45720" rtlCol="0">
            <a:normAutofit/>
          </a:bodyPr>
          <a:lstStyle/>
          <a:p>
            <a:pPr>
              <a:buFont typeface="Arial" pitchFamily="34" charset="0"/>
              <a:buNone/>
            </a:pPr>
            <a:r>
              <a:rPr lang="en-US" sz="2200" dirty="0" err="1">
                <a:solidFill>
                  <a:srgbClr val="002060"/>
                </a:solidFill>
                <a:latin typeface="Times New Roman" pitchFamily="18" charset="0"/>
                <a:cs typeface="Times New Roman" pitchFamily="18" charset="0"/>
              </a:rPr>
              <a:t>Xét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theo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tiêu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thể</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DVC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thể</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chia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ra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làm</a:t>
            </a:r>
            <a:r>
              <a:rPr lang="en-US" sz="2200" dirty="0">
                <a:solidFill>
                  <a:srgbClr val="002060"/>
                </a:solidFill>
                <a:latin typeface="Times New Roman" pitchFamily="18" charset="0"/>
                <a:cs typeface="Times New Roman" pitchFamily="18" charset="0"/>
              </a:rPr>
              <a:t> 3 </a:t>
            </a:r>
            <a:r>
              <a:rPr lang="en-US" sz="2200" dirty="0" err="1">
                <a:solidFill>
                  <a:srgbClr val="002060"/>
                </a:solidFill>
                <a:latin typeface="Times New Roman" pitchFamily="18" charset="0"/>
                <a:cs typeface="Times New Roman" pitchFamily="18" charset="0"/>
              </a:rPr>
              <a:t>loại</a:t>
            </a:r>
            <a:r>
              <a:rPr lang="en-US" sz="2200" dirty="0">
                <a:solidFill>
                  <a:srgbClr val="002060"/>
                </a:solidFill>
                <a:latin typeface="Times New Roman" pitchFamily="18" charset="0"/>
                <a:cs typeface="Times New Roman" pitchFamily="18" charset="0"/>
              </a:rPr>
              <a:t>:</a:t>
            </a:r>
          </a:p>
          <a:p>
            <a:pPr>
              <a:buFont typeface="Arial" pitchFamily="34" charset="0"/>
              <a:buAutoNum type="arabicPeriod"/>
            </a:pP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do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tiếp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những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bản</a:t>
            </a:r>
            <a:r>
              <a:rPr lang="en-US" sz="2200" dirty="0">
                <a:solidFill>
                  <a:srgbClr val="002060"/>
                </a:solidFill>
                <a:latin typeface="Times New Roman" pitchFamily="18" charset="0"/>
                <a:cs typeface="Times New Roman" pitchFamily="18" charset="0"/>
              </a:rPr>
              <a:t> do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dụ</a:t>
            </a:r>
            <a:r>
              <a:rPr lang="en-US" sz="2200" dirty="0">
                <a:solidFill>
                  <a:srgbClr val="002060"/>
                </a:solidFill>
                <a:latin typeface="Times New Roman" pitchFamily="18" charset="0"/>
                <a:cs typeface="Times New Roman" pitchFamily="18" charset="0"/>
              </a:rPr>
              <a:t>: an </a:t>
            </a:r>
            <a:r>
              <a:rPr lang="en-US" sz="2200" dirty="0" err="1">
                <a:solidFill>
                  <a:srgbClr val="002060"/>
                </a:solidFill>
                <a:latin typeface="Times New Roman" pitchFamily="18" charset="0"/>
                <a:cs typeface="Times New Roman" pitchFamily="18" charset="0"/>
              </a:rPr>
              <a:t>ninh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giáo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dục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cập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chăm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sóc</a:t>
            </a:r>
            <a:r>
              <a:rPr lang="en-US" sz="2200" dirty="0">
                <a:solidFill>
                  <a:srgbClr val="002060"/>
                </a:solidFill>
                <a:latin typeface="Times New Roman" pitchFamily="18" charset="0"/>
                <a:cs typeface="Times New Roman" pitchFamily="18" charset="0"/>
              </a:rPr>
              <a:t> y </a:t>
            </a:r>
            <a:r>
              <a:rPr lang="en-US" sz="2200" dirty="0" err="1">
                <a:solidFill>
                  <a:srgbClr val="002060"/>
                </a:solidFill>
                <a:latin typeface="Times New Roman" pitchFamily="18" charset="0"/>
                <a:cs typeface="Times New Roman" pitchFamily="18" charset="0"/>
              </a:rPr>
              <a:t>tế</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bảo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v.v..</a:t>
            </a:r>
          </a:p>
          <a:p>
            <a:pPr>
              <a:buFont typeface="Arial" pitchFamily="34" charset="0"/>
              <a:buAutoNum type="arabicPeriod"/>
            </a:pP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do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phi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gồm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những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trách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nhiệm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nhưng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tiếp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uỷ</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nhiệm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phi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hoặc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dưới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đôn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đốc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giám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của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việc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xây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dựng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trình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giáo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dục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ngoài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cập</a:t>
            </a:r>
            <a:endParaRPr lang="en-US" sz="2200" dirty="0">
              <a:solidFill>
                <a:srgbClr val="002060"/>
              </a:solidFill>
              <a:latin typeface="Times New Roman" pitchFamily="18" charset="0"/>
              <a:cs typeface="Times New Roman" pitchFamily="18" charset="0"/>
            </a:endParaRPr>
          </a:p>
          <a:p>
            <a:pPr>
              <a:buFont typeface="Arial" pitchFamily="34" charset="0"/>
              <a:buAutoNum type="arabicPeriod"/>
            </a:pP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do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tổ</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chức</a:t>
            </a:r>
            <a:r>
              <a:rPr lang="en-US" sz="2200" dirty="0">
                <a:solidFill>
                  <a:srgbClr val="002060"/>
                </a:solidFill>
                <a:latin typeface="Times New Roman" pitchFamily="18" charset="0"/>
                <a:cs typeface="Times New Roman" pitchFamily="18" charset="0"/>
              </a:rPr>
              <a:t> phi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phối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hợp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hiện</a:t>
            </a:r>
            <a:endParaRPr lang="en-US" sz="2200" dirty="0">
              <a:solidFill>
                <a:srgbClr val="002060"/>
              </a:solidFill>
              <a:latin typeface="Times New Roman" pitchFamily="18" charset="0"/>
              <a:cs typeface="Times New Roman" pitchFamily="18" charset="0"/>
            </a:endParaRPr>
          </a:p>
          <a:p>
            <a:endParaRPr lang="en-US" sz="2200" dirty="0">
              <a:solidFill>
                <a:srgbClr val="00206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en-US" sz="4000" b="1" dirty="0" err="1">
                <a:solidFill>
                  <a:srgbClr val="002060"/>
                </a:solidFill>
                <a:latin typeface="Times New Roman" pitchFamily="18" charset="0"/>
                <a:cs typeface="Times New Roman" pitchFamily="18" charset="0"/>
              </a:rPr>
              <a:t>Những</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vấn</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đề</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tồn</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tại</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trong</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cung</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ứng</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dịch</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vụ</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công</a:t>
            </a:r>
            <a:endParaRPr lang="en-US" sz="40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029200"/>
          </a:xfrm>
        </p:spPr>
        <p:txBody>
          <a:bodyPr vert="horz" lIns="91440" tIns="45720" rIns="91440" bIns="45720" rtlCol="0">
            <a:normAutofit fontScale="92500" lnSpcReduction="10000"/>
          </a:bodyPr>
          <a:lstStyle/>
          <a:p>
            <a:pPr>
              <a:lnSpc>
                <a:spcPct val="80000"/>
              </a:lnSpc>
            </a:pPr>
            <a:r>
              <a:rPr lang="en-US" sz="2200" dirty="0" err="1">
                <a:solidFill>
                  <a:srgbClr val="002060"/>
                </a:solidFill>
                <a:latin typeface="Times New Roman" pitchFamily="18" charset="0"/>
                <a:cs typeface="Times New Roman" pitchFamily="18" charset="0"/>
              </a:rPr>
              <a:t>Hiệu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Với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chế</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bao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đây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đảm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nhận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toàn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việc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Hậu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biên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chế</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nặng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nề</a:t>
            </a:r>
            <a:r>
              <a:rPr lang="en-US" sz="2200" dirty="0">
                <a:solidFill>
                  <a:srgbClr val="002060"/>
                </a:solidFill>
                <a:latin typeface="Times New Roman" pitchFamily="18" charset="0"/>
                <a:cs typeface="Times New Roman" pitchFamily="18" charset="0"/>
              </a:rPr>
              <a:t>, chi </a:t>
            </a:r>
            <a:r>
              <a:rPr lang="en-US" sz="2200" dirty="0" err="1">
                <a:solidFill>
                  <a:srgbClr val="002060"/>
                </a:solidFill>
                <a:latin typeface="Times New Roman" pitchFamily="18" charset="0"/>
                <a:cs typeface="Times New Roman" pitchFamily="18" charset="0"/>
              </a:rPr>
              <a:t>phí</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máy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cồng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kềnh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chất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lượng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khối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lượng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yêu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độc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quyền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trong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nguyên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gây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hậu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về</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chất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lượng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thấp</a:t>
            </a:r>
            <a:r>
              <a:rPr lang="en-US" sz="2200" dirty="0">
                <a:solidFill>
                  <a:srgbClr val="002060"/>
                </a:solidFill>
                <a:latin typeface="Times New Roman" pitchFamily="18" charset="0"/>
                <a:cs typeface="Times New Roman" pitchFamily="18" charset="0"/>
              </a:rPr>
              <a:t>.</a:t>
            </a:r>
          </a:p>
          <a:p>
            <a:pPr>
              <a:lnSpc>
                <a:spcPct val="80000"/>
              </a:lnSpc>
            </a:pPr>
            <a:endParaRPr lang="en-US" sz="2200" dirty="0">
              <a:solidFill>
                <a:srgbClr val="002060"/>
              </a:solidFill>
              <a:latin typeface="Times New Roman" pitchFamily="18" charset="0"/>
              <a:cs typeface="Times New Roman" pitchFamily="18" charset="0"/>
            </a:endParaRPr>
          </a:p>
          <a:p>
            <a:pPr>
              <a:lnSpc>
                <a:spcPct val="80000"/>
              </a:lnSpc>
            </a:pP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máy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còn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nhiều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bất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cập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bộ</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địa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phương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vẫn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theo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mô</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hình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lý</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cũ</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mang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nặng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liêu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hình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thức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Nhiều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có</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tế</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được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đáp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đầy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thông</a:t>
            </a:r>
            <a:r>
              <a:rPr lang="en-US" sz="2200" dirty="0">
                <a:solidFill>
                  <a:srgbClr val="002060"/>
                </a:solidFill>
                <a:latin typeface="Times New Roman" pitchFamily="18" charset="0"/>
                <a:cs typeface="Times New Roman" pitchFamily="18" charset="0"/>
              </a:rPr>
              <a:t> tin, </a:t>
            </a:r>
            <a:r>
              <a:rPr lang="en-US" sz="2200" dirty="0" err="1">
                <a:solidFill>
                  <a:srgbClr val="002060"/>
                </a:solidFill>
                <a:latin typeface="Times New Roman" pitchFamily="18" charset="0"/>
                <a:cs typeface="Times New Roman" pitchFamily="18" charset="0"/>
              </a:rPr>
              <a:t>tư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vấn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hỗ</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việc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làm</a:t>
            </a:r>
            <a:r>
              <a:rPr lang="en-US" sz="2200" dirty="0">
                <a:solidFill>
                  <a:srgbClr val="002060"/>
                </a:solidFill>
                <a:latin typeface="Times New Roman" pitchFamily="18" charset="0"/>
                <a:cs typeface="Times New Roman" pitchFamily="18" charset="0"/>
              </a:rPr>
              <a:t> v.v..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đơn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vị</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chịu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lý</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của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quan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quản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tương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đơn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vị</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hành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dẫn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đến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huy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được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chủ</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chịu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trách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nhiệm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trong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phát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triển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của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đơn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vị</a:t>
            </a:r>
            <a:r>
              <a:rPr lang="en-US" sz="2200" dirty="0">
                <a:solidFill>
                  <a:srgbClr val="002060"/>
                </a:solidFill>
                <a:latin typeface="Times New Roman" pitchFamily="18" charset="0"/>
                <a:cs typeface="Times New Roman" pitchFamily="18" charset="0"/>
              </a:rPr>
              <a:t>.</a:t>
            </a:r>
          </a:p>
          <a:p>
            <a:pPr>
              <a:lnSpc>
                <a:spcPct val="80000"/>
              </a:lnSpc>
            </a:pPr>
            <a:endParaRPr lang="en-US" sz="2200" dirty="0">
              <a:solidFill>
                <a:srgbClr val="002060"/>
              </a:solidFill>
              <a:latin typeface="Times New Roman" pitchFamily="18" charset="0"/>
              <a:cs typeface="Times New Roman" pitchFamily="18" charset="0"/>
            </a:endParaRPr>
          </a:p>
          <a:p>
            <a:pPr>
              <a:lnSpc>
                <a:spcPct val="80000"/>
              </a:lnSpc>
            </a:pPr>
            <a:r>
              <a:rPr lang="en-US" sz="2200" dirty="0" err="1">
                <a:solidFill>
                  <a:srgbClr val="002060"/>
                </a:solidFill>
                <a:latin typeface="Times New Roman" pitchFamily="18" charset="0"/>
                <a:cs typeface="Times New Roman" pitchFamily="18" charset="0"/>
              </a:rPr>
              <a:t>Thiếu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nguồn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tài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cho</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việc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cấp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ngày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càng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tăng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lên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trong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nguồn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sách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còn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hạn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hẹp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Cần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thiết</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xã</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hội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việc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cung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dịch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vụ</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Tuy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nhiên</a:t>
            </a:r>
            <a:r>
              <a:rPr lang="en-US" sz="2200" dirty="0">
                <a:solidFill>
                  <a:srgbClr val="002060"/>
                </a:solidFill>
                <a:latin typeface="Times New Roman" pitchFamily="18" charset="0"/>
                <a:cs typeface="Times New Roman" pitchFamily="18" charset="0"/>
              </a:rPr>
              <a:t>: XHH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tư</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hoá</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cũng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không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phải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chỉ</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nhằm</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mục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đích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huy</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động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nguồn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lực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tài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chính</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từ</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các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khu</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vực</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ngoài</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nhà</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nước</a:t>
            </a:r>
            <a:r>
              <a:rPr lang="en-US" sz="2200" dirty="0">
                <a:solidFill>
                  <a:srgbClr val="002060"/>
                </a:solidFill>
                <a:latin typeface="Times New Roman" pitchFamily="18" charset="0"/>
                <a:cs typeface="Times New Roman" pitchFamily="18" charset="0"/>
              </a:rPr>
              <a:t> hay </a:t>
            </a:r>
            <a:r>
              <a:rPr lang="en-US" sz="2200" dirty="0" err="1">
                <a:solidFill>
                  <a:srgbClr val="002060"/>
                </a:solidFill>
                <a:latin typeface="Times New Roman" pitchFamily="18" charset="0"/>
                <a:cs typeface="Times New Roman" pitchFamily="18" charset="0"/>
              </a:rPr>
              <a:t>sự</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đóng</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góp</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của</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nhân</a:t>
            </a:r>
            <a:r>
              <a:rPr lang="en-US" sz="2200" dirty="0">
                <a:solidFill>
                  <a:srgbClr val="002060"/>
                </a:solidFill>
                <a:latin typeface="Times New Roman" pitchFamily="18" charset="0"/>
                <a:cs typeface="Times New Roman" pitchFamily="18" charset="0"/>
              </a:rPr>
              <a:t> </a:t>
            </a:r>
            <a:r>
              <a:rPr lang="en-US" sz="2200" dirty="0" err="1">
                <a:solidFill>
                  <a:srgbClr val="002060"/>
                </a:solidFill>
                <a:latin typeface="Times New Roman" pitchFamily="18" charset="0"/>
                <a:cs typeface="Times New Roman" pitchFamily="18" charset="0"/>
              </a:rPr>
              <a:t>dân</a:t>
            </a:r>
            <a:r>
              <a:rPr lang="en-US" sz="2200" dirty="0">
                <a:solidFill>
                  <a:srgbClr val="002060"/>
                </a:solidFill>
                <a:latin typeface="Times New Roman" pitchFamily="18" charset="0"/>
                <a:cs typeface="Times New Roman" pitchFamily="18" charset="0"/>
              </a:rPr>
              <a:t>.</a:t>
            </a:r>
          </a:p>
          <a:p>
            <a:endParaRPr lang="en-US" sz="2200" dirty="0">
              <a:solidFill>
                <a:srgbClr val="00206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grpSp>
        <p:nvGrpSpPr>
          <p:cNvPr id="4" name="Group 3"/>
          <p:cNvGrpSpPr/>
          <p:nvPr/>
        </p:nvGrpSpPr>
        <p:grpSpPr>
          <a:xfrm>
            <a:off x="304800" y="533399"/>
            <a:ext cx="8478915" cy="6026643"/>
            <a:chOff x="910780" y="204739"/>
            <a:chExt cx="7872935" cy="6355304"/>
          </a:xfrm>
        </p:grpSpPr>
        <p:grpSp>
          <p:nvGrpSpPr>
            <p:cNvPr id="5" name="Group 53"/>
            <p:cNvGrpSpPr/>
            <p:nvPr/>
          </p:nvGrpSpPr>
          <p:grpSpPr>
            <a:xfrm>
              <a:off x="910780" y="204739"/>
              <a:ext cx="7872935" cy="6355304"/>
              <a:chOff x="1150477" y="143151"/>
              <a:chExt cx="7872935" cy="6355304"/>
            </a:xfrm>
          </p:grpSpPr>
          <p:sp>
            <p:nvSpPr>
              <p:cNvPr id="8" name="Rectangle 7"/>
              <p:cNvSpPr/>
              <p:nvPr/>
            </p:nvSpPr>
            <p:spPr>
              <a:xfrm>
                <a:off x="3018408" y="5877018"/>
                <a:ext cx="5317725" cy="621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200"/>
                  </a:spcBef>
                  <a:spcAft>
                    <a:spcPts val="200"/>
                  </a:spcAft>
                </a:pPr>
                <a:r>
                  <a:rPr lang="en-US" dirty="0" smtClean="0">
                    <a:solidFill>
                      <a:schemeClr val="tx1"/>
                    </a:solidFill>
                    <a:latin typeface="Times New Roman" panose="02020603050405020304" pitchFamily="18" charset="0"/>
                    <a:cs typeface="Times New Roman" panose="02020603050405020304" pitchFamily="18" charset="0"/>
                  </a:rPr>
                  <a:t>Phương pháp chính trong việc cung ứng dịch vụ công</a:t>
                </a:r>
              </a:p>
              <a:p>
                <a:pPr algn="just">
                  <a:spcBef>
                    <a:spcPts val="200"/>
                  </a:spcBef>
                  <a:spcAft>
                    <a:spcPts val="200"/>
                  </a:spcAft>
                </a:pPr>
                <a:r>
                  <a:rPr lang="en-US" sz="1200" i="1" dirty="0" smtClean="0">
                    <a:solidFill>
                      <a:schemeClr val="tx1"/>
                    </a:solidFill>
                    <a:latin typeface="Times New Roman" panose="02020603050405020304" pitchFamily="18" charset="0"/>
                    <a:cs typeface="Times New Roman" panose="02020603050405020304" pitchFamily="18" charset="0"/>
                  </a:rPr>
                  <a:t>Nguồn: mô hình của Osborne &amp; </a:t>
                </a:r>
                <a:r>
                  <a:rPr lang="en-US" sz="1200" i="1" dirty="0" err="1" smtClean="0">
                    <a:solidFill>
                      <a:schemeClr val="tx1"/>
                    </a:solidFill>
                    <a:latin typeface="Times New Roman" panose="02020603050405020304" pitchFamily="18" charset="0"/>
                    <a:cs typeface="Times New Roman" panose="02020603050405020304" pitchFamily="18" charset="0"/>
                  </a:rPr>
                  <a:t>Gaebler</a:t>
                </a:r>
                <a:r>
                  <a:rPr lang="en-US" sz="1200" i="1" dirty="0" smtClean="0">
                    <a:solidFill>
                      <a:schemeClr val="tx1"/>
                    </a:solidFill>
                    <a:latin typeface="Times New Roman" panose="02020603050405020304" pitchFamily="18" charset="0"/>
                    <a:cs typeface="Times New Roman" panose="02020603050405020304" pitchFamily="18" charset="0"/>
                  </a:rPr>
                  <a:t> (1992) and </a:t>
                </a:r>
                <a:r>
                  <a:rPr lang="en-US" sz="1200" i="1" dirty="0" err="1" smtClean="0">
                    <a:solidFill>
                      <a:schemeClr val="tx1"/>
                    </a:solidFill>
                    <a:latin typeface="Times New Roman" panose="02020603050405020304" pitchFamily="18" charset="0"/>
                    <a:cs typeface="Times New Roman" panose="02020603050405020304" pitchFamily="18" charset="0"/>
                  </a:rPr>
                  <a:t>Valkama</a:t>
                </a:r>
                <a:r>
                  <a:rPr lang="en-US" sz="1200" i="1" dirty="0" smtClean="0">
                    <a:solidFill>
                      <a:schemeClr val="tx1"/>
                    </a:solidFill>
                    <a:latin typeface="Times New Roman" panose="02020603050405020304" pitchFamily="18" charset="0"/>
                    <a:cs typeface="Times New Roman" panose="02020603050405020304" pitchFamily="18" charset="0"/>
                  </a:rPr>
                  <a:t> (2005)</a:t>
                </a:r>
                <a:endParaRPr lang="en-US" sz="1200" i="1" dirty="0">
                  <a:solidFill>
                    <a:schemeClr val="tx1"/>
                  </a:solidFill>
                  <a:latin typeface="Times New Roman" panose="02020603050405020304" pitchFamily="18" charset="0"/>
                  <a:cs typeface="Times New Roman" panose="02020603050405020304" pitchFamily="18" charset="0"/>
                </a:endParaRPr>
              </a:p>
            </p:txBody>
          </p:sp>
          <p:sp>
            <p:nvSpPr>
              <p:cNvPr id="9" name="Rectangle 8"/>
              <p:cNvSpPr/>
              <p:nvPr/>
            </p:nvSpPr>
            <p:spPr>
              <a:xfrm rot="16200000">
                <a:off x="-524074" y="2758550"/>
                <a:ext cx="3970539" cy="6214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Times New Roman" panose="02020603050405020304" pitchFamily="18" charset="0"/>
                    <a:cs typeface="Times New Roman" panose="02020603050405020304" pitchFamily="18" charset="0"/>
                  </a:rPr>
                  <a:t>Hệ thống cung ứng dịch vụ công thay thế</a:t>
                </a:r>
                <a:endParaRPr lang="en-US" dirty="0">
                  <a:solidFill>
                    <a:schemeClr val="tx1"/>
                  </a:solidFill>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a:off x="2308193" y="905522"/>
                <a:ext cx="0" cy="4660778"/>
              </a:xfrm>
              <a:prstGeom prst="straightConnector1">
                <a:avLst/>
              </a:prstGeom>
              <a:ln>
                <a:prstDash val="lgDashDot"/>
                <a:headEnd type="triangle"/>
                <a:tailEnd type="triangle"/>
              </a:ln>
            </p:spPr>
            <p:style>
              <a:lnRef idx="1">
                <a:schemeClr val="dk1"/>
              </a:lnRef>
              <a:fillRef idx="0">
                <a:schemeClr val="dk1"/>
              </a:fillRef>
              <a:effectRef idx="0">
                <a:schemeClr val="dk1"/>
              </a:effectRef>
              <a:fontRef idx="minor">
                <a:schemeClr val="tx1"/>
              </a:fontRef>
            </p:style>
          </p:cxnSp>
          <p:sp>
            <p:nvSpPr>
              <p:cNvPr id="11" name="Rectangle 10"/>
              <p:cNvSpPr/>
              <p:nvPr/>
            </p:nvSpPr>
            <p:spPr>
              <a:xfrm>
                <a:off x="1667891" y="143151"/>
                <a:ext cx="1374559" cy="621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00"/>
                  </a:spcBef>
                  <a:spcAft>
                    <a:spcPts val="200"/>
                  </a:spcAft>
                </a:pPr>
                <a:r>
                  <a:rPr lang="en-US" sz="1400" dirty="0" smtClean="0">
                    <a:solidFill>
                      <a:schemeClr val="tx1"/>
                    </a:solidFill>
                    <a:latin typeface="Times New Roman" panose="02020603050405020304" pitchFamily="18" charset="0"/>
                    <a:cs typeface="Times New Roman" panose="02020603050405020304" pitchFamily="18" charset="0"/>
                  </a:rPr>
                  <a:t>Kiểm soát mạnh từ Nhà nước</a:t>
                </a:r>
                <a:endParaRPr lang="en-US" sz="1050" i="1" dirty="0">
                  <a:solidFill>
                    <a:schemeClr val="tx1"/>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780712" y="5566300"/>
                <a:ext cx="1374559" cy="621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00"/>
                  </a:spcBef>
                  <a:spcAft>
                    <a:spcPts val="200"/>
                  </a:spcAft>
                </a:pPr>
                <a:r>
                  <a:rPr lang="en-US" sz="1400" dirty="0" smtClean="0">
                    <a:solidFill>
                      <a:schemeClr val="tx1"/>
                    </a:solidFill>
                    <a:latin typeface="Times New Roman" panose="02020603050405020304" pitchFamily="18" charset="0"/>
                    <a:cs typeface="Times New Roman" panose="02020603050405020304" pitchFamily="18" charset="0"/>
                  </a:rPr>
                  <a:t>Kiểm soát lỏng từ Nhà nước</a:t>
                </a:r>
                <a:endParaRPr lang="en-US" sz="1050" i="1" dirty="0">
                  <a:solidFill>
                    <a:schemeClr val="tx1"/>
                  </a:solidFill>
                  <a:latin typeface="Times New Roman" panose="02020603050405020304" pitchFamily="18" charset="0"/>
                  <a:cs typeface="Times New Roman" panose="02020603050405020304" pitchFamily="18" charset="0"/>
                </a:endParaRPr>
              </a:p>
            </p:txBody>
          </p:sp>
          <p:cxnSp>
            <p:nvCxnSpPr>
              <p:cNvPr id="13" name="Straight Connector 12"/>
              <p:cNvCxnSpPr/>
              <p:nvPr/>
            </p:nvCxnSpPr>
            <p:spPr>
              <a:xfrm>
                <a:off x="1780711" y="3069269"/>
                <a:ext cx="1303533" cy="0"/>
              </a:xfrm>
              <a:prstGeom prst="line">
                <a:avLst/>
              </a:prstGeom>
            </p:spPr>
            <p:style>
              <a:lnRef idx="1">
                <a:schemeClr val="dk1"/>
              </a:lnRef>
              <a:fillRef idx="0">
                <a:schemeClr val="dk1"/>
              </a:fillRef>
              <a:effectRef idx="0">
                <a:schemeClr val="dk1"/>
              </a:effectRef>
              <a:fontRef idx="minor">
                <a:schemeClr val="tx1"/>
              </a:fontRef>
            </p:style>
          </p:cxnSp>
          <p:sp>
            <p:nvSpPr>
              <p:cNvPr id="14" name="Rectangle 13"/>
              <p:cNvSpPr/>
              <p:nvPr/>
            </p:nvSpPr>
            <p:spPr>
              <a:xfrm>
                <a:off x="3084246" y="486422"/>
                <a:ext cx="4142174" cy="4335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Dịch vụ hành chính (cơ quan duy nhất)</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3084244" y="1056243"/>
                <a:ext cx="4142175" cy="4335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Hợp tác nội bộ (có thẩm quyền chung)</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3084243" y="1601984"/>
                <a:ext cx="4142175"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Tập đoàn (Tập đoàn thuộc sở hữu Nhà nước)</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3091633" y="2220676"/>
                <a:ext cx="4142176"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Hợp tác công tư không qua đấu thầu cạnh tranh</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8" name="Rectangle 17"/>
              <p:cNvSpPr/>
              <p:nvPr/>
            </p:nvSpPr>
            <p:spPr>
              <a:xfrm>
                <a:off x="3070895" y="3435425"/>
                <a:ext cx="4142176"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Nhượng quyền thương mại / Giao tô giới</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3075366" y="4037604"/>
                <a:ext cx="4142176"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Chứng từ, chứng nhận</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20" name="Rectangle 19"/>
              <p:cNvSpPr/>
              <p:nvPr/>
            </p:nvSpPr>
            <p:spPr>
              <a:xfrm>
                <a:off x="3091633" y="4625267"/>
                <a:ext cx="4142176"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Ủy quyền cho một bên thứ ba hoặc tổ chức khác</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3084244" y="5226205"/>
                <a:ext cx="4142176"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Sản xuất tư nhân dựa trên thị trường</a:t>
                </a:r>
                <a:endParaRPr lang="en-US" sz="1600" dirty="0">
                  <a:solidFill>
                    <a:schemeClr val="tx1"/>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flipH="1">
                <a:off x="2698972" y="699486"/>
                <a:ext cx="24981" cy="4739566"/>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a:endCxn id="14" idx="1"/>
              </p:cNvCxnSpPr>
              <p:nvPr/>
            </p:nvCxnSpPr>
            <p:spPr>
              <a:xfrm>
                <a:off x="2716566" y="699486"/>
                <a:ext cx="367680" cy="3699"/>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a:stCxn id="15" idx="1"/>
              </p:cNvCxnSpPr>
              <p:nvPr/>
            </p:nvCxnSpPr>
            <p:spPr>
              <a:xfrm flipH="1" flipV="1">
                <a:off x="2716565" y="1271525"/>
                <a:ext cx="367679" cy="1481"/>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flipV="1">
                <a:off x="2707299" y="1823202"/>
                <a:ext cx="367679" cy="1481"/>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flipH="1" flipV="1">
                <a:off x="2723954" y="2450236"/>
                <a:ext cx="367679" cy="1481"/>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flipH="1" flipV="1">
                <a:off x="2706198" y="4249948"/>
                <a:ext cx="367679" cy="1481"/>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H="1" flipV="1">
                <a:off x="2716566" y="4825753"/>
                <a:ext cx="367679" cy="1481"/>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flipV="1">
                <a:off x="2703216" y="5439052"/>
                <a:ext cx="367679" cy="1481"/>
              </a:xfrm>
              <a:prstGeom prst="line">
                <a:avLst/>
              </a:prstGeom>
            </p:spPr>
            <p:style>
              <a:lnRef idx="1">
                <a:schemeClr val="dk1"/>
              </a:lnRef>
              <a:fillRef idx="0">
                <a:schemeClr val="dk1"/>
              </a:fillRef>
              <a:effectRef idx="0">
                <a:schemeClr val="dk1"/>
              </a:effectRef>
              <a:fontRef idx="minor">
                <a:schemeClr val="tx1"/>
              </a:fontRef>
            </p:style>
          </p:cxnSp>
          <p:sp>
            <p:nvSpPr>
              <p:cNvPr id="30" name="Right Brace 29"/>
              <p:cNvSpPr/>
              <p:nvPr/>
            </p:nvSpPr>
            <p:spPr>
              <a:xfrm>
                <a:off x="7315201" y="5217852"/>
                <a:ext cx="278898" cy="439444"/>
              </a:xfrm>
              <a:prstGeom prst="rightBrace">
                <a:avLst>
                  <a:gd name="adj1" fmla="val 31937"/>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1" name="Rectangle 30"/>
              <p:cNvSpPr/>
              <p:nvPr/>
            </p:nvSpPr>
            <p:spPr>
              <a:xfrm>
                <a:off x="7594098" y="5126855"/>
                <a:ext cx="1374559" cy="621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200"/>
                  </a:spcBef>
                  <a:spcAft>
                    <a:spcPts val="200"/>
                  </a:spcAft>
                </a:pPr>
                <a:r>
                  <a:rPr lang="en-US" sz="1400" dirty="0" smtClean="0">
                    <a:solidFill>
                      <a:schemeClr val="tx1"/>
                    </a:solidFill>
                    <a:latin typeface="Times New Roman" panose="02020603050405020304" pitchFamily="18" charset="0"/>
                    <a:cs typeface="Times New Roman" panose="02020603050405020304" pitchFamily="18" charset="0"/>
                  </a:rPr>
                  <a:t>Tư nhân hóa</a:t>
                </a:r>
                <a:endParaRPr lang="en-US" sz="1050" i="1" dirty="0">
                  <a:solidFill>
                    <a:schemeClr val="tx1"/>
                  </a:solidFill>
                  <a:latin typeface="Times New Roman" panose="02020603050405020304" pitchFamily="18" charset="0"/>
                  <a:cs typeface="Times New Roman" panose="02020603050405020304" pitchFamily="18" charset="0"/>
                </a:endParaRPr>
              </a:p>
            </p:txBody>
          </p:sp>
          <p:sp>
            <p:nvSpPr>
              <p:cNvPr id="32" name="Right Brace 31"/>
              <p:cNvSpPr/>
              <p:nvPr/>
            </p:nvSpPr>
            <p:spPr>
              <a:xfrm>
                <a:off x="7315201" y="4624158"/>
                <a:ext cx="278898" cy="439444"/>
              </a:xfrm>
              <a:prstGeom prst="rightBrace">
                <a:avLst>
                  <a:gd name="adj1" fmla="val 31937"/>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3" name="Rectangle 32"/>
              <p:cNvSpPr/>
              <p:nvPr/>
            </p:nvSpPr>
            <p:spPr>
              <a:xfrm>
                <a:off x="7594098" y="4533161"/>
                <a:ext cx="1374559" cy="621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200"/>
                  </a:spcBef>
                  <a:spcAft>
                    <a:spcPts val="200"/>
                  </a:spcAft>
                </a:pPr>
                <a:r>
                  <a:rPr lang="en-US" sz="1400" dirty="0" smtClean="0">
                    <a:solidFill>
                      <a:schemeClr val="tx1"/>
                    </a:solidFill>
                    <a:latin typeface="Times New Roman" panose="02020603050405020304" pitchFamily="18" charset="0"/>
                    <a:cs typeface="Times New Roman" panose="02020603050405020304" pitchFamily="18" charset="0"/>
                  </a:rPr>
                  <a:t>Trợ cấp Chính phủ</a:t>
                </a:r>
                <a:endParaRPr lang="en-US" sz="1050" i="1" dirty="0">
                  <a:solidFill>
                    <a:schemeClr val="tx1"/>
                  </a:solidFill>
                  <a:latin typeface="Times New Roman" panose="02020603050405020304" pitchFamily="18" charset="0"/>
                  <a:cs typeface="Times New Roman" panose="02020603050405020304" pitchFamily="18" charset="0"/>
                </a:endParaRPr>
              </a:p>
            </p:txBody>
          </p:sp>
          <p:sp>
            <p:nvSpPr>
              <p:cNvPr id="34" name="Right Brace 33"/>
              <p:cNvSpPr/>
              <p:nvPr/>
            </p:nvSpPr>
            <p:spPr>
              <a:xfrm>
                <a:off x="7315202" y="1056243"/>
                <a:ext cx="244811" cy="3387029"/>
              </a:xfrm>
              <a:prstGeom prst="rightBrace">
                <a:avLst>
                  <a:gd name="adj1" fmla="val 31937"/>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5" name="Rectangle 34"/>
              <p:cNvSpPr/>
              <p:nvPr/>
            </p:nvSpPr>
            <p:spPr>
              <a:xfrm>
                <a:off x="7648853" y="2643879"/>
                <a:ext cx="1374559" cy="694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200"/>
                  </a:spcBef>
                  <a:spcAft>
                    <a:spcPts val="200"/>
                  </a:spcAft>
                </a:pPr>
                <a:r>
                  <a:rPr lang="en-US" sz="1400" dirty="0" smtClean="0">
                    <a:solidFill>
                      <a:schemeClr val="tx1"/>
                    </a:solidFill>
                    <a:latin typeface="Times New Roman" panose="02020603050405020304" pitchFamily="18" charset="0"/>
                    <a:cs typeface="Times New Roman" panose="02020603050405020304" pitchFamily="18" charset="0"/>
                  </a:rPr>
                  <a:t>Thuê ngoài cung ứng dịch vụ</a:t>
                </a:r>
                <a:endParaRPr lang="en-US" sz="1050" i="1" dirty="0">
                  <a:solidFill>
                    <a:schemeClr val="tx1"/>
                  </a:solidFill>
                  <a:latin typeface="Times New Roman" panose="02020603050405020304" pitchFamily="18" charset="0"/>
                  <a:cs typeface="Times New Roman" panose="02020603050405020304" pitchFamily="18" charset="0"/>
                </a:endParaRPr>
              </a:p>
            </p:txBody>
          </p:sp>
        </p:grpSp>
        <p:sp>
          <p:nvSpPr>
            <p:cNvPr id="6" name="Rectangle 5"/>
            <p:cNvSpPr/>
            <p:nvPr/>
          </p:nvSpPr>
          <p:spPr>
            <a:xfrm>
              <a:off x="2851936" y="2897377"/>
              <a:ext cx="4142176" cy="439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Times New Roman" panose="02020603050405020304" pitchFamily="18" charset="0"/>
                  <a:cs typeface="Times New Roman" panose="02020603050405020304" pitchFamily="18" charset="0"/>
                </a:rPr>
                <a:t>Mua sắm công qua đấu thầu cạnh tranh</a:t>
              </a:r>
              <a:endParaRPr lang="en-US" sz="1600" dirty="0">
                <a:solidFill>
                  <a:schemeClr val="tx1"/>
                </a:solidFill>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flipH="1" flipV="1">
              <a:off x="2455421" y="3746741"/>
              <a:ext cx="367679" cy="1481"/>
            </a:xfrm>
            <a:prstGeom prst="line">
              <a:avLst/>
            </a:prstGeom>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vi-VN" sz="2400" b="1" dirty="0">
                <a:latin typeface="Times New Roman" pitchFamily="18" charset="0"/>
                <a:cs typeface="Times New Roman" pitchFamily="18" charset="0"/>
              </a:rPr>
              <a:t>So sánh một số điểm giống và khác nhau chính về cơ chế hoạt động của các TCSN công lập và ngoài </a:t>
            </a:r>
            <a:r>
              <a:rPr lang="vi-VN" sz="2400" b="1" dirty="0" smtClean="0">
                <a:latin typeface="Times New Roman" pitchFamily="18" charset="0"/>
                <a:cs typeface="Times New Roman" pitchFamily="18" charset="0"/>
              </a:rPr>
              <a:t>công </a:t>
            </a:r>
            <a:r>
              <a:rPr lang="vi-VN" sz="2400" b="1" dirty="0">
                <a:latin typeface="Times New Roman" pitchFamily="18" charset="0"/>
                <a:cs typeface="Times New Roman" pitchFamily="18" charset="0"/>
              </a:rPr>
              <a:t>lập</a:t>
            </a: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2" y="1143001"/>
          <a:ext cx="8305799" cy="5183542"/>
        </p:xfrm>
        <a:graphic>
          <a:graphicData uri="http://schemas.openxmlformats.org/drawingml/2006/table">
            <a:tbl>
              <a:tblPr/>
              <a:tblGrid>
                <a:gridCol w="1444487"/>
                <a:gridCol w="2600076"/>
                <a:gridCol w="2127635"/>
                <a:gridCol w="2133601"/>
              </a:tblGrid>
              <a:tr h="201916">
                <a:tc>
                  <a:txBody>
                    <a:bodyPr/>
                    <a:lstStyle/>
                    <a:p>
                      <a:pPr algn="ctr">
                        <a:lnSpc>
                          <a:spcPct val="110000"/>
                        </a:lnSpc>
                        <a:spcBef>
                          <a:spcPts val="720"/>
                        </a:spcBef>
                        <a:spcAft>
                          <a:spcPts val="720"/>
                        </a:spcAft>
                      </a:pPr>
                      <a:r>
                        <a:rPr lang="en-US" sz="1400" b="1" dirty="0" err="1">
                          <a:latin typeface="Times New Roman"/>
                          <a:ea typeface="Calibri"/>
                          <a:cs typeface="Times New Roman"/>
                        </a:rPr>
                        <a:t>Nội</a:t>
                      </a:r>
                      <a:r>
                        <a:rPr lang="en-US" sz="1400" b="1" dirty="0">
                          <a:latin typeface="Times New Roman"/>
                          <a:ea typeface="Calibri"/>
                          <a:cs typeface="Times New Roman"/>
                        </a:rPr>
                        <a:t> dung </a:t>
                      </a:r>
                      <a:endParaRPr lang="en-US" sz="1400" dirty="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r>
                        <a:rPr lang="en-US" sz="1400" b="1">
                          <a:latin typeface="Times New Roman"/>
                          <a:ea typeface="Calibri"/>
                          <a:cs typeface="Times New Roman"/>
                        </a:rPr>
                        <a:t>TCSN công lập</a:t>
                      </a:r>
                      <a:endParaRPr lang="en-US" sz="140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r>
                        <a:rPr lang="en-US" sz="1400" b="1">
                          <a:latin typeface="Times New Roman"/>
                          <a:ea typeface="Calibri"/>
                          <a:cs typeface="Times New Roman"/>
                        </a:rPr>
                        <a:t>TCSN  ngoài công lập </a:t>
                      </a:r>
                      <a:endParaRPr lang="en-US" sz="140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Bef>
                          <a:spcPts val="720"/>
                        </a:spcBef>
                        <a:spcAft>
                          <a:spcPts val="720"/>
                        </a:spcAft>
                      </a:pPr>
                      <a:r>
                        <a:rPr lang="en-US" sz="1400" b="1">
                          <a:latin typeface="Times New Roman"/>
                          <a:ea typeface="Calibri"/>
                          <a:cs typeface="Times New Roman"/>
                        </a:rPr>
                        <a:t>DNXH</a:t>
                      </a:r>
                      <a:endParaRPr lang="en-US" sz="140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1496">
                <a:tc>
                  <a:txBody>
                    <a:bodyPr/>
                    <a:lstStyle/>
                    <a:p>
                      <a:pPr algn="just">
                        <a:lnSpc>
                          <a:spcPct val="110000"/>
                        </a:lnSpc>
                        <a:spcBef>
                          <a:spcPts val="0"/>
                        </a:spcBef>
                        <a:spcAft>
                          <a:spcPts val="0"/>
                        </a:spcAft>
                      </a:pPr>
                      <a:r>
                        <a:rPr lang="en-US" sz="1400" b="1" dirty="0" err="1">
                          <a:latin typeface="Times New Roman"/>
                          <a:ea typeface="Calibri"/>
                          <a:cs typeface="Times New Roman"/>
                        </a:rPr>
                        <a:t>Quyền</a:t>
                      </a:r>
                      <a:r>
                        <a:rPr lang="en-US" sz="1400" b="1" dirty="0">
                          <a:latin typeface="Times New Roman"/>
                          <a:ea typeface="Calibri"/>
                          <a:cs typeface="Times New Roman"/>
                        </a:rPr>
                        <a:t> </a:t>
                      </a:r>
                      <a:r>
                        <a:rPr lang="en-US" sz="1400" b="1" dirty="0" err="1">
                          <a:latin typeface="Times New Roman"/>
                          <a:ea typeface="Calibri"/>
                          <a:cs typeface="Times New Roman"/>
                        </a:rPr>
                        <a:t>tự</a:t>
                      </a:r>
                      <a:r>
                        <a:rPr lang="en-US" sz="1400" b="1" dirty="0">
                          <a:latin typeface="Times New Roman"/>
                          <a:ea typeface="Calibri"/>
                          <a:cs typeface="Times New Roman"/>
                        </a:rPr>
                        <a:t> </a:t>
                      </a:r>
                      <a:r>
                        <a:rPr lang="en-US" sz="1400" b="1" dirty="0" err="1">
                          <a:latin typeface="Times New Roman"/>
                          <a:ea typeface="Calibri"/>
                          <a:cs typeface="Times New Roman"/>
                        </a:rPr>
                        <a:t>chủ</a:t>
                      </a:r>
                      <a:r>
                        <a:rPr lang="en-US" sz="1400" b="1" dirty="0">
                          <a:latin typeface="Times New Roman"/>
                          <a:ea typeface="Calibri"/>
                          <a:cs typeface="Times New Roman"/>
                        </a:rPr>
                        <a:t>, </a:t>
                      </a:r>
                      <a:r>
                        <a:rPr lang="en-US" sz="1400" b="1" dirty="0" err="1">
                          <a:latin typeface="Times New Roman"/>
                          <a:ea typeface="Calibri"/>
                          <a:cs typeface="Times New Roman"/>
                        </a:rPr>
                        <a:t>tự</a:t>
                      </a:r>
                      <a:r>
                        <a:rPr lang="en-US" sz="1400" b="1" dirty="0">
                          <a:latin typeface="Times New Roman"/>
                          <a:ea typeface="Calibri"/>
                          <a:cs typeface="Times New Roman"/>
                        </a:rPr>
                        <a:t> </a:t>
                      </a:r>
                      <a:r>
                        <a:rPr lang="en-US" sz="1400" b="1" dirty="0" err="1">
                          <a:latin typeface="Times New Roman"/>
                          <a:ea typeface="Calibri"/>
                          <a:cs typeface="Times New Roman"/>
                        </a:rPr>
                        <a:t>chịu</a:t>
                      </a:r>
                      <a:r>
                        <a:rPr lang="en-US" sz="1400" b="1" dirty="0">
                          <a:latin typeface="Times New Roman"/>
                          <a:ea typeface="Calibri"/>
                          <a:cs typeface="Times New Roman"/>
                        </a:rPr>
                        <a:t> </a:t>
                      </a:r>
                      <a:r>
                        <a:rPr lang="en-US" sz="1400" b="1" dirty="0" err="1">
                          <a:latin typeface="Times New Roman"/>
                          <a:ea typeface="Calibri"/>
                          <a:cs typeface="Times New Roman"/>
                        </a:rPr>
                        <a:t>trách</a:t>
                      </a:r>
                      <a:r>
                        <a:rPr lang="en-US" sz="1400" b="1" dirty="0">
                          <a:latin typeface="Times New Roman"/>
                          <a:ea typeface="Calibri"/>
                          <a:cs typeface="Times New Roman"/>
                        </a:rPr>
                        <a:t> </a:t>
                      </a:r>
                      <a:r>
                        <a:rPr lang="en-US" sz="1400" b="1" dirty="0" err="1">
                          <a:latin typeface="Times New Roman"/>
                          <a:ea typeface="Calibri"/>
                          <a:cs typeface="Times New Roman"/>
                        </a:rPr>
                        <a:t>nhiệm</a:t>
                      </a:r>
                      <a:r>
                        <a:rPr lang="en-US" sz="1400" b="1" dirty="0">
                          <a:latin typeface="Times New Roman"/>
                          <a:ea typeface="Calibri"/>
                          <a:cs typeface="Times New Roman"/>
                        </a:rPr>
                        <a:t> </a:t>
                      </a:r>
                      <a:r>
                        <a:rPr lang="en-US" sz="1400" b="1" dirty="0" err="1">
                          <a:latin typeface="Times New Roman"/>
                          <a:ea typeface="Calibri"/>
                          <a:cs typeface="Times New Roman"/>
                        </a:rPr>
                        <a:t>về</a:t>
                      </a:r>
                      <a:r>
                        <a:rPr lang="en-US" sz="1400" b="1" dirty="0">
                          <a:latin typeface="Times New Roman"/>
                          <a:ea typeface="Calibri"/>
                          <a:cs typeface="Times New Roman"/>
                        </a:rPr>
                        <a:t>  </a:t>
                      </a:r>
                      <a:r>
                        <a:rPr lang="en-US" sz="1400" b="1" dirty="0" err="1">
                          <a:latin typeface="Times New Roman"/>
                          <a:ea typeface="Calibri"/>
                          <a:cs typeface="Times New Roman"/>
                        </a:rPr>
                        <a:t>biên</a:t>
                      </a:r>
                      <a:r>
                        <a:rPr lang="en-US" sz="1400" b="1" dirty="0">
                          <a:latin typeface="Times New Roman"/>
                          <a:ea typeface="Calibri"/>
                          <a:cs typeface="Times New Roman"/>
                        </a:rPr>
                        <a:t> </a:t>
                      </a:r>
                      <a:r>
                        <a:rPr lang="en-US" sz="1400" b="1" dirty="0" err="1">
                          <a:latin typeface="Times New Roman"/>
                          <a:ea typeface="Calibri"/>
                          <a:cs typeface="Times New Roman"/>
                        </a:rPr>
                        <a:t>chế</a:t>
                      </a:r>
                      <a:r>
                        <a:rPr lang="en-US" sz="1400" b="1" dirty="0">
                          <a:latin typeface="Times New Roman"/>
                          <a:ea typeface="Calibri"/>
                          <a:cs typeface="Times New Roman"/>
                        </a:rPr>
                        <a:t>, </a:t>
                      </a:r>
                      <a:r>
                        <a:rPr lang="en-US" sz="1400" b="1" dirty="0" err="1">
                          <a:latin typeface="Times New Roman"/>
                          <a:ea typeface="Calibri"/>
                          <a:cs typeface="Times New Roman"/>
                        </a:rPr>
                        <a:t>quản</a:t>
                      </a:r>
                      <a:r>
                        <a:rPr lang="en-US" sz="1400" b="1" dirty="0">
                          <a:latin typeface="Times New Roman"/>
                          <a:ea typeface="Calibri"/>
                          <a:cs typeface="Times New Roman"/>
                        </a:rPr>
                        <a:t> </a:t>
                      </a:r>
                      <a:r>
                        <a:rPr lang="en-US" sz="1400" b="1" dirty="0" err="1">
                          <a:latin typeface="Times New Roman"/>
                          <a:ea typeface="Calibri"/>
                          <a:cs typeface="Times New Roman"/>
                        </a:rPr>
                        <a:t>lý</a:t>
                      </a:r>
                      <a:r>
                        <a:rPr lang="en-US" sz="1400" b="1" dirty="0">
                          <a:latin typeface="Times New Roman"/>
                          <a:ea typeface="Calibri"/>
                          <a:cs typeface="Times New Roman"/>
                        </a:rPr>
                        <a:t> </a:t>
                      </a:r>
                      <a:r>
                        <a:rPr lang="en-US" sz="1400" b="1" dirty="0" err="1">
                          <a:latin typeface="Times New Roman"/>
                          <a:ea typeface="Calibri"/>
                          <a:cs typeface="Times New Roman"/>
                        </a:rPr>
                        <a:t>và</a:t>
                      </a:r>
                      <a:r>
                        <a:rPr lang="en-US" sz="1400" b="1" dirty="0">
                          <a:latin typeface="Times New Roman"/>
                          <a:ea typeface="Calibri"/>
                          <a:cs typeface="Times New Roman"/>
                        </a:rPr>
                        <a:t> </a:t>
                      </a:r>
                      <a:r>
                        <a:rPr lang="en-US" sz="1400" b="1" dirty="0" err="1">
                          <a:latin typeface="Times New Roman"/>
                          <a:ea typeface="Calibri"/>
                          <a:cs typeface="Times New Roman"/>
                        </a:rPr>
                        <a:t>sử</a:t>
                      </a:r>
                      <a:r>
                        <a:rPr lang="en-US" sz="1400" b="1" dirty="0">
                          <a:latin typeface="Times New Roman"/>
                          <a:ea typeface="Calibri"/>
                          <a:cs typeface="Times New Roman"/>
                        </a:rPr>
                        <a:t> </a:t>
                      </a:r>
                      <a:r>
                        <a:rPr lang="en-US" sz="1400" b="1" dirty="0" err="1">
                          <a:latin typeface="Times New Roman"/>
                          <a:ea typeface="Calibri"/>
                          <a:cs typeface="Times New Roman"/>
                        </a:rPr>
                        <a:t>dụng</a:t>
                      </a:r>
                      <a:r>
                        <a:rPr lang="en-US" sz="1400" b="1" dirty="0">
                          <a:latin typeface="Times New Roman"/>
                          <a:ea typeface="Calibri"/>
                          <a:cs typeface="Times New Roman"/>
                        </a:rPr>
                        <a:t> </a:t>
                      </a:r>
                      <a:r>
                        <a:rPr lang="en-US" sz="1400" b="1" dirty="0" err="1">
                          <a:latin typeface="Times New Roman"/>
                          <a:ea typeface="Calibri"/>
                          <a:cs typeface="Times New Roman"/>
                        </a:rPr>
                        <a:t>cán</a:t>
                      </a:r>
                      <a:r>
                        <a:rPr lang="en-US" sz="1400" b="1" dirty="0">
                          <a:latin typeface="Times New Roman"/>
                          <a:ea typeface="Calibri"/>
                          <a:cs typeface="Times New Roman"/>
                        </a:rPr>
                        <a:t> </a:t>
                      </a:r>
                      <a:r>
                        <a:rPr lang="en-US" sz="1400" b="1" dirty="0" err="1">
                          <a:latin typeface="Times New Roman"/>
                          <a:ea typeface="Calibri"/>
                          <a:cs typeface="Times New Roman"/>
                        </a:rPr>
                        <a:t>bộ</a:t>
                      </a:r>
                      <a:r>
                        <a:rPr lang="en-US" sz="1400" b="1" dirty="0">
                          <a:latin typeface="Times New Roman"/>
                          <a:ea typeface="Calibri"/>
                          <a:cs typeface="Times New Roman"/>
                        </a:rPr>
                        <a:t>, </a:t>
                      </a:r>
                      <a:r>
                        <a:rPr lang="en-US" sz="1400" b="1" dirty="0" err="1">
                          <a:latin typeface="Times New Roman"/>
                          <a:ea typeface="Calibri"/>
                          <a:cs typeface="Times New Roman"/>
                        </a:rPr>
                        <a:t>viên</a:t>
                      </a:r>
                      <a:r>
                        <a:rPr lang="en-US" sz="1400" b="1" dirty="0">
                          <a:latin typeface="Times New Roman"/>
                          <a:ea typeface="Calibri"/>
                          <a:cs typeface="Times New Roman"/>
                        </a:rPr>
                        <a:t> </a:t>
                      </a:r>
                      <a:r>
                        <a:rPr lang="en-US" sz="1400" b="1" dirty="0" err="1">
                          <a:latin typeface="Times New Roman"/>
                          <a:ea typeface="Calibri"/>
                          <a:cs typeface="Times New Roman"/>
                        </a:rPr>
                        <a:t>chức</a:t>
                      </a:r>
                      <a:r>
                        <a:rPr lang="en-US" sz="1400" b="1" dirty="0">
                          <a:latin typeface="Times New Roman"/>
                          <a:ea typeface="Calibri"/>
                          <a:cs typeface="Times New Roman"/>
                        </a:rPr>
                        <a:t> </a:t>
                      </a:r>
                      <a:endParaRPr lang="en-US" sz="1400" dirty="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Đơn</a:t>
                      </a:r>
                      <a:r>
                        <a:rPr lang="en-US" sz="1400" dirty="0">
                          <a:latin typeface="Times New Roman"/>
                          <a:ea typeface="Calibri"/>
                          <a:cs typeface="Times New Roman"/>
                        </a:rPr>
                        <a:t> </a:t>
                      </a:r>
                      <a:r>
                        <a:rPr lang="en-US" sz="1400" dirty="0" err="1">
                          <a:latin typeface="Times New Roman"/>
                          <a:ea typeface="Calibri"/>
                          <a:cs typeface="Times New Roman"/>
                        </a:rPr>
                        <a:t>vị</a:t>
                      </a: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quyết</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biên</a:t>
                      </a:r>
                      <a:r>
                        <a:rPr lang="en-US" sz="1400" dirty="0">
                          <a:latin typeface="Times New Roman"/>
                          <a:ea typeface="Calibri"/>
                          <a:cs typeface="Times New Roman"/>
                        </a:rPr>
                        <a:t> </a:t>
                      </a:r>
                      <a:r>
                        <a:rPr lang="en-US" sz="1400" dirty="0" err="1">
                          <a:latin typeface="Times New Roman"/>
                          <a:ea typeface="Calibri"/>
                          <a:cs typeface="Times New Roman"/>
                        </a:rPr>
                        <a:t>chế</a:t>
                      </a:r>
                      <a:r>
                        <a:rPr lang="en-US" sz="1400" dirty="0">
                          <a:latin typeface="Times New Roman"/>
                          <a:ea typeface="Calibri"/>
                          <a:cs typeface="Times New Roman"/>
                        </a:rPr>
                        <a:t>.</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a:t>
                      </a:r>
                      <a:endParaRPr lang="en-US" sz="1400" dirty="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Toàn</a:t>
                      </a:r>
                      <a:r>
                        <a:rPr lang="en-US" sz="1400" dirty="0">
                          <a:latin typeface="Times New Roman"/>
                          <a:ea typeface="Calibri"/>
                          <a:cs typeface="Times New Roman"/>
                        </a:rPr>
                        <a:t> </a:t>
                      </a:r>
                      <a:r>
                        <a:rPr lang="en-US" sz="1400" dirty="0" err="1">
                          <a:latin typeface="Times New Roman"/>
                          <a:ea typeface="Calibri"/>
                          <a:cs typeface="Times New Roman"/>
                        </a:rPr>
                        <a:t>quyền</a:t>
                      </a: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chủ</a:t>
                      </a:r>
                      <a:r>
                        <a:rPr lang="en-US" sz="1400" dirty="0">
                          <a:latin typeface="Times New Roman"/>
                          <a:ea typeface="Calibri"/>
                          <a:cs typeface="Times New Roman"/>
                        </a:rPr>
                        <a:t>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tuân</a:t>
                      </a:r>
                      <a:r>
                        <a:rPr lang="en-US" sz="1400" dirty="0">
                          <a:latin typeface="Times New Roman"/>
                          <a:ea typeface="Calibri"/>
                          <a:cs typeface="Times New Roman"/>
                        </a:rPr>
                        <a:t> </a:t>
                      </a:r>
                      <a:r>
                        <a:rPr lang="en-US" sz="1400" dirty="0" err="1">
                          <a:latin typeface="Times New Roman"/>
                          <a:ea typeface="Calibri"/>
                          <a:cs typeface="Times New Roman"/>
                        </a:rPr>
                        <a:t>thủ</a:t>
                      </a:r>
                      <a:r>
                        <a:rPr lang="en-US" sz="1400" dirty="0">
                          <a:latin typeface="Times New Roman"/>
                          <a:ea typeface="Calibri"/>
                          <a:cs typeface="Times New Roman"/>
                        </a:rPr>
                        <a:t> </a:t>
                      </a:r>
                      <a:r>
                        <a:rPr lang="en-US" sz="1400" dirty="0" err="1">
                          <a:latin typeface="Times New Roman"/>
                          <a:ea typeface="Calibri"/>
                          <a:cs typeface="Times New Roman"/>
                        </a:rPr>
                        <a:t>luật</a:t>
                      </a:r>
                      <a:r>
                        <a:rPr lang="en-US" sz="1400" dirty="0">
                          <a:latin typeface="Times New Roman"/>
                          <a:ea typeface="Calibri"/>
                          <a:cs typeface="Times New Roman"/>
                        </a:rPr>
                        <a:t> </a:t>
                      </a:r>
                      <a:r>
                        <a:rPr lang="en-US" sz="1400" dirty="0" err="1">
                          <a:latin typeface="Times New Roman"/>
                          <a:ea typeface="Calibri"/>
                          <a:cs typeface="Times New Roman"/>
                        </a:rPr>
                        <a:t>pháp</a:t>
                      </a:r>
                      <a:r>
                        <a:rPr lang="en-US" sz="1400" dirty="0">
                          <a:latin typeface="Times New Roman"/>
                          <a:ea typeface="Calibri"/>
                          <a:cs typeface="Times New Roman"/>
                        </a:rPr>
                        <a:t> </a:t>
                      </a:r>
                      <a:r>
                        <a:rPr lang="en-US" sz="1400" dirty="0" err="1">
                          <a:latin typeface="Times New Roman"/>
                          <a:ea typeface="Calibri"/>
                          <a:cs typeface="Times New Roman"/>
                        </a:rPr>
                        <a:t>về</a:t>
                      </a:r>
                      <a:r>
                        <a:rPr lang="en-US" sz="1400" dirty="0">
                          <a:latin typeface="Times New Roman"/>
                          <a:ea typeface="Calibri"/>
                          <a:cs typeface="Times New Roman"/>
                        </a:rPr>
                        <a:t> </a:t>
                      </a:r>
                      <a:r>
                        <a:rPr lang="en-US" sz="1400" dirty="0" err="1">
                          <a:latin typeface="Times New Roman"/>
                          <a:ea typeface="Calibri"/>
                          <a:cs typeface="Times New Roman"/>
                        </a:rPr>
                        <a:t>lao</a:t>
                      </a:r>
                      <a:r>
                        <a:rPr lang="en-US" sz="1400" dirty="0">
                          <a:latin typeface="Times New Roman"/>
                          <a:ea typeface="Calibri"/>
                          <a:cs typeface="Times New Roman"/>
                        </a:rPr>
                        <a:t> </a:t>
                      </a:r>
                      <a:r>
                        <a:rPr lang="en-US" sz="1400" dirty="0" err="1">
                          <a:latin typeface="Times New Roman"/>
                          <a:ea typeface="Calibri"/>
                          <a:cs typeface="Times New Roman"/>
                        </a:rPr>
                        <a:t>động</a:t>
                      </a:r>
                      <a:r>
                        <a:rPr lang="en-US" sz="1400" dirty="0">
                          <a:latin typeface="Times New Roman"/>
                          <a:ea typeface="Calibri"/>
                          <a:cs typeface="Times New Roman"/>
                        </a:rPr>
                        <a:t>, </a:t>
                      </a:r>
                      <a:r>
                        <a:rPr lang="en-US" sz="1400" dirty="0" err="1">
                          <a:latin typeface="Times New Roman"/>
                          <a:ea typeface="Calibri"/>
                          <a:cs typeface="Times New Roman"/>
                        </a:rPr>
                        <a:t>tiền</a:t>
                      </a:r>
                      <a:r>
                        <a:rPr lang="en-US" sz="1400" dirty="0">
                          <a:latin typeface="Times New Roman"/>
                          <a:ea typeface="Calibri"/>
                          <a:cs typeface="Times New Roman"/>
                        </a:rPr>
                        <a:t> </a:t>
                      </a:r>
                      <a:r>
                        <a:rPr lang="en-US" sz="1400" dirty="0" err="1">
                          <a:latin typeface="Times New Roman"/>
                          <a:ea typeface="Calibri"/>
                          <a:cs typeface="Times New Roman"/>
                        </a:rPr>
                        <a:t>lương</a:t>
                      </a:r>
                      <a:r>
                        <a:rPr lang="en-US" sz="1400" dirty="0">
                          <a:latin typeface="Times New Roman"/>
                          <a:ea typeface="Calibri"/>
                          <a:cs typeface="Times New Roman"/>
                        </a:rPr>
                        <a:t>, </a:t>
                      </a:r>
                      <a:r>
                        <a:rPr lang="en-US" sz="1400" dirty="0" err="1">
                          <a:latin typeface="Times New Roman"/>
                          <a:ea typeface="Calibri"/>
                          <a:cs typeface="Times New Roman"/>
                        </a:rPr>
                        <a:t>phúc</a:t>
                      </a:r>
                      <a:r>
                        <a:rPr lang="en-US" sz="1400" dirty="0">
                          <a:latin typeface="Times New Roman"/>
                          <a:ea typeface="Calibri"/>
                          <a:cs typeface="Times New Roman"/>
                        </a:rPr>
                        <a:t> </a:t>
                      </a:r>
                      <a:r>
                        <a:rPr lang="en-US" sz="1400" dirty="0" err="1">
                          <a:latin typeface="Times New Roman"/>
                          <a:ea typeface="Calibri"/>
                          <a:cs typeface="Times New Roman"/>
                        </a:rPr>
                        <a:t>lợi</a:t>
                      </a:r>
                      <a:r>
                        <a:rPr lang="en-US" sz="1400" dirty="0">
                          <a:latin typeface="Times New Roman"/>
                          <a:ea typeface="Calibri"/>
                          <a:cs typeface="Times New Roman"/>
                        </a:rPr>
                        <a:t> </a:t>
                      </a:r>
                      <a:r>
                        <a:rPr lang="en-US" sz="1400" dirty="0" err="1">
                          <a:latin typeface="Times New Roman"/>
                          <a:ea typeface="Calibri"/>
                          <a:cs typeface="Times New Roman"/>
                        </a:rPr>
                        <a:t>xã</a:t>
                      </a:r>
                      <a:r>
                        <a:rPr lang="en-US" sz="1400" dirty="0">
                          <a:latin typeface="Times New Roman"/>
                          <a:ea typeface="Calibri"/>
                          <a:cs typeface="Times New Roman"/>
                        </a:rPr>
                        <a:t> </a:t>
                      </a:r>
                      <a:r>
                        <a:rPr lang="en-US" sz="1400" dirty="0" err="1">
                          <a:latin typeface="Times New Roman"/>
                          <a:ea typeface="Calibri"/>
                          <a:cs typeface="Times New Roman"/>
                        </a:rPr>
                        <a:t>hội</a:t>
                      </a:r>
                      <a:r>
                        <a:rPr lang="en-US" sz="1400" dirty="0">
                          <a:latin typeface="Times New Roman"/>
                          <a:ea typeface="Calibri"/>
                          <a:cs typeface="Times New Roman"/>
                        </a:rPr>
                        <a:t>. </a:t>
                      </a:r>
                      <a:endParaRPr lang="en-US" sz="1400" dirty="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a:latin typeface="Times New Roman"/>
                          <a:ea typeface="Calibri"/>
                          <a:cs typeface="Times New Roman"/>
                        </a:rPr>
                        <a:t>- Toàn quyền tự chủ và tuân thủ luật pháp về lao động, tiền lương, phúc lợi xã hội. Một số vị trí chủ chốt tuân theo qui định như đối với DNNN</a:t>
                      </a:r>
                      <a:endParaRPr lang="en-US" sz="140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0670">
                <a:tc>
                  <a:txBody>
                    <a:bodyPr/>
                    <a:lstStyle/>
                    <a:p>
                      <a:pPr algn="just">
                        <a:lnSpc>
                          <a:spcPct val="110000"/>
                        </a:lnSpc>
                        <a:spcBef>
                          <a:spcPts val="0"/>
                        </a:spcBef>
                        <a:spcAft>
                          <a:spcPts val="0"/>
                        </a:spcAft>
                      </a:pPr>
                      <a:r>
                        <a:rPr lang="en-US" sz="1400" b="1">
                          <a:latin typeface="Times New Roman"/>
                          <a:ea typeface="Calibri"/>
                          <a:cs typeface="Times New Roman"/>
                        </a:rPr>
                        <a:t>Quyền tự chủ, tự chịu trách nhiệm về tài chính</a:t>
                      </a:r>
                      <a:endParaRPr lang="en-US" sz="140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b="1">
                          <a:latin typeface="Times New Roman"/>
                          <a:ea typeface="Calibri"/>
                          <a:cs typeface="Times New Roman"/>
                        </a:rPr>
                        <a:t>Tự chủ về sử dụng nguồn tài chính: </a:t>
                      </a:r>
                      <a:endParaRPr lang="en-US" sz="1400">
                        <a:latin typeface="Calibri"/>
                        <a:ea typeface="Calibri"/>
                        <a:cs typeface="Times New Roman"/>
                      </a:endParaRPr>
                    </a:p>
                    <a:p>
                      <a:pPr algn="just">
                        <a:lnSpc>
                          <a:spcPct val="110000"/>
                        </a:lnSpc>
                        <a:spcBef>
                          <a:spcPts val="0"/>
                        </a:spcBef>
                        <a:spcAft>
                          <a:spcPts val="0"/>
                        </a:spcAft>
                      </a:pPr>
                      <a:r>
                        <a:rPr lang="en-US" sz="1400">
                          <a:latin typeface="Times New Roman"/>
                          <a:ea typeface="Calibri"/>
                          <a:cs typeface="Times New Roman"/>
                        </a:rPr>
                        <a:t>- Được quyết định một số mức chi quản lý, chi hoạt động nghiệp vụ cao hoặc thấp hơn mức chi do Nhà nước qui định; </a:t>
                      </a:r>
                      <a:endParaRPr lang="en-US" sz="1400">
                        <a:latin typeface="Calibri"/>
                        <a:ea typeface="Calibri"/>
                        <a:cs typeface="Times New Roman"/>
                      </a:endParaRPr>
                    </a:p>
                    <a:p>
                      <a:pPr algn="just">
                        <a:lnSpc>
                          <a:spcPct val="110000"/>
                        </a:lnSpc>
                        <a:spcBef>
                          <a:spcPts val="0"/>
                        </a:spcBef>
                        <a:spcAft>
                          <a:spcPts val="0"/>
                        </a:spcAft>
                      </a:pPr>
                      <a:r>
                        <a:rPr lang="en-US" sz="1400">
                          <a:latin typeface="Times New Roman"/>
                          <a:ea typeface="Calibri"/>
                          <a:cs typeface="Times New Roman"/>
                        </a:rPr>
                        <a:t>- Được quyết định phương thức khoán chi phí cho từng đơn vị trực thuộc và bộ phận;</a:t>
                      </a:r>
                      <a:endParaRPr lang="en-US" sz="1400">
                        <a:latin typeface="Calibri"/>
                        <a:ea typeface="Calibri"/>
                        <a:cs typeface="Times New Roman"/>
                      </a:endParaRPr>
                    </a:p>
                    <a:p>
                      <a:pPr algn="just">
                        <a:lnSpc>
                          <a:spcPct val="110000"/>
                        </a:lnSpc>
                        <a:spcBef>
                          <a:spcPts val="0"/>
                        </a:spcBef>
                        <a:spcAft>
                          <a:spcPts val="0"/>
                        </a:spcAft>
                      </a:pPr>
                      <a:r>
                        <a:rPr lang="en-US" sz="1400">
                          <a:latin typeface="Times New Roman"/>
                          <a:ea typeface="Calibri"/>
                          <a:cs typeface="Times New Roman"/>
                        </a:rPr>
                        <a:t>- Được quyết định đầu tư xây dựng, mua sắm m</a:t>
                      </a:r>
                      <a:r>
                        <a:rPr lang="vi-VN" sz="1400">
                          <a:latin typeface="Times New Roman"/>
                          <a:ea typeface="Calibri"/>
                          <a:cs typeface="Times New Roman"/>
                        </a:rPr>
                        <a:t>ớ</a:t>
                      </a:r>
                      <a:r>
                        <a:rPr lang="en-US" sz="1400">
                          <a:latin typeface="Times New Roman"/>
                          <a:ea typeface="Calibri"/>
                          <a:cs typeface="Times New Roman"/>
                        </a:rPr>
                        <a:t>i và sửa chữa lớn tài sản theo qui định. </a:t>
                      </a:r>
                      <a:endParaRPr lang="en-US" sz="1400">
                        <a:latin typeface="Calibri"/>
                        <a:ea typeface="Calibri"/>
                        <a:cs typeface="Times New Roman"/>
                      </a:endParaRPr>
                    </a:p>
                    <a:p>
                      <a:pPr algn="just">
                        <a:lnSpc>
                          <a:spcPct val="110000"/>
                        </a:lnSpc>
                        <a:spcBef>
                          <a:spcPts val="0"/>
                        </a:spcBef>
                        <a:spcAft>
                          <a:spcPts val="0"/>
                        </a:spcAft>
                      </a:pPr>
                      <a:r>
                        <a:rPr lang="en-US" sz="1400">
                          <a:latin typeface="Times New Roman"/>
                          <a:ea typeface="Calibri"/>
                          <a:cs typeface="Times New Roman"/>
                        </a:rPr>
                        <a:t>- Phí dịch vụ được điều chỉnh theo lộ trình của nhà nước hướng tới theo giá thị trường </a:t>
                      </a:r>
                      <a:endParaRPr lang="en-US" sz="140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Đơn</a:t>
                      </a:r>
                      <a:r>
                        <a:rPr lang="en-US" sz="1400" dirty="0">
                          <a:latin typeface="Times New Roman"/>
                          <a:ea typeface="Calibri"/>
                          <a:cs typeface="Times New Roman"/>
                        </a:rPr>
                        <a:t> </a:t>
                      </a:r>
                      <a:r>
                        <a:rPr lang="en-US" sz="1400" dirty="0" err="1">
                          <a:latin typeface="Times New Roman"/>
                          <a:ea typeface="Calibri"/>
                          <a:cs typeface="Times New Roman"/>
                        </a:rPr>
                        <a:t>vị</a:t>
                      </a:r>
                      <a:r>
                        <a:rPr lang="en-US" sz="1400" dirty="0">
                          <a:latin typeface="Times New Roman"/>
                          <a:ea typeface="Calibri"/>
                          <a:cs typeface="Times New Roman"/>
                        </a:rPr>
                        <a:t> </a:t>
                      </a:r>
                      <a:r>
                        <a:rPr lang="en-US" sz="1400" dirty="0" err="1">
                          <a:latin typeface="Times New Roman"/>
                          <a:ea typeface="Calibri"/>
                          <a:cs typeface="Times New Roman"/>
                        </a:rPr>
                        <a:t>sự</a:t>
                      </a:r>
                      <a:r>
                        <a:rPr lang="en-US" sz="1400" dirty="0">
                          <a:latin typeface="Times New Roman"/>
                          <a:ea typeface="Calibri"/>
                          <a:cs typeface="Times New Roman"/>
                        </a:rPr>
                        <a:t> </a:t>
                      </a:r>
                      <a:r>
                        <a:rPr lang="en-US" sz="1400" dirty="0" err="1">
                          <a:latin typeface="Times New Roman"/>
                          <a:ea typeface="Calibri"/>
                          <a:cs typeface="Times New Roman"/>
                        </a:rPr>
                        <a:t>nghiệp</a:t>
                      </a:r>
                      <a:r>
                        <a:rPr lang="en-US" sz="1400" dirty="0">
                          <a:latin typeface="Times New Roman"/>
                          <a:ea typeface="Calibri"/>
                          <a:cs typeface="Times New Roman"/>
                        </a:rPr>
                        <a:t> </a:t>
                      </a:r>
                      <a:r>
                        <a:rPr lang="en-US" sz="1400" dirty="0" err="1">
                          <a:latin typeface="Times New Roman"/>
                          <a:ea typeface="Calibri"/>
                          <a:cs typeface="Times New Roman"/>
                        </a:rPr>
                        <a:t>ngoài</a:t>
                      </a:r>
                      <a:r>
                        <a:rPr lang="en-US" sz="1400" dirty="0">
                          <a:latin typeface="Times New Roman"/>
                          <a:ea typeface="Calibri"/>
                          <a:cs typeface="Times New Roman"/>
                        </a:rPr>
                        <a:t> </a:t>
                      </a:r>
                      <a:r>
                        <a:rPr lang="en-US" sz="1400" dirty="0" err="1">
                          <a:latin typeface="Times New Roman"/>
                          <a:ea typeface="Calibri"/>
                          <a:cs typeface="Times New Roman"/>
                        </a:rPr>
                        <a:t>công</a:t>
                      </a:r>
                      <a:r>
                        <a:rPr lang="en-US" sz="1400" dirty="0">
                          <a:latin typeface="Times New Roman"/>
                          <a:ea typeface="Calibri"/>
                          <a:cs typeface="Times New Roman"/>
                        </a:rPr>
                        <a:t> </a:t>
                      </a:r>
                      <a:r>
                        <a:rPr lang="en-US" sz="1400" dirty="0" err="1">
                          <a:latin typeface="Times New Roman"/>
                          <a:ea typeface="Calibri"/>
                          <a:cs typeface="Times New Roman"/>
                        </a:rPr>
                        <a:t>lập</a:t>
                      </a:r>
                      <a:r>
                        <a:rPr lang="en-US" sz="1400" dirty="0">
                          <a:latin typeface="Times New Roman"/>
                          <a:ea typeface="Calibri"/>
                          <a:cs typeface="Times New Roman"/>
                        </a:rPr>
                        <a:t> </a:t>
                      </a:r>
                      <a:r>
                        <a:rPr lang="en-US" sz="1400" dirty="0" err="1">
                          <a:latin typeface="Times New Roman"/>
                          <a:ea typeface="Calibri"/>
                          <a:cs typeface="Times New Roman"/>
                        </a:rPr>
                        <a:t>được</a:t>
                      </a:r>
                      <a:r>
                        <a:rPr lang="en-US" sz="1400" dirty="0">
                          <a:latin typeface="Times New Roman"/>
                          <a:ea typeface="Calibri"/>
                          <a:cs typeface="Times New Roman"/>
                        </a:rPr>
                        <a:t> </a:t>
                      </a:r>
                      <a:r>
                        <a:rPr lang="en-US" sz="1400" dirty="0" err="1">
                          <a:latin typeface="Times New Roman"/>
                          <a:ea typeface="Calibri"/>
                          <a:cs typeface="Times New Roman"/>
                        </a:rPr>
                        <a:t>hoàn</a:t>
                      </a:r>
                      <a:r>
                        <a:rPr lang="en-US" sz="1400" dirty="0">
                          <a:latin typeface="Times New Roman"/>
                          <a:ea typeface="Calibri"/>
                          <a:cs typeface="Times New Roman"/>
                        </a:rPr>
                        <a:t> </a:t>
                      </a:r>
                      <a:r>
                        <a:rPr lang="en-US" sz="1400" dirty="0" err="1">
                          <a:latin typeface="Times New Roman"/>
                          <a:ea typeface="Calibri"/>
                          <a:cs typeface="Times New Roman"/>
                        </a:rPr>
                        <a:t>quyền</a:t>
                      </a: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chủ</a:t>
                      </a:r>
                      <a:r>
                        <a:rPr lang="en-US" sz="1400" dirty="0">
                          <a:latin typeface="Times New Roman"/>
                          <a:ea typeface="Calibri"/>
                          <a:cs typeface="Times New Roman"/>
                        </a:rPr>
                        <a:t> </a:t>
                      </a:r>
                      <a:r>
                        <a:rPr lang="en-US" sz="1400" dirty="0" err="1">
                          <a:latin typeface="Times New Roman"/>
                          <a:ea typeface="Calibri"/>
                          <a:cs typeface="Times New Roman"/>
                        </a:rPr>
                        <a:t>trong</a:t>
                      </a:r>
                      <a:r>
                        <a:rPr lang="en-US" sz="1400" dirty="0">
                          <a:latin typeface="Times New Roman"/>
                          <a:ea typeface="Calibri"/>
                          <a:cs typeface="Times New Roman"/>
                        </a:rPr>
                        <a:t> </a:t>
                      </a:r>
                      <a:r>
                        <a:rPr lang="en-US" sz="1400" dirty="0" err="1">
                          <a:latin typeface="Times New Roman"/>
                          <a:ea typeface="Calibri"/>
                          <a:cs typeface="Times New Roman"/>
                        </a:rPr>
                        <a:t>các</a:t>
                      </a:r>
                      <a:r>
                        <a:rPr lang="en-US" sz="1400" dirty="0">
                          <a:latin typeface="Times New Roman"/>
                          <a:ea typeface="Calibri"/>
                          <a:cs typeface="Times New Roman"/>
                        </a:rPr>
                        <a:t> </a:t>
                      </a:r>
                      <a:r>
                        <a:rPr lang="en-US" sz="1400" dirty="0" err="1">
                          <a:latin typeface="Times New Roman"/>
                          <a:ea typeface="Calibri"/>
                          <a:cs typeface="Times New Roman"/>
                        </a:rPr>
                        <a:t>vấn</a:t>
                      </a:r>
                      <a:r>
                        <a:rPr lang="en-US" sz="1400" dirty="0">
                          <a:latin typeface="Times New Roman"/>
                          <a:ea typeface="Calibri"/>
                          <a:cs typeface="Times New Roman"/>
                        </a:rPr>
                        <a:t> </a:t>
                      </a:r>
                      <a:r>
                        <a:rPr lang="en-US" sz="1400" dirty="0" err="1">
                          <a:latin typeface="Times New Roman"/>
                          <a:ea typeface="Calibri"/>
                          <a:cs typeface="Times New Roman"/>
                        </a:rPr>
                        <a:t>đề</a:t>
                      </a:r>
                      <a:r>
                        <a:rPr lang="en-US" sz="1400" dirty="0">
                          <a:latin typeface="Times New Roman"/>
                          <a:ea typeface="Calibri"/>
                          <a:cs typeface="Times New Roman"/>
                        </a:rPr>
                        <a:t> </a:t>
                      </a:r>
                      <a:r>
                        <a:rPr lang="en-US" sz="1400" dirty="0" err="1">
                          <a:latin typeface="Times New Roman"/>
                          <a:ea typeface="Calibri"/>
                          <a:cs typeface="Times New Roman"/>
                        </a:rPr>
                        <a:t>tài</a:t>
                      </a:r>
                      <a:r>
                        <a:rPr lang="en-US" sz="1400" dirty="0">
                          <a:latin typeface="Times New Roman"/>
                          <a:ea typeface="Calibri"/>
                          <a:cs typeface="Times New Roman"/>
                        </a:rPr>
                        <a:t> </a:t>
                      </a:r>
                      <a:r>
                        <a:rPr lang="en-US" sz="1400" dirty="0" err="1">
                          <a:latin typeface="Times New Roman"/>
                          <a:ea typeface="Calibri"/>
                          <a:cs typeface="Times New Roman"/>
                        </a:rPr>
                        <a:t>chính</a:t>
                      </a:r>
                      <a:r>
                        <a:rPr lang="en-US" sz="1400" dirty="0">
                          <a:latin typeface="Times New Roman"/>
                          <a:ea typeface="Calibri"/>
                          <a:cs typeface="Times New Roman"/>
                        </a:rPr>
                        <a:t> </a:t>
                      </a:r>
                      <a:r>
                        <a:rPr lang="en-US" sz="1400" dirty="0" err="1">
                          <a:latin typeface="Times New Roman"/>
                          <a:ea typeface="Calibri"/>
                          <a:cs typeface="Times New Roman"/>
                        </a:rPr>
                        <a:t>không</a:t>
                      </a:r>
                      <a:r>
                        <a:rPr lang="en-US" sz="1400" dirty="0">
                          <a:latin typeface="Times New Roman"/>
                          <a:ea typeface="Calibri"/>
                          <a:cs typeface="Times New Roman"/>
                        </a:rPr>
                        <a:t> </a:t>
                      </a:r>
                      <a:r>
                        <a:rPr lang="en-US" sz="1400" dirty="0" err="1">
                          <a:latin typeface="Times New Roman"/>
                          <a:ea typeface="Calibri"/>
                          <a:cs typeface="Times New Roman"/>
                        </a:rPr>
                        <a:t>trái</a:t>
                      </a:r>
                      <a:r>
                        <a:rPr lang="en-US" sz="1400" dirty="0">
                          <a:latin typeface="Times New Roman"/>
                          <a:ea typeface="Calibri"/>
                          <a:cs typeface="Times New Roman"/>
                        </a:rPr>
                        <a:t> </a:t>
                      </a:r>
                      <a:r>
                        <a:rPr lang="en-US" sz="1400" dirty="0" err="1">
                          <a:latin typeface="Times New Roman"/>
                          <a:ea typeface="Calibri"/>
                          <a:cs typeface="Times New Roman"/>
                        </a:rPr>
                        <a:t>với</a:t>
                      </a:r>
                      <a:r>
                        <a:rPr lang="en-US" sz="1400" dirty="0">
                          <a:latin typeface="Times New Roman"/>
                          <a:ea typeface="Calibri"/>
                          <a:cs typeface="Times New Roman"/>
                        </a:rPr>
                        <a:t> </a:t>
                      </a:r>
                      <a:r>
                        <a:rPr lang="en-US" sz="1400" dirty="0" err="1">
                          <a:latin typeface="Times New Roman"/>
                          <a:ea typeface="Calibri"/>
                          <a:cs typeface="Times New Roman"/>
                        </a:rPr>
                        <a:t>quy</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của</a:t>
                      </a:r>
                      <a:r>
                        <a:rPr lang="en-US" sz="1400" dirty="0">
                          <a:latin typeface="Times New Roman"/>
                          <a:ea typeface="Calibri"/>
                          <a:cs typeface="Times New Roman"/>
                        </a:rPr>
                        <a:t> </a:t>
                      </a:r>
                      <a:r>
                        <a:rPr lang="en-US" sz="1400" dirty="0" err="1">
                          <a:latin typeface="Times New Roman"/>
                          <a:ea typeface="Calibri"/>
                          <a:cs typeface="Times New Roman"/>
                        </a:rPr>
                        <a:t>Luật</a:t>
                      </a:r>
                      <a:r>
                        <a:rPr lang="en-US" sz="1400" dirty="0">
                          <a:latin typeface="Times New Roman"/>
                          <a:ea typeface="Calibri"/>
                          <a:cs typeface="Times New Roman"/>
                        </a:rPr>
                        <a:t> </a:t>
                      </a:r>
                      <a:r>
                        <a:rPr lang="en-US" sz="1400" dirty="0" err="1">
                          <a:latin typeface="Times New Roman"/>
                          <a:ea typeface="Calibri"/>
                          <a:cs typeface="Times New Roman"/>
                        </a:rPr>
                        <a:t>Doanh</a:t>
                      </a:r>
                      <a:r>
                        <a:rPr lang="en-US" sz="1400" dirty="0">
                          <a:latin typeface="Times New Roman"/>
                          <a:ea typeface="Calibri"/>
                          <a:cs typeface="Times New Roman"/>
                        </a:rPr>
                        <a:t> </a:t>
                      </a:r>
                      <a:r>
                        <a:rPr lang="en-US" sz="1400" dirty="0" err="1">
                          <a:latin typeface="Times New Roman"/>
                          <a:ea typeface="Calibri"/>
                          <a:cs typeface="Times New Roman"/>
                        </a:rPr>
                        <a:t>nghiệp</a:t>
                      </a:r>
                      <a:r>
                        <a:rPr lang="en-US" sz="1400" dirty="0">
                          <a:latin typeface="Times New Roman"/>
                          <a:ea typeface="Calibri"/>
                          <a:cs typeface="Times New Roman"/>
                        </a:rPr>
                        <a:t>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các</a:t>
                      </a:r>
                      <a:r>
                        <a:rPr lang="en-US" sz="1400" dirty="0">
                          <a:latin typeface="Times New Roman"/>
                          <a:ea typeface="Calibri"/>
                          <a:cs typeface="Times New Roman"/>
                        </a:rPr>
                        <a:t> </a:t>
                      </a:r>
                      <a:r>
                        <a:rPr lang="en-US" sz="1400" dirty="0" err="1">
                          <a:latin typeface="Times New Roman"/>
                          <a:ea typeface="Calibri"/>
                          <a:cs typeface="Times New Roman"/>
                        </a:rPr>
                        <a:t>luật</a:t>
                      </a:r>
                      <a:r>
                        <a:rPr lang="en-US" sz="1400" dirty="0">
                          <a:latin typeface="Times New Roman"/>
                          <a:ea typeface="Calibri"/>
                          <a:cs typeface="Times New Roman"/>
                        </a:rPr>
                        <a:t> </a:t>
                      </a:r>
                      <a:r>
                        <a:rPr lang="en-US" sz="1400" dirty="0" err="1">
                          <a:latin typeface="Times New Roman"/>
                          <a:ea typeface="Calibri"/>
                          <a:cs typeface="Times New Roman"/>
                        </a:rPr>
                        <a:t>liên</a:t>
                      </a:r>
                      <a:r>
                        <a:rPr lang="en-US" sz="1400" dirty="0">
                          <a:latin typeface="Times New Roman"/>
                          <a:ea typeface="Calibri"/>
                          <a:cs typeface="Times New Roman"/>
                        </a:rPr>
                        <a:t> </a:t>
                      </a:r>
                      <a:r>
                        <a:rPr lang="en-US" sz="1400" dirty="0" err="1">
                          <a:latin typeface="Times New Roman"/>
                          <a:ea typeface="Calibri"/>
                          <a:cs typeface="Times New Roman"/>
                        </a:rPr>
                        <a:t>quan</a:t>
                      </a:r>
                      <a:r>
                        <a:rPr lang="en-US" sz="1400" dirty="0">
                          <a:latin typeface="Times New Roman"/>
                          <a:ea typeface="Calibri"/>
                          <a:cs typeface="Times New Roman"/>
                        </a:rPr>
                        <a:t>. </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Được</a:t>
                      </a: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quyền</a:t>
                      </a:r>
                      <a:r>
                        <a:rPr lang="en-US" sz="1400" dirty="0">
                          <a:latin typeface="Times New Roman"/>
                          <a:ea typeface="Calibri"/>
                          <a:cs typeface="Times New Roman"/>
                        </a:rPr>
                        <a:t> </a:t>
                      </a:r>
                      <a:r>
                        <a:rPr lang="en-US" sz="1400" dirty="0" err="1">
                          <a:latin typeface="Times New Roman"/>
                          <a:ea typeface="Calibri"/>
                          <a:cs typeface="Times New Roman"/>
                        </a:rPr>
                        <a:t>quyết</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mức</a:t>
                      </a:r>
                      <a:r>
                        <a:rPr lang="en-US" sz="1400" dirty="0">
                          <a:latin typeface="Times New Roman"/>
                          <a:ea typeface="Calibri"/>
                          <a:cs typeface="Times New Roman"/>
                        </a:rPr>
                        <a:t>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dịch</a:t>
                      </a:r>
                      <a:r>
                        <a:rPr lang="en-US" sz="1400" dirty="0">
                          <a:latin typeface="Times New Roman"/>
                          <a:ea typeface="Calibri"/>
                          <a:cs typeface="Times New Roman"/>
                        </a:rPr>
                        <a:t> </a:t>
                      </a:r>
                      <a:r>
                        <a:rPr lang="en-US" sz="1400" dirty="0" err="1">
                          <a:latin typeface="Times New Roman"/>
                          <a:ea typeface="Calibri"/>
                          <a:cs typeface="Times New Roman"/>
                        </a:rPr>
                        <a:t>vụ</a:t>
                      </a:r>
                      <a:r>
                        <a:rPr lang="en-US" sz="1400" dirty="0">
                          <a:latin typeface="Times New Roman"/>
                          <a:ea typeface="Calibri"/>
                          <a:cs typeface="Times New Roman"/>
                        </a:rPr>
                        <a:t>. </a:t>
                      </a:r>
                      <a:endParaRPr lang="en-US" sz="1400" dirty="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0"/>
                        </a:spcBef>
                        <a:spcAft>
                          <a:spcPts val="0"/>
                        </a:spcAft>
                      </a:pPr>
                      <a:r>
                        <a:rPr lang="en-US" sz="1400" dirty="0">
                          <a:latin typeface="Times New Roman"/>
                          <a:ea typeface="Calibri"/>
                          <a:cs typeface="Times New Roman"/>
                        </a:rPr>
                        <a:t>-</a:t>
                      </a:r>
                      <a:r>
                        <a:rPr lang="en-US" sz="1400" dirty="0" err="1">
                          <a:latin typeface="Times New Roman"/>
                          <a:ea typeface="Calibri"/>
                          <a:cs typeface="Times New Roman"/>
                        </a:rPr>
                        <a:t>Được</a:t>
                      </a: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chủ</a:t>
                      </a:r>
                      <a:r>
                        <a:rPr lang="en-US" sz="1400" dirty="0">
                          <a:latin typeface="Times New Roman"/>
                          <a:ea typeface="Calibri"/>
                          <a:cs typeface="Times New Roman"/>
                        </a:rPr>
                        <a:t> </a:t>
                      </a:r>
                      <a:r>
                        <a:rPr lang="en-US" sz="1400" dirty="0" err="1">
                          <a:latin typeface="Times New Roman"/>
                          <a:ea typeface="Calibri"/>
                          <a:cs typeface="Times New Roman"/>
                        </a:rPr>
                        <a:t>như</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quy</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Luật</a:t>
                      </a:r>
                      <a:r>
                        <a:rPr lang="en-US" sz="1400" dirty="0">
                          <a:latin typeface="Times New Roman"/>
                          <a:ea typeface="Calibri"/>
                          <a:cs typeface="Times New Roman"/>
                        </a:rPr>
                        <a:t> DN </a:t>
                      </a:r>
                      <a:r>
                        <a:rPr lang="en-US" sz="1400" dirty="0" err="1">
                          <a:latin typeface="Times New Roman"/>
                          <a:ea typeface="Calibri"/>
                          <a:cs typeface="Times New Roman"/>
                        </a:rPr>
                        <a:t>và</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quy</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về</a:t>
                      </a:r>
                      <a:r>
                        <a:rPr lang="en-US" sz="1400" dirty="0">
                          <a:latin typeface="Times New Roman"/>
                          <a:ea typeface="Calibri"/>
                          <a:cs typeface="Times New Roman"/>
                        </a:rPr>
                        <a:t> DNXH (DN </a:t>
                      </a:r>
                      <a:r>
                        <a:rPr lang="en-US" sz="1400" dirty="0" err="1">
                          <a:latin typeface="Times New Roman"/>
                          <a:ea typeface="Calibri"/>
                          <a:cs typeface="Times New Roman"/>
                        </a:rPr>
                        <a:t>Sử</a:t>
                      </a:r>
                      <a:r>
                        <a:rPr lang="en-US" sz="1400" dirty="0">
                          <a:latin typeface="Times New Roman"/>
                          <a:ea typeface="Calibri"/>
                          <a:cs typeface="Times New Roman"/>
                        </a:rPr>
                        <a:t> </a:t>
                      </a:r>
                      <a:r>
                        <a:rPr lang="en-US" sz="1400" dirty="0" err="1">
                          <a:latin typeface="Times New Roman"/>
                          <a:ea typeface="Calibri"/>
                          <a:cs typeface="Times New Roman"/>
                        </a:rPr>
                        <a:t>dụng</a:t>
                      </a:r>
                      <a:r>
                        <a:rPr lang="en-US" sz="1400" dirty="0">
                          <a:latin typeface="Times New Roman"/>
                          <a:ea typeface="Calibri"/>
                          <a:cs typeface="Times New Roman"/>
                        </a:rPr>
                        <a:t> </a:t>
                      </a:r>
                      <a:r>
                        <a:rPr lang="en-US" sz="1400" dirty="0" err="1">
                          <a:latin typeface="Times New Roman"/>
                          <a:ea typeface="Calibri"/>
                          <a:cs typeface="Times New Roman"/>
                        </a:rPr>
                        <a:t>ít</a:t>
                      </a:r>
                      <a:r>
                        <a:rPr lang="en-US" sz="1400" dirty="0">
                          <a:latin typeface="Times New Roman"/>
                          <a:ea typeface="Calibri"/>
                          <a:cs typeface="Times New Roman"/>
                        </a:rPr>
                        <a:t> </a:t>
                      </a:r>
                      <a:r>
                        <a:rPr lang="en-US" sz="1400" dirty="0" err="1">
                          <a:latin typeface="Times New Roman"/>
                          <a:ea typeface="Calibri"/>
                          <a:cs typeface="Times New Roman"/>
                        </a:rPr>
                        <a:t>nhất</a:t>
                      </a:r>
                      <a:r>
                        <a:rPr lang="en-US" sz="1400" dirty="0">
                          <a:latin typeface="Times New Roman"/>
                          <a:ea typeface="Calibri"/>
                          <a:cs typeface="Times New Roman"/>
                        </a:rPr>
                        <a:t> 51% </a:t>
                      </a:r>
                      <a:r>
                        <a:rPr lang="en-US" sz="1400" dirty="0" err="1">
                          <a:latin typeface="Times New Roman"/>
                          <a:ea typeface="Calibri"/>
                          <a:cs typeface="Times New Roman"/>
                        </a:rPr>
                        <a:t>tổng</a:t>
                      </a:r>
                      <a:r>
                        <a:rPr lang="en-US" sz="1400" dirty="0">
                          <a:latin typeface="Times New Roman"/>
                          <a:ea typeface="Calibri"/>
                          <a:cs typeface="Times New Roman"/>
                        </a:rPr>
                        <a:t> </a:t>
                      </a:r>
                      <a:r>
                        <a:rPr lang="en-US" sz="1400" dirty="0" err="1">
                          <a:latin typeface="Times New Roman"/>
                          <a:ea typeface="Calibri"/>
                          <a:cs typeface="Times New Roman"/>
                        </a:rPr>
                        <a:t>lợi</a:t>
                      </a:r>
                      <a:r>
                        <a:rPr lang="en-US" sz="1400" dirty="0">
                          <a:latin typeface="Times New Roman"/>
                          <a:ea typeface="Calibri"/>
                          <a:cs typeface="Times New Roman"/>
                        </a:rPr>
                        <a:t> </a:t>
                      </a:r>
                      <a:r>
                        <a:rPr lang="en-US" sz="1400" dirty="0" err="1">
                          <a:latin typeface="Times New Roman"/>
                          <a:ea typeface="Calibri"/>
                          <a:cs typeface="Times New Roman"/>
                        </a:rPr>
                        <a:t>nhuận</a:t>
                      </a:r>
                      <a:r>
                        <a:rPr lang="en-US" sz="1400" dirty="0">
                          <a:latin typeface="Times New Roman"/>
                          <a:ea typeface="Calibri"/>
                          <a:cs typeface="Times New Roman"/>
                        </a:rPr>
                        <a:t> </a:t>
                      </a:r>
                      <a:r>
                        <a:rPr lang="en-US" sz="1400" dirty="0" err="1">
                          <a:latin typeface="Times New Roman"/>
                          <a:ea typeface="Calibri"/>
                          <a:cs typeface="Times New Roman"/>
                        </a:rPr>
                        <a:t>hằng</a:t>
                      </a:r>
                      <a:r>
                        <a:rPr lang="en-US" sz="1400" dirty="0">
                          <a:latin typeface="Times New Roman"/>
                          <a:ea typeface="Calibri"/>
                          <a:cs typeface="Times New Roman"/>
                        </a:rPr>
                        <a:t> </a:t>
                      </a:r>
                      <a:r>
                        <a:rPr lang="en-US" sz="1400" dirty="0" err="1">
                          <a:latin typeface="Times New Roman"/>
                          <a:ea typeface="Calibri"/>
                          <a:cs typeface="Times New Roman"/>
                        </a:rPr>
                        <a:t>năm</a:t>
                      </a:r>
                      <a:r>
                        <a:rPr lang="en-US" sz="1400" dirty="0">
                          <a:latin typeface="Times New Roman"/>
                          <a:ea typeface="Calibri"/>
                          <a:cs typeface="Times New Roman"/>
                        </a:rPr>
                        <a:t> </a:t>
                      </a:r>
                      <a:r>
                        <a:rPr lang="en-US" sz="1400" dirty="0" err="1">
                          <a:latin typeface="Times New Roman"/>
                          <a:ea typeface="Calibri"/>
                          <a:cs typeface="Times New Roman"/>
                        </a:rPr>
                        <a:t>của</a:t>
                      </a:r>
                      <a:r>
                        <a:rPr lang="en-US" sz="1400" dirty="0">
                          <a:latin typeface="Times New Roman"/>
                          <a:ea typeface="Calibri"/>
                          <a:cs typeface="Times New Roman"/>
                        </a:rPr>
                        <a:t> </a:t>
                      </a:r>
                      <a:r>
                        <a:rPr lang="en-US" sz="1400" dirty="0" err="1">
                          <a:latin typeface="Times New Roman"/>
                          <a:ea typeface="Calibri"/>
                          <a:cs typeface="Times New Roman"/>
                        </a:rPr>
                        <a:t>doanh</a:t>
                      </a:r>
                      <a:r>
                        <a:rPr lang="en-US" sz="1400" dirty="0">
                          <a:latin typeface="Times New Roman"/>
                          <a:ea typeface="Calibri"/>
                          <a:cs typeface="Times New Roman"/>
                        </a:rPr>
                        <a:t> </a:t>
                      </a:r>
                      <a:r>
                        <a:rPr lang="en-US" sz="1400" dirty="0" err="1">
                          <a:latin typeface="Times New Roman"/>
                          <a:ea typeface="Calibri"/>
                          <a:cs typeface="Times New Roman"/>
                        </a:rPr>
                        <a:t>nghiệp</a:t>
                      </a:r>
                      <a:r>
                        <a:rPr lang="en-US" sz="1400" dirty="0">
                          <a:latin typeface="Times New Roman"/>
                          <a:ea typeface="Calibri"/>
                          <a:cs typeface="Times New Roman"/>
                        </a:rPr>
                        <a:t> </a:t>
                      </a:r>
                      <a:r>
                        <a:rPr lang="en-US" sz="1400" dirty="0" err="1">
                          <a:latin typeface="Times New Roman"/>
                          <a:ea typeface="Calibri"/>
                          <a:cs typeface="Times New Roman"/>
                        </a:rPr>
                        <a:t>để</a:t>
                      </a:r>
                      <a:r>
                        <a:rPr lang="en-US" sz="1400" dirty="0">
                          <a:latin typeface="Times New Roman"/>
                          <a:ea typeface="Calibri"/>
                          <a:cs typeface="Times New Roman"/>
                        </a:rPr>
                        <a:t> </a:t>
                      </a:r>
                      <a:r>
                        <a:rPr lang="en-US" sz="1400" dirty="0" err="1">
                          <a:latin typeface="Times New Roman"/>
                          <a:ea typeface="Calibri"/>
                          <a:cs typeface="Times New Roman"/>
                        </a:rPr>
                        <a:t>tái</a:t>
                      </a:r>
                      <a:r>
                        <a:rPr lang="en-US" sz="1400" dirty="0">
                          <a:latin typeface="Times New Roman"/>
                          <a:ea typeface="Calibri"/>
                          <a:cs typeface="Times New Roman"/>
                        </a:rPr>
                        <a:t> </a:t>
                      </a:r>
                      <a:r>
                        <a:rPr lang="en-US" sz="1400" dirty="0" err="1">
                          <a:latin typeface="Times New Roman"/>
                          <a:ea typeface="Calibri"/>
                          <a:cs typeface="Times New Roman"/>
                        </a:rPr>
                        <a:t>đầu</a:t>
                      </a:r>
                      <a:r>
                        <a:rPr lang="en-US" sz="1400" dirty="0">
                          <a:latin typeface="Times New Roman"/>
                          <a:ea typeface="Calibri"/>
                          <a:cs typeface="Times New Roman"/>
                        </a:rPr>
                        <a:t> </a:t>
                      </a:r>
                      <a:r>
                        <a:rPr lang="en-US" sz="1400" dirty="0" err="1">
                          <a:latin typeface="Times New Roman"/>
                          <a:ea typeface="Calibri"/>
                          <a:cs typeface="Times New Roman"/>
                        </a:rPr>
                        <a:t>tư</a:t>
                      </a:r>
                      <a:r>
                        <a:rPr lang="en-US" sz="1400" dirty="0">
                          <a:latin typeface="Times New Roman"/>
                          <a:ea typeface="Calibri"/>
                          <a:cs typeface="Times New Roman"/>
                        </a:rPr>
                        <a:t> </a:t>
                      </a:r>
                      <a:r>
                        <a:rPr lang="en-US" sz="1400" dirty="0" err="1">
                          <a:latin typeface="Times New Roman"/>
                          <a:ea typeface="Calibri"/>
                          <a:cs typeface="Times New Roman"/>
                        </a:rPr>
                        <a:t>nhằm</a:t>
                      </a:r>
                      <a:r>
                        <a:rPr lang="en-US" sz="1400" dirty="0">
                          <a:latin typeface="Times New Roman"/>
                          <a:ea typeface="Calibri"/>
                          <a:cs typeface="Times New Roman"/>
                        </a:rPr>
                        <a:t> </a:t>
                      </a:r>
                      <a:r>
                        <a:rPr lang="en-US" sz="1400" dirty="0" err="1">
                          <a:latin typeface="Times New Roman"/>
                          <a:ea typeface="Calibri"/>
                          <a:cs typeface="Times New Roman"/>
                        </a:rPr>
                        <a:t>thực</a:t>
                      </a:r>
                      <a:r>
                        <a:rPr lang="en-US" sz="1400" dirty="0">
                          <a:latin typeface="Times New Roman"/>
                          <a:ea typeface="Calibri"/>
                          <a:cs typeface="Times New Roman"/>
                        </a:rPr>
                        <a:t> </a:t>
                      </a:r>
                      <a:r>
                        <a:rPr lang="en-US" sz="1400" dirty="0" err="1">
                          <a:latin typeface="Times New Roman"/>
                          <a:ea typeface="Calibri"/>
                          <a:cs typeface="Times New Roman"/>
                        </a:rPr>
                        <a:t>hiện</a:t>
                      </a:r>
                      <a:r>
                        <a:rPr lang="en-US" sz="1400" dirty="0">
                          <a:latin typeface="Times New Roman"/>
                          <a:ea typeface="Calibri"/>
                          <a:cs typeface="Times New Roman"/>
                        </a:rPr>
                        <a:t> </a:t>
                      </a:r>
                      <a:r>
                        <a:rPr lang="en-US" sz="1400" dirty="0" err="1">
                          <a:latin typeface="Times New Roman"/>
                          <a:ea typeface="Calibri"/>
                          <a:cs typeface="Times New Roman"/>
                        </a:rPr>
                        <a:t>mục</a:t>
                      </a:r>
                      <a:r>
                        <a:rPr lang="en-US" sz="1400" dirty="0">
                          <a:latin typeface="Times New Roman"/>
                          <a:ea typeface="Calibri"/>
                          <a:cs typeface="Times New Roman"/>
                        </a:rPr>
                        <a:t> </a:t>
                      </a:r>
                      <a:r>
                        <a:rPr lang="en-US" sz="1400" dirty="0" err="1">
                          <a:latin typeface="Times New Roman"/>
                          <a:ea typeface="Calibri"/>
                          <a:cs typeface="Times New Roman"/>
                        </a:rPr>
                        <a:t>tiêu</a:t>
                      </a:r>
                      <a:r>
                        <a:rPr lang="en-US" sz="1400" dirty="0">
                          <a:latin typeface="Times New Roman"/>
                          <a:ea typeface="Calibri"/>
                          <a:cs typeface="Times New Roman"/>
                        </a:rPr>
                        <a:t> </a:t>
                      </a:r>
                      <a:r>
                        <a:rPr lang="en-US" sz="1400" dirty="0" err="1">
                          <a:latin typeface="Times New Roman"/>
                          <a:ea typeface="Calibri"/>
                          <a:cs typeface="Times New Roman"/>
                        </a:rPr>
                        <a:t>xã</a:t>
                      </a:r>
                      <a:r>
                        <a:rPr lang="en-US" sz="1400" dirty="0">
                          <a:latin typeface="Times New Roman"/>
                          <a:ea typeface="Calibri"/>
                          <a:cs typeface="Times New Roman"/>
                        </a:rPr>
                        <a:t> </a:t>
                      </a:r>
                      <a:r>
                        <a:rPr lang="en-US" sz="1400" dirty="0" err="1">
                          <a:latin typeface="Times New Roman"/>
                          <a:ea typeface="Calibri"/>
                          <a:cs typeface="Times New Roman"/>
                        </a:rPr>
                        <a:t>hội</a:t>
                      </a:r>
                      <a:r>
                        <a:rPr lang="en-US" sz="1400" dirty="0">
                          <a:latin typeface="Times New Roman"/>
                          <a:ea typeface="Calibri"/>
                          <a:cs typeface="Times New Roman"/>
                        </a:rPr>
                        <a:t>, </a:t>
                      </a:r>
                      <a:r>
                        <a:rPr lang="en-US" sz="1400" dirty="0" err="1">
                          <a:latin typeface="Times New Roman"/>
                          <a:ea typeface="Calibri"/>
                          <a:cs typeface="Times New Roman"/>
                        </a:rPr>
                        <a:t>như</a:t>
                      </a:r>
                      <a:r>
                        <a:rPr lang="en-US" sz="1400" dirty="0">
                          <a:latin typeface="Times New Roman"/>
                          <a:ea typeface="Calibri"/>
                          <a:cs typeface="Times New Roman"/>
                        </a:rPr>
                        <a:t> </a:t>
                      </a:r>
                      <a:r>
                        <a:rPr lang="en-US" sz="1400" dirty="0" err="1">
                          <a:latin typeface="Times New Roman"/>
                          <a:ea typeface="Calibri"/>
                          <a:cs typeface="Times New Roman"/>
                        </a:rPr>
                        <a:t>đã</a:t>
                      </a:r>
                      <a:r>
                        <a:rPr lang="en-US" sz="1400" dirty="0">
                          <a:latin typeface="Times New Roman"/>
                          <a:ea typeface="Calibri"/>
                          <a:cs typeface="Times New Roman"/>
                        </a:rPr>
                        <a:t> </a:t>
                      </a:r>
                      <a:r>
                        <a:rPr lang="en-US" sz="1400" dirty="0" err="1">
                          <a:latin typeface="Times New Roman"/>
                          <a:ea typeface="Calibri"/>
                          <a:cs typeface="Times New Roman"/>
                        </a:rPr>
                        <a:t>đăng</a:t>
                      </a:r>
                      <a:r>
                        <a:rPr lang="en-US" sz="1400" dirty="0">
                          <a:latin typeface="Times New Roman"/>
                          <a:ea typeface="Calibri"/>
                          <a:cs typeface="Times New Roman"/>
                        </a:rPr>
                        <a:t> </a:t>
                      </a:r>
                      <a:r>
                        <a:rPr lang="en-US" sz="1400" dirty="0" err="1">
                          <a:latin typeface="Times New Roman"/>
                          <a:ea typeface="Calibri"/>
                          <a:cs typeface="Times New Roman"/>
                        </a:rPr>
                        <a:t>ký</a:t>
                      </a:r>
                      <a:r>
                        <a:rPr lang="en-US" sz="1400" dirty="0">
                          <a:latin typeface="Times New Roman"/>
                          <a:ea typeface="Calibri"/>
                          <a:cs typeface="Times New Roman"/>
                        </a:rPr>
                        <a:t>);</a:t>
                      </a:r>
                      <a:endParaRPr lang="en-US" sz="1400" dirty="0">
                        <a:latin typeface="Calibri"/>
                        <a:ea typeface="Calibri"/>
                        <a:cs typeface="Times New Roman"/>
                      </a:endParaRPr>
                    </a:p>
                    <a:p>
                      <a:pPr algn="just">
                        <a:lnSpc>
                          <a:spcPct val="110000"/>
                        </a:lnSpc>
                        <a:spcBef>
                          <a:spcPts val="0"/>
                        </a:spcBef>
                        <a:spcAft>
                          <a:spcPts val="0"/>
                        </a:spcAft>
                      </a:pPr>
                      <a:r>
                        <a:rPr lang="en-US" sz="1400" dirty="0">
                          <a:latin typeface="Times New Roman"/>
                          <a:ea typeface="Calibri"/>
                          <a:cs typeface="Times New Roman"/>
                        </a:rPr>
                        <a:t>- </a:t>
                      </a:r>
                      <a:r>
                        <a:rPr lang="en-US" sz="1400" dirty="0" err="1">
                          <a:latin typeface="Times New Roman"/>
                          <a:ea typeface="Calibri"/>
                          <a:cs typeface="Times New Roman"/>
                        </a:rPr>
                        <a:t>Tự</a:t>
                      </a:r>
                      <a:r>
                        <a:rPr lang="en-US" sz="1400" dirty="0">
                          <a:latin typeface="Times New Roman"/>
                          <a:ea typeface="Calibri"/>
                          <a:cs typeface="Times New Roman"/>
                        </a:rPr>
                        <a:t> </a:t>
                      </a:r>
                      <a:r>
                        <a:rPr lang="en-US" sz="1400" dirty="0" err="1">
                          <a:latin typeface="Times New Roman"/>
                          <a:ea typeface="Calibri"/>
                          <a:cs typeface="Times New Roman"/>
                        </a:rPr>
                        <a:t>xây</a:t>
                      </a:r>
                      <a:r>
                        <a:rPr lang="en-US" sz="1400" dirty="0">
                          <a:latin typeface="Times New Roman"/>
                          <a:ea typeface="Calibri"/>
                          <a:cs typeface="Times New Roman"/>
                        </a:rPr>
                        <a:t> </a:t>
                      </a:r>
                      <a:r>
                        <a:rPr lang="en-US" sz="1400" dirty="0" err="1">
                          <a:latin typeface="Times New Roman"/>
                          <a:ea typeface="Calibri"/>
                          <a:cs typeface="Times New Roman"/>
                        </a:rPr>
                        <a:t>dựng</a:t>
                      </a:r>
                      <a:r>
                        <a:rPr lang="en-US" sz="1400" dirty="0">
                          <a:latin typeface="Times New Roman"/>
                          <a:ea typeface="Calibri"/>
                          <a:cs typeface="Times New Roman"/>
                        </a:rPr>
                        <a:t> </a:t>
                      </a:r>
                      <a:r>
                        <a:rPr lang="en-US" sz="1400" dirty="0" err="1">
                          <a:latin typeface="Times New Roman"/>
                          <a:ea typeface="Calibri"/>
                          <a:cs typeface="Times New Roman"/>
                        </a:rPr>
                        <a:t>mức</a:t>
                      </a:r>
                      <a:r>
                        <a:rPr lang="en-US" sz="1400" dirty="0">
                          <a:latin typeface="Times New Roman"/>
                          <a:ea typeface="Calibri"/>
                          <a:cs typeface="Times New Roman"/>
                        </a:rPr>
                        <a:t> </a:t>
                      </a:r>
                      <a:r>
                        <a:rPr lang="en-US" sz="1400" dirty="0" err="1">
                          <a:latin typeface="Times New Roman"/>
                          <a:ea typeface="Calibri"/>
                          <a:cs typeface="Times New Roman"/>
                        </a:rPr>
                        <a:t>phí</a:t>
                      </a:r>
                      <a:r>
                        <a:rPr lang="en-US" sz="1400" dirty="0">
                          <a:latin typeface="Times New Roman"/>
                          <a:ea typeface="Calibri"/>
                          <a:cs typeface="Times New Roman"/>
                        </a:rPr>
                        <a:t> </a:t>
                      </a:r>
                      <a:r>
                        <a:rPr lang="en-US" sz="1400" dirty="0" err="1">
                          <a:latin typeface="Times New Roman"/>
                          <a:ea typeface="Calibri"/>
                          <a:cs typeface="Times New Roman"/>
                        </a:rPr>
                        <a:t>dịch</a:t>
                      </a:r>
                      <a:r>
                        <a:rPr lang="en-US" sz="1400" dirty="0">
                          <a:latin typeface="Times New Roman"/>
                          <a:ea typeface="Calibri"/>
                          <a:cs typeface="Times New Roman"/>
                        </a:rPr>
                        <a:t> </a:t>
                      </a:r>
                      <a:r>
                        <a:rPr lang="en-US" sz="1400" dirty="0" err="1">
                          <a:latin typeface="Times New Roman"/>
                          <a:ea typeface="Calibri"/>
                          <a:cs typeface="Times New Roman"/>
                        </a:rPr>
                        <a:t>vụ</a:t>
                      </a:r>
                      <a:r>
                        <a:rPr lang="en-US" sz="1400" dirty="0">
                          <a:latin typeface="Times New Roman"/>
                          <a:ea typeface="Calibri"/>
                          <a:cs typeface="Times New Roman"/>
                        </a:rPr>
                        <a:t> </a:t>
                      </a:r>
                      <a:r>
                        <a:rPr lang="en-US" sz="1400" dirty="0" err="1">
                          <a:latin typeface="Times New Roman"/>
                          <a:ea typeface="Calibri"/>
                          <a:cs typeface="Times New Roman"/>
                        </a:rPr>
                        <a:t>trình</a:t>
                      </a:r>
                      <a:r>
                        <a:rPr lang="en-US" sz="1400" dirty="0">
                          <a:latin typeface="Times New Roman"/>
                          <a:ea typeface="Calibri"/>
                          <a:cs typeface="Times New Roman"/>
                        </a:rPr>
                        <a:t> </a:t>
                      </a:r>
                      <a:r>
                        <a:rPr lang="en-US" sz="1400" dirty="0" err="1">
                          <a:latin typeface="Times New Roman"/>
                          <a:ea typeface="Calibri"/>
                          <a:cs typeface="Times New Roman"/>
                        </a:rPr>
                        <a:t>cơ</a:t>
                      </a:r>
                      <a:r>
                        <a:rPr lang="en-US" sz="1400" dirty="0">
                          <a:latin typeface="Times New Roman"/>
                          <a:ea typeface="Calibri"/>
                          <a:cs typeface="Times New Roman"/>
                        </a:rPr>
                        <a:t> </a:t>
                      </a:r>
                      <a:r>
                        <a:rPr lang="en-US" sz="1400" dirty="0" err="1">
                          <a:latin typeface="Times New Roman"/>
                          <a:ea typeface="Calibri"/>
                          <a:cs typeface="Times New Roman"/>
                        </a:rPr>
                        <a:t>quan</a:t>
                      </a:r>
                      <a:r>
                        <a:rPr lang="en-US" sz="1400" dirty="0">
                          <a:latin typeface="Times New Roman"/>
                          <a:ea typeface="Calibri"/>
                          <a:cs typeface="Times New Roman"/>
                        </a:rPr>
                        <a:t> NN </a:t>
                      </a:r>
                      <a:r>
                        <a:rPr lang="en-US" sz="1400" dirty="0" err="1">
                          <a:latin typeface="Times New Roman"/>
                          <a:ea typeface="Calibri"/>
                          <a:cs typeface="Times New Roman"/>
                        </a:rPr>
                        <a:t>quyết</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hoặc</a:t>
                      </a:r>
                      <a:r>
                        <a:rPr lang="en-US" sz="1400" dirty="0">
                          <a:latin typeface="Times New Roman"/>
                          <a:ea typeface="Calibri"/>
                          <a:cs typeface="Times New Roman"/>
                        </a:rPr>
                        <a:t> </a:t>
                      </a:r>
                      <a:r>
                        <a:rPr lang="en-US" sz="1400" dirty="0" err="1">
                          <a:latin typeface="Times New Roman"/>
                          <a:ea typeface="Calibri"/>
                          <a:cs typeface="Times New Roman"/>
                        </a:rPr>
                        <a:t>theo</a:t>
                      </a:r>
                      <a:r>
                        <a:rPr lang="en-US" sz="1400" dirty="0">
                          <a:latin typeface="Times New Roman"/>
                          <a:ea typeface="Calibri"/>
                          <a:cs typeface="Times New Roman"/>
                        </a:rPr>
                        <a:t> </a:t>
                      </a:r>
                      <a:r>
                        <a:rPr lang="en-US" sz="1400" dirty="0" err="1">
                          <a:latin typeface="Times New Roman"/>
                          <a:ea typeface="Calibri"/>
                          <a:cs typeface="Times New Roman"/>
                        </a:rPr>
                        <a:t>phương</a:t>
                      </a:r>
                      <a:r>
                        <a:rPr lang="en-US" sz="1400" dirty="0">
                          <a:latin typeface="Times New Roman"/>
                          <a:ea typeface="Calibri"/>
                          <a:cs typeface="Times New Roman"/>
                        </a:rPr>
                        <a:t> </a:t>
                      </a:r>
                      <a:r>
                        <a:rPr lang="en-US" sz="1400" dirty="0" err="1">
                          <a:latin typeface="Times New Roman"/>
                          <a:ea typeface="Calibri"/>
                          <a:cs typeface="Times New Roman"/>
                        </a:rPr>
                        <a:t>án</a:t>
                      </a:r>
                      <a:r>
                        <a:rPr lang="en-US" sz="1400" dirty="0">
                          <a:latin typeface="Times New Roman"/>
                          <a:ea typeface="Calibri"/>
                          <a:cs typeface="Times New Roman"/>
                        </a:rPr>
                        <a:t> </a:t>
                      </a:r>
                      <a:r>
                        <a:rPr lang="en-US" sz="1400" dirty="0" err="1">
                          <a:latin typeface="Times New Roman"/>
                          <a:ea typeface="Calibri"/>
                          <a:cs typeface="Times New Roman"/>
                        </a:rPr>
                        <a:t>quyết</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 </a:t>
                      </a:r>
                      <a:r>
                        <a:rPr lang="en-US" sz="1400" dirty="0" err="1">
                          <a:latin typeface="Times New Roman"/>
                          <a:ea typeface="Calibri"/>
                          <a:cs typeface="Times New Roman"/>
                        </a:rPr>
                        <a:t>trong</a:t>
                      </a:r>
                      <a:r>
                        <a:rPr lang="en-US" sz="1400" dirty="0">
                          <a:latin typeface="Times New Roman"/>
                          <a:ea typeface="Calibri"/>
                          <a:cs typeface="Times New Roman"/>
                        </a:rPr>
                        <a:t> </a:t>
                      </a:r>
                      <a:r>
                        <a:rPr lang="en-US" sz="1400" dirty="0" err="1">
                          <a:latin typeface="Times New Roman"/>
                          <a:ea typeface="Calibri"/>
                          <a:cs typeface="Times New Roman"/>
                        </a:rPr>
                        <a:t>một</a:t>
                      </a:r>
                      <a:r>
                        <a:rPr lang="en-US" sz="1400" dirty="0">
                          <a:latin typeface="Times New Roman"/>
                          <a:ea typeface="Calibri"/>
                          <a:cs typeface="Times New Roman"/>
                        </a:rPr>
                        <a:t> </a:t>
                      </a:r>
                      <a:r>
                        <a:rPr lang="en-US" sz="1400" dirty="0" err="1">
                          <a:latin typeface="Times New Roman"/>
                          <a:ea typeface="Calibri"/>
                          <a:cs typeface="Times New Roman"/>
                        </a:rPr>
                        <a:t>khung</a:t>
                      </a:r>
                      <a:r>
                        <a:rPr lang="en-US" sz="1400" dirty="0">
                          <a:latin typeface="Times New Roman"/>
                          <a:ea typeface="Calibri"/>
                          <a:cs typeface="Times New Roman"/>
                        </a:rPr>
                        <a:t> </a:t>
                      </a:r>
                      <a:r>
                        <a:rPr lang="en-US" sz="1400" dirty="0" err="1">
                          <a:latin typeface="Times New Roman"/>
                          <a:ea typeface="Calibri"/>
                          <a:cs typeface="Times New Roman"/>
                        </a:rPr>
                        <a:t>giá</a:t>
                      </a:r>
                      <a:r>
                        <a:rPr lang="en-US" sz="1400" dirty="0">
                          <a:latin typeface="Times New Roman"/>
                          <a:ea typeface="Calibri"/>
                          <a:cs typeface="Times New Roman"/>
                        </a:rPr>
                        <a:t> do </a:t>
                      </a:r>
                      <a:r>
                        <a:rPr lang="en-US" sz="1400" dirty="0" err="1">
                          <a:latin typeface="Times New Roman"/>
                          <a:ea typeface="Calibri"/>
                          <a:cs typeface="Times New Roman"/>
                        </a:rPr>
                        <a:t>cơ</a:t>
                      </a:r>
                      <a:r>
                        <a:rPr lang="en-US" sz="1400" dirty="0">
                          <a:latin typeface="Times New Roman"/>
                          <a:ea typeface="Calibri"/>
                          <a:cs typeface="Times New Roman"/>
                        </a:rPr>
                        <a:t> </a:t>
                      </a:r>
                      <a:r>
                        <a:rPr lang="en-US" sz="1400" dirty="0" err="1">
                          <a:latin typeface="Times New Roman"/>
                          <a:ea typeface="Calibri"/>
                          <a:cs typeface="Times New Roman"/>
                        </a:rPr>
                        <a:t>quan</a:t>
                      </a:r>
                      <a:r>
                        <a:rPr lang="en-US" sz="1400" dirty="0">
                          <a:latin typeface="Times New Roman"/>
                          <a:ea typeface="Calibri"/>
                          <a:cs typeface="Times New Roman"/>
                        </a:rPr>
                        <a:t> </a:t>
                      </a:r>
                      <a:r>
                        <a:rPr lang="en-US" sz="1400" dirty="0" err="1">
                          <a:latin typeface="Times New Roman"/>
                          <a:ea typeface="Calibri"/>
                          <a:cs typeface="Times New Roman"/>
                        </a:rPr>
                        <a:t>quản</a:t>
                      </a:r>
                      <a:r>
                        <a:rPr lang="en-US" sz="1400" dirty="0">
                          <a:latin typeface="Times New Roman"/>
                          <a:ea typeface="Calibri"/>
                          <a:cs typeface="Times New Roman"/>
                        </a:rPr>
                        <a:t> </a:t>
                      </a:r>
                      <a:r>
                        <a:rPr lang="en-US" sz="1400" dirty="0" err="1">
                          <a:latin typeface="Times New Roman"/>
                          <a:ea typeface="Calibri"/>
                          <a:cs typeface="Times New Roman"/>
                        </a:rPr>
                        <a:t>lý</a:t>
                      </a:r>
                      <a:r>
                        <a:rPr lang="en-US" sz="1400" dirty="0">
                          <a:latin typeface="Times New Roman"/>
                          <a:ea typeface="Calibri"/>
                          <a:cs typeface="Times New Roman"/>
                        </a:rPr>
                        <a:t> NN </a:t>
                      </a:r>
                      <a:r>
                        <a:rPr lang="en-US" sz="1400" dirty="0" err="1">
                          <a:latin typeface="Times New Roman"/>
                          <a:ea typeface="Calibri"/>
                          <a:cs typeface="Times New Roman"/>
                        </a:rPr>
                        <a:t>quy</a:t>
                      </a:r>
                      <a:r>
                        <a:rPr lang="en-US" sz="1400" dirty="0">
                          <a:latin typeface="Times New Roman"/>
                          <a:ea typeface="Calibri"/>
                          <a:cs typeface="Times New Roman"/>
                        </a:rPr>
                        <a:t> </a:t>
                      </a:r>
                      <a:r>
                        <a:rPr lang="en-US" sz="1400" dirty="0" err="1">
                          <a:latin typeface="Times New Roman"/>
                          <a:ea typeface="Calibri"/>
                          <a:cs typeface="Times New Roman"/>
                        </a:rPr>
                        <a:t>định</a:t>
                      </a:r>
                      <a:r>
                        <a:rPr lang="en-US" sz="1400" dirty="0">
                          <a:latin typeface="Times New Roman"/>
                          <a:ea typeface="Calibri"/>
                          <a:cs typeface="Times New Roman"/>
                        </a:rPr>
                        <a:t>)</a:t>
                      </a:r>
                      <a:endParaRPr lang="en-US" sz="1400" dirty="0">
                        <a:latin typeface="Calibri"/>
                        <a:ea typeface="Calibri"/>
                        <a:cs typeface="Times New Roman"/>
                      </a:endParaRPr>
                    </a:p>
                  </a:txBody>
                  <a:tcPr marL="62886" marR="6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2631</Words>
  <Application>Microsoft Office PowerPoint</Application>
  <PresentationFormat>On-screen Show (4:3)</PresentationFormat>
  <Paragraphs>128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Một số vấn đề về cung cấp dịch vụ công trong nền kinh tế thị trường   </vt:lpstr>
      <vt:lpstr>Khái niệm hàng hóa và dịch vụ công trong nền kinh tế thị trường</vt:lpstr>
      <vt:lpstr>Hàng hóa và dịch vụ công trong  nền kinh tế thị trường</vt:lpstr>
      <vt:lpstr>Đặc điểm của dịch vụ công</vt:lpstr>
      <vt:lpstr>Phân loại dịch vụ công</vt:lpstr>
      <vt:lpstr>Phân loại dịch vụ công</vt:lpstr>
      <vt:lpstr>Những vấn đề tồn tại trong cung ứng dịch vụ công</vt:lpstr>
      <vt:lpstr>Slide 8</vt:lpstr>
      <vt:lpstr>So sánh một số điểm giống và khác nhau chính về cơ chế hoạt động của các TCSN công lập và ngoài công lập </vt:lpstr>
      <vt:lpstr>So sánh một số điểm giống và khác nhau chính về cơ chế hoạt động của các TCSN công lập và ngoài công lập </vt:lpstr>
      <vt:lpstr>So sánh một số điểm giống và khác nhau chính về cơ chế hoạt động của các TCSN công lập và ngoài công lập </vt:lpstr>
      <vt:lpstr>Một số giải pháp XHH theo hướng CPH và cho thuê TCSN</vt:lpstr>
      <vt:lpstr>Một số giải pháp XHH theo hướng CPH và cho thuê TCSN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Một số vấn đề về cung cấp dịch vụ công trong nền kinh tế thị trường   </dc:title>
  <dc:creator>Luu Hien Anh</dc:creator>
  <cp:lastModifiedBy>Luu Hien Anh</cp:lastModifiedBy>
  <cp:revision>2</cp:revision>
  <dcterms:created xsi:type="dcterms:W3CDTF">2019-05-14T00:32:48Z</dcterms:created>
  <dcterms:modified xsi:type="dcterms:W3CDTF">2019-05-14T02:27:07Z</dcterms:modified>
</cp:coreProperties>
</file>