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75" r:id="rId1"/>
  </p:sldMasterIdLst>
  <p:notesMasterIdLst>
    <p:notesMasterId r:id="rId16"/>
  </p:notesMasterIdLst>
  <p:handoutMasterIdLst>
    <p:handoutMasterId r:id="rId17"/>
  </p:handoutMasterIdLst>
  <p:sldIdLst>
    <p:sldId id="257" r:id="rId2"/>
    <p:sldId id="258" r:id="rId3"/>
    <p:sldId id="259" r:id="rId4"/>
    <p:sldId id="492" r:id="rId5"/>
    <p:sldId id="504" r:id="rId6"/>
    <p:sldId id="505" r:id="rId7"/>
    <p:sldId id="506" r:id="rId8"/>
    <p:sldId id="507" r:id="rId9"/>
    <p:sldId id="508" r:id="rId10"/>
    <p:sldId id="376" r:id="rId11"/>
    <p:sldId id="498" r:id="rId12"/>
    <p:sldId id="509" r:id="rId13"/>
    <p:sldId id="510" r:id="rId14"/>
    <p:sldId id="4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AF50"/>
    <a:srgbClr val="8DC63F"/>
    <a:srgbClr val="006600"/>
    <a:srgbClr val="0F700D"/>
    <a:srgbClr val="767171"/>
    <a:srgbClr val="EBEAEA"/>
    <a:srgbClr val="ED7D31"/>
    <a:srgbClr val="FFC4D3"/>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291" autoAdjust="0"/>
  </p:normalViewPr>
  <p:slideViewPr>
    <p:cSldViewPr>
      <p:cViewPr>
        <p:scale>
          <a:sx n="70" d="100"/>
          <a:sy n="70" d="100"/>
        </p:scale>
        <p:origin x="522" y="8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26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 Id="rId4"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6C2E18F-1845-4073-86C8-454CE64E91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29655293-A626-4B74-B332-3475C1BCE5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7D74A-CA0A-420D-A7CD-93E459FCA234}" type="datetimeFigureOut">
              <a:rPr lang="en-US" smtClean="0"/>
              <a:t>5/14/2019</a:t>
            </a:fld>
            <a:endParaRPr lang="en-US"/>
          </a:p>
        </p:txBody>
      </p:sp>
      <p:sp>
        <p:nvSpPr>
          <p:cNvPr id="4" name="Footer Placeholder 3">
            <a:extLst>
              <a:ext uri="{FF2B5EF4-FFF2-40B4-BE49-F238E27FC236}">
                <a16:creationId xmlns="" xmlns:a16="http://schemas.microsoft.com/office/drawing/2014/main" id="{BAB057E8-7B59-49E0-925A-09EE42FAAA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E0DBEE7D-BDE4-4648-B559-ADD3B7161F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F3AF-9C46-4502-8A7E-3C2B46EDAEA4}" type="slidenum">
              <a:rPr lang="en-US" smtClean="0"/>
              <a:t>‹#›</a:t>
            </a:fld>
            <a:endParaRPr lang="en-US"/>
          </a:p>
        </p:txBody>
      </p:sp>
    </p:spTree>
    <p:extLst>
      <p:ext uri="{BB962C8B-B14F-4D97-AF65-F5344CB8AC3E}">
        <p14:creationId xmlns:p14="http://schemas.microsoft.com/office/powerpoint/2010/main" val="3111797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C16770-2F39-4B57-B322-44A627167F67}" type="datetimeFigureOut">
              <a:rPr lang="en-US" smtClean="0"/>
              <a:t>5/14/2019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8268F-B98F-4BCC-A819-51E23CE1060C}" type="slidenum">
              <a:rPr lang="en-US" smtClean="0"/>
              <a:t>‹#›</a:t>
            </a:fld>
            <a:endParaRPr lang="en-US"/>
          </a:p>
        </p:txBody>
      </p:sp>
    </p:spTree>
    <p:extLst>
      <p:ext uri="{BB962C8B-B14F-4D97-AF65-F5344CB8AC3E}">
        <p14:creationId xmlns:p14="http://schemas.microsoft.com/office/powerpoint/2010/main" val="114853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8268F-B98F-4BCC-A819-51E23CE1060C}" type="slidenum">
              <a:rPr lang="en-US" smtClean="0"/>
              <a:t>4</a:t>
            </a:fld>
            <a:endParaRPr lang="en-US"/>
          </a:p>
        </p:txBody>
      </p:sp>
    </p:spTree>
    <p:extLst>
      <p:ext uri="{BB962C8B-B14F-4D97-AF65-F5344CB8AC3E}">
        <p14:creationId xmlns:p14="http://schemas.microsoft.com/office/powerpoint/2010/main" val="3849087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E8268F-B98F-4BCC-A819-51E23CE1060C}" type="slidenum">
              <a:rPr lang="en-US" smtClean="0"/>
              <a:t>7</a:t>
            </a:fld>
            <a:endParaRPr lang="en-US"/>
          </a:p>
        </p:txBody>
      </p:sp>
    </p:spTree>
    <p:extLst>
      <p:ext uri="{BB962C8B-B14F-4D97-AF65-F5344CB8AC3E}">
        <p14:creationId xmlns:p14="http://schemas.microsoft.com/office/powerpoint/2010/main" val="335913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E1883C-CCF7-46E7-BBED-6C032733D92F}" type="slidenum">
              <a:rPr lang="en-US" smtClean="0"/>
              <a:t>14</a:t>
            </a:fld>
            <a:endParaRPr lang="en-US"/>
          </a:p>
        </p:txBody>
      </p:sp>
    </p:spTree>
    <p:extLst>
      <p:ext uri="{BB962C8B-B14F-4D97-AF65-F5344CB8AC3E}">
        <p14:creationId xmlns:p14="http://schemas.microsoft.com/office/powerpoint/2010/main" val="215421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A98CDD-24FA-41E8-85D6-0638A5988415}"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204869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98CDD-24FA-41E8-85D6-0638A5988415}"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232851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98CDD-24FA-41E8-85D6-0638A5988415}"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3605658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Dark Title Slid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30C40D95-E533-4392-A0C6-A84915D58C2E}"/>
              </a:ext>
            </a:extLst>
          </p:cNvPr>
          <p:cNvSpPr/>
          <p:nvPr userDrawn="1"/>
        </p:nvSpPr>
        <p:spPr>
          <a:xfrm>
            <a:off x="-17518" y="2"/>
            <a:ext cx="12209517" cy="6857999"/>
          </a:xfrm>
          <a:prstGeom prst="rect">
            <a:avLst/>
          </a:prstGeom>
          <a:gradFill>
            <a:gsLst>
              <a:gs pos="92000">
                <a:srgbClr val="006600">
                  <a:alpha val="89804"/>
                </a:srgbClr>
              </a:gs>
              <a:gs pos="12000">
                <a:srgbClr val="DDF9B8">
                  <a:alpha val="89804"/>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r>
              <a:rPr lang="en-US" sz="1800" dirty="0"/>
              <a:t> </a:t>
            </a:r>
          </a:p>
        </p:txBody>
      </p:sp>
      <p:sp>
        <p:nvSpPr>
          <p:cNvPr id="3" name="Subtitle 2"/>
          <p:cNvSpPr>
            <a:spLocks noGrp="1"/>
          </p:cNvSpPr>
          <p:nvPr>
            <p:ph type="subTitle" idx="1" hasCustomPrompt="1"/>
          </p:nvPr>
        </p:nvSpPr>
        <p:spPr>
          <a:xfrm>
            <a:off x="329901" y="4797429"/>
            <a:ext cx="7315200" cy="665162"/>
          </a:xfrm>
        </p:spPr>
        <p:txBody>
          <a:bodyPr wrap="square" tIns="0" bIns="0"/>
          <a:lstStyle>
            <a:lvl1pPr marL="0" indent="0" algn="l">
              <a:lnSpc>
                <a:spcPct val="100000"/>
              </a:lnSpc>
              <a:buNone/>
              <a:defRPr sz="18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7"/>
          </p:nvPr>
        </p:nvSpPr>
        <p:spPr>
          <a:xfrm>
            <a:off x="329902" y="5997616"/>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ctrTitle" hasCustomPrompt="1"/>
          </p:nvPr>
        </p:nvSpPr>
        <p:spPr>
          <a:xfrm>
            <a:off x="329185" y="3488801"/>
            <a:ext cx="8814815" cy="1310218"/>
          </a:xfrm>
        </p:spPr>
        <p:txBody>
          <a:bodyPr wrap="square" tIns="0" bIns="0" anchor="t" anchorCtr="0">
            <a:noAutofit/>
          </a:bodyPr>
          <a:lstStyle>
            <a:lvl1pPr algn="l">
              <a:lnSpc>
                <a:spcPct val="80000"/>
              </a:lnSpc>
              <a:tabLst>
                <a:tab pos="508000" algn="l"/>
              </a:tabLst>
              <a:defRPr sz="4000" b="0" cap="none"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3561435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Dark Divder Slide ">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DB43FC59-D5DC-4072-BCC3-B14D53B2600E}"/>
              </a:ext>
            </a:extLst>
          </p:cNvPr>
          <p:cNvSpPr/>
          <p:nvPr userDrawn="1"/>
        </p:nvSpPr>
        <p:spPr>
          <a:xfrm>
            <a:off x="0" y="1"/>
            <a:ext cx="12188176" cy="6857999"/>
          </a:xfrm>
          <a:prstGeom prst="rect">
            <a:avLst/>
          </a:prstGeom>
          <a:gradFill>
            <a:gsLst>
              <a:gs pos="92000">
                <a:srgbClr val="006600">
                  <a:alpha val="89804"/>
                </a:srgbClr>
              </a:gs>
              <a:gs pos="12000">
                <a:srgbClr val="DDF9B8">
                  <a:alpha val="89804"/>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r>
              <a:rPr lang="en-US" sz="1800" dirty="0"/>
              <a:t> </a:t>
            </a:r>
          </a:p>
        </p:txBody>
      </p:sp>
      <p:sp>
        <p:nvSpPr>
          <p:cNvPr id="2" name="Title 1"/>
          <p:cNvSpPr>
            <a:spLocks noGrp="1"/>
          </p:cNvSpPr>
          <p:nvPr>
            <p:ph type="title" hasCustomPrompt="1"/>
          </p:nvPr>
        </p:nvSpPr>
        <p:spPr bwMode="gray">
          <a:xfrm>
            <a:off x="2639271" y="3181946"/>
            <a:ext cx="9305080" cy="585216"/>
          </a:xfrm>
        </p:spPr>
        <p:txBody>
          <a:bodyPr wrap="square" anchor="t">
            <a:normAutofit/>
          </a:bodyPr>
          <a:lstStyle>
            <a:lvl1pPr algn="ctr">
              <a:defRPr sz="28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4456009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ark Title Slide 2">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520D33DD-F457-4AF3-A9B6-D6B1D992B3CD}"/>
              </a:ext>
            </a:extLst>
          </p:cNvPr>
          <p:cNvSpPr/>
          <p:nvPr userDrawn="1"/>
        </p:nvSpPr>
        <p:spPr>
          <a:xfrm>
            <a:off x="3824" y="2"/>
            <a:ext cx="12188176" cy="6857999"/>
          </a:xfrm>
          <a:prstGeom prst="rect">
            <a:avLst/>
          </a:prstGeom>
          <a:gradFill>
            <a:gsLst>
              <a:gs pos="92000">
                <a:srgbClr val="006600">
                  <a:alpha val="89804"/>
                </a:srgbClr>
              </a:gs>
              <a:gs pos="12000">
                <a:srgbClr val="DDF9B8">
                  <a:alpha val="89804"/>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r>
              <a:rPr lang="en-US" sz="1800" dirty="0"/>
              <a:t> </a:t>
            </a:r>
          </a:p>
        </p:txBody>
      </p:sp>
      <p:sp>
        <p:nvSpPr>
          <p:cNvPr id="3" name="Subtitle 2"/>
          <p:cNvSpPr>
            <a:spLocks noGrp="1"/>
          </p:cNvSpPr>
          <p:nvPr>
            <p:ph type="subTitle" idx="1" hasCustomPrompt="1"/>
          </p:nvPr>
        </p:nvSpPr>
        <p:spPr>
          <a:xfrm>
            <a:off x="329901" y="4797429"/>
            <a:ext cx="7315200" cy="665162"/>
          </a:xfrm>
        </p:spPr>
        <p:txBody>
          <a:bodyPr wrap="square" tIns="0" bIns="0"/>
          <a:lstStyle>
            <a:lvl1pPr marL="0" indent="0" algn="l">
              <a:lnSpc>
                <a:spcPct val="100000"/>
              </a:lnSpc>
              <a:buNone/>
              <a:defRPr sz="1800"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5" name="Text Placeholder 2"/>
          <p:cNvSpPr>
            <a:spLocks noGrp="1"/>
          </p:cNvSpPr>
          <p:nvPr>
            <p:ph type="body" idx="17"/>
          </p:nvPr>
        </p:nvSpPr>
        <p:spPr>
          <a:xfrm>
            <a:off x="329902" y="5998464"/>
            <a:ext cx="3854751" cy="697394"/>
          </a:xfrm>
        </p:spPr>
        <p:txBody>
          <a:bodyPr wrap="square" anchor="b" anchorCtr="0"/>
          <a:lstStyle>
            <a:lvl1pPr marL="0" indent="0" algn="l">
              <a:lnSpc>
                <a:spcPct val="100000"/>
              </a:lnSpc>
              <a:spcBef>
                <a:spcPts val="0"/>
              </a:spcBef>
              <a:buNone/>
              <a:defRPr sz="12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itle 1">
            <a:extLst>
              <a:ext uri="{FF2B5EF4-FFF2-40B4-BE49-F238E27FC236}">
                <a16:creationId xmlns="" xmlns:a16="http://schemas.microsoft.com/office/drawing/2014/main" id="{2467A965-FF6D-4B77-8B68-8413869DA11D}"/>
              </a:ext>
            </a:extLst>
          </p:cNvPr>
          <p:cNvSpPr txBox="1">
            <a:spLocks/>
          </p:cNvSpPr>
          <p:nvPr userDrawn="1"/>
        </p:nvSpPr>
        <p:spPr>
          <a:xfrm>
            <a:off x="406897" y="3543154"/>
            <a:ext cx="8408415" cy="1310218"/>
          </a:xfrm>
          <a:prstGeom prst="rect">
            <a:avLst/>
          </a:prstGeom>
        </p:spPr>
        <p:txBody>
          <a:bodyPr vert="horz" wrap="square" lIns="91440" tIns="0" rIns="91440" bIns="0" rtlCol="0" anchor="t" anchorCtr="0">
            <a:noAutofit/>
          </a:bodyPr>
          <a:lstStyle>
            <a:lvl1pPr algn="l" defTabSz="457200" rtl="0" eaLnBrk="1" latinLnBrk="0" hangingPunct="1">
              <a:lnSpc>
                <a:spcPct val="80000"/>
              </a:lnSpc>
              <a:spcBef>
                <a:spcPct val="0"/>
              </a:spcBef>
              <a:buNone/>
              <a:tabLst>
                <a:tab pos="508000" algn="l"/>
              </a:tabLst>
              <a:defRPr sz="4500" b="0" kern="1200" cap="all" baseline="0">
                <a:solidFill>
                  <a:srgbClr val="006600"/>
                </a:solidFill>
                <a:latin typeface="+mj-lt"/>
                <a:ea typeface="+mj-ea"/>
                <a:cs typeface="+mj-cs"/>
              </a:defRPr>
            </a:lvl1pPr>
          </a:lstStyle>
          <a:p>
            <a:r>
              <a:rPr lang="en-US" sz="4000" cap="none" dirty="0">
                <a:solidFill>
                  <a:schemeClr val="bg1"/>
                </a:solidFill>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2133978079"/>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6817" y="304800"/>
            <a:ext cx="10887287" cy="461665"/>
          </a:xfrm>
        </p:spPr>
        <p:txBody>
          <a:bodyPr/>
          <a:lstStyle>
            <a:lvl1pPr>
              <a:defRPr sz="2500">
                <a:latin typeface="+mn-lt"/>
              </a:defRPr>
            </a:lvl1pPr>
          </a:lstStyle>
          <a:p>
            <a:r>
              <a:rPr lang="en-US" dirty="0"/>
              <a:t>Click </a:t>
            </a:r>
            <a:r>
              <a:rPr lang="en-US" dirty="0" err="1"/>
              <a:t>ato</a:t>
            </a:r>
            <a:r>
              <a:rPr lang="en-US" dirty="0"/>
              <a:t> edit master title style</a:t>
            </a:r>
          </a:p>
        </p:txBody>
      </p:sp>
      <p:sp>
        <p:nvSpPr>
          <p:cNvPr id="3" name="Content Placeholder 2"/>
          <p:cNvSpPr>
            <a:spLocks noGrp="1"/>
          </p:cNvSpPr>
          <p:nvPr>
            <p:ph sz="half" idx="1"/>
          </p:nvPr>
        </p:nvSpPr>
        <p:spPr>
          <a:xfrm>
            <a:off x="776817" y="1481138"/>
            <a:ext cx="5359400" cy="44577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 xmlns:a16="http://schemas.microsoft.com/office/drawing/2014/main" id="{9550876F-4C73-44B4-BB72-1BD5A37296E6}"/>
              </a:ext>
            </a:extLst>
          </p:cNvPr>
          <p:cNvSpPr>
            <a:spLocks noGrp="1"/>
          </p:cNvSpPr>
          <p:nvPr>
            <p:ph sz="half" idx="11"/>
          </p:nvPr>
        </p:nvSpPr>
        <p:spPr>
          <a:xfrm>
            <a:off x="6327373" y="1473255"/>
            <a:ext cx="5359400" cy="44577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6282663"/>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3_Title onl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71822" y="381000"/>
            <a:ext cx="10888896" cy="571500"/>
          </a:xfrm>
        </p:spPr>
        <p:txBody>
          <a:bodyPr wrap="square">
            <a:noAutofit/>
          </a:bodyPr>
          <a:lstStyle>
            <a:lvl1pPr>
              <a:defRPr sz="2500" baseline="0">
                <a:solidFill>
                  <a:srgbClr val="006600"/>
                </a:solidFill>
              </a:defRPr>
            </a:lvl1pPr>
          </a:lstStyle>
          <a:p>
            <a:r>
              <a:rPr lang="en-US" dirty="0"/>
              <a:t>Click to edit master title style</a:t>
            </a:r>
          </a:p>
        </p:txBody>
      </p:sp>
      <p:sp>
        <p:nvSpPr>
          <p:cNvPr id="8" name="Text Placeholder 2"/>
          <p:cNvSpPr>
            <a:spLocks noGrp="1"/>
          </p:cNvSpPr>
          <p:nvPr>
            <p:ph type="body" idx="13"/>
          </p:nvPr>
        </p:nvSpPr>
        <p:spPr>
          <a:xfrm>
            <a:off x="771822" y="984504"/>
            <a:ext cx="10880429" cy="315118"/>
          </a:xfrm>
        </p:spPr>
        <p:txBody>
          <a:bodyPr wrap="square" tIns="0" bIns="0" anchor="t" anchorCtr="0"/>
          <a:lstStyle>
            <a:lvl1pPr marL="0" indent="0">
              <a:spcBef>
                <a:spcPts val="0"/>
              </a:spcBef>
              <a:buNone/>
              <a:defRPr sz="16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2"/>
          <p:cNvSpPr>
            <a:spLocks noGrp="1"/>
          </p:cNvSpPr>
          <p:nvPr>
            <p:ph type="body" idx="15"/>
          </p:nvPr>
        </p:nvSpPr>
        <p:spPr>
          <a:xfrm>
            <a:off x="792481" y="6373368"/>
            <a:ext cx="10887287" cy="36576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71011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30354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A98CDD-24FA-41E8-85D6-0638A5988415}"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196404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A98CDD-24FA-41E8-85D6-0638A5988415}"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346738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A98CDD-24FA-41E8-85D6-0638A5988415}"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1225176713"/>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A98CDD-24FA-41E8-85D6-0638A5988415}"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1863429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A98CDD-24FA-41E8-85D6-0638A5988415}"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142477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98CDD-24FA-41E8-85D6-0638A5988415}"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213219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98CDD-24FA-41E8-85D6-0638A5988415}"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402520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A98CDD-24FA-41E8-85D6-0638A5988415}"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3EF4EB-3403-418D-B3BE-C92E978EC470}" type="slidenum">
              <a:rPr lang="en-US" smtClean="0"/>
              <a:t>‹#›</a:t>
            </a:fld>
            <a:endParaRPr lang="en-US"/>
          </a:p>
        </p:txBody>
      </p:sp>
    </p:spTree>
    <p:extLst>
      <p:ext uri="{BB962C8B-B14F-4D97-AF65-F5344CB8AC3E}">
        <p14:creationId xmlns:p14="http://schemas.microsoft.com/office/powerpoint/2010/main" val="377833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98CDD-24FA-41E8-85D6-0638A5988415}" type="datetimeFigureOut">
              <a:rPr lang="en-US" smtClean="0"/>
              <a:t>5/14/2019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EF4EB-3403-418D-B3BE-C92E978EC470}" type="slidenum">
              <a:rPr lang="en-US" smtClean="0"/>
              <a:t>‹#›</a:t>
            </a:fld>
            <a:endParaRPr lang="en-US"/>
          </a:p>
        </p:txBody>
      </p:sp>
      <p:pic>
        <p:nvPicPr>
          <p:cNvPr id="7" name="Picture 6">
            <a:extLst>
              <a:ext uri="{FF2B5EF4-FFF2-40B4-BE49-F238E27FC236}">
                <a16:creationId xmlns="" xmlns:a16="http://schemas.microsoft.com/office/drawing/2014/main" id="{E366A815-0DE5-4DFB-B732-34E4E16F9AF9}"/>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flipH="1">
            <a:off x="11518571" y="-1"/>
            <a:ext cx="322439" cy="304801"/>
          </a:xfrm>
          <a:prstGeom prst="rect">
            <a:avLst/>
          </a:prstGeom>
        </p:spPr>
      </p:pic>
      <p:sp>
        <p:nvSpPr>
          <p:cNvPr id="8" name="Rectangle 7">
            <a:extLst>
              <a:ext uri="{FF2B5EF4-FFF2-40B4-BE49-F238E27FC236}">
                <a16:creationId xmlns="" xmlns:a16="http://schemas.microsoft.com/office/drawing/2014/main" id="{F0B8F363-04FB-4E85-8B18-B314FFF33DFC}"/>
              </a:ext>
            </a:extLst>
          </p:cNvPr>
          <p:cNvSpPr/>
          <p:nvPr userDrawn="1"/>
        </p:nvSpPr>
        <p:spPr>
          <a:xfrm>
            <a:off x="0" y="0"/>
            <a:ext cx="281699" cy="6858000"/>
          </a:xfrm>
          <a:prstGeom prst="rect">
            <a:avLst/>
          </a:prstGeom>
          <a:gradFill>
            <a:gsLst>
              <a:gs pos="92000">
                <a:srgbClr val="006600"/>
              </a:gs>
              <a:gs pos="12000">
                <a:srgbClr val="DDF9B8">
                  <a:alpha val="89804"/>
                </a:srgb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n-lt"/>
              </a:rPr>
              <a:t> </a:t>
            </a:r>
          </a:p>
        </p:txBody>
      </p:sp>
    </p:spTree>
    <p:extLst>
      <p:ext uri="{BB962C8B-B14F-4D97-AF65-F5344CB8AC3E}">
        <p14:creationId xmlns:p14="http://schemas.microsoft.com/office/powerpoint/2010/main" val="106202916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686" r:id="rId14"/>
    <p:sldLayoutId id="2147483709" r:id="rId15"/>
    <p:sldLayoutId id="2147483805" r:id="rId16"/>
    <p:sldLayoutId id="214748381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16.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7.xml"/><Relationship Id="rId7" Type="http://schemas.openxmlformats.org/officeDocument/2006/relationships/image" Target="../media/image14.jpeg"/><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2.emf"/><Relationship Id="rId11" Type="http://schemas.openxmlformats.org/officeDocument/2006/relationships/image" Target="../media/image18.png"/><Relationship Id="rId5" Type="http://schemas.openxmlformats.org/officeDocument/2006/relationships/oleObject" Target="../embeddings/oleObject2.bin"/><Relationship Id="rId10" Type="http://schemas.openxmlformats.org/officeDocument/2006/relationships/image" Target="../media/image17.png"/><Relationship Id="rId4" Type="http://schemas.openxmlformats.org/officeDocument/2006/relationships/notesSlide" Target="../notesSlides/notesSlide3.xml"/><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02" y="2819400"/>
            <a:ext cx="6926798" cy="2819400"/>
          </a:xfrm>
        </p:spPr>
        <p:txBody>
          <a:bodyPr/>
          <a:lstStyle/>
          <a:p>
            <a:pPr>
              <a:lnSpc>
                <a:spcPct val="150000"/>
              </a:lnSpc>
            </a:pPr>
            <a:r>
              <a:rPr lang="vi-VN" sz="3600" b="1" dirty="0">
                <a:latin typeface="Arial" panose="020B0604020202020204" pitchFamily="34" charset="0"/>
                <a:cs typeface="Arial" panose="020B0604020202020204" pitchFamily="34" charset="0"/>
              </a:rPr>
              <a:t>THỊ TRƯỜNG HÓA CUNG ỨNG DỊCH VỤ CÔNG: LÝ THUYẾT VÀ THỰC TIỄN</a:t>
            </a:r>
            <a:endParaRPr lang="en-US" sz="36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02EB7B2D-A88B-4675-BFA3-2DA21F6A21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04800"/>
            <a:ext cx="3476801" cy="914400"/>
          </a:xfrm>
          <a:prstGeom prst="rect">
            <a:avLst/>
          </a:prstGeom>
        </p:spPr>
      </p:pic>
      <p:sp>
        <p:nvSpPr>
          <p:cNvPr id="2" name="TextBox 1"/>
          <p:cNvSpPr txBox="1"/>
          <p:nvPr/>
        </p:nvSpPr>
        <p:spPr>
          <a:xfrm>
            <a:off x="762000" y="5802868"/>
            <a:ext cx="1677190" cy="369332"/>
          </a:xfrm>
          <a:prstGeom prst="rect">
            <a:avLst/>
          </a:prstGeom>
          <a:noFill/>
        </p:spPr>
        <p:txBody>
          <a:bodyPr wrap="none" rtlCol="0">
            <a:spAutoFit/>
          </a:bodyPr>
          <a:lstStyle/>
          <a:p>
            <a:r>
              <a:rPr lang="en-US" dirty="0" err="1" smtClean="0">
                <a:solidFill>
                  <a:schemeClr val="bg1"/>
                </a:solidFill>
              </a:rPr>
              <a:t>Đinh</a:t>
            </a:r>
            <a:r>
              <a:rPr lang="en-US" dirty="0" smtClean="0">
                <a:solidFill>
                  <a:schemeClr val="bg1"/>
                </a:solidFill>
              </a:rPr>
              <a:t> </a:t>
            </a:r>
            <a:r>
              <a:rPr lang="en-US" dirty="0" err="1" smtClean="0">
                <a:solidFill>
                  <a:schemeClr val="bg1"/>
                </a:solidFill>
              </a:rPr>
              <a:t>Tuấn</a:t>
            </a:r>
            <a:r>
              <a:rPr lang="en-US" dirty="0" smtClean="0">
                <a:solidFill>
                  <a:schemeClr val="bg1"/>
                </a:solidFill>
              </a:rPr>
              <a:t> Minh</a:t>
            </a:r>
            <a:endParaRPr lang="en-US" dirty="0">
              <a:solidFill>
                <a:schemeClr val="bg1"/>
              </a:solidFill>
            </a:endParaRPr>
          </a:p>
        </p:txBody>
      </p:sp>
      <p:sp>
        <p:nvSpPr>
          <p:cNvPr id="6" name="TextBox 5"/>
          <p:cNvSpPr txBox="1"/>
          <p:nvPr/>
        </p:nvSpPr>
        <p:spPr>
          <a:xfrm>
            <a:off x="9906000" y="5802868"/>
            <a:ext cx="2029723" cy="369332"/>
          </a:xfrm>
          <a:prstGeom prst="rect">
            <a:avLst/>
          </a:prstGeom>
          <a:noFill/>
        </p:spPr>
        <p:txBody>
          <a:bodyPr wrap="none" rtlCol="0">
            <a:spAutoFit/>
          </a:bodyPr>
          <a:lstStyle/>
          <a:p>
            <a:r>
              <a:rPr lang="en-US" dirty="0" err="1" smtClean="0">
                <a:solidFill>
                  <a:schemeClr val="bg1"/>
                </a:solidFill>
              </a:rPr>
              <a:t>Hà</a:t>
            </a:r>
            <a:r>
              <a:rPr lang="en-US" dirty="0" smtClean="0">
                <a:solidFill>
                  <a:schemeClr val="bg1"/>
                </a:solidFill>
              </a:rPr>
              <a:t> </a:t>
            </a:r>
            <a:r>
              <a:rPr lang="en-US" dirty="0" err="1" smtClean="0">
                <a:solidFill>
                  <a:schemeClr val="bg1"/>
                </a:solidFill>
              </a:rPr>
              <a:t>nội</a:t>
            </a:r>
            <a:r>
              <a:rPr lang="en-US" dirty="0" smtClean="0">
                <a:solidFill>
                  <a:schemeClr val="bg1"/>
                </a:solidFill>
              </a:rPr>
              <a:t>, 15 -05-2019</a:t>
            </a:r>
            <a:endParaRPr lang="en-US" dirty="0">
              <a:solidFill>
                <a:schemeClr val="bg1"/>
              </a:solidFill>
            </a:endParaRPr>
          </a:p>
        </p:txBody>
      </p:sp>
    </p:spTree>
    <p:extLst>
      <p:ext uri="{BB962C8B-B14F-4D97-AF65-F5344CB8AC3E}">
        <p14:creationId xmlns:p14="http://schemas.microsoft.com/office/powerpoint/2010/main" val="3785089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213479" y="2845256"/>
            <a:ext cx="6673671" cy="1447800"/>
          </a:xfrm>
          <a:prstGeom prst="rect">
            <a:avLst/>
          </a:prstGeom>
        </p:spPr>
        <p:txBody>
          <a:bodyPr vert="horz" wrap="square" lIns="91440" tIns="0" rIns="91440" bIns="0" rtlCol="0" anchor="t" anchorCtr="0">
            <a:noAutofit/>
          </a:bodyPr>
          <a:lstStyle>
            <a:lvl1pPr algn="ctr" defTabSz="457200" rtl="0" eaLnBrk="1" latinLnBrk="0" hangingPunct="1">
              <a:spcBef>
                <a:spcPct val="0"/>
              </a:spcBef>
              <a:buNone/>
              <a:defRPr sz="3200" b="0" kern="1200" cap="all" baseline="0">
                <a:solidFill>
                  <a:srgbClr val="009DD9"/>
                </a:solidFill>
                <a:latin typeface="+mj-lt"/>
                <a:ea typeface="+mj-ea"/>
                <a:cs typeface="+mj-cs"/>
              </a:defRPr>
            </a:lvl1pPr>
          </a:lstStyle>
          <a:p>
            <a:pPr algn="l">
              <a:lnSpc>
                <a:spcPct val="150000"/>
              </a:lnSpc>
            </a:pPr>
            <a:r>
              <a:rPr lang="en-US" b="1" cap="none" dirty="0">
                <a:solidFill>
                  <a:schemeClr val="bg1"/>
                </a:solidFill>
                <a:latin typeface="+mn-lt"/>
                <a:cs typeface="Arial" panose="020B0604020202020204" pitchFamily="34" charset="0"/>
              </a:rPr>
              <a:t>2. </a:t>
            </a:r>
            <a:r>
              <a:rPr lang="en-US" b="1" cap="none" dirty="0" smtClean="0">
                <a:solidFill>
                  <a:schemeClr val="bg1"/>
                </a:solidFill>
                <a:latin typeface="+mn-lt"/>
                <a:cs typeface="Arial" panose="020B0604020202020204" pitchFamily="34" charset="0"/>
              </a:rPr>
              <a:t>MỘT SỐ XU HƯỚNG CỦA CÁC NƯỚC OECD</a:t>
            </a:r>
            <a:endParaRPr lang="en-US" b="1" cap="none" dirty="0">
              <a:solidFill>
                <a:schemeClr val="bg1"/>
              </a:solidFill>
              <a:latin typeface="+mn-lt"/>
              <a:cs typeface="Arial" panose="020B0604020202020204" pitchFamily="34" charset="0"/>
            </a:endParaRPr>
          </a:p>
        </p:txBody>
      </p:sp>
      <p:pic>
        <p:nvPicPr>
          <p:cNvPr id="4" name="Picture 3">
            <a:extLst>
              <a:ext uri="{FF2B5EF4-FFF2-40B4-BE49-F238E27FC236}">
                <a16:creationId xmlns="" xmlns:a16="http://schemas.microsoft.com/office/drawing/2014/main" id="{28564AA0-74D3-455B-9354-E568EDE85EAB}"/>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l="50471" r="4332"/>
          <a:stretch/>
        </p:blipFill>
        <p:spPr>
          <a:xfrm>
            <a:off x="7152757" y="1508720"/>
            <a:ext cx="4572000" cy="4472138"/>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 xmlns:a16="http://schemas.microsoft.com/office/drawing/2014/main" id="{D5C10A25-B764-4CBF-830E-22F2E85278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964"/>
          <a:stretch/>
        </p:blipFill>
        <p:spPr>
          <a:xfrm>
            <a:off x="6975686" y="-25633"/>
            <a:ext cx="5204739" cy="6883634"/>
          </a:xfrm>
          <a:prstGeom prst="rect">
            <a:avLst/>
          </a:prstGeom>
        </p:spPr>
      </p:pic>
      <p:sp>
        <p:nvSpPr>
          <p:cNvPr id="7" name="Rectangle 6">
            <a:extLst>
              <a:ext uri="{FF2B5EF4-FFF2-40B4-BE49-F238E27FC236}">
                <a16:creationId xmlns="" xmlns:a16="http://schemas.microsoft.com/office/drawing/2014/main" id="{1C207F5E-E4EA-4AEF-BDCC-9402CBE85FD5}"/>
              </a:ext>
            </a:extLst>
          </p:cNvPr>
          <p:cNvSpPr/>
          <p:nvPr/>
        </p:nvSpPr>
        <p:spPr>
          <a:xfrm>
            <a:off x="6975686" y="-25633"/>
            <a:ext cx="5216314" cy="6909267"/>
          </a:xfrm>
          <a:prstGeom prst="rect">
            <a:avLst/>
          </a:prstGeom>
          <a:solidFill>
            <a:srgbClr val="5D5B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653" tIns="42326" rIns="84653" bIns="42326" rtlCol="0" anchor="ctr"/>
          <a:lstStyle/>
          <a:p>
            <a:pPr algn="ctr"/>
            <a:endParaRPr lang="en-US" dirty="0">
              <a:latin typeface="Calibri" pitchFamily="34" charset="0"/>
            </a:endParaRPr>
          </a:p>
        </p:txBody>
      </p:sp>
      <p:sp>
        <p:nvSpPr>
          <p:cNvPr id="8" name="Rectangle 14">
            <a:extLst>
              <a:ext uri="{FF2B5EF4-FFF2-40B4-BE49-F238E27FC236}">
                <a16:creationId xmlns="" xmlns:a16="http://schemas.microsoft.com/office/drawing/2014/main" id="{3C9EBD35-3764-49FD-AB90-05A9E45CE93E}"/>
              </a:ext>
            </a:extLst>
          </p:cNvPr>
          <p:cNvSpPr/>
          <p:nvPr/>
        </p:nvSpPr>
        <p:spPr>
          <a:xfrm>
            <a:off x="7391400" y="649698"/>
            <a:ext cx="2428894" cy="607369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solidFill>
                <a:srgbClr val="5D5B6F"/>
              </a:solidFill>
              <a:latin typeface="Calibri" pitchFamily="34" charset="0"/>
            </a:endParaRPr>
          </a:p>
        </p:txBody>
      </p:sp>
      <p:sp>
        <p:nvSpPr>
          <p:cNvPr id="9" name="Rectangle 14">
            <a:extLst>
              <a:ext uri="{FF2B5EF4-FFF2-40B4-BE49-F238E27FC236}">
                <a16:creationId xmlns="" xmlns:a16="http://schemas.microsoft.com/office/drawing/2014/main" id="{85D8781C-1EA6-473F-AAB0-4460C41AAEBC}"/>
              </a:ext>
            </a:extLst>
          </p:cNvPr>
          <p:cNvSpPr/>
          <p:nvPr/>
        </p:nvSpPr>
        <p:spPr>
          <a:xfrm rot="10800000">
            <a:off x="10040605" y="661314"/>
            <a:ext cx="1522622" cy="5400768"/>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latin typeface="Calibri" pitchFamily="34" charset="0"/>
            </a:endParaRPr>
          </a:p>
        </p:txBody>
      </p:sp>
      <p:sp>
        <p:nvSpPr>
          <p:cNvPr id="10" name="Rectangle 14">
            <a:extLst>
              <a:ext uri="{FF2B5EF4-FFF2-40B4-BE49-F238E27FC236}">
                <a16:creationId xmlns="" xmlns:a16="http://schemas.microsoft.com/office/drawing/2014/main" id="{AAD9C249-3B3D-40A8-82DC-4B28C225FF55}"/>
              </a:ext>
            </a:extLst>
          </p:cNvPr>
          <p:cNvSpPr/>
          <p:nvPr/>
        </p:nvSpPr>
        <p:spPr>
          <a:xfrm rot="5400000">
            <a:off x="8523392" y="-1046018"/>
            <a:ext cx="969615" cy="362440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latin typeface="Calibri" pitchFamily="34" charset="0"/>
            </a:endParaRPr>
          </a:p>
        </p:txBody>
      </p:sp>
      <p:sp>
        <p:nvSpPr>
          <p:cNvPr id="11" name="Rectangle 14">
            <a:extLst>
              <a:ext uri="{FF2B5EF4-FFF2-40B4-BE49-F238E27FC236}">
                <a16:creationId xmlns="" xmlns:a16="http://schemas.microsoft.com/office/drawing/2014/main" id="{3693A110-A493-4B33-9901-8E56AA0CDE84}"/>
              </a:ext>
            </a:extLst>
          </p:cNvPr>
          <p:cNvSpPr/>
          <p:nvPr/>
        </p:nvSpPr>
        <p:spPr>
          <a:xfrm flipH="1">
            <a:off x="9601200" y="661313"/>
            <a:ext cx="2343869" cy="581568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latin typeface="Calibri" pitchFamily="34" charset="0"/>
            </a:endParaRPr>
          </a:p>
        </p:txBody>
      </p:sp>
    </p:spTree>
    <p:extLst>
      <p:ext uri="{BB962C8B-B14F-4D97-AF65-F5344CB8AC3E}">
        <p14:creationId xmlns:p14="http://schemas.microsoft.com/office/powerpoint/2010/main" val="66945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r>
              <a:rPr lang="en-US" dirty="0" err="1"/>
              <a:t>sánh</a:t>
            </a:r>
            <a:r>
              <a:rPr lang="en-US" dirty="0"/>
              <a:t> </a:t>
            </a:r>
            <a:r>
              <a:rPr lang="en-US" dirty="0" err="1"/>
              <a:t>mức</a:t>
            </a:r>
            <a:r>
              <a:rPr lang="en-US" dirty="0"/>
              <a:t> </a:t>
            </a:r>
            <a:r>
              <a:rPr lang="en-US" dirty="0" err="1"/>
              <a:t>độ</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giải</a:t>
            </a:r>
            <a:r>
              <a:rPr lang="en-US" dirty="0"/>
              <a:t> </a:t>
            </a:r>
            <a:r>
              <a:rPr lang="en-US" dirty="0" err="1"/>
              <a:t>pháp</a:t>
            </a:r>
            <a:r>
              <a:rPr lang="en-US" dirty="0"/>
              <a:t> </a:t>
            </a:r>
            <a:r>
              <a:rPr lang="en-US" dirty="0" err="1"/>
              <a:t>thị</a:t>
            </a:r>
            <a:r>
              <a:rPr lang="en-US" dirty="0"/>
              <a:t> </a:t>
            </a:r>
            <a:r>
              <a:rPr lang="en-US" dirty="0" err="1"/>
              <a:t>trường</a:t>
            </a:r>
            <a:r>
              <a:rPr lang="en-US" dirty="0"/>
              <a:t> </a:t>
            </a:r>
            <a:r>
              <a:rPr lang="en-US" dirty="0" err="1"/>
              <a:t>trong</a:t>
            </a:r>
            <a:r>
              <a:rPr lang="en-US" dirty="0"/>
              <a:t> </a:t>
            </a:r>
            <a:r>
              <a:rPr lang="en-US" dirty="0" err="1"/>
              <a:t>việc</a:t>
            </a:r>
            <a:r>
              <a:rPr lang="en-US" dirty="0"/>
              <a:t> </a:t>
            </a:r>
            <a:r>
              <a:rPr lang="en-US" dirty="0" err="1"/>
              <a:t>cung</a:t>
            </a:r>
            <a:r>
              <a:rPr lang="en-US" dirty="0"/>
              <a:t> </a:t>
            </a:r>
            <a:r>
              <a:rPr lang="en-US" dirty="0" err="1"/>
              <a:t>ứng</a:t>
            </a:r>
            <a:r>
              <a:rPr lang="en-US" dirty="0"/>
              <a:t> </a:t>
            </a:r>
            <a:r>
              <a:rPr lang="en-US" dirty="0" err="1"/>
              <a:t>dịch</a:t>
            </a:r>
            <a:r>
              <a:rPr lang="en-US" dirty="0"/>
              <a:t> </a:t>
            </a:r>
            <a:r>
              <a:rPr lang="en-US" dirty="0" err="1"/>
              <a:t>vụ</a:t>
            </a:r>
            <a:r>
              <a:rPr lang="en-US" dirty="0"/>
              <a:t> ở </a:t>
            </a:r>
            <a:r>
              <a:rPr lang="en-US" dirty="0" err="1"/>
              <a:t>một</a:t>
            </a:r>
            <a:r>
              <a:rPr lang="en-US" dirty="0"/>
              <a:t> </a:t>
            </a:r>
            <a:r>
              <a:rPr lang="en-US" dirty="0" err="1"/>
              <a:t>số</a:t>
            </a:r>
            <a:r>
              <a:rPr lang="en-US" dirty="0"/>
              <a:t> </a:t>
            </a:r>
            <a:r>
              <a:rPr lang="en-US" dirty="0" err="1"/>
              <a:t>nước</a:t>
            </a:r>
            <a:r>
              <a:rPr lang="en-US" dirty="0"/>
              <a:t> OECD</a:t>
            </a:r>
          </a:p>
        </p:txBody>
      </p:sp>
      <p:pic>
        <p:nvPicPr>
          <p:cNvPr id="9" name="Picture 8"/>
          <p:cNvPicPr>
            <a:picLocks noChangeAspect="1"/>
          </p:cNvPicPr>
          <p:nvPr/>
        </p:nvPicPr>
        <p:blipFill>
          <a:blip r:embed="rId3"/>
          <a:stretch>
            <a:fillRect/>
          </a:stretch>
        </p:blipFill>
        <p:spPr>
          <a:xfrm>
            <a:off x="1595648" y="1138410"/>
            <a:ext cx="8615152" cy="5414790"/>
          </a:xfrm>
          <a:prstGeom prst="rect">
            <a:avLst/>
          </a:prstGeom>
        </p:spPr>
      </p:pic>
      <p:sp>
        <p:nvSpPr>
          <p:cNvPr id="10" name="Rectangle 9"/>
          <p:cNvSpPr/>
          <p:nvPr/>
        </p:nvSpPr>
        <p:spPr>
          <a:xfrm>
            <a:off x="1066800" y="1030069"/>
            <a:ext cx="4710113" cy="523220"/>
          </a:xfrm>
          <a:prstGeom prst="rect">
            <a:avLst/>
          </a:prstGeom>
          <a:solidFill>
            <a:schemeClr val="bg1"/>
          </a:solidFill>
        </p:spPr>
        <p:txBody>
          <a:bodyPr wrap="square">
            <a:spAutoFit/>
          </a:bodyPr>
          <a:lstStyle/>
          <a:p>
            <a:r>
              <a:rPr lang="vi-VN" sz="1400" dirty="0"/>
              <a:t>(a) Chỉ số tổng hợp toàn bộ việc sử dụng các giải pháp thị trường</a:t>
            </a:r>
            <a:endParaRPr lang="en-US" sz="1400" dirty="0"/>
          </a:p>
        </p:txBody>
      </p:sp>
      <p:sp>
        <p:nvSpPr>
          <p:cNvPr id="11" name="Rectangle 10"/>
          <p:cNvSpPr/>
          <p:nvPr/>
        </p:nvSpPr>
        <p:spPr>
          <a:xfrm>
            <a:off x="5776913" y="1015425"/>
            <a:ext cx="4433887" cy="523220"/>
          </a:xfrm>
          <a:prstGeom prst="rect">
            <a:avLst/>
          </a:prstGeom>
          <a:solidFill>
            <a:schemeClr val="bg1"/>
          </a:solidFill>
        </p:spPr>
        <p:txBody>
          <a:bodyPr wrap="square">
            <a:spAutoFit/>
          </a:bodyPr>
          <a:lstStyle/>
          <a:p>
            <a:r>
              <a:rPr lang="vi-VN" sz="1400" dirty="0"/>
              <a:t>(b) Chỉ số tổng hợp nhóm các giải pháp về sở hữu tư nhân và thuê ngoài</a:t>
            </a:r>
            <a:endParaRPr lang="en-US" sz="1400" dirty="0"/>
          </a:p>
        </p:txBody>
      </p:sp>
      <p:sp>
        <p:nvSpPr>
          <p:cNvPr id="12" name="Rectangle 11"/>
          <p:cNvSpPr/>
          <p:nvPr/>
        </p:nvSpPr>
        <p:spPr>
          <a:xfrm>
            <a:off x="1066800" y="3581400"/>
            <a:ext cx="4710113" cy="523220"/>
          </a:xfrm>
          <a:prstGeom prst="rect">
            <a:avLst/>
          </a:prstGeom>
          <a:solidFill>
            <a:schemeClr val="bg1"/>
          </a:solidFill>
        </p:spPr>
        <p:txBody>
          <a:bodyPr wrap="square">
            <a:spAutoFit/>
          </a:bodyPr>
          <a:lstStyle/>
          <a:p>
            <a:r>
              <a:rPr lang="vi-VN" sz="1400" dirty="0"/>
              <a:t>(c) Chỉ số tổng hợp nhóm các giải pháp về lựa chọn của người sử dụng và cạnh tranh giữa các nhà cung ứng</a:t>
            </a:r>
            <a:endParaRPr lang="en-US" sz="1400" dirty="0"/>
          </a:p>
        </p:txBody>
      </p:sp>
      <p:sp>
        <p:nvSpPr>
          <p:cNvPr id="13" name="Rectangle 12"/>
          <p:cNvSpPr/>
          <p:nvPr/>
        </p:nvSpPr>
        <p:spPr>
          <a:xfrm>
            <a:off x="5776913" y="3591580"/>
            <a:ext cx="4433887" cy="523220"/>
          </a:xfrm>
          <a:prstGeom prst="rect">
            <a:avLst/>
          </a:prstGeom>
          <a:solidFill>
            <a:schemeClr val="bg1"/>
          </a:solidFill>
        </p:spPr>
        <p:txBody>
          <a:bodyPr wrap="square">
            <a:spAutoFit/>
          </a:bodyPr>
          <a:lstStyle/>
          <a:p>
            <a:r>
              <a:rPr lang="en-US" sz="1400" dirty="0"/>
              <a:t>(d) </a:t>
            </a:r>
            <a:r>
              <a:rPr lang="en-US" sz="1400" dirty="0" err="1"/>
              <a:t>Chỉ</a:t>
            </a:r>
            <a:r>
              <a:rPr lang="en-US" sz="1400" dirty="0"/>
              <a:t> </a:t>
            </a:r>
            <a:r>
              <a:rPr lang="en-US" sz="1400" dirty="0" err="1"/>
              <a:t>số</a:t>
            </a:r>
            <a:r>
              <a:rPr lang="en-US" sz="1400" dirty="0"/>
              <a:t> </a:t>
            </a:r>
            <a:r>
              <a:rPr lang="en-US" sz="1400" dirty="0" err="1"/>
              <a:t>tổng</a:t>
            </a:r>
            <a:r>
              <a:rPr lang="en-US" sz="1400" dirty="0"/>
              <a:t> </a:t>
            </a:r>
            <a:r>
              <a:rPr lang="en-US" sz="1400" dirty="0" err="1"/>
              <a:t>hợp</a:t>
            </a:r>
            <a:r>
              <a:rPr lang="en-US" sz="1400" dirty="0"/>
              <a:t> </a:t>
            </a:r>
            <a:r>
              <a:rPr lang="en-US" sz="1400" dirty="0" err="1"/>
              <a:t>nhóm</a:t>
            </a:r>
            <a:r>
              <a:rPr lang="en-US" sz="1400" dirty="0"/>
              <a:t> </a:t>
            </a:r>
            <a:r>
              <a:rPr lang="en-US" sz="1400" dirty="0" err="1"/>
              <a:t>các</a:t>
            </a:r>
            <a:r>
              <a:rPr lang="en-US" sz="1400" dirty="0"/>
              <a:t> </a:t>
            </a:r>
            <a:r>
              <a:rPr lang="en-US" sz="1400" dirty="0" err="1"/>
              <a:t>giải</a:t>
            </a:r>
            <a:r>
              <a:rPr lang="en-US" sz="1400" dirty="0"/>
              <a:t> </a:t>
            </a:r>
            <a:r>
              <a:rPr lang="en-US" sz="1400" dirty="0" err="1"/>
              <a:t>pháp</a:t>
            </a:r>
            <a:r>
              <a:rPr lang="en-US" sz="1400" dirty="0"/>
              <a:t> </a:t>
            </a:r>
            <a:r>
              <a:rPr lang="en-US" sz="1400" dirty="0" err="1"/>
              <a:t>về</a:t>
            </a:r>
            <a:r>
              <a:rPr lang="en-US" sz="1400" dirty="0"/>
              <a:t> </a:t>
            </a:r>
            <a:r>
              <a:rPr lang="en-US" sz="1400" dirty="0" err="1"/>
              <a:t>tín</a:t>
            </a:r>
            <a:r>
              <a:rPr lang="en-US" sz="1400" dirty="0"/>
              <a:t> </a:t>
            </a:r>
            <a:r>
              <a:rPr lang="en-US" sz="1400" dirty="0" err="1"/>
              <a:t>hiệu</a:t>
            </a:r>
            <a:r>
              <a:rPr lang="en-US" sz="1400" dirty="0"/>
              <a:t> </a:t>
            </a:r>
            <a:r>
              <a:rPr lang="en-US" sz="1400" dirty="0" err="1"/>
              <a:t>giá</a:t>
            </a:r>
            <a:r>
              <a:rPr lang="en-US" sz="1400" dirty="0"/>
              <a:t> </a:t>
            </a:r>
            <a:r>
              <a:rPr lang="en-US" sz="1400" dirty="0" err="1"/>
              <a:t>trong</a:t>
            </a:r>
            <a:r>
              <a:rPr lang="en-US" sz="1400" dirty="0"/>
              <a:t> </a:t>
            </a:r>
            <a:r>
              <a:rPr lang="en-US" sz="1400" dirty="0" err="1"/>
              <a:t>việc</a:t>
            </a:r>
            <a:r>
              <a:rPr lang="en-US" sz="1400" dirty="0"/>
              <a:t> </a:t>
            </a:r>
            <a:r>
              <a:rPr lang="en-US" sz="1400" dirty="0" err="1"/>
              <a:t>cấp</a:t>
            </a:r>
            <a:r>
              <a:rPr lang="en-US" sz="1400" dirty="0"/>
              <a:t> </a:t>
            </a:r>
            <a:r>
              <a:rPr lang="en-US" sz="1400" dirty="0" err="1"/>
              <a:t>ngân</a:t>
            </a:r>
            <a:r>
              <a:rPr lang="en-US" sz="1400" dirty="0"/>
              <a:t> </a:t>
            </a:r>
            <a:r>
              <a:rPr lang="en-US" sz="1400" dirty="0" err="1"/>
              <a:t>sách</a:t>
            </a:r>
            <a:endParaRPr lang="en-US" sz="1400" dirty="0"/>
          </a:p>
        </p:txBody>
      </p:sp>
      <p:sp>
        <p:nvSpPr>
          <p:cNvPr id="14" name="Rectangle 13"/>
          <p:cNvSpPr/>
          <p:nvPr/>
        </p:nvSpPr>
        <p:spPr>
          <a:xfrm>
            <a:off x="152400" y="5867400"/>
            <a:ext cx="11582400" cy="924099"/>
          </a:xfrm>
          <a:prstGeom prst="rect">
            <a:avLst/>
          </a:prstGeom>
        </p:spPr>
        <p:txBody>
          <a:bodyPr wrap="square">
            <a:spAutoFit/>
          </a:bodyPr>
          <a:lstStyle/>
          <a:p>
            <a:pPr indent="252095" algn="just">
              <a:lnSpc>
                <a:spcPct val="115000"/>
              </a:lnSpc>
              <a:spcAft>
                <a:spcPts val="0"/>
              </a:spcAft>
            </a:pPr>
            <a:r>
              <a:rPr lang="en-US" sz="1400" i="1" u="sng" dirty="0" err="1">
                <a:latin typeface="UVN Viet Sach"/>
                <a:ea typeface="Times New Roman" panose="02020603050405020304" pitchFamily="18" charset="0"/>
                <a:cs typeface="Times New Roman" panose="02020603050405020304" pitchFamily="18" charset="0"/>
              </a:rPr>
              <a:t>Chú</a:t>
            </a:r>
            <a:r>
              <a:rPr lang="en-US" sz="1400" i="1" u="sng" dirty="0">
                <a:latin typeface="UVN Viet Sach"/>
                <a:ea typeface="Times New Roman" panose="02020603050405020304" pitchFamily="18" charset="0"/>
                <a:cs typeface="Times New Roman" panose="02020603050405020304" pitchFamily="18" charset="0"/>
              </a:rPr>
              <a:t> </a:t>
            </a:r>
            <a:r>
              <a:rPr lang="en-US" sz="1400" i="1" u="sng" dirty="0" err="1">
                <a:latin typeface="UVN Viet Sach"/>
                <a:ea typeface="Times New Roman" panose="02020603050405020304" pitchFamily="18" charset="0"/>
                <a:cs typeface="Times New Roman" panose="02020603050405020304" pitchFamily="18" charset="0"/>
              </a:rPr>
              <a:t>thích</a:t>
            </a:r>
            <a:r>
              <a:rPr lang="en-US" sz="1400" i="1" u="sng" dirty="0">
                <a:latin typeface="UVN Viet Sach"/>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en-US" sz="1100" dirty="0" err="1">
                <a:latin typeface="UVN Viet Sach"/>
                <a:ea typeface="Times New Roman" panose="02020603050405020304" pitchFamily="18" charset="0"/>
                <a:cs typeface="Times New Roman" panose="02020603050405020304" pitchFamily="18" charset="0"/>
              </a:rPr>
              <a:t>Các</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từ</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viết</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tắt</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trong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đồ</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thị</a:t>
            </a:r>
            <a:r>
              <a:rPr lang="en-US" sz="1100" dirty="0">
                <a:latin typeface="UVN Viet Sach"/>
                <a:ea typeface="Times New Roman" panose="02020603050405020304" pitchFamily="18" charset="0"/>
                <a:cs typeface="Times New Roman" panose="02020603050405020304" pitchFamily="18" charset="0"/>
              </a:rPr>
              <a:t>: AUS: </a:t>
            </a:r>
            <a:r>
              <a:rPr lang="en-US" sz="1100" dirty="0" err="1">
                <a:latin typeface="UVN Viet Sach"/>
                <a:ea typeface="Times New Roman" panose="02020603050405020304" pitchFamily="18" charset="0"/>
                <a:cs typeface="Times New Roman" panose="02020603050405020304" pitchFamily="18" charset="0"/>
              </a:rPr>
              <a:t>Úc</a:t>
            </a:r>
            <a:r>
              <a:rPr lang="en-US" sz="1100" dirty="0">
                <a:latin typeface="UVN Viet Sach"/>
                <a:ea typeface="Times New Roman" panose="02020603050405020304" pitchFamily="18" charset="0"/>
                <a:cs typeface="Times New Roman" panose="02020603050405020304" pitchFamily="18" charset="0"/>
              </a:rPr>
              <a:t>; AUT: </a:t>
            </a:r>
            <a:r>
              <a:rPr lang="en-US" sz="1100" dirty="0" err="1">
                <a:latin typeface="UVN Viet Sach"/>
                <a:ea typeface="Times New Roman" panose="02020603050405020304" pitchFamily="18" charset="0"/>
                <a:cs typeface="Times New Roman" panose="02020603050405020304" pitchFamily="18" charset="0"/>
              </a:rPr>
              <a:t>Áo</a:t>
            </a:r>
            <a:r>
              <a:rPr lang="en-US" sz="1100" dirty="0">
                <a:latin typeface="UVN Viet Sach"/>
                <a:ea typeface="Times New Roman" panose="02020603050405020304" pitchFamily="18" charset="0"/>
                <a:cs typeface="Times New Roman" panose="02020603050405020304" pitchFamily="18" charset="0"/>
              </a:rPr>
              <a:t>; BEL(</a:t>
            </a:r>
            <a:r>
              <a:rPr lang="en-US" sz="1100" dirty="0" err="1">
                <a:latin typeface="UVN Viet Sach"/>
                <a:ea typeface="Times New Roman" panose="02020603050405020304" pitchFamily="18" charset="0"/>
                <a:cs typeface="Times New Roman" panose="02020603050405020304" pitchFamily="18" charset="0"/>
              </a:rPr>
              <a:t>fla.</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Bỉ</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vùng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nói</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tiếng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Hà</a:t>
            </a:r>
            <a:r>
              <a:rPr lang="en-US" sz="1100" dirty="0">
                <a:latin typeface="UVN Viet Sach"/>
                <a:ea typeface="Times New Roman" panose="02020603050405020304" pitchFamily="18" charset="0"/>
                <a:cs typeface="Times New Roman" panose="02020603050405020304" pitchFamily="18" charset="0"/>
              </a:rPr>
              <a:t> Lan); BEL(</a:t>
            </a:r>
            <a:r>
              <a:rPr lang="en-US" sz="1100" dirty="0" err="1">
                <a:latin typeface="UVN Viet Sach"/>
                <a:ea typeface="Times New Roman" panose="02020603050405020304" pitchFamily="18" charset="0"/>
                <a:cs typeface="Times New Roman" panose="02020603050405020304" pitchFamily="18" charset="0"/>
              </a:rPr>
              <a:t>wal</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Bỉ</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vùng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nói</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tiếng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Pháp</a:t>
            </a:r>
            <a:r>
              <a:rPr lang="en-US" sz="1100" dirty="0">
                <a:latin typeface="UVN Viet Sach"/>
                <a:ea typeface="Times New Roman" panose="02020603050405020304" pitchFamily="18" charset="0"/>
                <a:cs typeface="Times New Roman" panose="02020603050405020304" pitchFamily="18" charset="0"/>
              </a:rPr>
              <a:t>); DEN: </a:t>
            </a:r>
            <a:r>
              <a:rPr lang="en-US" sz="1100" dirty="0" err="1">
                <a:latin typeface="UVN Viet Sach"/>
                <a:ea typeface="Times New Roman" panose="02020603050405020304" pitchFamily="18" charset="0"/>
                <a:cs typeface="Times New Roman" panose="02020603050405020304" pitchFamily="18" charset="0"/>
              </a:rPr>
              <a:t>Đan</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Mạch</a:t>
            </a:r>
            <a:r>
              <a:rPr lang="en-US" sz="1100" dirty="0">
                <a:latin typeface="UVN Viet Sach"/>
                <a:ea typeface="Times New Roman" panose="02020603050405020304" pitchFamily="18" charset="0"/>
                <a:cs typeface="Times New Roman" panose="02020603050405020304" pitchFamily="18" charset="0"/>
              </a:rPr>
              <a:t>; ESP: </a:t>
            </a:r>
            <a:r>
              <a:rPr lang="en-US" sz="1100" dirty="0" err="1">
                <a:latin typeface="UVN Viet Sach"/>
                <a:ea typeface="Times New Roman" panose="02020603050405020304" pitchFamily="18" charset="0"/>
                <a:cs typeface="Times New Roman" panose="02020603050405020304" pitchFamily="18" charset="0"/>
              </a:rPr>
              <a:t>Tây</a:t>
            </a:r>
            <a:r>
              <a:rPr lang="en-US" sz="1100" dirty="0">
                <a:latin typeface="UVN Viet Sach"/>
                <a:ea typeface="Times New Roman" panose="02020603050405020304" pitchFamily="18" charset="0"/>
                <a:cs typeface="Times New Roman" panose="02020603050405020304" pitchFamily="18" charset="0"/>
              </a:rPr>
              <a:t> Ban </a:t>
            </a:r>
            <a:r>
              <a:rPr lang="en-US" sz="1100" dirty="0" err="1">
                <a:latin typeface="UVN Viet Sach"/>
                <a:ea typeface="Times New Roman" panose="02020603050405020304" pitchFamily="18" charset="0"/>
                <a:cs typeface="Times New Roman" panose="02020603050405020304" pitchFamily="18" charset="0"/>
              </a:rPr>
              <a:t>Nha</a:t>
            </a:r>
            <a:r>
              <a:rPr lang="en-US" sz="1100" dirty="0">
                <a:latin typeface="UVN Viet Sach"/>
                <a:ea typeface="Times New Roman" panose="02020603050405020304" pitchFamily="18" charset="0"/>
                <a:cs typeface="Times New Roman" panose="02020603050405020304" pitchFamily="18" charset="0"/>
              </a:rPr>
              <a:t>; FIN: </a:t>
            </a:r>
            <a:r>
              <a:rPr lang="en-US" sz="1100" dirty="0" err="1">
                <a:latin typeface="UVN Viet Sach"/>
                <a:ea typeface="Times New Roman" panose="02020603050405020304" pitchFamily="18" charset="0"/>
                <a:cs typeface="Times New Roman" panose="02020603050405020304" pitchFamily="18" charset="0"/>
              </a:rPr>
              <a:t>Phần</a:t>
            </a:r>
            <a:r>
              <a:rPr lang="en-US" sz="1100" dirty="0">
                <a:latin typeface="UVN Viet Sach"/>
                <a:ea typeface="Times New Roman" panose="02020603050405020304" pitchFamily="18" charset="0"/>
                <a:cs typeface="Times New Roman" panose="02020603050405020304" pitchFamily="18" charset="0"/>
              </a:rPr>
              <a:t> Lan; FRA: </a:t>
            </a:r>
            <a:r>
              <a:rPr lang="en-US" sz="1100" dirty="0" err="1">
                <a:latin typeface="UVN Viet Sach"/>
                <a:ea typeface="Times New Roman" panose="02020603050405020304" pitchFamily="18" charset="0"/>
                <a:cs typeface="Times New Roman" panose="02020603050405020304" pitchFamily="18" charset="0"/>
              </a:rPr>
              <a:t>Pháp</a:t>
            </a:r>
            <a:r>
              <a:rPr lang="en-US" sz="1100" dirty="0">
                <a:latin typeface="UVN Viet Sach"/>
                <a:ea typeface="Times New Roman" panose="02020603050405020304" pitchFamily="18" charset="0"/>
                <a:cs typeface="Times New Roman" panose="02020603050405020304" pitchFamily="18" charset="0"/>
              </a:rPr>
              <a:t>; IRL: Ireland; ITA: Italia; JAP: </a:t>
            </a:r>
            <a:r>
              <a:rPr lang="en-US" sz="1100" dirty="0" err="1">
                <a:latin typeface="UVN Viet Sach"/>
                <a:ea typeface="Times New Roman" panose="02020603050405020304" pitchFamily="18" charset="0"/>
                <a:cs typeface="Times New Roman" panose="02020603050405020304" pitchFamily="18" charset="0"/>
              </a:rPr>
              <a:t>Nhật</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Bản;MEX</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Mexico;NLD</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Hà</a:t>
            </a:r>
            <a:r>
              <a:rPr lang="en-US" sz="1100" dirty="0">
                <a:latin typeface="UVN Viet Sach"/>
                <a:ea typeface="Times New Roman" panose="02020603050405020304" pitchFamily="18" charset="0"/>
                <a:cs typeface="Times New Roman" panose="02020603050405020304" pitchFamily="18" charset="0"/>
              </a:rPr>
              <a:t> Lan; NOR: Na </a:t>
            </a:r>
            <a:r>
              <a:rPr lang="en-US" sz="1100" dirty="0" err="1">
                <a:latin typeface="UVN Viet Sach"/>
                <a:ea typeface="Times New Roman" panose="02020603050405020304" pitchFamily="18" charset="0"/>
                <a:cs typeface="Times New Roman" panose="02020603050405020304" pitchFamily="18" charset="0"/>
              </a:rPr>
              <a:t>Uy</a:t>
            </a:r>
            <a:r>
              <a:rPr lang="en-US" sz="1100" dirty="0">
                <a:latin typeface="UVN Viet Sach"/>
                <a:ea typeface="Times New Roman" panose="02020603050405020304" pitchFamily="18" charset="0"/>
                <a:cs typeface="Times New Roman" panose="02020603050405020304" pitchFamily="18" charset="0"/>
              </a:rPr>
              <a:t>; POR: </a:t>
            </a:r>
            <a:r>
              <a:rPr lang="en-US" sz="1100" dirty="0" err="1">
                <a:latin typeface="UVN Viet Sach"/>
                <a:ea typeface="Times New Roman" panose="02020603050405020304" pitchFamily="18" charset="0"/>
                <a:cs typeface="Times New Roman" panose="02020603050405020304" pitchFamily="18" charset="0"/>
              </a:rPr>
              <a:t>Bồ</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Đào</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Nha</a:t>
            </a:r>
            <a:r>
              <a:rPr lang="en-US" sz="1100" dirty="0">
                <a:latin typeface="UVN Viet Sach"/>
                <a:ea typeface="Times New Roman" panose="02020603050405020304" pitchFamily="18" charset="0"/>
                <a:cs typeface="Times New Roman" panose="02020603050405020304" pitchFamily="18" charset="0"/>
              </a:rPr>
              <a:t>; SUI: </a:t>
            </a:r>
            <a:r>
              <a:rPr lang="en-US" sz="1100" dirty="0" err="1">
                <a:latin typeface="UVN Viet Sach"/>
                <a:ea typeface="Times New Roman" panose="02020603050405020304" pitchFamily="18" charset="0"/>
                <a:cs typeface="Times New Roman" panose="02020603050405020304" pitchFamily="18" charset="0"/>
              </a:rPr>
              <a:t>Thuỵ</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Sĩ</a:t>
            </a:r>
            <a:r>
              <a:rPr lang="en-US" sz="1100" dirty="0">
                <a:latin typeface="UVN Viet Sach"/>
                <a:ea typeface="Times New Roman" panose="02020603050405020304" pitchFamily="18" charset="0"/>
                <a:cs typeface="Times New Roman" panose="02020603050405020304" pitchFamily="18" charset="0"/>
              </a:rPr>
              <a:t>; SWE: </a:t>
            </a:r>
            <a:r>
              <a:rPr lang="en-US" sz="1100" dirty="0" err="1">
                <a:latin typeface="UVN Viet Sach"/>
                <a:ea typeface="Times New Roman" panose="02020603050405020304" pitchFamily="18" charset="0"/>
                <a:cs typeface="Times New Roman" panose="02020603050405020304" pitchFamily="18" charset="0"/>
              </a:rPr>
              <a:t>Thuỵ</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Điển</a:t>
            </a:r>
            <a:r>
              <a:rPr lang="en-US" sz="1100" dirty="0">
                <a:latin typeface="UVN Viet Sach"/>
                <a:ea typeface="Times New Roman" panose="02020603050405020304" pitchFamily="18" charset="0"/>
                <a:cs typeface="Times New Roman" panose="02020603050405020304" pitchFamily="18" charset="0"/>
              </a:rPr>
              <a:t>; TUR-</a:t>
            </a:r>
            <a:r>
              <a:rPr lang="en-US" sz="1100" dirty="0" err="1">
                <a:latin typeface="UVN Viet Sach"/>
                <a:ea typeface="Times New Roman" panose="02020603050405020304" pitchFamily="18" charset="0"/>
                <a:cs typeface="Times New Roman" panose="02020603050405020304" pitchFamily="18" charset="0"/>
              </a:rPr>
              <a:t>Thổ</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Nhĩ</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Kỳ</a:t>
            </a:r>
            <a:r>
              <a:rPr lang="en-US" sz="1100" dirty="0">
                <a:latin typeface="UVN Viet Sach"/>
                <a:ea typeface="Times New Roman" panose="02020603050405020304" pitchFamily="18" charset="0"/>
                <a:cs typeface="Times New Roman" panose="02020603050405020304" pitchFamily="18" charset="0"/>
              </a:rPr>
              <a:t>.</a:t>
            </a:r>
            <a:endParaRPr lang="en-US" sz="1100" dirty="0">
              <a:ea typeface="Calibri" panose="020F0502020204030204" pitchFamily="34" charset="0"/>
            </a:endParaRPr>
          </a:p>
          <a:p>
            <a:pPr marL="342900" lvl="0" indent="-342900" algn="just">
              <a:lnSpc>
                <a:spcPct val="115000"/>
              </a:lnSpc>
              <a:spcAft>
                <a:spcPts val="0"/>
              </a:spcAft>
              <a:buFont typeface="Times New Roman" panose="02020603050405020304" pitchFamily="18" charset="0"/>
              <a:buChar char="-"/>
            </a:pPr>
            <a:r>
              <a:rPr lang="en-US" sz="1100" dirty="0" err="1">
                <a:latin typeface="UVN Viet Sach"/>
                <a:ea typeface="Times New Roman" panose="02020603050405020304" pitchFamily="18" charset="0"/>
                <a:cs typeface="Times New Roman" panose="02020603050405020304" pitchFamily="18" charset="0"/>
              </a:rPr>
              <a:t>Cột</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dọc</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bên</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trong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hình</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vẽ</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thể</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hiện</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mức</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độ</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nhất</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quán</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trong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việc</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áp</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dụng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cơ</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chế</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thị</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trường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trong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các</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lĩnh</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vực</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dịch</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vụ</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công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cột</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càng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ngắn</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càng</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thể</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hiện</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mức</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độ</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nhất</a:t>
            </a:r>
            <a:r>
              <a:rPr lang="en-US" sz="1100" dirty="0">
                <a:latin typeface="UVN Viet Sach"/>
                <a:ea typeface="Times New Roman" panose="02020603050405020304" pitchFamily="18" charset="0"/>
                <a:cs typeface="Times New Roman" panose="02020603050405020304" pitchFamily="18" charset="0"/>
              </a:rPr>
              <a:t> </a:t>
            </a:r>
            <a:r>
              <a:rPr lang="en-US" sz="1100" dirty="0" err="1">
                <a:latin typeface="UVN Viet Sach"/>
                <a:ea typeface="Times New Roman" panose="02020603050405020304" pitchFamily="18" charset="0"/>
                <a:cs typeface="Times New Roman" panose="02020603050405020304" pitchFamily="18" charset="0"/>
              </a:rPr>
              <a:t>quán</a:t>
            </a:r>
            <a:r>
              <a:rPr lang="en-US" sz="1100" dirty="0" smtClean="0">
                <a:latin typeface="UVN Viet Sach"/>
                <a:ea typeface="Times New Roman" panose="02020603050405020304" pitchFamily="18" charset="0"/>
                <a:cs typeface="Times New Roman" panose="02020603050405020304" pitchFamily="18" charset="0"/>
              </a:rPr>
              <a:t>.</a:t>
            </a:r>
            <a:endParaRPr lang="en-US" sz="1100" dirty="0">
              <a:ea typeface="Calibri" panose="020F0502020204030204" pitchFamily="34" charset="0"/>
            </a:endParaRPr>
          </a:p>
        </p:txBody>
      </p:sp>
      <p:sp>
        <p:nvSpPr>
          <p:cNvPr id="15" name="Rectangle 14"/>
          <p:cNvSpPr/>
          <p:nvPr/>
        </p:nvSpPr>
        <p:spPr>
          <a:xfrm>
            <a:off x="9200734" y="5441874"/>
            <a:ext cx="2705869" cy="357214"/>
          </a:xfrm>
          <a:prstGeom prst="rect">
            <a:avLst/>
          </a:prstGeom>
        </p:spPr>
        <p:txBody>
          <a:bodyPr wrap="none">
            <a:spAutoFit/>
          </a:bodyPr>
          <a:lstStyle/>
          <a:p>
            <a:pPr indent="252095" algn="r">
              <a:lnSpc>
                <a:spcPct val="115000"/>
              </a:lnSpc>
              <a:spcAft>
                <a:spcPts val="0"/>
              </a:spcAft>
            </a:pPr>
            <a:r>
              <a:rPr lang="en-US" sz="1600" dirty="0" err="1">
                <a:latin typeface="UVN Viet Sach"/>
                <a:ea typeface="Times New Roman" panose="02020603050405020304" pitchFamily="18" charset="0"/>
                <a:cs typeface="Times New Roman" panose="02020603050405020304" pitchFamily="18" charset="0"/>
              </a:rPr>
              <a:t>Nguồn</a:t>
            </a:r>
            <a:r>
              <a:rPr lang="en-US" sz="1600" dirty="0">
                <a:latin typeface="UVN Viet Sach"/>
                <a:ea typeface="Times New Roman" panose="02020603050405020304" pitchFamily="18" charset="0"/>
                <a:cs typeface="Times New Roman" panose="02020603050405020304" pitchFamily="18" charset="0"/>
              </a:rPr>
              <a:t>: </a:t>
            </a:r>
            <a:r>
              <a:rPr lang="en-US" sz="1600" dirty="0" err="1">
                <a:latin typeface="UVN Viet Sach"/>
                <a:ea typeface="Times New Roman" panose="02020603050405020304" pitchFamily="18" charset="0"/>
                <a:cs typeface="Times New Roman" panose="02020603050405020304" pitchFamily="18" charset="0"/>
              </a:rPr>
              <a:t>Blochliger</a:t>
            </a:r>
            <a:r>
              <a:rPr lang="en-US" sz="1600" dirty="0">
                <a:latin typeface="UVN Viet Sach"/>
                <a:ea typeface="Times New Roman" panose="02020603050405020304" pitchFamily="18" charset="0"/>
                <a:cs typeface="Times New Roman" panose="02020603050405020304" pitchFamily="18" charset="0"/>
              </a:rPr>
              <a:t> (2008)</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p:cNvSpPr txBox="1"/>
          <p:nvPr/>
        </p:nvSpPr>
        <p:spPr>
          <a:xfrm>
            <a:off x="11661714" y="6385172"/>
            <a:ext cx="393056" cy="338554"/>
          </a:xfrm>
          <a:prstGeom prst="rect">
            <a:avLst/>
          </a:prstGeom>
          <a:noFill/>
        </p:spPr>
        <p:txBody>
          <a:bodyPr wrap="none" rtlCol="0">
            <a:spAutoFit/>
          </a:bodyPr>
          <a:lstStyle/>
          <a:p>
            <a:fld id="{EEA688B4-1533-4066-B165-8E6C312B6361}" type="slidenum">
              <a:rPr lang="en-US" sz="1600" smtClean="0">
                <a:solidFill>
                  <a:schemeClr val="accent6">
                    <a:lumMod val="50000"/>
                  </a:schemeClr>
                </a:solidFill>
              </a:rPr>
              <a:t>11</a:t>
            </a:fld>
            <a:endParaRPr lang="en-US" sz="1600" dirty="0">
              <a:solidFill>
                <a:schemeClr val="accent6">
                  <a:lumMod val="50000"/>
                </a:schemeClr>
              </a:solidFill>
            </a:endParaRPr>
          </a:p>
        </p:txBody>
      </p:sp>
    </p:spTree>
    <p:extLst>
      <p:ext uri="{BB962C8B-B14F-4D97-AF65-F5344CB8AC3E}">
        <p14:creationId xmlns:p14="http://schemas.microsoft.com/office/powerpoint/2010/main" val="597409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Tỷ</a:t>
            </a:r>
            <a:r>
              <a:rPr lang="en-US" dirty="0"/>
              <a:t> </a:t>
            </a:r>
            <a:r>
              <a:rPr lang="en-US" dirty="0" err="1"/>
              <a:t>lệ</a:t>
            </a:r>
            <a:r>
              <a:rPr lang="en-US" dirty="0"/>
              <a:t> </a:t>
            </a:r>
            <a:r>
              <a:rPr lang="en-US" dirty="0" err="1"/>
              <a:t>tham</a:t>
            </a:r>
            <a:r>
              <a:rPr lang="en-US" dirty="0"/>
              <a:t> </a:t>
            </a:r>
            <a:r>
              <a:rPr lang="en-US" dirty="0" err="1"/>
              <a:t>gia</a:t>
            </a:r>
            <a:r>
              <a:rPr lang="en-US" dirty="0"/>
              <a:t> </a:t>
            </a:r>
            <a:r>
              <a:rPr lang="en-US" dirty="0" err="1"/>
              <a:t>của</a:t>
            </a:r>
            <a:r>
              <a:rPr lang="en-US" dirty="0"/>
              <a:t> </a:t>
            </a:r>
            <a:r>
              <a:rPr lang="en-US" dirty="0" err="1"/>
              <a:t>khu</a:t>
            </a:r>
            <a:r>
              <a:rPr lang="en-US" dirty="0"/>
              <a:t> </a:t>
            </a:r>
            <a:r>
              <a:rPr lang="en-US" dirty="0" err="1"/>
              <a:t>vực</a:t>
            </a:r>
            <a:r>
              <a:rPr lang="en-US" dirty="0"/>
              <a:t> </a:t>
            </a:r>
            <a:r>
              <a:rPr lang="en-US" dirty="0" err="1"/>
              <a:t>tư</a:t>
            </a:r>
            <a:r>
              <a:rPr lang="en-US" dirty="0"/>
              <a:t> </a:t>
            </a:r>
            <a:r>
              <a:rPr lang="en-US" dirty="0" err="1"/>
              <a:t>nhân</a:t>
            </a:r>
            <a:r>
              <a:rPr lang="en-US" dirty="0"/>
              <a:t> </a:t>
            </a:r>
            <a:r>
              <a:rPr lang="en-US" dirty="0" err="1"/>
              <a:t>vào</a:t>
            </a:r>
            <a:r>
              <a:rPr lang="en-US" dirty="0"/>
              <a:t> </a:t>
            </a:r>
            <a:r>
              <a:rPr lang="en-US" dirty="0" err="1"/>
              <a:t>cung</a:t>
            </a:r>
            <a:r>
              <a:rPr lang="en-US" dirty="0"/>
              <a:t> </a:t>
            </a:r>
            <a:r>
              <a:rPr lang="en-US" dirty="0" err="1"/>
              <a:t>ứng</a:t>
            </a:r>
            <a:r>
              <a:rPr lang="en-US" dirty="0"/>
              <a:t> </a:t>
            </a:r>
            <a:r>
              <a:rPr lang="en-US" dirty="0" err="1"/>
              <a:t>dịch</a:t>
            </a:r>
            <a:r>
              <a:rPr lang="en-US" dirty="0"/>
              <a:t> </a:t>
            </a:r>
            <a:r>
              <a:rPr lang="en-US" dirty="0" err="1"/>
              <a:t>vụ</a:t>
            </a:r>
            <a:r>
              <a:rPr lang="en-US" dirty="0"/>
              <a:t> </a:t>
            </a:r>
            <a:r>
              <a:rPr lang="en-US" dirty="0" err="1"/>
              <a:t>công</a:t>
            </a:r>
            <a:r>
              <a:rPr lang="en-US" dirty="0"/>
              <a:t> </a:t>
            </a:r>
            <a:r>
              <a:rPr lang="en-US" dirty="0" err="1"/>
              <a:t>tại</a:t>
            </a:r>
            <a:r>
              <a:rPr lang="en-US" dirty="0"/>
              <a:t> </a:t>
            </a:r>
            <a:r>
              <a:rPr lang="en-US" dirty="0" err="1"/>
              <a:t>một</a:t>
            </a:r>
            <a:r>
              <a:rPr lang="en-US" dirty="0"/>
              <a:t> </a:t>
            </a:r>
            <a:r>
              <a:rPr lang="en-US" dirty="0" err="1"/>
              <a:t>số</a:t>
            </a:r>
            <a:r>
              <a:rPr lang="en-US" dirty="0"/>
              <a:t> </a:t>
            </a:r>
            <a:r>
              <a:rPr lang="en-US" dirty="0" err="1"/>
              <a:t>nước</a:t>
            </a:r>
            <a:r>
              <a:rPr lang="en-US" dirty="0"/>
              <a:t> OECD </a:t>
            </a:r>
            <a:r>
              <a:rPr lang="en-US" dirty="0" err="1"/>
              <a:t>thời</a:t>
            </a:r>
            <a:r>
              <a:rPr lang="en-US" dirty="0"/>
              <a:t> </a:t>
            </a:r>
            <a:r>
              <a:rPr lang="en-US" dirty="0" err="1"/>
              <a:t>điểm</a:t>
            </a:r>
            <a:r>
              <a:rPr lang="en-US" dirty="0"/>
              <a:t> </a:t>
            </a:r>
            <a:r>
              <a:rPr lang="en-US" dirty="0" err="1"/>
              <a:t>năm</a:t>
            </a:r>
            <a:r>
              <a:rPr lang="en-US" dirty="0"/>
              <a:t> 2002 (% </a:t>
            </a:r>
            <a:r>
              <a:rPr lang="en-US" dirty="0" err="1"/>
              <a:t>người</a:t>
            </a:r>
            <a:r>
              <a:rPr lang="en-US" dirty="0"/>
              <a:t> </a:t>
            </a:r>
            <a:r>
              <a:rPr lang="en-US" dirty="0" err="1"/>
              <a:t>sử</a:t>
            </a:r>
            <a:r>
              <a:rPr lang="en-US" dirty="0"/>
              <a:t> </a:t>
            </a:r>
            <a:r>
              <a:rPr lang="en-US" dirty="0" err="1"/>
              <a:t>dụng</a:t>
            </a:r>
            <a:r>
              <a:rPr lang="en-US" dirty="0"/>
              <a:t> </a:t>
            </a:r>
            <a:r>
              <a:rPr lang="en-US" dirty="0" err="1"/>
              <a:t>được</a:t>
            </a:r>
            <a:r>
              <a:rPr lang="en-US" dirty="0"/>
              <a:t> </a:t>
            </a:r>
            <a:r>
              <a:rPr lang="en-US" dirty="0" err="1"/>
              <a:t>cung</a:t>
            </a:r>
            <a:r>
              <a:rPr lang="en-US" dirty="0"/>
              <a:t> </a:t>
            </a:r>
            <a:r>
              <a:rPr lang="en-US" dirty="0" err="1"/>
              <a:t>ứng</a:t>
            </a:r>
            <a:r>
              <a:rPr lang="en-US" dirty="0"/>
              <a:t>)</a:t>
            </a:r>
            <a:endParaRPr lang="en-US" dirty="0"/>
          </a:p>
        </p:txBody>
      </p:sp>
      <p:sp>
        <p:nvSpPr>
          <p:cNvPr id="4" name="Text Placeholder 3"/>
          <p:cNvSpPr>
            <a:spLocks noGrp="1"/>
          </p:cNvSpPr>
          <p:nvPr>
            <p:ph type="body" idx="15"/>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17627191"/>
              </p:ext>
            </p:extLst>
          </p:nvPr>
        </p:nvGraphicFramePr>
        <p:xfrm>
          <a:off x="6019796" y="1142526"/>
          <a:ext cx="5791200" cy="5029674"/>
        </p:xfrm>
        <a:graphic>
          <a:graphicData uri="http://schemas.openxmlformats.org/drawingml/2006/table">
            <a:tbl>
              <a:tblPr firstRow="1" firstCol="1" bandRow="1">
                <a:tableStyleId>{5C22544A-7EE6-4342-B048-85BDC9FD1C3A}</a:tableStyleId>
              </a:tblPr>
              <a:tblGrid>
                <a:gridCol w="872646"/>
                <a:gridCol w="546506"/>
                <a:gridCol w="546506"/>
                <a:gridCol w="546506"/>
                <a:gridCol w="546506"/>
                <a:gridCol w="546506"/>
                <a:gridCol w="546506"/>
                <a:gridCol w="546506"/>
                <a:gridCol w="546506"/>
                <a:gridCol w="546506"/>
              </a:tblGrid>
              <a:tr h="1014030">
                <a:tc>
                  <a:txBody>
                    <a:bodyPr/>
                    <a:lstStyle/>
                    <a:p>
                      <a:pPr>
                        <a:lnSpc>
                          <a:spcPct val="115000"/>
                        </a:lnSpc>
                        <a:spcAft>
                          <a:spcPts val="0"/>
                        </a:spcAft>
                      </a:pPr>
                      <a:r>
                        <a:rPr lang="en-US" sz="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Giáo</a:t>
                      </a:r>
                      <a:r>
                        <a:rPr lang="en-US" sz="1200" dirty="0">
                          <a:effectLst/>
                        </a:rPr>
                        <a:t> </a:t>
                      </a:r>
                      <a:r>
                        <a:rPr lang="en-US" sz="1200" dirty="0" err="1">
                          <a:effectLst/>
                        </a:rPr>
                        <a:t>dục</a:t>
                      </a:r>
                      <a:r>
                        <a:rPr lang="en-US" sz="1200" dirty="0">
                          <a:effectLst/>
                        </a:rPr>
                        <a:t> </a:t>
                      </a:r>
                      <a:r>
                        <a:rPr lang="en-US" sz="1200" dirty="0" err="1">
                          <a:effectLst/>
                        </a:rPr>
                        <a:t>tiểu</a:t>
                      </a:r>
                      <a:r>
                        <a:rPr lang="en-US" sz="1200" dirty="0">
                          <a:effectLst/>
                        </a:rPr>
                        <a:t> </a:t>
                      </a:r>
                      <a:r>
                        <a:rPr lang="en-US" sz="1200" dirty="0" err="1">
                          <a:effectLst/>
                        </a:rPr>
                        <a:t>học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Giáo</a:t>
                      </a:r>
                      <a:r>
                        <a:rPr lang="en-US" sz="1200" dirty="0">
                          <a:effectLst/>
                        </a:rPr>
                        <a:t> </a:t>
                      </a:r>
                      <a:r>
                        <a:rPr lang="en-US" sz="1200" dirty="0" err="1">
                          <a:effectLst/>
                        </a:rPr>
                        <a:t>dục</a:t>
                      </a:r>
                      <a:r>
                        <a:rPr lang="en-US" sz="1200" dirty="0">
                          <a:effectLst/>
                        </a:rPr>
                        <a:t> </a:t>
                      </a:r>
                      <a:r>
                        <a:rPr lang="en-US" sz="1200" dirty="0" err="1">
                          <a:effectLst/>
                        </a:rPr>
                        <a:t>cấp</a:t>
                      </a:r>
                      <a:r>
                        <a:rPr lang="en-US" sz="1200" dirty="0">
                          <a:effectLst/>
                        </a:rPr>
                        <a:t> </a:t>
                      </a:r>
                      <a:r>
                        <a:rPr lang="en-US" sz="1200" dirty="0" err="1">
                          <a:effectLst/>
                        </a:rPr>
                        <a:t>hai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Giáo</a:t>
                      </a:r>
                      <a:r>
                        <a:rPr lang="en-US" sz="1200" dirty="0">
                          <a:effectLst/>
                        </a:rPr>
                        <a:t> </a:t>
                      </a:r>
                      <a:r>
                        <a:rPr lang="en-US" sz="1200" dirty="0" err="1">
                          <a:effectLst/>
                        </a:rPr>
                        <a:t>dục</a:t>
                      </a:r>
                      <a:r>
                        <a:rPr lang="en-US" sz="1200" dirty="0">
                          <a:effectLst/>
                        </a:rPr>
                        <a:t> </a:t>
                      </a:r>
                      <a:r>
                        <a:rPr lang="en-US" sz="1200" dirty="0" err="1">
                          <a:effectLst/>
                        </a:rPr>
                        <a:t>cấp</a:t>
                      </a:r>
                      <a:r>
                        <a:rPr lang="en-US" sz="1200" dirty="0">
                          <a:effectLst/>
                        </a:rPr>
                        <a:t> </a:t>
                      </a:r>
                      <a:r>
                        <a:rPr lang="en-US" sz="1200" dirty="0" err="1">
                          <a:effectLst/>
                        </a:rPr>
                        <a:t>ba</a:t>
                      </a:r>
                      <a:r>
                        <a:rPr lang="en-US" sz="1200" dirty="0">
                          <a:effectLst/>
                        </a:rPr>
                        <a:t> </a:t>
                      </a:r>
                      <a:r>
                        <a:rPr lang="en-US" sz="1200" dirty="0" err="1">
                          <a:effectLst/>
                        </a:rPr>
                        <a:t>trở</a:t>
                      </a:r>
                      <a:r>
                        <a:rPr lang="en-US" sz="1200" dirty="0">
                          <a:effectLst/>
                        </a:rPr>
                        <a:t> </a:t>
                      </a:r>
                      <a:r>
                        <a:rPr lang="en-US" sz="1200" dirty="0" err="1">
                          <a:effectLst/>
                        </a:rPr>
                        <a:t>lên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Bệnh</a:t>
                      </a:r>
                      <a:r>
                        <a:rPr lang="en-US" sz="1200" dirty="0">
                          <a:effectLst/>
                        </a:rPr>
                        <a:t> </a:t>
                      </a:r>
                      <a:r>
                        <a:rPr lang="en-US" sz="1200" dirty="0" err="1">
                          <a:effectLst/>
                        </a:rPr>
                        <a:t>viện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Giao</a:t>
                      </a:r>
                      <a:r>
                        <a:rPr lang="en-US" sz="1200" dirty="0">
                          <a:effectLst/>
                        </a:rPr>
                        <a:t> </a:t>
                      </a:r>
                      <a:r>
                        <a:rPr lang="en-US" sz="1200" dirty="0" err="1">
                          <a:effectLst/>
                        </a:rPr>
                        <a:t>thông</a:t>
                      </a:r>
                      <a:r>
                        <a:rPr lang="en-US" sz="1200" dirty="0">
                          <a:effectLst/>
                        </a:rPr>
                        <a:t> </a:t>
                      </a:r>
                      <a:r>
                        <a:rPr lang="en-US" sz="1200" dirty="0" err="1">
                          <a:effectLst/>
                        </a:rPr>
                        <a:t>công</a:t>
                      </a:r>
                      <a:r>
                        <a:rPr lang="en-US" sz="1200" dirty="0">
                          <a:effectLst/>
                        </a:rPr>
                        <a:t> </a:t>
                      </a:r>
                      <a:r>
                        <a:rPr lang="en-US" sz="1200" dirty="0" err="1">
                          <a:effectLst/>
                        </a:rPr>
                        <a:t>cộng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Điều</a:t>
                      </a:r>
                      <a:r>
                        <a:rPr lang="en-US" sz="1200" dirty="0">
                          <a:effectLst/>
                        </a:rPr>
                        <a:t> </a:t>
                      </a:r>
                      <a:r>
                        <a:rPr lang="en-US" sz="1200" dirty="0" err="1">
                          <a:effectLst/>
                        </a:rPr>
                        <a:t>dưỡng</a:t>
                      </a:r>
                      <a:r>
                        <a:rPr lang="en-US" sz="1200" dirty="0">
                          <a:effectLst/>
                        </a:rPr>
                        <a:t> </a:t>
                      </a:r>
                      <a:r>
                        <a:rPr lang="en-US" sz="1200" dirty="0" err="1">
                          <a:effectLst/>
                        </a:rPr>
                        <a:t>tại</a:t>
                      </a:r>
                      <a:r>
                        <a:rPr lang="en-US" sz="1200" dirty="0">
                          <a:effectLst/>
                        </a:rPr>
                        <a:t> </a:t>
                      </a:r>
                      <a:r>
                        <a:rPr lang="en-US" sz="1200" dirty="0" err="1" smtClean="0">
                          <a:effectLst/>
                        </a:rPr>
                        <a:t>nhà</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Chăm</a:t>
                      </a:r>
                      <a:r>
                        <a:rPr lang="en-US" sz="1200" dirty="0">
                          <a:effectLst/>
                        </a:rPr>
                        <a:t> </a:t>
                      </a:r>
                      <a:r>
                        <a:rPr lang="en-US" sz="1200" dirty="0" err="1">
                          <a:effectLst/>
                        </a:rPr>
                        <a:t>sóc</a:t>
                      </a:r>
                      <a:r>
                        <a:rPr lang="en-US" sz="1200" dirty="0">
                          <a:effectLst/>
                        </a:rPr>
                        <a:t> </a:t>
                      </a:r>
                      <a:r>
                        <a:rPr lang="en-US" sz="1200" dirty="0" err="1">
                          <a:effectLst/>
                        </a:rPr>
                        <a:t>trẻ</a:t>
                      </a:r>
                      <a:r>
                        <a:rPr lang="en-US" sz="1200" dirty="0">
                          <a:effectLst/>
                        </a:rPr>
                        <a:t> </a:t>
                      </a:r>
                      <a:r>
                        <a:rPr lang="en-US" sz="1200" dirty="0" err="1">
                          <a:effectLst/>
                        </a:rPr>
                        <a:t>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a:effectLst/>
                        </a:rPr>
                        <a:t>Thu dọn rác thải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Trung</a:t>
                      </a:r>
                      <a:r>
                        <a:rPr lang="en-US" sz="1200" dirty="0">
                          <a:effectLst/>
                        </a:rPr>
                        <a:t> </a:t>
                      </a:r>
                      <a:r>
                        <a:rPr lang="en-US" sz="1200" dirty="0" err="1">
                          <a:effectLst/>
                        </a:rPr>
                        <a:t>bình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dirty="0" err="1">
                          <a:effectLst/>
                        </a:rPr>
                        <a:t>Hàn</a:t>
                      </a:r>
                      <a:r>
                        <a:rPr lang="en-US" sz="1200" dirty="0">
                          <a:effectLst/>
                        </a:rPr>
                        <a:t> </a:t>
                      </a:r>
                      <a:r>
                        <a:rPr lang="en-US" sz="1200" dirty="0" err="1">
                          <a:effectLst/>
                        </a:rPr>
                        <a:t>Quốc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19,8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85,0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77,1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45,8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Luxemburg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19,9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Mexico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12,6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8,8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Hà 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42,0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59,4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New Zealand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Na Uy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35,8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Ba 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Bồ Đào Nha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47,4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Slovak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Tây Ban Nha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Thuỵ Điển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Thuỵ Sĩ</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33,0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Thổ Nhĩ Kỳ</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Liên hiệp Anh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8,5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30,0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Mỹ</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18,5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Trung bình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30,5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53,1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55344587"/>
              </p:ext>
            </p:extLst>
          </p:nvPr>
        </p:nvGraphicFramePr>
        <p:xfrm>
          <a:off x="380994" y="1144764"/>
          <a:ext cx="5486406" cy="4494036"/>
        </p:xfrm>
        <a:graphic>
          <a:graphicData uri="http://schemas.openxmlformats.org/drawingml/2006/table">
            <a:tbl>
              <a:tblPr firstRow="1" firstCol="1" bandRow="1">
                <a:tableStyleId>{5C22544A-7EE6-4342-B048-85BDC9FD1C3A}</a:tableStyleId>
              </a:tblPr>
              <a:tblGrid>
                <a:gridCol w="838203"/>
                <a:gridCol w="516467"/>
                <a:gridCol w="516467"/>
                <a:gridCol w="516467"/>
                <a:gridCol w="516467"/>
                <a:gridCol w="516467"/>
                <a:gridCol w="516467"/>
                <a:gridCol w="516467"/>
                <a:gridCol w="516467"/>
                <a:gridCol w="516467"/>
              </a:tblGrid>
              <a:tr h="1014030">
                <a:tc>
                  <a:txBody>
                    <a:bodyPr/>
                    <a:lstStyle/>
                    <a:p>
                      <a:pPr>
                        <a:lnSpc>
                          <a:spcPct val="115000"/>
                        </a:lnSpc>
                        <a:spcAft>
                          <a:spcPts val="0"/>
                        </a:spcAft>
                      </a:pPr>
                      <a:r>
                        <a:rPr lang="en-US" sz="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Giáo</a:t>
                      </a:r>
                      <a:r>
                        <a:rPr lang="en-US" sz="1200" dirty="0">
                          <a:effectLst/>
                        </a:rPr>
                        <a:t> </a:t>
                      </a:r>
                      <a:r>
                        <a:rPr lang="en-US" sz="1200" dirty="0" err="1">
                          <a:effectLst/>
                        </a:rPr>
                        <a:t>dục</a:t>
                      </a:r>
                      <a:r>
                        <a:rPr lang="en-US" sz="1200" dirty="0">
                          <a:effectLst/>
                        </a:rPr>
                        <a:t> </a:t>
                      </a:r>
                      <a:r>
                        <a:rPr lang="en-US" sz="1200" dirty="0" err="1">
                          <a:effectLst/>
                        </a:rPr>
                        <a:t>tiểu</a:t>
                      </a:r>
                      <a:r>
                        <a:rPr lang="en-US" sz="1200" dirty="0">
                          <a:effectLst/>
                        </a:rPr>
                        <a:t> </a:t>
                      </a:r>
                      <a:r>
                        <a:rPr lang="en-US" sz="1200" dirty="0" err="1">
                          <a:effectLst/>
                        </a:rPr>
                        <a:t>học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Giáo</a:t>
                      </a:r>
                      <a:r>
                        <a:rPr lang="en-US" sz="1200" dirty="0">
                          <a:effectLst/>
                        </a:rPr>
                        <a:t> </a:t>
                      </a:r>
                      <a:r>
                        <a:rPr lang="en-US" sz="1200" dirty="0" err="1">
                          <a:effectLst/>
                        </a:rPr>
                        <a:t>dục</a:t>
                      </a:r>
                      <a:r>
                        <a:rPr lang="en-US" sz="1200" dirty="0">
                          <a:effectLst/>
                        </a:rPr>
                        <a:t> </a:t>
                      </a:r>
                      <a:r>
                        <a:rPr lang="en-US" sz="1200" dirty="0" err="1">
                          <a:effectLst/>
                        </a:rPr>
                        <a:t>cấp</a:t>
                      </a:r>
                      <a:r>
                        <a:rPr lang="en-US" sz="1200" dirty="0">
                          <a:effectLst/>
                        </a:rPr>
                        <a:t> </a:t>
                      </a:r>
                      <a:r>
                        <a:rPr lang="en-US" sz="1200" dirty="0" err="1">
                          <a:effectLst/>
                        </a:rPr>
                        <a:t>hai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Giáo</a:t>
                      </a:r>
                      <a:r>
                        <a:rPr lang="en-US" sz="1200" dirty="0">
                          <a:effectLst/>
                        </a:rPr>
                        <a:t> </a:t>
                      </a:r>
                      <a:r>
                        <a:rPr lang="en-US" sz="1200" dirty="0" err="1">
                          <a:effectLst/>
                        </a:rPr>
                        <a:t>dục</a:t>
                      </a:r>
                      <a:r>
                        <a:rPr lang="en-US" sz="1200" dirty="0">
                          <a:effectLst/>
                        </a:rPr>
                        <a:t> </a:t>
                      </a:r>
                      <a:r>
                        <a:rPr lang="en-US" sz="1200" dirty="0" err="1">
                          <a:effectLst/>
                        </a:rPr>
                        <a:t>cấp</a:t>
                      </a:r>
                      <a:r>
                        <a:rPr lang="en-US" sz="1200" dirty="0">
                          <a:effectLst/>
                        </a:rPr>
                        <a:t> </a:t>
                      </a:r>
                      <a:r>
                        <a:rPr lang="en-US" sz="1200" dirty="0" err="1">
                          <a:effectLst/>
                        </a:rPr>
                        <a:t>ba</a:t>
                      </a:r>
                      <a:r>
                        <a:rPr lang="en-US" sz="1200" dirty="0">
                          <a:effectLst/>
                        </a:rPr>
                        <a:t> </a:t>
                      </a:r>
                      <a:r>
                        <a:rPr lang="en-US" sz="1200" dirty="0" err="1">
                          <a:effectLst/>
                        </a:rPr>
                        <a:t>trở</a:t>
                      </a:r>
                      <a:r>
                        <a:rPr lang="en-US" sz="1200" dirty="0">
                          <a:effectLst/>
                        </a:rPr>
                        <a:t> </a:t>
                      </a:r>
                      <a:r>
                        <a:rPr lang="en-US" sz="1200" dirty="0" err="1">
                          <a:effectLst/>
                        </a:rPr>
                        <a:t>lên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Bệnh</a:t>
                      </a:r>
                      <a:r>
                        <a:rPr lang="en-US" sz="1200" dirty="0">
                          <a:effectLst/>
                        </a:rPr>
                        <a:t> </a:t>
                      </a:r>
                      <a:r>
                        <a:rPr lang="en-US" sz="1200" dirty="0" err="1">
                          <a:effectLst/>
                        </a:rPr>
                        <a:t>viện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Giao</a:t>
                      </a:r>
                      <a:r>
                        <a:rPr lang="en-US" sz="1200" dirty="0">
                          <a:effectLst/>
                        </a:rPr>
                        <a:t> </a:t>
                      </a:r>
                      <a:r>
                        <a:rPr lang="en-US" sz="1200" dirty="0" err="1">
                          <a:effectLst/>
                        </a:rPr>
                        <a:t>thông</a:t>
                      </a:r>
                      <a:r>
                        <a:rPr lang="en-US" sz="1200" dirty="0">
                          <a:effectLst/>
                        </a:rPr>
                        <a:t> </a:t>
                      </a:r>
                      <a:r>
                        <a:rPr lang="en-US" sz="1200" dirty="0" err="1">
                          <a:effectLst/>
                        </a:rPr>
                        <a:t>công</a:t>
                      </a:r>
                      <a:r>
                        <a:rPr lang="en-US" sz="1200" dirty="0">
                          <a:effectLst/>
                        </a:rPr>
                        <a:t> </a:t>
                      </a:r>
                      <a:r>
                        <a:rPr lang="en-US" sz="1200" dirty="0" err="1">
                          <a:effectLst/>
                        </a:rPr>
                        <a:t>cộng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Điều</a:t>
                      </a:r>
                      <a:r>
                        <a:rPr lang="en-US" sz="1200" dirty="0">
                          <a:effectLst/>
                        </a:rPr>
                        <a:t> </a:t>
                      </a:r>
                      <a:r>
                        <a:rPr lang="en-US" sz="1200" dirty="0" err="1">
                          <a:effectLst/>
                        </a:rPr>
                        <a:t>dưỡng</a:t>
                      </a:r>
                      <a:r>
                        <a:rPr lang="en-US" sz="1200" dirty="0">
                          <a:effectLst/>
                        </a:rPr>
                        <a:t> </a:t>
                      </a:r>
                      <a:r>
                        <a:rPr lang="en-US" sz="1200" dirty="0" err="1">
                          <a:effectLst/>
                        </a:rPr>
                        <a:t>tại</a:t>
                      </a:r>
                      <a:r>
                        <a:rPr lang="en-US" sz="1200" dirty="0">
                          <a:effectLst/>
                        </a:rPr>
                        <a:t> </a:t>
                      </a:r>
                      <a:r>
                        <a:rPr lang="en-US" sz="1200" dirty="0" err="1">
                          <a:effectLst/>
                        </a:rPr>
                        <a:t>nhà</a:t>
                      </a:r>
                      <a:r>
                        <a:rPr lang="en-US" sz="12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a:effectLst/>
                        </a:rPr>
                        <a:t>Chăm sóc trẻ em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a:effectLst/>
                        </a:rPr>
                        <a:t>Thu dọn rác thải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nSpc>
                          <a:spcPct val="115000"/>
                        </a:lnSpc>
                        <a:spcAft>
                          <a:spcPts val="0"/>
                        </a:spcAft>
                      </a:pPr>
                      <a:r>
                        <a:rPr lang="en-US" sz="1200" dirty="0" err="1">
                          <a:effectLst/>
                        </a:rPr>
                        <a:t>Trung</a:t>
                      </a:r>
                      <a:r>
                        <a:rPr lang="en-US" sz="1200" dirty="0">
                          <a:effectLst/>
                        </a:rPr>
                        <a:t> </a:t>
                      </a:r>
                      <a:r>
                        <a:rPr lang="en-US" sz="1200" dirty="0" err="1">
                          <a:effectLst/>
                        </a:rPr>
                        <a:t>bình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Australia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28,7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98,0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91,0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95,0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60,1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Áo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Bỉ</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56,6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53,5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54,3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Canada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Cộng hoà Czech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32,1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Đan Mạch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85,0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79,0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67,0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38,4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248650">
                <a:tc>
                  <a:txBody>
                    <a:bodyPr/>
                    <a:lstStyle/>
                    <a:p>
                      <a:pPr>
                        <a:lnSpc>
                          <a:spcPct val="115000"/>
                        </a:lnSpc>
                        <a:spcAft>
                          <a:spcPts val="0"/>
                        </a:spcAft>
                      </a:pPr>
                      <a:r>
                        <a:rPr lang="en-US" sz="1200">
                          <a:effectLst/>
                        </a:rPr>
                        <a:t>Phần 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80,0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12,0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8,1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Pháp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28,0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12,7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Đức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58,8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Hy Lạp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Hungary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39,6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Iceland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39,5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Ireland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7,2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66,0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46,5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27,0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a:effectLst/>
                        </a:rPr>
                        <a:t>Italia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3,5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28,4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12,1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r h="124325">
                <a:tc>
                  <a:txBody>
                    <a:bodyPr/>
                    <a:lstStyle/>
                    <a:p>
                      <a:pPr>
                        <a:lnSpc>
                          <a:spcPct val="115000"/>
                        </a:lnSpc>
                        <a:spcAft>
                          <a:spcPts val="0"/>
                        </a:spcAft>
                      </a:pPr>
                      <a:r>
                        <a:rPr lang="en-US" sz="1200" dirty="0" err="1">
                          <a:effectLst/>
                        </a:rPr>
                        <a:t>Nhật</a:t>
                      </a:r>
                      <a:r>
                        <a:rPr lang="en-US" sz="1200" dirty="0">
                          <a:effectLst/>
                        </a:rPr>
                        <a:t> </a:t>
                      </a:r>
                      <a:r>
                        <a:rPr lang="en-US" sz="1200" dirty="0" err="1">
                          <a:effectLst/>
                        </a:rPr>
                        <a:t>Bản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91,2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65,7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c>
                  <a:txBody>
                    <a:bodyPr/>
                    <a:lstStyle/>
                    <a:p>
                      <a:pPr algn="just">
                        <a:lnSpc>
                          <a:spcPct val="115000"/>
                        </a:lnSpc>
                        <a:spcAft>
                          <a:spcPts val="0"/>
                        </a:spcAft>
                      </a:pPr>
                      <a:r>
                        <a:rPr lang="en-US" sz="1200" dirty="0">
                          <a:effectLst/>
                        </a:rPr>
                        <a:t>41,0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96" marR="37096" marT="0" marB="0"/>
                </a:tc>
              </a:tr>
            </a:tbl>
          </a:graphicData>
        </a:graphic>
      </p:graphicFrame>
      <p:sp>
        <p:nvSpPr>
          <p:cNvPr id="7" name="Rectangle 6"/>
          <p:cNvSpPr/>
          <p:nvPr/>
        </p:nvSpPr>
        <p:spPr>
          <a:xfrm>
            <a:off x="380994" y="5791200"/>
            <a:ext cx="5638802" cy="584775"/>
          </a:xfrm>
          <a:prstGeom prst="rect">
            <a:avLst/>
          </a:prstGeom>
        </p:spPr>
        <p:txBody>
          <a:bodyPr wrap="square">
            <a:spAutoFit/>
          </a:bodyPr>
          <a:lstStyle/>
          <a:p>
            <a:r>
              <a:rPr lang="en-US" sz="1600" dirty="0" err="1"/>
              <a:t>Nguồn</a:t>
            </a:r>
            <a:r>
              <a:rPr lang="en-US" sz="1600" dirty="0"/>
              <a:t>: Education at a Glance, Health database, </a:t>
            </a:r>
            <a:r>
              <a:rPr lang="en-US" sz="1600" dirty="0" err="1"/>
              <a:t>Joumard</a:t>
            </a:r>
            <a:r>
              <a:rPr lang="en-US" sz="1600" dirty="0"/>
              <a:t> et al., (2003) </a:t>
            </a:r>
            <a:r>
              <a:rPr lang="en-US" sz="1600" dirty="0" err="1"/>
              <a:t>trong</a:t>
            </a:r>
            <a:r>
              <a:rPr lang="en-US" sz="1600" dirty="0"/>
              <a:t> </a:t>
            </a:r>
            <a:r>
              <a:rPr lang="en-US" sz="1600" dirty="0" err="1"/>
              <a:t>Blochliger</a:t>
            </a:r>
            <a:r>
              <a:rPr lang="en-US" sz="1600" dirty="0"/>
              <a:t> (2008)</a:t>
            </a:r>
          </a:p>
        </p:txBody>
      </p:sp>
      <p:sp>
        <p:nvSpPr>
          <p:cNvPr id="8" name="TextBox 7"/>
          <p:cNvSpPr txBox="1"/>
          <p:nvPr/>
        </p:nvSpPr>
        <p:spPr>
          <a:xfrm>
            <a:off x="11661714" y="6385172"/>
            <a:ext cx="393056" cy="338554"/>
          </a:xfrm>
          <a:prstGeom prst="rect">
            <a:avLst/>
          </a:prstGeom>
          <a:noFill/>
        </p:spPr>
        <p:txBody>
          <a:bodyPr wrap="none" rtlCol="0">
            <a:spAutoFit/>
          </a:bodyPr>
          <a:lstStyle/>
          <a:p>
            <a:fld id="{CAE659B2-A895-4D7A-8259-772766427096}" type="slidenum">
              <a:rPr lang="en-US" sz="1600" smtClean="0">
                <a:solidFill>
                  <a:schemeClr val="accent6">
                    <a:lumMod val="50000"/>
                  </a:schemeClr>
                </a:solidFill>
              </a:rPr>
              <a:t>12</a:t>
            </a:fld>
            <a:endParaRPr lang="en-US" sz="1600" dirty="0">
              <a:solidFill>
                <a:schemeClr val="accent6">
                  <a:lumMod val="50000"/>
                </a:schemeClr>
              </a:solidFill>
            </a:endParaRPr>
          </a:p>
        </p:txBody>
      </p:sp>
    </p:spTree>
    <p:extLst>
      <p:ext uri="{BB962C8B-B14F-4D97-AF65-F5344CB8AC3E}">
        <p14:creationId xmlns:p14="http://schemas.microsoft.com/office/powerpoint/2010/main" val="179343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Các</a:t>
            </a:r>
            <a:r>
              <a:rPr lang="en-US" dirty="0"/>
              <a:t> </a:t>
            </a:r>
            <a:r>
              <a:rPr lang="en-US" dirty="0" err="1"/>
              <a:t>giải</a:t>
            </a:r>
            <a:r>
              <a:rPr lang="en-US" dirty="0"/>
              <a:t> </a:t>
            </a:r>
            <a:r>
              <a:rPr lang="en-US" dirty="0" err="1"/>
              <a:t>pháp</a:t>
            </a:r>
            <a:r>
              <a:rPr lang="en-US" dirty="0"/>
              <a:t> </a:t>
            </a:r>
            <a:r>
              <a:rPr lang="en-US" dirty="0" err="1"/>
              <a:t>thị</a:t>
            </a:r>
            <a:r>
              <a:rPr lang="en-US" dirty="0"/>
              <a:t> </a:t>
            </a:r>
            <a:r>
              <a:rPr lang="en-US" dirty="0" err="1"/>
              <a:t>trường</a:t>
            </a:r>
            <a:r>
              <a:rPr lang="en-US" dirty="0"/>
              <a:t> </a:t>
            </a:r>
            <a:r>
              <a:rPr lang="en-US" dirty="0" err="1"/>
              <a:t>thường</a:t>
            </a:r>
            <a:r>
              <a:rPr lang="en-US" dirty="0"/>
              <a:t> </a:t>
            </a:r>
            <a:r>
              <a:rPr lang="en-US" dirty="0" err="1"/>
              <a:t>được</a:t>
            </a:r>
            <a:r>
              <a:rPr lang="en-US" dirty="0"/>
              <a:t> </a:t>
            </a:r>
            <a:r>
              <a:rPr lang="en-US" dirty="0" err="1"/>
              <a:t>áp</a:t>
            </a:r>
            <a:r>
              <a:rPr lang="en-US" dirty="0"/>
              <a:t> </a:t>
            </a:r>
            <a:r>
              <a:rPr lang="en-US" dirty="0" err="1"/>
              <a:t>dụng</a:t>
            </a:r>
            <a:r>
              <a:rPr lang="en-US" dirty="0"/>
              <a:t> </a:t>
            </a:r>
            <a:r>
              <a:rPr lang="en-US" dirty="0" err="1"/>
              <a:t>tại</a:t>
            </a:r>
            <a:r>
              <a:rPr lang="en-US" dirty="0"/>
              <a:t> </a:t>
            </a:r>
            <a:r>
              <a:rPr lang="en-US" dirty="0" err="1"/>
              <a:t>các</a:t>
            </a:r>
            <a:r>
              <a:rPr lang="en-US" dirty="0"/>
              <a:t> </a:t>
            </a:r>
            <a:r>
              <a:rPr lang="en-US" dirty="0" err="1"/>
              <a:t>nước</a:t>
            </a:r>
            <a:r>
              <a:rPr lang="en-US" dirty="0"/>
              <a:t> OECD</a:t>
            </a:r>
            <a:endParaRPr lang="en-US" dirty="0"/>
          </a:p>
        </p:txBody>
      </p:sp>
      <p:sp>
        <p:nvSpPr>
          <p:cNvPr id="3" name="Text Placeholder 2"/>
          <p:cNvSpPr>
            <a:spLocks noGrp="1"/>
          </p:cNvSpPr>
          <p:nvPr>
            <p:ph type="body" idx="13"/>
          </p:nvPr>
        </p:nvSpPr>
        <p:spPr/>
        <p:txBody>
          <a:bodyPr/>
          <a:lstStyle/>
          <a:p>
            <a:endParaRPr lang="en-US"/>
          </a:p>
        </p:txBody>
      </p:sp>
      <p:sp>
        <p:nvSpPr>
          <p:cNvPr id="4" name="Text Placeholder 3"/>
          <p:cNvSpPr>
            <a:spLocks noGrp="1"/>
          </p:cNvSpPr>
          <p:nvPr>
            <p:ph type="body" idx="15"/>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751641302"/>
              </p:ext>
            </p:extLst>
          </p:nvPr>
        </p:nvGraphicFramePr>
        <p:xfrm>
          <a:off x="2209800" y="1638681"/>
          <a:ext cx="8305800" cy="4048506"/>
        </p:xfrm>
        <a:graphic>
          <a:graphicData uri="http://schemas.openxmlformats.org/drawingml/2006/table">
            <a:tbl>
              <a:tblPr firstRow="1" firstCol="1" bandRow="1">
                <a:tableStyleId>{5C22544A-7EE6-4342-B048-85BDC9FD1C3A}</a:tableStyleId>
              </a:tblPr>
              <a:tblGrid>
                <a:gridCol w="2045225"/>
                <a:gridCol w="6260575"/>
              </a:tblGrid>
              <a:tr h="0">
                <a:tc>
                  <a:txBody>
                    <a:bodyPr/>
                    <a:lstStyle/>
                    <a:p>
                      <a:pPr algn="just">
                        <a:lnSpc>
                          <a:spcPct val="150000"/>
                        </a:lnSpc>
                        <a:spcBef>
                          <a:spcPts val="600"/>
                        </a:spcBef>
                        <a:spcAft>
                          <a:spcPts val="600"/>
                        </a:spcAft>
                      </a:pPr>
                      <a:r>
                        <a:rPr lang="en-US" sz="1600" dirty="0" err="1">
                          <a:effectLst/>
                        </a:rPr>
                        <a:t>Loại</a:t>
                      </a:r>
                      <a:r>
                        <a:rPr lang="en-US" sz="1600" dirty="0">
                          <a:effectLst/>
                        </a:rPr>
                        <a:t> </a:t>
                      </a:r>
                      <a:r>
                        <a:rPr lang="en-US" sz="1600" dirty="0" err="1">
                          <a:effectLst/>
                        </a:rPr>
                        <a:t>dịch</a:t>
                      </a:r>
                      <a:r>
                        <a:rPr lang="en-US" sz="1600" dirty="0">
                          <a:effectLst/>
                        </a:rPr>
                        <a:t> </a:t>
                      </a:r>
                      <a:r>
                        <a:rPr lang="en-US" sz="1600" dirty="0" err="1">
                          <a:effectLst/>
                        </a:rPr>
                        <a:t>vụ</a:t>
                      </a:r>
                      <a:r>
                        <a:rPr lang="en-US" sz="1600" dirty="0">
                          <a:effectLst/>
                        </a:rPr>
                        <a:t> </a:t>
                      </a:r>
                      <a:r>
                        <a:rPr lang="en-US" sz="1600" dirty="0" err="1">
                          <a:effectLst/>
                        </a:rPr>
                        <a:t>công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a:effectLst/>
                        </a:rPr>
                        <a:t>Cơ giải pháp trường được áp dụng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dirty="0" err="1">
                          <a:effectLst/>
                        </a:rPr>
                        <a:t>Giáo</a:t>
                      </a:r>
                      <a:r>
                        <a:rPr lang="en-US" sz="1600" dirty="0">
                          <a:effectLst/>
                        </a:rPr>
                        <a:t> </a:t>
                      </a:r>
                      <a:r>
                        <a:rPr lang="en-US" sz="1600" dirty="0" err="1">
                          <a:effectLst/>
                        </a:rPr>
                        <a:t>dục</a:t>
                      </a:r>
                      <a:r>
                        <a:rPr lang="en-US" sz="1600" dirty="0">
                          <a:effectLst/>
                        </a:rPr>
                        <a:t> </a:t>
                      </a:r>
                      <a:r>
                        <a:rPr lang="en-US" sz="1600" dirty="0" err="1">
                          <a:effectLst/>
                        </a:rPr>
                        <a:t>tiểu</a:t>
                      </a:r>
                      <a:r>
                        <a:rPr lang="en-US" sz="1600" dirty="0">
                          <a:effectLst/>
                        </a:rPr>
                        <a:t> </a:t>
                      </a:r>
                      <a:r>
                        <a:rPr lang="en-US" sz="1600" dirty="0" err="1">
                          <a:effectLst/>
                        </a:rPr>
                        <a:t>học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dirty="0" err="1">
                          <a:effectLst/>
                        </a:rPr>
                        <a:t>Quyền</a:t>
                      </a:r>
                      <a:r>
                        <a:rPr lang="en-US" sz="1600" dirty="0">
                          <a:effectLst/>
                        </a:rPr>
                        <a:t> </a:t>
                      </a:r>
                      <a:r>
                        <a:rPr lang="en-US" sz="1600" dirty="0" err="1">
                          <a:effectLst/>
                        </a:rPr>
                        <a:t>chọn</a:t>
                      </a:r>
                      <a:r>
                        <a:rPr lang="en-US" sz="1600" dirty="0">
                          <a:effectLst/>
                        </a:rPr>
                        <a:t> </a:t>
                      </a:r>
                      <a:r>
                        <a:rPr lang="en-US" sz="1600" dirty="0" err="1">
                          <a:effectLst/>
                        </a:rPr>
                        <a:t>người</a:t>
                      </a:r>
                      <a:r>
                        <a:rPr lang="en-US" sz="1600" dirty="0">
                          <a:effectLst/>
                        </a:rPr>
                        <a:t> </a:t>
                      </a:r>
                      <a:r>
                        <a:rPr lang="en-US" sz="1600" dirty="0" err="1">
                          <a:effectLst/>
                        </a:rPr>
                        <a:t>tiêu</a:t>
                      </a:r>
                      <a:r>
                        <a:rPr lang="en-US" sz="1600" dirty="0">
                          <a:effectLst/>
                        </a:rPr>
                        <a:t> </a:t>
                      </a:r>
                      <a:r>
                        <a:rPr lang="en-US" sz="1600" dirty="0" err="1">
                          <a:effectLst/>
                        </a:rPr>
                        <a:t>dùng</a:t>
                      </a:r>
                      <a:r>
                        <a:rPr lang="en-US" sz="1600" dirty="0">
                          <a:effectLst/>
                        </a:rPr>
                        <a:t>, </a:t>
                      </a:r>
                      <a:r>
                        <a:rPr lang="en-US" sz="1600" dirty="0" err="1">
                          <a:effectLst/>
                        </a:rPr>
                        <a:t>cấp</a:t>
                      </a:r>
                      <a:r>
                        <a:rPr lang="en-US" sz="1600" dirty="0">
                          <a:effectLst/>
                        </a:rPr>
                        <a:t> </a:t>
                      </a:r>
                      <a:r>
                        <a:rPr lang="en-US" sz="1600" dirty="0" err="1">
                          <a:effectLst/>
                        </a:rPr>
                        <a:t>ngân</a:t>
                      </a:r>
                      <a:r>
                        <a:rPr lang="en-US" sz="1600" dirty="0">
                          <a:effectLst/>
                        </a:rPr>
                        <a:t> </a:t>
                      </a:r>
                      <a:r>
                        <a:rPr lang="en-US" sz="1600" dirty="0" err="1">
                          <a:effectLst/>
                        </a:rPr>
                        <a:t>sách</a:t>
                      </a:r>
                      <a:r>
                        <a:rPr lang="en-US" sz="1600" dirty="0">
                          <a:effectLst/>
                        </a:rPr>
                        <a:t> </a:t>
                      </a:r>
                      <a:r>
                        <a:rPr lang="en-US" sz="1600" dirty="0" err="1">
                          <a:effectLst/>
                        </a:rPr>
                        <a:t>gắn</a:t>
                      </a:r>
                      <a:r>
                        <a:rPr lang="en-US" sz="1600" dirty="0">
                          <a:effectLst/>
                        </a:rPr>
                        <a:t> </a:t>
                      </a:r>
                      <a:r>
                        <a:rPr lang="en-US" sz="1600" dirty="0" err="1">
                          <a:effectLst/>
                        </a:rPr>
                        <a:t>với</a:t>
                      </a:r>
                      <a:r>
                        <a:rPr lang="en-US" sz="1600" dirty="0">
                          <a:effectLst/>
                        </a:rPr>
                        <a:t> </a:t>
                      </a:r>
                      <a:r>
                        <a:rPr lang="en-US" sz="1600" dirty="0" err="1">
                          <a:effectLst/>
                        </a:rPr>
                        <a:t>mức</a:t>
                      </a:r>
                      <a:r>
                        <a:rPr lang="en-US" sz="1600" dirty="0">
                          <a:effectLst/>
                        </a:rPr>
                        <a:t> </a:t>
                      </a:r>
                      <a:r>
                        <a:rPr lang="en-US" sz="1600" dirty="0" err="1">
                          <a:effectLst/>
                        </a:rPr>
                        <a:t>cung</a:t>
                      </a:r>
                      <a:r>
                        <a:rPr lang="en-US" sz="1600" dirty="0">
                          <a:effectLst/>
                        </a:rPr>
                        <a:t> </a:t>
                      </a:r>
                      <a:r>
                        <a:rPr lang="en-US" sz="1600" dirty="0" err="1">
                          <a:effectLst/>
                        </a:rPr>
                        <a:t>ứng</a:t>
                      </a:r>
                      <a:r>
                        <a:rPr lang="en-US" sz="1600" dirty="0">
                          <a:effectLst/>
                        </a:rPr>
                        <a:t> </a:t>
                      </a:r>
                      <a:r>
                        <a:rPr lang="en-US" sz="1600" dirty="0" err="1">
                          <a:effectLst/>
                        </a:rPr>
                        <a:t>dịch</a:t>
                      </a:r>
                      <a:r>
                        <a:rPr lang="en-US" sz="1600" dirty="0">
                          <a:effectLst/>
                        </a:rPr>
                        <a:t> </a:t>
                      </a:r>
                      <a:r>
                        <a:rPr lang="en-US" sz="1600" dirty="0" err="1">
                          <a:effectLst/>
                        </a:rPr>
                        <a:t>vụ</a:t>
                      </a:r>
                      <a:r>
                        <a:rPr lang="en-US" sz="1600" dirty="0">
                          <a:effectLst/>
                        </a:rPr>
                        <a:t>, </a:t>
                      </a:r>
                      <a:r>
                        <a:rPr lang="en-US" sz="1600" dirty="0" err="1">
                          <a:effectLst/>
                        </a:rPr>
                        <a:t>tài</a:t>
                      </a:r>
                      <a:r>
                        <a:rPr lang="en-US" sz="1600" dirty="0">
                          <a:effectLst/>
                        </a:rPr>
                        <a:t> </a:t>
                      </a:r>
                      <a:r>
                        <a:rPr lang="en-US" sz="1600" dirty="0" err="1">
                          <a:effectLst/>
                        </a:rPr>
                        <a:t>trợ</a:t>
                      </a:r>
                      <a:r>
                        <a:rPr lang="en-US" sz="1600" dirty="0">
                          <a:effectLst/>
                        </a:rPr>
                        <a:t> </a:t>
                      </a:r>
                      <a:r>
                        <a:rPr lang="en-US" sz="1600" dirty="0" err="1">
                          <a:effectLst/>
                        </a:rPr>
                        <a:t>chính</a:t>
                      </a:r>
                      <a:r>
                        <a:rPr lang="en-US" sz="1600" dirty="0">
                          <a:effectLst/>
                        </a:rPr>
                        <a:t> </a:t>
                      </a:r>
                      <a:r>
                        <a:rPr lang="en-US" sz="1600" dirty="0" err="1">
                          <a:effectLst/>
                        </a:rPr>
                        <a:t>phủ</a:t>
                      </a:r>
                      <a:r>
                        <a:rPr lang="en-US" sz="1600" dirty="0">
                          <a:effectLst/>
                        </a:rPr>
                        <a:t> </a:t>
                      </a:r>
                      <a:r>
                        <a:rPr lang="en-US" sz="1600" dirty="0" err="1">
                          <a:effectLst/>
                        </a:rPr>
                        <a:t>cho</a:t>
                      </a:r>
                      <a:r>
                        <a:rPr lang="en-US" sz="1600" dirty="0">
                          <a:effectLst/>
                        </a:rPr>
                        <a:t> </a:t>
                      </a:r>
                      <a:r>
                        <a:rPr lang="en-US" sz="1600" dirty="0" err="1">
                          <a:effectLst/>
                        </a:rPr>
                        <a:t>các</a:t>
                      </a:r>
                      <a:r>
                        <a:rPr lang="en-US" sz="1600" dirty="0">
                          <a:effectLst/>
                        </a:rPr>
                        <a:t> </a:t>
                      </a:r>
                      <a:r>
                        <a:rPr lang="en-US" sz="1600" dirty="0" err="1">
                          <a:effectLst/>
                        </a:rPr>
                        <a:t>nhà</a:t>
                      </a:r>
                      <a:r>
                        <a:rPr lang="en-US" sz="1600" dirty="0">
                          <a:effectLst/>
                        </a:rPr>
                        <a:t> </a:t>
                      </a:r>
                      <a:r>
                        <a:rPr lang="en-US" sz="1600" dirty="0" err="1">
                          <a:effectLst/>
                        </a:rPr>
                        <a:t>cung</a:t>
                      </a:r>
                      <a:r>
                        <a:rPr lang="en-US" sz="1600" dirty="0">
                          <a:effectLst/>
                        </a:rPr>
                        <a:t> </a:t>
                      </a:r>
                      <a:r>
                        <a:rPr lang="en-US" sz="1600" dirty="0" err="1">
                          <a:effectLst/>
                        </a:rPr>
                        <a:t>cấp</a:t>
                      </a:r>
                      <a:r>
                        <a:rPr lang="en-US" sz="1600" dirty="0">
                          <a:effectLst/>
                        </a:rPr>
                        <a:t> </a:t>
                      </a:r>
                      <a:r>
                        <a:rPr lang="en-US" sz="1600" dirty="0" err="1">
                          <a:effectLst/>
                        </a:rPr>
                        <a:t>tư</a:t>
                      </a:r>
                      <a:r>
                        <a:rPr lang="en-US" sz="1600" dirty="0">
                          <a:effectLst/>
                        </a:rPr>
                        <a:t> </a:t>
                      </a:r>
                      <a:r>
                        <a:rPr lang="en-US" sz="1600" dirty="0" err="1">
                          <a:effectLst/>
                        </a:rPr>
                        <a:t>nhân</a:t>
                      </a:r>
                      <a:r>
                        <a:rPr lang="en-US" sz="16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dirty="0" err="1">
                          <a:effectLst/>
                        </a:rPr>
                        <a:t>Giáo</a:t>
                      </a:r>
                      <a:r>
                        <a:rPr lang="en-US" sz="1600" dirty="0">
                          <a:effectLst/>
                        </a:rPr>
                        <a:t> </a:t>
                      </a:r>
                      <a:r>
                        <a:rPr lang="en-US" sz="1600" dirty="0" err="1">
                          <a:effectLst/>
                        </a:rPr>
                        <a:t>dục</a:t>
                      </a:r>
                      <a:r>
                        <a:rPr lang="en-US" sz="1600" dirty="0">
                          <a:effectLst/>
                        </a:rPr>
                        <a:t> </a:t>
                      </a:r>
                      <a:r>
                        <a:rPr lang="en-US" sz="1600" dirty="0" err="1">
                          <a:effectLst/>
                        </a:rPr>
                        <a:t>cơ</a:t>
                      </a:r>
                      <a:r>
                        <a:rPr lang="en-US" sz="1600" dirty="0">
                          <a:effectLst/>
                        </a:rPr>
                        <a:t> </a:t>
                      </a:r>
                      <a:r>
                        <a:rPr lang="en-US" sz="1600" dirty="0" err="1">
                          <a:effectLst/>
                        </a:rPr>
                        <a:t>sở</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dirty="0" err="1">
                          <a:effectLst/>
                        </a:rPr>
                        <a:t>Quyền</a:t>
                      </a:r>
                      <a:r>
                        <a:rPr lang="en-US" sz="1600" dirty="0">
                          <a:effectLst/>
                        </a:rPr>
                        <a:t> </a:t>
                      </a:r>
                      <a:r>
                        <a:rPr lang="en-US" sz="1600" dirty="0" err="1">
                          <a:effectLst/>
                        </a:rPr>
                        <a:t>chọn</a:t>
                      </a:r>
                      <a:r>
                        <a:rPr lang="en-US" sz="1600" dirty="0">
                          <a:effectLst/>
                        </a:rPr>
                        <a:t> </a:t>
                      </a:r>
                      <a:r>
                        <a:rPr lang="en-US" sz="1600" dirty="0" err="1">
                          <a:effectLst/>
                        </a:rPr>
                        <a:t>người</a:t>
                      </a:r>
                      <a:r>
                        <a:rPr lang="en-US" sz="1600" dirty="0">
                          <a:effectLst/>
                        </a:rPr>
                        <a:t> </a:t>
                      </a:r>
                      <a:r>
                        <a:rPr lang="en-US" sz="1600" dirty="0" err="1">
                          <a:effectLst/>
                        </a:rPr>
                        <a:t>tiêu</a:t>
                      </a:r>
                      <a:r>
                        <a:rPr lang="en-US" sz="1600" dirty="0">
                          <a:effectLst/>
                        </a:rPr>
                        <a:t> </a:t>
                      </a:r>
                      <a:r>
                        <a:rPr lang="en-US" sz="1600" dirty="0" err="1">
                          <a:effectLst/>
                        </a:rPr>
                        <a:t>dùng</a:t>
                      </a:r>
                      <a:r>
                        <a:rPr lang="en-US" sz="1600" dirty="0">
                          <a:effectLst/>
                        </a:rPr>
                        <a:t>, </a:t>
                      </a:r>
                      <a:r>
                        <a:rPr lang="en-US" sz="1600" dirty="0" err="1">
                          <a:effectLst/>
                        </a:rPr>
                        <a:t>cấp</a:t>
                      </a:r>
                      <a:r>
                        <a:rPr lang="en-US" sz="1600" dirty="0">
                          <a:effectLst/>
                        </a:rPr>
                        <a:t> </a:t>
                      </a:r>
                      <a:r>
                        <a:rPr lang="en-US" sz="1600" dirty="0" err="1">
                          <a:effectLst/>
                        </a:rPr>
                        <a:t>ngân</a:t>
                      </a:r>
                      <a:r>
                        <a:rPr lang="en-US" sz="1600" dirty="0">
                          <a:effectLst/>
                        </a:rPr>
                        <a:t> </a:t>
                      </a:r>
                      <a:r>
                        <a:rPr lang="en-US" sz="1600" dirty="0" err="1">
                          <a:effectLst/>
                        </a:rPr>
                        <a:t>sách</a:t>
                      </a:r>
                      <a:r>
                        <a:rPr lang="en-US" sz="1600" dirty="0">
                          <a:effectLst/>
                        </a:rPr>
                        <a:t> </a:t>
                      </a:r>
                      <a:r>
                        <a:rPr lang="en-US" sz="1600" dirty="0" err="1">
                          <a:effectLst/>
                        </a:rPr>
                        <a:t>gắn</a:t>
                      </a:r>
                      <a:r>
                        <a:rPr lang="en-US" sz="1600" dirty="0">
                          <a:effectLst/>
                        </a:rPr>
                        <a:t> </a:t>
                      </a:r>
                      <a:r>
                        <a:rPr lang="en-US" sz="1600" dirty="0" err="1">
                          <a:effectLst/>
                        </a:rPr>
                        <a:t>với</a:t>
                      </a:r>
                      <a:r>
                        <a:rPr lang="en-US" sz="1600" dirty="0">
                          <a:effectLst/>
                        </a:rPr>
                        <a:t> </a:t>
                      </a:r>
                      <a:r>
                        <a:rPr lang="en-US" sz="1600" dirty="0" err="1">
                          <a:effectLst/>
                        </a:rPr>
                        <a:t>mức</a:t>
                      </a:r>
                      <a:r>
                        <a:rPr lang="en-US" sz="1600" dirty="0">
                          <a:effectLst/>
                        </a:rPr>
                        <a:t> </a:t>
                      </a:r>
                      <a:r>
                        <a:rPr lang="en-US" sz="1600" dirty="0" err="1">
                          <a:effectLst/>
                        </a:rPr>
                        <a:t>cung</a:t>
                      </a:r>
                      <a:r>
                        <a:rPr lang="en-US" sz="1600" dirty="0">
                          <a:effectLst/>
                        </a:rPr>
                        <a:t> </a:t>
                      </a:r>
                      <a:r>
                        <a:rPr lang="en-US" sz="1600" dirty="0" err="1">
                          <a:effectLst/>
                        </a:rPr>
                        <a:t>ứng</a:t>
                      </a:r>
                      <a:r>
                        <a:rPr lang="en-US" sz="1600" dirty="0">
                          <a:effectLst/>
                        </a:rPr>
                        <a:t> </a:t>
                      </a:r>
                      <a:r>
                        <a:rPr lang="en-US" sz="1600" dirty="0" err="1">
                          <a:effectLst/>
                        </a:rPr>
                        <a:t>dịch</a:t>
                      </a:r>
                      <a:r>
                        <a:rPr lang="en-US" sz="1600" dirty="0">
                          <a:effectLst/>
                        </a:rPr>
                        <a:t> </a:t>
                      </a:r>
                      <a:r>
                        <a:rPr lang="en-US" sz="1600" dirty="0" err="1">
                          <a:effectLst/>
                        </a:rPr>
                        <a:t>vụ</a:t>
                      </a:r>
                      <a:r>
                        <a:rPr lang="en-US" sz="1600" dirty="0">
                          <a:effectLst/>
                        </a:rPr>
                        <a:t>, </a:t>
                      </a:r>
                      <a:r>
                        <a:rPr lang="en-US" sz="1600" dirty="0" err="1">
                          <a:effectLst/>
                        </a:rPr>
                        <a:t>tài</a:t>
                      </a:r>
                      <a:r>
                        <a:rPr lang="en-US" sz="1600" dirty="0">
                          <a:effectLst/>
                        </a:rPr>
                        <a:t> </a:t>
                      </a:r>
                      <a:r>
                        <a:rPr lang="en-US" sz="1600" dirty="0" err="1">
                          <a:effectLst/>
                        </a:rPr>
                        <a:t>trợ</a:t>
                      </a:r>
                      <a:r>
                        <a:rPr lang="en-US" sz="1600" dirty="0">
                          <a:effectLst/>
                        </a:rPr>
                        <a:t> </a:t>
                      </a:r>
                      <a:r>
                        <a:rPr lang="en-US" sz="1600" dirty="0" err="1">
                          <a:effectLst/>
                        </a:rPr>
                        <a:t>chính</a:t>
                      </a:r>
                      <a:r>
                        <a:rPr lang="en-US" sz="1600" dirty="0">
                          <a:effectLst/>
                        </a:rPr>
                        <a:t> </a:t>
                      </a:r>
                      <a:r>
                        <a:rPr lang="en-US" sz="1600" dirty="0" err="1">
                          <a:effectLst/>
                        </a:rPr>
                        <a:t>phủ</a:t>
                      </a:r>
                      <a:r>
                        <a:rPr lang="en-US" sz="1600" dirty="0">
                          <a:effectLst/>
                        </a:rPr>
                        <a:t> </a:t>
                      </a:r>
                      <a:r>
                        <a:rPr lang="en-US" sz="1600" dirty="0" err="1">
                          <a:effectLst/>
                        </a:rPr>
                        <a:t>cho</a:t>
                      </a:r>
                      <a:r>
                        <a:rPr lang="en-US" sz="1600" dirty="0">
                          <a:effectLst/>
                        </a:rPr>
                        <a:t> </a:t>
                      </a:r>
                      <a:r>
                        <a:rPr lang="en-US" sz="1600" dirty="0" err="1">
                          <a:effectLst/>
                        </a:rPr>
                        <a:t>các</a:t>
                      </a:r>
                      <a:r>
                        <a:rPr lang="en-US" sz="1600" dirty="0">
                          <a:effectLst/>
                        </a:rPr>
                        <a:t> </a:t>
                      </a:r>
                      <a:r>
                        <a:rPr lang="en-US" sz="1600" dirty="0" err="1">
                          <a:effectLst/>
                        </a:rPr>
                        <a:t>nhà</a:t>
                      </a:r>
                      <a:r>
                        <a:rPr lang="en-US" sz="1600" dirty="0">
                          <a:effectLst/>
                        </a:rPr>
                        <a:t> </a:t>
                      </a:r>
                      <a:r>
                        <a:rPr lang="en-US" sz="1600" dirty="0" err="1">
                          <a:effectLst/>
                        </a:rPr>
                        <a:t>cung</a:t>
                      </a:r>
                      <a:r>
                        <a:rPr lang="en-US" sz="1600" dirty="0">
                          <a:effectLst/>
                        </a:rPr>
                        <a:t> </a:t>
                      </a:r>
                      <a:r>
                        <a:rPr lang="en-US" sz="1600" dirty="0" err="1">
                          <a:effectLst/>
                        </a:rPr>
                        <a:t>cấp</a:t>
                      </a:r>
                      <a:r>
                        <a:rPr lang="en-US" sz="1600" dirty="0">
                          <a:effectLst/>
                        </a:rPr>
                        <a:t> </a:t>
                      </a:r>
                      <a:r>
                        <a:rPr lang="en-US" sz="1600" dirty="0" err="1">
                          <a:effectLst/>
                        </a:rPr>
                        <a:t>tư</a:t>
                      </a:r>
                      <a:r>
                        <a:rPr lang="en-US" sz="1600" dirty="0">
                          <a:effectLst/>
                        </a:rPr>
                        <a:t> </a:t>
                      </a:r>
                      <a:r>
                        <a:rPr lang="en-US" sz="1600" dirty="0" err="1">
                          <a:effectLst/>
                        </a:rPr>
                        <a:t>nhân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a:effectLst/>
                        </a:rPr>
                        <a:t>Giáo dục cấp cao hơn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a:effectLst/>
                        </a:rPr>
                        <a:t>Thu phí người sử dụng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dirty="0" err="1">
                          <a:effectLst/>
                        </a:rPr>
                        <a:t>Bệnh</a:t>
                      </a:r>
                      <a:r>
                        <a:rPr lang="en-US" sz="1600" dirty="0">
                          <a:effectLst/>
                        </a:rPr>
                        <a:t> </a:t>
                      </a:r>
                      <a:r>
                        <a:rPr lang="en-US" sz="1600" dirty="0" err="1">
                          <a:effectLst/>
                        </a:rPr>
                        <a:t>viện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a:effectLst/>
                        </a:rPr>
                        <a:t>Quyền chọn người tiêu dùng, cấp ngân sách gắn với mức cung ứng dịch vụ, tăng cạnh tranh giữa các nhà cung cấp</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dirty="0" err="1">
                          <a:effectLst/>
                        </a:rPr>
                        <a:t>Giao</a:t>
                      </a:r>
                      <a:r>
                        <a:rPr lang="en-US" sz="1600" dirty="0">
                          <a:effectLst/>
                        </a:rPr>
                        <a:t> </a:t>
                      </a:r>
                      <a:r>
                        <a:rPr lang="en-US" sz="1600" dirty="0" err="1">
                          <a:effectLst/>
                        </a:rPr>
                        <a:t>thông</a:t>
                      </a:r>
                      <a:r>
                        <a:rPr lang="en-US" sz="1600" dirty="0">
                          <a:effectLst/>
                        </a:rPr>
                        <a:t> </a:t>
                      </a:r>
                      <a:r>
                        <a:rPr lang="en-US" sz="1600" dirty="0" err="1">
                          <a:effectLst/>
                        </a:rPr>
                        <a:t>công</a:t>
                      </a:r>
                      <a:r>
                        <a:rPr lang="en-US" sz="1600" dirty="0">
                          <a:effectLst/>
                        </a:rPr>
                        <a:t> </a:t>
                      </a:r>
                      <a:r>
                        <a:rPr lang="en-US" sz="1600" dirty="0" err="1">
                          <a:effectLst/>
                        </a:rPr>
                        <a:t>cộng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a:effectLst/>
                        </a:rPr>
                        <a:t>Thu phí người sử dụng, đầu thầu công khai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a:effectLst/>
                        </a:rPr>
                        <a:t>Điều dưỡng tại nhà</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a:effectLst/>
                        </a:rPr>
                        <a:t>Quyền chọn người tiêu dùng, thu phí người sử dụng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a:effectLst/>
                        </a:rPr>
                        <a:t>Chăm sóc trẻ em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dirty="0" err="1">
                          <a:effectLst/>
                        </a:rPr>
                        <a:t>Quyền</a:t>
                      </a:r>
                      <a:r>
                        <a:rPr lang="en-US" sz="1600" dirty="0">
                          <a:effectLst/>
                        </a:rPr>
                        <a:t> </a:t>
                      </a:r>
                      <a:r>
                        <a:rPr lang="en-US" sz="1600" dirty="0" err="1">
                          <a:effectLst/>
                        </a:rPr>
                        <a:t>chọn</a:t>
                      </a:r>
                      <a:r>
                        <a:rPr lang="en-US" sz="1600" dirty="0">
                          <a:effectLst/>
                        </a:rPr>
                        <a:t> </a:t>
                      </a:r>
                      <a:r>
                        <a:rPr lang="en-US" sz="1600" dirty="0" err="1">
                          <a:effectLst/>
                        </a:rPr>
                        <a:t>người</a:t>
                      </a:r>
                      <a:r>
                        <a:rPr lang="en-US" sz="1600" dirty="0">
                          <a:effectLst/>
                        </a:rPr>
                        <a:t> </a:t>
                      </a:r>
                      <a:r>
                        <a:rPr lang="en-US" sz="1600" dirty="0" err="1">
                          <a:effectLst/>
                        </a:rPr>
                        <a:t>tiêu</a:t>
                      </a:r>
                      <a:r>
                        <a:rPr lang="en-US" sz="1600" dirty="0">
                          <a:effectLst/>
                        </a:rPr>
                        <a:t> </a:t>
                      </a:r>
                      <a:r>
                        <a:rPr lang="en-US" sz="1600" dirty="0" err="1">
                          <a:effectLst/>
                        </a:rPr>
                        <a:t>dùng</a:t>
                      </a:r>
                      <a:r>
                        <a:rPr lang="en-US" sz="1600" dirty="0">
                          <a:effectLst/>
                        </a:rPr>
                        <a:t>, </a:t>
                      </a:r>
                      <a:r>
                        <a:rPr lang="en-US" sz="1600" dirty="0" err="1">
                          <a:effectLst/>
                        </a:rPr>
                        <a:t>thu</a:t>
                      </a:r>
                      <a:r>
                        <a:rPr lang="en-US" sz="1600" dirty="0">
                          <a:effectLst/>
                        </a:rPr>
                        <a:t> </a:t>
                      </a:r>
                      <a:r>
                        <a:rPr lang="en-US" sz="1600" dirty="0" err="1">
                          <a:effectLst/>
                        </a:rPr>
                        <a:t>phí</a:t>
                      </a:r>
                      <a:r>
                        <a:rPr lang="en-US" sz="1600" dirty="0">
                          <a:effectLst/>
                        </a:rPr>
                        <a:t> </a:t>
                      </a:r>
                      <a:r>
                        <a:rPr lang="en-US" sz="1600" dirty="0" err="1">
                          <a:effectLst/>
                        </a:rPr>
                        <a:t>người</a:t>
                      </a:r>
                      <a:r>
                        <a:rPr lang="en-US" sz="1600" dirty="0">
                          <a:effectLst/>
                        </a:rPr>
                        <a:t> </a:t>
                      </a:r>
                      <a:r>
                        <a:rPr lang="en-US" sz="1600" dirty="0" err="1">
                          <a:effectLst/>
                        </a:rPr>
                        <a:t>sử</a:t>
                      </a:r>
                      <a:r>
                        <a:rPr lang="en-US" sz="1600" dirty="0">
                          <a:effectLst/>
                        </a:rPr>
                        <a:t> </a:t>
                      </a:r>
                      <a:r>
                        <a:rPr lang="en-US" sz="1600" dirty="0" err="1">
                          <a:effectLst/>
                        </a:rPr>
                        <a:t>dụng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50000"/>
                        </a:lnSpc>
                        <a:spcBef>
                          <a:spcPts val="600"/>
                        </a:spcBef>
                        <a:spcAft>
                          <a:spcPts val="600"/>
                        </a:spcAft>
                      </a:pPr>
                      <a:r>
                        <a:rPr lang="en-US" sz="1600">
                          <a:effectLst/>
                        </a:rPr>
                        <a:t>Thu dọn rác thải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Bef>
                          <a:spcPts val="600"/>
                        </a:spcBef>
                        <a:spcAft>
                          <a:spcPts val="600"/>
                        </a:spcAft>
                      </a:pPr>
                      <a:r>
                        <a:rPr lang="en-US" sz="1600" dirty="0" err="1">
                          <a:effectLst/>
                        </a:rPr>
                        <a:t>Đầu</a:t>
                      </a:r>
                      <a:r>
                        <a:rPr lang="en-US" sz="1600" dirty="0">
                          <a:effectLst/>
                        </a:rPr>
                        <a:t> </a:t>
                      </a:r>
                      <a:r>
                        <a:rPr lang="en-US" sz="1600" dirty="0" err="1">
                          <a:effectLst/>
                        </a:rPr>
                        <a:t>thầu</a:t>
                      </a:r>
                      <a:r>
                        <a:rPr lang="en-US" sz="1600" dirty="0">
                          <a:effectLst/>
                        </a:rPr>
                        <a:t> </a:t>
                      </a:r>
                      <a:r>
                        <a:rPr lang="en-US" sz="1600" dirty="0" err="1">
                          <a:effectLst/>
                        </a:rPr>
                        <a:t>công</a:t>
                      </a:r>
                      <a:r>
                        <a:rPr lang="en-US" sz="1600" dirty="0">
                          <a:effectLst/>
                        </a:rPr>
                        <a:t> </a:t>
                      </a:r>
                      <a:r>
                        <a:rPr lang="en-US" sz="1600" dirty="0" err="1">
                          <a:effectLst/>
                        </a:rPr>
                        <a:t>khai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6" name="Rectangle 5"/>
          <p:cNvSpPr/>
          <p:nvPr/>
        </p:nvSpPr>
        <p:spPr>
          <a:xfrm>
            <a:off x="8077200" y="5820805"/>
            <a:ext cx="2418932" cy="324128"/>
          </a:xfrm>
          <a:prstGeom prst="rect">
            <a:avLst/>
          </a:prstGeom>
        </p:spPr>
        <p:txBody>
          <a:bodyPr wrap="none">
            <a:spAutoFit/>
          </a:bodyPr>
          <a:lstStyle/>
          <a:p>
            <a:pPr indent="252095" algn="r">
              <a:lnSpc>
                <a:spcPct val="115000"/>
              </a:lnSpc>
              <a:spcAft>
                <a:spcPts val="0"/>
              </a:spcAft>
            </a:pPr>
            <a:r>
              <a:rPr lang="en-US" sz="1400" dirty="0" err="1">
                <a:latin typeface="UVN Viet Sach"/>
                <a:ea typeface="Times New Roman" panose="02020603050405020304" pitchFamily="18" charset="0"/>
                <a:cs typeface="Times New Roman" panose="02020603050405020304" pitchFamily="18" charset="0"/>
              </a:rPr>
              <a:t>Nguồn</a:t>
            </a:r>
            <a:r>
              <a:rPr lang="en-US" sz="1400" dirty="0">
                <a:latin typeface="UVN Viet Sach"/>
                <a:ea typeface="Times New Roman" panose="02020603050405020304" pitchFamily="18" charset="0"/>
                <a:cs typeface="Times New Roman" panose="02020603050405020304" pitchFamily="18" charset="0"/>
              </a:rPr>
              <a:t>: </a:t>
            </a:r>
            <a:r>
              <a:rPr lang="en-US" sz="1400" dirty="0" err="1">
                <a:latin typeface="UVN Viet Sach"/>
                <a:ea typeface="Times New Roman" panose="02020603050405020304" pitchFamily="18" charset="0"/>
                <a:cs typeface="Times New Roman" panose="02020603050405020304" pitchFamily="18" charset="0"/>
              </a:rPr>
              <a:t>Blochliger</a:t>
            </a:r>
            <a:r>
              <a:rPr lang="en-US" sz="1400" dirty="0">
                <a:latin typeface="UVN Viet Sach"/>
                <a:ea typeface="Times New Roman" panose="02020603050405020304" pitchFamily="18" charset="0"/>
                <a:cs typeface="Times New Roman" panose="02020603050405020304" pitchFamily="18" charset="0"/>
              </a:rPr>
              <a:t> (2008)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11661714" y="6385172"/>
            <a:ext cx="393056" cy="338554"/>
          </a:xfrm>
          <a:prstGeom prst="rect">
            <a:avLst/>
          </a:prstGeom>
          <a:noFill/>
        </p:spPr>
        <p:txBody>
          <a:bodyPr wrap="none" rtlCol="0">
            <a:spAutoFit/>
          </a:bodyPr>
          <a:lstStyle/>
          <a:p>
            <a:fld id="{636E276B-CD4D-4FA2-9DB4-FF8D85FCAB18}" type="slidenum">
              <a:rPr lang="en-US" sz="1600" smtClean="0">
                <a:solidFill>
                  <a:schemeClr val="accent6">
                    <a:lumMod val="50000"/>
                  </a:schemeClr>
                </a:solidFill>
              </a:rPr>
              <a:t>13</a:t>
            </a:fld>
            <a:endParaRPr lang="en-US" sz="1600" dirty="0">
              <a:solidFill>
                <a:schemeClr val="accent6">
                  <a:lumMod val="50000"/>
                </a:schemeClr>
              </a:solidFill>
            </a:endParaRPr>
          </a:p>
        </p:txBody>
      </p:sp>
    </p:spTree>
    <p:extLst>
      <p:ext uri="{BB962C8B-B14F-4D97-AF65-F5344CB8AC3E}">
        <p14:creationId xmlns:p14="http://schemas.microsoft.com/office/powerpoint/2010/main" val="1636607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1" name="Freeform 30"/>
          <p:cNvSpPr/>
          <p:nvPr/>
        </p:nvSpPr>
        <p:spPr>
          <a:xfrm flipH="1" flipV="1">
            <a:off x="528931" y="-40560"/>
            <a:ext cx="12094095" cy="7112034"/>
          </a:xfrm>
          <a:custGeom>
            <a:avLst/>
            <a:gdLst>
              <a:gd name="connsiteX0" fmla="*/ 1219200 w 6210300"/>
              <a:gd name="connsiteY0" fmla="*/ 514350 h 8915400"/>
              <a:gd name="connsiteX1" fmla="*/ 6210300 w 6210300"/>
              <a:gd name="connsiteY1" fmla="*/ 3581400 h 8915400"/>
              <a:gd name="connsiteX2" fmla="*/ 6210300 w 6210300"/>
              <a:gd name="connsiteY2" fmla="*/ 8134350 h 8915400"/>
              <a:gd name="connsiteX3" fmla="*/ 0 w 6210300"/>
              <a:gd name="connsiteY3" fmla="*/ 8915400 h 8915400"/>
              <a:gd name="connsiteX4" fmla="*/ 552450 w 6210300"/>
              <a:gd name="connsiteY4" fmla="*/ 0 h 8915400"/>
              <a:gd name="connsiteX5" fmla="*/ 1219200 w 6210300"/>
              <a:gd name="connsiteY5" fmla="*/ 514350 h 8915400"/>
              <a:gd name="connsiteX0" fmla="*/ 1219200 w 6210300"/>
              <a:gd name="connsiteY0" fmla="*/ 514350 h 8915400"/>
              <a:gd name="connsiteX1" fmla="*/ 6210300 w 6210300"/>
              <a:gd name="connsiteY1" fmla="*/ 3581400 h 8915400"/>
              <a:gd name="connsiteX2" fmla="*/ 6210300 w 6210300"/>
              <a:gd name="connsiteY2" fmla="*/ 7786007 h 8915400"/>
              <a:gd name="connsiteX3" fmla="*/ 0 w 6210300"/>
              <a:gd name="connsiteY3" fmla="*/ 8915400 h 8915400"/>
              <a:gd name="connsiteX4" fmla="*/ 552450 w 6210300"/>
              <a:gd name="connsiteY4" fmla="*/ 0 h 8915400"/>
              <a:gd name="connsiteX5" fmla="*/ 1219200 w 6210300"/>
              <a:gd name="connsiteY5" fmla="*/ 514350 h 8915400"/>
              <a:gd name="connsiteX0" fmla="*/ 1219200 w 6210300"/>
              <a:gd name="connsiteY0" fmla="*/ 514350 h 8915400"/>
              <a:gd name="connsiteX1" fmla="*/ 5992586 w 6210300"/>
              <a:gd name="connsiteY1" fmla="*/ 3436257 h 8915400"/>
              <a:gd name="connsiteX2" fmla="*/ 6210300 w 6210300"/>
              <a:gd name="connsiteY2" fmla="*/ 7786007 h 8915400"/>
              <a:gd name="connsiteX3" fmla="*/ 0 w 6210300"/>
              <a:gd name="connsiteY3" fmla="*/ 8915400 h 8915400"/>
              <a:gd name="connsiteX4" fmla="*/ 552450 w 6210300"/>
              <a:gd name="connsiteY4" fmla="*/ 0 h 8915400"/>
              <a:gd name="connsiteX5" fmla="*/ 1219200 w 6210300"/>
              <a:gd name="connsiteY5" fmla="*/ 514350 h 8915400"/>
              <a:gd name="connsiteX0" fmla="*/ 1088571 w 6210300"/>
              <a:gd name="connsiteY0" fmla="*/ 688522 h 8915400"/>
              <a:gd name="connsiteX1" fmla="*/ 5992586 w 6210300"/>
              <a:gd name="connsiteY1" fmla="*/ 3436257 h 8915400"/>
              <a:gd name="connsiteX2" fmla="*/ 6210300 w 6210300"/>
              <a:gd name="connsiteY2" fmla="*/ 7786007 h 8915400"/>
              <a:gd name="connsiteX3" fmla="*/ 0 w 6210300"/>
              <a:gd name="connsiteY3" fmla="*/ 8915400 h 8915400"/>
              <a:gd name="connsiteX4" fmla="*/ 552450 w 6210300"/>
              <a:gd name="connsiteY4" fmla="*/ 0 h 8915400"/>
              <a:gd name="connsiteX5" fmla="*/ 1088571 w 6210300"/>
              <a:gd name="connsiteY5" fmla="*/ 688522 h 8915400"/>
              <a:gd name="connsiteX0" fmla="*/ 1088571 w 6210300"/>
              <a:gd name="connsiteY0" fmla="*/ 6350 h 8233228"/>
              <a:gd name="connsiteX1" fmla="*/ 5992586 w 6210300"/>
              <a:gd name="connsiteY1" fmla="*/ 2754085 h 8233228"/>
              <a:gd name="connsiteX2" fmla="*/ 6210300 w 6210300"/>
              <a:gd name="connsiteY2" fmla="*/ 7103835 h 8233228"/>
              <a:gd name="connsiteX3" fmla="*/ 0 w 6210300"/>
              <a:gd name="connsiteY3" fmla="*/ 8233228 h 8233228"/>
              <a:gd name="connsiteX4" fmla="*/ 29935 w 6210300"/>
              <a:gd name="connsiteY4" fmla="*/ 0 h 8233228"/>
              <a:gd name="connsiteX5" fmla="*/ 1088571 w 6210300"/>
              <a:gd name="connsiteY5" fmla="*/ 6350 h 8233228"/>
              <a:gd name="connsiteX0" fmla="*/ 1059542 w 6181271"/>
              <a:gd name="connsiteY0" fmla="*/ 6350 h 7103835"/>
              <a:gd name="connsiteX1" fmla="*/ 5963557 w 6181271"/>
              <a:gd name="connsiteY1" fmla="*/ 2754085 h 7103835"/>
              <a:gd name="connsiteX2" fmla="*/ 6181271 w 6181271"/>
              <a:gd name="connsiteY2" fmla="*/ 7103835 h 7103835"/>
              <a:gd name="connsiteX3" fmla="*/ 0 w 6181271"/>
              <a:gd name="connsiteY3" fmla="*/ 6868885 h 7103835"/>
              <a:gd name="connsiteX4" fmla="*/ 906 w 6181271"/>
              <a:gd name="connsiteY4" fmla="*/ 0 h 7103835"/>
              <a:gd name="connsiteX5" fmla="*/ 1059542 w 6181271"/>
              <a:gd name="connsiteY5" fmla="*/ 6350 h 7103835"/>
              <a:gd name="connsiteX0" fmla="*/ 1059542 w 6152243"/>
              <a:gd name="connsiteY0" fmla="*/ 6350 h 6915149"/>
              <a:gd name="connsiteX1" fmla="*/ 5963557 w 6152243"/>
              <a:gd name="connsiteY1" fmla="*/ 2754085 h 6915149"/>
              <a:gd name="connsiteX2" fmla="*/ 6152243 w 6152243"/>
              <a:gd name="connsiteY2" fmla="*/ 6915149 h 6915149"/>
              <a:gd name="connsiteX3" fmla="*/ 0 w 6152243"/>
              <a:gd name="connsiteY3" fmla="*/ 6868885 h 6915149"/>
              <a:gd name="connsiteX4" fmla="*/ 906 w 6152243"/>
              <a:gd name="connsiteY4" fmla="*/ 0 h 6915149"/>
              <a:gd name="connsiteX5" fmla="*/ 1059542 w 6152243"/>
              <a:gd name="connsiteY5" fmla="*/ 6350 h 6915149"/>
              <a:gd name="connsiteX0" fmla="*/ 1059542 w 12222843"/>
              <a:gd name="connsiteY0" fmla="*/ 6350 h 6965949"/>
              <a:gd name="connsiteX1" fmla="*/ 5963557 w 12222843"/>
              <a:gd name="connsiteY1" fmla="*/ 2754085 h 6965949"/>
              <a:gd name="connsiteX2" fmla="*/ 12222843 w 12222843"/>
              <a:gd name="connsiteY2" fmla="*/ 6965949 h 6965949"/>
              <a:gd name="connsiteX3" fmla="*/ 0 w 12222843"/>
              <a:gd name="connsiteY3" fmla="*/ 6868885 h 6965949"/>
              <a:gd name="connsiteX4" fmla="*/ 906 w 12222843"/>
              <a:gd name="connsiteY4" fmla="*/ 0 h 6965949"/>
              <a:gd name="connsiteX5" fmla="*/ 1059542 w 12222843"/>
              <a:gd name="connsiteY5" fmla="*/ 6350 h 6965949"/>
              <a:gd name="connsiteX0" fmla="*/ 1059542 w 12222843"/>
              <a:gd name="connsiteY0" fmla="*/ 6350 h 6965949"/>
              <a:gd name="connsiteX1" fmla="*/ 4083957 w 12222843"/>
              <a:gd name="connsiteY1" fmla="*/ 595085 h 6965949"/>
              <a:gd name="connsiteX2" fmla="*/ 12222843 w 12222843"/>
              <a:gd name="connsiteY2" fmla="*/ 6965949 h 6965949"/>
              <a:gd name="connsiteX3" fmla="*/ 0 w 12222843"/>
              <a:gd name="connsiteY3" fmla="*/ 6868885 h 6965949"/>
              <a:gd name="connsiteX4" fmla="*/ 906 w 12222843"/>
              <a:gd name="connsiteY4" fmla="*/ 0 h 6965949"/>
              <a:gd name="connsiteX5" fmla="*/ 1059542 w 12222843"/>
              <a:gd name="connsiteY5" fmla="*/ 6350 h 6965949"/>
              <a:gd name="connsiteX0" fmla="*/ 0 w 12363451"/>
              <a:gd name="connsiteY0" fmla="*/ 0 h 7045324"/>
              <a:gd name="connsiteX1" fmla="*/ 4224565 w 12363451"/>
              <a:gd name="connsiteY1" fmla="*/ 674460 h 7045324"/>
              <a:gd name="connsiteX2" fmla="*/ 12363451 w 12363451"/>
              <a:gd name="connsiteY2" fmla="*/ 7045324 h 7045324"/>
              <a:gd name="connsiteX3" fmla="*/ 140608 w 12363451"/>
              <a:gd name="connsiteY3" fmla="*/ 6948260 h 7045324"/>
              <a:gd name="connsiteX4" fmla="*/ 141514 w 12363451"/>
              <a:gd name="connsiteY4" fmla="*/ 79375 h 7045324"/>
              <a:gd name="connsiteX5" fmla="*/ 0 w 12363451"/>
              <a:gd name="connsiteY5" fmla="*/ 0 h 7045324"/>
              <a:gd name="connsiteX0" fmla="*/ 906 w 12222843"/>
              <a:gd name="connsiteY0" fmla="*/ 0 h 6965949"/>
              <a:gd name="connsiteX1" fmla="*/ 4083957 w 12222843"/>
              <a:gd name="connsiteY1" fmla="*/ 595085 h 6965949"/>
              <a:gd name="connsiteX2" fmla="*/ 12222843 w 12222843"/>
              <a:gd name="connsiteY2" fmla="*/ 6965949 h 6965949"/>
              <a:gd name="connsiteX3" fmla="*/ 0 w 12222843"/>
              <a:gd name="connsiteY3" fmla="*/ 6868885 h 6965949"/>
              <a:gd name="connsiteX4" fmla="*/ 906 w 12222843"/>
              <a:gd name="connsiteY4" fmla="*/ 0 h 6965949"/>
              <a:gd name="connsiteX0" fmla="*/ 906 w 12222843"/>
              <a:gd name="connsiteY0" fmla="*/ 0 h 6965949"/>
              <a:gd name="connsiteX1" fmla="*/ 4217307 w 12222843"/>
              <a:gd name="connsiteY1" fmla="*/ 452210 h 6965949"/>
              <a:gd name="connsiteX2" fmla="*/ 12222843 w 12222843"/>
              <a:gd name="connsiteY2" fmla="*/ 6965949 h 6965949"/>
              <a:gd name="connsiteX3" fmla="*/ 0 w 12222843"/>
              <a:gd name="connsiteY3" fmla="*/ 6868885 h 6965949"/>
              <a:gd name="connsiteX4" fmla="*/ 906 w 12222843"/>
              <a:gd name="connsiteY4" fmla="*/ 0 h 6965949"/>
              <a:gd name="connsiteX0" fmla="*/ 906 w 11698968"/>
              <a:gd name="connsiteY0" fmla="*/ 0 h 6868885"/>
              <a:gd name="connsiteX1" fmla="*/ 4217307 w 11698968"/>
              <a:gd name="connsiteY1" fmla="*/ 452210 h 6868885"/>
              <a:gd name="connsiteX2" fmla="*/ 11698968 w 11698968"/>
              <a:gd name="connsiteY2" fmla="*/ 6804024 h 6868885"/>
              <a:gd name="connsiteX3" fmla="*/ 0 w 11698968"/>
              <a:gd name="connsiteY3" fmla="*/ 6868885 h 6868885"/>
              <a:gd name="connsiteX4" fmla="*/ 906 w 11698968"/>
              <a:gd name="connsiteY4" fmla="*/ 0 h 6868885"/>
              <a:gd name="connsiteX0" fmla="*/ 906 w 11698968"/>
              <a:gd name="connsiteY0" fmla="*/ 0 h 6868885"/>
              <a:gd name="connsiteX1" fmla="*/ 3922032 w 11698968"/>
              <a:gd name="connsiteY1" fmla="*/ 423635 h 6868885"/>
              <a:gd name="connsiteX2" fmla="*/ 11698968 w 11698968"/>
              <a:gd name="connsiteY2" fmla="*/ 6804024 h 6868885"/>
              <a:gd name="connsiteX3" fmla="*/ 0 w 11698968"/>
              <a:gd name="connsiteY3" fmla="*/ 6868885 h 6868885"/>
              <a:gd name="connsiteX4" fmla="*/ 906 w 11698968"/>
              <a:gd name="connsiteY4" fmla="*/ 0 h 6868885"/>
              <a:gd name="connsiteX0" fmla="*/ 906 w 11870418"/>
              <a:gd name="connsiteY0" fmla="*/ 0 h 6868885"/>
              <a:gd name="connsiteX1" fmla="*/ 3922032 w 11870418"/>
              <a:gd name="connsiteY1" fmla="*/ 423635 h 6868885"/>
              <a:gd name="connsiteX2" fmla="*/ 11870418 w 11870418"/>
              <a:gd name="connsiteY2" fmla="*/ 6727824 h 6868885"/>
              <a:gd name="connsiteX3" fmla="*/ 0 w 11870418"/>
              <a:gd name="connsiteY3" fmla="*/ 6868885 h 6868885"/>
              <a:gd name="connsiteX4" fmla="*/ 906 w 11870418"/>
              <a:gd name="connsiteY4" fmla="*/ 0 h 6868885"/>
              <a:gd name="connsiteX0" fmla="*/ 906 w 12184743"/>
              <a:gd name="connsiteY0" fmla="*/ 0 h 6937374"/>
              <a:gd name="connsiteX1" fmla="*/ 3922032 w 12184743"/>
              <a:gd name="connsiteY1" fmla="*/ 423635 h 6937374"/>
              <a:gd name="connsiteX2" fmla="*/ 12184743 w 12184743"/>
              <a:gd name="connsiteY2" fmla="*/ 6937374 h 6937374"/>
              <a:gd name="connsiteX3" fmla="*/ 0 w 12184743"/>
              <a:gd name="connsiteY3" fmla="*/ 6868885 h 6937374"/>
              <a:gd name="connsiteX4" fmla="*/ 906 w 12184743"/>
              <a:gd name="connsiteY4" fmla="*/ 0 h 6937374"/>
              <a:gd name="connsiteX0" fmla="*/ 906 w 12422868"/>
              <a:gd name="connsiteY0" fmla="*/ 0 h 6937374"/>
              <a:gd name="connsiteX1" fmla="*/ 3922032 w 12422868"/>
              <a:gd name="connsiteY1" fmla="*/ 423635 h 6937374"/>
              <a:gd name="connsiteX2" fmla="*/ 12422868 w 12422868"/>
              <a:gd name="connsiteY2" fmla="*/ 6937374 h 6937374"/>
              <a:gd name="connsiteX3" fmla="*/ 0 w 12422868"/>
              <a:gd name="connsiteY3" fmla="*/ 6868885 h 6937374"/>
              <a:gd name="connsiteX4" fmla="*/ 906 w 12422868"/>
              <a:gd name="connsiteY4" fmla="*/ 0 h 6937374"/>
              <a:gd name="connsiteX0" fmla="*/ 906 w 12422868"/>
              <a:gd name="connsiteY0" fmla="*/ 0 h 6937374"/>
              <a:gd name="connsiteX1" fmla="*/ 3874407 w 12422868"/>
              <a:gd name="connsiteY1" fmla="*/ 433160 h 6937374"/>
              <a:gd name="connsiteX2" fmla="*/ 12422868 w 12422868"/>
              <a:gd name="connsiteY2" fmla="*/ 6937374 h 6937374"/>
              <a:gd name="connsiteX3" fmla="*/ 0 w 12422868"/>
              <a:gd name="connsiteY3" fmla="*/ 6868885 h 6937374"/>
              <a:gd name="connsiteX4" fmla="*/ 906 w 12422868"/>
              <a:gd name="connsiteY4" fmla="*/ 0 h 6937374"/>
              <a:gd name="connsiteX0" fmla="*/ 906 w 12094095"/>
              <a:gd name="connsiteY0" fmla="*/ 0 h 6927099"/>
              <a:gd name="connsiteX1" fmla="*/ 3874407 w 12094095"/>
              <a:gd name="connsiteY1" fmla="*/ 433160 h 6927099"/>
              <a:gd name="connsiteX2" fmla="*/ 12094095 w 12094095"/>
              <a:gd name="connsiteY2" fmla="*/ 6927099 h 6927099"/>
              <a:gd name="connsiteX3" fmla="*/ 0 w 12094095"/>
              <a:gd name="connsiteY3" fmla="*/ 6868885 h 6927099"/>
              <a:gd name="connsiteX4" fmla="*/ 906 w 12094095"/>
              <a:gd name="connsiteY4" fmla="*/ 0 h 6927099"/>
              <a:gd name="connsiteX0" fmla="*/ 906 w 12094095"/>
              <a:gd name="connsiteY0" fmla="*/ 0 h 6927099"/>
              <a:gd name="connsiteX1" fmla="*/ 4819629 w 12094095"/>
              <a:gd name="connsiteY1" fmla="*/ 823578 h 6927099"/>
              <a:gd name="connsiteX2" fmla="*/ 12094095 w 12094095"/>
              <a:gd name="connsiteY2" fmla="*/ 6927099 h 6927099"/>
              <a:gd name="connsiteX3" fmla="*/ 0 w 12094095"/>
              <a:gd name="connsiteY3" fmla="*/ 6868885 h 6927099"/>
              <a:gd name="connsiteX4" fmla="*/ 906 w 12094095"/>
              <a:gd name="connsiteY4" fmla="*/ 0 h 6927099"/>
              <a:gd name="connsiteX0" fmla="*/ 62551 w 12094095"/>
              <a:gd name="connsiteY0" fmla="*/ 0 h 7112034"/>
              <a:gd name="connsiteX1" fmla="*/ 4819629 w 12094095"/>
              <a:gd name="connsiteY1" fmla="*/ 1008513 h 7112034"/>
              <a:gd name="connsiteX2" fmla="*/ 12094095 w 12094095"/>
              <a:gd name="connsiteY2" fmla="*/ 7112034 h 7112034"/>
              <a:gd name="connsiteX3" fmla="*/ 0 w 12094095"/>
              <a:gd name="connsiteY3" fmla="*/ 7053820 h 7112034"/>
              <a:gd name="connsiteX4" fmla="*/ 62551 w 12094095"/>
              <a:gd name="connsiteY4" fmla="*/ 0 h 7112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4095" h="7112034">
                <a:moveTo>
                  <a:pt x="62551" y="0"/>
                </a:moveTo>
                <a:lnTo>
                  <a:pt x="4819629" y="1008513"/>
                </a:lnTo>
                <a:lnTo>
                  <a:pt x="12094095" y="7112034"/>
                </a:lnTo>
                <a:lnTo>
                  <a:pt x="0" y="7053820"/>
                </a:lnTo>
                <a:lnTo>
                  <a:pt x="62551" y="0"/>
                </a:lnTo>
                <a:close/>
              </a:path>
            </a:pathLst>
          </a:custGeom>
          <a:solidFill>
            <a:srgbClr val="DDF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2" name="Freeform 31"/>
          <p:cNvSpPr/>
          <p:nvPr/>
        </p:nvSpPr>
        <p:spPr>
          <a:xfrm flipH="1" flipV="1">
            <a:off x="650556" y="-489"/>
            <a:ext cx="12017829" cy="6879771"/>
          </a:xfrm>
          <a:custGeom>
            <a:avLst/>
            <a:gdLst>
              <a:gd name="connsiteX0" fmla="*/ 1219200 w 6210300"/>
              <a:gd name="connsiteY0" fmla="*/ 514350 h 8915400"/>
              <a:gd name="connsiteX1" fmla="*/ 6210300 w 6210300"/>
              <a:gd name="connsiteY1" fmla="*/ 3581400 h 8915400"/>
              <a:gd name="connsiteX2" fmla="*/ 6210300 w 6210300"/>
              <a:gd name="connsiteY2" fmla="*/ 8134350 h 8915400"/>
              <a:gd name="connsiteX3" fmla="*/ 0 w 6210300"/>
              <a:gd name="connsiteY3" fmla="*/ 8915400 h 8915400"/>
              <a:gd name="connsiteX4" fmla="*/ 552450 w 6210300"/>
              <a:gd name="connsiteY4" fmla="*/ 0 h 8915400"/>
              <a:gd name="connsiteX5" fmla="*/ 1219200 w 6210300"/>
              <a:gd name="connsiteY5" fmla="*/ 514350 h 8915400"/>
              <a:gd name="connsiteX0" fmla="*/ 1219200 w 6210300"/>
              <a:gd name="connsiteY0" fmla="*/ 514350 h 8915400"/>
              <a:gd name="connsiteX1" fmla="*/ 6096000 w 6210300"/>
              <a:gd name="connsiteY1" fmla="*/ 3657600 h 8915400"/>
              <a:gd name="connsiteX2" fmla="*/ 6210300 w 6210300"/>
              <a:gd name="connsiteY2" fmla="*/ 8134350 h 8915400"/>
              <a:gd name="connsiteX3" fmla="*/ 0 w 6210300"/>
              <a:gd name="connsiteY3" fmla="*/ 8915400 h 8915400"/>
              <a:gd name="connsiteX4" fmla="*/ 552450 w 6210300"/>
              <a:gd name="connsiteY4" fmla="*/ 0 h 8915400"/>
              <a:gd name="connsiteX5" fmla="*/ 1219200 w 6210300"/>
              <a:gd name="connsiteY5" fmla="*/ 514350 h 8915400"/>
              <a:gd name="connsiteX0" fmla="*/ 1219200 w 6096000"/>
              <a:gd name="connsiteY0" fmla="*/ 514350 h 8915400"/>
              <a:gd name="connsiteX1" fmla="*/ 6096000 w 6096000"/>
              <a:gd name="connsiteY1" fmla="*/ 3657600 h 8915400"/>
              <a:gd name="connsiteX2" fmla="*/ 5962650 w 6096000"/>
              <a:gd name="connsiteY2" fmla="*/ 7886700 h 8915400"/>
              <a:gd name="connsiteX3" fmla="*/ 0 w 6096000"/>
              <a:gd name="connsiteY3" fmla="*/ 8915400 h 8915400"/>
              <a:gd name="connsiteX4" fmla="*/ 552450 w 6096000"/>
              <a:gd name="connsiteY4" fmla="*/ 0 h 8915400"/>
              <a:gd name="connsiteX5" fmla="*/ 1219200 w 6096000"/>
              <a:gd name="connsiteY5" fmla="*/ 514350 h 8915400"/>
              <a:gd name="connsiteX0" fmla="*/ 856343 w 6096000"/>
              <a:gd name="connsiteY0" fmla="*/ 514350 h 8915400"/>
              <a:gd name="connsiteX1" fmla="*/ 6096000 w 6096000"/>
              <a:gd name="connsiteY1" fmla="*/ 3657600 h 8915400"/>
              <a:gd name="connsiteX2" fmla="*/ 5962650 w 6096000"/>
              <a:gd name="connsiteY2" fmla="*/ 7886700 h 8915400"/>
              <a:gd name="connsiteX3" fmla="*/ 0 w 6096000"/>
              <a:gd name="connsiteY3" fmla="*/ 8915400 h 8915400"/>
              <a:gd name="connsiteX4" fmla="*/ 552450 w 6096000"/>
              <a:gd name="connsiteY4" fmla="*/ 0 h 8915400"/>
              <a:gd name="connsiteX5" fmla="*/ 856343 w 6096000"/>
              <a:gd name="connsiteY5" fmla="*/ 514350 h 8915400"/>
              <a:gd name="connsiteX0" fmla="*/ 856343 w 6096000"/>
              <a:gd name="connsiteY0" fmla="*/ 514350 h 8915400"/>
              <a:gd name="connsiteX1" fmla="*/ 6096000 w 6096000"/>
              <a:gd name="connsiteY1" fmla="*/ 3657600 h 8915400"/>
              <a:gd name="connsiteX2" fmla="*/ 5875564 w 6096000"/>
              <a:gd name="connsiteY2" fmla="*/ 7770585 h 8915400"/>
              <a:gd name="connsiteX3" fmla="*/ 0 w 6096000"/>
              <a:gd name="connsiteY3" fmla="*/ 8915400 h 8915400"/>
              <a:gd name="connsiteX4" fmla="*/ 552450 w 6096000"/>
              <a:gd name="connsiteY4" fmla="*/ 0 h 8915400"/>
              <a:gd name="connsiteX5" fmla="*/ 856343 w 6096000"/>
              <a:gd name="connsiteY5" fmla="*/ 514350 h 8915400"/>
              <a:gd name="connsiteX0" fmla="*/ 986972 w 6226629"/>
              <a:gd name="connsiteY0" fmla="*/ 514350 h 7770585"/>
              <a:gd name="connsiteX1" fmla="*/ 6226629 w 6226629"/>
              <a:gd name="connsiteY1" fmla="*/ 3657600 h 7770585"/>
              <a:gd name="connsiteX2" fmla="*/ 6006193 w 6226629"/>
              <a:gd name="connsiteY2" fmla="*/ 7770585 h 7770585"/>
              <a:gd name="connsiteX3" fmla="*/ 0 w 6226629"/>
              <a:gd name="connsiteY3" fmla="*/ 7333343 h 7770585"/>
              <a:gd name="connsiteX4" fmla="*/ 683079 w 6226629"/>
              <a:gd name="connsiteY4" fmla="*/ 0 h 7770585"/>
              <a:gd name="connsiteX5" fmla="*/ 986972 w 6226629"/>
              <a:gd name="connsiteY5" fmla="*/ 514350 h 7770585"/>
              <a:gd name="connsiteX0" fmla="*/ 986972 w 6226629"/>
              <a:gd name="connsiteY0" fmla="*/ 0 h 7256235"/>
              <a:gd name="connsiteX1" fmla="*/ 6226629 w 6226629"/>
              <a:gd name="connsiteY1" fmla="*/ 3143250 h 7256235"/>
              <a:gd name="connsiteX2" fmla="*/ 6006193 w 6226629"/>
              <a:gd name="connsiteY2" fmla="*/ 7256235 h 7256235"/>
              <a:gd name="connsiteX3" fmla="*/ 0 w 6226629"/>
              <a:gd name="connsiteY3" fmla="*/ 6818993 h 7256235"/>
              <a:gd name="connsiteX4" fmla="*/ 29936 w 6226629"/>
              <a:gd name="connsiteY4" fmla="*/ 22679 h 7256235"/>
              <a:gd name="connsiteX5" fmla="*/ 986972 w 6226629"/>
              <a:gd name="connsiteY5" fmla="*/ 0 h 7256235"/>
              <a:gd name="connsiteX0" fmla="*/ 986972 w 6226629"/>
              <a:gd name="connsiteY0" fmla="*/ 0 h 6907892"/>
              <a:gd name="connsiteX1" fmla="*/ 6226629 w 6226629"/>
              <a:gd name="connsiteY1" fmla="*/ 3143250 h 6907892"/>
              <a:gd name="connsiteX2" fmla="*/ 6006193 w 6226629"/>
              <a:gd name="connsiteY2" fmla="*/ 6907892 h 6907892"/>
              <a:gd name="connsiteX3" fmla="*/ 0 w 6226629"/>
              <a:gd name="connsiteY3" fmla="*/ 6818993 h 6907892"/>
              <a:gd name="connsiteX4" fmla="*/ 29936 w 6226629"/>
              <a:gd name="connsiteY4" fmla="*/ 22679 h 6907892"/>
              <a:gd name="connsiteX5" fmla="*/ 986972 w 6226629"/>
              <a:gd name="connsiteY5" fmla="*/ 0 h 6907892"/>
              <a:gd name="connsiteX0" fmla="*/ 4123872 w 6226629"/>
              <a:gd name="connsiteY0" fmla="*/ 675821 h 6885213"/>
              <a:gd name="connsiteX1" fmla="*/ 6226629 w 6226629"/>
              <a:gd name="connsiteY1" fmla="*/ 3120571 h 6885213"/>
              <a:gd name="connsiteX2" fmla="*/ 6006193 w 6226629"/>
              <a:gd name="connsiteY2" fmla="*/ 6885213 h 6885213"/>
              <a:gd name="connsiteX3" fmla="*/ 0 w 6226629"/>
              <a:gd name="connsiteY3" fmla="*/ 6796314 h 6885213"/>
              <a:gd name="connsiteX4" fmla="*/ 29936 w 6226629"/>
              <a:gd name="connsiteY4" fmla="*/ 0 h 6885213"/>
              <a:gd name="connsiteX5" fmla="*/ 4123872 w 6226629"/>
              <a:gd name="connsiteY5" fmla="*/ 675821 h 6885213"/>
              <a:gd name="connsiteX0" fmla="*/ 4123872 w 11941629"/>
              <a:gd name="connsiteY0" fmla="*/ 675821 h 6885213"/>
              <a:gd name="connsiteX1" fmla="*/ 11941629 w 11941629"/>
              <a:gd name="connsiteY1" fmla="*/ 6765471 h 6885213"/>
              <a:gd name="connsiteX2" fmla="*/ 6006193 w 11941629"/>
              <a:gd name="connsiteY2" fmla="*/ 6885213 h 6885213"/>
              <a:gd name="connsiteX3" fmla="*/ 0 w 11941629"/>
              <a:gd name="connsiteY3" fmla="*/ 6796314 h 6885213"/>
              <a:gd name="connsiteX4" fmla="*/ 29936 w 11941629"/>
              <a:gd name="connsiteY4" fmla="*/ 0 h 6885213"/>
              <a:gd name="connsiteX5" fmla="*/ 4123872 w 11941629"/>
              <a:gd name="connsiteY5" fmla="*/ 675821 h 6885213"/>
              <a:gd name="connsiteX0" fmla="*/ 4123872 w 11941629"/>
              <a:gd name="connsiteY0" fmla="*/ 675821 h 6796314"/>
              <a:gd name="connsiteX1" fmla="*/ 11941629 w 11941629"/>
              <a:gd name="connsiteY1" fmla="*/ 6765471 h 6796314"/>
              <a:gd name="connsiteX2" fmla="*/ 0 w 11941629"/>
              <a:gd name="connsiteY2" fmla="*/ 6796314 h 6796314"/>
              <a:gd name="connsiteX3" fmla="*/ 29936 w 11941629"/>
              <a:gd name="connsiteY3" fmla="*/ 0 h 6796314"/>
              <a:gd name="connsiteX4" fmla="*/ 4123872 w 11941629"/>
              <a:gd name="connsiteY4" fmla="*/ 675821 h 6796314"/>
              <a:gd name="connsiteX0" fmla="*/ 4123872 w 12294054"/>
              <a:gd name="connsiteY0" fmla="*/ 675821 h 6898821"/>
              <a:gd name="connsiteX1" fmla="*/ 12294054 w 12294054"/>
              <a:gd name="connsiteY1" fmla="*/ 6898821 h 6898821"/>
              <a:gd name="connsiteX2" fmla="*/ 0 w 12294054"/>
              <a:gd name="connsiteY2" fmla="*/ 6796314 h 6898821"/>
              <a:gd name="connsiteX3" fmla="*/ 29936 w 12294054"/>
              <a:gd name="connsiteY3" fmla="*/ 0 h 6898821"/>
              <a:gd name="connsiteX4" fmla="*/ 4123872 w 12294054"/>
              <a:gd name="connsiteY4" fmla="*/ 675821 h 6898821"/>
              <a:gd name="connsiteX0" fmla="*/ 4466772 w 12294054"/>
              <a:gd name="connsiteY0" fmla="*/ 913946 h 6898821"/>
              <a:gd name="connsiteX1" fmla="*/ 12294054 w 12294054"/>
              <a:gd name="connsiteY1" fmla="*/ 6898821 h 6898821"/>
              <a:gd name="connsiteX2" fmla="*/ 0 w 12294054"/>
              <a:gd name="connsiteY2" fmla="*/ 6796314 h 6898821"/>
              <a:gd name="connsiteX3" fmla="*/ 29936 w 12294054"/>
              <a:gd name="connsiteY3" fmla="*/ 0 h 6898821"/>
              <a:gd name="connsiteX4" fmla="*/ 4466772 w 12294054"/>
              <a:gd name="connsiteY4" fmla="*/ 913946 h 6898821"/>
              <a:gd name="connsiteX0" fmla="*/ 4485822 w 12294054"/>
              <a:gd name="connsiteY0" fmla="*/ 809171 h 6898821"/>
              <a:gd name="connsiteX1" fmla="*/ 12294054 w 12294054"/>
              <a:gd name="connsiteY1" fmla="*/ 6898821 h 6898821"/>
              <a:gd name="connsiteX2" fmla="*/ 0 w 12294054"/>
              <a:gd name="connsiteY2" fmla="*/ 6796314 h 6898821"/>
              <a:gd name="connsiteX3" fmla="*/ 29936 w 12294054"/>
              <a:gd name="connsiteY3" fmla="*/ 0 h 6898821"/>
              <a:gd name="connsiteX4" fmla="*/ 4485822 w 12294054"/>
              <a:gd name="connsiteY4" fmla="*/ 809171 h 6898821"/>
              <a:gd name="connsiteX0" fmla="*/ 4066722 w 12294054"/>
              <a:gd name="connsiteY0" fmla="*/ 590096 h 6898821"/>
              <a:gd name="connsiteX1" fmla="*/ 12294054 w 12294054"/>
              <a:gd name="connsiteY1" fmla="*/ 6898821 h 6898821"/>
              <a:gd name="connsiteX2" fmla="*/ 0 w 12294054"/>
              <a:gd name="connsiteY2" fmla="*/ 6796314 h 6898821"/>
              <a:gd name="connsiteX3" fmla="*/ 29936 w 12294054"/>
              <a:gd name="connsiteY3" fmla="*/ 0 h 6898821"/>
              <a:gd name="connsiteX4" fmla="*/ 4066722 w 12294054"/>
              <a:gd name="connsiteY4" fmla="*/ 590096 h 6898821"/>
              <a:gd name="connsiteX0" fmla="*/ 4104822 w 12294054"/>
              <a:gd name="connsiteY0" fmla="*/ 647246 h 6898821"/>
              <a:gd name="connsiteX1" fmla="*/ 12294054 w 12294054"/>
              <a:gd name="connsiteY1" fmla="*/ 6898821 h 6898821"/>
              <a:gd name="connsiteX2" fmla="*/ 0 w 12294054"/>
              <a:gd name="connsiteY2" fmla="*/ 6796314 h 6898821"/>
              <a:gd name="connsiteX3" fmla="*/ 29936 w 12294054"/>
              <a:gd name="connsiteY3" fmla="*/ 0 h 6898821"/>
              <a:gd name="connsiteX4" fmla="*/ 4104822 w 12294054"/>
              <a:gd name="connsiteY4" fmla="*/ 647246 h 6898821"/>
              <a:gd name="connsiteX0" fmla="*/ 4342947 w 12294054"/>
              <a:gd name="connsiteY0" fmla="*/ 666296 h 6898821"/>
              <a:gd name="connsiteX1" fmla="*/ 12294054 w 12294054"/>
              <a:gd name="connsiteY1" fmla="*/ 6898821 h 6898821"/>
              <a:gd name="connsiteX2" fmla="*/ 0 w 12294054"/>
              <a:gd name="connsiteY2" fmla="*/ 6796314 h 6898821"/>
              <a:gd name="connsiteX3" fmla="*/ 29936 w 12294054"/>
              <a:gd name="connsiteY3" fmla="*/ 0 h 6898821"/>
              <a:gd name="connsiteX4" fmla="*/ 4342947 w 12294054"/>
              <a:gd name="connsiteY4" fmla="*/ 666296 h 6898821"/>
              <a:gd name="connsiteX0" fmla="*/ 4342947 w 12017829"/>
              <a:gd name="connsiteY0" fmla="*/ 666296 h 6879771"/>
              <a:gd name="connsiteX1" fmla="*/ 12017829 w 12017829"/>
              <a:gd name="connsiteY1" fmla="*/ 6879771 h 6879771"/>
              <a:gd name="connsiteX2" fmla="*/ 0 w 12017829"/>
              <a:gd name="connsiteY2" fmla="*/ 6796314 h 6879771"/>
              <a:gd name="connsiteX3" fmla="*/ 29936 w 12017829"/>
              <a:gd name="connsiteY3" fmla="*/ 0 h 6879771"/>
              <a:gd name="connsiteX4" fmla="*/ 4342947 w 12017829"/>
              <a:gd name="connsiteY4" fmla="*/ 666296 h 687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7829" h="6879771">
                <a:moveTo>
                  <a:pt x="4342947" y="666296"/>
                </a:moveTo>
                <a:lnTo>
                  <a:pt x="12017829" y="6879771"/>
                </a:lnTo>
                <a:lnTo>
                  <a:pt x="0" y="6796314"/>
                </a:lnTo>
                <a:lnTo>
                  <a:pt x="29936" y="0"/>
                </a:lnTo>
                <a:lnTo>
                  <a:pt x="4342947" y="66629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0" name="TextBox 9"/>
          <p:cNvSpPr txBox="1"/>
          <p:nvPr/>
        </p:nvSpPr>
        <p:spPr>
          <a:xfrm flipH="1">
            <a:off x="285730" y="3124044"/>
            <a:ext cx="6649459" cy="538609"/>
          </a:xfrm>
          <a:prstGeom prst="rect">
            <a:avLst/>
          </a:prstGeom>
          <a:noFill/>
          <a:ln>
            <a:noFill/>
          </a:ln>
          <a:effectLst/>
        </p:spPr>
        <p:txBody>
          <a:bodyPr wrap="square" lIns="0" tIns="0" rIns="0" bIns="0" rtlCol="0" anchor="b">
            <a:spAutoFit/>
          </a:bodyPr>
          <a:lstStyle/>
          <a:p>
            <a:r>
              <a:rPr lang="en-US" sz="3500" b="1" dirty="0" err="1">
                <a:solidFill>
                  <a:schemeClr val="accent6"/>
                </a:solidFill>
                <a:latin typeface="+mj-lt"/>
                <a:cs typeface="Calibri" pitchFamily="34" charset="0"/>
              </a:rPr>
              <a:t>Liên</a:t>
            </a:r>
            <a:r>
              <a:rPr lang="en-US" sz="3500" b="1" dirty="0">
                <a:solidFill>
                  <a:schemeClr val="accent6"/>
                </a:solidFill>
                <a:latin typeface="+mj-lt"/>
                <a:cs typeface="Calibri" pitchFamily="34" charset="0"/>
              </a:rPr>
              <a:t> </a:t>
            </a:r>
            <a:r>
              <a:rPr lang="en-US" sz="3500" b="1" dirty="0" err="1">
                <a:solidFill>
                  <a:schemeClr val="accent6"/>
                </a:solidFill>
                <a:latin typeface="+mj-lt"/>
                <a:cs typeface="Calibri" pitchFamily="34" charset="0"/>
              </a:rPr>
              <a:t>hệ</a:t>
            </a:r>
            <a:endParaRPr lang="en-US" sz="3500" b="1" dirty="0">
              <a:solidFill>
                <a:schemeClr val="accent6"/>
              </a:solidFill>
              <a:latin typeface="+mj-lt"/>
              <a:cs typeface="Calibri" pitchFamily="34" charset="0"/>
            </a:endParaRPr>
          </a:p>
        </p:txBody>
      </p:sp>
      <p:sp>
        <p:nvSpPr>
          <p:cNvPr id="11" name="TextBox 10"/>
          <p:cNvSpPr txBox="1"/>
          <p:nvPr/>
        </p:nvSpPr>
        <p:spPr>
          <a:xfrm flipH="1">
            <a:off x="285731" y="3748825"/>
            <a:ext cx="6093130" cy="430887"/>
          </a:xfrm>
          <a:prstGeom prst="rect">
            <a:avLst/>
          </a:prstGeom>
          <a:noFill/>
        </p:spPr>
        <p:txBody>
          <a:bodyPr wrap="square" lIns="0" tIns="0" rIns="0" bIns="0" rtlCol="0">
            <a:spAutoFit/>
          </a:bodyPr>
          <a:lstStyle/>
          <a:p>
            <a:r>
              <a:rPr lang="en-US" sz="2800" b="1" dirty="0" err="1">
                <a:latin typeface="+mj-lt"/>
              </a:rPr>
              <a:t>Công</a:t>
            </a:r>
            <a:r>
              <a:rPr lang="en-US" sz="2800" b="1" dirty="0">
                <a:latin typeface="+mj-lt"/>
              </a:rPr>
              <a:t> ty </a:t>
            </a:r>
            <a:r>
              <a:rPr lang="en-US" sz="2800" b="1" dirty="0" err="1">
                <a:latin typeface="+mj-lt"/>
              </a:rPr>
              <a:t>cổ</a:t>
            </a:r>
            <a:r>
              <a:rPr lang="en-US" sz="2800" b="1" dirty="0">
                <a:latin typeface="+mj-lt"/>
              </a:rPr>
              <a:t> </a:t>
            </a:r>
            <a:r>
              <a:rPr lang="en-US" sz="2800" b="1" dirty="0" err="1">
                <a:latin typeface="+mj-lt"/>
              </a:rPr>
              <a:t>phần</a:t>
            </a:r>
            <a:r>
              <a:rPr lang="en-US" sz="2800" b="1" dirty="0">
                <a:latin typeface="+mj-lt"/>
              </a:rPr>
              <a:t> Viet Analytics</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rcRect l="1589" t="6300" r="4313" b="12374"/>
          <a:stretch>
            <a:fillRect/>
          </a:stretch>
        </p:blipFill>
        <p:spPr>
          <a:xfrm>
            <a:off x="728315" y="43961"/>
            <a:ext cx="11805483" cy="6802094"/>
          </a:xfrm>
          <a:custGeom>
            <a:avLst/>
            <a:gdLst>
              <a:gd name="connsiteX0" fmla="*/ 0 w 11805483"/>
              <a:gd name="connsiteY0" fmla="*/ 0 h 6802094"/>
              <a:gd name="connsiteX1" fmla="*/ 11805483 w 11805483"/>
              <a:gd name="connsiteY1" fmla="*/ 0 h 6802094"/>
              <a:gd name="connsiteX2" fmla="*/ 11805483 w 11805483"/>
              <a:gd name="connsiteY2" fmla="*/ 6802094 h 6802094"/>
              <a:gd name="connsiteX3" fmla="*/ 7885142 w 11805483"/>
              <a:gd name="connsiteY3" fmla="*/ 6127750 h 6802094"/>
            </a:gdLst>
            <a:ahLst/>
            <a:cxnLst>
              <a:cxn ang="0">
                <a:pos x="connsiteX0" y="connsiteY0"/>
              </a:cxn>
              <a:cxn ang="0">
                <a:pos x="connsiteX1" y="connsiteY1"/>
              </a:cxn>
              <a:cxn ang="0">
                <a:pos x="connsiteX2" y="connsiteY2"/>
              </a:cxn>
              <a:cxn ang="0">
                <a:pos x="connsiteX3" y="connsiteY3"/>
              </a:cxn>
            </a:cxnLst>
            <a:rect l="l" t="t" r="r" b="b"/>
            <a:pathLst>
              <a:path w="11805483" h="6802094">
                <a:moveTo>
                  <a:pt x="0" y="0"/>
                </a:moveTo>
                <a:lnTo>
                  <a:pt x="11805483" y="0"/>
                </a:lnTo>
                <a:lnTo>
                  <a:pt x="11805483" y="6802094"/>
                </a:lnTo>
                <a:lnTo>
                  <a:pt x="7885142" y="6127750"/>
                </a:lnTo>
                <a:close/>
              </a:path>
            </a:pathLst>
          </a:custGeom>
        </p:spPr>
      </p:pic>
      <p:pic>
        <p:nvPicPr>
          <p:cNvPr id="8" name="Picture 2" descr="Image result for address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590" y="4281186"/>
            <a:ext cx="365760" cy="365760"/>
          </a:xfrm>
          <a:prstGeom prst="rect">
            <a:avLst/>
          </a:prstGeom>
          <a:solidFill>
            <a:srgbClr val="00B050"/>
          </a:solidFill>
          <a:extLst/>
        </p:spPr>
      </p:pic>
      <p:pic>
        <p:nvPicPr>
          <p:cNvPr id="9" name="Picture 4" descr="Image result for tel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2234" y="5046960"/>
            <a:ext cx="399566" cy="3995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5351" y="5664683"/>
            <a:ext cx="36576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766470" y="5664683"/>
            <a:ext cx="2527487" cy="369332"/>
          </a:xfrm>
          <a:prstGeom prst="rect">
            <a:avLst/>
          </a:prstGeom>
        </p:spPr>
        <p:txBody>
          <a:bodyPr wrap="none">
            <a:spAutoFit/>
          </a:bodyPr>
          <a:lstStyle/>
          <a:p>
            <a:r>
              <a:rPr lang="en-US">
                <a:latin typeface="+mj-lt"/>
              </a:rPr>
              <a:t>contact@vietanalytics.vn</a:t>
            </a:r>
          </a:p>
        </p:txBody>
      </p:sp>
      <p:sp>
        <p:nvSpPr>
          <p:cNvPr id="15" name="Rectangle 14"/>
          <p:cNvSpPr/>
          <p:nvPr/>
        </p:nvSpPr>
        <p:spPr>
          <a:xfrm>
            <a:off x="766470" y="5101980"/>
            <a:ext cx="1898277" cy="369332"/>
          </a:xfrm>
          <a:prstGeom prst="rect">
            <a:avLst/>
          </a:prstGeom>
        </p:spPr>
        <p:txBody>
          <a:bodyPr wrap="none">
            <a:spAutoFit/>
          </a:bodyPr>
          <a:lstStyle/>
          <a:p>
            <a:r>
              <a:rPr lang="en-US">
                <a:latin typeface="+mj-lt"/>
              </a:rPr>
              <a:t>+84-24-3205 7222</a:t>
            </a:r>
          </a:p>
        </p:txBody>
      </p:sp>
      <p:sp>
        <p:nvSpPr>
          <p:cNvPr id="16" name="Rectangle 15"/>
          <p:cNvSpPr/>
          <p:nvPr/>
        </p:nvSpPr>
        <p:spPr>
          <a:xfrm>
            <a:off x="766470" y="4246462"/>
            <a:ext cx="4195282" cy="646331"/>
          </a:xfrm>
          <a:prstGeom prst="rect">
            <a:avLst/>
          </a:prstGeom>
        </p:spPr>
        <p:txBody>
          <a:bodyPr wrap="square">
            <a:spAutoFit/>
          </a:bodyPr>
          <a:lstStyle/>
          <a:p>
            <a:r>
              <a:rPr lang="en-US" dirty="0">
                <a:latin typeface="+mj-lt"/>
              </a:rPr>
              <a:t>C3 </a:t>
            </a:r>
            <a:r>
              <a:rPr lang="en-US" dirty="0" err="1">
                <a:latin typeface="+mj-lt"/>
              </a:rPr>
              <a:t>Lô</a:t>
            </a:r>
            <a:r>
              <a:rPr lang="en-US" dirty="0">
                <a:latin typeface="+mj-lt"/>
              </a:rPr>
              <a:t> 8 </a:t>
            </a:r>
            <a:r>
              <a:rPr lang="en-US" dirty="0" err="1">
                <a:latin typeface="+mj-lt"/>
              </a:rPr>
              <a:t>Khu</a:t>
            </a:r>
            <a:r>
              <a:rPr lang="en-US" dirty="0">
                <a:latin typeface="+mj-lt"/>
              </a:rPr>
              <a:t> </a:t>
            </a:r>
            <a:r>
              <a:rPr lang="en-US" dirty="0" err="1">
                <a:latin typeface="+mj-lt"/>
              </a:rPr>
              <a:t>đô</a:t>
            </a:r>
            <a:r>
              <a:rPr lang="en-US" dirty="0">
                <a:latin typeface="+mj-lt"/>
              </a:rPr>
              <a:t> </a:t>
            </a:r>
            <a:r>
              <a:rPr lang="en-US" dirty="0" err="1">
                <a:latin typeface="+mj-lt"/>
              </a:rPr>
              <a:t>thị</a:t>
            </a:r>
            <a:r>
              <a:rPr lang="en-US" dirty="0">
                <a:latin typeface="+mj-lt"/>
              </a:rPr>
              <a:t> </a:t>
            </a:r>
            <a:r>
              <a:rPr lang="en-US" dirty="0" err="1">
                <a:latin typeface="+mj-lt"/>
              </a:rPr>
              <a:t>Định</a:t>
            </a:r>
            <a:r>
              <a:rPr lang="en-US" dirty="0">
                <a:latin typeface="+mj-lt"/>
              </a:rPr>
              <a:t> </a:t>
            </a:r>
            <a:r>
              <a:rPr lang="en-US" dirty="0" err="1">
                <a:latin typeface="+mj-lt"/>
              </a:rPr>
              <a:t>Công</a:t>
            </a:r>
            <a:r>
              <a:rPr lang="en-US" dirty="0">
                <a:latin typeface="+mj-lt"/>
              </a:rPr>
              <a:t>, </a:t>
            </a:r>
            <a:r>
              <a:rPr lang="en-US" dirty="0" err="1">
                <a:latin typeface="+mj-lt"/>
              </a:rPr>
              <a:t>Hoàng</a:t>
            </a:r>
            <a:r>
              <a:rPr lang="en-US" dirty="0">
                <a:latin typeface="+mj-lt"/>
              </a:rPr>
              <a:t> Mai, </a:t>
            </a:r>
            <a:r>
              <a:rPr lang="en-US" dirty="0" err="1">
                <a:latin typeface="+mj-lt"/>
              </a:rPr>
              <a:t>Hà</a:t>
            </a:r>
            <a:r>
              <a:rPr lang="en-US" dirty="0">
                <a:latin typeface="+mj-lt"/>
              </a:rPr>
              <a:t> </a:t>
            </a:r>
            <a:r>
              <a:rPr lang="en-US" dirty="0" err="1">
                <a:latin typeface="+mj-lt"/>
              </a:rPr>
              <a:t>Nội</a:t>
            </a:r>
            <a:endParaRPr lang="en-US" dirty="0">
              <a:latin typeface="+mj-lt"/>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3561" y="6217292"/>
            <a:ext cx="443832" cy="443832"/>
          </a:xfrm>
          <a:prstGeom prst="rect">
            <a:avLst/>
          </a:prstGeom>
        </p:spPr>
      </p:pic>
      <p:sp>
        <p:nvSpPr>
          <p:cNvPr id="17" name="Rectangle 16"/>
          <p:cNvSpPr/>
          <p:nvPr/>
        </p:nvSpPr>
        <p:spPr>
          <a:xfrm>
            <a:off x="766470" y="6263517"/>
            <a:ext cx="2347822" cy="369332"/>
          </a:xfrm>
          <a:prstGeom prst="rect">
            <a:avLst/>
          </a:prstGeom>
        </p:spPr>
        <p:txBody>
          <a:bodyPr wrap="none">
            <a:spAutoFit/>
          </a:bodyPr>
          <a:lstStyle/>
          <a:p>
            <a:r>
              <a:rPr lang="en-US">
                <a:latin typeface="+mj-lt"/>
              </a:rPr>
              <a:t>http://vietanalytics.vn/</a:t>
            </a:r>
          </a:p>
        </p:txBody>
      </p:sp>
    </p:spTree>
    <p:extLst>
      <p:ext uri="{BB962C8B-B14F-4D97-AF65-F5344CB8AC3E}">
        <p14:creationId xmlns:p14="http://schemas.microsoft.com/office/powerpoint/2010/main" val="73063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3429000" y="1981200"/>
            <a:ext cx="5105400" cy="726957"/>
          </a:xfrm>
          <a:prstGeom prst="flowChartAlternateProcess">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631825"/>
            <a:r>
              <a:rPr lang="en-US" sz="2000" b="1" dirty="0" err="1" smtClean="0">
                <a:solidFill>
                  <a:prstClr val="white"/>
                </a:solidFill>
                <a:latin typeface="Arial" panose="020B0604020202020204" pitchFamily="34" charset="0"/>
                <a:cs typeface="Arial" panose="020B0604020202020204" pitchFamily="34" charset="0"/>
              </a:rPr>
              <a:t>Lý</a:t>
            </a:r>
            <a:r>
              <a:rPr lang="en-US" sz="2000" b="1" dirty="0" smtClean="0">
                <a:solidFill>
                  <a:prstClr val="white"/>
                </a:solidFill>
                <a:latin typeface="Arial" panose="020B0604020202020204" pitchFamily="34" charset="0"/>
                <a:cs typeface="Arial" panose="020B0604020202020204" pitchFamily="34" charset="0"/>
              </a:rPr>
              <a:t> </a:t>
            </a:r>
            <a:r>
              <a:rPr lang="en-US" sz="2000" b="1" dirty="0" err="1" smtClean="0">
                <a:solidFill>
                  <a:prstClr val="white"/>
                </a:solidFill>
                <a:latin typeface="Arial" panose="020B0604020202020204" pitchFamily="34" charset="0"/>
                <a:cs typeface="Arial" panose="020B0604020202020204" pitchFamily="34" charset="0"/>
              </a:rPr>
              <a:t>thuyết</a:t>
            </a:r>
            <a:endParaRPr lang="en-US" sz="2000" b="1" dirty="0">
              <a:solidFill>
                <a:prstClr val="white"/>
              </a:solidFill>
              <a:latin typeface="Arial" panose="020B0604020202020204" pitchFamily="34" charset="0"/>
              <a:cs typeface="Arial" panose="020B0604020202020204" pitchFamily="34" charset="0"/>
            </a:endParaRPr>
          </a:p>
        </p:txBody>
      </p:sp>
      <p:sp>
        <p:nvSpPr>
          <p:cNvPr id="6" name="Flowchart: Alternate Process 5"/>
          <p:cNvSpPr/>
          <p:nvPr/>
        </p:nvSpPr>
        <p:spPr>
          <a:xfrm>
            <a:off x="3439884" y="3206837"/>
            <a:ext cx="6313715" cy="715177"/>
          </a:xfrm>
          <a:prstGeom prst="flowChartAlternateProcess">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631825"/>
            <a:r>
              <a:rPr lang="en-US" sz="2000" b="1" dirty="0" err="1" smtClean="0">
                <a:solidFill>
                  <a:prstClr val="white"/>
                </a:solidFill>
                <a:latin typeface="Arial" panose="020B0604020202020204" pitchFamily="34" charset="0"/>
                <a:cs typeface="Arial" panose="020B0604020202020204" pitchFamily="34" charset="0"/>
              </a:rPr>
              <a:t>Một</a:t>
            </a:r>
            <a:r>
              <a:rPr lang="en-US" sz="2000" b="1" dirty="0" smtClean="0">
                <a:solidFill>
                  <a:prstClr val="white"/>
                </a:solidFill>
                <a:latin typeface="Arial" panose="020B0604020202020204" pitchFamily="34" charset="0"/>
                <a:cs typeface="Arial" panose="020B0604020202020204" pitchFamily="34" charset="0"/>
              </a:rPr>
              <a:t> </a:t>
            </a:r>
            <a:r>
              <a:rPr lang="en-US" sz="2000" b="1" dirty="0" err="1" smtClean="0">
                <a:solidFill>
                  <a:prstClr val="white"/>
                </a:solidFill>
                <a:latin typeface="Arial" panose="020B0604020202020204" pitchFamily="34" charset="0"/>
                <a:cs typeface="Arial" panose="020B0604020202020204" pitchFamily="34" charset="0"/>
              </a:rPr>
              <a:t>số</a:t>
            </a:r>
            <a:r>
              <a:rPr lang="en-US" sz="2000" b="1" dirty="0" smtClean="0">
                <a:solidFill>
                  <a:prstClr val="white"/>
                </a:solidFill>
                <a:latin typeface="Arial" panose="020B0604020202020204" pitchFamily="34" charset="0"/>
                <a:cs typeface="Arial" panose="020B0604020202020204" pitchFamily="34" charset="0"/>
              </a:rPr>
              <a:t> </a:t>
            </a:r>
            <a:r>
              <a:rPr lang="en-US" sz="2000" b="1" dirty="0" err="1" smtClean="0">
                <a:solidFill>
                  <a:prstClr val="white"/>
                </a:solidFill>
                <a:latin typeface="Arial" panose="020B0604020202020204" pitchFamily="34" charset="0"/>
                <a:cs typeface="Arial" panose="020B0604020202020204" pitchFamily="34" charset="0"/>
              </a:rPr>
              <a:t>xu</a:t>
            </a:r>
            <a:r>
              <a:rPr lang="en-US" sz="2000" b="1" dirty="0" smtClean="0">
                <a:solidFill>
                  <a:prstClr val="white"/>
                </a:solidFill>
                <a:latin typeface="Arial" panose="020B0604020202020204" pitchFamily="34" charset="0"/>
                <a:cs typeface="Arial" panose="020B0604020202020204" pitchFamily="34" charset="0"/>
              </a:rPr>
              <a:t> </a:t>
            </a:r>
            <a:r>
              <a:rPr lang="en-US" sz="2000" b="1" dirty="0" err="1" smtClean="0">
                <a:solidFill>
                  <a:prstClr val="white"/>
                </a:solidFill>
                <a:latin typeface="Arial" panose="020B0604020202020204" pitchFamily="34" charset="0"/>
                <a:cs typeface="Arial" panose="020B0604020202020204" pitchFamily="34" charset="0"/>
              </a:rPr>
              <a:t>hướng</a:t>
            </a:r>
            <a:r>
              <a:rPr lang="en-US" sz="2000" b="1" dirty="0" smtClean="0">
                <a:solidFill>
                  <a:prstClr val="white"/>
                </a:solidFill>
                <a:latin typeface="Arial" panose="020B0604020202020204" pitchFamily="34" charset="0"/>
                <a:cs typeface="Arial" panose="020B0604020202020204" pitchFamily="34" charset="0"/>
              </a:rPr>
              <a:t> </a:t>
            </a:r>
            <a:r>
              <a:rPr lang="en-US" sz="2000" b="1" dirty="0" err="1" smtClean="0">
                <a:solidFill>
                  <a:prstClr val="white"/>
                </a:solidFill>
                <a:latin typeface="Arial" panose="020B0604020202020204" pitchFamily="34" charset="0"/>
                <a:cs typeface="Arial" panose="020B0604020202020204" pitchFamily="34" charset="0"/>
              </a:rPr>
              <a:t>tại</a:t>
            </a:r>
            <a:r>
              <a:rPr lang="en-US" sz="2000" b="1" dirty="0" smtClean="0">
                <a:solidFill>
                  <a:prstClr val="white"/>
                </a:solidFill>
                <a:latin typeface="Arial" panose="020B0604020202020204" pitchFamily="34" charset="0"/>
                <a:cs typeface="Arial" panose="020B0604020202020204" pitchFamily="34" charset="0"/>
              </a:rPr>
              <a:t> </a:t>
            </a:r>
            <a:r>
              <a:rPr lang="en-US" sz="2000" b="1" dirty="0" err="1" smtClean="0">
                <a:solidFill>
                  <a:prstClr val="white"/>
                </a:solidFill>
                <a:latin typeface="Arial" panose="020B0604020202020204" pitchFamily="34" charset="0"/>
                <a:cs typeface="Arial" panose="020B0604020202020204" pitchFamily="34" charset="0"/>
              </a:rPr>
              <a:t>các</a:t>
            </a:r>
            <a:r>
              <a:rPr lang="en-US" sz="2000" b="1" dirty="0" smtClean="0">
                <a:solidFill>
                  <a:prstClr val="white"/>
                </a:solidFill>
                <a:latin typeface="Arial" panose="020B0604020202020204" pitchFamily="34" charset="0"/>
                <a:cs typeface="Arial" panose="020B0604020202020204" pitchFamily="34" charset="0"/>
              </a:rPr>
              <a:t> </a:t>
            </a:r>
            <a:r>
              <a:rPr lang="en-US" sz="2000" b="1" dirty="0" err="1" smtClean="0">
                <a:solidFill>
                  <a:prstClr val="white"/>
                </a:solidFill>
                <a:latin typeface="Arial" panose="020B0604020202020204" pitchFamily="34" charset="0"/>
                <a:cs typeface="Arial" panose="020B0604020202020204" pitchFamily="34" charset="0"/>
              </a:rPr>
              <a:t>nước</a:t>
            </a:r>
            <a:r>
              <a:rPr lang="en-US" sz="2000" b="1" dirty="0" smtClean="0">
                <a:solidFill>
                  <a:prstClr val="white"/>
                </a:solidFill>
                <a:latin typeface="Arial" panose="020B0604020202020204" pitchFamily="34" charset="0"/>
                <a:cs typeface="Arial" panose="020B0604020202020204" pitchFamily="34" charset="0"/>
              </a:rPr>
              <a:t> OECD</a:t>
            </a:r>
            <a:endParaRPr lang="en-US" sz="2000" b="1" dirty="0">
              <a:solidFill>
                <a:prstClr val="white"/>
              </a:solidFill>
              <a:latin typeface="Arial" panose="020B0604020202020204" pitchFamily="34" charset="0"/>
              <a:cs typeface="Arial" panose="020B0604020202020204" pitchFamily="34" charset="0"/>
            </a:endParaRPr>
          </a:p>
        </p:txBody>
      </p:sp>
      <p:sp>
        <p:nvSpPr>
          <p:cNvPr id="7" name="Oval 6"/>
          <p:cNvSpPr/>
          <p:nvPr/>
        </p:nvSpPr>
        <p:spPr>
          <a:xfrm>
            <a:off x="3124200" y="1829202"/>
            <a:ext cx="838200" cy="834240"/>
          </a:xfrm>
          <a:prstGeom prst="ellipse">
            <a:avLst/>
          </a:prstGeom>
          <a:solidFill>
            <a:srgbClr val="00B050"/>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prstClr val="white"/>
                </a:solidFill>
                <a:latin typeface="Arial" panose="020B0604020202020204" pitchFamily="34" charset="0"/>
                <a:cs typeface="Arial" panose="020B0604020202020204" pitchFamily="34" charset="0"/>
              </a:rPr>
              <a:t>1</a:t>
            </a:r>
          </a:p>
        </p:txBody>
      </p:sp>
      <p:sp>
        <p:nvSpPr>
          <p:cNvPr id="9" name="Oval 8"/>
          <p:cNvSpPr/>
          <p:nvPr/>
        </p:nvSpPr>
        <p:spPr>
          <a:xfrm>
            <a:off x="3135085" y="3098487"/>
            <a:ext cx="772886" cy="858874"/>
          </a:xfrm>
          <a:prstGeom prst="ellipse">
            <a:avLst/>
          </a:prstGeom>
          <a:solidFill>
            <a:srgbClr val="00B050"/>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prstClr val="white"/>
                </a:solidFill>
                <a:latin typeface="Arial" panose="020B0604020202020204" pitchFamily="34" charset="0"/>
                <a:cs typeface="Arial" panose="020B0604020202020204" pitchFamily="34" charset="0"/>
              </a:rPr>
              <a:t>2</a:t>
            </a:r>
          </a:p>
        </p:txBody>
      </p:sp>
      <p:sp>
        <p:nvSpPr>
          <p:cNvPr id="14" name="Title 6"/>
          <p:cNvSpPr>
            <a:spLocks noGrp="1"/>
          </p:cNvSpPr>
          <p:nvPr>
            <p:ph type="title"/>
          </p:nvPr>
        </p:nvSpPr>
        <p:spPr>
          <a:xfrm>
            <a:off x="3666566" y="785149"/>
            <a:ext cx="4410635" cy="585216"/>
          </a:xfrm>
        </p:spPr>
        <p:txBody>
          <a:bodyPr>
            <a:noAutofit/>
          </a:bodyPr>
          <a:lstStyle/>
          <a:p>
            <a:r>
              <a:rPr lang="en-US" altLang="en-US" sz="4400" b="1" dirty="0" smtClean="0"/>
              <a:t>MỤC LỤC</a:t>
            </a:r>
            <a:endParaRPr lang="en-US" altLang="en-US" sz="4400" b="1" dirty="0"/>
          </a:p>
        </p:txBody>
      </p:sp>
    </p:spTree>
    <p:extLst>
      <p:ext uri="{BB962C8B-B14F-4D97-AF65-F5344CB8AC3E}">
        <p14:creationId xmlns:p14="http://schemas.microsoft.com/office/powerpoint/2010/main" val="2508860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533400" y="2692369"/>
            <a:ext cx="7103321" cy="1032164"/>
          </a:xfrm>
          <a:prstGeom prst="rect">
            <a:avLst/>
          </a:prstGeom>
        </p:spPr>
        <p:txBody>
          <a:bodyPr vert="horz" wrap="square" lIns="91440" tIns="0" rIns="91440" bIns="0" rtlCol="0" anchor="t" anchorCtr="0">
            <a:normAutofit/>
          </a:bodyPr>
          <a:lstStyle>
            <a:lvl1pPr algn="ctr" defTabSz="457200" rtl="0" eaLnBrk="1" latinLnBrk="0" hangingPunct="1">
              <a:spcBef>
                <a:spcPct val="0"/>
              </a:spcBef>
              <a:buNone/>
              <a:defRPr sz="3200" b="0" kern="1200" cap="all" baseline="0">
                <a:solidFill>
                  <a:srgbClr val="009DD9"/>
                </a:solidFill>
                <a:latin typeface="+mj-lt"/>
                <a:ea typeface="+mj-ea"/>
                <a:cs typeface="+mj-cs"/>
              </a:defRPr>
            </a:lvl1pPr>
          </a:lstStyle>
          <a:p>
            <a:pPr algn="l"/>
            <a:r>
              <a:rPr lang="en-US" b="1" cap="none" dirty="0">
                <a:solidFill>
                  <a:schemeClr val="bg1"/>
                </a:solidFill>
                <a:latin typeface="Calibri" panose="020F0502020204030204" pitchFamily="34" charset="0"/>
                <a:cs typeface="Calibri" panose="020F0502020204030204" pitchFamily="34" charset="0"/>
              </a:rPr>
              <a:t>1. </a:t>
            </a:r>
            <a:r>
              <a:rPr lang="en-US" b="1" cap="none" dirty="0" err="1" smtClean="0">
                <a:solidFill>
                  <a:schemeClr val="bg1"/>
                </a:solidFill>
                <a:latin typeface="Calibri" panose="020F0502020204030204" pitchFamily="34" charset="0"/>
                <a:cs typeface="Calibri" panose="020F0502020204030204" pitchFamily="34" charset="0"/>
              </a:rPr>
              <a:t>Lý</a:t>
            </a:r>
            <a:r>
              <a:rPr lang="en-US" b="1" cap="none" dirty="0" smtClean="0">
                <a:solidFill>
                  <a:schemeClr val="bg1"/>
                </a:solidFill>
                <a:latin typeface="Calibri" panose="020F0502020204030204" pitchFamily="34" charset="0"/>
                <a:cs typeface="Calibri" panose="020F0502020204030204" pitchFamily="34" charset="0"/>
              </a:rPr>
              <a:t> </a:t>
            </a:r>
            <a:r>
              <a:rPr lang="en-US" b="1" cap="none" dirty="0" err="1" smtClean="0">
                <a:solidFill>
                  <a:schemeClr val="bg1"/>
                </a:solidFill>
                <a:latin typeface="Calibri" panose="020F0502020204030204" pitchFamily="34" charset="0"/>
                <a:cs typeface="Calibri" panose="020F0502020204030204" pitchFamily="34" charset="0"/>
              </a:rPr>
              <a:t>thuyết</a:t>
            </a:r>
            <a:endParaRPr lang="en-US" b="1" cap="none"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 xmlns:a16="http://schemas.microsoft.com/office/drawing/2014/main" id="{B7D6AF7E-F253-4A09-ADFB-112B1C0D6A3F}"/>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10000" contrast="-10000"/>
                    </a14:imgEffect>
                  </a14:imgLayer>
                </a14:imgProps>
              </a:ext>
              <a:ext uri="{28A0092B-C50C-407E-A947-70E740481C1C}">
                <a14:useLocalDpi xmlns:a14="http://schemas.microsoft.com/office/drawing/2010/main" val="0"/>
              </a:ext>
            </a:extLst>
          </a:blip>
          <a:srcRect l="50471" r="4332"/>
          <a:stretch/>
        </p:blipFill>
        <p:spPr>
          <a:xfrm>
            <a:off x="7152757" y="1508720"/>
            <a:ext cx="4572000" cy="447213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 xmlns:a16="http://schemas.microsoft.com/office/drawing/2014/main" id="{13544C0E-D6D1-4EE2-980A-015B1E49BE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2964"/>
          <a:stretch/>
        </p:blipFill>
        <p:spPr>
          <a:xfrm>
            <a:off x="6975686" y="-25633"/>
            <a:ext cx="5204739" cy="6883634"/>
          </a:xfrm>
          <a:prstGeom prst="rect">
            <a:avLst/>
          </a:prstGeom>
        </p:spPr>
      </p:pic>
      <p:sp>
        <p:nvSpPr>
          <p:cNvPr id="6" name="Rectangle 5">
            <a:extLst>
              <a:ext uri="{FF2B5EF4-FFF2-40B4-BE49-F238E27FC236}">
                <a16:creationId xmlns="" xmlns:a16="http://schemas.microsoft.com/office/drawing/2014/main" id="{15E3C006-2AD8-4D0C-9A07-7F69A3A02292}"/>
              </a:ext>
            </a:extLst>
          </p:cNvPr>
          <p:cNvSpPr/>
          <p:nvPr/>
        </p:nvSpPr>
        <p:spPr>
          <a:xfrm>
            <a:off x="6975686" y="-25633"/>
            <a:ext cx="5216314" cy="6909267"/>
          </a:xfrm>
          <a:prstGeom prst="rect">
            <a:avLst/>
          </a:prstGeom>
          <a:solidFill>
            <a:srgbClr val="5D5B6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653" tIns="42326" rIns="84653" bIns="42326" rtlCol="0" anchor="ctr"/>
          <a:lstStyle/>
          <a:p>
            <a:pPr algn="ctr"/>
            <a:endParaRPr lang="en-US" dirty="0">
              <a:latin typeface="Calibri" pitchFamily="34" charset="0"/>
            </a:endParaRPr>
          </a:p>
        </p:txBody>
      </p:sp>
      <p:sp>
        <p:nvSpPr>
          <p:cNvPr id="7" name="Rectangle 14">
            <a:extLst>
              <a:ext uri="{FF2B5EF4-FFF2-40B4-BE49-F238E27FC236}">
                <a16:creationId xmlns="" xmlns:a16="http://schemas.microsoft.com/office/drawing/2014/main" id="{004A0DCD-C862-47F1-A220-EA3E8E603545}"/>
              </a:ext>
            </a:extLst>
          </p:cNvPr>
          <p:cNvSpPr/>
          <p:nvPr/>
        </p:nvSpPr>
        <p:spPr>
          <a:xfrm>
            <a:off x="7391400" y="649698"/>
            <a:ext cx="2428894" cy="607369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solidFill>
                <a:srgbClr val="5D5B6F"/>
              </a:solidFill>
              <a:latin typeface="Calibri" pitchFamily="34" charset="0"/>
            </a:endParaRPr>
          </a:p>
        </p:txBody>
      </p:sp>
      <p:sp>
        <p:nvSpPr>
          <p:cNvPr id="8" name="Rectangle 14">
            <a:extLst>
              <a:ext uri="{FF2B5EF4-FFF2-40B4-BE49-F238E27FC236}">
                <a16:creationId xmlns="" xmlns:a16="http://schemas.microsoft.com/office/drawing/2014/main" id="{CA8EF0FF-FFD3-4BB7-A6C9-CA20E7214608}"/>
              </a:ext>
            </a:extLst>
          </p:cNvPr>
          <p:cNvSpPr/>
          <p:nvPr/>
        </p:nvSpPr>
        <p:spPr>
          <a:xfrm rot="10800000">
            <a:off x="10040605" y="661314"/>
            <a:ext cx="1522622" cy="5400768"/>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latin typeface="Calibri" pitchFamily="34" charset="0"/>
            </a:endParaRPr>
          </a:p>
        </p:txBody>
      </p:sp>
      <p:sp>
        <p:nvSpPr>
          <p:cNvPr id="9" name="Rectangle 14">
            <a:extLst>
              <a:ext uri="{FF2B5EF4-FFF2-40B4-BE49-F238E27FC236}">
                <a16:creationId xmlns="" xmlns:a16="http://schemas.microsoft.com/office/drawing/2014/main" id="{A5B2F3EA-4EC2-402D-888D-DCBC06E73FF4}"/>
              </a:ext>
            </a:extLst>
          </p:cNvPr>
          <p:cNvSpPr/>
          <p:nvPr/>
        </p:nvSpPr>
        <p:spPr>
          <a:xfrm rot="5400000">
            <a:off x="8523392" y="-1046018"/>
            <a:ext cx="969615" cy="3624403"/>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latin typeface="Calibri" pitchFamily="34" charset="0"/>
            </a:endParaRPr>
          </a:p>
        </p:txBody>
      </p:sp>
      <p:sp>
        <p:nvSpPr>
          <p:cNvPr id="10" name="Rectangle 14">
            <a:extLst>
              <a:ext uri="{FF2B5EF4-FFF2-40B4-BE49-F238E27FC236}">
                <a16:creationId xmlns="" xmlns:a16="http://schemas.microsoft.com/office/drawing/2014/main" id="{7B6BC97B-904F-4D65-A10E-4542BB126C0B}"/>
              </a:ext>
            </a:extLst>
          </p:cNvPr>
          <p:cNvSpPr/>
          <p:nvPr/>
        </p:nvSpPr>
        <p:spPr>
          <a:xfrm flipH="1">
            <a:off x="9601200" y="661313"/>
            <a:ext cx="2343869" cy="5815687"/>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 name="connsiteX4" fmla="*/ 0 w 889000"/>
              <a:gd name="connsiteY4" fmla="*/ 0 h 889000"/>
              <a:gd name="connsiteX0" fmla="*/ 889000 w 980440"/>
              <a:gd name="connsiteY0" fmla="*/ 0 h 889000"/>
              <a:gd name="connsiteX1" fmla="*/ 889000 w 980440"/>
              <a:gd name="connsiteY1" fmla="*/ 889000 h 889000"/>
              <a:gd name="connsiteX2" fmla="*/ 0 w 980440"/>
              <a:gd name="connsiteY2" fmla="*/ 889000 h 889000"/>
              <a:gd name="connsiteX3" fmla="*/ 0 w 980440"/>
              <a:gd name="connsiteY3" fmla="*/ 0 h 889000"/>
              <a:gd name="connsiteX4" fmla="*/ 980440 w 980440"/>
              <a:gd name="connsiteY4" fmla="*/ 91440 h 889000"/>
              <a:gd name="connsiteX0" fmla="*/ 889000 w 889000"/>
              <a:gd name="connsiteY0" fmla="*/ 0 h 889000"/>
              <a:gd name="connsiteX1" fmla="*/ 889000 w 889000"/>
              <a:gd name="connsiteY1" fmla="*/ 889000 h 889000"/>
              <a:gd name="connsiteX2" fmla="*/ 0 w 889000"/>
              <a:gd name="connsiteY2" fmla="*/ 889000 h 889000"/>
              <a:gd name="connsiteX3" fmla="*/ 0 w 889000"/>
              <a:gd name="connsiteY3" fmla="*/ 0 h 889000"/>
              <a:gd name="connsiteX0" fmla="*/ 889000 w 889000"/>
              <a:gd name="connsiteY0" fmla="*/ 889000 h 889000"/>
              <a:gd name="connsiteX1" fmla="*/ 0 w 889000"/>
              <a:gd name="connsiteY1" fmla="*/ 889000 h 889000"/>
              <a:gd name="connsiteX2" fmla="*/ 0 w 889000"/>
              <a:gd name="connsiteY2" fmla="*/ 0 h 889000"/>
            </a:gdLst>
            <a:ahLst/>
            <a:cxnLst>
              <a:cxn ang="0">
                <a:pos x="connsiteX0" y="connsiteY0"/>
              </a:cxn>
              <a:cxn ang="0">
                <a:pos x="connsiteX1" y="connsiteY1"/>
              </a:cxn>
              <a:cxn ang="0">
                <a:pos x="connsiteX2" y="connsiteY2"/>
              </a:cxn>
            </a:cxnLst>
            <a:rect l="l" t="t" r="r" b="b"/>
            <a:pathLst>
              <a:path w="889000" h="889000">
                <a:moveTo>
                  <a:pt x="889000" y="889000"/>
                </a:moveTo>
                <a:lnTo>
                  <a:pt x="0" y="889000"/>
                </a:lnTo>
                <a:lnTo>
                  <a:pt x="0" y="0"/>
                </a:lnTo>
              </a:path>
            </a:pathLst>
          </a:custGeom>
          <a:noFill/>
          <a:ln w="12700">
            <a:solidFill>
              <a:schemeClr val="bg1"/>
            </a:solidFill>
          </a:ln>
          <a:effectLst>
            <a:outerShdw blurRad="114300" dist="228600" dir="762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814" tIns="45907" rIns="91814" bIns="45907" rtlCol="0" anchor="ctr"/>
          <a:lstStyle/>
          <a:p>
            <a:pPr algn="ctr"/>
            <a:endParaRPr lang="en-US" dirty="0">
              <a:latin typeface="Calibri" pitchFamily="34" charset="0"/>
            </a:endParaRPr>
          </a:p>
        </p:txBody>
      </p:sp>
    </p:spTree>
    <p:extLst>
      <p:ext uri="{BB962C8B-B14F-4D97-AF65-F5344CB8AC3E}">
        <p14:creationId xmlns:p14="http://schemas.microsoft.com/office/powerpoint/2010/main" val="196220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5"/>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6783603"/>
              </p:ext>
            </p:extLst>
          </p:nvPr>
        </p:nvGraphicFramePr>
        <p:xfrm>
          <a:off x="2209800" y="1125720"/>
          <a:ext cx="7620002" cy="4988635"/>
        </p:xfrm>
        <a:graphic>
          <a:graphicData uri="http://schemas.openxmlformats.org/drawingml/2006/table">
            <a:tbl>
              <a:tblPr firstRow="1" firstCol="1" bandRow="1"/>
              <a:tblGrid>
                <a:gridCol w="533401"/>
                <a:gridCol w="1295400"/>
                <a:gridCol w="2133600"/>
                <a:gridCol w="1981200"/>
                <a:gridCol w="1676401"/>
              </a:tblGrid>
              <a:tr h="137371">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spcAft>
                          <a:spcPts val="0"/>
                        </a:spcAft>
                      </a:pP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Khả</a:t>
                      </a:r>
                      <a:r>
                        <a:rPr lang="en-US" sz="1200" b="1"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năng</a:t>
                      </a:r>
                      <a:r>
                        <a:rPr lang="en-US" sz="1200" b="1"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xung</a:t>
                      </a:r>
                      <a:r>
                        <a:rPr lang="en-US" sz="1200" b="1"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đột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5559">
                <a:tc rowSpan="4">
                  <a:txBody>
                    <a:bodyPr/>
                    <a:lstStyle/>
                    <a:p>
                      <a:pPr algn="ctr">
                        <a:lnSpc>
                          <a:spcPct val="115000"/>
                        </a:lnSpc>
                        <a:spcAft>
                          <a:spcPts val="0"/>
                        </a:spcAft>
                      </a:pP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Khả</a:t>
                      </a:r>
                      <a:r>
                        <a:rPr lang="en-US" sz="1200" b="1"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năng</a:t>
                      </a:r>
                      <a:r>
                        <a:rPr lang="en-US" sz="1200" b="1"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loại</a:t>
                      </a:r>
                      <a:r>
                        <a:rPr lang="en-US" sz="1200" b="1"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b="1" dirty="0" err="1">
                          <a:solidFill>
                            <a:srgbClr val="000000"/>
                          </a:solidFill>
                          <a:effectLst/>
                          <a:latin typeface="UVN Gio May"/>
                          <a:ea typeface="Times New Roman" panose="02020603050405020304" pitchFamily="18" charset="0"/>
                          <a:cs typeface="Times New Roman" panose="02020603050405020304" pitchFamily="18" charset="0"/>
                        </a:rPr>
                        <a:t>trừ</a:t>
                      </a:r>
                      <a:r>
                        <a:rPr lang="en-US" sz="1200" b="1" dirty="0">
                          <a:solidFill>
                            <a:srgbClr val="000000"/>
                          </a:solidFill>
                          <a:effectLst/>
                          <a:latin typeface="UVN Gio May"/>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Xung đột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Xung đột một phần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Không xung đột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1438916">
                <a:tc vMerge="1">
                  <a:txBody>
                    <a:bodyPr/>
                    <a:lstStyle/>
                    <a:p>
                      <a:endParaRPr lang="en-US"/>
                    </a:p>
                  </a:txBody>
                  <a:tcPr/>
                </a:tc>
                <a:tc>
                  <a:txBody>
                    <a:bodyPr/>
                    <a:lstStyle/>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Có khả năng loại trừ</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Hàng hóa tư nhân thuần khiết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Thực phẩm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Xe cộ, nhiên liệu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Các hàng hóa công không thuần khiết: Các loại hàng hóa thu phí (toll good)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Rạp hát; câu lạc bộ ban đêm; dịch vụ điện thoại; đường thu phí;truyền hình cáp; điện.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Các hàng hóa công không thuần khiết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Các trạm giám sát thời tiết; Vệ tinh quốc tế; Trạm không gian quốc tế; Đường thuỷ</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55594">
                <a:tc vMerge="1">
                  <a:txBody>
                    <a:bodyPr/>
                    <a:lstStyle/>
                    <a:p>
                      <a:endParaRPr lang="en-US"/>
                    </a:p>
                  </a:txBody>
                  <a:tcPr/>
                </a:tc>
                <a:tc>
                  <a:txBody>
                    <a:bodyPr/>
                    <a:lstStyle/>
                    <a:p>
                      <a:pPr>
                        <a:lnSpc>
                          <a:spcPct val="115000"/>
                        </a:lnSpc>
                        <a:spcAft>
                          <a:spcPts val="0"/>
                        </a:spcAft>
                      </a:pPr>
                      <a:r>
                        <a:rPr lang="en-US" sz="1200" dirty="0" err="1">
                          <a:solidFill>
                            <a:srgbClr val="000000"/>
                          </a:solidFill>
                          <a:effectLst/>
                          <a:latin typeface="UVN Gio May"/>
                          <a:ea typeface="Times New Roman" panose="02020603050405020304" pitchFamily="18" charset="0"/>
                          <a:cs typeface="Times New Roman" panose="02020603050405020304" pitchFamily="18" charset="0"/>
                        </a:rPr>
                        <a:t>Không</a:t>
                      </a:r>
                      <a:r>
                        <a:rPr lang="en-US" sz="1200"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dirty="0" err="1">
                          <a:solidFill>
                            <a:srgbClr val="000000"/>
                          </a:solidFill>
                          <a:effectLst/>
                          <a:latin typeface="UVN Gio May"/>
                          <a:ea typeface="Times New Roman" panose="02020603050405020304" pitchFamily="18" charset="0"/>
                          <a:cs typeface="Times New Roman" panose="02020603050405020304" pitchFamily="18" charset="0"/>
                        </a:rPr>
                        <a:t>có</a:t>
                      </a:r>
                      <a:r>
                        <a:rPr lang="en-US" sz="1200"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dirty="0" err="1">
                          <a:solidFill>
                            <a:srgbClr val="000000"/>
                          </a:solidFill>
                          <a:effectLst/>
                          <a:latin typeface="UVN Gio May"/>
                          <a:ea typeface="Times New Roman" panose="02020603050405020304" pitchFamily="18" charset="0"/>
                          <a:cs typeface="Times New Roman" panose="02020603050405020304" pitchFamily="18" charset="0"/>
                        </a:rPr>
                        <a:t>khả</a:t>
                      </a:r>
                      <a:r>
                        <a:rPr lang="en-US" sz="1200"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dirty="0" err="1">
                          <a:solidFill>
                            <a:srgbClr val="000000"/>
                          </a:solidFill>
                          <a:effectLst/>
                          <a:latin typeface="UVN Gio May"/>
                          <a:ea typeface="Times New Roman" panose="02020603050405020304" pitchFamily="18" charset="0"/>
                          <a:cs typeface="Times New Roman" panose="02020603050405020304" pitchFamily="18" charset="0"/>
                        </a:rPr>
                        <a:t>năng</a:t>
                      </a:r>
                      <a:r>
                        <a:rPr lang="en-US" sz="1200"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dirty="0" err="1">
                          <a:solidFill>
                            <a:srgbClr val="000000"/>
                          </a:solidFill>
                          <a:effectLst/>
                          <a:latin typeface="UVN Gio May"/>
                          <a:ea typeface="Times New Roman" panose="02020603050405020304" pitchFamily="18" charset="0"/>
                          <a:cs typeface="Times New Roman" panose="02020603050405020304" pitchFamily="18" charset="0"/>
                        </a:rPr>
                        <a:t>loại</a:t>
                      </a:r>
                      <a:r>
                        <a:rPr lang="en-US" sz="1200" dirty="0">
                          <a:solidFill>
                            <a:srgbClr val="000000"/>
                          </a:solidFill>
                          <a:effectLst/>
                          <a:latin typeface="UVN Gio May"/>
                          <a:ea typeface="Times New Roman" panose="02020603050405020304" pitchFamily="18" charset="0"/>
                          <a:cs typeface="Times New Roman" panose="02020603050405020304" pitchFamily="18" charset="0"/>
                        </a:rPr>
                        <a:t> </a:t>
                      </a:r>
                      <a:r>
                        <a:rPr lang="en-US" sz="1200" dirty="0" err="1">
                          <a:solidFill>
                            <a:srgbClr val="000000"/>
                          </a:solidFill>
                          <a:effectLst/>
                          <a:latin typeface="UVN Gio May"/>
                          <a:ea typeface="Times New Roman" panose="02020603050405020304" pitchFamily="18" charset="0"/>
                          <a:cs typeface="Times New Roman" panose="02020603050405020304" pitchFamily="18" charset="0"/>
                        </a:rPr>
                        <a:t>trừ</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Các hàng hóa công không thuần khiết: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Các loại tài nguyên chung(common pool resources)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Bãi cỏ chung; các đường đi chung; hành lang chung; các bãi săn bắn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Các hàng hóa công không thuần khiết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Đánh bắt cá ở đại dương; khai thác cá từ đại dương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Các loại hàng hóa công thuần khiết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Kiểm soát ô nhiểm; Kiểm soát côn trùng; Các chương trình xoá bỏ dịch bệnh; an ninh quốc gia; phòng cháy chữa cháy; dự báo thời tiết; truyền hình “công cộng”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13898">
                <a:tc vMerge="1">
                  <a:txBody>
                    <a:bodyPr/>
                    <a:lstStyle/>
                    <a:p>
                      <a:endParaRPr lang="en-US"/>
                    </a:p>
                  </a:txBody>
                  <a:tcPr/>
                </a:tc>
                <a:tc>
                  <a:txBody>
                    <a:bodyPr/>
                    <a:lstStyle/>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Loại trừ một phần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15000"/>
                        </a:lnSpc>
                        <a:spcAft>
                          <a:spcPts val="0"/>
                        </a:spcAft>
                      </a:pPr>
                      <a:r>
                        <a:rPr lang="en-US" sz="1200" b="1">
                          <a:solidFill>
                            <a:srgbClr val="000000"/>
                          </a:solidFill>
                          <a:effectLst/>
                          <a:latin typeface="UVN Gio May"/>
                          <a:ea typeface="Times New Roman" panose="02020603050405020304" pitchFamily="18" charset="0"/>
                          <a:cs typeface="Times New Roman" panose="02020603050405020304" pitchFamily="18" charset="0"/>
                        </a:rPr>
                        <a:t>Các hàng hóa công không thuần khiết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Các dịch vụ khuyến nông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a:solidFill>
                            <a:srgbClr val="000000"/>
                          </a:solidFill>
                          <a:effectLst/>
                          <a:latin typeface="UVN Gio May"/>
                          <a:ea typeface="Times New Roman" panose="02020603050405020304" pitchFamily="18" charset="0"/>
                          <a:cs typeface="Times New Roman" panose="02020603050405020304" pitchFamily="18" charset="0"/>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en-US" sz="1200" dirty="0">
                          <a:solidFill>
                            <a:srgbClr val="000000"/>
                          </a:solidFill>
                          <a:effectLst/>
                          <a:latin typeface="UVN Gio May"/>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687" marR="44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Rectangle 5"/>
          <p:cNvSpPr/>
          <p:nvPr/>
        </p:nvSpPr>
        <p:spPr>
          <a:xfrm>
            <a:off x="2057400" y="6114355"/>
            <a:ext cx="6096000" cy="461665"/>
          </a:xfrm>
          <a:prstGeom prst="rect">
            <a:avLst/>
          </a:prstGeom>
        </p:spPr>
        <p:txBody>
          <a:bodyPr>
            <a:spAutoFit/>
          </a:bodyPr>
          <a:lstStyle/>
          <a:p>
            <a:r>
              <a:rPr lang="en-US" sz="1200" dirty="0" err="1"/>
              <a:t>Nguồn</a:t>
            </a:r>
            <a:r>
              <a:rPr lang="en-US" sz="1200" dirty="0"/>
              <a:t>: </a:t>
            </a:r>
            <a:r>
              <a:rPr lang="en-US" sz="1200" dirty="0" err="1"/>
              <a:t>Tổng</a:t>
            </a:r>
            <a:r>
              <a:rPr lang="en-US" sz="1200" dirty="0"/>
              <a:t> </a:t>
            </a:r>
            <a:r>
              <a:rPr lang="en-US" sz="1200" dirty="0" err="1"/>
              <a:t>hợp</a:t>
            </a:r>
            <a:r>
              <a:rPr lang="en-US" sz="1200" dirty="0"/>
              <a:t> </a:t>
            </a:r>
            <a:r>
              <a:rPr lang="en-US" sz="1200" dirty="0" err="1"/>
              <a:t>bởi</a:t>
            </a:r>
            <a:r>
              <a:rPr lang="en-US" sz="1200" dirty="0"/>
              <a:t> </a:t>
            </a:r>
            <a:r>
              <a:rPr lang="en-US" sz="1200" dirty="0" err="1"/>
              <a:t>tác</a:t>
            </a:r>
            <a:r>
              <a:rPr lang="en-US" sz="1200" dirty="0"/>
              <a:t> </a:t>
            </a:r>
            <a:r>
              <a:rPr lang="en-US" sz="1200" dirty="0" err="1"/>
              <a:t>giả</a:t>
            </a:r>
            <a:r>
              <a:rPr lang="en-US" sz="1200" dirty="0"/>
              <a:t> </a:t>
            </a:r>
            <a:r>
              <a:rPr lang="en-US" sz="1200" dirty="0" err="1"/>
              <a:t>từ</a:t>
            </a:r>
            <a:r>
              <a:rPr lang="en-US" sz="1200" dirty="0"/>
              <a:t> UNIDO (2008, </a:t>
            </a:r>
            <a:r>
              <a:rPr lang="en-US" sz="1200" dirty="0" err="1"/>
              <a:t>trang</a:t>
            </a:r>
            <a:r>
              <a:rPr lang="en-US" sz="1200" dirty="0"/>
              <a:t> 8) </a:t>
            </a:r>
            <a:r>
              <a:rPr lang="en-US" sz="1200" dirty="0" err="1"/>
              <a:t>và</a:t>
            </a:r>
            <a:r>
              <a:rPr lang="en-US" sz="1200" dirty="0"/>
              <a:t> </a:t>
            </a:r>
            <a:r>
              <a:rPr lang="en-US" sz="1200" dirty="0" err="1"/>
              <a:t>Ostrom</a:t>
            </a:r>
            <a:r>
              <a:rPr lang="en-US" sz="1200" dirty="0"/>
              <a:t> </a:t>
            </a:r>
            <a:r>
              <a:rPr lang="en-US" sz="1200" dirty="0" err="1"/>
              <a:t>và</a:t>
            </a:r>
            <a:r>
              <a:rPr lang="en-US" sz="1200" dirty="0"/>
              <a:t> </a:t>
            </a:r>
            <a:r>
              <a:rPr lang="en-US" sz="1200" dirty="0" err="1"/>
              <a:t>Ostrom</a:t>
            </a:r>
            <a:r>
              <a:rPr lang="en-US" sz="1200" dirty="0"/>
              <a:t> (1978).</a:t>
            </a:r>
          </a:p>
          <a:p>
            <a:endParaRPr lang="en-US" sz="1200" dirty="0"/>
          </a:p>
        </p:txBody>
      </p:sp>
      <p:sp>
        <p:nvSpPr>
          <p:cNvPr id="7" name="Title 1"/>
          <p:cNvSpPr>
            <a:spLocks noGrp="1"/>
          </p:cNvSpPr>
          <p:nvPr>
            <p:ph type="title"/>
          </p:nvPr>
        </p:nvSpPr>
        <p:spPr>
          <a:xfrm>
            <a:off x="771822" y="419100"/>
            <a:ext cx="10888896" cy="571500"/>
          </a:xfrm>
        </p:spPr>
        <p:txBody>
          <a:bodyPr/>
          <a:lstStyle/>
          <a:p>
            <a:r>
              <a:rPr lang="en-US" sz="2800" dirty="0" err="1"/>
              <a:t>Thế</a:t>
            </a:r>
            <a:r>
              <a:rPr lang="en-US" sz="2800" dirty="0"/>
              <a:t> </a:t>
            </a:r>
            <a:r>
              <a:rPr lang="en-US" sz="2800" dirty="0" err="1"/>
              <a:t>nào</a:t>
            </a:r>
            <a:r>
              <a:rPr lang="en-US" sz="2800" dirty="0"/>
              <a:t> </a:t>
            </a:r>
            <a:r>
              <a:rPr lang="en-US" sz="2800" dirty="0" err="1"/>
              <a:t>là</a:t>
            </a:r>
            <a:r>
              <a:rPr lang="en-US" sz="2800" dirty="0"/>
              <a:t> </a:t>
            </a:r>
            <a:r>
              <a:rPr lang="en-US" sz="2800" dirty="0" err="1"/>
              <a:t>hàng</a:t>
            </a:r>
            <a:r>
              <a:rPr lang="en-US" sz="2800" dirty="0"/>
              <a:t> </a:t>
            </a:r>
            <a:r>
              <a:rPr lang="en-US" sz="2800" dirty="0" err="1"/>
              <a:t>hóa</a:t>
            </a:r>
            <a:r>
              <a:rPr lang="en-US" sz="2800" dirty="0"/>
              <a:t> </a:t>
            </a:r>
            <a:r>
              <a:rPr lang="en-US" sz="2800" dirty="0" err="1"/>
              <a:t>công</a:t>
            </a:r>
            <a:r>
              <a:rPr lang="en-US" sz="2800" dirty="0"/>
              <a:t>?</a:t>
            </a:r>
            <a:endParaRPr lang="en-US" sz="2800" dirty="0"/>
          </a:p>
        </p:txBody>
      </p:sp>
      <p:sp>
        <p:nvSpPr>
          <p:cNvPr id="8" name="TextBox 7"/>
          <p:cNvSpPr txBox="1"/>
          <p:nvPr/>
        </p:nvSpPr>
        <p:spPr>
          <a:xfrm>
            <a:off x="11661714" y="6385172"/>
            <a:ext cx="288862" cy="338554"/>
          </a:xfrm>
          <a:prstGeom prst="rect">
            <a:avLst/>
          </a:prstGeom>
          <a:noFill/>
        </p:spPr>
        <p:txBody>
          <a:bodyPr wrap="none" rtlCol="0">
            <a:spAutoFit/>
          </a:bodyPr>
          <a:lstStyle/>
          <a:p>
            <a:fld id="{F6CB686B-2C69-474D-BB6C-1DAB3DE8FE02}" type="slidenum">
              <a:rPr lang="en-US" sz="1600" smtClean="0">
                <a:solidFill>
                  <a:schemeClr val="accent6">
                    <a:lumMod val="50000"/>
                  </a:schemeClr>
                </a:solidFill>
              </a:rPr>
              <a:t>4</a:t>
            </a:fld>
            <a:endParaRPr lang="en-US" sz="1600" dirty="0">
              <a:solidFill>
                <a:schemeClr val="accent6">
                  <a:lumMod val="50000"/>
                </a:schemeClr>
              </a:solidFill>
            </a:endParaRPr>
          </a:p>
        </p:txBody>
      </p:sp>
    </p:spTree>
    <p:extLst>
      <p:ext uri="{BB962C8B-B14F-4D97-AF65-F5344CB8AC3E}">
        <p14:creationId xmlns:p14="http://schemas.microsoft.com/office/powerpoint/2010/main" val="1860333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Đâu</a:t>
            </a:r>
            <a:r>
              <a:rPr lang="en-US" dirty="0" smtClean="0"/>
              <a:t> </a:t>
            </a:r>
            <a:r>
              <a:rPr lang="en-US" dirty="0" err="1" smtClean="0"/>
              <a:t>là</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của</a:t>
            </a:r>
            <a:r>
              <a:rPr lang="en-US" dirty="0" smtClean="0"/>
              <a:t> </a:t>
            </a:r>
            <a:r>
              <a:rPr lang="en-US" dirty="0" err="1" smtClean="0"/>
              <a:t>hàng</a:t>
            </a:r>
            <a:r>
              <a:rPr lang="en-US" dirty="0" smtClean="0"/>
              <a:t> </a:t>
            </a:r>
            <a:r>
              <a:rPr lang="en-US" dirty="0" err="1" smtClean="0"/>
              <a:t>hóa</a:t>
            </a:r>
            <a:r>
              <a:rPr lang="en-US" dirty="0" smtClean="0"/>
              <a:t> </a:t>
            </a:r>
            <a:r>
              <a:rPr lang="en-US" dirty="0" err="1" smtClean="0"/>
              <a:t>công</a:t>
            </a:r>
            <a:r>
              <a:rPr lang="en-US" dirty="0" smtClean="0"/>
              <a:t>?</a:t>
            </a:r>
            <a:endParaRPr lang="en-US" dirty="0"/>
          </a:p>
        </p:txBody>
      </p:sp>
      <p:sp>
        <p:nvSpPr>
          <p:cNvPr id="4" name="Text Placeholder 3"/>
          <p:cNvSpPr>
            <a:spLocks noGrp="1"/>
          </p:cNvSpPr>
          <p:nvPr>
            <p:ph type="body" idx="15"/>
          </p:nvPr>
        </p:nvSpPr>
        <p:spPr/>
        <p:txBody>
          <a:bodyPr/>
          <a:lstStyle/>
          <a:p>
            <a:endParaRPr lang="en-US"/>
          </a:p>
        </p:txBody>
      </p:sp>
      <p:sp>
        <p:nvSpPr>
          <p:cNvPr id="5" name="Rectangle 4"/>
          <p:cNvSpPr/>
          <p:nvPr/>
        </p:nvSpPr>
        <p:spPr>
          <a:xfrm>
            <a:off x="3665068" y="1981200"/>
            <a:ext cx="4716932" cy="523220"/>
          </a:xfrm>
          <a:prstGeom prst="rect">
            <a:avLst/>
          </a:prstGeom>
        </p:spPr>
        <p:txBody>
          <a:bodyPr wrap="none">
            <a:spAutoFit/>
          </a:bodyPr>
          <a:lstStyle/>
          <a:p>
            <a:r>
              <a:rPr lang="en-US" sz="2800" dirty="0" err="1"/>
              <a:t>V</a:t>
            </a:r>
            <a:r>
              <a:rPr lang="en-US" sz="2800" dirty="0" err="1" smtClean="0"/>
              <a:t>ấn</a:t>
            </a:r>
            <a:r>
              <a:rPr lang="en-US" sz="2800" dirty="0" smtClean="0"/>
              <a:t> </a:t>
            </a:r>
            <a:r>
              <a:rPr lang="en-US" sz="2800" dirty="0" err="1"/>
              <a:t>đề</a:t>
            </a:r>
            <a:r>
              <a:rPr lang="en-US" sz="2800" dirty="0"/>
              <a:t> </a:t>
            </a:r>
            <a:r>
              <a:rPr lang="en-US" sz="2800" dirty="0" err="1"/>
              <a:t>kẻ</a:t>
            </a:r>
            <a:r>
              <a:rPr lang="en-US" sz="2800" dirty="0"/>
              <a:t> </a:t>
            </a:r>
            <a:r>
              <a:rPr lang="en-US" sz="2800" dirty="0" err="1"/>
              <a:t>ăn</a:t>
            </a:r>
            <a:r>
              <a:rPr lang="en-US" sz="2800" dirty="0"/>
              <a:t> </a:t>
            </a:r>
            <a:r>
              <a:rPr lang="en-US" sz="2800" dirty="0" err="1"/>
              <a:t>không</a:t>
            </a:r>
            <a:r>
              <a:rPr lang="en-US" sz="2800" dirty="0"/>
              <a:t> (free-rider)</a:t>
            </a:r>
          </a:p>
        </p:txBody>
      </p:sp>
      <p:sp>
        <p:nvSpPr>
          <p:cNvPr id="6" name="Rectangle 5"/>
          <p:cNvSpPr/>
          <p:nvPr/>
        </p:nvSpPr>
        <p:spPr>
          <a:xfrm>
            <a:off x="2514600" y="2667000"/>
            <a:ext cx="7162800" cy="2322174"/>
          </a:xfrm>
          <a:prstGeom prst="rect">
            <a:avLst/>
          </a:prstGeom>
        </p:spPr>
        <p:txBody>
          <a:bodyPr wrap="square">
            <a:spAutoFit/>
          </a:bodyPr>
          <a:lstStyle/>
          <a:p>
            <a:pPr indent="252095">
              <a:lnSpc>
                <a:spcPct val="115000"/>
              </a:lnSpc>
              <a:spcAft>
                <a:spcPts val="0"/>
              </a:spcAft>
            </a:pPr>
            <a:r>
              <a:rPr lang="en-US" dirty="0" err="1" smtClean="0">
                <a:latin typeface="UVN Viet Sach"/>
                <a:ea typeface="Times New Roman" panose="02020603050405020304" pitchFamily="18" charset="0"/>
                <a:cs typeface="Times New Roman" panose="02020603050405020304" pitchFamily="18" charset="0"/>
              </a:rPr>
              <a:t>Là</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tình</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huống</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xảy</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ra</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khi</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không</a:t>
            </a:r>
            <a:r>
              <a:rPr lang="en-US" dirty="0" smtClean="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thể</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ngăn</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ngừa</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ai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đó</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sử</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dụng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một</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hàng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hóa</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nào</a:t>
            </a:r>
            <a:r>
              <a:rPr lang="en-US" dirty="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đó</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tức</a:t>
            </a:r>
            <a:r>
              <a:rPr lang="en-US" dirty="0" smtClean="0">
                <a:latin typeface="UVN Viet Sach"/>
                <a:ea typeface="Times New Roman" panose="02020603050405020304" pitchFamily="18" charset="0"/>
                <a:cs typeface="Times New Roman" panose="02020603050405020304" pitchFamily="18" charset="0"/>
              </a:rPr>
              <a:t> </a:t>
            </a:r>
            <a:r>
              <a:rPr lang="en-US" dirty="0" err="1" smtClean="0">
                <a:latin typeface="UVN Viet Sach"/>
                <a:ea typeface="Times New Roman" panose="02020603050405020304" pitchFamily="18" charset="0"/>
                <a:cs typeface="Times New Roman" panose="02020603050405020304" pitchFamily="18" charset="0"/>
              </a:rPr>
              <a:t>không</a:t>
            </a:r>
            <a:r>
              <a:rPr lang="en-US" dirty="0" smtClean="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thể</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thu</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được</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tiền</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của</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người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tiêu</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dùng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khi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họ</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sử</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dụng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mỗi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đơn</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vị</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hàng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hóa</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công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trừ</a:t>
            </a:r>
            <a:r>
              <a:rPr lang="en-US" dirty="0">
                <a:latin typeface="UVN Viet Sach"/>
                <a:ea typeface="Times New Roman" panose="02020603050405020304" pitchFamily="18" charset="0"/>
                <a:cs typeface="Times New Roman" panose="02020603050405020304" pitchFamily="18" charset="0"/>
              </a:rPr>
              <a:t> phi </a:t>
            </a:r>
            <a:r>
              <a:rPr lang="en-US" dirty="0" err="1">
                <a:latin typeface="UVN Viet Sach"/>
                <a:ea typeface="Times New Roman" panose="02020603050405020304" pitchFamily="18" charset="0"/>
                <a:cs typeface="Times New Roman" panose="02020603050405020304" pitchFamily="18" charset="0"/>
              </a:rPr>
              <a:t>người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tiêu</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dùng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tự</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nguyện</a:t>
            </a:r>
            <a:r>
              <a:rPr lang="en-US" dirty="0">
                <a:latin typeface="UVN Viet Sach"/>
                <a:ea typeface="Times New Roman" panose="02020603050405020304" pitchFamily="18" charset="0"/>
                <a:cs typeface="Times New Roman" panose="02020603050405020304" pitchFamily="18" charset="0"/>
              </a:rPr>
              <a:t> chi </a:t>
            </a:r>
            <a:r>
              <a:rPr lang="en-US" dirty="0" err="1">
                <a:latin typeface="UVN Viet Sach"/>
                <a:ea typeface="Times New Roman" panose="02020603050405020304" pitchFamily="18" charset="0"/>
                <a:cs typeface="Times New Roman" panose="02020603050405020304" pitchFamily="18" charset="0"/>
              </a:rPr>
              <a:t>trả</a:t>
            </a:r>
            <a:r>
              <a:rPr lang="en-US" dirty="0">
                <a:latin typeface="UVN Viet Sach"/>
                <a:ea typeface="Times New Roman" panose="02020603050405020304" pitchFamily="18" charset="0"/>
                <a:cs typeface="Times New Roman" panose="02020603050405020304" pitchFamily="18" charset="0"/>
              </a:rPr>
              <a:t>/</a:t>
            </a:r>
            <a:r>
              <a:rPr lang="en-US" dirty="0" err="1">
                <a:latin typeface="UVN Viet Sach"/>
                <a:ea typeface="Times New Roman" panose="02020603050405020304" pitchFamily="18" charset="0"/>
                <a:cs typeface="Times New Roman" panose="02020603050405020304" pitchFamily="18" charset="0"/>
              </a:rPr>
              <a:t>đóng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góp</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Trong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đa</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số</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trường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hợp</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việc</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sản</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xuất</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cung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ứng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hàng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hóa</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công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sẽ</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rơi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vào</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tình</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huống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thu</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không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đủ</a:t>
            </a:r>
            <a:r>
              <a:rPr lang="en-US" dirty="0">
                <a:latin typeface="UVN Viet Sach"/>
                <a:ea typeface="Times New Roman" panose="02020603050405020304" pitchFamily="18" charset="0"/>
                <a:cs typeface="Times New Roman" panose="02020603050405020304" pitchFamily="18" charset="0"/>
              </a:rPr>
              <a:t> chi </a:t>
            </a:r>
            <a:r>
              <a:rPr lang="en-US" dirty="0" err="1">
                <a:latin typeface="UVN Viet Sach"/>
                <a:ea typeface="Times New Roman" panose="02020603050405020304" pitchFamily="18" charset="0"/>
                <a:cs typeface="Times New Roman" panose="02020603050405020304" pitchFamily="18" charset="0"/>
              </a:rPr>
              <a:t>vì</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có</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nhiều</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người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có</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xu</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hướng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ăn</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không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Thị</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trường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thất</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bại</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trong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việc</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cung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ứng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hàng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hóa</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công</a:t>
            </a:r>
            <a:r>
              <a:rPr lang="en-US" dirty="0">
                <a:latin typeface="UVN Viet Sach"/>
                <a:ea typeface="Times New Roman" panose="02020603050405020304" pitchFamily="18" charset="0"/>
                <a:cs typeface="Times New Roman" panose="02020603050405020304" pitchFamily="18" charset="0"/>
              </a:rPr>
              <a:t> do </a:t>
            </a:r>
            <a:r>
              <a:rPr lang="en-US" dirty="0" err="1">
                <a:latin typeface="UVN Viet Sach"/>
                <a:ea typeface="Times New Roman" panose="02020603050405020304" pitchFamily="18" charset="0"/>
                <a:cs typeface="Times New Roman" panose="02020603050405020304" pitchFamily="18" charset="0"/>
              </a:rPr>
              <a:t>cung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không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đáp</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ứng</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đủ</a:t>
            </a:r>
            <a:r>
              <a:rPr lang="en-US" dirty="0">
                <a:latin typeface="UVN Viet Sach"/>
                <a:ea typeface="Times New Roman" panose="02020603050405020304" pitchFamily="18" charset="0"/>
                <a:cs typeface="Times New Roman" panose="02020603050405020304" pitchFamily="18" charset="0"/>
              </a:rPr>
              <a:t> </a:t>
            </a:r>
            <a:r>
              <a:rPr lang="en-US" dirty="0" err="1">
                <a:latin typeface="UVN Viet Sach"/>
                <a:ea typeface="Times New Roman" panose="02020603050405020304" pitchFamily="18" charset="0"/>
                <a:cs typeface="Times New Roman" panose="02020603050405020304" pitchFamily="18" charset="0"/>
              </a:rPr>
              <a:t>cầu</a:t>
            </a:r>
            <a:r>
              <a:rPr lang="en-US" dirty="0">
                <a:latin typeface="UVN Viet Sach"/>
                <a:ea typeface="Times New Roman" panose="02020603050405020304" pitchFamily="18"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11661714" y="6385172"/>
            <a:ext cx="288862" cy="338554"/>
          </a:xfrm>
          <a:prstGeom prst="rect">
            <a:avLst/>
          </a:prstGeom>
          <a:noFill/>
        </p:spPr>
        <p:txBody>
          <a:bodyPr wrap="none" rtlCol="0">
            <a:spAutoFit/>
          </a:bodyPr>
          <a:lstStyle/>
          <a:p>
            <a:fld id="{DDF34292-9161-4353-B8AA-B4929F015C67}" type="slidenum">
              <a:rPr lang="en-US" sz="1600" smtClean="0">
                <a:solidFill>
                  <a:schemeClr val="accent6">
                    <a:lumMod val="50000"/>
                  </a:schemeClr>
                </a:solidFill>
              </a:rPr>
              <a:t>5</a:t>
            </a:fld>
            <a:endParaRPr lang="en-US" sz="1600" dirty="0">
              <a:solidFill>
                <a:schemeClr val="accent6">
                  <a:lumMod val="50000"/>
                </a:schemeClr>
              </a:solidFill>
            </a:endParaRPr>
          </a:p>
        </p:txBody>
      </p:sp>
    </p:spTree>
    <p:extLst>
      <p:ext uri="{BB962C8B-B14F-4D97-AF65-F5344CB8AC3E}">
        <p14:creationId xmlns:p14="http://schemas.microsoft.com/office/powerpoint/2010/main" val="203605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Liệu</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có</a:t>
            </a:r>
            <a:r>
              <a:rPr lang="en-US" dirty="0" smtClean="0"/>
              <a:t> </a:t>
            </a:r>
            <a:r>
              <a:rPr lang="en-US" dirty="0" err="1" smtClean="0"/>
              <a:t>phải</a:t>
            </a:r>
            <a:r>
              <a:rPr lang="en-US" dirty="0" smtClean="0"/>
              <a:t> </a:t>
            </a:r>
            <a:r>
              <a:rPr lang="en-US" dirty="0" err="1" smtClean="0"/>
              <a:t>là</a:t>
            </a:r>
            <a:r>
              <a:rPr lang="en-US" dirty="0" smtClean="0"/>
              <a:t> </a:t>
            </a:r>
            <a:r>
              <a:rPr lang="en-US" dirty="0" err="1" smtClean="0"/>
              <a:t>giải</a:t>
            </a:r>
            <a:r>
              <a:rPr lang="en-US" dirty="0" smtClean="0"/>
              <a:t> </a:t>
            </a:r>
            <a:r>
              <a:rPr lang="en-US" dirty="0" err="1" smtClean="0"/>
              <a:t>pháp</a:t>
            </a:r>
            <a:r>
              <a:rPr lang="en-US" dirty="0" smtClean="0"/>
              <a:t> </a:t>
            </a:r>
            <a:r>
              <a:rPr lang="en-US" dirty="0" err="1" smtClean="0"/>
              <a:t>cho</a:t>
            </a:r>
            <a:r>
              <a:rPr lang="en-US" dirty="0" smtClean="0"/>
              <a:t> </a:t>
            </a:r>
            <a:r>
              <a:rPr lang="en-US" dirty="0" err="1" smtClean="0"/>
              <a:t>việc</a:t>
            </a:r>
            <a:r>
              <a:rPr lang="en-US" dirty="0" smtClean="0"/>
              <a:t> </a:t>
            </a:r>
            <a:r>
              <a:rPr lang="en-US" dirty="0" err="1" smtClean="0"/>
              <a:t>cung</a:t>
            </a:r>
            <a:r>
              <a:rPr lang="en-US" dirty="0" smtClean="0"/>
              <a:t> </a:t>
            </a:r>
            <a:r>
              <a:rPr lang="en-US" dirty="0" err="1" smtClean="0"/>
              <a:t>ứng</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công</a:t>
            </a:r>
            <a:r>
              <a:rPr lang="en-US" dirty="0" smtClean="0"/>
              <a:t>?</a:t>
            </a:r>
            <a:endParaRPr lang="en-US" dirty="0"/>
          </a:p>
        </p:txBody>
      </p:sp>
      <p:sp>
        <p:nvSpPr>
          <p:cNvPr id="3" name="Text Placeholder 2"/>
          <p:cNvSpPr>
            <a:spLocks noGrp="1"/>
          </p:cNvSpPr>
          <p:nvPr>
            <p:ph type="body" idx="13"/>
          </p:nvPr>
        </p:nvSpPr>
        <p:spPr/>
        <p:txBody>
          <a:bodyPr/>
          <a:lstStyle/>
          <a:p>
            <a:endParaRPr lang="en-US"/>
          </a:p>
        </p:txBody>
      </p:sp>
      <p:sp>
        <p:nvSpPr>
          <p:cNvPr id="4" name="Text Placeholder 3"/>
          <p:cNvSpPr>
            <a:spLocks noGrp="1"/>
          </p:cNvSpPr>
          <p:nvPr>
            <p:ph type="body" idx="15"/>
          </p:nvPr>
        </p:nvSpPr>
        <p:spPr/>
        <p:txBody>
          <a:bodyPr/>
          <a:lstStyle/>
          <a:p>
            <a:endParaRPr lang="en-US"/>
          </a:p>
        </p:txBody>
      </p:sp>
      <p:sp>
        <p:nvSpPr>
          <p:cNvPr id="6" name="TextBox 5"/>
          <p:cNvSpPr txBox="1"/>
          <p:nvPr/>
        </p:nvSpPr>
        <p:spPr>
          <a:xfrm>
            <a:off x="3575051" y="1524000"/>
            <a:ext cx="8077200" cy="2031325"/>
          </a:xfrm>
          <a:prstGeom prst="rect">
            <a:avLst/>
          </a:prstGeom>
          <a:noFill/>
        </p:spPr>
        <p:txBody>
          <a:bodyPr wrap="square" rtlCol="0">
            <a:spAutoFit/>
          </a:bodyPr>
          <a:lstStyle/>
          <a:p>
            <a:r>
              <a:rPr lang="en-US" b="1" dirty="0" err="1" smtClean="0"/>
              <a:t>Hàng</a:t>
            </a:r>
            <a:r>
              <a:rPr lang="en-US" b="1" dirty="0" smtClean="0"/>
              <a:t> </a:t>
            </a:r>
            <a:r>
              <a:rPr lang="en-US" b="1" dirty="0" err="1" smtClean="0"/>
              <a:t>hóa</a:t>
            </a:r>
            <a:r>
              <a:rPr lang="en-US" b="1" dirty="0" smtClean="0"/>
              <a:t> </a:t>
            </a:r>
            <a:r>
              <a:rPr lang="en-US" b="1" dirty="0" err="1" smtClean="0"/>
              <a:t>công</a:t>
            </a:r>
            <a:endParaRPr lang="en-US" b="1" dirty="0" smtClean="0"/>
          </a:p>
          <a:p>
            <a:endParaRPr lang="en-US" dirty="0" smtClean="0"/>
          </a:p>
          <a:p>
            <a:pPr marL="285750" indent="-285750">
              <a:buFont typeface="Wingdings" panose="05000000000000000000" pitchFamily="2" charset="2"/>
              <a:buChar char="Ø"/>
            </a:pPr>
            <a:r>
              <a:rPr lang="vi-VN" dirty="0" smtClean="0">
                <a:latin typeface="Calibri" panose="020F0502020204030204" pitchFamily="34" charset="0"/>
              </a:rPr>
              <a:t>Khả </a:t>
            </a:r>
            <a:r>
              <a:rPr lang="vi-VN" dirty="0">
                <a:latin typeface="Calibri" panose="020F0502020204030204" pitchFamily="34" charset="0"/>
              </a:rPr>
              <a:t>năng đo </a:t>
            </a:r>
            <a:r>
              <a:rPr lang="vi-VN" dirty="0" smtClean="0">
                <a:latin typeface="Calibri" panose="020F0502020204030204" pitchFamily="34" charset="0"/>
              </a:rPr>
              <a:t>lường</a:t>
            </a:r>
            <a:r>
              <a:rPr lang="en-US" dirty="0" smtClean="0">
                <a:latin typeface="Calibri" panose="020F0502020204030204" pitchFamily="34" charset="0"/>
              </a:rPr>
              <a:t>: </a:t>
            </a:r>
            <a:r>
              <a:rPr lang="vi-VN" dirty="0">
                <a:latin typeface="Calibri" panose="020F0502020204030204" pitchFamily="34" charset="0"/>
              </a:rPr>
              <a:t> khó đo lường bởi vì các khó khăn trong việc chia nhỏ nó thành các đơn vị riêng rẽ với các đơn vị đo lường khách quan (như kg, lít, két v.v.) để giao dịch. </a:t>
            </a:r>
            <a:endParaRPr lang="en-US" dirty="0">
              <a:latin typeface="Calibri" panose="020F0502020204030204" pitchFamily="34" charset="0"/>
            </a:endParaRPr>
          </a:p>
          <a:p>
            <a:pPr marL="285750" indent="-285750">
              <a:buFont typeface="Wingdings" panose="05000000000000000000" pitchFamily="2" charset="2"/>
              <a:buChar char="Ø"/>
            </a:pPr>
            <a:r>
              <a:rPr lang="en-US" dirty="0" err="1"/>
              <a:t>Mức</a:t>
            </a:r>
            <a:r>
              <a:rPr lang="en-US" dirty="0"/>
              <a:t> </a:t>
            </a:r>
            <a:r>
              <a:rPr lang="en-US" dirty="0" err="1"/>
              <a:t>độ</a:t>
            </a:r>
            <a:r>
              <a:rPr lang="en-US" dirty="0"/>
              <a:t> </a:t>
            </a:r>
            <a:r>
              <a:rPr lang="en-US" dirty="0" err="1"/>
              <a:t>lựa</a:t>
            </a:r>
            <a:r>
              <a:rPr lang="en-US" dirty="0"/>
              <a:t> </a:t>
            </a:r>
            <a:r>
              <a:rPr lang="en-US" dirty="0" err="1" smtClean="0"/>
              <a:t>chọn</a:t>
            </a:r>
            <a:r>
              <a:rPr lang="en-US" dirty="0"/>
              <a:t>: </a:t>
            </a:r>
            <a:r>
              <a:rPr lang="en-US" dirty="0" err="1"/>
              <a:t>ít</a:t>
            </a:r>
            <a:r>
              <a:rPr lang="en-US" dirty="0"/>
              <a:t> </a:t>
            </a:r>
            <a:r>
              <a:rPr lang="en-US" dirty="0" err="1"/>
              <a:t>quyền</a:t>
            </a:r>
            <a:r>
              <a:rPr lang="en-US" dirty="0"/>
              <a:t> </a:t>
            </a:r>
            <a:r>
              <a:rPr lang="en-US" dirty="0" err="1"/>
              <a:t>lựa</a:t>
            </a:r>
            <a:r>
              <a:rPr lang="en-US" dirty="0"/>
              <a:t> </a:t>
            </a:r>
            <a:r>
              <a:rPr lang="en-US" dirty="0" err="1"/>
              <a:t>chọn</a:t>
            </a:r>
            <a:r>
              <a:rPr lang="en-US" dirty="0"/>
              <a:t> </a:t>
            </a:r>
            <a:r>
              <a:rPr lang="en-US" dirty="0" err="1"/>
              <a:t>trong</a:t>
            </a:r>
            <a:r>
              <a:rPr lang="en-US" dirty="0"/>
              <a:t> </a:t>
            </a:r>
            <a:r>
              <a:rPr lang="en-US" dirty="0" err="1"/>
              <a:t>việc</a:t>
            </a:r>
            <a:r>
              <a:rPr lang="en-US" dirty="0"/>
              <a:t> </a:t>
            </a:r>
            <a:r>
              <a:rPr lang="en-US" dirty="0" err="1"/>
              <a:t>tiêu</a:t>
            </a:r>
            <a:r>
              <a:rPr lang="en-US" dirty="0"/>
              <a:t> </a:t>
            </a:r>
            <a:r>
              <a:rPr lang="en-US" dirty="0" err="1"/>
              <a:t>thụ</a:t>
            </a:r>
            <a:r>
              <a:rPr lang="en-US" dirty="0"/>
              <a:t> hay </a:t>
            </a:r>
            <a:r>
              <a:rPr lang="en-US" dirty="0" err="1"/>
              <a:t>không</a:t>
            </a:r>
            <a:r>
              <a:rPr lang="en-US" dirty="0"/>
              <a:t> </a:t>
            </a:r>
            <a:r>
              <a:rPr lang="en-US" dirty="0" err="1"/>
              <a:t>tiêu</a:t>
            </a:r>
            <a:r>
              <a:rPr lang="en-US" dirty="0"/>
              <a:t> </a:t>
            </a:r>
            <a:r>
              <a:rPr lang="en-US" dirty="0" err="1"/>
              <a:t>thụ</a:t>
            </a:r>
            <a:r>
              <a:rPr lang="en-US" dirty="0"/>
              <a:t> </a:t>
            </a:r>
            <a:r>
              <a:rPr lang="en-US" dirty="0" err="1"/>
              <a:t>một</a:t>
            </a:r>
            <a:r>
              <a:rPr lang="en-US" dirty="0"/>
              <a:t> </a:t>
            </a:r>
            <a:r>
              <a:rPr lang="en-US" dirty="0" err="1"/>
              <a:t>hàng</a:t>
            </a:r>
            <a:r>
              <a:rPr lang="en-US" dirty="0"/>
              <a:t> </a:t>
            </a:r>
            <a:r>
              <a:rPr lang="en-US" dirty="0" err="1"/>
              <a:t>hóa</a:t>
            </a:r>
            <a:r>
              <a:rPr lang="en-US" dirty="0"/>
              <a:t> </a:t>
            </a:r>
            <a:r>
              <a:rPr lang="en-US" dirty="0" err="1"/>
              <a:t>công</a:t>
            </a:r>
            <a:r>
              <a:rPr lang="en-US" dirty="0"/>
              <a:t> </a:t>
            </a:r>
            <a:r>
              <a:rPr lang="en-US" dirty="0" err="1"/>
              <a:t>nào</a:t>
            </a:r>
            <a:r>
              <a:rPr lang="en-US" dirty="0"/>
              <a:t> </a:t>
            </a:r>
            <a:r>
              <a:rPr lang="en-US" dirty="0" err="1"/>
              <a:t>đó</a:t>
            </a:r>
            <a:endParaRPr lang="en-US" dirty="0"/>
          </a:p>
        </p:txBody>
      </p:sp>
      <p:sp>
        <p:nvSpPr>
          <p:cNvPr id="8" name="TextBox 7"/>
          <p:cNvSpPr txBox="1"/>
          <p:nvPr/>
        </p:nvSpPr>
        <p:spPr>
          <a:xfrm>
            <a:off x="3583518" y="4133671"/>
            <a:ext cx="8077200" cy="1200329"/>
          </a:xfrm>
          <a:prstGeom prst="rect">
            <a:avLst/>
          </a:prstGeom>
          <a:noFill/>
        </p:spPr>
        <p:txBody>
          <a:bodyPr wrap="square" rtlCol="0">
            <a:spAutoFit/>
          </a:bodyPr>
          <a:lstStyle/>
          <a:p>
            <a:r>
              <a:rPr lang="en-US" b="1" dirty="0" smtClean="0"/>
              <a:t>Hai </a:t>
            </a:r>
            <a:r>
              <a:rPr lang="en-US" b="1" dirty="0" err="1" smtClean="0"/>
              <a:t>giả</a:t>
            </a:r>
            <a:r>
              <a:rPr lang="en-US" b="1" dirty="0" smtClean="0"/>
              <a:t> </a:t>
            </a:r>
            <a:r>
              <a:rPr lang="en-US" b="1" dirty="0" err="1" smtClean="0"/>
              <a:t>định</a:t>
            </a:r>
            <a:r>
              <a:rPr lang="en-US" b="1" dirty="0" smtClean="0"/>
              <a:t> </a:t>
            </a:r>
            <a:r>
              <a:rPr lang="en-US" b="1" dirty="0" err="1" smtClean="0"/>
              <a:t>thực</a:t>
            </a:r>
            <a:r>
              <a:rPr lang="en-US" b="1" dirty="0" smtClean="0"/>
              <a:t> </a:t>
            </a:r>
            <a:r>
              <a:rPr lang="en-US" b="1" dirty="0" err="1" smtClean="0"/>
              <a:t>tiễn</a:t>
            </a:r>
            <a:r>
              <a:rPr lang="en-US" b="1" dirty="0" smtClean="0"/>
              <a:t> </a:t>
            </a:r>
            <a:r>
              <a:rPr lang="en-US" b="1" dirty="0" err="1" smtClean="0"/>
              <a:t>về</a:t>
            </a:r>
            <a:r>
              <a:rPr lang="en-US" b="1" dirty="0" smtClean="0"/>
              <a:t> con </a:t>
            </a:r>
            <a:r>
              <a:rPr lang="en-US" b="1" dirty="0" err="1" smtClean="0"/>
              <a:t>người</a:t>
            </a:r>
            <a:endParaRPr lang="en-US" b="1" dirty="0" smtClean="0"/>
          </a:p>
          <a:p>
            <a:endParaRPr lang="en-US" dirty="0" smtClean="0"/>
          </a:p>
          <a:p>
            <a:pPr marL="285750" indent="-285750">
              <a:buFont typeface="Wingdings" panose="05000000000000000000" pitchFamily="2" charset="2"/>
              <a:buChar char="Ø"/>
            </a:pPr>
            <a:r>
              <a:rPr lang="en-US" dirty="0" smtClean="0">
                <a:latin typeface="Calibri" panose="020F0502020204030204" pitchFamily="34" charset="0"/>
              </a:rPr>
              <a:t>Tri </a:t>
            </a:r>
            <a:r>
              <a:rPr lang="en-US" dirty="0" err="1" smtClean="0">
                <a:latin typeface="Calibri" panose="020F0502020204030204" pitchFamily="34" charset="0"/>
              </a:rPr>
              <a:t>thức</a:t>
            </a:r>
            <a:r>
              <a:rPr lang="en-US" dirty="0" smtClean="0">
                <a:latin typeface="Calibri" panose="020F0502020204030204" pitchFamily="34" charset="0"/>
              </a:rPr>
              <a:t> </a:t>
            </a:r>
            <a:r>
              <a:rPr lang="en-US" dirty="0" err="1" smtClean="0">
                <a:latin typeface="Calibri" panose="020F0502020204030204" pitchFamily="34" charset="0"/>
              </a:rPr>
              <a:t>giới</a:t>
            </a:r>
            <a:r>
              <a:rPr lang="en-US" dirty="0" smtClean="0">
                <a:latin typeface="Calibri" panose="020F0502020204030204" pitchFamily="34" charset="0"/>
              </a:rPr>
              <a:t> </a:t>
            </a:r>
            <a:r>
              <a:rPr lang="en-US" dirty="0" err="1" smtClean="0">
                <a:latin typeface="Calibri" panose="020F0502020204030204" pitchFamily="34" charset="0"/>
              </a:rPr>
              <a:t>hạn</a:t>
            </a:r>
            <a:r>
              <a:rPr lang="en-US" dirty="0" smtClean="0">
                <a:latin typeface="Calibri" panose="020F0502020204030204" pitchFamily="34" charset="0"/>
              </a:rPr>
              <a:t>/</a:t>
            </a:r>
            <a:r>
              <a:rPr lang="en-US" dirty="0" err="1" smtClean="0">
                <a:latin typeface="Calibri" panose="020F0502020204030204" pitchFamily="34" charset="0"/>
              </a:rPr>
              <a:t>lý</a:t>
            </a:r>
            <a:r>
              <a:rPr lang="en-US" dirty="0" smtClean="0">
                <a:latin typeface="Calibri" panose="020F0502020204030204" pitchFamily="34" charset="0"/>
              </a:rPr>
              <a:t> </a:t>
            </a:r>
            <a:r>
              <a:rPr lang="en-US" dirty="0" err="1" smtClean="0">
                <a:latin typeface="Calibri" panose="020F0502020204030204" pitchFamily="34" charset="0"/>
              </a:rPr>
              <a:t>tính</a:t>
            </a:r>
            <a:r>
              <a:rPr lang="en-US" dirty="0" smtClean="0">
                <a:latin typeface="Calibri" panose="020F0502020204030204" pitchFamily="34" charset="0"/>
              </a:rPr>
              <a:t> </a:t>
            </a:r>
            <a:r>
              <a:rPr lang="en-US" dirty="0" err="1" smtClean="0">
                <a:latin typeface="Calibri" panose="020F0502020204030204" pitchFamily="34" charset="0"/>
              </a:rPr>
              <a:t>bó</a:t>
            </a:r>
            <a:r>
              <a:rPr lang="en-US" dirty="0" smtClean="0">
                <a:latin typeface="Calibri" panose="020F0502020204030204" pitchFamily="34" charset="0"/>
              </a:rPr>
              <a:t> </a:t>
            </a:r>
            <a:r>
              <a:rPr lang="en-US" dirty="0" err="1" smtClean="0">
                <a:latin typeface="Calibri" panose="020F0502020204030204" pitchFamily="34" charset="0"/>
              </a:rPr>
              <a:t>buộc</a:t>
            </a:r>
            <a:r>
              <a:rPr lang="en-US" dirty="0" smtClean="0">
                <a:latin typeface="Calibri" panose="020F0502020204030204" pitchFamily="34" charset="0"/>
              </a:rPr>
              <a:t> (bounded rationality)</a:t>
            </a:r>
            <a:r>
              <a:rPr lang="vi-VN" dirty="0" smtClean="0">
                <a:latin typeface="Calibri" panose="020F0502020204030204" pitchFamily="34" charset="0"/>
              </a:rPr>
              <a:t> </a:t>
            </a:r>
            <a:endParaRPr lang="en-US" dirty="0">
              <a:latin typeface="Calibri" panose="020F0502020204030204" pitchFamily="34" charset="0"/>
            </a:endParaRPr>
          </a:p>
          <a:p>
            <a:pPr marL="285750" indent="-285750">
              <a:buFont typeface="Wingdings" panose="05000000000000000000" pitchFamily="2" charset="2"/>
              <a:buChar char="Ø"/>
            </a:pPr>
            <a:r>
              <a:rPr lang="en-US" dirty="0" err="1" smtClean="0"/>
              <a:t>Chủ</a:t>
            </a:r>
            <a:r>
              <a:rPr lang="en-US" dirty="0" smtClean="0"/>
              <a:t> </a:t>
            </a:r>
            <a:r>
              <a:rPr lang="en-US" dirty="0" err="1" smtClean="0"/>
              <a:t>nghĩa</a:t>
            </a:r>
            <a:r>
              <a:rPr lang="en-US" dirty="0" smtClean="0"/>
              <a:t> </a:t>
            </a:r>
            <a:r>
              <a:rPr lang="en-US" dirty="0" err="1" smtClean="0"/>
              <a:t>cơ</a:t>
            </a:r>
            <a:r>
              <a:rPr lang="en-US" dirty="0" smtClean="0"/>
              <a:t> </a:t>
            </a:r>
            <a:r>
              <a:rPr lang="en-US" dirty="0" err="1" smtClean="0"/>
              <a:t>hội</a:t>
            </a:r>
            <a:r>
              <a:rPr lang="en-US" dirty="0" smtClean="0"/>
              <a:t> (opportunism)</a:t>
            </a:r>
            <a:endParaRPr lang="en-US" dirty="0"/>
          </a:p>
        </p:txBody>
      </p:sp>
      <p:sp>
        <p:nvSpPr>
          <p:cNvPr id="9" name="TextBox 8"/>
          <p:cNvSpPr txBox="1"/>
          <p:nvPr/>
        </p:nvSpPr>
        <p:spPr>
          <a:xfrm>
            <a:off x="11661714" y="6385172"/>
            <a:ext cx="288862" cy="338554"/>
          </a:xfrm>
          <a:prstGeom prst="rect">
            <a:avLst/>
          </a:prstGeom>
          <a:noFill/>
        </p:spPr>
        <p:txBody>
          <a:bodyPr wrap="none" rtlCol="0">
            <a:spAutoFit/>
          </a:bodyPr>
          <a:lstStyle/>
          <a:p>
            <a:fld id="{4186071F-0A77-46DF-AD84-AC0E9721288D}" type="slidenum">
              <a:rPr lang="en-US" sz="1600" smtClean="0">
                <a:solidFill>
                  <a:schemeClr val="accent6">
                    <a:lumMod val="50000"/>
                  </a:schemeClr>
                </a:solidFill>
              </a:rPr>
              <a:t>6</a:t>
            </a:fld>
            <a:endParaRPr lang="en-US" sz="1600" dirty="0">
              <a:solidFill>
                <a:schemeClr val="accent6">
                  <a:lumMod val="50000"/>
                </a:schemeClr>
              </a:solidFill>
            </a:endParaRPr>
          </a:p>
        </p:txBody>
      </p:sp>
    </p:spTree>
    <p:extLst>
      <p:ext uri="{BB962C8B-B14F-4D97-AF65-F5344CB8AC3E}">
        <p14:creationId xmlns:p14="http://schemas.microsoft.com/office/powerpoint/2010/main" val="1834491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Liệu</a:t>
            </a:r>
            <a:r>
              <a:rPr lang="en-US" dirty="0" smtClean="0"/>
              <a:t> </a:t>
            </a:r>
            <a:r>
              <a:rPr lang="en-US" dirty="0" err="1" smtClean="0"/>
              <a:t>các</a:t>
            </a:r>
            <a:r>
              <a:rPr lang="en-US" dirty="0" smtClean="0"/>
              <a:t> </a:t>
            </a:r>
            <a:r>
              <a:rPr lang="en-US" dirty="0" err="1" smtClean="0"/>
              <a:t>định</a:t>
            </a:r>
            <a:r>
              <a:rPr lang="en-US" dirty="0" smtClean="0"/>
              <a:t> </a:t>
            </a:r>
            <a:r>
              <a:rPr lang="en-US" dirty="0" err="1" smtClean="0"/>
              <a:t>chế</a:t>
            </a:r>
            <a:r>
              <a:rPr lang="en-US" dirty="0" smtClean="0"/>
              <a:t> </a:t>
            </a:r>
            <a:r>
              <a:rPr lang="en-US" dirty="0" err="1" smtClean="0"/>
              <a:t>nhà</a:t>
            </a:r>
            <a:r>
              <a:rPr lang="en-US" dirty="0" smtClean="0"/>
              <a:t> </a:t>
            </a:r>
            <a:r>
              <a:rPr lang="en-US" dirty="0" err="1" smtClean="0"/>
              <a:t>nước</a:t>
            </a:r>
            <a:r>
              <a:rPr lang="en-US" dirty="0" smtClean="0"/>
              <a:t> </a:t>
            </a:r>
            <a:r>
              <a:rPr lang="en-US" dirty="0" err="1" smtClean="0"/>
              <a:t>có</a:t>
            </a:r>
            <a:r>
              <a:rPr lang="en-US" dirty="0" smtClean="0"/>
              <a:t> </a:t>
            </a:r>
            <a:r>
              <a:rPr lang="en-US" dirty="0" err="1" smtClean="0"/>
              <a:t>bền</a:t>
            </a:r>
            <a:r>
              <a:rPr lang="en-US" dirty="0" smtClean="0"/>
              <a:t> </a:t>
            </a:r>
            <a:r>
              <a:rPr lang="en-US" dirty="0" err="1" smtClean="0"/>
              <a:t>vững</a:t>
            </a:r>
            <a:r>
              <a:rPr lang="en-US" dirty="0" smtClean="0"/>
              <a:t> </a:t>
            </a:r>
            <a:r>
              <a:rPr lang="en-US" dirty="0" err="1" smtClean="0"/>
              <a:t>khi</a:t>
            </a:r>
            <a:r>
              <a:rPr lang="en-US" dirty="0" smtClean="0"/>
              <a:t> </a:t>
            </a:r>
            <a:r>
              <a:rPr lang="en-US" dirty="0" err="1" smtClean="0"/>
              <a:t>cung</a:t>
            </a:r>
            <a:r>
              <a:rPr lang="en-US" dirty="0" smtClean="0"/>
              <a:t> </a:t>
            </a:r>
            <a:r>
              <a:rPr lang="en-US" dirty="0" err="1" smtClean="0"/>
              <a:t>ứng</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công</a:t>
            </a:r>
            <a:r>
              <a:rPr lang="en-US" dirty="0" smtClean="0"/>
              <a:t>?</a:t>
            </a:r>
            <a:endParaRPr lang="en-US" dirty="0"/>
          </a:p>
        </p:txBody>
      </p:sp>
      <p:sp>
        <p:nvSpPr>
          <p:cNvPr id="3" name="Text Placeholder 2"/>
          <p:cNvSpPr>
            <a:spLocks noGrp="1"/>
          </p:cNvSpPr>
          <p:nvPr>
            <p:ph type="body" idx="13"/>
          </p:nvPr>
        </p:nvSpPr>
        <p:spPr/>
        <p:txBody>
          <a:bodyPr/>
          <a:lstStyle/>
          <a:p>
            <a:endParaRPr lang="en-US"/>
          </a:p>
        </p:txBody>
      </p:sp>
      <p:sp>
        <p:nvSpPr>
          <p:cNvPr id="4" name="Text Placeholder 3"/>
          <p:cNvSpPr>
            <a:spLocks noGrp="1"/>
          </p:cNvSpPr>
          <p:nvPr>
            <p:ph type="body" idx="15"/>
          </p:nvPr>
        </p:nvSpPr>
        <p:spPr/>
        <p:txBody>
          <a:bodyPr/>
          <a:lstStyle/>
          <a:p>
            <a:endParaRPr lang="en-US"/>
          </a:p>
        </p:txBody>
      </p:sp>
      <p:sp>
        <p:nvSpPr>
          <p:cNvPr id="5" name="Rectangle 4"/>
          <p:cNvSpPr/>
          <p:nvPr/>
        </p:nvSpPr>
        <p:spPr>
          <a:xfrm>
            <a:off x="5257800" y="1752600"/>
            <a:ext cx="1295400" cy="2971800"/>
          </a:xfrm>
          <a:prstGeom prst="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ĐỊNH CHẾ KINH TẾ NHÀ NƯỚC</a:t>
            </a:r>
            <a:endParaRPr lang="en-US" dirty="0"/>
          </a:p>
        </p:txBody>
      </p:sp>
      <p:sp>
        <p:nvSpPr>
          <p:cNvPr id="6" name="Rectangle 5"/>
          <p:cNvSpPr/>
          <p:nvPr/>
        </p:nvSpPr>
        <p:spPr>
          <a:xfrm>
            <a:off x="7772400" y="1757361"/>
            <a:ext cx="1981200" cy="2965809"/>
          </a:xfrm>
          <a:prstGeom prst="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ĐỊNH CHẾ KINH TẾ TƯ NHÂN</a:t>
            </a:r>
            <a:endParaRPr lang="en-US" dirty="0"/>
          </a:p>
        </p:txBody>
      </p:sp>
      <p:sp>
        <p:nvSpPr>
          <p:cNvPr id="7" name="TextBox 6"/>
          <p:cNvSpPr txBox="1"/>
          <p:nvPr/>
        </p:nvSpPr>
        <p:spPr>
          <a:xfrm>
            <a:off x="6477000" y="3810000"/>
            <a:ext cx="1066800" cy="646331"/>
          </a:xfrm>
          <a:prstGeom prst="rect">
            <a:avLst/>
          </a:prstGeom>
          <a:noFill/>
        </p:spPr>
        <p:txBody>
          <a:bodyPr wrap="square" rtlCol="0">
            <a:spAutoFit/>
          </a:bodyPr>
          <a:lstStyle/>
          <a:p>
            <a:pPr algn="ctr"/>
            <a:r>
              <a:rPr lang="en-US" sz="1200" dirty="0" err="1" smtClean="0"/>
              <a:t>Khai</a:t>
            </a:r>
            <a:r>
              <a:rPr lang="en-US" sz="1200" dirty="0" smtClean="0"/>
              <a:t> </a:t>
            </a:r>
            <a:r>
              <a:rPr lang="en-US" sz="1200" dirty="0" err="1" smtClean="0"/>
              <a:t>thác</a:t>
            </a:r>
            <a:r>
              <a:rPr lang="en-US" sz="1200" dirty="0" smtClean="0"/>
              <a:t> </a:t>
            </a:r>
            <a:r>
              <a:rPr lang="en-US" sz="1200" dirty="0" err="1" smtClean="0"/>
              <a:t>nguồn</a:t>
            </a:r>
            <a:r>
              <a:rPr lang="en-US" sz="1200" dirty="0" smtClean="0"/>
              <a:t> </a:t>
            </a:r>
            <a:r>
              <a:rPr lang="en-US" sz="1200" dirty="0" err="1" smtClean="0"/>
              <a:t>nhân</a:t>
            </a:r>
            <a:r>
              <a:rPr lang="en-US" sz="1200" dirty="0" smtClean="0"/>
              <a:t> </a:t>
            </a:r>
            <a:r>
              <a:rPr lang="en-US" sz="1200" dirty="0" err="1" smtClean="0"/>
              <a:t>lực</a:t>
            </a:r>
            <a:endParaRPr lang="en-US" sz="1200" dirty="0"/>
          </a:p>
        </p:txBody>
      </p:sp>
      <p:sp>
        <p:nvSpPr>
          <p:cNvPr id="8" name="TextBox 7"/>
          <p:cNvSpPr txBox="1"/>
          <p:nvPr/>
        </p:nvSpPr>
        <p:spPr>
          <a:xfrm>
            <a:off x="6676714" y="1295400"/>
            <a:ext cx="714686" cy="738664"/>
          </a:xfrm>
          <a:prstGeom prst="rect">
            <a:avLst/>
          </a:prstGeom>
          <a:noFill/>
        </p:spPr>
        <p:txBody>
          <a:bodyPr wrap="square" rtlCol="0">
            <a:spAutoFit/>
          </a:bodyPr>
          <a:lstStyle/>
          <a:p>
            <a:r>
              <a:rPr lang="en-US" sz="1400" dirty="0" err="1" smtClean="0"/>
              <a:t>Khai</a:t>
            </a:r>
            <a:r>
              <a:rPr lang="en-US" sz="1400" dirty="0" smtClean="0"/>
              <a:t> </a:t>
            </a:r>
            <a:r>
              <a:rPr lang="en-US" sz="1400" dirty="0" err="1" smtClean="0"/>
              <a:t>thác</a:t>
            </a:r>
            <a:r>
              <a:rPr lang="en-US" sz="1400" dirty="0" smtClean="0"/>
              <a:t> </a:t>
            </a:r>
            <a:r>
              <a:rPr lang="en-US" sz="1400" dirty="0" err="1" smtClean="0"/>
              <a:t>cơ</a:t>
            </a:r>
            <a:r>
              <a:rPr lang="en-US" sz="1400" dirty="0" smtClean="0"/>
              <a:t> </a:t>
            </a:r>
            <a:r>
              <a:rPr lang="en-US" sz="1400" dirty="0" err="1" smtClean="0"/>
              <a:t>hội</a:t>
            </a:r>
            <a:endParaRPr lang="en-US" sz="1400" dirty="0"/>
          </a:p>
        </p:txBody>
      </p:sp>
      <p:sp>
        <p:nvSpPr>
          <p:cNvPr id="9" name="Rectangle 8"/>
          <p:cNvSpPr/>
          <p:nvPr/>
        </p:nvSpPr>
        <p:spPr>
          <a:xfrm>
            <a:off x="2743200" y="1752600"/>
            <a:ext cx="1295400" cy="2971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NHÀ NƯỚC</a:t>
            </a:r>
            <a:endParaRPr lang="en-US" dirty="0"/>
          </a:p>
        </p:txBody>
      </p:sp>
      <p:sp>
        <p:nvSpPr>
          <p:cNvPr id="10" name="Right Arrow 9"/>
          <p:cNvSpPr/>
          <p:nvPr/>
        </p:nvSpPr>
        <p:spPr>
          <a:xfrm>
            <a:off x="6553200" y="19812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553200" y="44196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553200" y="32004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2369403"/>
            <a:ext cx="838200" cy="830997"/>
          </a:xfrm>
          <a:prstGeom prst="rect">
            <a:avLst/>
          </a:prstGeom>
          <a:noFill/>
        </p:spPr>
        <p:txBody>
          <a:bodyPr wrap="square" rtlCol="0">
            <a:spAutoFit/>
          </a:bodyPr>
          <a:lstStyle/>
          <a:p>
            <a:r>
              <a:rPr lang="en-US" sz="1200" dirty="0" err="1" smtClean="0"/>
              <a:t>Khai</a:t>
            </a:r>
            <a:r>
              <a:rPr lang="en-US" sz="1200" dirty="0" smtClean="0"/>
              <a:t> </a:t>
            </a:r>
            <a:r>
              <a:rPr lang="en-US" sz="1200" dirty="0" err="1" smtClean="0"/>
              <a:t>thác</a:t>
            </a:r>
            <a:r>
              <a:rPr lang="en-US" sz="1200" dirty="0" smtClean="0"/>
              <a:t> </a:t>
            </a:r>
            <a:r>
              <a:rPr lang="en-US" sz="1200" dirty="0" err="1" smtClean="0"/>
              <a:t>vốn</a:t>
            </a:r>
            <a:r>
              <a:rPr lang="en-US" sz="1200" dirty="0" smtClean="0"/>
              <a:t>, </a:t>
            </a:r>
            <a:r>
              <a:rPr lang="en-US" sz="1200" dirty="0" err="1" smtClean="0"/>
              <a:t>cơ</a:t>
            </a:r>
            <a:r>
              <a:rPr lang="en-US" sz="1200" dirty="0" smtClean="0"/>
              <a:t> </a:t>
            </a:r>
            <a:r>
              <a:rPr lang="en-US" sz="1200" dirty="0" err="1" smtClean="0"/>
              <a:t>sở</a:t>
            </a:r>
            <a:r>
              <a:rPr lang="en-US" sz="1200" dirty="0" smtClean="0"/>
              <a:t> </a:t>
            </a:r>
            <a:r>
              <a:rPr lang="en-US" sz="1200" dirty="0" err="1" smtClean="0"/>
              <a:t>hạ</a:t>
            </a:r>
            <a:r>
              <a:rPr lang="en-US" sz="1200" dirty="0" smtClean="0"/>
              <a:t> </a:t>
            </a:r>
            <a:r>
              <a:rPr lang="en-US" sz="1200" dirty="0" err="1" smtClean="0"/>
              <a:t>tầng</a:t>
            </a:r>
            <a:endParaRPr lang="en-US" sz="1200" dirty="0"/>
          </a:p>
        </p:txBody>
      </p:sp>
      <p:sp>
        <p:nvSpPr>
          <p:cNvPr id="14" name="TextBox 13"/>
          <p:cNvSpPr txBox="1"/>
          <p:nvPr/>
        </p:nvSpPr>
        <p:spPr>
          <a:xfrm>
            <a:off x="3962400" y="3810000"/>
            <a:ext cx="1066800" cy="646331"/>
          </a:xfrm>
          <a:prstGeom prst="rect">
            <a:avLst/>
          </a:prstGeom>
          <a:noFill/>
        </p:spPr>
        <p:txBody>
          <a:bodyPr wrap="square" rtlCol="0">
            <a:spAutoFit/>
          </a:bodyPr>
          <a:lstStyle/>
          <a:p>
            <a:pPr algn="ctr"/>
            <a:r>
              <a:rPr lang="en-US" sz="1200" dirty="0" err="1" smtClean="0"/>
              <a:t>Hỗ</a:t>
            </a:r>
            <a:r>
              <a:rPr lang="en-US" sz="1200" dirty="0" smtClean="0"/>
              <a:t> </a:t>
            </a:r>
            <a:r>
              <a:rPr lang="en-US" sz="1200" dirty="0" err="1" smtClean="0"/>
              <a:t>trợ</a:t>
            </a:r>
            <a:r>
              <a:rPr lang="en-US" sz="1200" dirty="0" smtClean="0"/>
              <a:t> </a:t>
            </a:r>
            <a:r>
              <a:rPr lang="en-US" sz="1200" dirty="0" err="1" smtClean="0"/>
              <a:t>nguồn</a:t>
            </a:r>
            <a:r>
              <a:rPr lang="en-US" sz="1200" dirty="0" smtClean="0"/>
              <a:t> </a:t>
            </a:r>
            <a:r>
              <a:rPr lang="en-US" sz="1200" dirty="0" err="1" smtClean="0"/>
              <a:t>nhân</a:t>
            </a:r>
            <a:r>
              <a:rPr lang="en-US" sz="1200" dirty="0" smtClean="0"/>
              <a:t> </a:t>
            </a:r>
            <a:r>
              <a:rPr lang="en-US" sz="1200" dirty="0" err="1" smtClean="0"/>
              <a:t>lực</a:t>
            </a:r>
            <a:endParaRPr lang="en-US" sz="1200" dirty="0"/>
          </a:p>
        </p:txBody>
      </p:sp>
      <p:sp>
        <p:nvSpPr>
          <p:cNvPr id="15" name="TextBox 14"/>
          <p:cNvSpPr txBox="1"/>
          <p:nvPr/>
        </p:nvSpPr>
        <p:spPr>
          <a:xfrm>
            <a:off x="4162114" y="1295400"/>
            <a:ext cx="714686" cy="523220"/>
          </a:xfrm>
          <a:prstGeom prst="rect">
            <a:avLst/>
          </a:prstGeom>
          <a:noFill/>
        </p:spPr>
        <p:txBody>
          <a:bodyPr wrap="square" rtlCol="0">
            <a:spAutoFit/>
          </a:bodyPr>
          <a:lstStyle/>
          <a:p>
            <a:r>
              <a:rPr lang="en-US" sz="1400" dirty="0" err="1" smtClean="0"/>
              <a:t>Trao</a:t>
            </a:r>
            <a:r>
              <a:rPr lang="en-US" sz="1400" dirty="0" smtClean="0"/>
              <a:t> </a:t>
            </a:r>
            <a:r>
              <a:rPr lang="en-US" sz="1400" dirty="0" err="1" smtClean="0"/>
              <a:t>cơ</a:t>
            </a:r>
            <a:r>
              <a:rPr lang="en-US" sz="1400" dirty="0" smtClean="0"/>
              <a:t> </a:t>
            </a:r>
            <a:r>
              <a:rPr lang="en-US" sz="1400" dirty="0" err="1" smtClean="0"/>
              <a:t>hội</a:t>
            </a:r>
            <a:endParaRPr lang="en-US" sz="1400" dirty="0"/>
          </a:p>
        </p:txBody>
      </p:sp>
      <p:sp>
        <p:nvSpPr>
          <p:cNvPr id="16" name="Right Arrow 15"/>
          <p:cNvSpPr/>
          <p:nvPr/>
        </p:nvSpPr>
        <p:spPr>
          <a:xfrm>
            <a:off x="4038600" y="19812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038600" y="44196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4038600" y="32004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14800" y="2369403"/>
            <a:ext cx="838200" cy="646331"/>
          </a:xfrm>
          <a:prstGeom prst="rect">
            <a:avLst/>
          </a:prstGeom>
          <a:noFill/>
        </p:spPr>
        <p:txBody>
          <a:bodyPr wrap="square" rtlCol="0">
            <a:spAutoFit/>
          </a:bodyPr>
          <a:lstStyle/>
          <a:p>
            <a:r>
              <a:rPr lang="en-US" sz="1200" dirty="0" err="1" smtClean="0"/>
              <a:t>Giao</a:t>
            </a:r>
            <a:r>
              <a:rPr lang="en-US" sz="1200" dirty="0" smtClean="0"/>
              <a:t> </a:t>
            </a:r>
            <a:r>
              <a:rPr lang="en-US" sz="1200" dirty="0" err="1" smtClean="0"/>
              <a:t>vốn</a:t>
            </a:r>
            <a:r>
              <a:rPr lang="en-US" sz="1200" dirty="0" smtClean="0"/>
              <a:t>, </a:t>
            </a:r>
            <a:r>
              <a:rPr lang="en-US" sz="1200" dirty="0" err="1" smtClean="0"/>
              <a:t>cơ</a:t>
            </a:r>
            <a:r>
              <a:rPr lang="en-US" sz="1200" dirty="0" smtClean="0"/>
              <a:t> </a:t>
            </a:r>
            <a:r>
              <a:rPr lang="en-US" sz="1200" dirty="0" err="1" smtClean="0"/>
              <a:t>sở</a:t>
            </a:r>
            <a:r>
              <a:rPr lang="en-US" sz="1200" dirty="0" smtClean="0"/>
              <a:t> </a:t>
            </a:r>
            <a:r>
              <a:rPr lang="en-US" sz="1200" dirty="0" err="1" smtClean="0"/>
              <a:t>hạ</a:t>
            </a:r>
            <a:r>
              <a:rPr lang="en-US" sz="1200" dirty="0" smtClean="0"/>
              <a:t> </a:t>
            </a:r>
            <a:r>
              <a:rPr lang="en-US" sz="1200" dirty="0" err="1" smtClean="0"/>
              <a:t>tầng</a:t>
            </a:r>
            <a:endParaRPr lang="en-US" sz="1200" dirty="0"/>
          </a:p>
        </p:txBody>
      </p:sp>
      <p:sp>
        <p:nvSpPr>
          <p:cNvPr id="20" name="TextBox 19"/>
          <p:cNvSpPr txBox="1"/>
          <p:nvPr/>
        </p:nvSpPr>
        <p:spPr>
          <a:xfrm>
            <a:off x="2743200" y="4800600"/>
            <a:ext cx="1219200" cy="830997"/>
          </a:xfrm>
          <a:prstGeom prst="rect">
            <a:avLst/>
          </a:prstGeom>
          <a:noFill/>
        </p:spPr>
        <p:txBody>
          <a:bodyPr wrap="square" rtlCol="0">
            <a:spAutoFit/>
          </a:bodyPr>
          <a:lstStyle/>
          <a:p>
            <a:pPr algn="ctr"/>
            <a:r>
              <a:rPr lang="en-US" sz="1600" dirty="0" err="1" smtClean="0"/>
              <a:t>Cung</a:t>
            </a:r>
            <a:r>
              <a:rPr lang="en-US" sz="1600" dirty="0" smtClean="0"/>
              <a:t> </a:t>
            </a:r>
            <a:r>
              <a:rPr lang="en-US" sz="1600" dirty="0" err="1" smtClean="0"/>
              <a:t>cấp</a:t>
            </a:r>
            <a:r>
              <a:rPr lang="en-US" sz="1600" dirty="0" smtClean="0"/>
              <a:t> </a:t>
            </a:r>
            <a:r>
              <a:rPr lang="en-US" sz="1600" dirty="0" err="1" smtClean="0"/>
              <a:t>các</a:t>
            </a:r>
            <a:r>
              <a:rPr lang="en-US" sz="1600" dirty="0" smtClean="0"/>
              <a:t> </a:t>
            </a:r>
            <a:r>
              <a:rPr lang="en-US" sz="1600" dirty="0" err="1" smtClean="0"/>
              <a:t>dịch</a:t>
            </a:r>
            <a:r>
              <a:rPr lang="en-US" sz="1600" dirty="0" smtClean="0"/>
              <a:t> </a:t>
            </a:r>
            <a:r>
              <a:rPr lang="en-US" sz="1600" dirty="0" err="1" smtClean="0"/>
              <a:t>vụ</a:t>
            </a:r>
            <a:r>
              <a:rPr lang="en-US" sz="1600" dirty="0" smtClean="0"/>
              <a:t> </a:t>
            </a:r>
            <a:r>
              <a:rPr lang="en-US" sz="1600" dirty="0" err="1" smtClean="0"/>
              <a:t>độc</a:t>
            </a:r>
            <a:r>
              <a:rPr lang="en-US" sz="1600" dirty="0" smtClean="0"/>
              <a:t> </a:t>
            </a:r>
            <a:r>
              <a:rPr lang="en-US" sz="1600" dirty="0" err="1" smtClean="0"/>
              <a:t>quyền</a:t>
            </a:r>
            <a:endParaRPr lang="en-US" sz="1600" dirty="0"/>
          </a:p>
        </p:txBody>
      </p:sp>
      <p:sp>
        <p:nvSpPr>
          <p:cNvPr id="21" name="TextBox 20"/>
          <p:cNvSpPr txBox="1"/>
          <p:nvPr/>
        </p:nvSpPr>
        <p:spPr>
          <a:xfrm>
            <a:off x="5105400" y="4800600"/>
            <a:ext cx="1600200" cy="830997"/>
          </a:xfrm>
          <a:prstGeom prst="rect">
            <a:avLst/>
          </a:prstGeom>
          <a:noFill/>
        </p:spPr>
        <p:txBody>
          <a:bodyPr wrap="square" rtlCol="0">
            <a:spAutoFit/>
          </a:bodyPr>
          <a:lstStyle/>
          <a:p>
            <a:pPr algn="ctr"/>
            <a:r>
              <a:rPr lang="en-US" sz="1600" dirty="0" err="1" smtClean="0"/>
              <a:t>Cung</a:t>
            </a:r>
            <a:r>
              <a:rPr lang="en-US" sz="1600" dirty="0" smtClean="0"/>
              <a:t> </a:t>
            </a:r>
            <a:r>
              <a:rPr lang="en-US" sz="1600" dirty="0" err="1" smtClean="0"/>
              <a:t>cấp</a:t>
            </a:r>
            <a:r>
              <a:rPr lang="en-US" sz="1600" dirty="0" smtClean="0"/>
              <a:t> </a:t>
            </a:r>
            <a:r>
              <a:rPr lang="en-US" sz="1600" dirty="0" err="1" smtClean="0"/>
              <a:t>dịch</a:t>
            </a:r>
            <a:r>
              <a:rPr lang="en-US" sz="1600" dirty="0" smtClean="0"/>
              <a:t> </a:t>
            </a:r>
            <a:r>
              <a:rPr lang="en-US" sz="1600" dirty="0" err="1" smtClean="0"/>
              <a:t>vụ</a:t>
            </a:r>
            <a:r>
              <a:rPr lang="en-US" sz="1600" dirty="0" smtClean="0"/>
              <a:t> </a:t>
            </a:r>
            <a:r>
              <a:rPr lang="en-US" sz="1600" dirty="0" err="1" smtClean="0"/>
              <a:t>mà</a:t>
            </a:r>
            <a:r>
              <a:rPr lang="en-US" sz="1600" dirty="0" smtClean="0"/>
              <a:t> </a:t>
            </a:r>
            <a:r>
              <a:rPr lang="en-US" sz="1600" dirty="0" err="1" smtClean="0"/>
              <a:t>khu</a:t>
            </a:r>
            <a:r>
              <a:rPr lang="en-US" sz="1600" dirty="0" smtClean="0"/>
              <a:t> </a:t>
            </a:r>
            <a:r>
              <a:rPr lang="en-US" sz="1600" dirty="0" err="1" smtClean="0"/>
              <a:t>vực</a:t>
            </a:r>
            <a:r>
              <a:rPr lang="en-US" sz="1600" dirty="0" smtClean="0"/>
              <a:t> </a:t>
            </a:r>
            <a:r>
              <a:rPr lang="en-US" sz="1600" dirty="0" err="1" smtClean="0"/>
              <a:t>tư</a:t>
            </a:r>
            <a:r>
              <a:rPr lang="en-US" sz="1600" dirty="0" smtClean="0"/>
              <a:t> </a:t>
            </a:r>
            <a:r>
              <a:rPr lang="en-US" sz="1600" dirty="0" err="1" smtClean="0"/>
              <a:t>có</a:t>
            </a:r>
            <a:r>
              <a:rPr lang="en-US" sz="1600" dirty="0" smtClean="0"/>
              <a:t> </a:t>
            </a:r>
            <a:r>
              <a:rPr lang="en-US" sz="1600" dirty="0" err="1" smtClean="0"/>
              <a:t>thể</a:t>
            </a:r>
            <a:r>
              <a:rPr lang="en-US" sz="1600" dirty="0" smtClean="0"/>
              <a:t> </a:t>
            </a:r>
            <a:r>
              <a:rPr lang="en-US" sz="1600" dirty="0" err="1" smtClean="0"/>
              <a:t>cung</a:t>
            </a:r>
            <a:r>
              <a:rPr lang="en-US" sz="1600" dirty="0" smtClean="0"/>
              <a:t> </a:t>
            </a:r>
            <a:r>
              <a:rPr lang="en-US" sz="1600" dirty="0" err="1" smtClean="0"/>
              <a:t>cấp</a:t>
            </a:r>
            <a:endParaRPr lang="en-US" sz="1600" dirty="0"/>
          </a:p>
        </p:txBody>
      </p:sp>
      <p:sp>
        <p:nvSpPr>
          <p:cNvPr id="22" name="TextBox 21"/>
          <p:cNvSpPr txBox="1"/>
          <p:nvPr/>
        </p:nvSpPr>
        <p:spPr>
          <a:xfrm>
            <a:off x="7620000" y="4866382"/>
            <a:ext cx="1752600" cy="1077218"/>
          </a:xfrm>
          <a:prstGeom prst="rect">
            <a:avLst/>
          </a:prstGeom>
          <a:noFill/>
        </p:spPr>
        <p:txBody>
          <a:bodyPr wrap="square" rtlCol="0">
            <a:spAutoFit/>
          </a:bodyPr>
          <a:lstStyle/>
          <a:p>
            <a:pPr algn="ctr"/>
            <a:r>
              <a:rPr lang="en-US" sz="1600" dirty="0" err="1" smtClean="0"/>
              <a:t>Cung</a:t>
            </a:r>
            <a:r>
              <a:rPr lang="en-US" sz="1600" dirty="0" smtClean="0"/>
              <a:t> </a:t>
            </a:r>
            <a:r>
              <a:rPr lang="en-US" sz="1600" dirty="0" err="1" smtClean="0"/>
              <a:t>cấp</a:t>
            </a:r>
            <a:r>
              <a:rPr lang="en-US" sz="1600" dirty="0" smtClean="0"/>
              <a:t> </a:t>
            </a:r>
            <a:r>
              <a:rPr lang="en-US" sz="1600" dirty="0" err="1" smtClean="0"/>
              <a:t>bất</a:t>
            </a:r>
            <a:r>
              <a:rPr lang="en-US" sz="1600" dirty="0" smtClean="0"/>
              <a:t> </a:t>
            </a:r>
            <a:r>
              <a:rPr lang="en-US" sz="1600" dirty="0" err="1" smtClean="0"/>
              <a:t>kỳ</a:t>
            </a:r>
            <a:r>
              <a:rPr lang="en-US" sz="1600" dirty="0" smtClean="0"/>
              <a:t> </a:t>
            </a:r>
            <a:r>
              <a:rPr lang="en-US" sz="1600" dirty="0" err="1" smtClean="0"/>
              <a:t>dịch</a:t>
            </a:r>
            <a:r>
              <a:rPr lang="en-US" sz="1600" dirty="0" smtClean="0"/>
              <a:t> </a:t>
            </a:r>
            <a:r>
              <a:rPr lang="en-US" sz="1600" dirty="0" err="1" smtClean="0"/>
              <a:t>vụ</a:t>
            </a:r>
            <a:r>
              <a:rPr lang="en-US" sz="1600" dirty="0" smtClean="0"/>
              <a:t> </a:t>
            </a:r>
            <a:r>
              <a:rPr lang="en-US" sz="1600" dirty="0" err="1" smtClean="0"/>
              <a:t>gì</a:t>
            </a:r>
            <a:r>
              <a:rPr lang="en-US" sz="1600" dirty="0" smtClean="0"/>
              <a:t> </a:t>
            </a:r>
            <a:r>
              <a:rPr lang="en-US" sz="1600" dirty="0" err="1" smtClean="0"/>
              <a:t>miễn</a:t>
            </a:r>
            <a:r>
              <a:rPr lang="en-US" sz="1600" dirty="0" smtClean="0"/>
              <a:t> </a:t>
            </a:r>
            <a:r>
              <a:rPr lang="en-US" sz="1600" dirty="0" err="1" smtClean="0"/>
              <a:t>là</a:t>
            </a:r>
            <a:r>
              <a:rPr lang="en-US" sz="1600" dirty="0" smtClean="0"/>
              <a:t> </a:t>
            </a:r>
            <a:r>
              <a:rPr lang="en-US" sz="1600" dirty="0" err="1" smtClean="0"/>
              <a:t>có</a:t>
            </a:r>
            <a:r>
              <a:rPr lang="en-US" sz="1600" dirty="0" smtClean="0"/>
              <a:t> </a:t>
            </a:r>
            <a:r>
              <a:rPr lang="en-US" sz="1600" dirty="0" err="1" smtClean="0"/>
              <a:t>khả</a:t>
            </a:r>
            <a:r>
              <a:rPr lang="en-US" sz="1600" dirty="0" smtClean="0"/>
              <a:t> </a:t>
            </a:r>
            <a:r>
              <a:rPr lang="en-US" sz="1600" dirty="0" err="1" smtClean="0"/>
              <a:t>năng</a:t>
            </a:r>
            <a:r>
              <a:rPr lang="en-US" sz="1600" dirty="0" smtClean="0"/>
              <a:t> </a:t>
            </a:r>
            <a:r>
              <a:rPr lang="en-US" sz="1600" dirty="0" err="1" smtClean="0"/>
              <a:t>sinh</a:t>
            </a:r>
            <a:r>
              <a:rPr lang="en-US" sz="1600" dirty="0" smtClean="0"/>
              <a:t> </a:t>
            </a:r>
            <a:r>
              <a:rPr lang="en-US" sz="1600" dirty="0" err="1" smtClean="0"/>
              <a:t>lợi</a:t>
            </a:r>
            <a:r>
              <a:rPr lang="en-US" sz="1600" dirty="0" smtClean="0"/>
              <a:t> </a:t>
            </a:r>
            <a:endParaRPr lang="en-US" sz="1600" dirty="0"/>
          </a:p>
        </p:txBody>
      </p:sp>
      <p:sp>
        <p:nvSpPr>
          <p:cNvPr id="23" name="TextBox 22"/>
          <p:cNvSpPr txBox="1"/>
          <p:nvPr/>
        </p:nvSpPr>
        <p:spPr>
          <a:xfrm>
            <a:off x="2781300" y="3987225"/>
            <a:ext cx="1219200" cy="584775"/>
          </a:xfrm>
          <a:prstGeom prst="rect">
            <a:avLst/>
          </a:prstGeom>
          <a:noFill/>
        </p:spPr>
        <p:txBody>
          <a:bodyPr wrap="square" rtlCol="0">
            <a:spAutoFit/>
          </a:bodyPr>
          <a:lstStyle/>
          <a:p>
            <a:pPr algn="ctr"/>
            <a:r>
              <a:rPr lang="en-US" sz="1600" b="1" dirty="0" smtClean="0">
                <a:solidFill>
                  <a:schemeClr val="bg1"/>
                </a:solidFill>
              </a:rPr>
              <a:t>CÔNG CHỨC</a:t>
            </a:r>
            <a:endParaRPr lang="en-US" sz="1600" b="1" dirty="0">
              <a:solidFill>
                <a:schemeClr val="bg1"/>
              </a:solidFill>
            </a:endParaRPr>
          </a:p>
        </p:txBody>
      </p:sp>
      <p:sp>
        <p:nvSpPr>
          <p:cNvPr id="24" name="TextBox 23"/>
          <p:cNvSpPr txBox="1"/>
          <p:nvPr/>
        </p:nvSpPr>
        <p:spPr>
          <a:xfrm>
            <a:off x="5257800" y="4081046"/>
            <a:ext cx="1219200" cy="338554"/>
          </a:xfrm>
          <a:prstGeom prst="rect">
            <a:avLst/>
          </a:prstGeom>
          <a:noFill/>
        </p:spPr>
        <p:txBody>
          <a:bodyPr wrap="square" rtlCol="0">
            <a:spAutoFit/>
          </a:bodyPr>
          <a:lstStyle/>
          <a:p>
            <a:pPr algn="ctr"/>
            <a:r>
              <a:rPr lang="en-US" sz="1600" b="1" dirty="0" smtClean="0">
                <a:solidFill>
                  <a:schemeClr val="bg1"/>
                </a:solidFill>
              </a:rPr>
              <a:t>VIÊN CHỨC</a:t>
            </a:r>
            <a:endParaRPr lang="en-US" sz="1600" b="1" dirty="0">
              <a:solidFill>
                <a:schemeClr val="bg1"/>
              </a:solidFill>
            </a:endParaRPr>
          </a:p>
        </p:txBody>
      </p:sp>
      <p:sp>
        <p:nvSpPr>
          <p:cNvPr id="25" name="TextBox 24"/>
          <p:cNvSpPr txBox="1"/>
          <p:nvPr/>
        </p:nvSpPr>
        <p:spPr>
          <a:xfrm>
            <a:off x="7924800" y="3790146"/>
            <a:ext cx="1676400" cy="523220"/>
          </a:xfrm>
          <a:prstGeom prst="rect">
            <a:avLst/>
          </a:prstGeom>
          <a:noFill/>
        </p:spPr>
        <p:txBody>
          <a:bodyPr wrap="square" rtlCol="0">
            <a:spAutoFit/>
          </a:bodyPr>
          <a:lstStyle/>
          <a:p>
            <a:pPr algn="ctr"/>
            <a:r>
              <a:rPr lang="en-US" sz="1600" b="1" dirty="0" smtClean="0">
                <a:solidFill>
                  <a:schemeClr val="bg1"/>
                </a:solidFill>
              </a:rPr>
              <a:t>NGHIỆP CHỨC</a:t>
            </a:r>
          </a:p>
          <a:p>
            <a:pPr algn="ctr"/>
            <a:r>
              <a:rPr lang="en-US" sz="1200" b="1" dirty="0" smtClean="0">
                <a:solidFill>
                  <a:schemeClr val="bg1"/>
                </a:solidFill>
              </a:rPr>
              <a:t>(ENTREPRENEURSHIP)</a:t>
            </a:r>
            <a:endParaRPr lang="en-US" sz="1200" b="1" dirty="0">
              <a:solidFill>
                <a:schemeClr val="bg1"/>
              </a:solidFill>
            </a:endParaRPr>
          </a:p>
        </p:txBody>
      </p:sp>
      <p:sp>
        <p:nvSpPr>
          <p:cNvPr id="26" name="TextBox 25"/>
          <p:cNvSpPr txBox="1"/>
          <p:nvPr/>
        </p:nvSpPr>
        <p:spPr>
          <a:xfrm>
            <a:off x="11661714" y="6385172"/>
            <a:ext cx="288862" cy="338554"/>
          </a:xfrm>
          <a:prstGeom prst="rect">
            <a:avLst/>
          </a:prstGeom>
          <a:noFill/>
        </p:spPr>
        <p:txBody>
          <a:bodyPr wrap="none" rtlCol="0">
            <a:spAutoFit/>
          </a:bodyPr>
          <a:lstStyle/>
          <a:p>
            <a:fld id="{16EC90A5-384F-4651-BCDF-AEDC0F00CF22}" type="slidenum">
              <a:rPr lang="en-US" sz="1600" smtClean="0">
                <a:solidFill>
                  <a:schemeClr val="accent6">
                    <a:lumMod val="50000"/>
                  </a:schemeClr>
                </a:solidFill>
              </a:rPr>
              <a:t>7</a:t>
            </a:fld>
            <a:endParaRPr lang="en-US" sz="1600" dirty="0">
              <a:solidFill>
                <a:schemeClr val="accent6">
                  <a:lumMod val="50000"/>
                </a:schemeClr>
              </a:solidFill>
            </a:endParaRPr>
          </a:p>
        </p:txBody>
      </p:sp>
      <p:sp>
        <p:nvSpPr>
          <p:cNvPr id="27" name="TextBox 26"/>
          <p:cNvSpPr txBox="1"/>
          <p:nvPr/>
        </p:nvSpPr>
        <p:spPr>
          <a:xfrm>
            <a:off x="1903295" y="6019800"/>
            <a:ext cx="8383705" cy="369332"/>
          </a:xfrm>
          <a:prstGeom prst="rect">
            <a:avLst/>
          </a:prstGeom>
          <a:noFill/>
        </p:spPr>
        <p:txBody>
          <a:bodyPr wrap="none" rtlCol="0">
            <a:spAutoFit/>
          </a:bodyPr>
          <a:lstStyle/>
          <a:p>
            <a:r>
              <a:rPr lang="en-US" dirty="0" err="1" smtClean="0"/>
              <a:t>Tốc</a:t>
            </a:r>
            <a:r>
              <a:rPr lang="en-US" dirty="0" smtClean="0"/>
              <a:t> </a:t>
            </a:r>
            <a:r>
              <a:rPr lang="en-US" dirty="0" err="1" smtClean="0"/>
              <a:t>độ</a:t>
            </a:r>
            <a:r>
              <a:rPr lang="en-US" dirty="0" smtClean="0"/>
              <a:t> “</a:t>
            </a:r>
            <a:r>
              <a:rPr lang="en-US" dirty="0" err="1" smtClean="0"/>
              <a:t>bòn</a:t>
            </a:r>
            <a:r>
              <a:rPr lang="en-US" dirty="0" smtClean="0"/>
              <a:t> </a:t>
            </a:r>
            <a:r>
              <a:rPr lang="en-US" dirty="0" err="1" smtClean="0"/>
              <a:t>rút</a:t>
            </a:r>
            <a:r>
              <a:rPr lang="en-US" dirty="0" smtClean="0"/>
              <a:t>” </a:t>
            </a:r>
            <a:r>
              <a:rPr lang="en-US" dirty="0" err="1" smtClean="0"/>
              <a:t>phụ</a:t>
            </a:r>
            <a:r>
              <a:rPr lang="en-US" dirty="0" smtClean="0"/>
              <a:t> </a:t>
            </a:r>
            <a:r>
              <a:rPr lang="en-US" dirty="0" err="1" smtClean="0"/>
              <a:t>thuộc</a:t>
            </a:r>
            <a:r>
              <a:rPr lang="en-US" dirty="0" smtClean="0"/>
              <a:t> </a:t>
            </a:r>
            <a:r>
              <a:rPr lang="en-US" dirty="0" err="1" smtClean="0"/>
              <a:t>vào</a:t>
            </a:r>
            <a:r>
              <a:rPr lang="en-US" dirty="0" smtClean="0"/>
              <a:t> </a:t>
            </a:r>
            <a:r>
              <a:rPr lang="en-US" dirty="0" err="1" smtClean="0"/>
              <a:t>nền</a:t>
            </a:r>
            <a:r>
              <a:rPr lang="en-US" dirty="0" smtClean="0"/>
              <a:t> </a:t>
            </a:r>
            <a:r>
              <a:rPr lang="en-US" dirty="0" err="1" smtClean="0"/>
              <a:t>tảng</a:t>
            </a:r>
            <a:r>
              <a:rPr lang="en-US" dirty="0" smtClean="0"/>
              <a:t> tri </a:t>
            </a:r>
            <a:r>
              <a:rPr lang="en-US" dirty="0" err="1" smtClean="0"/>
              <a:t>thức</a:t>
            </a:r>
            <a:r>
              <a:rPr lang="en-US" dirty="0" smtClean="0"/>
              <a:t> </a:t>
            </a:r>
            <a:r>
              <a:rPr lang="en-US" dirty="0" err="1" smtClean="0"/>
              <a:t>và</a:t>
            </a:r>
            <a:r>
              <a:rPr lang="en-US" dirty="0" smtClean="0"/>
              <a:t> </a:t>
            </a:r>
            <a:r>
              <a:rPr lang="en-US" dirty="0" err="1" smtClean="0"/>
              <a:t>đạo</a:t>
            </a:r>
            <a:r>
              <a:rPr lang="en-US" dirty="0" smtClean="0"/>
              <a:t> </a:t>
            </a:r>
            <a:r>
              <a:rPr lang="en-US" dirty="0" err="1" smtClean="0"/>
              <a:t>đức</a:t>
            </a:r>
            <a:r>
              <a:rPr lang="en-US" dirty="0" smtClean="0"/>
              <a:t> </a:t>
            </a:r>
            <a:r>
              <a:rPr lang="en-US" dirty="0" err="1" smtClean="0"/>
              <a:t>công</a:t>
            </a:r>
            <a:r>
              <a:rPr lang="en-US" dirty="0" smtClean="0"/>
              <a:t> </a:t>
            </a:r>
            <a:r>
              <a:rPr lang="en-US" dirty="0" err="1" smtClean="0"/>
              <a:t>vụ</a:t>
            </a:r>
            <a:r>
              <a:rPr lang="en-US" dirty="0" smtClean="0"/>
              <a:t> </a:t>
            </a:r>
            <a:r>
              <a:rPr lang="en-US" dirty="0" err="1" smtClean="0"/>
              <a:t>của</a:t>
            </a:r>
            <a:r>
              <a:rPr lang="en-US" dirty="0" smtClean="0"/>
              <a:t> </a:t>
            </a:r>
            <a:r>
              <a:rPr lang="en-US" dirty="0" err="1" smtClean="0"/>
              <a:t>khu</a:t>
            </a:r>
            <a:r>
              <a:rPr lang="en-US" dirty="0" smtClean="0"/>
              <a:t> </a:t>
            </a:r>
            <a:r>
              <a:rPr lang="en-US" dirty="0" err="1" smtClean="0"/>
              <a:t>vực</a:t>
            </a:r>
            <a:r>
              <a:rPr lang="en-US" dirty="0" smtClean="0"/>
              <a:t> </a:t>
            </a:r>
            <a:r>
              <a:rPr lang="en-US" dirty="0" err="1" smtClean="0"/>
              <a:t>công</a:t>
            </a:r>
            <a:r>
              <a:rPr lang="en-US" dirty="0" smtClean="0"/>
              <a:t> </a:t>
            </a:r>
            <a:endParaRPr lang="en-US" dirty="0"/>
          </a:p>
        </p:txBody>
      </p:sp>
    </p:spTree>
    <p:extLst>
      <p:ext uri="{BB962C8B-B14F-4D97-AF65-F5344CB8AC3E}">
        <p14:creationId xmlns:p14="http://schemas.microsoft.com/office/powerpoint/2010/main" val="2164795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Thế</a:t>
            </a:r>
            <a:r>
              <a:rPr lang="en-US" dirty="0" smtClean="0"/>
              <a:t> </a:t>
            </a:r>
            <a:r>
              <a:rPr lang="en-US" dirty="0" err="1" smtClean="0"/>
              <a:t>nào</a:t>
            </a:r>
            <a:r>
              <a:rPr lang="en-US" dirty="0" smtClean="0"/>
              <a:t> </a:t>
            </a:r>
            <a:r>
              <a:rPr lang="en-US" dirty="0" err="1" smtClean="0"/>
              <a:t>là</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hóa</a:t>
            </a:r>
            <a:r>
              <a:rPr lang="en-US" dirty="0" smtClean="0"/>
              <a:t> </a:t>
            </a:r>
            <a:r>
              <a:rPr lang="en-US" dirty="0" err="1" smtClean="0"/>
              <a:t>dịch</a:t>
            </a:r>
            <a:r>
              <a:rPr lang="en-US" dirty="0" smtClean="0"/>
              <a:t> </a:t>
            </a:r>
            <a:r>
              <a:rPr lang="en-US" dirty="0" err="1" smtClean="0"/>
              <a:t>vụ</a:t>
            </a:r>
            <a:r>
              <a:rPr lang="en-US" dirty="0" smtClean="0"/>
              <a:t> </a:t>
            </a:r>
            <a:r>
              <a:rPr lang="en-US" dirty="0" err="1" smtClean="0"/>
              <a:t>công</a:t>
            </a:r>
            <a:r>
              <a:rPr lang="en-US" dirty="0" smtClean="0"/>
              <a:t>?</a:t>
            </a:r>
            <a:endParaRPr lang="en-US" dirty="0"/>
          </a:p>
        </p:txBody>
      </p:sp>
      <p:sp>
        <p:nvSpPr>
          <p:cNvPr id="4" name="Text Placeholder 3"/>
          <p:cNvSpPr>
            <a:spLocks noGrp="1"/>
          </p:cNvSpPr>
          <p:nvPr>
            <p:ph type="body" idx="15"/>
          </p:nvPr>
        </p:nvSpPr>
        <p:spPr/>
        <p:txBody>
          <a:bodyPr/>
          <a:lstStyle/>
          <a:p>
            <a:endParaRPr lang="en-US"/>
          </a:p>
        </p:txBody>
      </p:sp>
      <p:pic>
        <p:nvPicPr>
          <p:cNvPr id="5" name="Picture 4"/>
          <p:cNvPicPr>
            <a:picLocks noChangeAspect="1"/>
          </p:cNvPicPr>
          <p:nvPr/>
        </p:nvPicPr>
        <p:blipFill>
          <a:blip r:embed="rId2"/>
          <a:stretch>
            <a:fillRect/>
          </a:stretch>
        </p:blipFill>
        <p:spPr>
          <a:xfrm>
            <a:off x="838200" y="1828800"/>
            <a:ext cx="4102003" cy="3276600"/>
          </a:xfrm>
          <a:prstGeom prst="rect">
            <a:avLst/>
          </a:prstGeom>
        </p:spPr>
      </p:pic>
      <p:pic>
        <p:nvPicPr>
          <p:cNvPr id="6" name="Picture 5"/>
          <p:cNvPicPr>
            <a:picLocks noChangeAspect="1"/>
          </p:cNvPicPr>
          <p:nvPr/>
        </p:nvPicPr>
        <p:blipFill>
          <a:blip r:embed="rId3"/>
          <a:stretch>
            <a:fillRect/>
          </a:stretch>
        </p:blipFill>
        <p:spPr>
          <a:xfrm>
            <a:off x="5486400" y="1104900"/>
            <a:ext cx="6271500" cy="4686300"/>
          </a:xfrm>
          <a:prstGeom prst="rect">
            <a:avLst/>
          </a:prstGeom>
        </p:spPr>
      </p:pic>
      <p:sp>
        <p:nvSpPr>
          <p:cNvPr id="7" name="Rectangle 6"/>
          <p:cNvSpPr/>
          <p:nvPr/>
        </p:nvSpPr>
        <p:spPr>
          <a:xfrm>
            <a:off x="7759015" y="5712952"/>
            <a:ext cx="1994585" cy="307777"/>
          </a:xfrm>
          <a:prstGeom prst="rect">
            <a:avLst/>
          </a:prstGeom>
        </p:spPr>
        <p:txBody>
          <a:bodyPr wrap="none">
            <a:spAutoFit/>
          </a:bodyPr>
          <a:lstStyle/>
          <a:p>
            <a:r>
              <a:rPr lang="en-US" sz="1400" dirty="0" err="1"/>
              <a:t>Nguồn</a:t>
            </a:r>
            <a:r>
              <a:rPr lang="en-US" sz="1400" dirty="0"/>
              <a:t>: </a:t>
            </a:r>
            <a:r>
              <a:rPr lang="en-US" sz="1400" dirty="0" err="1"/>
              <a:t>Blochliger</a:t>
            </a:r>
            <a:r>
              <a:rPr lang="en-US" sz="1400" dirty="0"/>
              <a:t> (2008)</a:t>
            </a:r>
          </a:p>
        </p:txBody>
      </p:sp>
      <p:sp>
        <p:nvSpPr>
          <p:cNvPr id="8" name="Rectangle 7"/>
          <p:cNvSpPr/>
          <p:nvPr/>
        </p:nvSpPr>
        <p:spPr>
          <a:xfrm>
            <a:off x="1672591" y="5568786"/>
            <a:ext cx="2823209" cy="307777"/>
          </a:xfrm>
          <a:prstGeom prst="rect">
            <a:avLst/>
          </a:prstGeom>
        </p:spPr>
        <p:txBody>
          <a:bodyPr wrap="none">
            <a:spAutoFit/>
          </a:bodyPr>
          <a:lstStyle/>
          <a:p>
            <a:r>
              <a:rPr lang="en-US" sz="1400" dirty="0" err="1"/>
              <a:t>Nguồn</a:t>
            </a:r>
            <a:r>
              <a:rPr lang="en-US" sz="1400" dirty="0"/>
              <a:t>: </a:t>
            </a:r>
            <a:r>
              <a:rPr lang="en-US" sz="1400" dirty="0" err="1"/>
              <a:t>Hình</a:t>
            </a:r>
            <a:r>
              <a:rPr lang="en-US" sz="1400" dirty="0"/>
              <a:t> 4.3, Williamson (1991) </a:t>
            </a:r>
          </a:p>
        </p:txBody>
      </p:sp>
      <p:sp>
        <p:nvSpPr>
          <p:cNvPr id="9" name="TextBox 8"/>
          <p:cNvSpPr txBox="1"/>
          <p:nvPr/>
        </p:nvSpPr>
        <p:spPr>
          <a:xfrm>
            <a:off x="11661714" y="6385172"/>
            <a:ext cx="288862" cy="338554"/>
          </a:xfrm>
          <a:prstGeom prst="rect">
            <a:avLst/>
          </a:prstGeom>
          <a:noFill/>
        </p:spPr>
        <p:txBody>
          <a:bodyPr wrap="none" rtlCol="0">
            <a:spAutoFit/>
          </a:bodyPr>
          <a:lstStyle/>
          <a:p>
            <a:fld id="{908A651E-D216-455F-BE01-D637BAC7A011}" type="slidenum">
              <a:rPr lang="en-US" sz="1600" smtClean="0">
                <a:solidFill>
                  <a:schemeClr val="accent6">
                    <a:lumMod val="50000"/>
                  </a:schemeClr>
                </a:solidFill>
              </a:rPr>
              <a:t>8</a:t>
            </a:fld>
            <a:endParaRPr lang="en-US" sz="1600" dirty="0">
              <a:solidFill>
                <a:schemeClr val="accent6">
                  <a:lumMod val="50000"/>
                </a:schemeClr>
              </a:solidFill>
            </a:endParaRPr>
          </a:p>
        </p:txBody>
      </p:sp>
    </p:spTree>
    <p:extLst>
      <p:ext uri="{BB962C8B-B14F-4D97-AF65-F5344CB8AC3E}">
        <p14:creationId xmlns:p14="http://schemas.microsoft.com/office/powerpoint/2010/main" val="999330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Làm</a:t>
            </a:r>
            <a:r>
              <a:rPr lang="en-US" dirty="0" smtClean="0"/>
              <a:t> </a:t>
            </a:r>
            <a:r>
              <a:rPr lang="en-US" dirty="0" err="1" smtClean="0"/>
              <a:t>thế</a:t>
            </a:r>
            <a:r>
              <a:rPr lang="en-US" dirty="0" smtClean="0"/>
              <a:t> </a:t>
            </a:r>
            <a:r>
              <a:rPr lang="en-US" dirty="0" err="1" smtClean="0"/>
              <a:t>nào</a:t>
            </a:r>
            <a:r>
              <a:rPr lang="en-US" dirty="0" smtClean="0"/>
              <a:t> </a:t>
            </a:r>
            <a:r>
              <a:rPr lang="en-US" dirty="0" err="1" smtClean="0"/>
              <a:t>để</a:t>
            </a:r>
            <a:r>
              <a:rPr lang="en-US" dirty="0" smtClean="0"/>
              <a:t> </a:t>
            </a:r>
            <a:r>
              <a:rPr lang="en-US" dirty="0" err="1" smtClean="0"/>
              <a:t>thị</a:t>
            </a:r>
            <a:r>
              <a:rPr lang="en-US" dirty="0" smtClean="0"/>
              <a:t> </a:t>
            </a:r>
            <a:r>
              <a:rPr lang="en-US" dirty="0" err="1" smtClean="0"/>
              <a:t>trường</a:t>
            </a:r>
            <a:r>
              <a:rPr lang="en-US" dirty="0" smtClean="0"/>
              <a:t> </a:t>
            </a:r>
            <a:r>
              <a:rPr lang="en-US" dirty="0" err="1" smtClean="0"/>
              <a:t>hóa</a:t>
            </a:r>
            <a:r>
              <a:rPr lang="en-US" dirty="0" smtClean="0"/>
              <a:t> </a:t>
            </a:r>
            <a:r>
              <a:rPr lang="en-US" dirty="0" err="1" smtClean="0"/>
              <a:t>hiệu</a:t>
            </a:r>
            <a:r>
              <a:rPr lang="en-US" dirty="0" smtClean="0"/>
              <a:t> </a:t>
            </a:r>
            <a:r>
              <a:rPr lang="en-US" dirty="0" err="1" smtClean="0"/>
              <a:t>quả</a:t>
            </a:r>
            <a:r>
              <a:rPr lang="en-US" dirty="0" smtClean="0"/>
              <a:t>?</a:t>
            </a:r>
            <a:endParaRPr lang="en-US" dirty="0"/>
          </a:p>
        </p:txBody>
      </p:sp>
      <p:sp>
        <p:nvSpPr>
          <p:cNvPr id="4" name="Text Placeholder 3"/>
          <p:cNvSpPr>
            <a:spLocks noGrp="1"/>
          </p:cNvSpPr>
          <p:nvPr>
            <p:ph type="body" idx="15"/>
          </p:nvPr>
        </p:nvSpPr>
        <p:spPr/>
        <p:txBody>
          <a:bodyPr/>
          <a:lstStyle/>
          <a:p>
            <a:endParaRPr lang="en-US"/>
          </a:p>
        </p:txBody>
      </p:sp>
      <p:pic>
        <p:nvPicPr>
          <p:cNvPr id="5" name="Picture 4"/>
          <p:cNvPicPr>
            <a:picLocks noChangeAspect="1"/>
          </p:cNvPicPr>
          <p:nvPr/>
        </p:nvPicPr>
        <p:blipFill>
          <a:blip r:embed="rId2"/>
          <a:stretch>
            <a:fillRect/>
          </a:stretch>
        </p:blipFill>
        <p:spPr>
          <a:xfrm>
            <a:off x="6956725" y="1219200"/>
            <a:ext cx="7673675" cy="3657600"/>
          </a:xfrm>
          <a:prstGeom prst="rect">
            <a:avLst/>
          </a:prstGeom>
        </p:spPr>
      </p:pic>
      <p:sp>
        <p:nvSpPr>
          <p:cNvPr id="6" name="Rectangle 5"/>
          <p:cNvSpPr/>
          <p:nvPr/>
        </p:nvSpPr>
        <p:spPr>
          <a:xfrm>
            <a:off x="6963163" y="4876800"/>
            <a:ext cx="4162037" cy="307777"/>
          </a:xfrm>
          <a:prstGeom prst="rect">
            <a:avLst/>
          </a:prstGeom>
        </p:spPr>
        <p:txBody>
          <a:bodyPr wrap="none">
            <a:spAutoFit/>
          </a:bodyPr>
          <a:lstStyle/>
          <a:p>
            <a:r>
              <a:rPr lang="en-US" sz="1400" dirty="0" err="1"/>
              <a:t>Nguồn</a:t>
            </a:r>
            <a:r>
              <a:rPr lang="en-US" sz="1400" dirty="0"/>
              <a:t>: </a:t>
            </a:r>
            <a:r>
              <a:rPr lang="en-US" sz="1400" dirty="0" err="1"/>
              <a:t>mô</a:t>
            </a:r>
            <a:r>
              <a:rPr lang="en-US" sz="1400" dirty="0"/>
              <a:t> </a:t>
            </a:r>
            <a:r>
              <a:rPr lang="en-US" sz="1400" dirty="0" err="1"/>
              <a:t>phỏng</a:t>
            </a:r>
            <a:r>
              <a:rPr lang="en-US" sz="1400" dirty="0"/>
              <a:t> </a:t>
            </a:r>
            <a:r>
              <a:rPr lang="en-US" sz="1400" dirty="0" err="1"/>
              <a:t>từ</a:t>
            </a:r>
            <a:r>
              <a:rPr lang="en-US" sz="1400" dirty="0"/>
              <a:t> </a:t>
            </a:r>
            <a:r>
              <a:rPr lang="en-US" sz="1400" dirty="0" err="1"/>
              <a:t>Hình</a:t>
            </a:r>
            <a:r>
              <a:rPr lang="en-US" sz="1400" dirty="0"/>
              <a:t> 9.1 </a:t>
            </a:r>
            <a:r>
              <a:rPr lang="en-US" sz="1400" dirty="0" err="1"/>
              <a:t>trong</a:t>
            </a:r>
            <a:r>
              <a:rPr lang="en-US" sz="1400" dirty="0"/>
              <a:t> Williamson (1996)</a:t>
            </a:r>
          </a:p>
        </p:txBody>
      </p:sp>
      <p:sp>
        <p:nvSpPr>
          <p:cNvPr id="7" name="Rectangle 6"/>
          <p:cNvSpPr/>
          <p:nvPr/>
        </p:nvSpPr>
        <p:spPr>
          <a:xfrm>
            <a:off x="762000" y="2093655"/>
            <a:ext cx="6096000" cy="2939266"/>
          </a:xfrm>
          <a:prstGeom prst="rect">
            <a:avLst/>
          </a:prstGeom>
        </p:spPr>
        <p:txBody>
          <a:bodyPr>
            <a:spAutoFit/>
          </a:bodyPr>
          <a:lstStyle/>
          <a:p>
            <a:pPr marL="285750" indent="-285750">
              <a:spcAft>
                <a:spcPts val="600"/>
              </a:spcAft>
              <a:buFont typeface="Wingdings" panose="05000000000000000000" pitchFamily="2" charset="2"/>
              <a:buChar char="Ø"/>
            </a:pPr>
            <a:r>
              <a:rPr lang="vi-VN" sz="1600" dirty="0"/>
              <a:t>Bước 1 - Xác định phạm vi lĩnh vực cung ứng dịch vụ </a:t>
            </a:r>
            <a:r>
              <a:rPr lang="vi-VN" sz="1600" dirty="0" smtClean="0"/>
              <a:t>công</a:t>
            </a:r>
            <a:endParaRPr lang="en-US" sz="1600" dirty="0" smtClean="0"/>
          </a:p>
          <a:p>
            <a:pPr marL="285750" indent="-285750">
              <a:spcAft>
                <a:spcPts val="600"/>
              </a:spcAft>
              <a:buFont typeface="Wingdings" panose="05000000000000000000" pitchFamily="2" charset="2"/>
              <a:buChar char="Ø"/>
            </a:pPr>
            <a:r>
              <a:rPr lang="vi-VN" sz="1600" dirty="0"/>
              <a:t>Bước 2 - Xác định các chủ thể giao dịch trong lĩnh vực cung ứng dịch vụ </a:t>
            </a:r>
            <a:r>
              <a:rPr lang="vi-VN" sz="1600" dirty="0" smtClean="0"/>
              <a:t>công</a:t>
            </a:r>
            <a:endParaRPr lang="en-US" sz="1600" dirty="0" smtClean="0"/>
          </a:p>
          <a:p>
            <a:pPr marL="285750" indent="-285750">
              <a:spcAft>
                <a:spcPts val="600"/>
              </a:spcAft>
              <a:buFont typeface="Wingdings" panose="05000000000000000000" pitchFamily="2" charset="2"/>
              <a:buChar char="Ø"/>
            </a:pPr>
            <a:r>
              <a:rPr lang="vi-VN" sz="1600" dirty="0"/>
              <a:t>Bước 3 - Xác định các thuộc tính giao dịch trong lĩnh vực cung ứng dịch vụ </a:t>
            </a:r>
            <a:r>
              <a:rPr lang="vi-VN" sz="1600" dirty="0" smtClean="0"/>
              <a:t>công</a:t>
            </a:r>
            <a:endParaRPr lang="en-US" sz="1600" dirty="0" smtClean="0"/>
          </a:p>
          <a:p>
            <a:pPr marL="285750" indent="-285750">
              <a:spcAft>
                <a:spcPts val="600"/>
              </a:spcAft>
              <a:buFont typeface="Wingdings" panose="05000000000000000000" pitchFamily="2" charset="2"/>
              <a:buChar char="Ø"/>
            </a:pPr>
            <a:r>
              <a:rPr lang="vi-VN" sz="1600" dirty="0"/>
              <a:t>Bước 4 - Xác định môi trường thể chế trong lĩnh vực cung ứng dịch vụ </a:t>
            </a:r>
            <a:r>
              <a:rPr lang="vi-VN" sz="1600" dirty="0" smtClean="0"/>
              <a:t>công</a:t>
            </a:r>
            <a:endParaRPr lang="en-US" sz="1600" dirty="0" smtClean="0"/>
          </a:p>
          <a:p>
            <a:pPr marL="285750" indent="-285750">
              <a:spcAft>
                <a:spcPts val="600"/>
              </a:spcAft>
              <a:buFont typeface="Wingdings" panose="05000000000000000000" pitchFamily="2" charset="2"/>
              <a:buChar char="Ø"/>
            </a:pPr>
            <a:r>
              <a:rPr lang="vi-VN" sz="1600" dirty="0"/>
              <a:t>Bước 5 - Xác định các khung định hướng giao dịch </a:t>
            </a:r>
            <a:endParaRPr lang="en-US" sz="1600" dirty="0" smtClean="0"/>
          </a:p>
          <a:p>
            <a:pPr marL="285750" indent="-285750">
              <a:spcAft>
                <a:spcPts val="600"/>
              </a:spcAft>
              <a:buFont typeface="Wingdings" panose="05000000000000000000" pitchFamily="2" charset="2"/>
              <a:buChar char="Ø"/>
            </a:pPr>
            <a:r>
              <a:rPr lang="vi-VN" sz="1600" dirty="0"/>
              <a:t>Bước 6 - Xác định các giải pháp thị trường có thể áp dụng để cải thiện khung định hướng giao dịch theo hướng thị trường</a:t>
            </a:r>
            <a:endParaRPr lang="en-US" sz="1600" dirty="0"/>
          </a:p>
        </p:txBody>
      </p:sp>
      <p:sp>
        <p:nvSpPr>
          <p:cNvPr id="8" name="Rectangle 7"/>
          <p:cNvSpPr/>
          <p:nvPr/>
        </p:nvSpPr>
        <p:spPr>
          <a:xfrm>
            <a:off x="762000" y="1150761"/>
            <a:ext cx="6096000" cy="646331"/>
          </a:xfrm>
          <a:prstGeom prst="rect">
            <a:avLst/>
          </a:prstGeom>
        </p:spPr>
        <p:txBody>
          <a:bodyPr>
            <a:spAutoFit/>
          </a:bodyPr>
          <a:lstStyle/>
          <a:p>
            <a:r>
              <a:rPr lang="en-US" b="1" dirty="0" smtClean="0"/>
              <a:t>P</a:t>
            </a:r>
            <a:r>
              <a:rPr lang="vi-VN" b="1" dirty="0" smtClean="0"/>
              <a:t>hân </a:t>
            </a:r>
            <a:r>
              <a:rPr lang="vi-VN" b="1" dirty="0"/>
              <a:t>tích xây dựng chính sách thị trường hóa cung ứng dịch vụ công</a:t>
            </a:r>
            <a:endParaRPr lang="en-US" b="1" dirty="0"/>
          </a:p>
        </p:txBody>
      </p:sp>
      <p:sp>
        <p:nvSpPr>
          <p:cNvPr id="9" name="TextBox 8"/>
          <p:cNvSpPr txBox="1"/>
          <p:nvPr/>
        </p:nvSpPr>
        <p:spPr>
          <a:xfrm>
            <a:off x="11661714" y="6385172"/>
            <a:ext cx="288862" cy="338554"/>
          </a:xfrm>
          <a:prstGeom prst="rect">
            <a:avLst/>
          </a:prstGeom>
          <a:noFill/>
        </p:spPr>
        <p:txBody>
          <a:bodyPr wrap="none" rtlCol="0">
            <a:spAutoFit/>
          </a:bodyPr>
          <a:lstStyle/>
          <a:p>
            <a:fld id="{757060E1-B1C0-4884-AF8C-CFE487B20584}" type="slidenum">
              <a:rPr lang="en-US" sz="1600" smtClean="0">
                <a:solidFill>
                  <a:schemeClr val="accent6">
                    <a:lumMod val="50000"/>
                  </a:schemeClr>
                </a:solidFill>
              </a:rPr>
              <a:t>9</a:t>
            </a:fld>
            <a:endParaRPr lang="en-US" sz="1600" dirty="0">
              <a:solidFill>
                <a:schemeClr val="accent6">
                  <a:lumMod val="50000"/>
                </a:schemeClr>
              </a:solidFill>
            </a:endParaRPr>
          </a:p>
        </p:txBody>
      </p:sp>
    </p:spTree>
    <p:extLst>
      <p:ext uri="{BB962C8B-B14F-4D97-AF65-F5344CB8AC3E}">
        <p14:creationId xmlns:p14="http://schemas.microsoft.com/office/powerpoint/2010/main" val="14706941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5640</TotalTime>
  <Words>1760</Words>
  <Application>Microsoft Office PowerPoint</Application>
  <PresentationFormat>Widescreen</PresentationFormat>
  <Paragraphs>466</Paragraphs>
  <Slides>14</Slides>
  <Notes>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3" baseType="lpstr">
      <vt:lpstr>Arial</vt:lpstr>
      <vt:lpstr>Calibri</vt:lpstr>
      <vt:lpstr>Calibri Light</vt:lpstr>
      <vt:lpstr>Times New Roman</vt:lpstr>
      <vt:lpstr>UVN Gio May</vt:lpstr>
      <vt:lpstr>UVN Viet Sach</vt:lpstr>
      <vt:lpstr>Wingdings</vt:lpstr>
      <vt:lpstr>Office Theme</vt:lpstr>
      <vt:lpstr>think-cell Slide</vt:lpstr>
      <vt:lpstr>THỊ TRƯỜNG HÓA CUNG ỨNG DỊCH VỤ CÔNG: LÝ THUYẾT VÀ THỰC TIỄN</vt:lpstr>
      <vt:lpstr>MỤC LỤC</vt:lpstr>
      <vt:lpstr>PowerPoint Presentation</vt:lpstr>
      <vt:lpstr>Thế nào là hàng hóa công?</vt:lpstr>
      <vt:lpstr>Đâu là vấn đề của hàng hóa công?</vt:lpstr>
      <vt:lpstr>Liệu nhà nước có phải là giải pháp cho việc cung ứng dịch vụ công?</vt:lpstr>
      <vt:lpstr>Liệu các định chế nhà nước có bền vững khi cung ứng dịch vụ công?</vt:lpstr>
      <vt:lpstr>Thế nào là thị trường hóa dịch vụ công?</vt:lpstr>
      <vt:lpstr>Làm thế nào để thị trường hóa hiệu quả?</vt:lpstr>
      <vt:lpstr>PowerPoint Presentation</vt:lpstr>
      <vt:lpstr>So sánh mức độ sử dụng các giải pháp thị trường trong việc cung ứng dịch vụ ở một số nước OECD</vt:lpstr>
      <vt:lpstr>Tỷ lệ tham gia của khu vực tư nhân vào cung ứng dịch vụ công tại một số nước OECD thời điểm năm 2002 (% người sử dụng được cung ứng)</vt:lpstr>
      <vt:lpstr>Các giải pháp thị trường thường được áp dụng tại các nước OECD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Nguyen Quynh Khanh</dc:creator>
  <cp:lastModifiedBy>dinh minh</cp:lastModifiedBy>
  <cp:revision>1141</cp:revision>
  <dcterms:created xsi:type="dcterms:W3CDTF">2006-08-16T00:00:00Z</dcterms:created>
  <dcterms:modified xsi:type="dcterms:W3CDTF">2019-05-14T18:01:14Z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2155962</vt:lpwstr>
  </property>
  <property fmtid="{D5CDD505-2E9C-101B-9397-08002B2CF9AE}" pid="3" name="NXPowerLiteSettings">
    <vt:lpwstr>F7000400038000</vt:lpwstr>
  </property>
  <property fmtid="{D5CDD505-2E9C-101B-9397-08002B2CF9AE}" pid="4" name="NXPowerLiteVersion">
    <vt:lpwstr>D5.0.5</vt:lpwstr>
  </property>
</Properties>
</file>