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58" r:id="rId3"/>
    <p:sldId id="257" r:id="rId4"/>
    <p:sldId id="261" r:id="rId5"/>
    <p:sldId id="277" r:id="rId6"/>
    <p:sldId id="285" r:id="rId7"/>
    <p:sldId id="263" r:id="rId8"/>
    <p:sldId id="264" r:id="rId9"/>
    <p:sldId id="278" r:id="rId10"/>
    <p:sldId id="279" r:id="rId11"/>
    <p:sldId id="280" r:id="rId12"/>
    <p:sldId id="281" r:id="rId13"/>
    <p:sldId id="286" r:id="rId14"/>
    <p:sldId id="269" r:id="rId15"/>
    <p:sldId id="268" r:id="rId16"/>
    <p:sldId id="284" r:id="rId17"/>
    <p:sldId id="282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434" autoAdjust="0"/>
  </p:normalViewPr>
  <p:slideViewPr>
    <p:cSldViewPr>
      <p:cViewPr varScale="1">
        <p:scale>
          <a:sx n="53" d="100"/>
          <a:sy n="53" d="100"/>
        </p:scale>
        <p:origin x="1660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9B76A47-4051-458A-B82A-32A52A616839}" type="doc">
      <dgm:prSet loTypeId="urn:microsoft.com/office/officeart/2008/layout/RadialCluster" loCatId="cycle" qsTypeId="urn:microsoft.com/office/officeart/2005/8/quickstyle/simple5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2F6057BB-E56A-4167-B5E0-E1B33306FE9B}">
      <dgm:prSet phldrT="[Text]" custT="1"/>
      <dgm:spPr/>
      <dgm:t>
        <a:bodyPr/>
        <a:lstStyle/>
        <a:p>
          <a:r>
            <a:rPr lang="vi-VN" sz="2000" b="1"/>
            <a:t>Cấu trúc Luật doanh nghiệp</a:t>
          </a:r>
          <a:endParaRPr lang="en-US" sz="2000" b="1"/>
        </a:p>
      </dgm:t>
    </dgm:pt>
    <dgm:pt modelId="{AE890FD6-097E-4A24-802E-52FCE1421D30}" type="parTrans" cxnId="{835CA6E5-4DC6-4D3F-A8C5-FC115A6AA57A}">
      <dgm:prSet/>
      <dgm:spPr/>
      <dgm:t>
        <a:bodyPr/>
        <a:lstStyle/>
        <a:p>
          <a:endParaRPr lang="en-US" sz="2400"/>
        </a:p>
      </dgm:t>
    </dgm:pt>
    <dgm:pt modelId="{2BBD12A4-9DBF-4B6A-BD30-67D169D553FB}" type="sibTrans" cxnId="{835CA6E5-4DC6-4D3F-A8C5-FC115A6AA57A}">
      <dgm:prSet/>
      <dgm:spPr/>
      <dgm:t>
        <a:bodyPr/>
        <a:lstStyle/>
        <a:p>
          <a:endParaRPr lang="en-US" sz="2400"/>
        </a:p>
      </dgm:t>
    </dgm:pt>
    <dgm:pt modelId="{F6BA033F-C4E9-4F76-A357-6BC05CD58FF2}">
      <dgm:prSet phldrT="[Text]" custT="1"/>
      <dgm:spPr/>
      <dgm:t>
        <a:bodyPr/>
        <a:lstStyle/>
        <a:p>
          <a:r>
            <a:rPr lang="vi-VN" sz="1800"/>
            <a:t>Gia nhập thị trường – thành lập</a:t>
          </a:r>
          <a:endParaRPr lang="en-US" sz="1800"/>
        </a:p>
      </dgm:t>
    </dgm:pt>
    <dgm:pt modelId="{DAE3EB08-7E1E-4CEF-BF51-622E0D2B522D}" type="parTrans" cxnId="{3C1A1484-8EAF-4964-9EDE-C2A0B71D2B8A}">
      <dgm:prSet/>
      <dgm:spPr/>
      <dgm:t>
        <a:bodyPr/>
        <a:lstStyle/>
        <a:p>
          <a:endParaRPr lang="en-US" sz="2400"/>
        </a:p>
      </dgm:t>
    </dgm:pt>
    <dgm:pt modelId="{03F5248E-83AF-4DE9-AF22-ACB866856483}" type="sibTrans" cxnId="{3C1A1484-8EAF-4964-9EDE-C2A0B71D2B8A}">
      <dgm:prSet/>
      <dgm:spPr/>
      <dgm:t>
        <a:bodyPr/>
        <a:lstStyle/>
        <a:p>
          <a:endParaRPr lang="en-US" sz="2400"/>
        </a:p>
      </dgm:t>
    </dgm:pt>
    <dgm:pt modelId="{012AD464-F256-4559-830F-120FEAB3F740}">
      <dgm:prSet phldrT="[Text]" custT="1"/>
      <dgm:spPr/>
      <dgm:t>
        <a:bodyPr/>
        <a:lstStyle/>
        <a:p>
          <a:r>
            <a:rPr lang="vi-VN" sz="2000"/>
            <a:t>Quản trị doanh nghiệp</a:t>
          </a:r>
          <a:endParaRPr lang="en-US" sz="2000"/>
        </a:p>
      </dgm:t>
    </dgm:pt>
    <dgm:pt modelId="{547DCF2A-5607-4A97-B8B0-57E96AEB2CD1}" type="parTrans" cxnId="{D177FF87-A1B7-4E39-9929-63021B298240}">
      <dgm:prSet/>
      <dgm:spPr/>
      <dgm:t>
        <a:bodyPr/>
        <a:lstStyle/>
        <a:p>
          <a:endParaRPr lang="en-US" sz="2400"/>
        </a:p>
      </dgm:t>
    </dgm:pt>
    <dgm:pt modelId="{26260549-82DB-4052-99CC-A2833B262CAE}" type="sibTrans" cxnId="{D177FF87-A1B7-4E39-9929-63021B298240}">
      <dgm:prSet/>
      <dgm:spPr/>
      <dgm:t>
        <a:bodyPr/>
        <a:lstStyle/>
        <a:p>
          <a:endParaRPr lang="en-US" sz="2400"/>
        </a:p>
      </dgm:t>
    </dgm:pt>
    <dgm:pt modelId="{EE9728D4-F342-403B-B001-2C032FC48703}">
      <dgm:prSet phldrT="[Text]" custT="1"/>
      <dgm:spPr/>
      <dgm:t>
        <a:bodyPr/>
        <a:lstStyle/>
        <a:p>
          <a:r>
            <a:rPr lang="vi-VN" sz="1800"/>
            <a:t>Tổ chức lại doanh nghiệp</a:t>
          </a:r>
        </a:p>
      </dgm:t>
    </dgm:pt>
    <dgm:pt modelId="{F09FFD51-C3E6-440C-8F80-0369D0C4F48E}" type="parTrans" cxnId="{3E51C3B5-33D1-41A0-B7E3-46F2AEFC3F18}">
      <dgm:prSet/>
      <dgm:spPr/>
      <dgm:t>
        <a:bodyPr/>
        <a:lstStyle/>
        <a:p>
          <a:endParaRPr lang="en-US" sz="2400"/>
        </a:p>
      </dgm:t>
    </dgm:pt>
    <dgm:pt modelId="{4C53D222-5867-4D53-9BDD-F138534A813A}" type="sibTrans" cxnId="{3E51C3B5-33D1-41A0-B7E3-46F2AEFC3F18}">
      <dgm:prSet/>
      <dgm:spPr/>
      <dgm:t>
        <a:bodyPr/>
        <a:lstStyle/>
        <a:p>
          <a:endParaRPr lang="en-US" sz="2400"/>
        </a:p>
      </dgm:t>
    </dgm:pt>
    <dgm:pt modelId="{DCA822AA-D4AD-4EBA-814F-F87710C3DD4F}">
      <dgm:prSet phldrT="[Text]" custT="1"/>
      <dgm:spPr/>
      <dgm:t>
        <a:bodyPr/>
        <a:lstStyle/>
        <a:p>
          <a:r>
            <a:rPr lang="vi-VN" sz="1800"/>
            <a:t>Rút khỏi thị trường – giải thể</a:t>
          </a:r>
        </a:p>
      </dgm:t>
    </dgm:pt>
    <dgm:pt modelId="{55C9C617-881D-4438-AE83-59B085721D27}" type="parTrans" cxnId="{349387C3-ED3D-4765-ADF7-55D17821C22C}">
      <dgm:prSet/>
      <dgm:spPr/>
      <dgm:t>
        <a:bodyPr/>
        <a:lstStyle/>
        <a:p>
          <a:endParaRPr lang="en-US" sz="2400"/>
        </a:p>
      </dgm:t>
    </dgm:pt>
    <dgm:pt modelId="{8236E985-B577-46BB-8A2F-42CEA43EE070}" type="sibTrans" cxnId="{349387C3-ED3D-4765-ADF7-55D17821C22C}">
      <dgm:prSet/>
      <dgm:spPr/>
      <dgm:t>
        <a:bodyPr/>
        <a:lstStyle/>
        <a:p>
          <a:endParaRPr lang="en-US" sz="2400"/>
        </a:p>
      </dgm:t>
    </dgm:pt>
    <dgm:pt modelId="{4961F284-9D74-4201-9C46-33094072A617}" type="pres">
      <dgm:prSet presAssocID="{79B76A47-4051-458A-B82A-32A52A616839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0A61B23-933E-46D3-AE69-C19314A3C8D5}" type="pres">
      <dgm:prSet presAssocID="{2F6057BB-E56A-4167-B5E0-E1B33306FE9B}" presName="singleCycle" presStyleCnt="0"/>
      <dgm:spPr/>
    </dgm:pt>
    <dgm:pt modelId="{AB6B2BB7-472C-4B29-93A0-B1B25CBBC242}" type="pres">
      <dgm:prSet presAssocID="{2F6057BB-E56A-4167-B5E0-E1B33306FE9B}" presName="singleCenter" presStyleLbl="node1" presStyleIdx="0" presStyleCnt="5">
        <dgm:presLayoutVars>
          <dgm:chMax val="7"/>
          <dgm:chPref val="7"/>
        </dgm:presLayoutVars>
      </dgm:prSet>
      <dgm:spPr/>
    </dgm:pt>
    <dgm:pt modelId="{74663B4B-621F-4A7F-A8BE-AE2D2BF6E066}" type="pres">
      <dgm:prSet presAssocID="{DAE3EB08-7E1E-4CEF-BF51-622E0D2B522D}" presName="Name56" presStyleLbl="parChTrans1D2" presStyleIdx="0" presStyleCnt="4"/>
      <dgm:spPr/>
    </dgm:pt>
    <dgm:pt modelId="{3938C103-FA5E-49A4-B113-8647323B5AC2}" type="pres">
      <dgm:prSet presAssocID="{F6BA033F-C4E9-4F76-A357-6BC05CD58FF2}" presName="text0" presStyleLbl="node1" presStyleIdx="1" presStyleCnt="5" custScaleX="170097" custScaleY="151201">
        <dgm:presLayoutVars>
          <dgm:bulletEnabled val="1"/>
        </dgm:presLayoutVars>
      </dgm:prSet>
      <dgm:spPr/>
    </dgm:pt>
    <dgm:pt modelId="{B0B494B3-4C58-468B-B331-7C006FDDA9C7}" type="pres">
      <dgm:prSet presAssocID="{547DCF2A-5607-4A97-B8B0-57E96AEB2CD1}" presName="Name56" presStyleLbl="parChTrans1D2" presStyleIdx="1" presStyleCnt="4"/>
      <dgm:spPr/>
    </dgm:pt>
    <dgm:pt modelId="{EC98E8B4-1E10-4CC4-B429-596C4DF7FDF4}" type="pres">
      <dgm:prSet presAssocID="{012AD464-F256-4559-830F-120FEAB3F740}" presName="text0" presStyleLbl="node1" presStyleIdx="2" presStyleCnt="5" custScaleX="152830" custScaleY="154559">
        <dgm:presLayoutVars>
          <dgm:bulletEnabled val="1"/>
        </dgm:presLayoutVars>
      </dgm:prSet>
      <dgm:spPr/>
    </dgm:pt>
    <dgm:pt modelId="{81B34719-8454-4564-A7B8-678F8916E679}" type="pres">
      <dgm:prSet presAssocID="{F09FFD51-C3E6-440C-8F80-0369D0C4F48E}" presName="Name56" presStyleLbl="parChTrans1D2" presStyleIdx="2" presStyleCnt="4"/>
      <dgm:spPr/>
    </dgm:pt>
    <dgm:pt modelId="{0D1AC736-9E16-42F6-BAD4-7AE9FCA632E7}" type="pres">
      <dgm:prSet presAssocID="{EE9728D4-F342-403B-B001-2C032FC48703}" presName="text0" presStyleLbl="node1" presStyleIdx="3" presStyleCnt="5" custScaleX="174614" custScaleY="151616">
        <dgm:presLayoutVars>
          <dgm:bulletEnabled val="1"/>
        </dgm:presLayoutVars>
      </dgm:prSet>
      <dgm:spPr/>
    </dgm:pt>
    <dgm:pt modelId="{1E53CB12-2F67-456C-B40E-83E61133618F}" type="pres">
      <dgm:prSet presAssocID="{55C9C617-881D-4438-AE83-59B085721D27}" presName="Name56" presStyleLbl="parChTrans1D2" presStyleIdx="3" presStyleCnt="4"/>
      <dgm:spPr/>
    </dgm:pt>
    <dgm:pt modelId="{C5624D03-0CB7-4F51-95B6-6DA35870A441}" type="pres">
      <dgm:prSet presAssocID="{DCA822AA-D4AD-4EBA-814F-F87710C3DD4F}" presName="text0" presStyleLbl="node1" presStyleIdx="4" presStyleCnt="5" custScaleX="172156" custScaleY="162464">
        <dgm:presLayoutVars>
          <dgm:bulletEnabled val="1"/>
        </dgm:presLayoutVars>
      </dgm:prSet>
      <dgm:spPr/>
    </dgm:pt>
  </dgm:ptLst>
  <dgm:cxnLst>
    <dgm:cxn modelId="{DA31CA17-C9B8-4E8A-8EA0-5A8C231230D1}" type="presOf" srcId="{55C9C617-881D-4438-AE83-59B085721D27}" destId="{1E53CB12-2F67-456C-B40E-83E61133618F}" srcOrd="0" destOrd="0" presId="urn:microsoft.com/office/officeart/2008/layout/RadialCluster"/>
    <dgm:cxn modelId="{D4464B39-B528-4C0C-B3FF-F6DF102EA657}" type="presOf" srcId="{79B76A47-4051-458A-B82A-32A52A616839}" destId="{4961F284-9D74-4201-9C46-33094072A617}" srcOrd="0" destOrd="0" presId="urn:microsoft.com/office/officeart/2008/layout/RadialCluster"/>
    <dgm:cxn modelId="{B0133874-17E9-481A-982F-258679282236}" type="presOf" srcId="{DCA822AA-D4AD-4EBA-814F-F87710C3DD4F}" destId="{C5624D03-0CB7-4F51-95B6-6DA35870A441}" srcOrd="0" destOrd="0" presId="urn:microsoft.com/office/officeart/2008/layout/RadialCluster"/>
    <dgm:cxn modelId="{3C1A1484-8EAF-4964-9EDE-C2A0B71D2B8A}" srcId="{2F6057BB-E56A-4167-B5E0-E1B33306FE9B}" destId="{F6BA033F-C4E9-4F76-A357-6BC05CD58FF2}" srcOrd="0" destOrd="0" parTransId="{DAE3EB08-7E1E-4CEF-BF51-622E0D2B522D}" sibTransId="{03F5248E-83AF-4DE9-AF22-ACB866856483}"/>
    <dgm:cxn modelId="{D177FF87-A1B7-4E39-9929-63021B298240}" srcId="{2F6057BB-E56A-4167-B5E0-E1B33306FE9B}" destId="{012AD464-F256-4559-830F-120FEAB3F740}" srcOrd="1" destOrd="0" parTransId="{547DCF2A-5607-4A97-B8B0-57E96AEB2CD1}" sibTransId="{26260549-82DB-4052-99CC-A2833B262CAE}"/>
    <dgm:cxn modelId="{074B548A-9AAA-4F64-87BD-AD9043258843}" type="presOf" srcId="{F09FFD51-C3E6-440C-8F80-0369D0C4F48E}" destId="{81B34719-8454-4564-A7B8-678F8916E679}" srcOrd="0" destOrd="0" presId="urn:microsoft.com/office/officeart/2008/layout/RadialCluster"/>
    <dgm:cxn modelId="{F0375794-000A-4C43-94AA-7D0B408F6E93}" type="presOf" srcId="{2F6057BB-E56A-4167-B5E0-E1B33306FE9B}" destId="{AB6B2BB7-472C-4B29-93A0-B1B25CBBC242}" srcOrd="0" destOrd="0" presId="urn:microsoft.com/office/officeart/2008/layout/RadialCluster"/>
    <dgm:cxn modelId="{8134DAAE-5499-44EB-9E7E-3C7F2F7A7C31}" type="presOf" srcId="{012AD464-F256-4559-830F-120FEAB3F740}" destId="{EC98E8B4-1E10-4CC4-B429-596C4DF7FDF4}" srcOrd="0" destOrd="0" presId="urn:microsoft.com/office/officeart/2008/layout/RadialCluster"/>
    <dgm:cxn modelId="{3E51C3B5-33D1-41A0-B7E3-46F2AEFC3F18}" srcId="{2F6057BB-E56A-4167-B5E0-E1B33306FE9B}" destId="{EE9728D4-F342-403B-B001-2C032FC48703}" srcOrd="2" destOrd="0" parTransId="{F09FFD51-C3E6-440C-8F80-0369D0C4F48E}" sibTransId="{4C53D222-5867-4D53-9BDD-F138534A813A}"/>
    <dgm:cxn modelId="{C391D0B7-1B73-46C6-9BD8-2EDE6149837A}" type="presOf" srcId="{DAE3EB08-7E1E-4CEF-BF51-622E0D2B522D}" destId="{74663B4B-621F-4A7F-A8BE-AE2D2BF6E066}" srcOrd="0" destOrd="0" presId="urn:microsoft.com/office/officeart/2008/layout/RadialCluster"/>
    <dgm:cxn modelId="{349387C3-ED3D-4765-ADF7-55D17821C22C}" srcId="{2F6057BB-E56A-4167-B5E0-E1B33306FE9B}" destId="{DCA822AA-D4AD-4EBA-814F-F87710C3DD4F}" srcOrd="3" destOrd="0" parTransId="{55C9C617-881D-4438-AE83-59B085721D27}" sibTransId="{8236E985-B577-46BB-8A2F-42CEA43EE070}"/>
    <dgm:cxn modelId="{433BD4C3-01C4-4DCE-AFF9-99088738BA1D}" type="presOf" srcId="{EE9728D4-F342-403B-B001-2C032FC48703}" destId="{0D1AC736-9E16-42F6-BAD4-7AE9FCA632E7}" srcOrd="0" destOrd="0" presId="urn:microsoft.com/office/officeart/2008/layout/RadialCluster"/>
    <dgm:cxn modelId="{72FE54CC-194B-4BA0-B156-8B6F943503B9}" type="presOf" srcId="{547DCF2A-5607-4A97-B8B0-57E96AEB2CD1}" destId="{B0B494B3-4C58-468B-B331-7C006FDDA9C7}" srcOrd="0" destOrd="0" presId="urn:microsoft.com/office/officeart/2008/layout/RadialCluster"/>
    <dgm:cxn modelId="{EB9C84E3-8BC4-4DE5-9183-E407D03EFA53}" type="presOf" srcId="{F6BA033F-C4E9-4F76-A357-6BC05CD58FF2}" destId="{3938C103-FA5E-49A4-B113-8647323B5AC2}" srcOrd="0" destOrd="0" presId="urn:microsoft.com/office/officeart/2008/layout/RadialCluster"/>
    <dgm:cxn modelId="{835CA6E5-4DC6-4D3F-A8C5-FC115A6AA57A}" srcId="{79B76A47-4051-458A-B82A-32A52A616839}" destId="{2F6057BB-E56A-4167-B5E0-E1B33306FE9B}" srcOrd="0" destOrd="0" parTransId="{AE890FD6-097E-4A24-802E-52FCE1421D30}" sibTransId="{2BBD12A4-9DBF-4B6A-BD30-67D169D553FB}"/>
    <dgm:cxn modelId="{D7115EDA-0766-4A68-BC6B-831987AF29F5}" type="presParOf" srcId="{4961F284-9D74-4201-9C46-33094072A617}" destId="{A0A61B23-933E-46D3-AE69-C19314A3C8D5}" srcOrd="0" destOrd="0" presId="urn:microsoft.com/office/officeart/2008/layout/RadialCluster"/>
    <dgm:cxn modelId="{DA5A612F-5A57-42A0-A205-59525321CAC1}" type="presParOf" srcId="{A0A61B23-933E-46D3-AE69-C19314A3C8D5}" destId="{AB6B2BB7-472C-4B29-93A0-B1B25CBBC242}" srcOrd="0" destOrd="0" presId="urn:microsoft.com/office/officeart/2008/layout/RadialCluster"/>
    <dgm:cxn modelId="{4AA77ED6-0D12-4255-B2F2-DA36EEB5E432}" type="presParOf" srcId="{A0A61B23-933E-46D3-AE69-C19314A3C8D5}" destId="{74663B4B-621F-4A7F-A8BE-AE2D2BF6E066}" srcOrd="1" destOrd="0" presId="urn:microsoft.com/office/officeart/2008/layout/RadialCluster"/>
    <dgm:cxn modelId="{30A238D6-A23C-4130-A4B8-E6891779B8D4}" type="presParOf" srcId="{A0A61B23-933E-46D3-AE69-C19314A3C8D5}" destId="{3938C103-FA5E-49A4-B113-8647323B5AC2}" srcOrd="2" destOrd="0" presId="urn:microsoft.com/office/officeart/2008/layout/RadialCluster"/>
    <dgm:cxn modelId="{5FCAAFDE-4745-437A-B1FF-D84940A4EEEC}" type="presParOf" srcId="{A0A61B23-933E-46D3-AE69-C19314A3C8D5}" destId="{B0B494B3-4C58-468B-B331-7C006FDDA9C7}" srcOrd="3" destOrd="0" presId="urn:microsoft.com/office/officeart/2008/layout/RadialCluster"/>
    <dgm:cxn modelId="{E5DB5250-B175-46A6-A440-64EC95B4696A}" type="presParOf" srcId="{A0A61B23-933E-46D3-AE69-C19314A3C8D5}" destId="{EC98E8B4-1E10-4CC4-B429-596C4DF7FDF4}" srcOrd="4" destOrd="0" presId="urn:microsoft.com/office/officeart/2008/layout/RadialCluster"/>
    <dgm:cxn modelId="{E80D1097-06BB-4244-8105-6F1A7D7832DF}" type="presParOf" srcId="{A0A61B23-933E-46D3-AE69-C19314A3C8D5}" destId="{81B34719-8454-4564-A7B8-678F8916E679}" srcOrd="5" destOrd="0" presId="urn:microsoft.com/office/officeart/2008/layout/RadialCluster"/>
    <dgm:cxn modelId="{AFB0D189-9BEB-4F7C-B745-90238975CA6C}" type="presParOf" srcId="{A0A61B23-933E-46D3-AE69-C19314A3C8D5}" destId="{0D1AC736-9E16-42F6-BAD4-7AE9FCA632E7}" srcOrd="6" destOrd="0" presId="urn:microsoft.com/office/officeart/2008/layout/RadialCluster"/>
    <dgm:cxn modelId="{962906D6-463A-4002-B49D-097A2AA6AFCE}" type="presParOf" srcId="{A0A61B23-933E-46D3-AE69-C19314A3C8D5}" destId="{1E53CB12-2F67-456C-B40E-83E61133618F}" srcOrd="7" destOrd="0" presId="urn:microsoft.com/office/officeart/2008/layout/RadialCluster"/>
    <dgm:cxn modelId="{DFE9BCF0-B6F4-4842-8D8A-A3E0842B4939}" type="presParOf" srcId="{A0A61B23-933E-46D3-AE69-C19314A3C8D5}" destId="{C5624D03-0CB7-4F51-95B6-6DA35870A441}" srcOrd="8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6B2BB7-472C-4B29-93A0-B1B25CBBC242}">
      <dsp:nvSpPr>
        <dsp:cNvPr id="0" name=""/>
        <dsp:cNvSpPr/>
      </dsp:nvSpPr>
      <dsp:spPr>
        <a:xfrm>
          <a:off x="3479858" y="1583143"/>
          <a:ext cx="1357788" cy="1357788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b="1" kern="1200"/>
            <a:t>Cấu trúc Luật doanh nghiệp</a:t>
          </a:r>
          <a:endParaRPr lang="en-US" sz="2000" b="1" kern="1200"/>
        </a:p>
      </dsp:txBody>
      <dsp:txXfrm>
        <a:off x="3546140" y="1649425"/>
        <a:ext cx="1225224" cy="1225224"/>
      </dsp:txXfrm>
    </dsp:sp>
    <dsp:sp modelId="{74663B4B-621F-4A7F-A8BE-AE2D2BF6E066}">
      <dsp:nvSpPr>
        <dsp:cNvPr id="0" name=""/>
        <dsp:cNvSpPr/>
      </dsp:nvSpPr>
      <dsp:spPr>
        <a:xfrm rot="16200000">
          <a:off x="3938209" y="1362599"/>
          <a:ext cx="44108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41087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938C103-FA5E-49A4-B113-8647323B5AC2}">
      <dsp:nvSpPr>
        <dsp:cNvPr id="0" name=""/>
        <dsp:cNvSpPr/>
      </dsp:nvSpPr>
      <dsp:spPr>
        <a:xfrm>
          <a:off x="3385051" y="-233447"/>
          <a:ext cx="1547403" cy="1375503"/>
        </a:xfrm>
        <a:prstGeom prst="roundRect">
          <a:avLst/>
        </a:prstGeom>
        <a:gradFill rotWithShape="0">
          <a:gsLst>
            <a:gs pos="0">
              <a:schemeClr val="accent2">
                <a:hueOff val="1170380"/>
                <a:satOff val="-1460"/>
                <a:lumOff val="343"/>
                <a:alphaOff val="0"/>
                <a:shade val="51000"/>
                <a:satMod val="130000"/>
              </a:schemeClr>
            </a:gs>
            <a:gs pos="80000">
              <a:schemeClr val="accent2">
                <a:hueOff val="1170380"/>
                <a:satOff val="-1460"/>
                <a:lumOff val="343"/>
                <a:alphaOff val="0"/>
                <a:shade val="93000"/>
                <a:satMod val="130000"/>
              </a:schemeClr>
            </a:gs>
            <a:gs pos="100000">
              <a:schemeClr val="accent2">
                <a:hueOff val="1170380"/>
                <a:satOff val="-1460"/>
                <a:lumOff val="34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/>
            <a:t>Gia nhập thị trường – thành lập</a:t>
          </a:r>
          <a:endParaRPr lang="en-US" sz="1800" kern="1200"/>
        </a:p>
      </dsp:txBody>
      <dsp:txXfrm>
        <a:off x="3452198" y="-166300"/>
        <a:ext cx="1413109" cy="1241209"/>
      </dsp:txXfrm>
    </dsp:sp>
    <dsp:sp modelId="{B0B494B3-4C58-468B-B331-7C006FDDA9C7}">
      <dsp:nvSpPr>
        <dsp:cNvPr id="0" name=""/>
        <dsp:cNvSpPr/>
      </dsp:nvSpPr>
      <dsp:spPr>
        <a:xfrm>
          <a:off x="4837647" y="2262037"/>
          <a:ext cx="433677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3677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C98E8B4-1E10-4CC4-B429-596C4DF7FDF4}">
      <dsp:nvSpPr>
        <dsp:cNvPr id="0" name=""/>
        <dsp:cNvSpPr/>
      </dsp:nvSpPr>
      <dsp:spPr>
        <a:xfrm>
          <a:off x="5271324" y="1559011"/>
          <a:ext cx="1390322" cy="1406051"/>
        </a:xfrm>
        <a:prstGeom prst="roundRect">
          <a:avLst/>
        </a:prstGeom>
        <a:gradFill rotWithShape="0">
          <a:gsLst>
            <a:gs pos="0">
              <a:schemeClr val="accent2">
                <a:hueOff val="2340759"/>
                <a:satOff val="-2919"/>
                <a:lumOff val="686"/>
                <a:alphaOff val="0"/>
                <a:shade val="51000"/>
                <a:satMod val="130000"/>
              </a:schemeClr>
            </a:gs>
            <a:gs pos="80000">
              <a:schemeClr val="accent2">
                <a:hueOff val="2340759"/>
                <a:satOff val="-2919"/>
                <a:lumOff val="686"/>
                <a:alphaOff val="0"/>
                <a:shade val="93000"/>
                <a:satMod val="130000"/>
              </a:schemeClr>
            </a:gs>
            <a:gs pos="100000">
              <a:schemeClr val="accent2">
                <a:hueOff val="2340759"/>
                <a:satOff val="-2919"/>
                <a:lumOff val="68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2000" kern="1200"/>
            <a:t>Quản trị doanh nghiệp</a:t>
          </a:r>
          <a:endParaRPr lang="en-US" sz="2000" kern="1200"/>
        </a:p>
      </dsp:txBody>
      <dsp:txXfrm>
        <a:off x="5339194" y="1626881"/>
        <a:ext cx="1254582" cy="1270311"/>
      </dsp:txXfrm>
    </dsp:sp>
    <dsp:sp modelId="{81B34719-8454-4564-A7B8-678F8916E679}">
      <dsp:nvSpPr>
        <dsp:cNvPr id="0" name=""/>
        <dsp:cNvSpPr/>
      </dsp:nvSpPr>
      <dsp:spPr>
        <a:xfrm rot="5400000">
          <a:off x="3939153" y="3160531"/>
          <a:ext cx="439199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439199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D1AC736-9E16-42F6-BAD4-7AE9FCA632E7}">
      <dsp:nvSpPr>
        <dsp:cNvPr id="0" name=""/>
        <dsp:cNvSpPr/>
      </dsp:nvSpPr>
      <dsp:spPr>
        <a:xfrm>
          <a:off x="3364505" y="3380131"/>
          <a:ext cx="1588495" cy="1379278"/>
        </a:xfrm>
        <a:prstGeom prst="roundRect">
          <a:avLst/>
        </a:prstGeom>
        <a:gradFill rotWithShape="0">
          <a:gsLst>
            <a:gs pos="0">
              <a:schemeClr val="accent2">
                <a:hueOff val="3511139"/>
                <a:satOff val="-4379"/>
                <a:lumOff val="1030"/>
                <a:alphaOff val="0"/>
                <a:shade val="51000"/>
                <a:satMod val="130000"/>
              </a:schemeClr>
            </a:gs>
            <a:gs pos="80000">
              <a:schemeClr val="accent2">
                <a:hueOff val="3511139"/>
                <a:satOff val="-4379"/>
                <a:lumOff val="1030"/>
                <a:alphaOff val="0"/>
                <a:shade val="93000"/>
                <a:satMod val="130000"/>
              </a:schemeClr>
            </a:gs>
            <a:gs pos="100000">
              <a:schemeClr val="accent2">
                <a:hueOff val="3511139"/>
                <a:satOff val="-4379"/>
                <a:lumOff val="10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/>
            <a:t>Tổ chức lại doanh nghiệp</a:t>
          </a:r>
        </a:p>
      </dsp:txBody>
      <dsp:txXfrm>
        <a:off x="3431836" y="3447462"/>
        <a:ext cx="1453833" cy="1244616"/>
      </dsp:txXfrm>
    </dsp:sp>
    <dsp:sp modelId="{1E53CB12-2F67-456C-B40E-83E61133618F}">
      <dsp:nvSpPr>
        <dsp:cNvPr id="0" name=""/>
        <dsp:cNvSpPr/>
      </dsp:nvSpPr>
      <dsp:spPr>
        <a:xfrm rot="10800000">
          <a:off x="3134087" y="2262037"/>
          <a:ext cx="345771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345771" y="0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5624D03-0CB7-4F51-95B6-6DA35870A441}">
      <dsp:nvSpPr>
        <dsp:cNvPr id="0" name=""/>
        <dsp:cNvSpPr/>
      </dsp:nvSpPr>
      <dsp:spPr>
        <a:xfrm>
          <a:off x="1567952" y="1523055"/>
          <a:ext cx="1566135" cy="1477965"/>
        </a:xfrm>
        <a:prstGeom prst="roundRect">
          <a:avLst/>
        </a:prstGeom>
        <a:gradFill rotWithShape="0">
          <a:gsLst>
            <a:gs pos="0">
              <a:schemeClr val="accent2">
                <a:hueOff val="4681519"/>
                <a:satOff val="-5839"/>
                <a:lumOff val="1373"/>
                <a:alphaOff val="0"/>
                <a:shade val="51000"/>
                <a:satMod val="130000"/>
              </a:schemeClr>
            </a:gs>
            <a:gs pos="80000">
              <a:schemeClr val="accent2">
                <a:hueOff val="4681519"/>
                <a:satOff val="-5839"/>
                <a:lumOff val="1373"/>
                <a:alphaOff val="0"/>
                <a:shade val="93000"/>
                <a:satMod val="130000"/>
              </a:schemeClr>
            </a:gs>
            <a:gs pos="100000">
              <a:schemeClr val="accent2">
                <a:hueOff val="4681519"/>
                <a:satOff val="-5839"/>
                <a:lumOff val="137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vi-VN" sz="1800" kern="1200"/>
            <a:t>Rút khỏi thị trường – giải thể</a:t>
          </a:r>
        </a:p>
      </dsp:txBody>
      <dsp:txXfrm>
        <a:off x="1640100" y="1595203"/>
        <a:ext cx="1421839" cy="133366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45285B-4F7F-4CFD-9473-330771DC2A2A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CBE129-313C-4CD7-AA5F-FB19542E53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87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4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16E8BDE-F3D9-4D04-953D-4611104317C9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42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57522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41792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199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6844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580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77212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8513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2757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109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117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073ECC-9DE3-4EFA-93A1-50D662C3EF80}" type="datetimeFigureOut">
              <a:rPr lang="en-US" smtClean="0"/>
              <a:t>19/02/2019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D23124-7780-4408-9B61-C147BD8F9F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650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vi-VN"/>
              <a:t>Sửa đổi </a:t>
            </a:r>
            <a:br>
              <a:rPr lang="vi-VN"/>
            </a:br>
            <a:r>
              <a:rPr lang="vi-VN"/>
              <a:t>Luật doanh nghiệp 2014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/>
              <a:t>Hà nội, ngày 20-2-2019</a:t>
            </a:r>
          </a:p>
        </p:txBody>
      </p:sp>
    </p:spTree>
    <p:extLst>
      <p:ext uri="{BB962C8B-B14F-4D97-AF65-F5344CB8AC3E}">
        <p14:creationId xmlns:p14="http://schemas.microsoft.com/office/powerpoint/2010/main" val="24920411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/>
              <a:t>Quản trị doanh nghiệp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52600"/>
            <a:ext cx="8153400" cy="42720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35426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" y="228600"/>
            <a:ext cx="8848725" cy="6210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340031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Quản trị doanh nghiệp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/>
              <a:t>Bảo vệ cổ đông nhỏ</a:t>
            </a:r>
            <a:endParaRPr 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286000"/>
            <a:ext cx="8077200" cy="41653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84674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Quản trị doanh nghiệp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/>
              <a:t>Bảo vệ cổ đông nhỏ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2E44CC-5417-4DB0-9538-5E12CD108E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1860" y="2438400"/>
            <a:ext cx="8154940" cy="3295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2194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1E3057-5472-4002-9745-1F5E3A4995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Tổ chức lại doanh nghiệp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10FC35-4C5B-415C-BCFD-580C1CA8A3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/>
              <a:t>Mua bán, tổ chức lại doanh nghiệp là gì?</a:t>
            </a: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/>
          </a:p>
          <a:p>
            <a:r>
              <a:rPr lang="en-US"/>
              <a:t>Mua – bán doanh nghiệp có lợi ích gì?</a:t>
            </a:r>
          </a:p>
        </p:txBody>
      </p:sp>
      <p:pic>
        <p:nvPicPr>
          <p:cNvPr id="1026" name="Picture 2" descr="Káº¿t quáº£ hÃ¬nh áº£nh cho M&amp;A ?">
            <a:extLst>
              <a:ext uri="{FF2B5EF4-FFF2-40B4-BE49-F238E27FC236}">
                <a16:creationId xmlns:a16="http://schemas.microsoft.com/office/drawing/2014/main" id="{6DE1F827-C8D5-4D6E-9AAB-A10B3FDFB1D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62200"/>
            <a:ext cx="5385649" cy="3021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75727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AA0F91-8754-47A6-AC7C-056BA098AF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sz="4000"/>
              <a:t>Chuyển đổi loại hình doanh nghiệp</a:t>
            </a:r>
          </a:p>
        </p:txBody>
      </p:sp>
      <p:grpSp>
        <p:nvGrpSpPr>
          <p:cNvPr id="6" name="Group 5"/>
          <p:cNvGrpSpPr/>
          <p:nvPr/>
        </p:nvGrpSpPr>
        <p:grpSpPr>
          <a:xfrm>
            <a:off x="3400648" y="1573096"/>
            <a:ext cx="2342703" cy="1171351"/>
            <a:chOff x="2943448" y="1529"/>
            <a:chExt cx="2342703" cy="1171351"/>
          </a:xfrm>
          <a:scene3d>
            <a:camera prst="orthographicFront"/>
            <a:lightRig rig="flat" dir="t"/>
          </a:scene3d>
        </p:grpSpPr>
        <p:sp>
          <p:nvSpPr>
            <p:cNvPr id="22" name="Rounded Rectangle 21"/>
            <p:cNvSpPr/>
            <p:nvPr/>
          </p:nvSpPr>
          <p:spPr>
            <a:xfrm>
              <a:off x="2943448" y="1529"/>
              <a:ext cx="2342703" cy="1171351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Rounded Rectangle 4"/>
            <p:cNvSpPr/>
            <p:nvPr/>
          </p:nvSpPr>
          <p:spPr>
            <a:xfrm>
              <a:off x="2977756" y="35837"/>
              <a:ext cx="2274087" cy="11027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vi-VN" sz="4000" kern="1200"/>
                <a:t>TNHH</a:t>
              </a:r>
              <a:endParaRPr lang="en-US" sz="4000" kern="120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34523" y="3223613"/>
            <a:ext cx="409973" cy="1221869"/>
            <a:chOff x="4877323" y="1652046"/>
            <a:chExt cx="409973" cy="1221869"/>
          </a:xfrm>
          <a:scene3d>
            <a:camera prst="orthographicFront"/>
            <a:lightRig rig="flat" dir="t"/>
          </a:scene3d>
        </p:grpSpPr>
        <p:sp>
          <p:nvSpPr>
            <p:cNvPr id="20" name="Left-Right Arrow 19"/>
            <p:cNvSpPr/>
            <p:nvPr/>
          </p:nvSpPr>
          <p:spPr>
            <a:xfrm rot="3600000">
              <a:off x="4471375" y="2057994"/>
              <a:ext cx="1221869" cy="409973"/>
            </a:xfrm>
            <a:prstGeom prst="left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Left-Right Arrow 6"/>
            <p:cNvSpPr/>
            <p:nvPr/>
          </p:nvSpPr>
          <p:spPr>
            <a:xfrm rot="3600000">
              <a:off x="4594367" y="2139989"/>
              <a:ext cx="975885" cy="245983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335668" y="4924649"/>
            <a:ext cx="2342703" cy="1171351"/>
            <a:chOff x="4878468" y="3353082"/>
            <a:chExt cx="2342703" cy="1171351"/>
          </a:xfrm>
          <a:scene3d>
            <a:camera prst="orthographicFront"/>
            <a:lightRig rig="flat" dir="t"/>
          </a:scene3d>
        </p:grpSpPr>
        <p:sp>
          <p:nvSpPr>
            <p:cNvPr id="18" name="Rounded Rectangle 17"/>
            <p:cNvSpPr/>
            <p:nvPr/>
          </p:nvSpPr>
          <p:spPr>
            <a:xfrm>
              <a:off x="4878468" y="3353082"/>
              <a:ext cx="2342703" cy="1171351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9" name="Rounded Rectangle 8"/>
            <p:cNvSpPr/>
            <p:nvPr/>
          </p:nvSpPr>
          <p:spPr>
            <a:xfrm>
              <a:off x="4912776" y="3387390"/>
              <a:ext cx="2274087" cy="11027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vi-VN" sz="4000" kern="1200"/>
                <a:t>Cổ phần</a:t>
              </a:r>
              <a:endParaRPr lang="en-US" sz="4000" kern="12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465628" y="4924649"/>
            <a:ext cx="2342703" cy="1171351"/>
            <a:chOff x="1008428" y="3353082"/>
            <a:chExt cx="2342703" cy="1171351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1008428" y="3353082"/>
              <a:ext cx="2342703" cy="1171351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12"/>
            <p:cNvSpPr/>
            <p:nvPr/>
          </p:nvSpPr>
          <p:spPr>
            <a:xfrm>
              <a:off x="1042736" y="3387390"/>
              <a:ext cx="2274087" cy="11027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vi-VN" sz="4000" kern="1200"/>
                <a:t>DNTN</a:t>
              </a:r>
              <a:endParaRPr lang="en-US" sz="4000" kern="1200"/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399503" y="3223613"/>
            <a:ext cx="409973" cy="1221869"/>
            <a:chOff x="2942303" y="1652046"/>
            <a:chExt cx="409973" cy="1221869"/>
          </a:xfrm>
          <a:scene3d>
            <a:camera prst="orthographicFront"/>
            <a:lightRig rig="flat" dir="t"/>
          </a:scene3d>
        </p:grpSpPr>
        <p:sp>
          <p:nvSpPr>
            <p:cNvPr id="12" name="Left-Right Arrow 11"/>
            <p:cNvSpPr/>
            <p:nvPr/>
          </p:nvSpPr>
          <p:spPr>
            <a:xfrm rot="18000000">
              <a:off x="2536355" y="2057994"/>
              <a:ext cx="1221869" cy="409973"/>
            </a:xfrm>
            <a:prstGeom prst="left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Left-Right Arrow 14"/>
            <p:cNvSpPr/>
            <p:nvPr/>
          </p:nvSpPr>
          <p:spPr>
            <a:xfrm rot="18000000">
              <a:off x="2659347" y="2139989"/>
              <a:ext cx="975885" cy="245983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53301772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vi-VN"/>
              <a:t>Chuyển đổi loại hình DN</a:t>
            </a:r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3400648" y="1573096"/>
            <a:ext cx="2342703" cy="1171351"/>
            <a:chOff x="2943448" y="1529"/>
            <a:chExt cx="2342703" cy="1171351"/>
          </a:xfrm>
          <a:scene3d>
            <a:camera prst="orthographicFront"/>
            <a:lightRig rig="flat" dir="t"/>
          </a:scene3d>
        </p:grpSpPr>
        <p:sp>
          <p:nvSpPr>
            <p:cNvPr id="5" name="Rounded Rectangle 4"/>
            <p:cNvSpPr/>
            <p:nvPr/>
          </p:nvSpPr>
          <p:spPr>
            <a:xfrm>
              <a:off x="2943448" y="1529"/>
              <a:ext cx="2342703" cy="1171351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Rounded Rectangle 4"/>
            <p:cNvSpPr/>
            <p:nvPr/>
          </p:nvSpPr>
          <p:spPr>
            <a:xfrm>
              <a:off x="2977756" y="35837"/>
              <a:ext cx="2274087" cy="11027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vi-VN" sz="4000" kern="1200"/>
                <a:t>TNHH</a:t>
              </a:r>
              <a:endParaRPr lang="en-US" sz="4000" kern="120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5334523" y="3223613"/>
            <a:ext cx="409973" cy="1221869"/>
            <a:chOff x="4877323" y="1652046"/>
            <a:chExt cx="409973" cy="1221869"/>
          </a:xfrm>
          <a:scene3d>
            <a:camera prst="orthographicFront"/>
            <a:lightRig rig="flat" dir="t"/>
          </a:scene3d>
        </p:grpSpPr>
        <p:sp>
          <p:nvSpPr>
            <p:cNvPr id="8" name="Left-Right Arrow 7"/>
            <p:cNvSpPr/>
            <p:nvPr/>
          </p:nvSpPr>
          <p:spPr>
            <a:xfrm rot="3600000">
              <a:off x="4471375" y="2057994"/>
              <a:ext cx="1221869" cy="409973"/>
            </a:xfrm>
            <a:prstGeom prst="left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9" name="Left-Right Arrow 6"/>
            <p:cNvSpPr/>
            <p:nvPr/>
          </p:nvSpPr>
          <p:spPr>
            <a:xfrm rot="3600000">
              <a:off x="4594367" y="2139989"/>
              <a:ext cx="975885" cy="245983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335668" y="4924649"/>
            <a:ext cx="2342703" cy="1171351"/>
            <a:chOff x="4878468" y="3353082"/>
            <a:chExt cx="2342703" cy="1171351"/>
          </a:xfrm>
          <a:scene3d>
            <a:camera prst="orthographicFront"/>
            <a:lightRig rig="flat" dir="t"/>
          </a:scene3d>
        </p:grpSpPr>
        <p:sp>
          <p:nvSpPr>
            <p:cNvPr id="11" name="Rounded Rectangle 10"/>
            <p:cNvSpPr/>
            <p:nvPr/>
          </p:nvSpPr>
          <p:spPr>
            <a:xfrm>
              <a:off x="4878468" y="3353082"/>
              <a:ext cx="2342703" cy="1171351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4966938"/>
                <a:satOff val="19906"/>
                <a:lumOff val="4314"/>
                <a:alphaOff val="0"/>
              </a:schemeClr>
            </a:fillRef>
            <a:effectRef idx="2">
              <a:schemeClr val="accent5">
                <a:hueOff val="-4966938"/>
                <a:satOff val="19906"/>
                <a:lumOff val="4314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Rounded Rectangle 8"/>
            <p:cNvSpPr/>
            <p:nvPr/>
          </p:nvSpPr>
          <p:spPr>
            <a:xfrm>
              <a:off x="4912776" y="3387390"/>
              <a:ext cx="2274087" cy="11027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vi-VN" sz="4000" kern="1200"/>
                <a:t>Cổ phần</a:t>
              </a:r>
              <a:endParaRPr lang="en-US" sz="4000" kern="1200"/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1465628" y="4924649"/>
            <a:ext cx="2342703" cy="1171351"/>
            <a:chOff x="1008428" y="3353082"/>
            <a:chExt cx="2342703" cy="1171351"/>
          </a:xfrm>
          <a:scene3d>
            <a:camera prst="orthographicFront"/>
            <a:lightRig rig="flat" dir="t"/>
          </a:scene3d>
        </p:grpSpPr>
        <p:sp>
          <p:nvSpPr>
            <p:cNvPr id="14" name="Rounded Rectangle 13"/>
            <p:cNvSpPr/>
            <p:nvPr/>
          </p:nvSpPr>
          <p:spPr>
            <a:xfrm>
              <a:off x="1008428" y="3353082"/>
              <a:ext cx="2342703" cy="1171351"/>
            </a:xfrm>
            <a:prstGeom prst="roundRect">
              <a:avLst>
                <a:gd name="adj" fmla="val 10000"/>
              </a:avLst>
            </a:prstGeom>
            <a:sp3d prstMaterial="plastic">
              <a:bevelT w="120900" h="88900"/>
              <a:bevelB w="88900" h="3175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Rounded Rectangle 12"/>
            <p:cNvSpPr/>
            <p:nvPr/>
          </p:nvSpPr>
          <p:spPr>
            <a:xfrm>
              <a:off x="1042736" y="3387390"/>
              <a:ext cx="2274087" cy="1102735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52400" tIns="152400" rIns="152400" bIns="152400" numCol="1" spcCol="1270" anchor="ctr" anchorCtr="0">
              <a:noAutofit/>
            </a:bodyPr>
            <a:lstStyle/>
            <a:p>
              <a:pPr lvl="0" algn="ctr" defTabSz="17780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vi-VN" sz="4000" kern="1200"/>
                <a:t>DNTN</a:t>
              </a:r>
              <a:endParaRPr lang="en-US" sz="4000" kern="120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399503" y="3223613"/>
            <a:ext cx="409973" cy="1221869"/>
            <a:chOff x="2942303" y="1652046"/>
            <a:chExt cx="409973" cy="1221869"/>
          </a:xfrm>
          <a:scene3d>
            <a:camera prst="orthographicFront"/>
            <a:lightRig rig="flat" dir="t"/>
          </a:scene3d>
        </p:grpSpPr>
        <p:sp>
          <p:nvSpPr>
            <p:cNvPr id="17" name="Left-Right Arrow 16"/>
            <p:cNvSpPr/>
            <p:nvPr/>
          </p:nvSpPr>
          <p:spPr>
            <a:xfrm rot="18000000">
              <a:off x="2536355" y="2057994"/>
              <a:ext cx="1221869" cy="409973"/>
            </a:xfrm>
            <a:prstGeom prst="left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-9933876"/>
                <a:satOff val="39811"/>
                <a:lumOff val="8628"/>
                <a:alphaOff val="0"/>
              </a:schemeClr>
            </a:fillRef>
            <a:effectRef idx="2">
              <a:schemeClr val="accent5">
                <a:hueOff val="-9933876"/>
                <a:satOff val="39811"/>
                <a:lumOff val="8628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Left-Right Arrow 14"/>
            <p:cNvSpPr/>
            <p:nvPr/>
          </p:nvSpPr>
          <p:spPr>
            <a:xfrm rot="18000000">
              <a:off x="2659347" y="2139989"/>
              <a:ext cx="975885" cy="245983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  <p:grpSp>
        <p:nvGrpSpPr>
          <p:cNvPr id="19" name="Group 18"/>
          <p:cNvGrpSpPr/>
          <p:nvPr/>
        </p:nvGrpSpPr>
        <p:grpSpPr>
          <a:xfrm rot="18068885">
            <a:off x="4347725" y="4917424"/>
            <a:ext cx="409973" cy="1221869"/>
            <a:chOff x="4877323" y="1652046"/>
            <a:chExt cx="409973" cy="1221869"/>
          </a:xfrm>
          <a:scene3d>
            <a:camera prst="orthographicFront"/>
            <a:lightRig rig="flat" dir="t"/>
          </a:scene3d>
        </p:grpSpPr>
        <p:sp>
          <p:nvSpPr>
            <p:cNvPr id="20" name="Left-Right Arrow 19"/>
            <p:cNvSpPr/>
            <p:nvPr/>
          </p:nvSpPr>
          <p:spPr>
            <a:xfrm rot="3600000">
              <a:off x="4471375" y="2057994"/>
              <a:ext cx="1221869" cy="409973"/>
            </a:xfrm>
            <a:prstGeom prst="leftRightArrow">
              <a:avLst>
                <a:gd name="adj1" fmla="val 60000"/>
                <a:gd name="adj2" fmla="val 50000"/>
              </a:avLst>
            </a:prstGeom>
            <a:sp3d z="-80000" prstMaterial="plastic">
              <a:bevelT w="50800" h="50800"/>
              <a:bevelB w="25400" h="25400" prst="angle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5">
                <a:hueOff val="0"/>
                <a:satOff val="0"/>
                <a:lumOff val="0"/>
                <a:alphaOff val="0"/>
              </a:schemeClr>
            </a:fillRef>
            <a:effectRef idx="2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Left-Right Arrow 6"/>
            <p:cNvSpPr/>
            <p:nvPr/>
          </p:nvSpPr>
          <p:spPr>
            <a:xfrm rot="3600000">
              <a:off x="4594367" y="2139989"/>
              <a:ext cx="975885" cy="245983"/>
            </a:xfrm>
            <a:prstGeom prst="rect">
              <a:avLst/>
            </a:prstGeom>
            <a:sp3d z="-80000"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1700" kern="1200"/>
            </a:p>
          </p:txBody>
        </p:sp>
      </p:grpSp>
    </p:spTree>
    <p:extLst>
      <p:ext uri="{BB962C8B-B14F-4D97-AF65-F5344CB8AC3E}">
        <p14:creationId xmlns:p14="http://schemas.microsoft.com/office/powerpoint/2010/main" val="114059962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/>
              <a:t>Mua bán doanh nghiệp (M&amp;A)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30CF720-D67F-42EC-BF5A-4931FE380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1544407"/>
            <a:ext cx="7772400" cy="4627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531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vi-VN"/>
              <a:t>Cám ơn</a:t>
            </a:r>
            <a:br>
              <a:rPr lang="vi-VN"/>
            </a:br>
            <a:r>
              <a:rPr lang="vi-VN"/>
              <a:t>Hỏi &amp; Kiến nghị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487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vi-VN"/>
              <a:t>Cấu trúc của LDN</a:t>
            </a:r>
            <a:endParaRPr lang="en-US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6839796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74959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vi-VN"/>
              <a:t>Mục tiêu và nguyên tắc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vi-VN"/>
              <a:t>Đơn giản hóa thủ tục, giảm chi phí gia nhập thị trường</a:t>
            </a:r>
            <a:r>
              <a:rPr lang="en-US"/>
              <a:t>, tái cấu trúc doanh nghiệp</a:t>
            </a:r>
            <a:endParaRPr lang="vi-VN"/>
          </a:p>
          <a:p>
            <a:r>
              <a:rPr lang="vi-VN"/>
              <a:t>Nâng cao và thúc đẩy quản trị doanh nghiệp tốt</a:t>
            </a:r>
          </a:p>
          <a:p>
            <a:r>
              <a:rPr lang="vi-VN"/>
              <a:t>Chủ yếu là ‘bãi bỏ’</a:t>
            </a:r>
          </a:p>
          <a:p>
            <a:r>
              <a:rPr lang="vi-VN"/>
              <a:t>Tập chung và nội dung cơ bản, sửa đổi tối thiểu</a:t>
            </a:r>
          </a:p>
        </p:txBody>
      </p:sp>
    </p:spTree>
    <p:extLst>
      <p:ext uri="{BB962C8B-B14F-4D97-AF65-F5344CB8AC3E}">
        <p14:creationId xmlns:p14="http://schemas.microsoft.com/office/powerpoint/2010/main" val="18629191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838200" y="304800"/>
            <a:ext cx="7772400" cy="1431925"/>
          </a:xfrm>
        </p:spPr>
        <p:txBody>
          <a:bodyPr/>
          <a:lstStyle/>
          <a:p>
            <a:pPr algn="l"/>
            <a:r>
              <a:rPr lang="en-US"/>
              <a:t>Gia nhập thị tr</a:t>
            </a:r>
            <a:r>
              <a:rPr lang="vi-VN"/>
              <a:t>ư</a:t>
            </a:r>
            <a:r>
              <a:rPr lang="en-US"/>
              <a:t>ờng</a:t>
            </a:r>
          </a:p>
        </p:txBody>
      </p:sp>
      <p:pic>
        <p:nvPicPr>
          <p:cNvPr id="39938" name="img_28739" descr="luat-doanh-nghiep-2014-cuoc-dot-pha-ve-the-che-va-10-dieu-ban-nen-bie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7696200" cy="435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98468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Gia nhập thị tr</a:t>
            </a:r>
            <a:r>
              <a:rPr lang="vi-VN"/>
              <a:t>ư</a:t>
            </a:r>
            <a:r>
              <a:rPr lang="en-US"/>
              <a:t>ờng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vi-VN"/>
              <a:t>Ví dụ:</a:t>
            </a:r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96BD15C-C438-475D-B1C7-E286A6B05C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2286000"/>
            <a:ext cx="7696200" cy="4203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5168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026822-B5EC-4BB9-A616-9D301F0CE7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Gia nhập thị tr</a:t>
            </a:r>
            <a:r>
              <a:rPr lang="vi-VN"/>
              <a:t>ư</a:t>
            </a:r>
            <a:r>
              <a:rPr lang="en-US"/>
              <a:t>ờng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AAB143-9B16-4643-A5ED-18C84C48CD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/>
              <a:t>Ví dụ</a:t>
            </a:r>
          </a:p>
          <a:p>
            <a:pPr marL="0" indent="0">
              <a:buNone/>
            </a:pP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8D79096-0450-493D-9A6D-F0A08492836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158" y="2419496"/>
            <a:ext cx="8321412" cy="1847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6786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200"/>
              <a:t>Quản trị doanh nghiệp</a:t>
            </a:r>
          </a:p>
        </p:txBody>
      </p:sp>
      <p:sp>
        <p:nvSpPr>
          <p:cNvPr id="4" name="Rectangle 3"/>
          <p:cNvSpPr>
            <a:spLocks noChangeArrowheads="1"/>
          </p:cNvSpPr>
          <p:nvPr/>
        </p:nvSpPr>
        <p:spPr bwMode="auto">
          <a:xfrm>
            <a:off x="506051" y="1622046"/>
            <a:ext cx="3479583" cy="4585871"/>
          </a:xfrm>
          <a:prstGeom prst="rect">
            <a:avLst/>
          </a:prstGeom>
          <a:noFill/>
          <a:ln w="1270">
            <a:noFill/>
            <a:miter lim="800000"/>
            <a:headEnd/>
            <a:tailEnd/>
          </a:ln>
        </p:spPr>
        <p:txBody>
          <a:bodyPr wrap="square" tIns="0" bIns="0" anchor="ctr">
            <a:spAutoFit/>
          </a:bodyPr>
          <a:lstStyle/>
          <a:p>
            <a:pPr marL="304800" indent="-304800">
              <a:buFont typeface="Wingdings" pitchFamily="2" charset="2"/>
              <a:buChar char="ü"/>
            </a:pP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Hiệu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quả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hoạt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động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được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cải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thiện</a:t>
            </a:r>
            <a:endParaRPr lang="en-US" sz="1400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marL="304800" indent="-304800"/>
            <a:r>
              <a:rPr lang="en-US" sz="1050" i="1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Các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công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ty ở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các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thị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trường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mới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nổi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có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quản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tốt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được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xếp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hạng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cao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hơn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8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điểm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phần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trăm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về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Giá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Kinh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tế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Gia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tăng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so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với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các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công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ty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cùng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ngành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cùng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quy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mô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(Credit Lyonnais, 2001)</a:t>
            </a:r>
            <a:endParaRPr lang="en-US" sz="1050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endParaRPr lang="en-US" sz="1100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Quản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lý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rủi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ro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được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cải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thiện</a:t>
            </a:r>
            <a:endParaRPr lang="en-US" sz="1400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marL="304800" indent="-304800"/>
            <a:r>
              <a:rPr lang="en-US" sz="1050" i="1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Công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ty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có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quản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ưu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việt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có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hồ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sơ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rủi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ro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thấp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hơn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nhiều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(Brown, 2004)</a:t>
            </a:r>
            <a:endParaRPr lang="en-US" sz="1050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endParaRPr lang="en-US" sz="1050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Định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giá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công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ty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cao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hơn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&amp;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cổ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phiếu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có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giá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trị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cao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hơn</a:t>
            </a:r>
            <a:endParaRPr lang="en-US" sz="1400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marL="304800" indent="-304800"/>
            <a:r>
              <a:rPr lang="en-US" sz="1050" i="1" dirty="0">
                <a:latin typeface="Calibri" pitchFamily="34" charset="0"/>
                <a:cs typeface="Calibri" pitchFamily="34" charset="0"/>
              </a:rPr>
              <a:t>	</a:t>
            </a:r>
            <a:r>
              <a:rPr lang="vi-VN" sz="1050" i="1" dirty="0">
                <a:latin typeface="Calibri" pitchFamily="34" charset="0"/>
                <a:cs typeface="Calibri" pitchFamily="34" charset="0"/>
              </a:rPr>
              <a:t>Nhà đầu tư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sẵn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sàng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trả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cao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hơn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tới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40%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cho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những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công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ty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quản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tốt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(McKinsey, 2001)</a:t>
            </a:r>
            <a:endParaRPr lang="en-US" sz="1050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endParaRPr lang="en-US" sz="1050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Cơ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hội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tiếp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cận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vốn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tốt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hơn</a:t>
            </a:r>
            <a:endParaRPr lang="en-US" sz="1400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marL="304800" indent="-304800"/>
            <a:r>
              <a:rPr lang="en-US" sz="1050" i="1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Tương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quan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mạnh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mẽ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giữa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quản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tốt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và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chi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phí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vốn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thấp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hơn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(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Dyck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&amp; 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Zingales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, 2004)</a:t>
            </a:r>
          </a:p>
          <a:p>
            <a:pPr marL="304800" indent="-304800">
              <a:buFont typeface="Wingdings" pitchFamily="2" charset="2"/>
              <a:buChar char="ü"/>
            </a:pPr>
            <a:endParaRPr lang="en-US" sz="1050" i="1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ü"/>
            </a:pP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Cải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thiện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sự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bền</a:t>
            </a:r>
            <a:r>
              <a:rPr lang="en-US" sz="1400" dirty="0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en-US" sz="1400" dirty="0" err="1">
                <a:solidFill>
                  <a:srgbClr val="003366"/>
                </a:solidFill>
                <a:latin typeface="Calibri" pitchFamily="34" charset="0"/>
                <a:cs typeface="Calibri" pitchFamily="34" charset="0"/>
              </a:rPr>
              <a:t>vững</a:t>
            </a:r>
            <a:endParaRPr lang="en-US" sz="1400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  <a:p>
            <a:pPr marL="304800" indent="-304800"/>
            <a:r>
              <a:rPr lang="en-US" sz="1050" i="1" dirty="0">
                <a:latin typeface="Calibri" pitchFamily="34" charset="0"/>
                <a:cs typeface="Calibri" pitchFamily="34" charset="0"/>
              </a:rPr>
              <a:t>	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Giúp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giải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quyết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các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vấn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đề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quản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trị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gia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đình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cho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những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Doanh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nghiệp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thuộc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sở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hữu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gia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đình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và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giúp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cho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việc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chuyển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giao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cho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các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thế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hệ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tương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lai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trở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nên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dễ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dàng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 </a:t>
            </a:r>
            <a:r>
              <a:rPr lang="en-US" sz="1050" i="1" dirty="0" err="1">
                <a:latin typeface="Calibri" pitchFamily="34" charset="0"/>
                <a:cs typeface="Calibri" pitchFamily="34" charset="0"/>
              </a:rPr>
              <a:t>hơn</a:t>
            </a:r>
            <a:r>
              <a:rPr lang="en-US" sz="1050" i="1" dirty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304800" indent="-304800">
              <a:buFont typeface="Wingdings" pitchFamily="2" charset="2"/>
              <a:buChar char="Ø"/>
            </a:pPr>
            <a:endParaRPr lang="en-US" sz="1050" i="1" dirty="0">
              <a:latin typeface="Calibri" pitchFamily="34" charset="0"/>
              <a:cs typeface="Calibri" pitchFamily="34" charset="0"/>
            </a:endParaRPr>
          </a:p>
          <a:p>
            <a:pPr marL="304800" indent="-304800">
              <a:buFont typeface="Wingdings" pitchFamily="2" charset="2"/>
              <a:buChar char="Ø"/>
            </a:pPr>
            <a:endParaRPr lang="en-US" sz="1400" dirty="0">
              <a:solidFill>
                <a:srgbClr val="003366"/>
              </a:solidFill>
              <a:latin typeface="Calibri" pitchFamily="34" charset="0"/>
              <a:cs typeface="Calibri" pitchFamily="34" charset="0"/>
            </a:endParaRPr>
          </a:p>
        </p:txBody>
      </p:sp>
      <p:grpSp>
        <p:nvGrpSpPr>
          <p:cNvPr id="6" name="Group 23"/>
          <p:cNvGrpSpPr>
            <a:grpSpLocks/>
          </p:cNvGrpSpPr>
          <p:nvPr/>
        </p:nvGrpSpPr>
        <p:grpSpPr bwMode="auto">
          <a:xfrm>
            <a:off x="3968259" y="1676400"/>
            <a:ext cx="4877013" cy="3206044"/>
            <a:chOff x="488950" y="1511300"/>
            <a:chExt cx="9093200" cy="4699000"/>
          </a:xfrm>
        </p:grpSpPr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496062" y="1968500"/>
              <a:ext cx="3483864" cy="4241800"/>
            </a:xfrm>
            <a:prstGeom prst="rect">
              <a:avLst/>
            </a:prstGeom>
            <a:noFill/>
            <a:ln w="127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endParaRPr lang="en-US" sz="1200">
                <a:latin typeface="Calibri" pitchFamily="34" charset="0"/>
              </a:endParaRPr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 l="4111" t="2657" r="4971" b="4156"/>
            <a:stretch>
              <a:fillRect/>
            </a:stretch>
          </p:blipFill>
          <p:spPr bwMode="auto">
            <a:xfrm>
              <a:off x="504444" y="1777999"/>
              <a:ext cx="3467100" cy="433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" name="Rectangle 6"/>
            <p:cNvSpPr>
              <a:spLocks noChangeArrowheads="1"/>
            </p:cNvSpPr>
            <p:nvPr/>
          </p:nvSpPr>
          <p:spPr bwMode="auto">
            <a:xfrm>
              <a:off x="505206" y="1511300"/>
              <a:ext cx="3465576" cy="431800"/>
            </a:xfrm>
            <a:prstGeom prst="rect">
              <a:avLst/>
            </a:prstGeom>
            <a:solidFill>
              <a:srgbClr val="003366"/>
            </a:solidFill>
            <a:ln w="127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r>
                <a:rPr lang="vi-VN" sz="825">
                  <a:solidFill>
                    <a:schemeClr val="bg1"/>
                  </a:solidFill>
                  <a:latin typeface="Calibri" pitchFamily="34" charset="0"/>
                </a:rPr>
                <a:t>N</a:t>
              </a:r>
              <a:r>
                <a:rPr lang="en-US" sz="825">
                  <a:solidFill>
                    <a:schemeClr val="bg1"/>
                  </a:solidFill>
                  <a:latin typeface="Calibri" pitchFamily="34" charset="0"/>
                </a:rPr>
                <a:t>ĐT </a:t>
              </a:r>
              <a:r>
                <a:rPr lang="vi-VN" sz="825">
                  <a:solidFill>
                    <a:schemeClr val="bg1"/>
                  </a:solidFill>
                  <a:latin typeface="Calibri" pitchFamily="34" charset="0"/>
                </a:rPr>
                <a:t>sẵn sàng </a:t>
              </a:r>
              <a:r>
                <a:rPr lang="en-US" sz="825">
                  <a:solidFill>
                    <a:schemeClr val="bg1"/>
                  </a:solidFill>
                  <a:latin typeface="Calibri" pitchFamily="34" charset="0"/>
                </a:rPr>
                <a:t>đầu tư cao hơn đối với công ty có QTCT tốt?</a:t>
              </a:r>
              <a:endParaRPr lang="en-US" sz="825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4530725" y="1511300"/>
              <a:ext cx="5029200" cy="431800"/>
            </a:xfrm>
            <a:prstGeom prst="rect">
              <a:avLst/>
            </a:prstGeom>
            <a:solidFill>
              <a:srgbClr val="003366"/>
            </a:solidFill>
            <a:ln w="127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r>
                <a:rPr lang="vi-VN" sz="825">
                  <a:solidFill>
                    <a:schemeClr val="bg1"/>
                  </a:solidFill>
                  <a:latin typeface="Calibri" pitchFamily="34" charset="0"/>
                </a:rPr>
                <a:t>Nhà đầu tư sẵn sàng </a:t>
              </a:r>
              <a:r>
                <a:rPr lang="en-US" sz="825">
                  <a:solidFill>
                    <a:schemeClr val="bg1"/>
                  </a:solidFill>
                  <a:latin typeface="Calibri" pitchFamily="34" charset="0"/>
                </a:rPr>
                <a:t>đầu tư thêm </a:t>
              </a:r>
              <a:r>
                <a:rPr lang="vi-VN" sz="825">
                  <a:solidFill>
                    <a:schemeClr val="bg1"/>
                  </a:solidFill>
                  <a:latin typeface="Calibri" pitchFamily="34" charset="0"/>
                </a:rPr>
                <a:t>bao nhiêu</a:t>
              </a:r>
              <a:r>
                <a:rPr lang="en-US" sz="825">
                  <a:solidFill>
                    <a:schemeClr val="bg1"/>
                  </a:solidFill>
                  <a:latin typeface="Calibri" pitchFamily="34" charset="0"/>
                </a:rPr>
                <a:t>?</a:t>
              </a:r>
              <a:endParaRPr lang="en-US" sz="825" dirty="0">
                <a:solidFill>
                  <a:schemeClr val="bg1"/>
                </a:solidFill>
                <a:latin typeface="Calibri" pitchFamily="34" charset="0"/>
              </a:endParaRPr>
            </a:p>
          </p:txBody>
        </p:sp>
        <p:cxnSp>
          <p:nvCxnSpPr>
            <p:cNvPr id="11" name="Straight Connector 10"/>
            <p:cNvCxnSpPr>
              <a:cxnSpLocks noChangeShapeType="1"/>
              <a:stCxn id="10" idx="1"/>
            </p:cNvCxnSpPr>
            <p:nvPr/>
          </p:nvCxnSpPr>
          <p:spPr bwMode="auto">
            <a:xfrm rot="10800000" flipV="1">
              <a:off x="3971545" y="1727199"/>
              <a:ext cx="559181" cy="2217737"/>
            </a:xfrm>
            <a:prstGeom prst="line">
              <a:avLst/>
            </a:prstGeom>
            <a:noFill/>
            <a:ln w="1270" algn="ctr">
              <a:solidFill>
                <a:schemeClr val="tx1"/>
              </a:solidFill>
              <a:round/>
              <a:headEnd/>
              <a:tailEnd/>
            </a:ln>
          </p:spPr>
        </p:cxnSp>
        <p:sp>
          <p:nvSpPr>
            <p:cNvPr id="12" name="Rectangle 13"/>
            <p:cNvSpPr>
              <a:spLocks noChangeArrowheads="1"/>
            </p:cNvSpPr>
            <p:nvPr/>
          </p:nvSpPr>
          <p:spPr bwMode="auto">
            <a:xfrm>
              <a:off x="4524756" y="1952625"/>
              <a:ext cx="5047488" cy="4241800"/>
            </a:xfrm>
            <a:prstGeom prst="rect">
              <a:avLst/>
            </a:prstGeom>
            <a:noFill/>
            <a:ln w="1270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0" tIns="0" rIns="0" bIns="0" anchor="ctr"/>
            <a:lstStyle/>
            <a:p>
              <a:pPr algn="ctr"/>
              <a:endParaRPr lang="en-US" sz="1200">
                <a:latin typeface="Calibri" pitchFamily="34" charset="0"/>
              </a:endParaRPr>
            </a:p>
          </p:txBody>
        </p:sp>
        <p:cxnSp>
          <p:nvCxnSpPr>
            <p:cNvPr id="13" name="Straight Connector 15"/>
            <p:cNvCxnSpPr>
              <a:cxnSpLocks noChangeShapeType="1"/>
            </p:cNvCxnSpPr>
            <p:nvPr/>
          </p:nvCxnSpPr>
          <p:spPr bwMode="auto">
            <a:xfrm>
              <a:off x="3971544" y="3944937"/>
              <a:ext cx="549656" cy="2265363"/>
            </a:xfrm>
            <a:prstGeom prst="line">
              <a:avLst/>
            </a:prstGeom>
            <a:noFill/>
            <a:ln w="1270" algn="ctr">
              <a:solidFill>
                <a:schemeClr val="tx1"/>
              </a:solidFill>
              <a:round/>
              <a:headEnd/>
              <a:tailEnd/>
            </a:ln>
          </p:spPr>
        </p:cxnSp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514850" y="1958975"/>
              <a:ext cx="5067300" cy="42291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5" name="Round Single Corner Rectangle 14"/>
            <p:cNvSpPr/>
            <p:nvPr/>
          </p:nvSpPr>
          <p:spPr bwMode="auto">
            <a:xfrm rot="5400000">
              <a:off x="1955800" y="2011473"/>
              <a:ext cx="558800" cy="3492500"/>
            </a:xfrm>
            <a:prstGeom prst="round1Rect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0" tIns="0" rIns="0" bIns="0" anchor="ctr"/>
            <a:lstStyle/>
            <a:p>
              <a:pPr algn="ctr">
                <a:defRPr/>
              </a:pPr>
              <a:endParaRPr lang="en-US" sz="1200" dirty="0">
                <a:latin typeface="Calibri" pitchFamily="34" charset="0"/>
              </a:endParaRPr>
            </a:p>
          </p:txBody>
        </p:sp>
        <p:sp>
          <p:nvSpPr>
            <p:cNvPr id="16" name="Frame 15"/>
            <p:cNvSpPr/>
            <p:nvPr/>
          </p:nvSpPr>
          <p:spPr bwMode="auto">
            <a:xfrm>
              <a:off x="6959600" y="2032000"/>
              <a:ext cx="2540000" cy="749300"/>
            </a:xfrm>
            <a:prstGeom prst="frame">
              <a:avLst/>
            </a:prstGeom>
            <a:solidFill>
              <a:srgbClr val="FFC000"/>
            </a:solidFill>
            <a:ln>
              <a:solidFill>
                <a:srgbClr val="800000"/>
              </a:solidFill>
              <a:headEnd type="none" w="med" len="med"/>
              <a:tailEnd type="none" w="med" len="med"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lIns="0" tIns="0" rIns="0" bIns="0" anchor="ctr"/>
            <a:lstStyle/>
            <a:p>
              <a:pPr algn="ctr">
                <a:defRPr/>
              </a:pPr>
              <a:r>
                <a:rPr lang="en-US" sz="900">
                  <a:solidFill>
                    <a:schemeClr val="tx1"/>
                  </a:solidFill>
                  <a:latin typeface="Calibri" pitchFamily="34" charset="0"/>
                </a:rPr>
                <a:t>Mức đầu tư thêm bình quân là 20</a:t>
              </a:r>
              <a:r>
                <a:rPr lang="en-US" sz="900" dirty="0">
                  <a:solidFill>
                    <a:schemeClr val="tx1"/>
                  </a:solidFill>
                  <a:latin typeface="Calibri" pitchFamily="34" charset="0"/>
                </a:rPr>
                <a:t>%</a:t>
              </a:r>
            </a:p>
          </p:txBody>
        </p:sp>
      </p:grpSp>
      <p:sp>
        <p:nvSpPr>
          <p:cNvPr id="17" name="Rectangle 24"/>
          <p:cNvSpPr>
            <a:spLocks noChangeArrowheads="1"/>
          </p:cNvSpPr>
          <p:nvPr/>
        </p:nvSpPr>
        <p:spPr bwMode="auto">
          <a:xfrm>
            <a:off x="4265468" y="5378659"/>
            <a:ext cx="4579805" cy="82403"/>
          </a:xfrm>
          <a:prstGeom prst="rect">
            <a:avLst/>
          </a:prstGeom>
          <a:noFill/>
          <a:ln w="1270" algn="ctr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marL="47625" algn="just"/>
            <a:r>
              <a:rPr lang="en-US" dirty="0" err="1">
                <a:latin typeface="Calibri" pitchFamily="34" charset="0"/>
              </a:rPr>
              <a:t>Tham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khảo</a:t>
            </a:r>
            <a:r>
              <a:rPr lang="en-US" dirty="0">
                <a:latin typeface="Calibri" pitchFamily="34" charset="0"/>
              </a:rPr>
              <a:t>: </a:t>
            </a:r>
            <a:r>
              <a:rPr lang="en-US" dirty="0" err="1">
                <a:latin typeface="Calibri" pitchFamily="34" charset="0"/>
              </a:rPr>
              <a:t>Khảo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sát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Quan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điểm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các</a:t>
            </a:r>
            <a:r>
              <a:rPr lang="en-US" dirty="0">
                <a:latin typeface="Calibri" pitchFamily="34" charset="0"/>
              </a:rPr>
              <a:t> </a:t>
            </a:r>
            <a:r>
              <a:rPr lang="vi-VN" dirty="0">
                <a:latin typeface="Calibri" pitchFamily="34" charset="0"/>
              </a:rPr>
              <a:t>Nhà đầu tư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Toàn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cầu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về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Quản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trị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Công</a:t>
            </a:r>
            <a:r>
              <a:rPr lang="en-US" dirty="0">
                <a:latin typeface="Calibri" pitchFamily="34" charset="0"/>
              </a:rPr>
              <a:t> ty </a:t>
            </a:r>
            <a:r>
              <a:rPr lang="en-US" dirty="0" err="1">
                <a:latin typeface="Calibri" pitchFamily="34" charset="0"/>
              </a:rPr>
              <a:t>của</a:t>
            </a:r>
            <a:r>
              <a:rPr lang="en-US" dirty="0">
                <a:latin typeface="Calibri" pitchFamily="34" charset="0"/>
              </a:rPr>
              <a:t> McKinsey, 2002; </a:t>
            </a:r>
            <a:r>
              <a:rPr lang="en-US" dirty="0" err="1">
                <a:latin typeface="Calibri" pitchFamily="34" charset="0"/>
              </a:rPr>
              <a:t>được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kiểm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chứng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thông</a:t>
            </a:r>
            <a:r>
              <a:rPr lang="en-US" dirty="0">
                <a:latin typeface="Calibri" pitchFamily="34" charset="0"/>
              </a:rPr>
              <a:t> qua </a:t>
            </a:r>
            <a:r>
              <a:rPr lang="en-US" dirty="0" err="1">
                <a:latin typeface="Calibri" pitchFamily="34" charset="0"/>
              </a:rPr>
              <a:t>phỏng</a:t>
            </a:r>
            <a:r>
              <a:rPr lang="en-US" dirty="0">
                <a:latin typeface="Calibri" pitchFamily="34" charset="0"/>
              </a:rPr>
              <a:t> </a:t>
            </a:r>
            <a:r>
              <a:rPr lang="en-US" dirty="0" err="1">
                <a:latin typeface="Calibri" pitchFamily="34" charset="0"/>
              </a:rPr>
              <a:t>vấn</a:t>
            </a:r>
            <a:r>
              <a:rPr lang="en-US" dirty="0">
                <a:latin typeface="Calibri" pitchFamily="34" charset="0"/>
              </a:rPr>
              <a:t>, 2005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906214" y="2047881"/>
            <a:ext cx="777570" cy="2135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US" sz="788" dirty="0" err="1">
                <a:solidFill>
                  <a:schemeClr val="tx2"/>
                </a:solidFill>
              </a:rPr>
              <a:t>Mỹ</a:t>
            </a:r>
            <a:r>
              <a:rPr lang="en-US" sz="788" dirty="0">
                <a:solidFill>
                  <a:schemeClr val="tx2"/>
                </a:solidFill>
              </a:rPr>
              <a:t> </a:t>
            </a:r>
            <a:r>
              <a:rPr lang="en-US" sz="788" dirty="0" err="1">
                <a:solidFill>
                  <a:schemeClr val="tx2"/>
                </a:solidFill>
              </a:rPr>
              <a:t>Latinh</a:t>
            </a:r>
            <a:endParaRPr lang="en-US" sz="788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059998" y="2581863"/>
            <a:ext cx="582726" cy="2135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88" dirty="0" err="1">
                <a:solidFill>
                  <a:schemeClr val="tx2"/>
                </a:solidFill>
              </a:rPr>
              <a:t>Bắc</a:t>
            </a:r>
            <a:r>
              <a:rPr lang="en-US" sz="788" dirty="0">
                <a:solidFill>
                  <a:schemeClr val="tx2"/>
                </a:solidFill>
              </a:rPr>
              <a:t> </a:t>
            </a:r>
            <a:r>
              <a:rPr lang="en-US" sz="788" dirty="0" err="1">
                <a:solidFill>
                  <a:schemeClr val="tx2"/>
                </a:solidFill>
              </a:rPr>
              <a:t>Mỹ</a:t>
            </a:r>
            <a:endParaRPr lang="en-US" sz="788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98149" y="3112924"/>
            <a:ext cx="672490" cy="2135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788" dirty="0" err="1">
                <a:solidFill>
                  <a:schemeClr val="tx2"/>
                </a:solidFill>
              </a:rPr>
              <a:t>Châu</a:t>
            </a:r>
            <a:r>
              <a:rPr lang="en-US" sz="788" dirty="0">
                <a:solidFill>
                  <a:schemeClr val="tx2"/>
                </a:solidFill>
              </a:rPr>
              <a:t> Á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975712" y="3592060"/>
            <a:ext cx="598120" cy="21358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788" dirty="0" err="1">
                <a:solidFill>
                  <a:schemeClr val="tx2"/>
                </a:solidFill>
              </a:rPr>
              <a:t>Tây</a:t>
            </a:r>
            <a:r>
              <a:rPr lang="en-US" sz="788" dirty="0">
                <a:solidFill>
                  <a:schemeClr val="tx2"/>
                </a:solidFill>
              </a:rPr>
              <a:t> </a:t>
            </a:r>
            <a:r>
              <a:rPr lang="en-US" sz="788" dirty="0" err="1">
                <a:solidFill>
                  <a:schemeClr val="tx2"/>
                </a:solidFill>
              </a:rPr>
              <a:t>Âu</a:t>
            </a:r>
            <a:endParaRPr lang="en-US" sz="788" dirty="0">
              <a:solidFill>
                <a:schemeClr val="tx2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046603" y="4172975"/>
            <a:ext cx="575582" cy="207749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en-US" sz="750" dirty="0">
                <a:solidFill>
                  <a:schemeClr val="tx2"/>
                </a:solidFill>
              </a:rPr>
              <a:t>Trung </a:t>
            </a:r>
            <a:r>
              <a:rPr lang="en-US" sz="750" dirty="0" err="1">
                <a:solidFill>
                  <a:schemeClr val="tx2"/>
                </a:solidFill>
              </a:rPr>
              <a:t>Đông</a:t>
            </a:r>
            <a:endParaRPr lang="en-US" sz="750" dirty="0">
              <a:solidFill>
                <a:schemeClr val="tx2"/>
              </a:solidFill>
            </a:endParaRPr>
          </a:p>
        </p:txBody>
      </p:sp>
      <p:sp>
        <p:nvSpPr>
          <p:cNvPr id="23" name="Slide Number Placeholder 1"/>
          <p:cNvSpPr txBox="1">
            <a:spLocks/>
          </p:cNvSpPr>
          <p:nvPr/>
        </p:nvSpPr>
        <p:spPr bwMode="auto">
          <a:xfrm>
            <a:off x="4753282" y="5388653"/>
            <a:ext cx="216024" cy="16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100" b="0" kern="1200" smtClean="0">
                <a:solidFill>
                  <a:srgbClr val="7F7F7F"/>
                </a:solidFill>
                <a:latin typeface="Arial"/>
                <a:ea typeface="+mn-ea"/>
                <a:cs typeface="Arial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rebuchet MS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fld id="{3E756964-56BD-486C-950C-C002B2491CD9}" type="slidenum">
              <a:rPr lang="en-US" sz="825">
                <a:latin typeface="+mj-lt"/>
              </a:rPr>
              <a:pPr algn="ctr"/>
              <a:t>7</a:t>
            </a:fld>
            <a:endParaRPr lang="en-US" sz="825" dirty="0">
              <a:latin typeface="+mj-lt"/>
            </a:endParaRP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292029" y="1"/>
            <a:ext cx="848254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5" name="Title 1">
            <a:extLst>
              <a:ext uri="{FF2B5EF4-FFF2-40B4-BE49-F238E27FC236}">
                <a16:creationId xmlns:a16="http://schemas.microsoft.com/office/drawing/2014/main" id="{5E31160F-CC22-4E4E-A82A-55F33CDBB2F9}"/>
              </a:ext>
            </a:extLst>
          </p:cNvPr>
          <p:cNvSpPr txBox="1">
            <a:spLocks/>
          </p:cNvSpPr>
          <p:nvPr/>
        </p:nvSpPr>
        <p:spPr>
          <a:xfrm>
            <a:off x="457200" y="7620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3200"/>
              <a:t>Tại sao quản trị tốt lại quan trọng?</a:t>
            </a:r>
          </a:p>
        </p:txBody>
      </p:sp>
    </p:spTree>
    <p:extLst>
      <p:ext uri="{BB962C8B-B14F-4D97-AF65-F5344CB8AC3E}">
        <p14:creationId xmlns:p14="http://schemas.microsoft.com/office/powerpoint/2010/main" val="1126231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marL="0" indent="0" algn="l"/>
            <a:r>
              <a:rPr lang="en-US" sz="3600"/>
              <a:t>Khung khổ quản trị DN Vs thực tế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000" i="1"/>
              <a:t>(Nguồn WB 2017)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2133600"/>
            <a:ext cx="3962399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990600" y="3581400"/>
            <a:ext cx="381000" cy="2308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900"/>
              <a:t>81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3972453-ABE1-4844-A504-D5B5D6316E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37947" y="5743640"/>
            <a:ext cx="6456858" cy="352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3200" cap="none">
                <a:solidFill>
                  <a:schemeClr val="tx1"/>
                </a:solidFill>
                <a:latin typeface="+mn-lt"/>
                <a:ea typeface="ＭＳ Ｐゴシック" charset="0"/>
                <a:cs typeface="Andes Extra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buFont typeface="Arial" charset="0"/>
              <a:defRPr sz="2200">
                <a:solidFill>
                  <a:srgbClr val="595959"/>
                </a:solidFill>
                <a:latin typeface="Arial" charset="0"/>
                <a:ea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2600" b="1">
                <a:solidFill>
                  <a:srgbClr val="014C6D"/>
                </a:solidFill>
                <a:latin typeface="Trebuchet MS" pitchFamily="34" charset="0"/>
              </a:defRPr>
            </a:lvl9pPr>
          </a:lstStyle>
          <a:p>
            <a:r>
              <a:rPr lang="en-US" sz="1000" b="0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Nguồn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- “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Thẻ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điểm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QTCT ASEAN,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Báo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cáo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và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đánh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giá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quốc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 </a:t>
            </a:r>
            <a:r>
              <a:rPr lang="en-US" sz="1200" b="0" i="1" dirty="0" err="1">
                <a:latin typeface="Calibri" pitchFamily="34" charset="0"/>
                <a:cs typeface="Arial" panose="020B0604020202020204" pitchFamily="34" charset="0"/>
              </a:rPr>
              <a:t>gia</a:t>
            </a:r>
            <a:r>
              <a:rPr lang="en-US" sz="1200" b="0" i="1" dirty="0">
                <a:latin typeface="Calibri" pitchFamily="34" charset="0"/>
                <a:cs typeface="Arial" panose="020B0604020202020204" pitchFamily="34" charset="0"/>
              </a:rPr>
              <a:t>, 2012-2013”</a:t>
            </a:r>
          </a:p>
        </p:txBody>
      </p:sp>
      <p:pic>
        <p:nvPicPr>
          <p:cNvPr id="8" name="Picture 2">
            <a:extLst>
              <a:ext uri="{FF2B5EF4-FFF2-40B4-BE49-F238E27FC236}">
                <a16:creationId xmlns:a16="http://schemas.microsoft.com/office/drawing/2014/main" id="{23CE0BAB-5883-43B1-9B99-B90122D0A5A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283" t="32992" r="59120" b="61383"/>
          <a:stretch/>
        </p:blipFill>
        <p:spPr bwMode="auto">
          <a:xfrm>
            <a:off x="1219200" y="5295248"/>
            <a:ext cx="842287" cy="47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2">
            <a:extLst>
              <a:ext uri="{FF2B5EF4-FFF2-40B4-BE49-F238E27FC236}">
                <a16:creationId xmlns:a16="http://schemas.microsoft.com/office/drawing/2014/main" id="{0DB3703C-FE4A-41A6-8E22-6DA5CA2EE7E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243" t="32992" r="55670" b="61383"/>
          <a:stretch/>
        </p:blipFill>
        <p:spPr bwMode="auto">
          <a:xfrm>
            <a:off x="2514600" y="5277208"/>
            <a:ext cx="805011" cy="528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037C54A1-9974-419E-9A5A-5778E8BDF0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778" t="32992" r="51854" b="61383"/>
          <a:stretch/>
        </p:blipFill>
        <p:spPr bwMode="auto">
          <a:xfrm>
            <a:off x="3810000" y="5293838"/>
            <a:ext cx="788788" cy="47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>
            <a:extLst>
              <a:ext uri="{FF2B5EF4-FFF2-40B4-BE49-F238E27FC236}">
                <a16:creationId xmlns:a16="http://schemas.microsoft.com/office/drawing/2014/main" id="{3BDC6138-9C08-4690-BDB5-643A389E623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485" t="32992" r="48373" b="61383"/>
          <a:stretch/>
        </p:blipFill>
        <p:spPr bwMode="auto">
          <a:xfrm>
            <a:off x="5105400" y="5268876"/>
            <a:ext cx="735743" cy="47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>
            <a:extLst>
              <a:ext uri="{FF2B5EF4-FFF2-40B4-BE49-F238E27FC236}">
                <a16:creationId xmlns:a16="http://schemas.microsoft.com/office/drawing/2014/main" id="{0DBE9559-6130-4ADF-8126-AA4BAC133F1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133" t="32992" r="44680" b="61383"/>
          <a:stretch/>
        </p:blipFill>
        <p:spPr bwMode="auto">
          <a:xfrm>
            <a:off x="6324600" y="5278273"/>
            <a:ext cx="746262" cy="47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>
            <a:extLst>
              <a:ext uri="{FF2B5EF4-FFF2-40B4-BE49-F238E27FC236}">
                <a16:creationId xmlns:a16="http://schemas.microsoft.com/office/drawing/2014/main" id="{12E9E765-1F71-4131-8CBA-4DD1BAF1B10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183" t="32992" r="40830" b="61383"/>
          <a:stretch/>
        </p:blipFill>
        <p:spPr bwMode="auto">
          <a:xfrm>
            <a:off x="7696200" y="5304157"/>
            <a:ext cx="699572" cy="474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69B234E-7A9C-4F43-8F0B-6F46705E7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3399" y="1595149"/>
            <a:ext cx="8077201" cy="369868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146009E5-A56D-444D-8565-D2692AA6BD7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69603" y="1595149"/>
            <a:ext cx="2912577" cy="2870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3342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pPr algn="l"/>
            <a:r>
              <a:rPr lang="en-US"/>
              <a:t>Quản trị doanh nghiệp</a:t>
            </a:r>
          </a:p>
        </p:txBody>
      </p:sp>
      <p:sp>
        <p:nvSpPr>
          <p:cNvPr id="48130" name="Rectangle 4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533400" y="1447800"/>
            <a:ext cx="4191000" cy="4114800"/>
          </a:xfrm>
        </p:spPr>
        <p:txBody>
          <a:bodyPr>
            <a:normAutofit fontScale="85000" lnSpcReduction="20000"/>
          </a:bodyPr>
          <a:lstStyle/>
          <a:p>
            <a:pPr marL="269875" indent="-325438"/>
            <a:r>
              <a:rPr lang="en-US" sz="2800"/>
              <a:t>Công ty có thể có &gt; 01 người đại diện theo pháp luật.</a:t>
            </a:r>
          </a:p>
          <a:p>
            <a:pPr marL="269875" indent="-325438"/>
            <a:r>
              <a:rPr lang="en-US" sz="2800"/>
              <a:t>Điều lệ = xác định cụ thể quyền và nghĩa vụ.</a:t>
            </a:r>
          </a:p>
          <a:p>
            <a:pPr marL="269875" indent="-325438"/>
            <a:r>
              <a:rPr lang="en-US" sz="2800"/>
              <a:t>Thông tin về người đại diện theo pháp luật = ghi trên GCNĐKDN</a:t>
            </a:r>
            <a:endParaRPr lang="vi-VN" sz="2800"/>
          </a:p>
          <a:p>
            <a:pPr marL="269875" indent="-325438"/>
            <a:endParaRPr lang="vi-VN" sz="2800"/>
          </a:p>
          <a:p>
            <a:pPr marL="269875" indent="-325438"/>
            <a:r>
              <a:rPr lang="vi-VN" sz="2800">
                <a:solidFill>
                  <a:srgbClr val="FF0000"/>
                </a:solidFill>
              </a:rPr>
              <a:t>Trường hợp có &gt; 1 người đại diện theo pháp luật, mà điều lệ không có quy định gì ???</a:t>
            </a:r>
            <a:endParaRPr lang="en-US" sz="2800">
              <a:solidFill>
                <a:srgbClr val="FF0000"/>
              </a:solidFill>
            </a:endParaRPr>
          </a:p>
        </p:txBody>
      </p:sp>
      <p:sp>
        <p:nvSpPr>
          <p:cNvPr id="48131" name="AutoShape 7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8132" name="AutoShape 10" descr="9k=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US"/>
          </a:p>
        </p:txBody>
      </p:sp>
      <p:pic>
        <p:nvPicPr>
          <p:cNvPr id="4813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76800" y="1524000"/>
            <a:ext cx="35052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0665936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390</Words>
  <Application>Microsoft Office PowerPoint</Application>
  <PresentationFormat>On-screen Show (4:3)</PresentationFormat>
  <Paragraphs>79</Paragraphs>
  <Slides>18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Office Theme</vt:lpstr>
      <vt:lpstr>Sửa đổi  Luật doanh nghiệp 2014</vt:lpstr>
      <vt:lpstr>Cấu trúc của LDN</vt:lpstr>
      <vt:lpstr>Mục tiêu và nguyên tắc</vt:lpstr>
      <vt:lpstr>Gia nhập thị trường</vt:lpstr>
      <vt:lpstr>Gia nhập thị trường</vt:lpstr>
      <vt:lpstr>Gia nhập thị trường</vt:lpstr>
      <vt:lpstr>Quản trị doanh nghiệp</vt:lpstr>
      <vt:lpstr>Khung khổ quản trị DN Vs thực tế</vt:lpstr>
      <vt:lpstr>Quản trị doanh nghiệp</vt:lpstr>
      <vt:lpstr>Quản trị doanh nghiệp</vt:lpstr>
      <vt:lpstr>PowerPoint Presentation</vt:lpstr>
      <vt:lpstr>Quản trị doanh nghiệp</vt:lpstr>
      <vt:lpstr>Quản trị doanh nghiệp</vt:lpstr>
      <vt:lpstr>Tổ chức lại doanh nghiệp</vt:lpstr>
      <vt:lpstr>Chuyển đổi loại hình doanh nghiệp</vt:lpstr>
      <vt:lpstr>Chuyển đổi loại hình DN</vt:lpstr>
      <vt:lpstr>Mua bán doanh nghiệp (M&amp;A)</vt:lpstr>
      <vt:lpstr>Cám ơn Hỏi &amp; Kiến nghị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Sửa đổi  Luật doanh nghiệp 2014</dc:title>
  <dc:creator>DELLM4700</dc:creator>
  <cp:lastModifiedBy>Mr. Phan Duc Hieu</cp:lastModifiedBy>
  <cp:revision>22</cp:revision>
  <dcterms:created xsi:type="dcterms:W3CDTF">2018-12-03T01:13:24Z</dcterms:created>
  <dcterms:modified xsi:type="dcterms:W3CDTF">2019-02-19T13:43:57Z</dcterms:modified>
</cp:coreProperties>
</file>