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3"/>
  </p:notes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78" r:id="rId11"/>
    <p:sldId id="264" r:id="rId12"/>
    <p:sldId id="265" r:id="rId13"/>
    <p:sldId id="289" r:id="rId14"/>
    <p:sldId id="280" r:id="rId15"/>
    <p:sldId id="267" r:id="rId16"/>
    <p:sldId id="268" r:id="rId17"/>
    <p:sldId id="269" r:id="rId18"/>
    <p:sldId id="270" r:id="rId19"/>
    <p:sldId id="281" r:id="rId20"/>
    <p:sldId id="282" r:id="rId21"/>
    <p:sldId id="283" r:id="rId22"/>
    <p:sldId id="271" r:id="rId23"/>
    <p:sldId id="272" r:id="rId24"/>
    <p:sldId id="273" r:id="rId25"/>
    <p:sldId id="274" r:id="rId26"/>
    <p:sldId id="284" r:id="rId27"/>
    <p:sldId id="275" r:id="rId28"/>
    <p:sldId id="276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70"/>
    <p:restoredTop sz="86495"/>
  </p:normalViewPr>
  <p:slideViewPr>
    <p:cSldViewPr snapToGrid="0" snapToObjects="1">
      <p:cViewPr varScale="1">
        <p:scale>
          <a:sx n="92" d="100"/>
          <a:sy n="92" d="100"/>
        </p:scale>
        <p:origin x="274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13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B7DDC-F05F-2E4D-9106-3515010D8F14}" type="datetimeFigureOut">
              <a:t>1/15/19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51640-F800-934E-8259-AD03A2A48889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988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0579-D9B2-A346-A80A-82371938A8D1}" type="datetimeFigureOut">
              <a:t>1/15/19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FE53-6B74-5443-80FE-5C00A4C842F2}" type="slidenum">
              <a:rPr lang="uk-UA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0579-D9B2-A346-A80A-82371938A8D1}" type="datetimeFigureOut">
              <a:t>1/15/19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FE53-6B74-5443-80FE-5C00A4C842F2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0579-D9B2-A346-A80A-82371938A8D1}" type="datetimeFigureOut">
              <a:t>1/15/19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FE53-6B74-5443-80FE-5C00A4C842F2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0579-D9B2-A346-A80A-82371938A8D1}" type="datetimeFigureOut">
              <a:t>1/15/19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FE53-6B74-5443-80FE-5C00A4C842F2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0579-D9B2-A346-A80A-82371938A8D1}" type="datetimeFigureOut">
              <a:t>1/15/19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FE53-6B74-5443-80FE-5C00A4C842F2}" type="slidenum">
              <a:rPr lang="uk-UA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0579-D9B2-A346-A80A-82371938A8D1}" type="datetimeFigureOut">
              <a:t>1/15/19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FE53-6B74-5443-80FE-5C00A4C842F2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0579-D9B2-A346-A80A-82371938A8D1}" type="datetimeFigureOut">
              <a:t>1/15/19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FE53-6B74-5443-80FE-5C00A4C842F2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0579-D9B2-A346-A80A-82371938A8D1}" type="datetimeFigureOut">
              <a:t>1/15/19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FE53-6B74-5443-80FE-5C00A4C842F2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0579-D9B2-A346-A80A-82371938A8D1}" type="datetimeFigureOut">
              <a:t>1/15/19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FE53-6B74-5443-80FE-5C00A4C842F2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2280579-D9B2-A346-A80A-82371938A8D1}" type="datetimeFigureOut">
              <a:t>1/15/19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AAFE53-6B74-5443-80FE-5C00A4C842F2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0579-D9B2-A346-A80A-82371938A8D1}" type="datetimeFigureOut">
              <a:t>1/15/19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FE53-6B74-5443-80FE-5C00A4C842F2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9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280579-D9B2-A346-A80A-82371938A8D1}" type="datetimeFigureOut">
              <a:t>1/15/19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0AAFE53-6B74-5443-80FE-5C00A4C842F2}" type="slidenum">
              <a:rPr lang="uk-UA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66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vibonline.com.v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19" y="1122363"/>
            <a:ext cx="9177019" cy="5735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703"/>
            <a:ext cx="4658138" cy="9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3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826579"/>
          </a:xfrm>
        </p:spPr>
        <p:txBody>
          <a:bodyPr/>
          <a:lstStyle/>
          <a:p>
            <a:r>
              <a:rPr lang="vi-VN"/>
              <a:t>Những điểm sáng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258957"/>
            <a:ext cx="3703320" cy="46101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vi-VN" sz="1800"/>
              <a:t>Nghị định in: (NĐ 25)</a:t>
            </a:r>
          </a:p>
          <a:p>
            <a:pPr lvl="1">
              <a:lnSpc>
                <a:spcPct val="100000"/>
              </a:lnSpc>
            </a:pPr>
            <a:r>
              <a:rPr lang="vi-VN" sz="1600"/>
              <a:t>Giảm thời gian xử lý hồ sơ, giảm thành phần hồ sơ, thực hiện qua mạng</a:t>
            </a:r>
          </a:p>
          <a:p>
            <a:pPr>
              <a:lnSpc>
                <a:spcPct val="100000"/>
              </a:lnSpc>
            </a:pPr>
            <a:r>
              <a:rPr lang="vi-VN" sz="1800"/>
              <a:t>Thủ tục công bố hợp quy thực phẩm (NĐ 15)</a:t>
            </a:r>
          </a:p>
          <a:p>
            <a:pPr lvl="1">
              <a:lnSpc>
                <a:spcPct val="100000"/>
              </a:lnSpc>
            </a:pPr>
            <a:r>
              <a:rPr lang="vi-VN" sz="1600"/>
              <a:t>DN chủ động công bố hợp quy, không cần đợi sự chấp thuận của CQNN</a:t>
            </a:r>
          </a:p>
          <a:p>
            <a:pPr>
              <a:lnSpc>
                <a:spcPct val="100000"/>
              </a:lnSpc>
            </a:pPr>
            <a:r>
              <a:rPr lang="vi-VN" sz="1800"/>
              <a:t>Nghị định hoá đơn điện tử </a:t>
            </a:r>
            <a:r>
              <a:rPr lang="vi-VN" sz="1600"/>
              <a:t>(NĐ 119)</a:t>
            </a:r>
            <a:endParaRPr lang="vi-VN" sz="1800"/>
          </a:p>
          <a:p>
            <a:pPr lvl="1">
              <a:lnSpc>
                <a:spcPct val="100000"/>
              </a:lnSpc>
            </a:pPr>
            <a:r>
              <a:rPr lang="vi-VN" sz="1600"/>
              <a:t>Áp dụng hình thức điện tử cho hoá đơn từ 01/11/2020</a:t>
            </a:r>
          </a:p>
          <a:p>
            <a:pPr>
              <a:lnSpc>
                <a:spcPct val="100000"/>
              </a:lnSpc>
            </a:pPr>
            <a:r>
              <a:rPr lang="vi-VN" sz="1800"/>
              <a:t>Thủ tục đăng ký doanh nghiệp (NĐ 108)</a:t>
            </a:r>
          </a:p>
          <a:p>
            <a:pPr lvl="1">
              <a:lnSpc>
                <a:spcPct val="100000"/>
              </a:lnSpc>
            </a:pPr>
            <a:r>
              <a:rPr lang="vi-VN" sz="1600"/>
              <a:t>Bỏ yêu cầu đóng dấu lên hồ sơ</a:t>
            </a:r>
          </a:p>
          <a:p>
            <a:pPr lvl="1">
              <a:lnSpc>
                <a:spcPct val="100000"/>
              </a:lnSpc>
            </a:pPr>
            <a:r>
              <a:rPr lang="vi-VN" sz="1600"/>
              <a:t>Cho phép người đại diện đăng ký qua mạng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63440" y="1258958"/>
            <a:ext cx="3703320" cy="46101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vi-VN"/>
              <a:t>Trung tâm hành chính công</a:t>
            </a:r>
          </a:p>
          <a:p>
            <a:pPr lvl="1">
              <a:lnSpc>
                <a:spcPct val="100000"/>
              </a:lnSpc>
            </a:pPr>
            <a:r>
              <a:rPr lang="vi-VN"/>
              <a:t>Bộ Xây dựng</a:t>
            </a:r>
          </a:p>
          <a:p>
            <a:pPr>
              <a:lnSpc>
                <a:spcPct val="100000"/>
              </a:lnSpc>
            </a:pPr>
            <a:r>
              <a:rPr lang="vi-VN"/>
              <a:t>Thủ tục xuất nhập khẩu</a:t>
            </a:r>
          </a:p>
          <a:p>
            <a:pPr lvl="1">
              <a:lnSpc>
                <a:spcPct val="100000"/>
              </a:lnSpc>
            </a:pPr>
            <a:r>
              <a:rPr lang="vi-VN"/>
              <a:t>Kết nối cơ chế Một cửa quốc gia</a:t>
            </a:r>
          </a:p>
          <a:p>
            <a:pPr>
              <a:lnSpc>
                <a:spcPct val="100000"/>
              </a:lnSpc>
            </a:pPr>
            <a:r>
              <a:rPr lang="vi-VN"/>
              <a:t>Thủ tục thuế</a:t>
            </a:r>
          </a:p>
          <a:p>
            <a:pPr lvl="1">
              <a:lnSpc>
                <a:spcPct val="100000"/>
              </a:lnSpc>
            </a:pPr>
            <a:r>
              <a:rPr lang="vi-VN"/>
              <a:t>Kê khai, nộp thuế điện tử, kết nối với hải quan, kho bạc, đất đai, bảo hiểm xã hội, đăng ký phương tiện giao thông</a:t>
            </a:r>
          </a:p>
          <a:p>
            <a:pPr lvl="1">
              <a:lnSpc>
                <a:spcPct val="100000"/>
              </a:lnSpc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2856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9344"/>
          </a:xfrm>
        </p:spPr>
        <p:txBody>
          <a:bodyPr/>
          <a:lstStyle/>
          <a:p>
            <a:r>
              <a:rPr lang="vi-VN"/>
              <a:t>Những thách thức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524001"/>
            <a:ext cx="7543801" cy="434509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vi-VN" sz="1800"/>
              <a:t>Trình tự thực hiện phức tạp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Thủ tục rút tiền ký quỹ bán hàng đa cấp: Bộ Công Thương xác nhận hai lần (NĐ 40)</a:t>
            </a:r>
          </a:p>
          <a:p>
            <a:pPr>
              <a:lnSpc>
                <a:spcPct val="120000"/>
              </a:lnSpc>
            </a:pPr>
            <a:r>
              <a:rPr lang="vi-VN" sz="1800"/>
              <a:t>Thiếu quy định về thủ tục hành chính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”Phải được cấp có thẩm quyền chấp thuận trước khi thực hiện”, nhưng lại không có quy định về thủ tục làm thế nào để được chấp thuận (NĐ 56)</a:t>
            </a:r>
          </a:p>
          <a:p>
            <a:pPr>
              <a:lnSpc>
                <a:spcPct val="120000"/>
              </a:lnSpc>
            </a:pPr>
            <a:r>
              <a:rPr lang="vi-VN" sz="1800"/>
              <a:t>Thiếu mốc thời gian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Không quy định thời gian xem xét tính hợp lệ của hồ sơ, số lần yêu cầu bổ sung hồ sơ (NĐ 87)</a:t>
            </a:r>
          </a:p>
          <a:p>
            <a:pPr>
              <a:lnSpc>
                <a:spcPct val="120000"/>
              </a:lnSpc>
            </a:pPr>
            <a:r>
              <a:rPr lang="vi-VN" sz="1800"/>
              <a:t>Thời hạn giải quyết thủ tục dài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Cấp lại giấy phép bị hư hỏng dài đến 7 ngày (NĐ 150)</a:t>
            </a:r>
          </a:p>
          <a:p>
            <a:pPr>
              <a:lnSpc>
                <a:spcPct val="120000"/>
              </a:lnSpc>
            </a:pPr>
            <a:r>
              <a:rPr lang="vi-VN" sz="1800"/>
              <a:t>Tiêu chí xem xét còn mơ hồ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Có thủ tục nhưng không có tiêu chí chấp thuận/không chấp thuận (NĐ 108)</a:t>
            </a:r>
          </a:p>
        </p:txBody>
      </p:sp>
    </p:spTree>
    <p:extLst>
      <p:ext uri="{BB962C8B-B14F-4D97-AF65-F5344CB8AC3E}">
        <p14:creationId xmlns:p14="http://schemas.microsoft.com/office/powerpoint/2010/main" val="564857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3600"/>
              <a:t>Kiểm tra chuyên ngành </a:t>
            </a:r>
            <a:r>
              <a:rPr lang="mr-IN" sz="3600"/>
              <a:t>–</a:t>
            </a:r>
            <a:r>
              <a:rPr lang="vi-VN" sz="3600"/>
              <a:t> Chuyển động nhưng vẫn còn nhiều điểm vướng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080590"/>
            <a:ext cx="7543801" cy="37885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vi-VN"/>
              <a:t>Chính phủ đặt ra chỉ tiêu</a:t>
            </a:r>
          </a:p>
          <a:p>
            <a:pPr lvl="1">
              <a:lnSpc>
                <a:spcPct val="100000"/>
              </a:lnSpc>
            </a:pPr>
            <a:r>
              <a:rPr lang="vi-VN"/>
              <a:t>Tỷ lệ cắt giảm hàng hoá</a:t>
            </a:r>
          </a:p>
          <a:p>
            <a:pPr lvl="1">
              <a:lnSpc>
                <a:spcPct val="100000"/>
              </a:lnSpc>
            </a:pPr>
            <a:r>
              <a:rPr lang="vi-VN"/>
              <a:t>Bổ sung mã HS, tiêu chuẩn, quy chuẩn kỹ thuật</a:t>
            </a:r>
          </a:p>
          <a:p>
            <a:pPr lvl="1">
              <a:lnSpc>
                <a:spcPct val="100000"/>
              </a:lnSpc>
            </a:pPr>
            <a:r>
              <a:rPr lang="vi-VN"/>
              <a:t>Thay đổi phương thức quản lý</a:t>
            </a:r>
          </a:p>
          <a:p>
            <a:pPr>
              <a:lnSpc>
                <a:spcPct val="100000"/>
              </a:lnSpc>
            </a:pPr>
            <a:r>
              <a:rPr lang="vi-VN"/>
              <a:t>Báo cáo của hải quan</a:t>
            </a:r>
          </a:p>
          <a:p>
            <a:pPr lvl="1">
              <a:lnSpc>
                <a:spcPct val="100000"/>
              </a:lnSpc>
            </a:pPr>
            <a:r>
              <a:rPr lang="en-US"/>
              <a:t>Đ</a:t>
            </a:r>
            <a:r>
              <a:rPr lang="vi-VN"/>
              <a:t>ã giảm 4403 mặt hàng: Bộ Y tế (868), Bộ NNPTNT (1069), BKHCN (532), Bộ Công Thương (989)</a:t>
            </a:r>
            <a:r>
              <a:rPr lang="mr-IN"/>
              <a:t>…</a:t>
            </a:r>
            <a:endParaRPr lang="vi-VN"/>
          </a:p>
          <a:p>
            <a:pPr lvl="1">
              <a:lnSpc>
                <a:spcPct val="100000"/>
              </a:lnSpc>
            </a:pPr>
            <a:r>
              <a:rPr lang="vi-VN"/>
              <a:t>Đã điều chỉnh 93% các văn bản kiểm tra chuyên ngành</a:t>
            </a:r>
          </a:p>
          <a:p>
            <a:pPr>
              <a:lnSpc>
                <a:spcPct val="100000"/>
              </a:lnSpc>
            </a:pPr>
            <a:endParaRPr lang="vi-VN"/>
          </a:p>
          <a:p>
            <a:pPr lvl="1">
              <a:lnSpc>
                <a:spcPct val="100000"/>
              </a:lnSpc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6965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9842" y="693770"/>
            <a:ext cx="3868340" cy="617934"/>
          </a:xfrm>
        </p:spPr>
        <p:txBody>
          <a:bodyPr/>
          <a:lstStyle/>
          <a:p>
            <a:r>
              <a:rPr lang="vi-VN"/>
              <a:t>Phân quyền thế nào?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29842" y="1802297"/>
            <a:ext cx="3868340" cy="36972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vi-VN" sz="1800"/>
              <a:t>Có 18 nhóm mặt hàng phải chịu nhiều thủ tục kiểm tra chuyên ngành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Nồi cơm điện: Bộ KHCN, Bộ Công Thương, Bộ Y tế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Xe ô tô con: Bộ GTVT, Bộ KHCN, Bộ Công Thương</a:t>
            </a:r>
          </a:p>
          <a:p>
            <a:pPr>
              <a:lnSpc>
                <a:spcPct val="120000"/>
              </a:lnSpc>
            </a:pPr>
            <a:r>
              <a:rPr lang="vi-VN" sz="1800"/>
              <a:t>Giải pháp nào?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Các Bộ chỉ ban hành quy chuẩn, việc kiểm tra do một đơn vị đủ năng lực</a:t>
            </a:r>
          </a:p>
          <a:p>
            <a:pPr>
              <a:lnSpc>
                <a:spcPct val="120000"/>
              </a:lnSpc>
            </a:pPr>
            <a:r>
              <a:rPr lang="vi-VN" sz="1800">
                <a:sym typeface="Wingdings"/>
              </a:rPr>
              <a:t> cần có quyết tâm và cả ”hy sinh” quyền quản lý</a:t>
            </a:r>
            <a:endParaRPr lang="vi-VN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29150" y="686215"/>
            <a:ext cx="3887391" cy="6179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vi-VN"/>
              <a:t>Loại hàng nào?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29150" y="1802297"/>
            <a:ext cx="3887391" cy="369720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vi-VN" sz="1800"/>
              <a:t>Lý thuyết: 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Chỉ những mặt hàng có thể gây ra rủi ro đáng kể đến các lợi ích công cộng cần kiểm soát trước khi lưu thông</a:t>
            </a:r>
          </a:p>
          <a:p>
            <a:pPr>
              <a:lnSpc>
                <a:spcPct val="120000"/>
              </a:lnSpc>
            </a:pPr>
            <a:r>
              <a:rPr lang="vi-VN" sz="1800"/>
              <a:t>Thực tế: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Thẩm quyền ban hành danh mục thuộc về các bộ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Chưa có tiêu chí thống nhất</a:t>
            </a:r>
          </a:p>
          <a:p>
            <a:pPr>
              <a:lnSpc>
                <a:spcPct val="120000"/>
              </a:lnSpc>
            </a:pPr>
            <a:r>
              <a:rPr lang="vi-VN" sz="1800"/>
              <a:t>Ví dụ: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Thiết bị in: không có nguy cơ rủi ro đến lợi ích công cộng</a:t>
            </a:r>
          </a:p>
          <a:p>
            <a:pPr>
              <a:lnSpc>
                <a:spcPct val="120000"/>
              </a:lnSpc>
            </a:pPr>
            <a:endParaRPr lang="vi-VN" sz="1800"/>
          </a:p>
          <a:p>
            <a:pPr>
              <a:lnSpc>
                <a:spcPct val="120000"/>
              </a:lnSpc>
            </a:pPr>
            <a:endParaRPr lang="vi-VN" sz="1800"/>
          </a:p>
          <a:p>
            <a:pPr>
              <a:lnSpc>
                <a:spcPct val="120000"/>
              </a:lnSpc>
            </a:pPr>
            <a:endParaRPr lang="vi-VN" sz="1800"/>
          </a:p>
        </p:txBody>
      </p:sp>
    </p:spTree>
    <p:extLst>
      <p:ext uri="{BB962C8B-B14F-4D97-AF65-F5344CB8AC3E}">
        <p14:creationId xmlns:p14="http://schemas.microsoft.com/office/powerpoint/2010/main" val="1025840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Ai kiểm tra?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Tổ chức chứng nhận sự phù hợp</a:t>
            </a:r>
          </a:p>
          <a:p>
            <a:r>
              <a:rPr lang="vi-VN"/>
              <a:t>Quá ít tổ chức được chỉ định gây tình trạng độc quyền</a:t>
            </a:r>
          </a:p>
          <a:p>
            <a:pPr lvl="1"/>
            <a:r>
              <a:rPr lang="vi-VN"/>
              <a:t>Kiểm tra chất lượng phân bón</a:t>
            </a:r>
          </a:p>
          <a:p>
            <a:r>
              <a:rPr lang="vi-VN"/>
              <a:t>Vẫn do CQNN kiểm tra:</a:t>
            </a:r>
          </a:p>
          <a:p>
            <a:pPr lvl="1"/>
            <a:r>
              <a:rPr lang="vi-VN"/>
              <a:t>Kiểm tra chất lượng muối nhập khẩu =&gt; Chi cục thuộc Sở NNPTNT </a:t>
            </a:r>
          </a:p>
          <a:p>
            <a:pPr lvl="1"/>
            <a:r>
              <a:rPr lang="vi-VN"/>
              <a:t>Kiểm dịch thực vật nhập khẩu, xuất khẩu, quá cảnh =&gt; Cơ quan kiểm dịch thực vật</a:t>
            </a:r>
          </a:p>
          <a:p>
            <a:endParaRPr lang="vi-VN"/>
          </a:p>
          <a:p>
            <a:endParaRPr lang="vi-VN"/>
          </a:p>
          <a:p>
            <a:endParaRPr lang="vi-VN"/>
          </a:p>
          <a:p>
            <a:pPr lvl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6094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3200"/>
              <a:t>Ưu đãi hỗ trợ nông nghiệp </a:t>
            </a:r>
            <a:r>
              <a:rPr lang="mr-IN" sz="3200"/>
              <a:t>–</a:t>
            </a:r>
            <a:r>
              <a:rPr lang="vi-VN" sz="3200"/>
              <a:t> Ưu đãi nhiều nhưng chưa giải quyết vấn đề cốt lõi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vi-VN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vi-VN"/>
              <a:t>Từ đầu nhiệm kỳ, Chính phủ thể hiện sự quan tâm rất lớn đến nông nghiệp.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vi-VN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vi-VN"/>
              <a:t>Trong năm 2018, rất nhiều văn bản pháp lý quan trọng trong lĩnh vực nông nghiệp được ban hành, sửa đổi, bổ sung.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vi-VN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vi-VN"/>
              <a:t>Xu hướng chủ đạo là ưu đãi, hỗ trợ rất nhiều.</a:t>
            </a:r>
          </a:p>
        </p:txBody>
      </p:sp>
    </p:spTree>
    <p:extLst>
      <p:ext uri="{BB962C8B-B14F-4D97-AF65-F5344CB8AC3E}">
        <p14:creationId xmlns:p14="http://schemas.microsoft.com/office/powerpoint/2010/main" val="2005331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4400"/>
              <a:t>Ưu đãi nhiều</a:t>
            </a:r>
            <a:r>
              <a:rPr lang="mr-IN" sz="4400"/>
              <a:t>…</a:t>
            </a:r>
            <a:endParaRPr lang="vi-VN" sz="44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348" y="1845734"/>
            <a:ext cx="3929932" cy="40233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vi-VN" sz="1800"/>
              <a:t>Nông nghiệp công nghệ cao (NĐ 83)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Ưu đãi tín dụng, mở rộng đối tượng, 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Hỗ trợ chi phí chuyển giao công nghệ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Rõ ràng về điều kiện, thủ tục</a:t>
            </a:r>
          </a:p>
          <a:p>
            <a:pPr>
              <a:lnSpc>
                <a:spcPct val="120000"/>
              </a:lnSpc>
            </a:pPr>
            <a:r>
              <a:rPr lang="vi-VN"/>
              <a:t>Nông nghiệp hữu cơ (NĐ 109)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Tiêu chuẩn kỹ thuật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Hỗ trợ chi phí sản xuất</a:t>
            </a:r>
          </a:p>
          <a:p>
            <a:pPr>
              <a:lnSpc>
                <a:spcPct val="120000"/>
              </a:lnSpc>
            </a:pPr>
            <a:r>
              <a:rPr lang="vi-VN"/>
              <a:t>Phát triển ngành nghề nông thôn (NĐ 152)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Hỗ trợ sản xuất thủ công mỹ nghệ, ngành nghề chuyên môn hoá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14400"/>
            <a:ext cx="3886200" cy="48958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vi-VN" sz="1800"/>
              <a:t>Hỗ trợ doanh nghiệp đầu tư vào nông nghiệp (NĐ 57)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Ưu đãi về tài chính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Giảm thủ tục hành chính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Cam kết không thanh tra, kiểm tra khi không có dấu hiệu vi phạm</a:t>
            </a:r>
          </a:p>
          <a:p>
            <a:pPr>
              <a:lnSpc>
                <a:spcPct val="120000"/>
              </a:lnSpc>
            </a:pPr>
            <a:r>
              <a:rPr lang="vi-VN" sz="1800"/>
              <a:t>Liên kết sản xuất </a:t>
            </a:r>
            <a:r>
              <a:rPr lang="mr-IN" sz="1800"/>
              <a:t>–</a:t>
            </a:r>
            <a:r>
              <a:rPr lang="vi-VN" sz="1800"/>
              <a:t> tiêu thụ sản phẩm (NĐ 98)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Bỏ hỗ trợ theo quy hoạch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Vấn đề thực thi hợp đồng vẫn chưa được cải thiện</a:t>
            </a:r>
          </a:p>
          <a:p>
            <a:pPr>
              <a:lnSpc>
                <a:spcPct val="120000"/>
              </a:lnSpc>
            </a:pPr>
            <a:r>
              <a:rPr lang="vi-VN" sz="1800"/>
              <a:t>Ưu đãi khi mua bảo hiểm nông nghiệp (NĐ 58)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Thí điểm từ 2011</a:t>
            </a:r>
          </a:p>
          <a:p>
            <a:pPr lvl="1">
              <a:lnSpc>
                <a:spcPct val="120000"/>
              </a:lnSpc>
            </a:pPr>
            <a:r>
              <a:rPr lang="vi-VN" sz="1600"/>
              <a:t>Hỗ trợ đến 90% phí bảo hiểm</a:t>
            </a:r>
          </a:p>
          <a:p>
            <a:pPr>
              <a:lnSpc>
                <a:spcPct val="120000"/>
              </a:lnSpc>
            </a:pPr>
            <a:endParaRPr lang="vi-VN" sz="1800"/>
          </a:p>
        </p:txBody>
      </p:sp>
    </p:spTree>
    <p:extLst>
      <p:ext uri="{BB962C8B-B14F-4D97-AF65-F5344CB8AC3E}">
        <p14:creationId xmlns:p14="http://schemas.microsoft.com/office/powerpoint/2010/main" val="623312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Nhưng còn vấn đề cốt lõi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6610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vi-VN"/>
              <a:t>Quyền tài sản đối với đất đai</a:t>
            </a:r>
          </a:p>
          <a:p>
            <a:pPr lvl="1">
              <a:lnSpc>
                <a:spcPct val="110000"/>
              </a:lnSpc>
            </a:pPr>
            <a:r>
              <a:rPr lang="vi-VN"/>
              <a:t>76% DN nông nghiệp gặp khó về thủ tục hành chính đất đai</a:t>
            </a:r>
          </a:p>
          <a:p>
            <a:pPr lvl="1">
              <a:lnSpc>
                <a:spcPct val="110000"/>
              </a:lnSpc>
            </a:pPr>
            <a:r>
              <a:rPr lang="vi-VN"/>
              <a:t>Đất đai là lĩnh vực phiền hà nhất đối với DN nông nghiệp</a:t>
            </a:r>
          </a:p>
          <a:p>
            <a:pPr lvl="1">
              <a:lnSpc>
                <a:spcPct val="110000"/>
              </a:lnSpc>
            </a:pPr>
            <a:r>
              <a:rPr lang="vi-VN"/>
              <a:t>Cản trở khi mở rộng sản xuất: thủ tục đất đai, quy hoạch không phù hợp, ít thông tin về đất đai</a:t>
            </a:r>
            <a:r>
              <a:rPr lang="mr-IN"/>
              <a:t>…</a:t>
            </a:r>
            <a:r>
              <a:rPr lang="vi-VN"/>
              <a:t> </a:t>
            </a:r>
          </a:p>
          <a:p>
            <a:pPr>
              <a:lnSpc>
                <a:spcPct val="110000"/>
              </a:lnSpc>
            </a:pPr>
            <a:r>
              <a:rPr lang="vi-VN"/>
              <a:t>Bảo hộ sở hữu trí tuệ, nhãn mác</a:t>
            </a:r>
          </a:p>
          <a:p>
            <a:pPr lvl="1">
              <a:lnSpc>
                <a:spcPct val="110000"/>
              </a:lnSpc>
            </a:pPr>
            <a:r>
              <a:rPr lang="vi-VN"/>
              <a:t>Tình trạng giả nhãn mác, sở hữu trí tuệ</a:t>
            </a:r>
          </a:p>
          <a:p>
            <a:pPr lvl="1">
              <a:lnSpc>
                <a:spcPct val="110000"/>
              </a:lnSpc>
            </a:pPr>
            <a:r>
              <a:rPr lang="vi-VN"/>
              <a:t>Tình trạng “mua” chứng nhận, không xử lý vi phạm về nhãn mác, chứng nhận</a:t>
            </a:r>
          </a:p>
          <a:p>
            <a:pPr>
              <a:lnSpc>
                <a:spcPct val="110000"/>
              </a:lnSpc>
            </a:pPr>
            <a:r>
              <a:rPr lang="vi-VN"/>
              <a:t>Thực thi hợp đồng</a:t>
            </a:r>
          </a:p>
          <a:p>
            <a:pPr lvl="1">
              <a:lnSpc>
                <a:spcPct val="110000"/>
              </a:lnSpc>
            </a:pPr>
            <a:r>
              <a:rPr lang="vi-VN"/>
              <a:t>Tình trạng “lật kèo” khi ký hợp đồng sản xuất </a:t>
            </a:r>
            <a:r>
              <a:rPr lang="mr-IN"/>
              <a:t>–</a:t>
            </a:r>
            <a:r>
              <a:rPr lang="vi-VN"/>
              <a:t> tiêu thụ</a:t>
            </a:r>
          </a:p>
          <a:p>
            <a:pPr lvl="1">
              <a:lnSpc>
                <a:spcPct val="110000"/>
              </a:lnSpc>
            </a:pPr>
            <a:r>
              <a:rPr lang="vi-VN"/>
              <a:t>Xét xử kéo dài, thi hành án kém hiệu quả</a:t>
            </a:r>
          </a:p>
          <a:p>
            <a:pPr>
              <a:lnSpc>
                <a:spcPct val="110000"/>
              </a:lnSpc>
            </a:pPr>
            <a:r>
              <a:rPr lang="vi-VN">
                <a:sym typeface="Wingdings"/>
              </a:rPr>
              <a:t> Cần nhiều cơ quan chung tay, không chỉ Bộ Nông nghiệp</a:t>
            </a:r>
            <a:endParaRPr lang="vi-VN"/>
          </a:p>
          <a:p>
            <a:pPr>
              <a:lnSpc>
                <a:spcPct val="110000"/>
              </a:lnSpc>
            </a:pPr>
            <a:endParaRPr lang="vi-VN"/>
          </a:p>
          <a:p>
            <a:pPr lvl="1">
              <a:lnSpc>
                <a:spcPct val="110000"/>
              </a:lnSpc>
            </a:pPr>
            <a:endParaRPr lang="vi-VN"/>
          </a:p>
          <a:p>
            <a:pPr lvl="1">
              <a:lnSpc>
                <a:spcPct val="110000"/>
              </a:lnSpc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3476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/>
              <a:t>Đầu tư tư nhân trong giáo dục </a:t>
            </a:r>
            <a:r>
              <a:rPr lang="mr-IN"/>
              <a:t>–</a:t>
            </a:r>
            <a:r>
              <a:rPr lang="vi-VN"/>
              <a:t> Cởi mở nhưng chưa nhất quán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  <a:p>
            <a:endParaRPr lang="vi-VN"/>
          </a:p>
          <a:p>
            <a:r>
              <a:rPr lang="vi-VN"/>
              <a:t>Lĩnh vực nhận được rất nhiều sự quan tâm của các nhà đầu tư</a:t>
            </a:r>
          </a:p>
          <a:p>
            <a:r>
              <a:rPr lang="vi-VN"/>
              <a:t>Nhu cầu giáo dục rất lớn, đa dạng nhưng mức độ mở cửa với đầu tư tư nhân còn khá khiêm tốn</a:t>
            </a:r>
          </a:p>
        </p:txBody>
      </p:sp>
    </p:spTree>
    <p:extLst>
      <p:ext uri="{BB962C8B-B14F-4D97-AF65-F5344CB8AC3E}">
        <p14:creationId xmlns:p14="http://schemas.microsoft.com/office/powerpoint/2010/main" val="316008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77078"/>
            <a:ext cx="7886700" cy="702365"/>
          </a:xfrm>
        </p:spPr>
        <p:txBody>
          <a:bodyPr>
            <a:normAutofit fontScale="90000"/>
          </a:bodyPr>
          <a:lstStyle/>
          <a:p>
            <a:r>
              <a:rPr lang="vi-VN"/>
              <a:t>Gia nhập thị trường giáo dục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9842" y="1377562"/>
            <a:ext cx="3868340" cy="897009"/>
          </a:xfrm>
        </p:spPr>
        <p:txBody>
          <a:bodyPr>
            <a:normAutofit/>
          </a:bodyPr>
          <a:lstStyle/>
          <a:p>
            <a:r>
              <a:rPr lang="vi-VN" sz="1800" b="1"/>
              <a:t>Nghị định 135 và Nghị định 86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1" y="2472691"/>
            <a:ext cx="4109799" cy="30268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vi-VN"/>
              <a:t>Cởi mở:</a:t>
            </a:r>
          </a:p>
          <a:p>
            <a:pPr lvl="1">
              <a:lnSpc>
                <a:spcPct val="100000"/>
              </a:lnSpc>
            </a:pPr>
            <a:r>
              <a:rPr lang="en-US" sz="1400"/>
              <a:t>G</a:t>
            </a:r>
            <a:r>
              <a:rPr lang="vi-VN" sz="1400"/>
              <a:t>iảm thời gian, thành phần hồ sơ</a:t>
            </a:r>
          </a:p>
          <a:p>
            <a:pPr lvl="1">
              <a:lnSpc>
                <a:spcPct val="100000"/>
              </a:lnSpc>
            </a:pPr>
            <a:r>
              <a:rPr lang="vi-VN" sz="1400"/>
              <a:t>Bỏ điều kiện không minh bạch</a:t>
            </a:r>
          </a:p>
          <a:p>
            <a:pPr lvl="1">
              <a:lnSpc>
                <a:spcPct val="100000"/>
              </a:lnSpc>
            </a:pPr>
            <a:r>
              <a:rPr lang="en-US" sz="1400"/>
              <a:t>G</a:t>
            </a:r>
            <a:r>
              <a:rPr lang="vi-VN" sz="1400"/>
              <a:t>iảm ĐK cơ sở vật chất, vốn, cho phép thuê</a:t>
            </a:r>
          </a:p>
          <a:p>
            <a:pPr lvl="1">
              <a:lnSpc>
                <a:spcPct val="100000"/>
              </a:lnSpc>
            </a:pPr>
            <a:r>
              <a:rPr lang="vi-VN" sz="1400"/>
              <a:t>Bỏ yêu cầu có kế toán, thủ quỹ, kinh nghiệm giáo viên mầm mon</a:t>
            </a:r>
            <a:r>
              <a:rPr lang="mr-IN" sz="1400"/>
              <a:t>…</a:t>
            </a:r>
            <a:endParaRPr lang="vi-VN" sz="1400"/>
          </a:p>
          <a:p>
            <a:pPr lvl="1">
              <a:lnSpc>
                <a:spcPct val="100000"/>
              </a:lnSpc>
            </a:pPr>
            <a:r>
              <a:rPr lang="vi-VN" sz="1400"/>
              <a:t>Nâng tỷ lệ học sinh Việt Nam lên 50%</a:t>
            </a:r>
          </a:p>
          <a:p>
            <a:pPr>
              <a:lnSpc>
                <a:spcPct val="100000"/>
              </a:lnSpc>
            </a:pPr>
            <a:r>
              <a:rPr lang="vi-VN"/>
              <a:t>Chưa nhất quán</a:t>
            </a:r>
          </a:p>
          <a:p>
            <a:pPr lvl="1">
              <a:lnSpc>
                <a:spcPct val="100000"/>
              </a:lnSpc>
            </a:pPr>
            <a:r>
              <a:rPr lang="vi-VN" sz="1400"/>
              <a:t>Cơ sở giáo dục phải phù hợp với quy hoạch</a:t>
            </a:r>
          </a:p>
          <a:p>
            <a:pPr lvl="1">
              <a:lnSpc>
                <a:spcPct val="100000"/>
              </a:lnSpc>
            </a:pPr>
            <a:r>
              <a:rPr lang="vi-VN" sz="1400"/>
              <a:t>Vẫn phải thực hiện hai thủ tục cấp phép thành lập và cấp phép hoạt động</a:t>
            </a:r>
          </a:p>
          <a:p>
            <a:pPr lvl="1">
              <a:lnSpc>
                <a:spcPct val="100000"/>
              </a:lnSpc>
            </a:pPr>
            <a:r>
              <a:rPr lang="vi-VN" sz="1400"/>
              <a:t>Tình trạng pháp nhân trong pháp nhân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29150" y="1377564"/>
            <a:ext cx="3887391" cy="897008"/>
          </a:xfrm>
        </p:spPr>
        <p:txBody>
          <a:bodyPr>
            <a:normAutofit/>
          </a:bodyPr>
          <a:lstStyle/>
          <a:p>
            <a:r>
              <a:rPr lang="vi-VN" b="1"/>
              <a:t>Luật Giáo dục đại học và Luật Giáo dục (dự thảo)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29150" y="2472691"/>
            <a:ext cx="3887391" cy="302680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vi-VN" sz="1600"/>
              <a:t>Cởi mở</a:t>
            </a:r>
          </a:p>
          <a:p>
            <a:pPr lvl="1">
              <a:lnSpc>
                <a:spcPct val="120000"/>
              </a:lnSpc>
            </a:pPr>
            <a:r>
              <a:rPr lang="vi-VN" sz="1400"/>
              <a:t>Ghi nhận khái niệm nhà đầu tư, trường tư thục, tư thục hoạt động không vì lợi nhuận</a:t>
            </a:r>
          </a:p>
          <a:p>
            <a:pPr lvl="1">
              <a:lnSpc>
                <a:spcPct val="120000"/>
              </a:lnSpc>
            </a:pPr>
            <a:r>
              <a:rPr lang="vi-VN" sz="1400"/>
              <a:t>Trường tư được tự chủ tổ chức</a:t>
            </a:r>
          </a:p>
          <a:p>
            <a:pPr lvl="1">
              <a:lnSpc>
                <a:spcPct val="120000"/>
              </a:lnSpc>
            </a:pPr>
            <a:r>
              <a:rPr lang="vi-VN" sz="1400"/>
              <a:t>Trường tư được tự lựa chọn thành lập tổ chức kinh tế hoặc không</a:t>
            </a:r>
          </a:p>
          <a:p>
            <a:pPr lvl="1">
              <a:lnSpc>
                <a:spcPct val="120000"/>
              </a:lnSpc>
            </a:pPr>
            <a:r>
              <a:rPr lang="vi-VN" sz="1400"/>
              <a:t>Tự chủ về bổ nhiệm hiệu trưởng đại học</a:t>
            </a:r>
          </a:p>
          <a:p>
            <a:pPr>
              <a:lnSpc>
                <a:spcPct val="120000"/>
              </a:lnSpc>
            </a:pPr>
            <a:r>
              <a:rPr lang="vi-VN" sz="1600"/>
              <a:t>Chưa nhất quán</a:t>
            </a:r>
          </a:p>
          <a:p>
            <a:pPr lvl="1">
              <a:lnSpc>
                <a:spcPct val="120000"/>
              </a:lnSpc>
            </a:pPr>
            <a:r>
              <a:rPr lang="vi-VN" sz="1400"/>
              <a:t>Vẫn quy định Quy hoạch mạng lưới cơ sở giáo dục địa học</a:t>
            </a:r>
          </a:p>
          <a:p>
            <a:pPr lvl="1">
              <a:lnSpc>
                <a:spcPct val="120000"/>
              </a:lnSpc>
            </a:pPr>
            <a:r>
              <a:rPr lang="vi-VN" sz="1400"/>
              <a:t>Hiệu trưởng trường phổ thông vẫn phải được nhà nước công nhận</a:t>
            </a:r>
          </a:p>
        </p:txBody>
      </p:sp>
    </p:spTree>
    <p:extLst>
      <p:ext uri="{BB962C8B-B14F-4D97-AF65-F5344CB8AC3E}">
        <p14:creationId xmlns:p14="http://schemas.microsoft.com/office/powerpoint/2010/main" val="111270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4400"/>
              <a:t>Dòng chảy pháp luật kinh doanh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  <a:p>
            <a:r>
              <a:rPr lang="vi-VN"/>
              <a:t>Sáng kiến của VCCI</a:t>
            </a:r>
          </a:p>
          <a:p>
            <a:r>
              <a:rPr lang="en-US"/>
              <a:t>C</a:t>
            </a:r>
            <a:r>
              <a:rPr lang="vi-VN"/>
              <a:t>ác quy định pháp luật trong 6 tháng hoặc 1 năm, được tập hợp từ HHDN, doanh nhân, luật sư, chuyên gia</a:t>
            </a:r>
          </a:p>
          <a:p>
            <a:r>
              <a:rPr lang="vi-VN"/>
              <a:t>Chuyên đề: một vấn đề hoặc một thách thức pháp lý lớn trong công tác xây dựng thể chế</a:t>
            </a:r>
          </a:p>
          <a:p>
            <a:r>
              <a:rPr lang="vi-VN"/>
              <a:t>Đánh giá phản hồi tiếp thu ý kiến</a:t>
            </a: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5748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59100"/>
          </a:xfrm>
        </p:spPr>
        <p:txBody>
          <a:bodyPr/>
          <a:lstStyle/>
          <a:p>
            <a:r>
              <a:rPr lang="vi-VN"/>
              <a:t>Quyền tự quyết của trường tư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vi-VN"/>
              <a:t>Mục tiêu quản lý</a:t>
            </a:r>
          </a:p>
          <a:p>
            <a:pPr lvl="1">
              <a:lnSpc>
                <a:spcPct val="100000"/>
              </a:lnSpc>
            </a:pPr>
            <a:r>
              <a:rPr lang="vi-VN"/>
              <a:t>Trường công: Nhà nước vừa quản lý, vừa là chủ sở hữu</a:t>
            </a:r>
          </a:p>
          <a:p>
            <a:pPr lvl="1">
              <a:lnSpc>
                <a:spcPct val="100000"/>
              </a:lnSpc>
            </a:pPr>
            <a:r>
              <a:rPr lang="vi-VN"/>
              <a:t>Trường tư: Nhà nước chỉ quản lý, không phải là chủ sở hữu</a:t>
            </a:r>
          </a:p>
          <a:p>
            <a:pPr>
              <a:lnSpc>
                <a:spcPct val="100000"/>
              </a:lnSpc>
            </a:pPr>
            <a:r>
              <a:rPr lang="vi-VN"/>
              <a:t>Nhiều quy định can thiệp vào quyền tự quyết của trường tư (TT 16 và 21 của Bộ GDDT)</a:t>
            </a:r>
          </a:p>
          <a:p>
            <a:pPr lvl="1">
              <a:lnSpc>
                <a:spcPct val="100000"/>
              </a:lnSpc>
            </a:pPr>
            <a:r>
              <a:rPr lang="vi-VN"/>
              <a:t>Giám đốc trung tâm tin học, ngoại ngữ phải có nhân thân tốt, có năng lực quản lý, có kinh nghiệm hoạt động trong lĩnh vực giáo dục.</a:t>
            </a:r>
          </a:p>
          <a:p>
            <a:pPr lvl="1">
              <a:lnSpc>
                <a:spcPct val="100000"/>
              </a:lnSpc>
            </a:pPr>
            <a:r>
              <a:rPr lang="vi-VN"/>
              <a:t>Giám đốc trung tâm tin học, ngoại ngữ phải được Sở GĐDT công nhận với nhiệm kỳ 5 năm</a:t>
            </a:r>
          </a:p>
          <a:p>
            <a:pPr lvl="1">
              <a:lnSpc>
                <a:spcPct val="100000"/>
              </a:lnSpc>
            </a:pPr>
            <a:r>
              <a:rPr lang="vi-VN"/>
              <a:t>Khi tiếp nhận tài trợ, các trường tư thục phải lập tổ tiếp nhận tài trợ, phải công khai việc sử dụng khoản tài trợ.</a:t>
            </a:r>
          </a:p>
        </p:txBody>
      </p:sp>
    </p:spTree>
    <p:extLst>
      <p:ext uri="{BB962C8B-B14F-4D97-AF65-F5344CB8AC3E}">
        <p14:creationId xmlns:p14="http://schemas.microsoft.com/office/powerpoint/2010/main" val="1670285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/>
              <a:t>Minh bạch thông tin </a:t>
            </a:r>
            <a:r>
              <a:rPr lang="mr-IN"/>
              <a:t>–</a:t>
            </a:r>
            <a:r>
              <a:rPr lang="vi-VN"/>
              <a:t> Chìa khoá quan trọng để quản lý giáo dục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vi-VN"/>
              <a:t>Cách thức hiện tại</a:t>
            </a:r>
          </a:p>
          <a:p>
            <a:pPr lvl="1">
              <a:lnSpc>
                <a:spcPct val="110000"/>
              </a:lnSpc>
            </a:pPr>
            <a:r>
              <a:rPr lang="vi-VN"/>
              <a:t>Nhà nước đánh giá, phân loại, xếp hạng các trường, hiệu trưởng và giáo viên</a:t>
            </a:r>
          </a:p>
          <a:p>
            <a:pPr lvl="1">
              <a:lnSpc>
                <a:spcPct val="110000"/>
              </a:lnSpc>
            </a:pPr>
            <a:r>
              <a:rPr lang="vi-VN"/>
              <a:t>Vấn đề:</a:t>
            </a:r>
          </a:p>
          <a:p>
            <a:pPr lvl="2">
              <a:lnSpc>
                <a:spcPct val="110000"/>
              </a:lnSpc>
            </a:pPr>
            <a:r>
              <a:rPr lang="vi-VN"/>
              <a:t>Tiêu chí đánh giá định tính</a:t>
            </a:r>
          </a:p>
          <a:p>
            <a:pPr lvl="2">
              <a:lnSpc>
                <a:spcPct val="110000"/>
              </a:lnSpc>
            </a:pPr>
            <a:r>
              <a:rPr lang="vi-VN"/>
              <a:t>Không có sự tham gia của người học (cựu học sinh hoặc phụ huynh)</a:t>
            </a:r>
          </a:p>
          <a:p>
            <a:pPr lvl="2">
              <a:lnSpc>
                <a:spcPct val="110000"/>
              </a:lnSpc>
            </a:pPr>
            <a:r>
              <a:rPr lang="vi-VN"/>
              <a:t>Không công khai đánh giá</a:t>
            </a:r>
          </a:p>
          <a:p>
            <a:pPr>
              <a:lnSpc>
                <a:spcPct val="110000"/>
              </a:lnSpc>
            </a:pPr>
            <a:endParaRPr lang="vi-VN"/>
          </a:p>
          <a:p>
            <a:pPr lvl="1">
              <a:lnSpc>
                <a:spcPct val="110000"/>
              </a:lnSpc>
            </a:pP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vi-VN"/>
              <a:t>Cách nên làm</a:t>
            </a:r>
          </a:p>
          <a:p>
            <a:pPr lvl="1">
              <a:lnSpc>
                <a:spcPct val="110000"/>
              </a:lnSpc>
            </a:pPr>
            <a:r>
              <a:rPr lang="vi-VN"/>
              <a:t>Nhà nước yêu cầu các trường công khai thông tin. Việc so sánh, đánh giá, lựa chọn là quyền của phụ huynh và học sinh.</a:t>
            </a:r>
          </a:p>
          <a:p>
            <a:pPr lvl="1">
              <a:lnSpc>
                <a:spcPct val="110000"/>
              </a:lnSpc>
            </a:pPr>
            <a:r>
              <a:rPr lang="vi-VN"/>
              <a:t>Nhà nước quy định những thông tin phải công khai, thống nhất cách thức thu thập thông tin.</a:t>
            </a:r>
          </a:p>
          <a:p>
            <a:pPr lvl="1">
              <a:lnSpc>
                <a:spcPct val="110000"/>
              </a:lnSpc>
            </a:pPr>
            <a:r>
              <a:rPr lang="vi-VN"/>
              <a:t>Nhà nước xử lý các trường hợp không công khai đầy đủ và trung thực. </a:t>
            </a:r>
          </a:p>
        </p:txBody>
      </p:sp>
    </p:spTree>
    <p:extLst>
      <p:ext uri="{BB962C8B-B14F-4D97-AF65-F5344CB8AC3E}">
        <p14:creationId xmlns:p14="http://schemas.microsoft.com/office/powerpoint/2010/main" val="966967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4400"/>
              <a:t>Phương thức kinh doanh mới </a:t>
            </a:r>
            <a:r>
              <a:rPr lang="mr-IN" sz="4400"/>
              <a:t>–</a:t>
            </a:r>
            <a:r>
              <a:rPr lang="vi-VN" sz="4400"/>
              <a:t> Thách thức của tư duy quản lý cũ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991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/>
              <a:t>Sự xâm lấn của mô hình kinh tế chia sẻ và những tác động ban đầu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vi-VN"/>
              <a:t>Sự xâm lấn</a:t>
            </a:r>
          </a:p>
          <a:p>
            <a:pPr lvl="1">
              <a:lnSpc>
                <a:spcPct val="100000"/>
              </a:lnSpc>
            </a:pPr>
            <a:r>
              <a:rPr lang="vi-VN"/>
              <a:t>Hoạt động vận tải qua phương thức kết nối công nghệ</a:t>
            </a:r>
          </a:p>
          <a:p>
            <a:pPr lvl="1">
              <a:lnSpc>
                <a:spcPct val="100000"/>
              </a:lnSpc>
            </a:pPr>
            <a:r>
              <a:rPr lang="vi-VN"/>
              <a:t>Kinh doanh lưu trú qua mô hình kết nối Airbnb</a:t>
            </a:r>
          </a:p>
          <a:p>
            <a:pPr>
              <a:lnSpc>
                <a:spcPct val="100000"/>
              </a:lnSpc>
            </a:pPr>
            <a:r>
              <a:rPr lang="en-US"/>
              <a:t>Phản ứng của các doanh nghiệp</a:t>
            </a:r>
          </a:p>
          <a:p>
            <a:pPr lvl="1">
              <a:lnSpc>
                <a:spcPct val="100000"/>
              </a:lnSpc>
            </a:pPr>
            <a:r>
              <a:rPr lang="en-US"/>
              <a:t>Các hãng vận tải theo phương thức truyền thống</a:t>
            </a:r>
          </a:p>
          <a:p>
            <a:pPr lvl="2">
              <a:lnSpc>
                <a:spcPct val="100000"/>
              </a:lnSpc>
            </a:pPr>
            <a:r>
              <a:rPr lang="en-US"/>
              <a:t>Phản đối chính sách</a:t>
            </a:r>
          </a:p>
          <a:p>
            <a:pPr lvl="2">
              <a:lnSpc>
                <a:spcPct val="100000"/>
              </a:lnSpc>
            </a:pPr>
            <a:r>
              <a:rPr lang="en-US"/>
              <a:t>Khởi kiện dân sự đòi bồi thường thiệt hại ngoài hợp đồng</a:t>
            </a:r>
          </a:p>
          <a:p>
            <a:pPr lvl="2">
              <a:lnSpc>
                <a:spcPct val="100000"/>
              </a:lnSpc>
            </a:pPr>
            <a:r>
              <a:rPr lang="en-US"/>
              <a:t>Tự cải thiện phương thức kinh doanh</a:t>
            </a:r>
            <a:endParaRPr lang="vi-VN"/>
          </a:p>
          <a:p>
            <a:pPr lvl="1">
              <a:lnSpc>
                <a:spcPct val="100000"/>
              </a:lnSpc>
            </a:pPr>
            <a:r>
              <a:rPr lang="vi-VN"/>
              <a:t>Các đơn vị dịch vụ lưu trú truyền thống</a:t>
            </a:r>
          </a:p>
          <a:p>
            <a:pPr lvl="2">
              <a:lnSpc>
                <a:spcPct val="100000"/>
              </a:lnSpc>
            </a:pPr>
            <a:r>
              <a:rPr lang="vi-VN"/>
              <a:t>Một số khách sạn bị ảnh hưởng</a:t>
            </a:r>
          </a:p>
          <a:p>
            <a:pPr>
              <a:lnSpc>
                <a:spcPct val="100000"/>
              </a:lnSpc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8297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Ứng xử của cơ quan nhà nước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Lúng túng lựa chọn</a:t>
            </a:r>
          </a:p>
          <a:p>
            <a:pPr lvl="1"/>
            <a:r>
              <a:rPr lang="vi-VN"/>
              <a:t>Quyết định 24/2016 của Bộ GTVT trong lĩnh vực vận tải: xe hợp đồng tại 5 tỉnh, thành phố</a:t>
            </a:r>
          </a:p>
          <a:p>
            <a:pPr lvl="1"/>
            <a:r>
              <a:rPr lang="vi-VN"/>
              <a:t>Có sự “bất bình đẳng” về áp dụng pháp luật.</a:t>
            </a:r>
          </a:p>
          <a:p>
            <a:pPr lvl="1"/>
            <a:r>
              <a:rPr lang="vi-VN"/>
              <a:t>Nghị định sửa đổi Nghị định 86: vẫn loay hoay</a:t>
            </a:r>
          </a:p>
          <a:p>
            <a:r>
              <a:rPr lang="vi-VN"/>
              <a:t>Chưa có động thái</a:t>
            </a:r>
          </a:p>
          <a:p>
            <a:pPr lvl="1"/>
            <a:r>
              <a:rPr lang="vi-VN"/>
              <a:t>Các cơ quan nhà nước không có động thái quản lý hoạt động của Airbnb và các đối tác của Airbnb</a:t>
            </a:r>
          </a:p>
          <a:p>
            <a:pPr lvl="1"/>
            <a:r>
              <a:rPr lang="vi-VN"/>
              <a:t>Xét về bản chất cũng là dịch vụ lưu trú, nhưng không thuộc các loại được liệt kê</a:t>
            </a:r>
          </a:p>
        </p:txBody>
      </p:sp>
    </p:spTree>
    <p:extLst>
      <p:ext uri="{BB962C8B-B14F-4D97-AF65-F5344CB8AC3E}">
        <p14:creationId xmlns:p14="http://schemas.microsoft.com/office/powerpoint/2010/main" val="587931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/>
              <a:t>Nước ngoài ứng xử thế nào trước kết nối vận tải bằng công nghệ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vi-VN"/>
          </a:p>
          <a:p>
            <a:r>
              <a:rPr lang="vi-VN"/>
              <a:t>Phản ứng của các hãng vận tải truyền thống</a:t>
            </a:r>
          </a:p>
          <a:p>
            <a:pPr lvl="1"/>
            <a:r>
              <a:rPr lang="vi-VN"/>
              <a:t>Bali, Indonesia: xung đột đẩy lên mức độ bạo lực</a:t>
            </a:r>
          </a:p>
          <a:p>
            <a:pPr lvl="1"/>
            <a:r>
              <a:rPr lang="vi-VN"/>
              <a:t>Brazil: biểu tình, chặn đường</a:t>
            </a:r>
          </a:p>
          <a:p>
            <a:pPr lvl="1"/>
            <a:r>
              <a:rPr lang="vi-VN"/>
              <a:t>Pháp: biểu tình, đình công </a:t>
            </a: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2423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Lựa chọn của các nước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vi-VN"/>
              <a:t>Indonesia:</a:t>
            </a:r>
          </a:p>
          <a:p>
            <a:pPr lvl="1">
              <a:lnSpc>
                <a:spcPct val="110000"/>
              </a:lnSpc>
            </a:pPr>
            <a:r>
              <a:rPr lang="vi-VN"/>
              <a:t>Gọi là vận tải công cộng không theo tuyến cố định</a:t>
            </a:r>
          </a:p>
          <a:p>
            <a:pPr lvl="1">
              <a:lnSpc>
                <a:spcPct val="110000"/>
              </a:lnSpc>
            </a:pPr>
            <a:r>
              <a:rPr lang="vi-VN"/>
              <a:t>Yêu cầu: (1) kiểm định chất lượng phương tiện; (2) bằng lái xe cộng cộng loại A; (3) phương tiện gắn biểu tượng; (4) quản lý giá cước; (5) đăng ký kinh doanh vận tải.</a:t>
            </a:r>
          </a:p>
          <a:p>
            <a:pPr>
              <a:lnSpc>
                <a:spcPct val="110000"/>
              </a:lnSpc>
            </a:pPr>
            <a:r>
              <a:rPr lang="vi-VN"/>
              <a:t>Malaysia:</a:t>
            </a:r>
          </a:p>
          <a:p>
            <a:pPr lvl="1">
              <a:lnSpc>
                <a:spcPct val="110000"/>
              </a:lnSpc>
            </a:pPr>
            <a:r>
              <a:rPr lang="vi-VN"/>
              <a:t>Yêu cầu: (1) DN phải đăng ký với cơ quan quản lý vận tải; (2) Phương tiện phải đáp ứng tiêu chuẩn cao; (3) Rút ngắn thời gian kiểm định phương tiện; (4) bằng lái phương tiện công cộng, tài xế không tiền án, tiền sự; (5) phải mua bảo hiểm; (6) tài xế tham gia khoá học 6h</a:t>
            </a:r>
          </a:p>
          <a:p>
            <a:pPr lvl="1">
              <a:lnSpc>
                <a:spcPct val="110000"/>
              </a:lnSpc>
            </a:pPr>
            <a:r>
              <a:rPr lang="vi-VN"/>
              <a:t>Quản lý giá: mức tối đa tỷ lệ hoa hồng, mức tối đa giá cước phụ trội</a:t>
            </a:r>
          </a:p>
          <a:p>
            <a:pPr lvl="1">
              <a:lnSpc>
                <a:spcPct val="110000"/>
              </a:lnSpc>
            </a:pPr>
            <a:r>
              <a:rPr lang="vi-VN"/>
              <a:t>Hành khách phải đăng ký bằng ảnh chứng minh hoặc hộ chiếu.</a:t>
            </a:r>
          </a:p>
          <a:p>
            <a:pPr>
              <a:lnSpc>
                <a:spcPct val="110000"/>
              </a:lnSpc>
            </a:pPr>
            <a:r>
              <a:rPr lang="vi-VN"/>
              <a:t>California (Mỹ)</a:t>
            </a:r>
          </a:p>
          <a:p>
            <a:pPr lvl="1">
              <a:lnSpc>
                <a:spcPct val="110000"/>
              </a:lnSpc>
            </a:pPr>
            <a:r>
              <a:rPr lang="vi-VN"/>
              <a:t>Yêu cầu: (1) mua bảo hiểm; (2) bảo mật thông tin khách hàng; (3) kiểm tra lý lịch tài xế</a:t>
            </a:r>
          </a:p>
        </p:txBody>
      </p:sp>
    </p:spTree>
    <p:extLst>
      <p:ext uri="{BB962C8B-B14F-4D97-AF65-F5344CB8AC3E}">
        <p14:creationId xmlns:p14="http://schemas.microsoft.com/office/powerpoint/2010/main" val="395822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Luận bàn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vi-VN" sz="1800"/>
              <a:t>Giá trị tổng thể cho xã hội</a:t>
            </a:r>
          </a:p>
          <a:p>
            <a:pPr lvl="1">
              <a:lnSpc>
                <a:spcPct val="120000"/>
              </a:lnSpc>
            </a:pPr>
            <a:r>
              <a:rPr lang="vi-VN" sz="1350"/>
              <a:t>Xu thế không thể phủ nhận</a:t>
            </a:r>
          </a:p>
          <a:p>
            <a:pPr lvl="1">
              <a:lnSpc>
                <a:spcPct val="120000"/>
              </a:lnSpc>
            </a:pPr>
            <a:r>
              <a:rPr lang="en-US" sz="1350"/>
              <a:t>T</a:t>
            </a:r>
            <a:r>
              <a:rPr lang="vi-VN" sz="1350"/>
              <a:t>hị trường cạnh tranh hơn, thêm sự lựa chọn cho người tiêu dùng</a:t>
            </a:r>
          </a:p>
          <a:p>
            <a:pPr>
              <a:lnSpc>
                <a:spcPct val="120000"/>
              </a:lnSpc>
            </a:pPr>
            <a:r>
              <a:rPr lang="vi-VN" sz="1800"/>
              <a:t>Phản ứng:</a:t>
            </a:r>
          </a:p>
          <a:p>
            <a:pPr lvl="1">
              <a:lnSpc>
                <a:spcPct val="120000"/>
              </a:lnSpc>
            </a:pPr>
            <a:r>
              <a:rPr lang="en-US" sz="1350"/>
              <a:t>S</a:t>
            </a:r>
            <a:r>
              <a:rPr lang="vi-VN" sz="1350"/>
              <a:t>ự bất bình đẳng do cơ chế quản lý</a:t>
            </a:r>
          </a:p>
          <a:p>
            <a:pPr>
              <a:lnSpc>
                <a:spcPct val="120000"/>
              </a:lnSpc>
            </a:pPr>
            <a:r>
              <a:rPr lang="vi-VN" sz="1800"/>
              <a:t>Đối với lĩnh vực kinh doanh vận tải</a:t>
            </a:r>
          </a:p>
          <a:p>
            <a:pPr lvl="1">
              <a:lnSpc>
                <a:spcPct val="120000"/>
              </a:lnSpc>
            </a:pPr>
            <a:r>
              <a:rPr lang="vi-VN" sz="1350"/>
              <a:t>Vì sao "xe ôm” ít phản đối?</a:t>
            </a:r>
          </a:p>
          <a:p>
            <a:pPr lvl="1">
              <a:lnSpc>
                <a:spcPct val="120000"/>
              </a:lnSpc>
            </a:pPr>
            <a:r>
              <a:rPr lang="vi-VN" sz="1350"/>
              <a:t>Kiểm soát vì lợi ích công cộng: (1) quyền lợi của hành khách; (2) giải quyết tranh chấp; (3) quyền lợi của tài xế; (4) thuế.</a:t>
            </a:r>
          </a:p>
          <a:p>
            <a:pPr>
              <a:lnSpc>
                <a:spcPct val="120000"/>
              </a:lnSpc>
            </a:pPr>
            <a:r>
              <a:rPr lang="vi-VN" sz="1800"/>
              <a:t>Đối với hoạt động của Airbnb</a:t>
            </a:r>
          </a:p>
          <a:p>
            <a:pPr lvl="1">
              <a:lnSpc>
                <a:spcPct val="120000"/>
              </a:lnSpc>
            </a:pPr>
            <a:r>
              <a:rPr lang="vi-VN" sz="1350"/>
              <a:t>Điều kiện về an ninh, trật tự, phòng chống cháy nổ, bảo vệ môi trường, an toàn thực phẩm.</a:t>
            </a:r>
          </a:p>
        </p:txBody>
      </p:sp>
    </p:spTree>
    <p:extLst>
      <p:ext uri="{BB962C8B-B14F-4D97-AF65-F5344CB8AC3E}">
        <p14:creationId xmlns:p14="http://schemas.microsoft.com/office/powerpoint/2010/main" val="1634765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000"/>
              <a:t>Đánh giá phản hồi 2018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105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Tỷ lệ tiếp thu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226469"/>
            <a:ext cx="3120390" cy="3263504"/>
          </a:xfrm>
        </p:spPr>
        <p:txBody>
          <a:bodyPr/>
          <a:lstStyle/>
          <a:p>
            <a:r>
              <a:rPr lang="vi-VN"/>
              <a:t>VCCI có 454 đề xuất, trung bình mỗi văn bản có 7 đề xuất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1" y="1977261"/>
            <a:ext cx="4511982" cy="361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3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endParaRPr lang="vi-VN" sz="2400"/>
          </a:p>
          <a:p>
            <a:pPr marL="385763" indent="-385763">
              <a:buFont typeface="+mj-lt"/>
              <a:buAutoNum type="arabicPeriod"/>
            </a:pPr>
            <a:endParaRPr lang="vi-VN" sz="2400"/>
          </a:p>
          <a:p>
            <a:pPr marL="385763" indent="-385763">
              <a:buFont typeface="+mj-lt"/>
              <a:buAutoNum type="arabicPeriod"/>
            </a:pPr>
            <a:endParaRPr lang="vi-VN" sz="2400"/>
          </a:p>
          <a:p>
            <a:pPr marL="385763" indent="-385763">
              <a:buFont typeface="+mj-lt"/>
              <a:buAutoNum type="arabicPeriod"/>
            </a:pPr>
            <a:endParaRPr lang="vi-VN" sz="2400"/>
          </a:p>
          <a:p>
            <a:pPr marL="385763" indent="-385763">
              <a:buFont typeface="+mj-lt"/>
              <a:buAutoNum type="arabicPeriod"/>
            </a:pPr>
            <a:endParaRPr lang="vi-VN" sz="2400"/>
          </a:p>
          <a:p>
            <a:pPr marL="385763" indent="-385763">
              <a:buFont typeface="+mj-lt"/>
              <a:buAutoNum type="arabicPeriod"/>
            </a:pPr>
            <a:r>
              <a:rPr lang="vi-VN"/>
              <a:t>Pháp luật kinh doanh năm 2018</a:t>
            </a:r>
          </a:p>
          <a:p>
            <a:pPr marL="385763" indent="-385763">
              <a:buFont typeface="+mj-lt"/>
              <a:buAutoNum type="arabicPeriod"/>
            </a:pPr>
            <a:r>
              <a:rPr lang="vi-VN"/>
              <a:t>Phương thức kinh doanh mới </a:t>
            </a:r>
            <a:r>
              <a:rPr lang="mr-IN"/>
              <a:t>–</a:t>
            </a:r>
            <a:r>
              <a:rPr lang="vi-VN"/>
              <a:t> Thách thức tư duy quản lý cũ</a:t>
            </a:r>
          </a:p>
          <a:p>
            <a:pPr marL="385763" indent="-385763">
              <a:buFont typeface="+mj-lt"/>
              <a:buAutoNum type="arabicPeriod"/>
            </a:pPr>
            <a:r>
              <a:rPr lang="vi-VN"/>
              <a:t>Đánh giá phản hồi năm 2018</a:t>
            </a:r>
          </a:p>
        </p:txBody>
      </p:sp>
    </p:spTree>
    <p:extLst>
      <p:ext uri="{BB962C8B-B14F-4D97-AF65-F5344CB8AC3E}">
        <p14:creationId xmlns:p14="http://schemas.microsoft.com/office/powerpoint/2010/main" val="21458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10" y="2768329"/>
            <a:ext cx="1324366" cy="2678314"/>
          </a:xfrm>
        </p:spPr>
        <p:txBody>
          <a:bodyPr>
            <a:normAutofit fontScale="90000"/>
          </a:bodyPr>
          <a:lstStyle/>
          <a:p>
            <a:r>
              <a:rPr lang="vi-VN"/>
              <a:t>Tỷ lệ phản hồi theo 3 tiêu chí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45" y="371062"/>
            <a:ext cx="7243155" cy="6176963"/>
          </a:xfrm>
        </p:spPr>
      </p:pic>
    </p:spTree>
    <p:extLst>
      <p:ext uri="{BB962C8B-B14F-4D97-AF65-F5344CB8AC3E}">
        <p14:creationId xmlns:p14="http://schemas.microsoft.com/office/powerpoint/2010/main" val="632096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7200"/>
              <a:t>Trân trọng cảm ơn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Ban Pháp chế </a:t>
            </a:r>
            <a:r>
              <a:rPr lang="mr-IN"/>
              <a:t>–</a:t>
            </a:r>
            <a:r>
              <a:rPr lang="vi-VN"/>
              <a:t> VCCI</a:t>
            </a:r>
          </a:p>
          <a:p>
            <a:r>
              <a:rPr lang="vi-VN" cap="none">
                <a:hlinkClick r:id="rId3"/>
              </a:rPr>
              <a:t>http://vibonline.com.vn</a:t>
            </a:r>
            <a:endParaRPr lang="vi-VN" cap="none"/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752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Xây dựng pháp luật năm 2018</a:t>
            </a:r>
            <a:br>
              <a:rPr lang="vi-VN"/>
            </a:br>
            <a:r>
              <a:rPr lang="vi-VN" sz="2100" i="1"/>
              <a:t>(thống kê chưa đầy đủ)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  <a:p>
            <a:endParaRPr lang="vi-VN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195901"/>
              </p:ext>
            </p:extLst>
          </p:nvPr>
        </p:nvGraphicFramePr>
        <p:xfrm>
          <a:off x="1302152" y="2306977"/>
          <a:ext cx="6621684" cy="2920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245">
                <a:tc>
                  <a:txBody>
                    <a:bodyPr/>
                    <a:lstStyle/>
                    <a:p>
                      <a:r>
                        <a:rPr lang="vi-VN" sz="1800"/>
                        <a:t>Tổng số văn bản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vi-VN" sz="1800"/>
                        <a:t>891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245">
                <a:tc>
                  <a:txBody>
                    <a:bodyPr/>
                    <a:lstStyle/>
                    <a:p>
                      <a:r>
                        <a:rPr lang="vi-VN" sz="1800"/>
                        <a:t>Luật của Quốc hội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vi-VN" sz="1800"/>
                        <a:t>16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245">
                <a:tc>
                  <a:txBody>
                    <a:bodyPr/>
                    <a:lstStyle/>
                    <a:p>
                      <a:r>
                        <a:rPr lang="vi-VN" sz="1800"/>
                        <a:t>Nghị quyết của Quốc hội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vi-VN" sz="1800"/>
                        <a:t>18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245">
                <a:tc>
                  <a:txBody>
                    <a:bodyPr/>
                    <a:lstStyle/>
                    <a:p>
                      <a:r>
                        <a:rPr lang="vi-VN" sz="1800"/>
                        <a:t>Nghị định của Chính phủ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vi-VN" sz="1800"/>
                        <a:t>169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245">
                <a:tc>
                  <a:txBody>
                    <a:bodyPr/>
                    <a:lstStyle/>
                    <a:p>
                      <a:r>
                        <a:rPr lang="vi-VN" sz="1800"/>
                        <a:t>Quyết định của Thủ tướng chính phủ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vi-VN" sz="1800"/>
                        <a:t>51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245">
                <a:tc>
                  <a:txBody>
                    <a:bodyPr/>
                    <a:lstStyle/>
                    <a:p>
                      <a:r>
                        <a:rPr lang="vi-VN" sz="1800"/>
                        <a:t>Thông tư của các bộ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vi-VN" sz="1800"/>
                        <a:t>590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245">
                <a:tc>
                  <a:txBody>
                    <a:bodyPr/>
                    <a:lstStyle/>
                    <a:p>
                      <a:r>
                        <a:rPr lang="vi-VN" sz="1800"/>
                        <a:t>Văn bản khác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vi-VN" sz="1800"/>
                        <a:t>47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5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72353"/>
          </a:xfrm>
        </p:spPr>
        <p:txBody>
          <a:bodyPr>
            <a:normAutofit/>
          </a:bodyPr>
          <a:lstStyle/>
          <a:p>
            <a:r>
              <a:rPr lang="vi-VN" sz="4000"/>
              <a:t>Xu thế pháp luật kinh doanh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vi-VN" b="1"/>
              <a:t>Gỡ bỏ rào cản cho doanh nghiệp</a:t>
            </a:r>
          </a:p>
          <a:p>
            <a:pPr lvl="1">
              <a:lnSpc>
                <a:spcPct val="100000"/>
              </a:lnSpc>
            </a:pPr>
            <a:r>
              <a:rPr lang="vi-VN"/>
              <a:t>Rà soát điều kiện đầu tư kinh doanh </a:t>
            </a:r>
            <a:r>
              <a:rPr lang="mr-IN"/>
              <a:t>–</a:t>
            </a:r>
            <a:r>
              <a:rPr lang="vi-VN"/>
              <a:t> Chuyển động và kỳ vọng</a:t>
            </a:r>
          </a:p>
          <a:p>
            <a:pPr lvl="1">
              <a:lnSpc>
                <a:spcPct val="100000"/>
              </a:lnSpc>
            </a:pPr>
            <a:r>
              <a:rPr lang="vi-VN"/>
              <a:t>Thủ tục hành chính </a:t>
            </a:r>
            <a:r>
              <a:rPr lang="mr-IN"/>
              <a:t>–</a:t>
            </a:r>
            <a:r>
              <a:rPr lang="vi-VN"/>
              <a:t> Thúc đẩy cải cách nhưng vẫn còn chặng đường dài</a:t>
            </a:r>
          </a:p>
          <a:p>
            <a:pPr lvl="1">
              <a:lnSpc>
                <a:spcPct val="100000"/>
              </a:lnSpc>
            </a:pPr>
            <a:r>
              <a:rPr lang="vi-VN"/>
              <a:t>Kiểm tra chuyên ngành </a:t>
            </a:r>
            <a:r>
              <a:rPr lang="mr-IN"/>
              <a:t>–</a:t>
            </a:r>
            <a:r>
              <a:rPr lang="vi-VN"/>
              <a:t> Chuyển động nhưng vẫn còn nhiều điểm vướng</a:t>
            </a:r>
          </a:p>
          <a:p>
            <a:pPr lvl="1">
              <a:lnSpc>
                <a:spcPct val="100000"/>
              </a:lnSpc>
            </a:pPr>
            <a:endParaRPr lang="vi-VN"/>
          </a:p>
          <a:p>
            <a:pPr>
              <a:lnSpc>
                <a:spcPct val="100000"/>
              </a:lnSpc>
            </a:pPr>
            <a:r>
              <a:rPr lang="vi-VN" b="1"/>
              <a:t>Thúc đẩy kinh tế tư nhân phát triển</a:t>
            </a:r>
          </a:p>
          <a:p>
            <a:pPr lvl="1">
              <a:lnSpc>
                <a:spcPct val="100000"/>
              </a:lnSpc>
            </a:pPr>
            <a:r>
              <a:rPr lang="vi-VN"/>
              <a:t>Ưu đãi, hỗ trợ trong nông nghiệp </a:t>
            </a:r>
            <a:r>
              <a:rPr lang="mr-IN"/>
              <a:t>–</a:t>
            </a:r>
            <a:r>
              <a:rPr lang="vi-VN"/>
              <a:t> Ưu đãi nhiều nhưng chưa giải quyết vấn đề cốt lõi</a:t>
            </a:r>
          </a:p>
          <a:p>
            <a:pPr lvl="1">
              <a:lnSpc>
                <a:spcPct val="100000"/>
              </a:lnSpc>
            </a:pPr>
            <a:r>
              <a:rPr lang="vi-VN"/>
              <a:t>Đầu tư tư nhân trong giáo dục </a:t>
            </a:r>
            <a:r>
              <a:rPr lang="mr-IN"/>
              <a:t>–</a:t>
            </a:r>
            <a:r>
              <a:rPr lang="vi-VN"/>
              <a:t> Cởi mở nhưng chưa nhất quán</a:t>
            </a:r>
          </a:p>
        </p:txBody>
      </p:sp>
    </p:spTree>
    <p:extLst>
      <p:ext uri="{BB962C8B-B14F-4D97-AF65-F5344CB8AC3E}">
        <p14:creationId xmlns:p14="http://schemas.microsoft.com/office/powerpoint/2010/main" val="84241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/>
              <a:t>Rà soát điều kiện đầu tư kinh doanh </a:t>
            </a:r>
            <a:r>
              <a:rPr lang="mr-IN"/>
              <a:t>–</a:t>
            </a:r>
            <a:r>
              <a:rPr lang="vi-VN"/>
              <a:t> Chuyển động và kỳ vọng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vi-VN"/>
          </a:p>
          <a:p>
            <a:r>
              <a:rPr lang="vi-VN"/>
              <a:t>Một bên:</a:t>
            </a:r>
          </a:p>
          <a:p>
            <a:pPr lvl="1"/>
            <a:r>
              <a:rPr lang="vi-VN"/>
              <a:t>Sức nóng từ Nghị quyết 01, Nghị quyết 19</a:t>
            </a:r>
          </a:p>
          <a:p>
            <a:pPr lvl="1"/>
            <a:r>
              <a:rPr lang="vi-VN"/>
              <a:t>Tính đến cuối tháng 11/2018: 25 Nghị định của 15 bộ ngành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vi-VN"/>
          </a:p>
          <a:p>
            <a:r>
              <a:rPr lang="vi-VN"/>
              <a:t>Bên kia:</a:t>
            </a:r>
          </a:p>
          <a:p>
            <a:pPr lvl="1"/>
            <a:r>
              <a:rPr lang="vi-VN"/>
              <a:t>Có đạt mục tiêu?</a:t>
            </a:r>
          </a:p>
          <a:p>
            <a:pPr lvl="1"/>
            <a:r>
              <a:rPr lang="vi-VN"/>
              <a:t>Có thực chất?</a:t>
            </a: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619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Từ cách thức rà soát</a:t>
            </a:r>
            <a:r>
              <a:rPr lang="mr-IN"/>
              <a:t>…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vi-VN"/>
              <a:t>Tiêu chí rà soát?</a:t>
            </a:r>
          </a:p>
          <a:p>
            <a:pPr lvl="1">
              <a:lnSpc>
                <a:spcPct val="100000"/>
              </a:lnSpc>
            </a:pPr>
            <a:r>
              <a:rPr lang="vi-VN"/>
              <a:t>Tiêu chí cốt lõi: </a:t>
            </a:r>
            <a:r>
              <a:rPr lang="vi-VN" i="1"/>
              <a:t>Lý do quốc phòng, an ninh quốc gia, trật tự, an toàn xã hội, đạo đức xã hội, sức khoẻ cộng đồng </a:t>
            </a:r>
            <a:r>
              <a:rPr lang="vi-VN"/>
              <a:t>(Điều 7.1 Luật Đầu tư)</a:t>
            </a:r>
          </a:p>
          <a:p>
            <a:pPr lvl="1">
              <a:lnSpc>
                <a:spcPct val="100000"/>
              </a:lnSpc>
            </a:pPr>
            <a:r>
              <a:rPr lang="vi-VN"/>
              <a:t>Đôi khi bị các bộ ngành bỏ quên. Ví dụ: “phải có phương án kinh doanh” </a:t>
            </a:r>
            <a:r>
              <a:rPr lang="mr-IN"/>
              <a:t>–</a:t>
            </a:r>
            <a:r>
              <a:rPr lang="vi-VN"/>
              <a:t> không rõ phương án kinh doanh thì ảnh hưởng gì đến các lợi ích công cộng trên.</a:t>
            </a:r>
          </a:p>
          <a:p>
            <a:pPr>
              <a:lnSpc>
                <a:spcPct val="100000"/>
              </a:lnSpc>
            </a:pPr>
            <a:r>
              <a:rPr lang="vi-VN"/>
              <a:t>Mức độ công khai, tham vấn?</a:t>
            </a:r>
          </a:p>
          <a:p>
            <a:pPr lvl="1">
              <a:lnSpc>
                <a:spcPct val="100000"/>
              </a:lnSpc>
            </a:pPr>
            <a:r>
              <a:rPr lang="vi-VN"/>
              <a:t>Khi lập phương án cắt giảm: Mức độ cởi mở giữa các bộ rất khác nhau</a:t>
            </a:r>
          </a:p>
          <a:p>
            <a:pPr lvl="1">
              <a:lnSpc>
                <a:spcPct val="100000"/>
              </a:lnSpc>
            </a:pPr>
            <a:r>
              <a:rPr lang="vi-VN"/>
              <a:t>Khi xây dựng văn bản: Thủ tục rút gọn </a:t>
            </a:r>
            <a:r>
              <a:rPr lang="vi-VN">
                <a:sym typeface="Wingdings"/>
              </a:rPr>
              <a:t> không được lấy ý kiến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957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80805"/>
          </a:xfrm>
        </p:spPr>
        <p:txBody>
          <a:bodyPr>
            <a:normAutofit fontScale="90000"/>
          </a:bodyPr>
          <a:lstStyle/>
          <a:p>
            <a:r>
              <a:rPr lang="mr-IN"/>
              <a:t>…</a:t>
            </a:r>
            <a:r>
              <a:rPr lang="vi-VN"/>
              <a:t>đến kết quả rà soát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9842" y="1036120"/>
            <a:ext cx="3868340" cy="345115"/>
          </a:xfrm>
        </p:spPr>
        <p:txBody>
          <a:bodyPr>
            <a:normAutofit fontScale="92500" lnSpcReduction="10000"/>
          </a:bodyPr>
          <a:lstStyle/>
          <a:p>
            <a:r>
              <a:rPr lang="vi-VN" b="1"/>
              <a:t>Điểm sáng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2" y="1449946"/>
            <a:ext cx="3868340" cy="40495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vi-VN" sz="1800"/>
              <a:t>Bãi bỏ toàn bộ ngành nghề:</a:t>
            </a:r>
          </a:p>
          <a:p>
            <a:pPr lvl="1">
              <a:lnSpc>
                <a:spcPct val="100000"/>
              </a:lnSpc>
            </a:pPr>
            <a:r>
              <a:rPr lang="vi-VN" sz="1400"/>
              <a:t>Bỏ Nghị định 87 về mũ bảo hiểm (NĐ 154)</a:t>
            </a:r>
          </a:p>
          <a:p>
            <a:pPr>
              <a:lnSpc>
                <a:spcPct val="100000"/>
              </a:lnSpc>
            </a:pPr>
            <a:r>
              <a:rPr lang="vi-VN" sz="1800"/>
              <a:t>Bãi bỏ ĐK không cần thiết:</a:t>
            </a:r>
          </a:p>
          <a:p>
            <a:pPr lvl="1">
              <a:lnSpc>
                <a:spcPct val="100000"/>
              </a:lnSpc>
            </a:pPr>
            <a:r>
              <a:rPr lang="vi-VN" sz="1400"/>
              <a:t>ĐK cơ sở in trừ in báo chí (NĐ 25)</a:t>
            </a:r>
          </a:p>
          <a:p>
            <a:pPr lvl="1">
              <a:lnSpc>
                <a:spcPct val="100000"/>
              </a:lnSpc>
            </a:pPr>
            <a:r>
              <a:rPr lang="vi-VN" sz="1400"/>
              <a:t>ĐK đơn vị chiếu sáng đô thị, cây xanh, tư vấn quy hoạch VLXD (NĐ 100)</a:t>
            </a:r>
          </a:p>
          <a:p>
            <a:pPr lvl="1">
              <a:lnSpc>
                <a:spcPct val="100000"/>
              </a:lnSpc>
            </a:pPr>
            <a:r>
              <a:rPr lang="vi-VN" sz="1400"/>
              <a:t>ĐK về năng lực đầu tư ứng dụng CNTT (NĐ 150)</a:t>
            </a:r>
          </a:p>
          <a:p>
            <a:pPr>
              <a:lnSpc>
                <a:spcPct val="100000"/>
              </a:lnSpc>
            </a:pPr>
            <a:r>
              <a:rPr lang="vi-VN" sz="1800"/>
              <a:t>Bãi bỏ điều kiện áp đặt quy mô</a:t>
            </a:r>
          </a:p>
          <a:p>
            <a:pPr lvl="1">
              <a:lnSpc>
                <a:spcPct val="100000"/>
              </a:lnSpc>
            </a:pPr>
            <a:r>
              <a:rPr lang="vi-VN" sz="1400"/>
              <a:t>Số chai, dung tích bồn chứa LPG (NĐ 87)</a:t>
            </a:r>
          </a:p>
          <a:p>
            <a:pPr lvl="1">
              <a:lnSpc>
                <a:spcPct val="100000"/>
              </a:lnSpc>
            </a:pPr>
            <a:r>
              <a:rPr lang="vi-VN" sz="1400"/>
              <a:t>Kho, công suất xuất khẩu gạo (NĐ 107)</a:t>
            </a:r>
          </a:p>
          <a:p>
            <a:pPr lvl="1">
              <a:lnSpc>
                <a:spcPct val="100000"/>
              </a:lnSpc>
            </a:pPr>
            <a:r>
              <a:rPr lang="vi-VN" sz="1400"/>
              <a:t>Diện tích Nhà xuất bản 200m2 (NĐ 150)</a:t>
            </a:r>
          </a:p>
          <a:p>
            <a:pPr lvl="1">
              <a:lnSpc>
                <a:spcPct val="100000"/>
              </a:lnSpc>
            </a:pPr>
            <a:r>
              <a:rPr lang="en-US" sz="1400"/>
              <a:t>Ký quỹ vận tải biển nội địa (NĐ 147)</a:t>
            </a:r>
            <a:endParaRPr lang="vi-VN" sz="1400"/>
          </a:p>
          <a:p>
            <a:pPr>
              <a:lnSpc>
                <a:spcPct val="100000"/>
              </a:lnSpc>
            </a:pPr>
            <a:r>
              <a:rPr lang="vi-VN" sz="1800"/>
              <a:t>Bãi bỏ điều kiện không minh bạch</a:t>
            </a:r>
          </a:p>
          <a:p>
            <a:pPr lvl="1">
              <a:lnSpc>
                <a:spcPct val="100000"/>
              </a:lnSpc>
            </a:pPr>
            <a:r>
              <a:rPr lang="vi-VN" sz="1400"/>
              <a:t>Có phẩm chất đạo đức, liêm khiết, trung thực, khách quan (NĐ 136)</a:t>
            </a:r>
          </a:p>
          <a:p>
            <a:pPr lvl="1">
              <a:lnSpc>
                <a:spcPct val="100000"/>
              </a:lnSpc>
            </a:pPr>
            <a:r>
              <a:rPr lang="vi-VN" sz="1400"/>
              <a:t>Có trang thiết bị phù hợp (NĐ 65)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29150" y="1036120"/>
            <a:ext cx="3887391" cy="345115"/>
          </a:xfrm>
        </p:spPr>
        <p:txBody>
          <a:bodyPr>
            <a:normAutofit fontScale="92500" lnSpcReduction="10000"/>
          </a:bodyPr>
          <a:lstStyle/>
          <a:p>
            <a:r>
              <a:rPr lang="vi-VN" b="1"/>
              <a:t>Chưa được như kỳ vọng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29150" y="1449946"/>
            <a:ext cx="3887391" cy="40495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vi-VN" sz="1800"/>
              <a:t>Con số chỉ là con số</a:t>
            </a:r>
          </a:p>
          <a:p>
            <a:pPr lvl="1">
              <a:lnSpc>
                <a:spcPct val="100000"/>
              </a:lnSpc>
            </a:pPr>
            <a:r>
              <a:rPr lang="vi-VN" sz="1600"/>
              <a:t>Bỏ những ĐK đương nhiên: có năng lực hành vi dân sự, có đăng ký kinh doanh</a:t>
            </a:r>
          </a:p>
          <a:p>
            <a:pPr>
              <a:lnSpc>
                <a:spcPct val="100000"/>
              </a:lnSpc>
            </a:pPr>
            <a:r>
              <a:rPr lang="vi-VN" sz="1800"/>
              <a:t>Chỉ dừng ở cấp Nghị định do chưa sửa luật</a:t>
            </a:r>
          </a:p>
          <a:p>
            <a:pPr lvl="1">
              <a:lnSpc>
                <a:spcPct val="100000"/>
              </a:lnSpc>
            </a:pPr>
            <a:r>
              <a:rPr lang="vi-VN" sz="1600"/>
              <a:t>Đại lý tàu biển, dịch vụ kế toán, dịch vụ mua bán nợ</a:t>
            </a:r>
            <a:r>
              <a:rPr lang="mr-IN" sz="1600"/>
              <a:t>…</a:t>
            </a:r>
            <a:endParaRPr lang="vi-VN" sz="1600"/>
          </a:p>
          <a:p>
            <a:pPr>
              <a:lnSpc>
                <a:spcPct val="100000"/>
              </a:lnSpc>
            </a:pPr>
            <a:r>
              <a:rPr lang="vi-VN" sz="1800"/>
              <a:t>Vẫn còn ĐK bất cập</a:t>
            </a:r>
          </a:p>
          <a:p>
            <a:pPr lvl="1">
              <a:lnSpc>
                <a:spcPct val="100000"/>
              </a:lnSpc>
            </a:pPr>
            <a:r>
              <a:rPr lang="vi-VN" sz="1600"/>
              <a:t>Người đứng đầu cơ sở in (NĐ 25)</a:t>
            </a:r>
          </a:p>
          <a:p>
            <a:pPr lvl="1">
              <a:lnSpc>
                <a:spcPct val="100000"/>
              </a:lnSpc>
            </a:pPr>
            <a:r>
              <a:rPr lang="vi-VN" sz="1600"/>
              <a:t>Quy mô kinh doanh rượu</a:t>
            </a:r>
          </a:p>
          <a:p>
            <a:pPr lvl="1">
              <a:lnSpc>
                <a:spcPct val="100000"/>
              </a:lnSpc>
            </a:pPr>
            <a:r>
              <a:rPr lang="vi-VN" sz="1600"/>
              <a:t>Có đủ nguồn tài chính (NĐ 135)</a:t>
            </a:r>
          </a:p>
          <a:p>
            <a:pPr lvl="1">
              <a:lnSpc>
                <a:spcPct val="100000"/>
              </a:lnSpc>
            </a:pPr>
            <a:r>
              <a:rPr lang="vi-VN" sz="1600"/>
              <a:t>Có quy chế tổ chức, hoạt động (nt)</a:t>
            </a:r>
          </a:p>
          <a:p>
            <a:pPr>
              <a:lnSpc>
                <a:spcPct val="100000"/>
              </a:lnSpc>
            </a:pPr>
            <a:r>
              <a:rPr lang="vi-VN" sz="1800"/>
              <a:t>Có tình trạng bỏ cũ thêm mới</a:t>
            </a:r>
          </a:p>
          <a:p>
            <a:pPr lvl="1">
              <a:lnSpc>
                <a:spcPct val="100000"/>
              </a:lnSpc>
            </a:pPr>
            <a:r>
              <a:rPr lang="vi-VN" sz="1600"/>
              <a:t>Thêm Giấy chứng nhận tập huấn định giá đất (NĐ 136)</a:t>
            </a:r>
          </a:p>
        </p:txBody>
      </p:sp>
    </p:spTree>
    <p:extLst>
      <p:ext uri="{BB962C8B-B14F-4D97-AF65-F5344CB8AC3E}">
        <p14:creationId xmlns:p14="http://schemas.microsoft.com/office/powerpoint/2010/main" val="76145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4000"/>
              <a:t>Thủ tục hành chính </a:t>
            </a:r>
            <a:r>
              <a:rPr lang="mr-IN" sz="4000"/>
              <a:t>–</a:t>
            </a:r>
            <a:r>
              <a:rPr lang="vi-VN" sz="4000"/>
              <a:t> Thúc đẩy cải cách nhưng còn chặng đường dài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  <a:p>
            <a:r>
              <a:rPr lang="vi-VN"/>
              <a:t>Chính phủ chỉ đạo quyết liệt</a:t>
            </a:r>
          </a:p>
          <a:p>
            <a:r>
              <a:rPr lang="vi-VN"/>
              <a:t>Mang lại nhiều kết quả tích cực được doanh nghiệp đánh giá cao</a:t>
            </a:r>
          </a:p>
          <a:p>
            <a:r>
              <a:rPr lang="vi-VN"/>
              <a:t>Vẫn còn tình trạng hình thức, chưa thực chất</a:t>
            </a:r>
          </a:p>
        </p:txBody>
      </p:sp>
    </p:spTree>
    <p:extLst>
      <p:ext uri="{BB962C8B-B14F-4D97-AF65-F5344CB8AC3E}">
        <p14:creationId xmlns:p14="http://schemas.microsoft.com/office/powerpoint/2010/main" val="1169850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4853</TotalTime>
  <Words>2930</Words>
  <Application>Microsoft Macintosh PowerPoint</Application>
  <PresentationFormat>On-screen Show (4:3)</PresentationFormat>
  <Paragraphs>286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Retrospect</vt:lpstr>
      <vt:lpstr>PowerPoint Presentation</vt:lpstr>
      <vt:lpstr>Dòng chảy pháp luật kinh doanh</vt:lpstr>
      <vt:lpstr>PowerPoint Presentation</vt:lpstr>
      <vt:lpstr>Xây dựng pháp luật năm 2018 (thống kê chưa đầy đủ)</vt:lpstr>
      <vt:lpstr>Xu thế pháp luật kinh doanh 2018</vt:lpstr>
      <vt:lpstr>Rà soát điều kiện đầu tư kinh doanh – Chuyển động và kỳ vọng</vt:lpstr>
      <vt:lpstr>Từ cách thức rà soát…</vt:lpstr>
      <vt:lpstr>…đến kết quả rà soát</vt:lpstr>
      <vt:lpstr>Thủ tục hành chính – Thúc đẩy cải cách nhưng còn chặng đường dài</vt:lpstr>
      <vt:lpstr>Những điểm sáng</vt:lpstr>
      <vt:lpstr>Những thách thức</vt:lpstr>
      <vt:lpstr>Kiểm tra chuyên ngành – Chuyển động nhưng vẫn còn nhiều điểm vướng</vt:lpstr>
      <vt:lpstr>PowerPoint Presentation</vt:lpstr>
      <vt:lpstr>Ai kiểm tra?</vt:lpstr>
      <vt:lpstr>Ưu đãi hỗ trợ nông nghiệp – Ưu đãi nhiều nhưng chưa giải quyết vấn đề cốt lõi</vt:lpstr>
      <vt:lpstr>Ưu đãi nhiều…</vt:lpstr>
      <vt:lpstr>Nhưng còn vấn đề cốt lõi</vt:lpstr>
      <vt:lpstr>Đầu tư tư nhân trong giáo dục – Cởi mở nhưng chưa nhất quán</vt:lpstr>
      <vt:lpstr>Gia nhập thị trường giáo dục</vt:lpstr>
      <vt:lpstr>Quyền tự quyết của trường tư</vt:lpstr>
      <vt:lpstr>Minh bạch thông tin – Chìa khoá quan trọng để quản lý giáo dục</vt:lpstr>
      <vt:lpstr>Phương thức kinh doanh mới – Thách thức của tư duy quản lý cũ</vt:lpstr>
      <vt:lpstr>Sự xâm lấn của mô hình kinh tế chia sẻ và những tác động ban đầu</vt:lpstr>
      <vt:lpstr>Ứng xử của cơ quan nhà nước</vt:lpstr>
      <vt:lpstr>Nước ngoài ứng xử thế nào trước kết nối vận tải bằng công nghệ</vt:lpstr>
      <vt:lpstr>Lựa chọn của các nước</vt:lpstr>
      <vt:lpstr>Luận bàn</vt:lpstr>
      <vt:lpstr>Đánh giá phản hồi 2018</vt:lpstr>
      <vt:lpstr>Tỷ lệ tiếp thu</vt:lpstr>
      <vt:lpstr>Tỷ lệ phản hồi theo 3 tiêu chí</vt:lpstr>
      <vt:lpstr>Trân trọng cảm ơn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Báo cáo Dòng chảy pháp luật kinh doanh 2018</dc:title>
  <dc:creator>Nguyễn Minh Đức</dc:creator>
  <cp:lastModifiedBy>Dau Tuan</cp:lastModifiedBy>
  <cp:revision>40</cp:revision>
  <dcterms:created xsi:type="dcterms:W3CDTF">2019-01-11T02:53:08Z</dcterms:created>
  <dcterms:modified xsi:type="dcterms:W3CDTF">2019-01-14T23:58:33Z</dcterms:modified>
</cp:coreProperties>
</file>