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57" r:id="rId3"/>
    <p:sldId id="258" r:id="rId4"/>
    <p:sldId id="260"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9" r:id="rId19"/>
    <p:sldId id="278" r:id="rId20"/>
    <p:sldId id="280" r:id="rId21"/>
    <p:sldId id="281" r:id="rId22"/>
    <p:sldId id="282" r:id="rId23"/>
    <p:sldId id="284" r:id="rId24"/>
    <p:sldId id="285" r:id="rId25"/>
    <p:sldId id="286" r:id="rId26"/>
    <p:sldId id="288" r:id="rId27"/>
    <p:sldId id="289" r:id="rId28"/>
    <p:sldId id="290" r:id="rId29"/>
    <p:sldId id="291" r:id="rId30"/>
    <p:sldId id="29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6"/>
    <p:restoredTop sz="94687"/>
  </p:normalViewPr>
  <p:slideViewPr>
    <p:cSldViewPr snapToGrid="0" snapToObjects="1">
      <p:cViewPr varScale="1">
        <p:scale>
          <a:sx n="70" d="100"/>
          <a:sy n="70" d="100"/>
        </p:scale>
        <p:origin x="312"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38C299-1C8B-3B44-A3BC-D2F1FB646876}" type="datetimeFigureOut">
              <a:t>12/12/2018</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479B7A-E71D-F842-8EFC-14B88AF5C10C}" type="slidenum">
              <a:t>‹#›</a:t>
            </a:fld>
            <a:endParaRPr lang="vi-VN"/>
          </a:p>
        </p:txBody>
      </p:sp>
    </p:spTree>
    <p:extLst>
      <p:ext uri="{BB962C8B-B14F-4D97-AF65-F5344CB8AC3E}">
        <p14:creationId xmlns:p14="http://schemas.microsoft.com/office/powerpoint/2010/main" val="1278524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FB234437-E3F0-C649-A547-74AE45F8E2C5}" type="datetimeFigureOut">
              <a:t>12/12/2018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30972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FB234437-E3F0-C649-A547-74AE45F8E2C5}" type="datetimeFigureOut">
              <a:t>12/12/2018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671631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FB234437-E3F0-C649-A547-74AE45F8E2C5}" type="datetimeFigureOut">
              <a:t>12/12/2018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939361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FB234437-E3F0-C649-A547-74AE45F8E2C5}" type="datetimeFigureOut">
              <a:t>12/12/2018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871815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34437-E3F0-C649-A547-74AE45F8E2C5}" type="datetimeFigureOut">
              <a:t>12/12/2018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321832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FB234437-E3F0-C649-A547-74AE45F8E2C5}" type="datetimeFigureOut">
              <a:t>12/12/2018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166781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FB234437-E3F0-C649-A547-74AE45F8E2C5}" type="datetimeFigureOut">
              <a:t>12/12/2018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194221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FB234437-E3F0-C649-A547-74AE45F8E2C5}" type="datetimeFigureOut">
              <a:t>12/12/2018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97980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34437-E3F0-C649-A547-74AE45F8E2C5}" type="datetimeFigureOut">
              <a:t>12/12/2018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601289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234437-E3F0-C649-A547-74AE45F8E2C5}" type="datetimeFigureOut">
              <a:t>12/12/2018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1954369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234437-E3F0-C649-A547-74AE45F8E2C5}" type="datetimeFigureOut">
              <a:t>12/12/2018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67B05DD-4453-3C42-8DDD-DD79AD7EBF63}" type="slidenum">
              <a:t>‹#›</a:t>
            </a:fld>
            <a:endParaRPr lang="vi-VN"/>
          </a:p>
        </p:txBody>
      </p:sp>
    </p:spTree>
    <p:extLst>
      <p:ext uri="{BB962C8B-B14F-4D97-AF65-F5344CB8AC3E}">
        <p14:creationId xmlns:p14="http://schemas.microsoft.com/office/powerpoint/2010/main" val="1330158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34437-E3F0-C649-A547-74AE45F8E2C5}" type="datetimeFigureOut">
              <a:t>12/12/2018</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7B05DD-4453-3C42-8DDD-DD79AD7EBF63}" type="slidenum">
              <a:t>‹#›</a:t>
            </a:fld>
            <a:endParaRPr lang="vi-VN"/>
          </a:p>
        </p:txBody>
      </p:sp>
    </p:spTree>
    <p:extLst>
      <p:ext uri="{BB962C8B-B14F-4D97-AF65-F5344CB8AC3E}">
        <p14:creationId xmlns:p14="http://schemas.microsoft.com/office/powerpoint/2010/main" val="1991602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vi-VN" sz="3600"/>
              <a:t>Những điểm mới của </a:t>
            </a:r>
            <a:br>
              <a:rPr lang="vi-VN" sz="3600"/>
            </a:br>
            <a:r>
              <a:rPr lang="vi-VN" sz="3600"/>
              <a:t>Nghị định sửa đổi Nghị định 06/2016/NĐ-CP </a:t>
            </a:r>
            <a:br>
              <a:rPr lang="vi-VN" sz="3600"/>
            </a:br>
            <a:r>
              <a:rPr lang="vi-VN" sz="3600"/>
              <a:t>về phát thanh, truyền hình</a:t>
            </a:r>
          </a:p>
        </p:txBody>
      </p:sp>
      <p:sp>
        <p:nvSpPr>
          <p:cNvPr id="3" name="Subtitle 2"/>
          <p:cNvSpPr>
            <a:spLocks noGrp="1"/>
          </p:cNvSpPr>
          <p:nvPr>
            <p:ph type="subTitle" idx="1"/>
          </p:nvPr>
        </p:nvSpPr>
        <p:spPr/>
        <p:txBody>
          <a:bodyPr/>
          <a:lstStyle/>
          <a:p>
            <a:endParaRPr lang="vi-VN"/>
          </a:p>
          <a:p>
            <a:r>
              <a:rPr lang="vi-VN"/>
              <a:t>Ban Pháp chế - VCCI</a:t>
            </a:r>
          </a:p>
        </p:txBody>
      </p:sp>
    </p:spTree>
    <p:extLst>
      <p:ext uri="{BB962C8B-B14F-4D97-AF65-F5344CB8AC3E}">
        <p14:creationId xmlns:p14="http://schemas.microsoft.com/office/powerpoint/2010/main" val="1701987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Chính sách quản lý dịch vụ PTTH (Điều 5.4)</a:t>
            </a:r>
          </a:p>
        </p:txBody>
      </p:sp>
      <p:sp>
        <p:nvSpPr>
          <p:cNvPr id="3" name="Content Placeholder 2"/>
          <p:cNvSpPr>
            <a:spLocks noGrp="1"/>
          </p:cNvSpPr>
          <p:nvPr>
            <p:ph sz="half" idx="1"/>
          </p:nvPr>
        </p:nvSpPr>
        <p:spPr/>
        <p:txBody>
          <a:bodyPr>
            <a:normAutofit fontScale="70000" lnSpcReduction="20000"/>
          </a:bodyPr>
          <a:lstStyle/>
          <a:p>
            <a:pPr>
              <a:lnSpc>
                <a:spcPct val="120000"/>
              </a:lnSpc>
            </a:pPr>
            <a:r>
              <a:rPr lang="en-US"/>
              <a:t>4. Quản lý việc cung cấp nội dung thông tin trên dịch vụ PTTH theo quy định của pháp luật về báo chí; quản lý hạ tầng kỹ thuật truyền dẫn phát sóng PTTH theo quy định của pháp luật về viễn thông; quản lý hoạt động dịch vụ PTTH theo quy định tại Nghị định này.</a:t>
            </a:r>
          </a:p>
        </p:txBody>
      </p:sp>
      <p:sp>
        <p:nvSpPr>
          <p:cNvPr id="4" name="Content Placeholder 3"/>
          <p:cNvSpPr>
            <a:spLocks noGrp="1"/>
          </p:cNvSpPr>
          <p:nvPr>
            <p:ph sz="half" idx="2"/>
          </p:nvPr>
        </p:nvSpPr>
        <p:spPr/>
        <p:txBody>
          <a:bodyPr>
            <a:normAutofit fontScale="70000" lnSpcReduction="20000"/>
          </a:bodyPr>
          <a:lstStyle/>
          <a:p>
            <a:pPr>
              <a:lnSpc>
                <a:spcPct val="120000"/>
              </a:lnSpc>
            </a:pPr>
            <a:r>
              <a:rPr lang="en-US"/>
              <a:t>4. Quản lý việc cung cấp nội dung thông tin trên dịch vụ PTTH theo quy định của pháp luật về báo chí; quản lý hạ tầng kỹ thuật truyền dẫn phát sóng PTTH theo quy định của pháp luật về viễn thông; </a:t>
            </a:r>
            <a:r>
              <a:rPr lang="en-US" b="1" i="1" u="sng"/>
              <a:t>mọi hoạt động</a:t>
            </a:r>
            <a:r>
              <a:rPr lang="en-US"/>
              <a:t> quản lý, </a:t>
            </a:r>
            <a:r>
              <a:rPr lang="en-US" b="1" i="1" u="sng"/>
              <a:t>cung cấp và sử dụng</a:t>
            </a:r>
            <a:r>
              <a:rPr lang="en-US"/>
              <a:t> dịch vụ PTTH tại Việt Nam phải tuân thủ theo quy định tại Nghị định số 06/2016/NĐ-CP và Nghị định này; </a:t>
            </a:r>
            <a:r>
              <a:rPr lang="en-US" b="1" i="1" u="sng"/>
              <a:t>các dịch vụ theo yêu cầu trên mạng Internet cung cấp xuyên biên giới tới người sử dụng trên lãnh thổ Việt Nam phải tuân theo quy định tại Nghị định này và quy định của pháp luật liên quan;</a:t>
            </a:r>
          </a:p>
        </p:txBody>
      </p:sp>
    </p:spTree>
    <p:extLst>
      <p:ext uri="{BB962C8B-B14F-4D97-AF65-F5344CB8AC3E}">
        <p14:creationId xmlns:p14="http://schemas.microsoft.com/office/powerpoint/2010/main" val="1071044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Chính sách quản lý dịch vụ PTTH (Điều 5.5)</a:t>
            </a:r>
          </a:p>
        </p:txBody>
      </p:sp>
      <p:sp>
        <p:nvSpPr>
          <p:cNvPr id="3" name="Content Placeholder 2"/>
          <p:cNvSpPr>
            <a:spLocks noGrp="1"/>
          </p:cNvSpPr>
          <p:nvPr>
            <p:ph sz="half" idx="1"/>
          </p:nvPr>
        </p:nvSpPr>
        <p:spPr/>
        <p:txBody>
          <a:bodyPr>
            <a:normAutofit lnSpcReduction="10000"/>
          </a:bodyPr>
          <a:lstStyle/>
          <a:p>
            <a:pPr>
              <a:lnSpc>
                <a:spcPct val="100000"/>
              </a:lnSpc>
            </a:pPr>
            <a:r>
              <a:rPr lang="en-US"/>
              <a:t>5. Tăng cường công tác kiểm tra, đánh giá hiệu quả nội dung thông tin, chất lượng dịch vụ PTTH bằng các biện pháp kỹ thuật và các phương pháp thống kê, điều tra xã hội học hiện đại.</a:t>
            </a:r>
          </a:p>
        </p:txBody>
      </p:sp>
      <p:sp>
        <p:nvSpPr>
          <p:cNvPr id="4" name="Content Placeholder 3"/>
          <p:cNvSpPr>
            <a:spLocks noGrp="1"/>
          </p:cNvSpPr>
          <p:nvPr>
            <p:ph sz="half" idx="2"/>
          </p:nvPr>
        </p:nvSpPr>
        <p:spPr/>
        <p:txBody>
          <a:bodyPr>
            <a:normAutofit lnSpcReduction="10000"/>
          </a:bodyPr>
          <a:lstStyle/>
          <a:p>
            <a:pPr>
              <a:lnSpc>
                <a:spcPct val="100000"/>
              </a:lnSpc>
            </a:pPr>
            <a:r>
              <a:rPr lang="en-US"/>
              <a:t>5. Tăng cường công tác kiểm tra, đánh giá hiệu quả nội dung thông tin, chất lượng dịch vụ PTTH bằng các biện pháp </a:t>
            </a:r>
            <a:r>
              <a:rPr lang="en-US" b="1" i="1" u="sng"/>
              <a:t>lưu chiểu, đo lường khán thính giả,</a:t>
            </a:r>
            <a:r>
              <a:rPr lang="en-US"/>
              <a:t> điều tra xã hội học, </a:t>
            </a:r>
            <a:r>
              <a:rPr lang="en-US" b="1" i="1" u="sng"/>
              <a:t>đo kiểm kỹ thuật để phục vụ công tác quản lý nhà nước và điều chỉnh hoạt động sản xuất, biên tập nội dung PTTH</a:t>
            </a:r>
            <a:r>
              <a:rPr lang="en-US"/>
              <a:t>. </a:t>
            </a:r>
          </a:p>
        </p:txBody>
      </p:sp>
    </p:spTree>
    <p:extLst>
      <p:ext uri="{BB962C8B-B14F-4D97-AF65-F5344CB8AC3E}">
        <p14:creationId xmlns:p14="http://schemas.microsoft.com/office/powerpoint/2010/main" val="210451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Chính sách quản lý dịch vụ PTTH (Điều 5.7)</a:t>
            </a:r>
          </a:p>
        </p:txBody>
      </p:sp>
      <p:sp>
        <p:nvSpPr>
          <p:cNvPr id="4" name="Content Placeholder 3"/>
          <p:cNvSpPr>
            <a:spLocks noGrp="1"/>
          </p:cNvSpPr>
          <p:nvPr>
            <p:ph idx="1"/>
          </p:nvPr>
        </p:nvSpPr>
        <p:spPr/>
        <p:txBody>
          <a:bodyPr/>
          <a:lstStyle/>
          <a:p>
            <a:r>
              <a:rPr lang="vi-VN"/>
              <a:t>7. Duy trì dịch vụ truyền hình cáp tương tự theo hướng không mở rộng phạm vi và số lượng đơn vị cung cấp dịch vụ; chấm dứt cung cấp dịch vụ truyền hình cáp tương tự theo nhu cầu thị trường để tránh lãng phí nguồn lực đầu tư của xã hội về hạ tầng truyền dẫn và thiết bị thu.</a:t>
            </a:r>
          </a:p>
        </p:txBody>
      </p:sp>
    </p:spTree>
    <p:extLst>
      <p:ext uri="{BB962C8B-B14F-4D97-AF65-F5344CB8AC3E}">
        <p14:creationId xmlns:p14="http://schemas.microsoft.com/office/powerpoint/2010/main" val="62979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200"/>
              <a:t>Cấp phép cung cấp dịch vụ PTTH trả tiền </a:t>
            </a:r>
            <a:r>
              <a:rPr lang="mr-IN" sz="3200"/>
              <a:t>–</a:t>
            </a:r>
            <a:r>
              <a:rPr lang="vi-VN" sz="3200"/>
              <a:t> loại hình dịch vụ PTTH theo yêu cầu trên mạng Internet (Điều 12a)</a:t>
            </a:r>
          </a:p>
        </p:txBody>
      </p:sp>
      <p:sp>
        <p:nvSpPr>
          <p:cNvPr id="4" name="Content Placeholder 3"/>
          <p:cNvSpPr>
            <a:spLocks noGrp="1"/>
          </p:cNvSpPr>
          <p:nvPr>
            <p:ph idx="1"/>
          </p:nvPr>
        </p:nvSpPr>
        <p:spPr/>
        <p:txBody>
          <a:bodyPr>
            <a:normAutofit/>
          </a:bodyPr>
          <a:lstStyle/>
          <a:p>
            <a:r>
              <a:rPr lang="vi-VN"/>
              <a:t>1. Điều kiện cấp phép</a:t>
            </a:r>
          </a:p>
          <a:p>
            <a:pPr lvl="1"/>
            <a:r>
              <a:rPr lang="vi-VN"/>
              <a:t>a) Theo quy định tại các điểm a, b và e Khoản 1 Điều 12 Nghị định 06/2016/NĐ-CP;</a:t>
            </a:r>
          </a:p>
          <a:p>
            <a:pPr lvl="1"/>
            <a:r>
              <a:rPr lang="vi-VN"/>
              <a:t>b) Có dự kiến danh mục nội dung theo yêu cầu, nội dung giá trị gia tăng sẽ cung cấp trên dịch vụ PTTH trả tiền.</a:t>
            </a:r>
          </a:p>
        </p:txBody>
      </p:sp>
    </p:spTree>
    <p:extLst>
      <p:ext uri="{BB962C8B-B14F-4D97-AF65-F5344CB8AC3E}">
        <p14:creationId xmlns:p14="http://schemas.microsoft.com/office/powerpoint/2010/main" val="1469108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vi-VN" sz="3200"/>
              <a:t>Cấp phép cung cấp dịch vụ PTTH trả tiền </a:t>
            </a:r>
            <a:r>
              <a:rPr lang="mr-IN" sz="3200"/>
              <a:t>–</a:t>
            </a:r>
            <a:r>
              <a:rPr lang="vi-VN" sz="3200"/>
              <a:t> loại hình dịch vụ PTTH theo yêu cầu trên mạng Internet (Điều 12a)</a:t>
            </a:r>
          </a:p>
        </p:txBody>
      </p:sp>
      <p:sp>
        <p:nvSpPr>
          <p:cNvPr id="4" name="Content Placeholder 3"/>
          <p:cNvSpPr>
            <a:spLocks noGrp="1"/>
          </p:cNvSpPr>
          <p:nvPr>
            <p:ph idx="1"/>
          </p:nvPr>
        </p:nvSpPr>
        <p:spPr/>
        <p:txBody>
          <a:bodyPr>
            <a:normAutofit fontScale="85000" lnSpcReduction="20000"/>
          </a:bodyPr>
          <a:lstStyle/>
          <a:p>
            <a:pPr>
              <a:lnSpc>
                <a:spcPct val="110000"/>
              </a:lnSpc>
            </a:pPr>
            <a:r>
              <a:rPr lang="vi-VN"/>
              <a:t>2. Hồ sơ xin cấp phép</a:t>
            </a:r>
          </a:p>
          <a:p>
            <a:pPr lvl="1">
              <a:lnSpc>
                <a:spcPct val="110000"/>
              </a:lnSpc>
            </a:pPr>
            <a:r>
              <a:rPr lang="vi-VN"/>
              <a:t>a) Theo quy định tại các điểm a và b Khoản 2 Điều 12 Nghị định 06/2016/NĐ-CP;</a:t>
            </a:r>
          </a:p>
          <a:p>
            <a:pPr lvl="1">
              <a:lnSpc>
                <a:spcPct val="110000"/>
              </a:lnSpc>
            </a:pPr>
            <a:r>
              <a:rPr lang="vi-VN"/>
              <a:t>b) Đề án cung cấp dịch vụ theo mẫu do BTTTT quy định, gồm các nội dung: Phạm vi, điều kiện kỹ thuật cung cấp dịch vụ, phương tiện thanh toán; quy trình giải quyết khiếu nại; dự kiến các điều khoản về quyền và trách nhiệm của các bên; dự kiến nhóm nội dung cung cấp trên dịch vụ; tên cơ quan báo chí có giấy phép hoạt động PTTH chịu trách nhiệm biên tập nội dung trước khi cung cấp trên dịch vụ; tên miền hoặc địa chỉ Internet xác định và chương trình ứng dụng Internet cung cấp dịch vụ;</a:t>
            </a:r>
          </a:p>
          <a:p>
            <a:pPr lvl="1">
              <a:lnSpc>
                <a:spcPct val="110000"/>
              </a:lnSpc>
            </a:pPr>
            <a:r>
              <a:rPr lang="en-US"/>
              <a:t>c) Bản sao xác nhận đăng ký hoặc văn bản tương đương chứng minh quyền sử dụng tên miền hoặc địa chỉ Internet và chương trình ứng dụng Internet để cung cấp dịch vụ, phù hợp với điểm d Khoản 2 Điều 12 Nghị định 06/2016/NĐ-CP</a:t>
            </a:r>
          </a:p>
          <a:p>
            <a:pPr lvl="1">
              <a:lnSpc>
                <a:spcPct val="110000"/>
              </a:lnSpc>
            </a:pPr>
            <a:r>
              <a:rPr lang="en-US"/>
              <a:t>d) Văn bản thoả thuận bản quyền đối với nội dung cung cấp trên dịch vụ theo đăng ký;</a:t>
            </a:r>
          </a:p>
          <a:p>
            <a:pPr lvl="1">
              <a:lnSpc>
                <a:spcPct val="110000"/>
              </a:lnSpc>
            </a:pPr>
            <a:r>
              <a:rPr lang="en-US"/>
              <a:t>đ) Văn bản thoả thuận hợp tác với cơ quan báo chí có giấy phép hoạt động PTTH chịu trách nhiệm biên tập nội dung trước khi cung cấp trên dịch vụ.</a:t>
            </a:r>
            <a:endParaRPr lang="vi-VN"/>
          </a:p>
        </p:txBody>
      </p:sp>
    </p:spTree>
    <p:extLst>
      <p:ext uri="{BB962C8B-B14F-4D97-AF65-F5344CB8AC3E}">
        <p14:creationId xmlns:p14="http://schemas.microsoft.com/office/powerpoint/2010/main" val="207725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200"/>
              <a:t>Cấp phép cung cấp dịch vụ PTTH trả tiền </a:t>
            </a:r>
            <a:r>
              <a:rPr lang="mr-IN" sz="3200"/>
              <a:t>–</a:t>
            </a:r>
            <a:r>
              <a:rPr lang="vi-VN" sz="3200"/>
              <a:t> loại hình dịch vụ PTTH theo yêu cầu trên mạng Internet (Điều 12a)</a:t>
            </a:r>
          </a:p>
        </p:txBody>
      </p:sp>
      <p:sp>
        <p:nvSpPr>
          <p:cNvPr id="3" name="Content Placeholder 2"/>
          <p:cNvSpPr>
            <a:spLocks noGrp="1"/>
          </p:cNvSpPr>
          <p:nvPr>
            <p:ph idx="1"/>
          </p:nvPr>
        </p:nvSpPr>
        <p:spPr/>
        <p:txBody>
          <a:bodyPr>
            <a:normAutofit fontScale="77500" lnSpcReduction="20000"/>
          </a:bodyPr>
          <a:lstStyle/>
          <a:p>
            <a:pPr>
              <a:lnSpc>
                <a:spcPct val="110000"/>
              </a:lnSpc>
            </a:pPr>
            <a:r>
              <a:rPr lang="vi-VN"/>
              <a:t>3. Thủ tục cấp giấy phép:</a:t>
            </a:r>
          </a:p>
          <a:p>
            <a:pPr lvl="1">
              <a:lnSpc>
                <a:spcPct val="110000"/>
              </a:lnSpc>
            </a:pPr>
            <a:r>
              <a:rPr lang="vi-VN"/>
              <a:t>a) Hồ sơ gồm 01 bộ bản chính nộp trực tiếp hoặc gửi qua hệ thống bưu chính cho BTTTT hoặc nộp bản có chứng thực điện tử trên cổng cung ứng dịch vụ công trực tuyến của BTTTT và doanh nghiệp phải chịu trách nhiệm về tính chính xác, trung thực của hồ sơ đề nghị cấp phép;</a:t>
            </a:r>
          </a:p>
          <a:p>
            <a:pPr lvl="1">
              <a:lnSpc>
                <a:spcPct val="110000"/>
              </a:lnSpc>
            </a:pPr>
            <a:r>
              <a:rPr lang="vi-VN"/>
              <a:t>b) Theo quy định tại điểm b Khoản 3 Điều 12 Nghị định 06.</a:t>
            </a:r>
          </a:p>
          <a:p>
            <a:pPr>
              <a:lnSpc>
                <a:spcPct val="110000"/>
              </a:lnSpc>
            </a:pPr>
            <a:r>
              <a:rPr lang="vi-VN"/>
              <a:t>4. Thời hạn cấp giấy phép: Theo quy định tại Đ</a:t>
            </a:r>
            <a:r>
              <a:rPr lang="en-US"/>
              <a:t>i</a:t>
            </a:r>
            <a:r>
              <a:rPr lang="vi-VN"/>
              <a:t>ều 12.4 Nghị định 06</a:t>
            </a:r>
          </a:p>
          <a:p>
            <a:pPr>
              <a:lnSpc>
                <a:spcPct val="110000"/>
              </a:lnSpc>
            </a:pPr>
            <a:r>
              <a:rPr lang="vi-VN"/>
              <a:t>5. Hồ sơ đề nghị sửa đổi, bổ sung nội dung giấy phép: Theo quy định tại Điều 12.5 Nghị định 06</a:t>
            </a:r>
          </a:p>
          <a:p>
            <a:pPr>
              <a:lnSpc>
                <a:spcPct val="110000"/>
              </a:lnSpc>
            </a:pPr>
            <a:r>
              <a:rPr lang="vi-VN"/>
              <a:t>6. Gia hạn giấy phép: Theo quy định tại Điều 12.6 Nghị định 06</a:t>
            </a:r>
          </a:p>
          <a:p>
            <a:pPr>
              <a:lnSpc>
                <a:spcPct val="110000"/>
              </a:lnSpc>
            </a:pPr>
            <a:r>
              <a:rPr lang="vi-VN"/>
              <a:t>7. Hồ sơ thủ tục cấp lại giấy phép: Theo quy định tại Điều 12.7 Nghị định 06</a:t>
            </a:r>
          </a:p>
        </p:txBody>
      </p:sp>
    </p:spTree>
    <p:extLst>
      <p:ext uri="{BB962C8B-B14F-4D97-AF65-F5344CB8AC3E}">
        <p14:creationId xmlns:p14="http://schemas.microsoft.com/office/powerpoint/2010/main" val="2120231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Nội dung thông tin trên dịch vụ PTTH quảng bá (Điều 13.1.c)</a:t>
            </a:r>
          </a:p>
        </p:txBody>
      </p:sp>
      <p:sp>
        <p:nvSpPr>
          <p:cNvPr id="3" name="Content Placeholder 2"/>
          <p:cNvSpPr>
            <a:spLocks noGrp="1"/>
          </p:cNvSpPr>
          <p:nvPr>
            <p:ph idx="1"/>
          </p:nvPr>
        </p:nvSpPr>
        <p:spPr/>
        <p:txBody>
          <a:bodyPr/>
          <a:lstStyle/>
          <a:p>
            <a:pPr>
              <a:lnSpc>
                <a:spcPct val="100000"/>
              </a:lnSpc>
            </a:pPr>
            <a:r>
              <a:rPr lang="vi-VN"/>
              <a:t>c) Các chương trình đã được phát trên các kênh chương trình được quy định tại các điểm a và b Điều 13.1 Nghị định 06, các nội dung quy định tại Điều 1.1.e Nghị định này</a:t>
            </a:r>
          </a:p>
          <a:p>
            <a:pPr lvl="1">
              <a:lnSpc>
                <a:spcPct val="100000"/>
              </a:lnSpc>
            </a:pPr>
            <a:r>
              <a:rPr lang="vi-VN"/>
              <a:t>(các kênh chương trình phục vụ nhiệm vụ chính trị, thông tin tuyên truyền thiết yếu của quốc gia và của địa phương)</a:t>
            </a:r>
          </a:p>
          <a:p>
            <a:pPr lvl="1">
              <a:lnSpc>
                <a:spcPct val="100000"/>
              </a:lnSpc>
            </a:pPr>
            <a:r>
              <a:rPr lang="vi-VN"/>
              <a:t>(các kênh chương trình trong nước khác)</a:t>
            </a:r>
          </a:p>
          <a:p>
            <a:pPr lvl="1">
              <a:lnSpc>
                <a:spcPct val="100000"/>
              </a:lnSpc>
            </a:pPr>
            <a:r>
              <a:rPr lang="vi-VN"/>
              <a:t>(nội dung theo yêu cầu)</a:t>
            </a:r>
          </a:p>
        </p:txBody>
      </p:sp>
    </p:spTree>
    <p:extLst>
      <p:ext uri="{BB962C8B-B14F-4D97-AF65-F5344CB8AC3E}">
        <p14:creationId xmlns:p14="http://schemas.microsoft.com/office/powerpoint/2010/main" val="642420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vi-VN"/>
              <a:t>Nội dung thông tin trên dịch vụ PTTH (Điều 14)</a:t>
            </a:r>
          </a:p>
        </p:txBody>
      </p:sp>
      <p:sp>
        <p:nvSpPr>
          <p:cNvPr id="5" name="Content Placeholder 4"/>
          <p:cNvSpPr>
            <a:spLocks noGrp="1"/>
          </p:cNvSpPr>
          <p:nvPr>
            <p:ph sz="half" idx="1"/>
          </p:nvPr>
        </p:nvSpPr>
        <p:spPr/>
        <p:txBody>
          <a:bodyPr>
            <a:normAutofit fontScale="77500" lnSpcReduction="20000"/>
          </a:bodyPr>
          <a:lstStyle/>
          <a:p>
            <a:pPr>
              <a:lnSpc>
                <a:spcPct val="110000"/>
              </a:lnSpc>
            </a:pPr>
            <a:r>
              <a:rPr lang="en-US"/>
              <a:t>3. Gói dịch vụ theo yêu cầu là gói dịch vụ có nội dung theo yêu cầu của thuê bao, gồm các nội dung chương trình PTTH của các đơn vị cung cấp nội dung và các nội dung hình ảnh, âm thanh khác có bản quyền hợp pháp được biên tập bởi đơn vị cung cấp nội dung.</a:t>
            </a:r>
          </a:p>
          <a:p>
            <a:pPr>
              <a:lnSpc>
                <a:spcPct val="110000"/>
              </a:lnSpc>
            </a:pPr>
            <a:r>
              <a:rPr lang="en-US"/>
              <a:t>4. Các dịch vụ giá trị gia tăng cung cấp kèm theo dịch vụ PTTH do đơn vị cung cấp nội dung chịu trách nhiệm trước pháp luật về nội dung giá trị gia tăng.</a:t>
            </a:r>
          </a:p>
        </p:txBody>
      </p:sp>
      <p:sp>
        <p:nvSpPr>
          <p:cNvPr id="6" name="Content Placeholder 5"/>
          <p:cNvSpPr>
            <a:spLocks noGrp="1"/>
          </p:cNvSpPr>
          <p:nvPr>
            <p:ph sz="half" idx="2"/>
          </p:nvPr>
        </p:nvSpPr>
        <p:spPr/>
        <p:txBody>
          <a:bodyPr>
            <a:normAutofit fontScale="77500" lnSpcReduction="20000"/>
          </a:bodyPr>
          <a:lstStyle/>
          <a:p>
            <a:pPr>
              <a:lnSpc>
                <a:spcPct val="120000"/>
              </a:lnSpc>
            </a:pPr>
            <a:r>
              <a:rPr lang="en-US"/>
              <a:t>3. Gói dịch vụ PTTH theo yêu cầu thuộc các loại hình dịch vụ quy định tại các điểm a, b, c và d Điều 14.1 Nghị định 06 và các loại hình dịch vụ quy định tại Điều 1.2 Nghị định này gồm các nội dung quy định tại Điều 1.1.e Nghị định này</a:t>
            </a:r>
          </a:p>
          <a:p>
            <a:pPr>
              <a:lnSpc>
                <a:spcPct val="120000"/>
              </a:lnSpc>
            </a:pPr>
            <a:r>
              <a:rPr lang="en-US"/>
              <a:t>4. Các dịch vụ giá trị gia tăng cung cấp kèm theo dịch vụ PTTH do </a:t>
            </a:r>
            <a:r>
              <a:rPr lang="en-US" b="1" i="1" u="sng"/>
              <a:t>cơ quan báo chí có giấy phép hoạt động PTTH</a:t>
            </a:r>
            <a:r>
              <a:rPr lang="en-US"/>
              <a:t> chịu trách nhiệm trước pháp luật về nội dung giá trị gia tăng</a:t>
            </a:r>
          </a:p>
        </p:txBody>
      </p:sp>
    </p:spTree>
    <p:extLst>
      <p:ext uri="{BB962C8B-B14F-4D97-AF65-F5344CB8AC3E}">
        <p14:creationId xmlns:p14="http://schemas.microsoft.com/office/powerpoint/2010/main" val="2066127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vi-VN"/>
              <a:t>Nội dung thông tin trên dịch vụ PTTH (Điều 14)</a:t>
            </a:r>
          </a:p>
        </p:txBody>
      </p:sp>
      <p:sp>
        <p:nvSpPr>
          <p:cNvPr id="6" name="Content Placeholder 5"/>
          <p:cNvSpPr>
            <a:spLocks noGrp="1"/>
          </p:cNvSpPr>
          <p:nvPr>
            <p:ph idx="1"/>
          </p:nvPr>
        </p:nvSpPr>
        <p:spPr/>
        <p:txBody>
          <a:bodyPr/>
          <a:lstStyle/>
          <a:p>
            <a:r>
              <a:rPr lang="vi-VN"/>
              <a:t>5. Đơn vị cung cấp dịch vụ chỉ cung cấp một gói dịch vụ phải cung cấp đầy đủ các kênh chương trình phục vụ nhiệm vụ chính trị, thông tin tuyên truyền thiết yếu của quốc gia. Đơn vị cung cấp dịch vụ có áp dụng công nghệ chèn, thay thế kênh chương trình phải cung cấp kênh chương trình phục vụ nhiệm vụ chính trị, thông tin tuyên truyền thiết yếu của địa phương trên địa bàn.</a:t>
            </a:r>
          </a:p>
        </p:txBody>
      </p:sp>
    </p:spTree>
    <p:extLst>
      <p:ext uri="{BB962C8B-B14F-4D97-AF65-F5344CB8AC3E}">
        <p14:creationId xmlns:p14="http://schemas.microsoft.com/office/powerpoint/2010/main" val="127285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Liên kết sản xuất (Điều 16)</a:t>
            </a:r>
          </a:p>
        </p:txBody>
      </p:sp>
      <p:sp>
        <p:nvSpPr>
          <p:cNvPr id="3" name="Content Placeholder 2"/>
          <p:cNvSpPr>
            <a:spLocks noGrp="1"/>
          </p:cNvSpPr>
          <p:nvPr>
            <p:ph sz="half" idx="1"/>
          </p:nvPr>
        </p:nvSpPr>
        <p:spPr/>
        <p:txBody>
          <a:bodyPr/>
          <a:lstStyle/>
          <a:p>
            <a:r>
              <a:rPr lang="en-US"/>
              <a:t>3. Không thực hiện hoạt động liên kết sản xuất chương trình đối với các chương trình PTTH thời sự - chính trị.</a:t>
            </a:r>
          </a:p>
        </p:txBody>
      </p:sp>
      <p:sp>
        <p:nvSpPr>
          <p:cNvPr id="4" name="Content Placeholder 3"/>
          <p:cNvSpPr>
            <a:spLocks noGrp="1"/>
          </p:cNvSpPr>
          <p:nvPr>
            <p:ph sz="half" idx="2"/>
          </p:nvPr>
        </p:nvSpPr>
        <p:spPr/>
        <p:txBody>
          <a:bodyPr/>
          <a:lstStyle/>
          <a:p>
            <a:r>
              <a:rPr lang="en-US"/>
              <a:t>3. Không thực hiện hoạt động liên kết sản xuất chương trình PTTH thời sự - chính trị, </a:t>
            </a:r>
            <a:r>
              <a:rPr lang="en-US" b="1" i="1" u="sng"/>
              <a:t>các chương trình tin tức, các loại bản tin</a:t>
            </a:r>
            <a:r>
              <a:rPr lang="en-US"/>
              <a:t>.</a:t>
            </a:r>
          </a:p>
        </p:txBody>
      </p:sp>
    </p:spTree>
    <p:extLst>
      <p:ext uri="{BB962C8B-B14F-4D97-AF65-F5344CB8AC3E}">
        <p14:creationId xmlns:p14="http://schemas.microsoft.com/office/powerpoint/2010/main" val="1496828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vi-VN"/>
              <a:t>Khái niệm dịch vụ PTTH (Điều 3.1)</a:t>
            </a:r>
          </a:p>
        </p:txBody>
      </p:sp>
      <p:sp>
        <p:nvSpPr>
          <p:cNvPr id="5" name="Content Placeholder 4"/>
          <p:cNvSpPr>
            <a:spLocks noGrp="1"/>
          </p:cNvSpPr>
          <p:nvPr>
            <p:ph sz="half" idx="1"/>
          </p:nvPr>
        </p:nvSpPr>
        <p:spPr/>
        <p:txBody>
          <a:bodyPr>
            <a:normAutofit fontScale="77500" lnSpcReduction="20000"/>
          </a:bodyPr>
          <a:lstStyle/>
          <a:p>
            <a:pPr>
              <a:lnSpc>
                <a:spcPct val="120000"/>
              </a:lnSpc>
            </a:pPr>
            <a:r>
              <a:rPr lang="en-US"/>
              <a:t>1. Dịch vụ PTTH là dịch vụ ứng dụng viễn thông để cung cấp nguyên vẹn các kênh chương trình trong nước, kênh chương trình nước ngoài và dịch vụ giá trị gia tăng trên hạ tầng kỹ thuật truyền dẫn phát sóng PTTH đến người sử dụng. </a:t>
            </a:r>
            <a:r>
              <a:rPr lang="en-US" i="1"/>
              <a:t>Dịch vụ PTTH có thể được cung cấp trực tiếp đến người sử dụng dịch vụ không qua thiết bị lưu trữ, làm chậm (dịch vụ truyền hình trực tuyến) hoặc theo yêu cầu riêng biệt của thuê bao sử dụng dịch vụ (dịch vụ theo yêu cầu).</a:t>
            </a:r>
            <a:endParaRPr lang="vi-VN" i="1"/>
          </a:p>
        </p:txBody>
      </p:sp>
      <p:sp>
        <p:nvSpPr>
          <p:cNvPr id="6" name="Content Placeholder 5"/>
          <p:cNvSpPr>
            <a:spLocks noGrp="1"/>
          </p:cNvSpPr>
          <p:nvPr>
            <p:ph sz="half" idx="2"/>
          </p:nvPr>
        </p:nvSpPr>
        <p:spPr/>
        <p:txBody>
          <a:bodyPr>
            <a:normAutofit fontScale="77500" lnSpcReduction="20000"/>
          </a:bodyPr>
          <a:lstStyle/>
          <a:p>
            <a:pPr>
              <a:lnSpc>
                <a:spcPct val="120000"/>
              </a:lnSpc>
            </a:pPr>
            <a:r>
              <a:rPr lang="en-US"/>
              <a:t>1. Dịch vụ PTTH là dịch vụ ứng dụng viễn thông để cung cấp nguyên vẹn các kênh chương trình trong nước, kênh chương trình nước ngoài, </a:t>
            </a:r>
            <a:r>
              <a:rPr lang="en-US" b="1" i="1" u="sng"/>
              <a:t>các nội dung theo yêu cầu</a:t>
            </a:r>
            <a:r>
              <a:rPr lang="en-US"/>
              <a:t> và nội dung giá trị gia tăng trên hạ tầng kỹ thuật truyền dẫn phát sóng PTTH đến người sử dụng.</a:t>
            </a:r>
            <a:endParaRPr lang="vi-VN"/>
          </a:p>
        </p:txBody>
      </p:sp>
    </p:spTree>
    <p:extLst>
      <p:ext uri="{BB962C8B-B14F-4D97-AF65-F5344CB8AC3E}">
        <p14:creationId xmlns:p14="http://schemas.microsoft.com/office/powerpoint/2010/main" val="213759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Kênh chương trình nước ngoài (Điều 17)</a:t>
            </a:r>
          </a:p>
        </p:txBody>
      </p:sp>
      <p:sp>
        <p:nvSpPr>
          <p:cNvPr id="3" name="Content Placeholder 2"/>
          <p:cNvSpPr>
            <a:spLocks noGrp="1"/>
          </p:cNvSpPr>
          <p:nvPr>
            <p:ph sz="half" idx="1"/>
          </p:nvPr>
        </p:nvSpPr>
        <p:spPr/>
        <p:txBody>
          <a:bodyPr>
            <a:normAutofit fontScale="85000" lnSpcReduction="10000"/>
          </a:bodyPr>
          <a:lstStyle/>
          <a:p>
            <a:pPr>
              <a:lnSpc>
                <a:spcPct val="110000"/>
              </a:lnSpc>
            </a:pPr>
            <a:r>
              <a:rPr lang="en-US"/>
              <a:t>6. Không bao gồm thông tin quảng cáo được cài đặt sẵn từ nước ngoài. Các nội dung quảng cáo (nếu có) phải được thực hiện tại Việt Nam, tuân thủ quy định của pháp luật Việt Nam về quảng cáo và đơn vị được cấp Giấy phép biên tập chịu trách nhiệm về nội dung quảng cáo.</a:t>
            </a:r>
          </a:p>
        </p:txBody>
      </p:sp>
      <p:sp>
        <p:nvSpPr>
          <p:cNvPr id="4" name="Content Placeholder 3"/>
          <p:cNvSpPr>
            <a:spLocks noGrp="1"/>
          </p:cNvSpPr>
          <p:nvPr>
            <p:ph sz="half" idx="2"/>
          </p:nvPr>
        </p:nvSpPr>
        <p:spPr/>
        <p:txBody>
          <a:bodyPr>
            <a:normAutofit fontScale="85000" lnSpcReduction="10000"/>
          </a:bodyPr>
          <a:lstStyle/>
          <a:p>
            <a:pPr>
              <a:lnSpc>
                <a:spcPct val="110000"/>
              </a:lnSpc>
            </a:pPr>
            <a:r>
              <a:rPr lang="en-US"/>
              <a:t>6. Không bao gồm </a:t>
            </a:r>
            <a:r>
              <a:rPr lang="en-US" b="1" i="1" u="sng"/>
              <a:t>nội dung</a:t>
            </a:r>
            <a:r>
              <a:rPr lang="en-US"/>
              <a:t> quảng cáo được cài đặt sẵn từ nước ngoài. Các nội dung quảng cáo (nếu có) phải được </a:t>
            </a:r>
            <a:r>
              <a:rPr lang="en-US" b="1" i="1" u="sng"/>
              <a:t>cài đặt</a:t>
            </a:r>
            <a:r>
              <a:rPr lang="en-US"/>
              <a:t> tại Việt Nam. </a:t>
            </a:r>
            <a:r>
              <a:rPr lang="en-US" b="1" i="1" u="sng"/>
              <a:t>Cơ quan báo chí</a:t>
            </a:r>
            <a:r>
              <a:rPr lang="en-US"/>
              <a:t> được cấp giấy phép biên tập </a:t>
            </a:r>
            <a:r>
              <a:rPr lang="en-US" b="1" i="1" u="sng"/>
              <a:t>là đầu mối thực hiện cài đặt quảng cáo</a:t>
            </a:r>
            <a:r>
              <a:rPr lang="en-US"/>
              <a:t>, chịu trách nhiệm về </a:t>
            </a:r>
            <a:r>
              <a:rPr lang="en-US" b="1" i="1" u="sng"/>
              <a:t>thời lượng</a:t>
            </a:r>
            <a:r>
              <a:rPr lang="en-US"/>
              <a:t>, nội dung quảng cáo </a:t>
            </a:r>
            <a:r>
              <a:rPr lang="en-US" b="1" i="1" u="sng"/>
              <a:t>bảo đảm tuân thủ quy định của pháp luật về quảng cáo như đối với kênh truyền hình trả tiền</a:t>
            </a:r>
            <a:r>
              <a:rPr lang="en-US"/>
              <a:t>.</a:t>
            </a:r>
          </a:p>
        </p:txBody>
      </p:sp>
    </p:spTree>
    <p:extLst>
      <p:ext uri="{BB962C8B-B14F-4D97-AF65-F5344CB8AC3E}">
        <p14:creationId xmlns:p14="http://schemas.microsoft.com/office/powerpoint/2010/main" val="2061569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a:t>Hồ sơ, thủ tục cấp Giấy chứng nhận đăng ký cung cấp kênh chương trình nước ngoài (Điều 18.6)</a:t>
            </a:r>
          </a:p>
        </p:txBody>
      </p:sp>
      <p:sp>
        <p:nvSpPr>
          <p:cNvPr id="3" name="Content Placeholder 2"/>
          <p:cNvSpPr>
            <a:spLocks noGrp="1"/>
          </p:cNvSpPr>
          <p:nvPr>
            <p:ph sz="half" idx="1"/>
          </p:nvPr>
        </p:nvSpPr>
        <p:spPr/>
        <p:txBody>
          <a:bodyPr>
            <a:normAutofit fontScale="92500"/>
          </a:bodyPr>
          <a:lstStyle/>
          <a:p>
            <a:pPr>
              <a:lnSpc>
                <a:spcPct val="100000"/>
              </a:lnSpc>
            </a:pPr>
            <a:r>
              <a:rPr lang="en-US"/>
              <a:t>c) Văn bản chứng minh quyền sở hữu hợp pháp còn hiệu lực pháp lý đối với kênh chương trình được cấp bởi cơ quan có thẩm quyền của quốc gia mà hãng truyền hình nước ngoài sở hữu kênh chương trình đó đăng ký hoạt động, kèm theo bản dịch tiếng Việt Nam có chứng thực (nếu văn bản được soạn bằng tiếng nước ngoài);</a:t>
            </a:r>
          </a:p>
        </p:txBody>
      </p:sp>
      <p:sp>
        <p:nvSpPr>
          <p:cNvPr id="4" name="Content Placeholder 3"/>
          <p:cNvSpPr>
            <a:spLocks noGrp="1"/>
          </p:cNvSpPr>
          <p:nvPr>
            <p:ph sz="half" idx="2"/>
          </p:nvPr>
        </p:nvSpPr>
        <p:spPr/>
        <p:txBody>
          <a:bodyPr>
            <a:normAutofit fontScale="92500"/>
          </a:bodyPr>
          <a:lstStyle/>
          <a:p>
            <a:pPr>
              <a:lnSpc>
                <a:spcPct val="110000"/>
              </a:lnSpc>
            </a:pPr>
            <a:r>
              <a:rPr lang="en-US"/>
              <a:t>c) Văn bản chứng minh quyền sở hữu hợp pháp còn hiệu lực pháp lý đối với kênh chương trình </a:t>
            </a:r>
            <a:r>
              <a:rPr lang="en-US" b="1" i="1" u="sng"/>
              <a:t>phù hợp với pháp luật</a:t>
            </a:r>
            <a:r>
              <a:rPr lang="en-US"/>
              <a:t> quốc gia mà hãng truyền hình nước ngoài sở hữu kênh chương trình đó đăng ký hoạt động, kèm theo bản dịch tiếng Việt có chứng thực (nếu văn bản được soạn bằng tiếng nước ngoài);</a:t>
            </a:r>
          </a:p>
        </p:txBody>
      </p:sp>
    </p:spTree>
    <p:extLst>
      <p:ext uri="{BB962C8B-B14F-4D97-AF65-F5344CB8AC3E}">
        <p14:creationId xmlns:p14="http://schemas.microsoft.com/office/powerpoint/2010/main" val="710830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Biên tập, beien dịch kênh chương trình nước ngoài trên dịch vụ PTTH trả tiền (Điều 19)</a:t>
            </a:r>
          </a:p>
        </p:txBody>
      </p:sp>
      <p:sp>
        <p:nvSpPr>
          <p:cNvPr id="3" name="Content Placeholder 2"/>
          <p:cNvSpPr>
            <a:spLocks noGrp="1"/>
          </p:cNvSpPr>
          <p:nvPr>
            <p:ph sz="half" idx="1"/>
          </p:nvPr>
        </p:nvSpPr>
        <p:spPr/>
        <p:txBody>
          <a:bodyPr>
            <a:normAutofit fontScale="55000" lnSpcReduction="20000"/>
          </a:bodyPr>
          <a:lstStyle/>
          <a:p>
            <a:pPr>
              <a:lnSpc>
                <a:spcPct val="120000"/>
              </a:lnSpc>
            </a:pPr>
            <a:r>
              <a:rPr lang="en-US"/>
              <a:t>1. Tất cả các kênh chương trình nước ngoài trên dịch vụ PTTH trả tiền tại Việt Nam phải được thực hiện biên tập, quản lý bảo đảm nội dung chương trình không trái với quy định của pháp luật Việt Nam về báo chí và quảng cáo, trừ việc tường thuật trực tiếp các trận thi đấu thể thao, lễ khai mạc, lễ bế mạc các giải thi đấu thể thao quy mô khu vực và thế giới.</a:t>
            </a:r>
          </a:p>
          <a:p>
            <a:pPr>
              <a:lnSpc>
                <a:spcPct val="120000"/>
              </a:lnSpc>
            </a:pPr>
            <a:r>
              <a:rPr lang="en-US"/>
              <a:t>2. Việc biên dịch được thực hiện tùy theo loại kênh chương trình nước ngoài, cụ thể như sau:</a:t>
            </a:r>
          </a:p>
          <a:p>
            <a:pPr lvl="1">
              <a:lnSpc>
                <a:spcPct val="120000"/>
              </a:lnSpc>
            </a:pPr>
            <a:r>
              <a:rPr lang="en-US"/>
              <a:t>a) Biên dịch 100% nội dung kênh chương trình phim truyện, phim hoạt hình;</a:t>
            </a:r>
          </a:p>
          <a:p>
            <a:pPr lvl="1">
              <a:lnSpc>
                <a:spcPct val="120000"/>
              </a:lnSpc>
            </a:pPr>
            <a:r>
              <a:rPr lang="en-US"/>
              <a:t>b) Biên dịch 100% các chương trình phóng sự, tài liệu trên kênh tổng hợp, kênh giải trí tổng hợp, kênh thể thao, kênh ca nhạc, kênh khoa học, giáo dục.</a:t>
            </a:r>
          </a:p>
          <a:p>
            <a:pPr>
              <a:lnSpc>
                <a:spcPct val="120000"/>
              </a:lnSpc>
            </a:pPr>
            <a:endParaRPr lang="en-US"/>
          </a:p>
        </p:txBody>
      </p:sp>
      <p:sp>
        <p:nvSpPr>
          <p:cNvPr id="4" name="Content Placeholder 3"/>
          <p:cNvSpPr>
            <a:spLocks noGrp="1"/>
          </p:cNvSpPr>
          <p:nvPr>
            <p:ph sz="half" idx="2"/>
          </p:nvPr>
        </p:nvSpPr>
        <p:spPr/>
        <p:txBody>
          <a:bodyPr>
            <a:normAutofit fontScale="55000" lnSpcReduction="20000"/>
          </a:bodyPr>
          <a:lstStyle/>
          <a:p>
            <a:pPr>
              <a:lnSpc>
                <a:spcPct val="120000"/>
              </a:lnSpc>
            </a:pPr>
            <a:r>
              <a:rPr lang="vi-VN"/>
              <a:t>1. Việc biên tập các chương trình, kênh chương trình nước ngoài được thực hiện như sau:</a:t>
            </a:r>
          </a:p>
          <a:p>
            <a:pPr lvl="1">
              <a:lnSpc>
                <a:spcPct val="120000"/>
              </a:lnSpc>
            </a:pPr>
            <a:r>
              <a:rPr lang="vi-VN"/>
              <a:t>a) Biên tập, quản lý bảo đảm nội dung không trái quy định của pháp luật Việt Nam về báo chí, quảng cáo và </a:t>
            </a:r>
            <a:r>
              <a:rPr lang="vi-VN" b="1" i="1" u="sng"/>
              <a:t>các quy định pháp luật khác có liên quan</a:t>
            </a:r>
          </a:p>
          <a:p>
            <a:pPr lvl="1">
              <a:lnSpc>
                <a:spcPct val="120000"/>
              </a:lnSpc>
            </a:pPr>
            <a:r>
              <a:rPr lang="vi-VN"/>
              <a:t>b) </a:t>
            </a:r>
            <a:r>
              <a:rPr lang="vi-VN" b="1" i="1" u="sng"/>
              <a:t>Biên tập, cảnh báo nội dung phải tuân thủ quy định của pháp luật về trẻ em, điện ảnh và các quy định pháp luật khác có liên quan</a:t>
            </a:r>
            <a:r>
              <a:rPr lang="vi-VN"/>
              <a:t>.</a:t>
            </a:r>
          </a:p>
          <a:p>
            <a:pPr>
              <a:lnSpc>
                <a:spcPct val="120000"/>
              </a:lnSpc>
            </a:pPr>
            <a:r>
              <a:rPr lang="en-US"/>
              <a:t>2. Việc biên dịch được thực hiện tùy theo loại kênh chương trình nước ngoài, cụ thể như sau:</a:t>
            </a:r>
          </a:p>
          <a:p>
            <a:pPr lvl="1">
              <a:lnSpc>
                <a:spcPct val="120000"/>
              </a:lnSpc>
            </a:pPr>
            <a:r>
              <a:rPr lang="en-US"/>
              <a:t>a) Biên dịch 100% nội dung kênh chương trình phim truyện, phim hoạt hình;</a:t>
            </a:r>
          </a:p>
          <a:p>
            <a:pPr lvl="1">
              <a:lnSpc>
                <a:spcPct val="120000"/>
              </a:lnSpc>
            </a:pPr>
            <a:r>
              <a:rPr lang="en-US"/>
              <a:t>b) Biên dịch 100% các chương trình phóng sự, </a:t>
            </a:r>
            <a:r>
              <a:rPr lang="en-US" b="1" i="1" u="sng"/>
              <a:t>phim truyện, phim tài liệu, phim hoạt hình, truyền hình thực tế và trò chơi truyền hình trên các kênh khác và trên dịch vụ theo yêu cầu, trừ các chương trình phóng sự trực tiếp trên kênh tin tức</a:t>
            </a:r>
            <a:r>
              <a:rPr lang="en-US"/>
              <a:t>.</a:t>
            </a:r>
          </a:p>
        </p:txBody>
      </p:sp>
    </p:spTree>
    <p:extLst>
      <p:ext uri="{BB962C8B-B14F-4D97-AF65-F5344CB8AC3E}">
        <p14:creationId xmlns:p14="http://schemas.microsoft.com/office/powerpoint/2010/main" val="1137968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Giấy phép biên tập kênh chương trình nước ngoài (Điều 20)</a:t>
            </a:r>
          </a:p>
        </p:txBody>
      </p:sp>
      <p:sp>
        <p:nvSpPr>
          <p:cNvPr id="3" name="Content Placeholder 2"/>
          <p:cNvSpPr>
            <a:spLocks noGrp="1"/>
          </p:cNvSpPr>
          <p:nvPr>
            <p:ph sz="half" idx="1"/>
          </p:nvPr>
        </p:nvSpPr>
        <p:spPr/>
        <p:txBody>
          <a:bodyPr>
            <a:normAutofit/>
          </a:bodyPr>
          <a:lstStyle/>
          <a:p>
            <a:r>
              <a:rPr lang="en-US"/>
              <a:t>4. Thời hạn Giấy phép</a:t>
            </a:r>
          </a:p>
          <a:p>
            <a:r>
              <a:rPr lang="en-US"/>
              <a:t>Giấy phép biên tập kênh chương trình nước ngoài trên dịch vụ PTTH trả tiền có hiệu lực tối đa là 10 (mười) năm kể từ ngày cấp, nhưng không quá thời hạn hiệu lực ghi trong Giấy phép hoạt động PTTH và thời hạn ghi trong văn bản thỏa thuận bản quyền kênh chương trình.</a:t>
            </a:r>
          </a:p>
        </p:txBody>
      </p:sp>
      <p:sp>
        <p:nvSpPr>
          <p:cNvPr id="4" name="Content Placeholder 3"/>
          <p:cNvSpPr>
            <a:spLocks noGrp="1"/>
          </p:cNvSpPr>
          <p:nvPr>
            <p:ph sz="half" idx="2"/>
          </p:nvPr>
        </p:nvSpPr>
        <p:spPr/>
        <p:txBody>
          <a:bodyPr>
            <a:normAutofit/>
          </a:bodyPr>
          <a:lstStyle/>
          <a:p>
            <a:r>
              <a:rPr lang="en-US"/>
              <a:t>4. Giấy phép biên tập kênh chương trình nước ngoài trên dịch vụ PTTH trả tiền có hiệu lực tối đa là </a:t>
            </a:r>
            <a:r>
              <a:rPr lang="en-US" b="1" i="1" u="sng"/>
              <a:t>5 (năm)</a:t>
            </a:r>
            <a:r>
              <a:rPr lang="en-US"/>
              <a:t> năm kể từ ngày cấp, nhưng không quá thời hạn hiệu lực ghi trong văn bản thỏa thuận bản quyền kênh chương trình.</a:t>
            </a:r>
          </a:p>
          <a:p>
            <a:endParaRPr lang="vi-VN"/>
          </a:p>
        </p:txBody>
      </p:sp>
    </p:spTree>
    <p:extLst>
      <p:ext uri="{BB962C8B-B14F-4D97-AF65-F5344CB8AC3E}">
        <p14:creationId xmlns:p14="http://schemas.microsoft.com/office/powerpoint/2010/main" val="1816643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Đăng ký danh mục nội dung trên dịch vụ PTTH (Điều 21)</a:t>
            </a:r>
          </a:p>
        </p:txBody>
      </p:sp>
      <p:sp>
        <p:nvSpPr>
          <p:cNvPr id="3" name="Content Placeholder 2"/>
          <p:cNvSpPr>
            <a:spLocks noGrp="1"/>
          </p:cNvSpPr>
          <p:nvPr>
            <p:ph sz="half" idx="1"/>
          </p:nvPr>
        </p:nvSpPr>
        <p:spPr/>
        <p:txBody>
          <a:bodyPr>
            <a:normAutofit fontScale="70000" lnSpcReduction="20000"/>
          </a:bodyPr>
          <a:lstStyle/>
          <a:p>
            <a:pPr>
              <a:lnSpc>
                <a:spcPct val="120000"/>
              </a:lnSpc>
            </a:pPr>
            <a:r>
              <a:rPr lang="en-US"/>
              <a:t>1. Đối với dịch vụ PTTH quảng bá</a:t>
            </a:r>
          </a:p>
          <a:p>
            <a:pPr>
              <a:lnSpc>
                <a:spcPct val="120000"/>
              </a:lnSpc>
            </a:pPr>
            <a:r>
              <a:rPr lang="en-US"/>
              <a:t>Đơn vị cung cấp dịch vụ PTTH quảng bá chủ động lựa chọn danh mục kênh chương trình trong nước phù hợp quy định tại Điều 13 Nghị định này để cung cấp trên dịch vụ và không phải thực hiện thủ tục đăng ký danh mục nội dung;.</a:t>
            </a:r>
          </a:p>
          <a:p>
            <a:pPr>
              <a:lnSpc>
                <a:spcPct val="120000"/>
              </a:lnSpc>
            </a:pPr>
            <a:endParaRPr lang="vi-VN"/>
          </a:p>
        </p:txBody>
      </p:sp>
      <p:sp>
        <p:nvSpPr>
          <p:cNvPr id="4" name="Content Placeholder 3"/>
          <p:cNvSpPr>
            <a:spLocks noGrp="1"/>
          </p:cNvSpPr>
          <p:nvPr>
            <p:ph sz="half" idx="2"/>
          </p:nvPr>
        </p:nvSpPr>
        <p:spPr/>
        <p:txBody>
          <a:bodyPr>
            <a:normAutofit fontScale="70000" lnSpcReduction="20000"/>
          </a:bodyPr>
          <a:lstStyle/>
          <a:p>
            <a:pPr>
              <a:lnSpc>
                <a:spcPct val="110000"/>
              </a:lnSpc>
            </a:pPr>
            <a:r>
              <a:rPr lang="en-US"/>
              <a:t>1. Đối với dịch vụ PTTH quảng bá</a:t>
            </a:r>
          </a:p>
          <a:p>
            <a:pPr>
              <a:lnSpc>
                <a:spcPct val="110000"/>
              </a:lnSpc>
            </a:pPr>
            <a:r>
              <a:rPr lang="en-US"/>
              <a:t>Đơn vị cung cấp dịch vụ PTTH quảng bá chủ động lựa chọn danh mục kênh chương trình trong nước phù hợp quy định tại Điều 13 Nghị định 06 để cung cấp trên dịch vụ và không phải thực hiện thủ tục đăng ký danh mục nội dung; </a:t>
            </a:r>
            <a:r>
              <a:rPr lang="en-US" b="1" i="1" u="sng"/>
              <a:t>nội dung theo yêu cầu và nội dung giá trị gia tăng được lập hồ sơ theo mẫu của BTTTT phục vụ báo cáo nghiệp vụ và kiểm tra của cơ quan có thẩm quyền</a:t>
            </a:r>
          </a:p>
          <a:p>
            <a:pPr>
              <a:lnSpc>
                <a:spcPct val="110000"/>
              </a:lnSpc>
            </a:pPr>
            <a:r>
              <a:rPr lang="vi-VN"/>
              <a:t>7. BTTTT hướng dẫn nguyên tắc thực hiện biên tập, phân loại và cảnh báo nội dung trên dịch vụ PTTH.</a:t>
            </a:r>
          </a:p>
        </p:txBody>
      </p:sp>
    </p:spTree>
    <p:extLst>
      <p:ext uri="{BB962C8B-B14F-4D97-AF65-F5344CB8AC3E}">
        <p14:creationId xmlns:p14="http://schemas.microsoft.com/office/powerpoint/2010/main" val="17958707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Yêu cầu đối với nội dung theo yêu cầu và nội dung giá trị gia tăng (Điều 21.3)</a:t>
            </a:r>
          </a:p>
        </p:txBody>
      </p:sp>
      <p:sp>
        <p:nvSpPr>
          <p:cNvPr id="3" name="Content Placeholder 2"/>
          <p:cNvSpPr>
            <a:spLocks noGrp="1"/>
          </p:cNvSpPr>
          <p:nvPr>
            <p:ph sz="half" idx="1"/>
          </p:nvPr>
        </p:nvSpPr>
        <p:spPr/>
        <p:txBody>
          <a:bodyPr>
            <a:normAutofit fontScale="55000" lnSpcReduction="20000"/>
          </a:bodyPr>
          <a:lstStyle/>
          <a:p>
            <a:r>
              <a:rPr lang="en-US"/>
              <a:t>3. Yêu cầu đối với nội dung theo yêu cầu và nội dung giá trị gia tăng</a:t>
            </a:r>
          </a:p>
          <a:p>
            <a:pPr lvl="1">
              <a:lnSpc>
                <a:spcPct val="120000"/>
              </a:lnSpc>
            </a:pPr>
            <a:r>
              <a:rPr lang="en-US"/>
              <a:t>b) Được cơ quan báo chí có Giấy phép hoạt động PTTH biên tập trước khi cung cấp trên dịch vụ;</a:t>
            </a:r>
          </a:p>
          <a:p>
            <a:pPr lvl="1">
              <a:lnSpc>
                <a:spcPct val="120000"/>
              </a:lnSpc>
            </a:pPr>
            <a:r>
              <a:rPr lang="en-US"/>
              <a:t>c) Được lập hồ sơ theo dõi phục vụ báo cáo nghiệp vụ và kiểm tra của cơ quan có thẩm quyền.</a:t>
            </a:r>
          </a:p>
        </p:txBody>
      </p:sp>
      <p:sp>
        <p:nvSpPr>
          <p:cNvPr id="4" name="Content Placeholder 3"/>
          <p:cNvSpPr>
            <a:spLocks noGrp="1"/>
          </p:cNvSpPr>
          <p:nvPr>
            <p:ph sz="half" idx="2"/>
          </p:nvPr>
        </p:nvSpPr>
        <p:spPr/>
        <p:txBody>
          <a:bodyPr>
            <a:normAutofit fontScale="55000" lnSpcReduction="20000"/>
          </a:bodyPr>
          <a:lstStyle/>
          <a:p>
            <a:r>
              <a:rPr lang="en-US"/>
              <a:t>3. Yêu cầu đối với nội dung theo yêu cầu và nội dung giá trị gia tăng</a:t>
            </a:r>
          </a:p>
          <a:p>
            <a:pPr lvl="1">
              <a:lnSpc>
                <a:spcPct val="120000"/>
              </a:lnSpc>
            </a:pPr>
            <a:r>
              <a:rPr lang="en-US"/>
              <a:t>b) Được cơ quan báo chí có giấy phép hoạt động PTTH </a:t>
            </a:r>
            <a:r>
              <a:rPr lang="en-US" b="1" i="1" u="sng"/>
              <a:t>biên tập đối với chương trình trong nước và biên tập, biên dịch đối với chương trình nước ngoài </a:t>
            </a:r>
            <a:r>
              <a:rPr lang="en-US"/>
              <a:t>trước khi cung cấp trên dịch vụ, </a:t>
            </a:r>
            <a:r>
              <a:rPr lang="en-US" b="1" i="1" u="sng"/>
              <a:t>trừ các chương trình đã phát trên các kênh chương trình đã được cấp phép theo quy định của pháp luật Việt Nam.</a:t>
            </a:r>
          </a:p>
          <a:p>
            <a:pPr lvl="1">
              <a:lnSpc>
                <a:spcPct val="120000"/>
              </a:lnSpc>
            </a:pPr>
            <a:r>
              <a:rPr lang="en-US"/>
              <a:t>c) Được lập hồ sơ </a:t>
            </a:r>
            <a:r>
              <a:rPr lang="en-US" b="1" i="1" u="sng"/>
              <a:t>theo mẫu của BTTTT</a:t>
            </a:r>
            <a:r>
              <a:rPr lang="en-US"/>
              <a:t> phục vụ báo cáo nghiệp vụ và kiểm tra của cơ quan có thẩm quyền.</a:t>
            </a:r>
          </a:p>
          <a:p>
            <a:pPr lvl="1">
              <a:lnSpc>
                <a:spcPct val="120000"/>
              </a:lnSpc>
            </a:pPr>
            <a:r>
              <a:rPr lang="en-US"/>
              <a:t>d) </a:t>
            </a:r>
            <a:r>
              <a:rPr lang="en-US" b="1" i="1" u="sng"/>
              <a:t>Tỷ lệ số lượng chương trình trong nước trong tổng số chương trình cung cấp trên dịch vụ theo yêu cầu trên mạng Internet không được thấp hơn 30%</a:t>
            </a:r>
            <a:r>
              <a:rPr lang="en-US"/>
              <a:t>;</a:t>
            </a:r>
          </a:p>
          <a:p>
            <a:pPr lvl="1">
              <a:lnSpc>
                <a:spcPct val="120000"/>
              </a:lnSpc>
            </a:pPr>
            <a:r>
              <a:rPr lang="en-US"/>
              <a:t>đ) </a:t>
            </a:r>
            <a:r>
              <a:rPr lang="en-US" b="1" i="1" u="sng"/>
              <a:t>Các nội dung quảng cáo (nếu có) phải được cài đặt tại Việt Nam, tuân thủ quy định của pháp luật Việt Nam về quảng cáo. Cơ quan báo chí có giấy phép hoạt động PTTH là đầu mối thực hiện cài đặt quảng cáo, chịu trách nhiệm về thời lượng, nội dung quảng cáo bảo đảm tuân thủ quy định của pháp luật về quảng cáo và pháp luật liên quan</a:t>
            </a:r>
            <a:r>
              <a:rPr lang="en-US"/>
              <a:t>;</a:t>
            </a:r>
            <a:endParaRPr lang="vi-VN"/>
          </a:p>
        </p:txBody>
      </p:sp>
    </p:spTree>
    <p:extLst>
      <p:ext uri="{BB962C8B-B14F-4D97-AF65-F5344CB8AC3E}">
        <p14:creationId xmlns:p14="http://schemas.microsoft.com/office/powerpoint/2010/main" val="625798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vi-VN"/>
              <a:t>Bản quyền nội dung (Điều 22.1)</a:t>
            </a:r>
          </a:p>
        </p:txBody>
      </p:sp>
      <p:sp>
        <p:nvSpPr>
          <p:cNvPr id="5" name="Content Placeholder 4"/>
          <p:cNvSpPr>
            <a:spLocks noGrp="1"/>
          </p:cNvSpPr>
          <p:nvPr>
            <p:ph sz="half" idx="1"/>
          </p:nvPr>
        </p:nvSpPr>
        <p:spPr/>
        <p:txBody>
          <a:bodyPr>
            <a:normAutofit fontScale="77500" lnSpcReduction="20000"/>
          </a:bodyPr>
          <a:lstStyle/>
          <a:p>
            <a:pPr>
              <a:lnSpc>
                <a:spcPct val="120000"/>
              </a:lnSpc>
            </a:pPr>
            <a:r>
              <a:rPr lang="en-US"/>
              <a:t>1. Các kênh chương trình trong nước phục vụ nhiệm vụ chính trị, thông tin tuyên truyền thiết yếu theo quy định của Nhà nước được tiếp phát, truyền tải nguyên vẹn trên dịch vụ PTTH tại lãnh thổ Việt Nam không cần thỏa thuận về bản quyền.</a:t>
            </a:r>
          </a:p>
          <a:p>
            <a:pPr>
              <a:lnSpc>
                <a:spcPct val="120000"/>
              </a:lnSpc>
            </a:pPr>
            <a:endParaRPr lang="vi-VN"/>
          </a:p>
        </p:txBody>
      </p:sp>
      <p:sp>
        <p:nvSpPr>
          <p:cNvPr id="6" name="Content Placeholder 5"/>
          <p:cNvSpPr>
            <a:spLocks noGrp="1"/>
          </p:cNvSpPr>
          <p:nvPr>
            <p:ph sz="half" idx="2"/>
          </p:nvPr>
        </p:nvSpPr>
        <p:spPr/>
        <p:txBody>
          <a:bodyPr>
            <a:normAutofit fontScale="77500" lnSpcReduction="20000"/>
          </a:bodyPr>
          <a:lstStyle/>
          <a:p>
            <a:pPr>
              <a:lnSpc>
                <a:spcPct val="110000"/>
              </a:lnSpc>
            </a:pPr>
            <a:r>
              <a:rPr lang="en-US"/>
              <a:t>1. Các kênh chương trình trong nước phục vụ nhiệm vụ chính trị, thông tin tuyên truyền thiết yếu theo quy định của Nhà nước được tiếp phát, truyền tải nguyên vẹn trên dịch vụ PTTH tại Việt Nam </a:t>
            </a:r>
            <a:r>
              <a:rPr lang="en-US" b="1" i="1" u="sng"/>
              <a:t>thông qua thoả thuận điểm nhận tín hiệu giữa đơn vị cung cấp nội dung và đơn vị cung cấp dịch vụ.</a:t>
            </a:r>
          </a:p>
          <a:p>
            <a:pPr>
              <a:lnSpc>
                <a:spcPct val="110000"/>
              </a:lnSpc>
            </a:pPr>
            <a:r>
              <a:rPr lang="en-US"/>
              <a:t>3. </a:t>
            </a:r>
            <a:r>
              <a:rPr lang="en-US" b="1" i="1" u="sng"/>
              <a:t>BTTTT hướng dẫn danh mục các sự kiện thể thao có tác động đến xã hội được tiếp phát lại trên các hạ tầng truyền dẫn phát sóng PTTH quảng bá theo từng giai đoạn</a:t>
            </a:r>
            <a:r>
              <a:rPr lang="en-US"/>
              <a:t>.</a:t>
            </a:r>
          </a:p>
          <a:p>
            <a:pPr>
              <a:lnSpc>
                <a:spcPct val="110000"/>
              </a:lnSpc>
            </a:pPr>
            <a:endParaRPr lang="vi-VN"/>
          </a:p>
        </p:txBody>
      </p:sp>
    </p:spTree>
    <p:extLst>
      <p:ext uri="{BB962C8B-B14F-4D97-AF65-F5344CB8AC3E}">
        <p14:creationId xmlns:p14="http://schemas.microsoft.com/office/powerpoint/2010/main" val="317731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Báo cáo nghiệp vụ (Điều 26)</a:t>
            </a:r>
          </a:p>
        </p:txBody>
      </p:sp>
      <p:sp>
        <p:nvSpPr>
          <p:cNvPr id="3" name="Content Placeholder 2"/>
          <p:cNvSpPr>
            <a:spLocks noGrp="1"/>
          </p:cNvSpPr>
          <p:nvPr>
            <p:ph sz="half" idx="1"/>
          </p:nvPr>
        </p:nvSpPr>
        <p:spPr/>
        <p:txBody>
          <a:bodyPr>
            <a:normAutofit fontScale="55000" lnSpcReduction="20000"/>
          </a:bodyPr>
          <a:lstStyle/>
          <a:p>
            <a:pPr>
              <a:lnSpc>
                <a:spcPct val="120000"/>
              </a:lnSpc>
            </a:pPr>
            <a:r>
              <a:rPr lang="en-US"/>
              <a:t>1. Bộ Thông tin và Truyền thông quy định chế độ và mẫu biểu báo cáo hoạt động dịch vụ PTTH đối với đơn vị cung cấp dịch vụ PTTH; hoạt động liên kết sản xuất chương trình, kênh chương trình đối với đơn vị sản xuất kênh chương trình trong nước.</a:t>
            </a:r>
          </a:p>
          <a:p>
            <a:pPr>
              <a:lnSpc>
                <a:spcPct val="120000"/>
              </a:lnSpc>
            </a:pPr>
            <a:r>
              <a:rPr lang="en-US"/>
              <a:t>3. Các đơn vị sản xuất kênh chương trình trong nước có trách nhiệm:</a:t>
            </a:r>
          </a:p>
          <a:p>
            <a:pPr lvl="1">
              <a:lnSpc>
                <a:spcPct val="120000"/>
              </a:lnSpc>
            </a:pPr>
            <a:r>
              <a:rPr lang="en-US"/>
              <a:t>a) Báo cáo định kỳ, đột xuất hoạt động liên kết sản xuất chương trình, kênh chương trình theo yêu cầu của Bộ Thông tin và Truyền thông (Cục PTTH và TTĐT);</a:t>
            </a:r>
          </a:p>
          <a:p>
            <a:pPr lvl="1">
              <a:lnSpc>
                <a:spcPct val="120000"/>
              </a:lnSpc>
            </a:pPr>
            <a:r>
              <a:rPr lang="en-US"/>
              <a:t>b) Chứng minh tính chính xác của nội dung và số liệu báo cáo khi có yêu cầu của cơ quan có thẩm quyền.</a:t>
            </a:r>
          </a:p>
          <a:p>
            <a:pPr>
              <a:lnSpc>
                <a:spcPct val="120000"/>
              </a:lnSpc>
            </a:pPr>
            <a:endParaRPr lang="vi-VN"/>
          </a:p>
        </p:txBody>
      </p:sp>
      <p:sp>
        <p:nvSpPr>
          <p:cNvPr id="4" name="Content Placeholder 3"/>
          <p:cNvSpPr>
            <a:spLocks noGrp="1"/>
          </p:cNvSpPr>
          <p:nvPr>
            <p:ph sz="half" idx="2"/>
          </p:nvPr>
        </p:nvSpPr>
        <p:spPr/>
        <p:txBody>
          <a:bodyPr>
            <a:normAutofit fontScale="55000" lnSpcReduction="20000"/>
          </a:bodyPr>
          <a:lstStyle/>
          <a:p>
            <a:pPr>
              <a:lnSpc>
                <a:spcPct val="120000"/>
              </a:lnSpc>
            </a:pPr>
            <a:r>
              <a:rPr lang="en-US"/>
              <a:t>1. Bộ Thông tin và Truyền thông </a:t>
            </a:r>
            <a:r>
              <a:rPr lang="en-US" b="1" i="1" u="sng"/>
              <a:t>hướng dẫn</a:t>
            </a:r>
            <a:r>
              <a:rPr lang="en-US"/>
              <a:t> chế độ và mẫu biểu báo cáo hoạt động dịch vụ PTTH; hoạt động liên kết sản xuất chương trình, kênh chương trình; </a:t>
            </a:r>
            <a:r>
              <a:rPr lang="en-US" b="1" i="1" u="sng"/>
              <a:t>hoạt động biên tập, biên dịch nội dung cung cấp trên dịch vụ PTTH</a:t>
            </a:r>
            <a:r>
              <a:rPr lang="en-US"/>
              <a:t>.</a:t>
            </a:r>
          </a:p>
          <a:p>
            <a:pPr>
              <a:lnSpc>
                <a:spcPct val="120000"/>
              </a:lnSpc>
            </a:pPr>
            <a:r>
              <a:rPr lang="en-US"/>
              <a:t>3. Các đơn vị có giấy phép hoạt động PTTH, giấy phép sản xuất kênh chương trình, giấy phép biên tập kênh chương trình nước ngoài có trách nhiệm:</a:t>
            </a:r>
          </a:p>
          <a:p>
            <a:pPr lvl="1">
              <a:lnSpc>
                <a:spcPct val="120000"/>
              </a:lnSpc>
            </a:pPr>
            <a:r>
              <a:rPr lang="en-US"/>
              <a:t>a) Báo cáo định kỳ, đột xuất hoạt động liên kết sản xuất chương trình, kênh chương trình; </a:t>
            </a:r>
            <a:r>
              <a:rPr lang="en-US" b="1" i="1" u="sng"/>
              <a:t>hoạt động biên tập nội dung theo yêu cầu, nội dung giá trị gia tăng; hoạt động biên tập, biên dịch chương trình, kênh chương trình nước ngoài </a:t>
            </a:r>
            <a:r>
              <a:rPr lang="en-US"/>
              <a:t> theo yêu cầu của Bộ Thông tin và Truyền thông (Cục PTTH và TTĐT);</a:t>
            </a:r>
          </a:p>
          <a:p>
            <a:pPr lvl="1">
              <a:lnSpc>
                <a:spcPct val="120000"/>
              </a:lnSpc>
            </a:pPr>
            <a:r>
              <a:rPr lang="en-US"/>
              <a:t>b) Chứng minh tính chính xác của nội dung và số liệu báo cáo khi có yêu cầu của cơ quan có thẩm quyền.</a:t>
            </a:r>
          </a:p>
        </p:txBody>
      </p:sp>
    </p:spTree>
    <p:extLst>
      <p:ext uri="{BB962C8B-B14F-4D97-AF65-F5344CB8AC3E}">
        <p14:creationId xmlns:p14="http://schemas.microsoft.com/office/powerpoint/2010/main" val="491623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vi-VN"/>
              <a:t>Thu tín hiệu truyền hình không thuộc dịch vụ PTTH (Điều 29)</a:t>
            </a:r>
          </a:p>
        </p:txBody>
      </p:sp>
      <p:sp>
        <p:nvSpPr>
          <p:cNvPr id="6" name="Content Placeholder 5"/>
          <p:cNvSpPr>
            <a:spLocks noGrp="1"/>
          </p:cNvSpPr>
          <p:nvPr>
            <p:ph idx="1"/>
          </p:nvPr>
        </p:nvSpPr>
        <p:spPr>
          <a:xfrm>
            <a:off x="2947737" y="1825625"/>
            <a:ext cx="7170822" cy="4351338"/>
          </a:xfrm>
        </p:spPr>
        <p:txBody>
          <a:bodyPr>
            <a:normAutofit/>
          </a:bodyPr>
          <a:lstStyle/>
          <a:p>
            <a:r>
              <a:rPr lang="vi-VN" sz="2000"/>
              <a:t>7. Đối với các kênh chương trình nước ngoài cung cấp trực tiếp qua vệ tính có truyền dẫn qua Internet thì doanh nghiệp có giấy phép cung cấp dịch vụ truyền hình trả tiền được thiết lập hệ thống thu tín hiệu qua truyền dẫn Internet để cung cấp cho các đối tượng quy định tại các Điều 29.2, Điều 29.3 và Điều 29.4.b Nghị định 06 và thực hiện thủ tục đăng ký với Sở TTTT như đối với thủ tục thu tín hiệu trực tiếp từ vệ tinh quy định tại Điều 30 Nghị định 06.</a:t>
            </a:r>
          </a:p>
        </p:txBody>
      </p:sp>
    </p:spTree>
    <p:extLst>
      <p:ext uri="{BB962C8B-B14F-4D97-AF65-F5344CB8AC3E}">
        <p14:creationId xmlns:p14="http://schemas.microsoft.com/office/powerpoint/2010/main" val="2074967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vi-VN"/>
              <a:t>Cải cách hành chính</a:t>
            </a:r>
          </a:p>
        </p:txBody>
      </p:sp>
      <p:sp>
        <p:nvSpPr>
          <p:cNvPr id="5" name="Content Placeholder 4"/>
          <p:cNvSpPr>
            <a:spLocks noGrp="1"/>
          </p:cNvSpPr>
          <p:nvPr>
            <p:ph sz="half" idx="1"/>
          </p:nvPr>
        </p:nvSpPr>
        <p:spPr/>
        <p:txBody>
          <a:bodyPr>
            <a:normAutofit/>
          </a:bodyPr>
          <a:lstStyle/>
          <a:p>
            <a:r>
              <a:rPr lang="vi-VN" sz="1600"/>
              <a:t>30 ngày làm việc </a:t>
            </a:r>
          </a:p>
          <a:p>
            <a:pPr lvl="1"/>
            <a:r>
              <a:rPr lang="vi-VN" sz="1400"/>
              <a:t>(Điều 12.3.b, Điều 15.3.b, Điều 15.6.e, Điều 18.6.h, Điều 20.3.e, Điều 20.7)</a:t>
            </a:r>
          </a:p>
          <a:p>
            <a:r>
              <a:rPr lang="vi-VN" sz="1600"/>
              <a:t>20 ngày làm việc </a:t>
            </a:r>
          </a:p>
          <a:p>
            <a:pPr lvl="1"/>
            <a:r>
              <a:rPr lang="vi-VN" sz="1400"/>
              <a:t>(Điều 12.6.b, Điều 15.5.đ, Điều 18.7.g, Điều 20.6.d)</a:t>
            </a:r>
          </a:p>
          <a:p>
            <a:r>
              <a:rPr lang="vi-VN" sz="1600"/>
              <a:t>15 ngày làm việc </a:t>
            </a:r>
          </a:p>
          <a:p>
            <a:pPr lvl="1"/>
            <a:r>
              <a:rPr lang="vi-VN" sz="1400"/>
              <a:t>(Điều 12.5.d, Điều 30.2.đ)</a:t>
            </a:r>
          </a:p>
          <a:p>
            <a:r>
              <a:rPr lang="vi-VN" sz="1600"/>
              <a:t>10 ngày làm việc </a:t>
            </a:r>
          </a:p>
          <a:p>
            <a:pPr lvl="1"/>
            <a:r>
              <a:rPr lang="vi-VN" sz="1400"/>
              <a:t>(Điều 12.7.c, Điều 30.3.c)</a:t>
            </a:r>
          </a:p>
        </p:txBody>
      </p:sp>
      <p:sp>
        <p:nvSpPr>
          <p:cNvPr id="6" name="Content Placeholder 5"/>
          <p:cNvSpPr>
            <a:spLocks noGrp="1"/>
          </p:cNvSpPr>
          <p:nvPr>
            <p:ph sz="half" idx="2"/>
          </p:nvPr>
        </p:nvSpPr>
        <p:spPr/>
        <p:txBody>
          <a:bodyPr>
            <a:normAutofit/>
          </a:bodyPr>
          <a:lstStyle/>
          <a:p>
            <a:r>
              <a:rPr lang="vi-VN" sz="1600"/>
              <a:t>24 ngày làm việc</a:t>
            </a:r>
          </a:p>
          <a:p>
            <a:endParaRPr lang="vi-VN" sz="1600"/>
          </a:p>
          <a:p>
            <a:endParaRPr lang="vi-VN" sz="1600"/>
          </a:p>
          <a:p>
            <a:r>
              <a:rPr lang="vi-VN" sz="1600"/>
              <a:t>16 ngày là việc</a:t>
            </a:r>
          </a:p>
          <a:p>
            <a:endParaRPr lang="vi-VN" sz="1600"/>
          </a:p>
          <a:p>
            <a:r>
              <a:rPr lang="vi-VN" sz="1600"/>
              <a:t>12 ngày làm việc</a:t>
            </a:r>
          </a:p>
          <a:p>
            <a:endParaRPr lang="vi-VN" sz="1600"/>
          </a:p>
          <a:p>
            <a:r>
              <a:rPr lang="vi-VN" sz="1600"/>
              <a:t>8 ngày làm việc</a:t>
            </a:r>
          </a:p>
        </p:txBody>
      </p:sp>
      <p:sp>
        <p:nvSpPr>
          <p:cNvPr id="7" name="TextBox 6"/>
          <p:cNvSpPr txBox="1"/>
          <p:nvPr/>
        </p:nvSpPr>
        <p:spPr>
          <a:xfrm>
            <a:off x="2322537" y="4899137"/>
            <a:ext cx="7394526" cy="1754326"/>
          </a:xfrm>
          <a:prstGeom prst="rect">
            <a:avLst/>
          </a:prstGeom>
          <a:noFill/>
        </p:spPr>
        <p:txBody>
          <a:bodyPr wrap="square" rtlCol="0">
            <a:spAutoFit/>
          </a:bodyPr>
          <a:lstStyle/>
          <a:p>
            <a:r>
              <a:rPr lang="en-US"/>
              <a:t>Hồ sơ tại Điều 12.2.a, Điều 12.5.c, Điều 15.3.a, Điều 15.6.đ, Điều 18.6.g, Điều 18.7.e, Điều 20.6.d, Điều 20.7.đ, Điều 21.5.d, Điều 21.6.b được lập thành 1 bộ (bản chính), nộp trực tiếp hoặc qua hệ thống bưu chính về BTTTT (Cục PTTH và TTĐT) hoặc nộp qua đường điện tử trên cổng cung ứng dịch vụ công trực tuyến của BTTTT (đối với các trường hợp có chứng thực điện tử)</a:t>
            </a:r>
          </a:p>
          <a:p>
            <a:endParaRPr lang="vi-VN"/>
          </a:p>
        </p:txBody>
      </p:sp>
    </p:spTree>
    <p:extLst>
      <p:ext uri="{BB962C8B-B14F-4D97-AF65-F5344CB8AC3E}">
        <p14:creationId xmlns:p14="http://schemas.microsoft.com/office/powerpoint/2010/main" val="2120013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t>Sửa đổi một số khái niệm (Điều 3)</a:t>
            </a:r>
          </a:p>
        </p:txBody>
      </p:sp>
      <p:sp>
        <p:nvSpPr>
          <p:cNvPr id="3" name="Content Placeholder 2"/>
          <p:cNvSpPr>
            <a:spLocks noGrp="1"/>
          </p:cNvSpPr>
          <p:nvPr>
            <p:ph sz="half" idx="1"/>
          </p:nvPr>
        </p:nvSpPr>
        <p:spPr/>
        <p:txBody>
          <a:bodyPr>
            <a:normAutofit fontScale="77500" lnSpcReduction="20000"/>
          </a:bodyPr>
          <a:lstStyle/>
          <a:p>
            <a:pPr>
              <a:lnSpc>
                <a:spcPct val="120000"/>
              </a:lnSpc>
            </a:pPr>
            <a:r>
              <a:rPr lang="en-US"/>
              <a:t>7. Đơn vị cung cấp nội dung là cơ quan báo chí có Giấy phép hoạt động PTTH tại Việt Nam sở hữu bản quyền hoặc có thỏa thuận bản quyền hợp pháp đối với nội dung thông tin cung cấp trên dịch vụ PTTH.</a:t>
            </a:r>
          </a:p>
          <a:p>
            <a:pPr>
              <a:lnSpc>
                <a:spcPct val="120000"/>
              </a:lnSpc>
            </a:pPr>
            <a:r>
              <a:rPr lang="en-US"/>
              <a:t>11. Thuê bao sử dụng dịch vụ (gọi tắt là thuê bao) là người sử dụng dịch vụ có giao kết với đơn vị cung cấp dịch vụ PTTH trả tiền bằng hợp đồng </a:t>
            </a:r>
            <a:r>
              <a:rPr lang="en-US" i="1"/>
              <a:t>hoặc văn bản thỏa thuận có tính ràng buộc tương đương.</a:t>
            </a:r>
            <a:r>
              <a:rPr lang="en-US"/>
              <a:t/>
            </a:r>
            <a:br>
              <a:rPr lang="en-US"/>
            </a:br>
            <a:endParaRPr lang="vi-VN"/>
          </a:p>
        </p:txBody>
      </p:sp>
      <p:sp>
        <p:nvSpPr>
          <p:cNvPr id="4" name="Content Placeholder 3"/>
          <p:cNvSpPr>
            <a:spLocks noGrp="1"/>
          </p:cNvSpPr>
          <p:nvPr>
            <p:ph sz="half" idx="2"/>
          </p:nvPr>
        </p:nvSpPr>
        <p:spPr/>
        <p:txBody>
          <a:bodyPr>
            <a:normAutofit fontScale="77500" lnSpcReduction="20000"/>
          </a:bodyPr>
          <a:lstStyle/>
          <a:p>
            <a:pPr>
              <a:lnSpc>
                <a:spcPct val="120000"/>
              </a:lnSpc>
            </a:pPr>
            <a:r>
              <a:rPr lang="en-US"/>
              <a:t>7. Đơn vị cung cấp nội dung là cơ quan báo chí có Giấy phép hoạt động PTTH tại Việt Nam; </a:t>
            </a:r>
            <a:r>
              <a:rPr lang="en-US" b="1" i="1" u="sng"/>
              <a:t>tổ chức, doanh nghiệp</a:t>
            </a:r>
            <a:r>
              <a:rPr lang="en-US"/>
              <a:t> sở hữu bản quyền hoặc có thỏa thuận bản quyền hợp pháp đối với nội dung thông tin cung cấp trên dịch vụ PTTH.</a:t>
            </a:r>
          </a:p>
          <a:p>
            <a:pPr>
              <a:lnSpc>
                <a:spcPct val="120000"/>
              </a:lnSpc>
            </a:pPr>
            <a:r>
              <a:rPr lang="en-US"/>
              <a:t>11. Thuê bao sử dụng dịch vụ (gọi tắt là thuê bao) là người sử dụng dịch vụ có giao kết với đơn vị cung cấp dịch vụ PTTH trả tiền bằng hợp đồng </a:t>
            </a:r>
            <a:r>
              <a:rPr lang="en-US" b="1" i="1" u="sng"/>
              <a:t>dưới hình thức văn bản in hoặc điện tử</a:t>
            </a:r>
            <a:r>
              <a:rPr lang="en-US"/>
              <a:t>.</a:t>
            </a:r>
            <a:endParaRPr lang="vi-VN"/>
          </a:p>
        </p:txBody>
      </p:sp>
    </p:spTree>
    <p:extLst>
      <p:ext uri="{BB962C8B-B14F-4D97-AF65-F5344CB8AC3E}">
        <p14:creationId xmlns:p14="http://schemas.microsoft.com/office/powerpoint/2010/main" val="1091793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Hiệu lực thi hành</a:t>
            </a:r>
          </a:p>
        </p:txBody>
      </p:sp>
      <p:sp>
        <p:nvSpPr>
          <p:cNvPr id="3" name="Content Placeholder 2"/>
          <p:cNvSpPr>
            <a:spLocks noGrp="1"/>
          </p:cNvSpPr>
          <p:nvPr>
            <p:ph idx="1"/>
          </p:nvPr>
        </p:nvSpPr>
        <p:spPr/>
        <p:txBody>
          <a:bodyPr>
            <a:normAutofit/>
          </a:bodyPr>
          <a:lstStyle/>
          <a:p>
            <a:pPr>
              <a:lnSpc>
                <a:spcPct val="100000"/>
              </a:lnSpc>
            </a:pPr>
            <a:endParaRPr lang="vi-VN" sz="2000"/>
          </a:p>
          <a:p>
            <a:pPr>
              <a:lnSpc>
                <a:spcPct val="100000"/>
              </a:lnSpc>
            </a:pPr>
            <a:r>
              <a:rPr lang="vi-VN" sz="2000"/>
              <a:t>1. Nghị định này có hiệu lực thi hành kể từ ngày</a:t>
            </a:r>
            <a:r>
              <a:rPr lang="mr-IN" sz="2000"/>
              <a:t>…</a:t>
            </a:r>
            <a:r>
              <a:rPr lang="vi-VN" sz="2000"/>
              <a:t> tháng</a:t>
            </a:r>
            <a:r>
              <a:rPr lang="mr-IN" sz="2000"/>
              <a:t>…</a:t>
            </a:r>
            <a:r>
              <a:rPr lang="vi-VN" sz="2000"/>
              <a:t> năm 2018;</a:t>
            </a:r>
          </a:p>
          <a:p>
            <a:pPr>
              <a:lnSpc>
                <a:spcPct val="100000"/>
              </a:lnSpc>
            </a:pPr>
            <a:r>
              <a:rPr lang="vi-VN" sz="2000"/>
              <a:t>2. Các Giấy phép, Giấy chứng nhận đã được cấp theo quy định tại Nghị định 06 có nội dung trái với quy định của Nghị định này thì trong thời hạn 06 tháng kể từ ngày Nghị định này có hiệu lực, các doanh nghiệp, cơ quan báo chí phải thực hiện thủ tục sửa đổi, bổ sung giấy phép, giấy chứng nhận đã được cấp;</a:t>
            </a:r>
          </a:p>
          <a:p>
            <a:pPr>
              <a:lnSpc>
                <a:spcPct val="100000"/>
              </a:lnSpc>
            </a:pPr>
            <a:r>
              <a:rPr lang="vi-VN" sz="2000"/>
              <a:t>3. Kể từ ngày Nghị định này có hiệu lực, bãi bỏ Thông tư 15/2010/TT-BTTTT về điều kiện phát sóng quảng bá trực tiếp các kênh chương trình truyền hình địa phương trên vệ tinh.</a:t>
            </a:r>
          </a:p>
        </p:txBody>
      </p:sp>
    </p:spTree>
    <p:extLst>
      <p:ext uri="{BB962C8B-B14F-4D97-AF65-F5344CB8AC3E}">
        <p14:creationId xmlns:p14="http://schemas.microsoft.com/office/powerpoint/2010/main" val="1771220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Khái niệm mới bổ sung (Điều 3)</a:t>
            </a:r>
          </a:p>
        </p:txBody>
      </p:sp>
      <p:sp>
        <p:nvSpPr>
          <p:cNvPr id="4" name="Content Placeholder 3"/>
          <p:cNvSpPr>
            <a:spLocks noGrp="1"/>
          </p:cNvSpPr>
          <p:nvPr>
            <p:ph idx="1"/>
          </p:nvPr>
        </p:nvSpPr>
        <p:spPr/>
        <p:txBody>
          <a:bodyPr>
            <a:normAutofit fontScale="62500" lnSpcReduction="20000"/>
          </a:bodyPr>
          <a:lstStyle/>
          <a:p>
            <a:pPr>
              <a:lnSpc>
                <a:spcPct val="120000"/>
              </a:lnSpc>
            </a:pPr>
            <a:r>
              <a:rPr lang="vi-VN"/>
              <a:t>16. Chương trình trong nước là chương trình </a:t>
            </a:r>
            <a:r>
              <a:rPr lang="en-US"/>
              <a:t>PTTH</a:t>
            </a:r>
            <a:r>
              <a:rPr lang="vi-VN"/>
              <a:t> do cơ quan, tổ chức của Việt Nam sản xuất hoặc liên kết sản xuất theo quy định của pháp luật.</a:t>
            </a:r>
          </a:p>
          <a:p>
            <a:pPr>
              <a:lnSpc>
                <a:spcPct val="120000"/>
              </a:lnSpc>
            </a:pPr>
            <a:r>
              <a:rPr lang="vi-VN"/>
              <a:t>17. Chương trình nước ngoài là chương trình </a:t>
            </a:r>
            <a:r>
              <a:rPr lang="en-US"/>
              <a:t>PTTH</a:t>
            </a:r>
            <a:r>
              <a:rPr lang="vi-VN"/>
              <a:t> do cơ quan, tổ chức của nước ngoài sản xuất, có ngôn ngữ thể hiện bằng tiếng nước ngoài.</a:t>
            </a:r>
          </a:p>
          <a:p>
            <a:pPr>
              <a:lnSpc>
                <a:spcPct val="120000"/>
              </a:lnSpc>
            </a:pPr>
            <a:r>
              <a:rPr lang="vi-VN"/>
              <a:t>18. Nội dung theo yêu cầu là các chương trình trong nước, chươn trình nước ngoài, bao gồm cả chương trình trực tiếp theo thời điểm diễn ra sự kiện; phim và các nội dung có hình ảnh hoặc âm thanh trong nước, nước ngoài khác đã đáp ứng các quy định chuyên ngành của pháp luật Việt Nam được cung cấp theo yêu cầu đến người sử dụng dịch vụ.</a:t>
            </a:r>
          </a:p>
          <a:p>
            <a:pPr>
              <a:lnSpc>
                <a:spcPct val="120000"/>
              </a:lnSpc>
            </a:pPr>
            <a:r>
              <a:rPr lang="vi-VN"/>
              <a:t>19. Nội dung giá trị gia tăng là các nội dung được cung cấp gắn liền với các chương trình của kênh chương trình, các nội dung theo yêu cầu; không cung cấp độc lập;</a:t>
            </a:r>
          </a:p>
          <a:p>
            <a:pPr>
              <a:lnSpc>
                <a:spcPct val="120000"/>
              </a:lnSpc>
            </a:pPr>
            <a:r>
              <a:rPr lang="vi-VN"/>
              <a:t>20. Cước dịch vụ </a:t>
            </a:r>
            <a:r>
              <a:rPr lang="en-US"/>
              <a:t>PTTH</a:t>
            </a:r>
            <a:r>
              <a:rPr lang="vi-VN"/>
              <a:t> trả tiền là số tiền thuê bao phải chi trả cho đơn vị cung cấp dịch vụ </a:t>
            </a:r>
            <a:r>
              <a:rPr lang="en-US"/>
              <a:t>PTTH</a:t>
            </a:r>
            <a:r>
              <a:rPr lang="vi-VN"/>
              <a:t> trả tiền để được sử dụng dịch vụ theo ngày hoặc tuần hoặc tháng hoặc năm hoặc từng chương trình.</a:t>
            </a:r>
          </a:p>
        </p:txBody>
      </p:sp>
    </p:spTree>
    <p:extLst>
      <p:ext uri="{BB962C8B-B14F-4D97-AF65-F5344CB8AC3E}">
        <p14:creationId xmlns:p14="http://schemas.microsoft.com/office/powerpoint/2010/main" val="558666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Phân loại dịch vụ PTTH trên mạng Internet (Điều 4.1.đ)</a:t>
            </a:r>
          </a:p>
        </p:txBody>
      </p:sp>
      <p:sp>
        <p:nvSpPr>
          <p:cNvPr id="3" name="Content Placeholder 2"/>
          <p:cNvSpPr>
            <a:spLocks noGrp="1"/>
          </p:cNvSpPr>
          <p:nvPr>
            <p:ph sz="half" idx="1"/>
          </p:nvPr>
        </p:nvSpPr>
        <p:spPr/>
        <p:txBody>
          <a:bodyPr>
            <a:normAutofit fontScale="92500" lnSpcReduction="10000"/>
          </a:bodyPr>
          <a:lstStyle/>
          <a:p>
            <a:pPr>
              <a:lnSpc>
                <a:spcPct val="110000"/>
              </a:lnSpc>
            </a:pPr>
            <a:r>
              <a:rPr lang="en-US"/>
              <a:t>đ) Dịch vụ PTTH trên mạng Internet: Là loại hình dịch vụ PTTH sử dụng kết nối mạng Internet thông qua </a:t>
            </a:r>
            <a:r>
              <a:rPr lang="en-US" i="1"/>
              <a:t>các địa chỉ </a:t>
            </a:r>
            <a:r>
              <a:rPr lang="en-US"/>
              <a:t>tên miền của trang thông tin điện tử hoặc </a:t>
            </a:r>
            <a:r>
              <a:rPr lang="en-US" i="1"/>
              <a:t>các</a:t>
            </a:r>
            <a:r>
              <a:rPr lang="en-US"/>
              <a:t> địa chỉ Internet xác định do Việt Nam quản lý để truyền tải các kênh chương trình PTTH đến người sử dụng dịch vụ.</a:t>
            </a:r>
            <a:endParaRPr lang="vi-VN"/>
          </a:p>
        </p:txBody>
      </p:sp>
      <p:sp>
        <p:nvSpPr>
          <p:cNvPr id="4" name="Content Placeholder 3"/>
          <p:cNvSpPr>
            <a:spLocks noGrp="1"/>
          </p:cNvSpPr>
          <p:nvPr>
            <p:ph sz="half" idx="2"/>
          </p:nvPr>
        </p:nvSpPr>
        <p:spPr/>
        <p:txBody>
          <a:bodyPr>
            <a:normAutofit fontScale="92500" lnSpcReduction="10000"/>
          </a:bodyPr>
          <a:lstStyle/>
          <a:p>
            <a:pPr>
              <a:lnSpc>
                <a:spcPct val="110000"/>
              </a:lnSpc>
            </a:pPr>
            <a:r>
              <a:rPr lang="en-US"/>
              <a:t>đ) Dịch vụ PTTH trên mạng Internet: Là loại hình dịch vụ PTTH sử dụng kết nối mạng Internet thông qua tên miền của trang thông tin điện tử hoặc địa chỉ Internet xác định do Việt Nam quản lý, </a:t>
            </a:r>
            <a:r>
              <a:rPr lang="en-US" b="1" i="1" u="sng"/>
              <a:t>gồm cả chương trình ứng dụng Internet</a:t>
            </a:r>
            <a:r>
              <a:rPr lang="en-US"/>
              <a:t> để truyền tải các kênh chương trình PTTH đến người sử dụng dịch vụ.</a:t>
            </a:r>
            <a:endParaRPr lang="vi-VN"/>
          </a:p>
          <a:p>
            <a:endParaRPr lang="vi-VN"/>
          </a:p>
        </p:txBody>
      </p:sp>
    </p:spTree>
    <p:extLst>
      <p:ext uri="{BB962C8B-B14F-4D97-AF65-F5344CB8AC3E}">
        <p14:creationId xmlns:p14="http://schemas.microsoft.com/office/powerpoint/2010/main" val="81135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Phân loại dịch vụ PTTH theo yêu cầu trên mạng Internet (Điều 4.1.e)</a:t>
            </a:r>
          </a:p>
        </p:txBody>
      </p:sp>
      <p:sp>
        <p:nvSpPr>
          <p:cNvPr id="4" name="Content Placeholder 3"/>
          <p:cNvSpPr>
            <a:spLocks noGrp="1"/>
          </p:cNvSpPr>
          <p:nvPr>
            <p:ph idx="1"/>
          </p:nvPr>
        </p:nvSpPr>
        <p:spPr/>
        <p:txBody>
          <a:bodyPr>
            <a:normAutofit/>
          </a:bodyPr>
          <a:lstStyle/>
          <a:p>
            <a:pPr>
              <a:lnSpc>
                <a:spcPct val="100000"/>
              </a:lnSpc>
            </a:pPr>
            <a:r>
              <a:rPr lang="vi-VN"/>
              <a:t>e) Dịch vụ PTTH theo yêu cầu trên mạng Internet: Là loại hình dịch vụ PTTH sử dụng kết nối mạng Internet thông qua tên miền của trang thông tin điện tử hoặc địa chỉ Internet xác định, gồm cả chương trình ứng dụng Internet, chỉ sử dụng để truyền tải nội dung theo yêu cầu đến người sử dụng dịch vụ.</a:t>
            </a:r>
          </a:p>
        </p:txBody>
      </p:sp>
    </p:spTree>
    <p:extLst>
      <p:ext uri="{BB962C8B-B14F-4D97-AF65-F5344CB8AC3E}">
        <p14:creationId xmlns:p14="http://schemas.microsoft.com/office/powerpoint/2010/main" val="1587302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Chính sách quản lý dịch vụ PTTH (Điều 5.1)</a:t>
            </a:r>
          </a:p>
        </p:txBody>
      </p:sp>
      <p:sp>
        <p:nvSpPr>
          <p:cNvPr id="3" name="Content Placeholder 2"/>
          <p:cNvSpPr>
            <a:spLocks noGrp="1"/>
          </p:cNvSpPr>
          <p:nvPr>
            <p:ph sz="half" idx="1"/>
          </p:nvPr>
        </p:nvSpPr>
        <p:spPr/>
        <p:txBody>
          <a:bodyPr>
            <a:normAutofit fontScale="85000" lnSpcReduction="10000"/>
          </a:bodyPr>
          <a:lstStyle/>
          <a:p>
            <a:pPr>
              <a:lnSpc>
                <a:spcPct val="110000"/>
              </a:lnSpc>
            </a:pPr>
            <a:r>
              <a:rPr lang="en-US"/>
              <a:t>1. Phát triển dịch vụ PTTH quảng bá trên toàn quốc theo công nghệ hiện đại để mọi người dân tiếp cận dễ dàng các kênh chương trình PTTH phục vụ nhiệm vụ chính trị, thông tin tuyên truyền thiết yếu của quốc gia và của địa phương.</a:t>
            </a:r>
            <a:br>
              <a:rPr lang="en-US"/>
            </a:br>
            <a:endParaRPr lang="vi-VN"/>
          </a:p>
        </p:txBody>
      </p:sp>
      <p:sp>
        <p:nvSpPr>
          <p:cNvPr id="4" name="Content Placeholder 3"/>
          <p:cNvSpPr>
            <a:spLocks noGrp="1"/>
          </p:cNvSpPr>
          <p:nvPr>
            <p:ph sz="half" idx="2"/>
          </p:nvPr>
        </p:nvSpPr>
        <p:spPr/>
        <p:txBody>
          <a:bodyPr>
            <a:normAutofit fontScale="85000" lnSpcReduction="10000"/>
          </a:bodyPr>
          <a:lstStyle/>
          <a:p>
            <a:pPr>
              <a:lnSpc>
                <a:spcPct val="110000"/>
              </a:lnSpc>
            </a:pPr>
            <a:r>
              <a:rPr lang="en-US"/>
              <a:t>1. Phát triển dịch vụ PTTH quảng bá trên toàn quốc </a:t>
            </a:r>
            <a:r>
              <a:rPr lang="en-US" b="1" i="1" u="sng"/>
              <a:t>bằng</a:t>
            </a:r>
            <a:r>
              <a:rPr lang="en-US"/>
              <a:t> công nghệ hiện đại, </a:t>
            </a:r>
            <a:r>
              <a:rPr lang="en-US" b="1" i="1" u="sng"/>
              <a:t>triển khai phủ sóng truyền hình qua vệ tinh theo phương thức quảng bá tại các địa bàn khó khăn không có sóng truyền hình mặt đất</a:t>
            </a:r>
            <a:r>
              <a:rPr lang="en-US"/>
              <a:t> để mọi người dân tiếp cận dễ dàng các kênh chương trình PTTH phục vụ nhiệm vụ chính trị, thông tin tuyên truyền thiết yếu của quốc gia và của địa phương.</a:t>
            </a:r>
            <a:endParaRPr lang="vi-VN"/>
          </a:p>
        </p:txBody>
      </p:sp>
    </p:spTree>
    <p:extLst>
      <p:ext uri="{BB962C8B-B14F-4D97-AF65-F5344CB8AC3E}">
        <p14:creationId xmlns:p14="http://schemas.microsoft.com/office/powerpoint/2010/main" val="2041424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Chính sách quản lý dịch vụ PTTH (Điều 5.2)</a:t>
            </a:r>
          </a:p>
        </p:txBody>
      </p:sp>
      <p:sp>
        <p:nvSpPr>
          <p:cNvPr id="3" name="Content Placeholder 2"/>
          <p:cNvSpPr>
            <a:spLocks noGrp="1"/>
          </p:cNvSpPr>
          <p:nvPr>
            <p:ph sz="half" idx="1"/>
          </p:nvPr>
        </p:nvSpPr>
        <p:spPr/>
        <p:txBody>
          <a:bodyPr>
            <a:normAutofit fontScale="77500" lnSpcReduction="20000"/>
          </a:bodyPr>
          <a:lstStyle/>
          <a:p>
            <a:pPr>
              <a:lnSpc>
                <a:spcPct val="110000"/>
              </a:lnSpc>
            </a:pPr>
            <a:r>
              <a:rPr lang="en-US"/>
              <a:t>2. Phát triển thị trường dịch vụ PTTH trả tiền bền vững, tạo môi trường cạnh tranh bình đẳng nhằm huy động nguồn lực xã hội góp phần phục vụ nhiệm vụ chính trị, thông tin tuyên truyền và đáp ứng nhu cầu giải trí lành mạnh, đa dạng của người dân.</a:t>
            </a:r>
          </a:p>
        </p:txBody>
      </p:sp>
      <p:sp>
        <p:nvSpPr>
          <p:cNvPr id="4" name="Content Placeholder 3"/>
          <p:cNvSpPr>
            <a:spLocks noGrp="1"/>
          </p:cNvSpPr>
          <p:nvPr>
            <p:ph sz="half" idx="2"/>
          </p:nvPr>
        </p:nvSpPr>
        <p:spPr/>
        <p:txBody>
          <a:bodyPr>
            <a:normAutofit fontScale="77500" lnSpcReduction="20000"/>
          </a:bodyPr>
          <a:lstStyle/>
          <a:p>
            <a:pPr>
              <a:lnSpc>
                <a:spcPct val="110000"/>
              </a:lnSpc>
            </a:pPr>
            <a:r>
              <a:rPr lang="en-US"/>
              <a:t>2. </a:t>
            </a:r>
            <a:r>
              <a:rPr lang="en-US" b="1" i="1" u="sng"/>
              <a:t>BTTTT căn cứ chỉ tiêu phát triển lĩnh vực PTTH tại Quy hoạch phát triển mạng lưới cơ sở báo chí, PTTH, thông tin điện tử, cơ sở xuất bản thực hiện sắp xếp số lượng các doanh nghiệp truyền hình trả tiền có hạ tầng mạng viễn thông, đảm bảo duy trì sự</a:t>
            </a:r>
            <a:r>
              <a:rPr lang="en-US"/>
              <a:t> phát triển thị trường dịch vụ PTTH trả tiền bền vững, tạo môi trường cạnh tranh bình đẳng nhằm huy động nguồn lực xã hội góp phần phục vụ nhiệm vụ chính trị, thông tin tuyên truyền và đáp ứng nhu cầu giải trí lành mạnh, đa dạng của người dân.</a:t>
            </a:r>
          </a:p>
        </p:txBody>
      </p:sp>
    </p:spTree>
    <p:extLst>
      <p:ext uri="{BB962C8B-B14F-4D97-AF65-F5344CB8AC3E}">
        <p14:creationId xmlns:p14="http://schemas.microsoft.com/office/powerpoint/2010/main" val="1806158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Chính sách quản lý dịch vụ PTTH (Điều 5.3)</a:t>
            </a:r>
          </a:p>
        </p:txBody>
      </p:sp>
      <p:sp>
        <p:nvSpPr>
          <p:cNvPr id="3" name="Content Placeholder 2"/>
          <p:cNvSpPr>
            <a:spLocks noGrp="1"/>
          </p:cNvSpPr>
          <p:nvPr>
            <p:ph sz="half" idx="1"/>
          </p:nvPr>
        </p:nvSpPr>
        <p:spPr/>
        <p:txBody>
          <a:bodyPr>
            <a:normAutofit fontScale="62500" lnSpcReduction="20000"/>
          </a:bodyPr>
          <a:lstStyle/>
          <a:p>
            <a:pPr>
              <a:lnSpc>
                <a:spcPct val="120000"/>
              </a:lnSpc>
            </a:pPr>
            <a:r>
              <a:rPr lang="en-US"/>
              <a:t>3. Tạo điều kiện thuận lợi để huy động, sử dụng các nguồn lực xã hội tham gia sản xuất các chương trình, kênh chương trình trong nước theo hình thức liên kết nhằm nâng cao dân trí, đáp ứng nhu cầu hưởng thụ văn hóa tinh thần của người dân; bảo vệ và phát huy truyền thống lịch sử, văn hóa tốt đẹp của dân tộc, góp phần xây dựng và bảo vệ Tổ quốc Việt Nam xã hội chủ nghĩa.</a:t>
            </a:r>
          </a:p>
        </p:txBody>
      </p:sp>
      <p:sp>
        <p:nvSpPr>
          <p:cNvPr id="4" name="Content Placeholder 3"/>
          <p:cNvSpPr>
            <a:spLocks noGrp="1"/>
          </p:cNvSpPr>
          <p:nvPr>
            <p:ph sz="half" idx="2"/>
          </p:nvPr>
        </p:nvSpPr>
        <p:spPr/>
        <p:txBody>
          <a:bodyPr>
            <a:normAutofit fontScale="62500" lnSpcReduction="20000"/>
          </a:bodyPr>
          <a:lstStyle/>
          <a:p>
            <a:pPr>
              <a:lnSpc>
                <a:spcPct val="120000"/>
              </a:lnSpc>
            </a:pPr>
            <a:r>
              <a:rPr lang="en-US"/>
              <a:t>3. </a:t>
            </a:r>
            <a:r>
              <a:rPr lang="en-US" b="1" i="1" u="sng"/>
              <a:t>BTTTT căn cứ chỉ tiêu phát triển lĩnh vực PTTH tại Quy hoạch phát triển mạng lưới cơ sở báo chí, PTTH, thông tin điện tử, cơ sở xuất bản thực hiện sắp xếp số lượng các kênh chương trình cả trong nước và nước ngoài,</a:t>
            </a:r>
            <a:r>
              <a:rPr lang="en-US"/>
              <a:t> tạo điều kiện thuận lợi để huy động, sử dụng các nguồn lực xã hội tham gia sản xuất các chương trình, kênh chương trình trong nước theo hình thức liên kết nhằm nâng cao dân trí, đáp ứng nhu cầu hưởng thụ văn hóa tinh thần của người dân; bảo vệ và phát huy truyền thống lịch sử, văn hóa tốt đẹp của dân tộc, góp phần xây dựng và bảo vệ Tổ quốc Việt Nam xã hội chủ nghĩa.</a:t>
            </a:r>
            <a:endParaRPr lang="vi-VN"/>
          </a:p>
        </p:txBody>
      </p:sp>
    </p:spTree>
    <p:extLst>
      <p:ext uri="{BB962C8B-B14F-4D97-AF65-F5344CB8AC3E}">
        <p14:creationId xmlns:p14="http://schemas.microsoft.com/office/powerpoint/2010/main" val="1569726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3100</Words>
  <Application>Microsoft Office PowerPoint</Application>
  <PresentationFormat>Widescreen</PresentationFormat>
  <Paragraphs>147</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Mangal</vt:lpstr>
      <vt:lpstr>Times New Roman</vt:lpstr>
      <vt:lpstr>Office Theme</vt:lpstr>
      <vt:lpstr>Những điểm mới của  Nghị định sửa đổi Nghị định 06/2016/NĐ-CP  về phát thanh, truyền hình</vt:lpstr>
      <vt:lpstr>Khái niệm dịch vụ PTTH (Điều 3.1)</vt:lpstr>
      <vt:lpstr>Sửa đổi một số khái niệm (Điều 3)</vt:lpstr>
      <vt:lpstr>Khái niệm mới bổ sung (Điều 3)</vt:lpstr>
      <vt:lpstr>Phân loại dịch vụ PTTH trên mạng Internet (Điều 4.1.đ)</vt:lpstr>
      <vt:lpstr>Phân loại dịch vụ PTTH theo yêu cầu trên mạng Internet (Điều 4.1.e)</vt:lpstr>
      <vt:lpstr>Chính sách quản lý dịch vụ PTTH (Điều 5.1)</vt:lpstr>
      <vt:lpstr>Chính sách quản lý dịch vụ PTTH (Điều 5.2)</vt:lpstr>
      <vt:lpstr>Chính sách quản lý dịch vụ PTTH (Điều 5.3)</vt:lpstr>
      <vt:lpstr>Chính sách quản lý dịch vụ PTTH (Điều 5.4)</vt:lpstr>
      <vt:lpstr>Chính sách quản lý dịch vụ PTTH (Điều 5.5)</vt:lpstr>
      <vt:lpstr>Chính sách quản lý dịch vụ PTTH (Điều 5.7)</vt:lpstr>
      <vt:lpstr>Cấp phép cung cấp dịch vụ PTTH trả tiền – loại hình dịch vụ PTTH theo yêu cầu trên mạng Internet (Điều 12a)</vt:lpstr>
      <vt:lpstr>Cấp phép cung cấp dịch vụ PTTH trả tiền – loại hình dịch vụ PTTH theo yêu cầu trên mạng Internet (Điều 12a)</vt:lpstr>
      <vt:lpstr>Cấp phép cung cấp dịch vụ PTTH trả tiền – loại hình dịch vụ PTTH theo yêu cầu trên mạng Internet (Điều 12a)</vt:lpstr>
      <vt:lpstr>Nội dung thông tin trên dịch vụ PTTH quảng bá (Điều 13.1.c)</vt:lpstr>
      <vt:lpstr>Nội dung thông tin trên dịch vụ PTTH (Điều 14)</vt:lpstr>
      <vt:lpstr>Nội dung thông tin trên dịch vụ PTTH (Điều 14)</vt:lpstr>
      <vt:lpstr>Liên kết sản xuất (Điều 16)</vt:lpstr>
      <vt:lpstr>Kênh chương trình nước ngoài (Điều 17)</vt:lpstr>
      <vt:lpstr>Hồ sơ, thủ tục cấp Giấy chứng nhận đăng ký cung cấp kênh chương trình nước ngoài (Điều 18.6)</vt:lpstr>
      <vt:lpstr>Biên tập, beien dịch kênh chương trình nước ngoài trên dịch vụ PTTH trả tiền (Điều 19)</vt:lpstr>
      <vt:lpstr>Giấy phép biên tập kênh chương trình nước ngoài (Điều 20)</vt:lpstr>
      <vt:lpstr>Đăng ký danh mục nội dung trên dịch vụ PTTH (Điều 21)</vt:lpstr>
      <vt:lpstr>Yêu cầu đối với nội dung theo yêu cầu và nội dung giá trị gia tăng (Điều 21.3)</vt:lpstr>
      <vt:lpstr>Bản quyền nội dung (Điều 22.1)</vt:lpstr>
      <vt:lpstr>Báo cáo nghiệp vụ (Điều 26)</vt:lpstr>
      <vt:lpstr>Thu tín hiệu truyền hình không thuộc dịch vụ PTTH (Điều 29)</vt:lpstr>
      <vt:lpstr>Cải cách hành chính</vt:lpstr>
      <vt:lpstr>Hiệu lực thi hành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Minh Đức</dc:creator>
  <cp:lastModifiedBy>Nguyen Nghia</cp:lastModifiedBy>
  <cp:revision>12</cp:revision>
  <dcterms:created xsi:type="dcterms:W3CDTF">2018-12-11T08:23:07Z</dcterms:created>
  <dcterms:modified xsi:type="dcterms:W3CDTF">2018-12-12T03:35:52Z</dcterms:modified>
</cp:coreProperties>
</file>