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293" r:id="rId3"/>
    <p:sldId id="313" r:id="rId4"/>
    <p:sldId id="342" r:id="rId5"/>
    <p:sldId id="354" r:id="rId6"/>
    <p:sldId id="344" r:id="rId7"/>
    <p:sldId id="346" r:id="rId8"/>
    <p:sldId id="345" r:id="rId9"/>
    <p:sldId id="347" r:id="rId10"/>
    <p:sldId id="336" r:id="rId11"/>
    <p:sldId id="348" r:id="rId12"/>
    <p:sldId id="349" r:id="rId13"/>
    <p:sldId id="306" r:id="rId14"/>
    <p:sldId id="352" r:id="rId15"/>
    <p:sldId id="338" r:id="rId16"/>
    <p:sldId id="353" r:id="rId17"/>
    <p:sldId id="288" r:id="rId1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D2C4"/>
    <a:srgbClr val="FFFFFF"/>
    <a:srgbClr val="3665B0"/>
    <a:srgbClr val="F19851"/>
    <a:srgbClr val="BDE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351" autoAdjust="0"/>
  </p:normalViewPr>
  <p:slideViewPr>
    <p:cSldViewPr snapToGrid="0">
      <p:cViewPr varScale="1">
        <p:scale>
          <a:sx n="66" d="100"/>
          <a:sy n="66" d="100"/>
        </p:scale>
        <p:origin x="221"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948FF-923F-4F00-AAC2-FA8E7DD8D45F}" type="doc">
      <dgm:prSet loTypeId="urn:microsoft.com/office/officeart/2005/8/layout/process1" loCatId="process" qsTypeId="urn:microsoft.com/office/officeart/2005/8/quickstyle/simple1" qsCatId="simple" csTypeId="urn:microsoft.com/office/officeart/2005/8/colors/colorful4" csCatId="colorful" phldr="1"/>
      <dgm:spPr/>
    </dgm:pt>
    <dgm:pt modelId="{5FC8D8C0-75AC-4A4B-88C1-2874B0DA588C}">
      <dgm:prSet phldrT="[Text]"/>
      <dgm:spPr/>
      <dgm:t>
        <a:bodyPr/>
        <a:lstStyle/>
        <a:p>
          <a:r>
            <a:rPr lang="en-US" dirty="0" smtClean="0">
              <a:latin typeface="Arial" panose="020B0604020202020204" pitchFamily="34" charset="0"/>
              <a:cs typeface="Arial" panose="020B0604020202020204" pitchFamily="34" charset="0"/>
            </a:rPr>
            <a:t>1. </a:t>
          </a:r>
          <a:r>
            <a:rPr lang="en-US" dirty="0" err="1" smtClean="0">
              <a:latin typeface="Arial" panose="020B0604020202020204" pitchFamily="34" charset="0"/>
              <a:cs typeface="Arial" panose="020B0604020202020204" pitchFamily="34" charset="0"/>
            </a:rPr>
            <a:t>Lựa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chọn</a:t>
          </a:r>
          <a:r>
            <a:rPr lang="en-US" dirty="0" smtClean="0">
              <a:latin typeface="Arial" panose="020B0604020202020204" pitchFamily="34" charset="0"/>
              <a:cs typeface="Arial" panose="020B0604020202020204" pitchFamily="34" charset="0"/>
            </a:rPr>
            <a:t> </a:t>
          </a:r>
          <a:r>
            <a:rPr lang="en-US" err="1" smtClean="0">
              <a:latin typeface="Arial" panose="020B0604020202020204" pitchFamily="34" charset="0"/>
              <a:cs typeface="Arial" panose="020B0604020202020204" pitchFamily="34" charset="0"/>
            </a:rPr>
            <a:t>của</a:t>
          </a:r>
          <a:r>
            <a:rPr lang="en-US" smtClean="0">
              <a:latin typeface="Arial" panose="020B0604020202020204" pitchFamily="34" charset="0"/>
              <a:cs typeface="Arial" panose="020B0604020202020204" pitchFamily="34" charset="0"/>
            </a:rPr>
            <a:t> doanh nghiệp</a:t>
          </a:r>
          <a:endParaRPr lang="en-US" dirty="0">
            <a:latin typeface="Arial" panose="020B0604020202020204" pitchFamily="34" charset="0"/>
            <a:cs typeface="Arial" panose="020B0604020202020204" pitchFamily="34" charset="0"/>
          </a:endParaRPr>
        </a:p>
      </dgm:t>
    </dgm:pt>
    <dgm:pt modelId="{8305C1FA-3F72-49CD-924B-0B9448DA552B}" type="parTrans" cxnId="{43AC2612-470E-4264-A1D5-890FCEEB3184}">
      <dgm:prSet/>
      <dgm:spPr/>
      <dgm:t>
        <a:bodyPr/>
        <a:lstStyle/>
        <a:p>
          <a:endParaRPr lang="en-US"/>
        </a:p>
      </dgm:t>
    </dgm:pt>
    <dgm:pt modelId="{16E05646-1721-4F0C-BE48-C0633DDD3BF1}" type="sibTrans" cxnId="{43AC2612-470E-4264-A1D5-890FCEEB3184}">
      <dgm:prSet/>
      <dgm:spPr/>
      <dgm:t>
        <a:bodyPr/>
        <a:lstStyle/>
        <a:p>
          <a:endParaRPr lang="en-US"/>
        </a:p>
      </dgm:t>
    </dgm:pt>
    <dgm:pt modelId="{54D6FE59-189E-4A73-9646-6EA661C280CA}">
      <dgm:prSet phldrT="[Text]"/>
      <dgm:spPr/>
      <dgm:t>
        <a:bodyPr/>
        <a:lstStyle/>
        <a:p>
          <a:r>
            <a:rPr lang="en-US" smtClean="0">
              <a:latin typeface="Arial" panose="020B0604020202020204" pitchFamily="34" charset="0"/>
              <a:cs typeface="Arial" panose="020B0604020202020204" pitchFamily="34" charset="0"/>
            </a:rPr>
            <a:t>2. Doanh nghiệp lựa chọn giải quyết tranh chấp bằng Trọng tài</a:t>
          </a:r>
        </a:p>
        <a:p>
          <a:endParaRPr lang="en-US">
            <a:latin typeface="Arial" panose="020B0604020202020204" pitchFamily="34" charset="0"/>
            <a:cs typeface="Arial" panose="020B0604020202020204" pitchFamily="34" charset="0"/>
          </a:endParaRPr>
        </a:p>
      </dgm:t>
    </dgm:pt>
    <dgm:pt modelId="{BB72C3EC-8E1E-4C8C-873A-B7EBC9D04095}" type="sibTrans" cxnId="{4DAB5CFA-760E-4ACE-B3C9-6FA9E283C68D}">
      <dgm:prSet/>
      <dgm:spPr/>
      <dgm:t>
        <a:bodyPr/>
        <a:lstStyle/>
        <a:p>
          <a:endParaRPr lang="en-US"/>
        </a:p>
      </dgm:t>
    </dgm:pt>
    <dgm:pt modelId="{16988CD2-997C-45A3-BBD8-0025929FBD02}" type="parTrans" cxnId="{4DAB5CFA-760E-4ACE-B3C9-6FA9E283C68D}">
      <dgm:prSet/>
      <dgm:spPr/>
      <dgm:t>
        <a:bodyPr/>
        <a:lstStyle/>
        <a:p>
          <a:endParaRPr lang="en-US"/>
        </a:p>
      </dgm:t>
    </dgm:pt>
    <dgm:pt modelId="{4A833BF9-2796-46AA-98E9-CAA5C2DE317E}">
      <dgm:prSet phldrT="[Text]"/>
      <dgm:spPr/>
      <dgm:t>
        <a:bodyPr/>
        <a:lstStyle/>
        <a:p>
          <a:r>
            <a:rPr lang="en-US" dirty="0" smtClean="0">
              <a:latin typeface="Arial" panose="020B0604020202020204" pitchFamily="34" charset="0"/>
              <a:cs typeface="Arial" panose="020B0604020202020204" pitchFamily="34" charset="0"/>
            </a:rPr>
            <a:t>3. </a:t>
          </a:r>
          <a:r>
            <a:rPr lang="en-US" dirty="0" err="1" smtClean="0">
              <a:latin typeface="Arial" panose="020B0604020202020204" pitchFamily="34" charset="0"/>
              <a:cs typeface="Arial" panose="020B0604020202020204" pitchFamily="34" charset="0"/>
            </a:rPr>
            <a:t>Doanh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tham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giải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quyết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chấp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trọng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tài</a:t>
          </a:r>
          <a:endParaRPr lang="en-US" dirty="0">
            <a:latin typeface="Arial" panose="020B0604020202020204" pitchFamily="34" charset="0"/>
            <a:cs typeface="Arial" panose="020B0604020202020204" pitchFamily="34" charset="0"/>
          </a:endParaRPr>
        </a:p>
      </dgm:t>
    </dgm:pt>
    <dgm:pt modelId="{DCCEB625-1241-478C-8C64-D8922BF1C96B}" type="sibTrans" cxnId="{77712E6A-A721-435D-A818-49B1A38EE2C6}">
      <dgm:prSet/>
      <dgm:spPr/>
      <dgm:t>
        <a:bodyPr/>
        <a:lstStyle/>
        <a:p>
          <a:endParaRPr lang="en-US"/>
        </a:p>
      </dgm:t>
    </dgm:pt>
    <dgm:pt modelId="{91ED7CE9-65CD-4CF2-A163-AE7711EDDBF4}" type="parTrans" cxnId="{77712E6A-A721-435D-A818-49B1A38EE2C6}">
      <dgm:prSet/>
      <dgm:spPr/>
      <dgm:t>
        <a:bodyPr/>
        <a:lstStyle/>
        <a:p>
          <a:endParaRPr lang="en-US"/>
        </a:p>
      </dgm:t>
    </dgm:pt>
    <dgm:pt modelId="{E0A74558-B5C3-440E-A9F3-7C707C590CD7}">
      <dgm:prSet phldrT="[Text]"/>
      <dgm:spPr/>
      <dgm:t>
        <a:bodyPr/>
        <a:lstStyle/>
        <a:p>
          <a:r>
            <a:rPr lang="en-US" dirty="0" smtClean="0">
              <a:latin typeface="Arial" panose="020B0604020202020204" pitchFamily="34" charset="0"/>
              <a:cs typeface="Arial" panose="020B0604020202020204" pitchFamily="34" charset="0"/>
            </a:rPr>
            <a:t>4. </a:t>
          </a:r>
          <a:r>
            <a:rPr lang="en-US" dirty="0" err="1" smtClean="0">
              <a:latin typeface="Arial" panose="020B0604020202020204" pitchFamily="34" charset="0"/>
              <a:cs typeface="Arial" panose="020B0604020202020204" pitchFamily="34" charset="0"/>
            </a:rPr>
            <a:t>Đánh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 </a:t>
          </a:r>
          <a:r>
            <a:rPr lang="en-US" err="1" smtClean="0">
              <a:latin typeface="Arial" panose="020B0604020202020204" pitchFamily="34" charset="0"/>
              <a:cs typeface="Arial" panose="020B0604020202020204" pitchFamily="34" charset="0"/>
            </a:rPr>
            <a:t>của</a:t>
          </a:r>
          <a:r>
            <a:rPr lang="en-US" smtClean="0">
              <a:latin typeface="Arial" panose="020B0604020202020204" pitchFamily="34" charset="0"/>
              <a:cs typeface="Arial" panose="020B0604020202020204" pitchFamily="34" charset="0"/>
            </a:rPr>
            <a:t> doanh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về</a:t>
          </a:r>
          <a:r>
            <a:rPr lang="en-US" dirty="0" smtClean="0">
              <a:latin typeface="Arial" panose="020B0604020202020204" pitchFamily="34" charset="0"/>
              <a:cs typeface="Arial" panose="020B0604020202020204" pitchFamily="34" charset="0"/>
            </a:rPr>
            <a:t> PQTT</a:t>
          </a:r>
          <a:endParaRPr lang="en-US" dirty="0">
            <a:latin typeface="Arial" panose="020B0604020202020204" pitchFamily="34" charset="0"/>
            <a:cs typeface="Arial" panose="020B0604020202020204" pitchFamily="34" charset="0"/>
          </a:endParaRPr>
        </a:p>
      </dgm:t>
    </dgm:pt>
    <dgm:pt modelId="{F1DA13CC-9F04-4968-A5AD-89A6E5582414}" type="sibTrans" cxnId="{808E29EE-9E34-459E-BC7A-0904ECB16B31}">
      <dgm:prSet/>
      <dgm:spPr/>
      <dgm:t>
        <a:bodyPr/>
        <a:lstStyle/>
        <a:p>
          <a:endParaRPr lang="en-US"/>
        </a:p>
      </dgm:t>
    </dgm:pt>
    <dgm:pt modelId="{1F694805-A689-42FB-A842-21089E09E6A5}" type="parTrans" cxnId="{808E29EE-9E34-459E-BC7A-0904ECB16B31}">
      <dgm:prSet/>
      <dgm:spPr/>
      <dgm:t>
        <a:bodyPr/>
        <a:lstStyle/>
        <a:p>
          <a:endParaRPr lang="en-US"/>
        </a:p>
      </dgm:t>
    </dgm:pt>
    <dgm:pt modelId="{9BC82D31-A542-42C0-8ADF-0D84F15383B3}" type="pres">
      <dgm:prSet presAssocID="{8E2948FF-923F-4F00-AAC2-FA8E7DD8D45F}" presName="Name0" presStyleCnt="0">
        <dgm:presLayoutVars>
          <dgm:dir/>
          <dgm:resizeHandles val="exact"/>
        </dgm:presLayoutVars>
      </dgm:prSet>
      <dgm:spPr/>
    </dgm:pt>
    <dgm:pt modelId="{C0FC4F55-CC3F-43AF-8A50-35E4B3F1D107}" type="pres">
      <dgm:prSet presAssocID="{5FC8D8C0-75AC-4A4B-88C1-2874B0DA588C}" presName="node" presStyleLbl="node1" presStyleIdx="0" presStyleCnt="4" custScaleY="145133">
        <dgm:presLayoutVars>
          <dgm:bulletEnabled val="1"/>
        </dgm:presLayoutVars>
      </dgm:prSet>
      <dgm:spPr/>
      <dgm:t>
        <a:bodyPr/>
        <a:lstStyle/>
        <a:p>
          <a:endParaRPr lang="en-US"/>
        </a:p>
      </dgm:t>
    </dgm:pt>
    <dgm:pt modelId="{A85609FF-93A5-4B68-9823-D6A95B163BE5}" type="pres">
      <dgm:prSet presAssocID="{16E05646-1721-4F0C-BE48-C0633DDD3BF1}" presName="sibTrans" presStyleLbl="sibTrans2D1" presStyleIdx="0" presStyleCnt="3"/>
      <dgm:spPr/>
      <dgm:t>
        <a:bodyPr/>
        <a:lstStyle/>
        <a:p>
          <a:endParaRPr lang="en-US"/>
        </a:p>
      </dgm:t>
    </dgm:pt>
    <dgm:pt modelId="{2962A523-B2DE-44A9-89A8-8AF9427E5858}" type="pres">
      <dgm:prSet presAssocID="{16E05646-1721-4F0C-BE48-C0633DDD3BF1}" presName="connectorText" presStyleLbl="sibTrans2D1" presStyleIdx="0" presStyleCnt="3"/>
      <dgm:spPr/>
      <dgm:t>
        <a:bodyPr/>
        <a:lstStyle/>
        <a:p>
          <a:endParaRPr lang="en-US"/>
        </a:p>
      </dgm:t>
    </dgm:pt>
    <dgm:pt modelId="{C03D57BA-DFE4-4145-A97F-B794A3943D0B}" type="pres">
      <dgm:prSet presAssocID="{54D6FE59-189E-4A73-9646-6EA661C280CA}" presName="node" presStyleLbl="node1" presStyleIdx="1" presStyleCnt="4" custScaleY="145133">
        <dgm:presLayoutVars>
          <dgm:bulletEnabled val="1"/>
        </dgm:presLayoutVars>
      </dgm:prSet>
      <dgm:spPr/>
      <dgm:t>
        <a:bodyPr/>
        <a:lstStyle/>
        <a:p>
          <a:endParaRPr lang="en-US"/>
        </a:p>
      </dgm:t>
    </dgm:pt>
    <dgm:pt modelId="{0000529C-2F60-4F0E-A652-F82217DBE643}" type="pres">
      <dgm:prSet presAssocID="{BB72C3EC-8E1E-4C8C-873A-B7EBC9D04095}" presName="sibTrans" presStyleLbl="sibTrans2D1" presStyleIdx="1" presStyleCnt="3"/>
      <dgm:spPr/>
      <dgm:t>
        <a:bodyPr/>
        <a:lstStyle/>
        <a:p>
          <a:endParaRPr lang="en-US"/>
        </a:p>
      </dgm:t>
    </dgm:pt>
    <dgm:pt modelId="{8E4DE8D8-CD0E-4902-96CE-1C2849163661}" type="pres">
      <dgm:prSet presAssocID="{BB72C3EC-8E1E-4C8C-873A-B7EBC9D04095}" presName="connectorText" presStyleLbl="sibTrans2D1" presStyleIdx="1" presStyleCnt="3"/>
      <dgm:spPr/>
      <dgm:t>
        <a:bodyPr/>
        <a:lstStyle/>
        <a:p>
          <a:endParaRPr lang="en-US"/>
        </a:p>
      </dgm:t>
    </dgm:pt>
    <dgm:pt modelId="{0827EF42-7E34-4DA5-BC82-00BAEC29A6F7}" type="pres">
      <dgm:prSet presAssocID="{4A833BF9-2796-46AA-98E9-CAA5C2DE317E}" presName="node" presStyleLbl="node1" presStyleIdx="2" presStyleCnt="4" custScaleX="116372" custScaleY="145133">
        <dgm:presLayoutVars>
          <dgm:bulletEnabled val="1"/>
        </dgm:presLayoutVars>
      </dgm:prSet>
      <dgm:spPr/>
      <dgm:t>
        <a:bodyPr/>
        <a:lstStyle/>
        <a:p>
          <a:endParaRPr lang="en-US"/>
        </a:p>
      </dgm:t>
    </dgm:pt>
    <dgm:pt modelId="{8550EE8D-5611-4C05-BCE9-5AF979445DC2}" type="pres">
      <dgm:prSet presAssocID="{DCCEB625-1241-478C-8C64-D8922BF1C96B}" presName="sibTrans" presStyleLbl="sibTrans2D1" presStyleIdx="2" presStyleCnt="3"/>
      <dgm:spPr/>
      <dgm:t>
        <a:bodyPr/>
        <a:lstStyle/>
        <a:p>
          <a:endParaRPr lang="en-US"/>
        </a:p>
      </dgm:t>
    </dgm:pt>
    <dgm:pt modelId="{26FAAB21-3948-4B6F-BFCD-E23B2E7DE8DB}" type="pres">
      <dgm:prSet presAssocID="{DCCEB625-1241-478C-8C64-D8922BF1C96B}" presName="connectorText" presStyleLbl="sibTrans2D1" presStyleIdx="2" presStyleCnt="3"/>
      <dgm:spPr/>
      <dgm:t>
        <a:bodyPr/>
        <a:lstStyle/>
        <a:p>
          <a:endParaRPr lang="en-US"/>
        </a:p>
      </dgm:t>
    </dgm:pt>
    <dgm:pt modelId="{2F5257FF-1EAD-446E-BC98-555F1052A541}" type="pres">
      <dgm:prSet presAssocID="{E0A74558-B5C3-440E-A9F3-7C707C590CD7}" presName="node" presStyleLbl="node1" presStyleIdx="3" presStyleCnt="4" custScaleY="145409">
        <dgm:presLayoutVars>
          <dgm:bulletEnabled val="1"/>
        </dgm:presLayoutVars>
      </dgm:prSet>
      <dgm:spPr/>
      <dgm:t>
        <a:bodyPr/>
        <a:lstStyle/>
        <a:p>
          <a:endParaRPr lang="en-US"/>
        </a:p>
      </dgm:t>
    </dgm:pt>
  </dgm:ptLst>
  <dgm:cxnLst>
    <dgm:cxn modelId="{77712E6A-A721-435D-A818-49B1A38EE2C6}" srcId="{8E2948FF-923F-4F00-AAC2-FA8E7DD8D45F}" destId="{4A833BF9-2796-46AA-98E9-CAA5C2DE317E}" srcOrd="2" destOrd="0" parTransId="{91ED7CE9-65CD-4CF2-A163-AE7711EDDBF4}" sibTransId="{DCCEB625-1241-478C-8C64-D8922BF1C96B}"/>
    <dgm:cxn modelId="{3F95BB91-DF6F-41F0-B069-AD59F2599C7B}" type="presOf" srcId="{E0A74558-B5C3-440E-A9F3-7C707C590CD7}" destId="{2F5257FF-1EAD-446E-BC98-555F1052A541}" srcOrd="0" destOrd="0" presId="urn:microsoft.com/office/officeart/2005/8/layout/process1"/>
    <dgm:cxn modelId="{43AC2612-470E-4264-A1D5-890FCEEB3184}" srcId="{8E2948FF-923F-4F00-AAC2-FA8E7DD8D45F}" destId="{5FC8D8C0-75AC-4A4B-88C1-2874B0DA588C}" srcOrd="0" destOrd="0" parTransId="{8305C1FA-3F72-49CD-924B-0B9448DA552B}" sibTransId="{16E05646-1721-4F0C-BE48-C0633DDD3BF1}"/>
    <dgm:cxn modelId="{FE9910CB-308E-420B-9748-2652DCBC46FB}" type="presOf" srcId="{DCCEB625-1241-478C-8C64-D8922BF1C96B}" destId="{8550EE8D-5611-4C05-BCE9-5AF979445DC2}" srcOrd="0" destOrd="0" presId="urn:microsoft.com/office/officeart/2005/8/layout/process1"/>
    <dgm:cxn modelId="{69443766-5D34-482C-BCE0-201E7A6F142E}" type="presOf" srcId="{DCCEB625-1241-478C-8C64-D8922BF1C96B}" destId="{26FAAB21-3948-4B6F-BFCD-E23B2E7DE8DB}" srcOrd="1" destOrd="0" presId="urn:microsoft.com/office/officeart/2005/8/layout/process1"/>
    <dgm:cxn modelId="{7ED54DD1-AE88-4E69-92A5-956022F0C0C4}" type="presOf" srcId="{16E05646-1721-4F0C-BE48-C0633DDD3BF1}" destId="{2962A523-B2DE-44A9-89A8-8AF9427E5858}" srcOrd="1" destOrd="0" presId="urn:microsoft.com/office/officeart/2005/8/layout/process1"/>
    <dgm:cxn modelId="{4DAB5CFA-760E-4ACE-B3C9-6FA9E283C68D}" srcId="{8E2948FF-923F-4F00-AAC2-FA8E7DD8D45F}" destId="{54D6FE59-189E-4A73-9646-6EA661C280CA}" srcOrd="1" destOrd="0" parTransId="{16988CD2-997C-45A3-BBD8-0025929FBD02}" sibTransId="{BB72C3EC-8E1E-4C8C-873A-B7EBC9D04095}"/>
    <dgm:cxn modelId="{4F032DA0-A34C-4111-9AA0-B5D767A7DDBC}" type="presOf" srcId="{54D6FE59-189E-4A73-9646-6EA661C280CA}" destId="{C03D57BA-DFE4-4145-A97F-B794A3943D0B}" srcOrd="0" destOrd="0" presId="urn:microsoft.com/office/officeart/2005/8/layout/process1"/>
    <dgm:cxn modelId="{75D2FA0D-9310-4CBF-980E-DE2DFF812CA3}" type="presOf" srcId="{5FC8D8C0-75AC-4A4B-88C1-2874B0DA588C}" destId="{C0FC4F55-CC3F-43AF-8A50-35E4B3F1D107}" srcOrd="0" destOrd="0" presId="urn:microsoft.com/office/officeart/2005/8/layout/process1"/>
    <dgm:cxn modelId="{A3FC22DC-5E0F-49AD-9A14-67891BF7A34C}" type="presOf" srcId="{4A833BF9-2796-46AA-98E9-CAA5C2DE317E}" destId="{0827EF42-7E34-4DA5-BC82-00BAEC29A6F7}" srcOrd="0" destOrd="0" presId="urn:microsoft.com/office/officeart/2005/8/layout/process1"/>
    <dgm:cxn modelId="{732E86FE-3A92-4EB4-A817-B3AEE96E6573}" type="presOf" srcId="{BB72C3EC-8E1E-4C8C-873A-B7EBC9D04095}" destId="{8E4DE8D8-CD0E-4902-96CE-1C2849163661}" srcOrd="1" destOrd="0" presId="urn:microsoft.com/office/officeart/2005/8/layout/process1"/>
    <dgm:cxn modelId="{19082623-44D3-4827-82C7-E779C87A57E5}" type="presOf" srcId="{8E2948FF-923F-4F00-AAC2-FA8E7DD8D45F}" destId="{9BC82D31-A542-42C0-8ADF-0D84F15383B3}" srcOrd="0" destOrd="0" presId="urn:microsoft.com/office/officeart/2005/8/layout/process1"/>
    <dgm:cxn modelId="{283E25E4-5F12-4C5D-8BB5-6BD18DDE1EA8}" type="presOf" srcId="{BB72C3EC-8E1E-4C8C-873A-B7EBC9D04095}" destId="{0000529C-2F60-4F0E-A652-F82217DBE643}" srcOrd="0" destOrd="0" presId="urn:microsoft.com/office/officeart/2005/8/layout/process1"/>
    <dgm:cxn modelId="{157C3A71-A219-47F0-B5D3-26D60C536D07}" type="presOf" srcId="{16E05646-1721-4F0C-BE48-C0633DDD3BF1}" destId="{A85609FF-93A5-4B68-9823-D6A95B163BE5}" srcOrd="0" destOrd="0" presId="urn:microsoft.com/office/officeart/2005/8/layout/process1"/>
    <dgm:cxn modelId="{808E29EE-9E34-459E-BC7A-0904ECB16B31}" srcId="{8E2948FF-923F-4F00-AAC2-FA8E7DD8D45F}" destId="{E0A74558-B5C3-440E-A9F3-7C707C590CD7}" srcOrd="3" destOrd="0" parTransId="{1F694805-A689-42FB-A842-21089E09E6A5}" sibTransId="{F1DA13CC-9F04-4968-A5AD-89A6E5582414}"/>
    <dgm:cxn modelId="{EFB98B3F-797C-467A-8F03-91A7E16DACFD}" type="presParOf" srcId="{9BC82D31-A542-42C0-8ADF-0D84F15383B3}" destId="{C0FC4F55-CC3F-43AF-8A50-35E4B3F1D107}" srcOrd="0" destOrd="0" presId="urn:microsoft.com/office/officeart/2005/8/layout/process1"/>
    <dgm:cxn modelId="{01B4231D-CA03-4740-96B9-CA027B1AED2B}" type="presParOf" srcId="{9BC82D31-A542-42C0-8ADF-0D84F15383B3}" destId="{A85609FF-93A5-4B68-9823-D6A95B163BE5}" srcOrd="1" destOrd="0" presId="urn:microsoft.com/office/officeart/2005/8/layout/process1"/>
    <dgm:cxn modelId="{22C565DF-8E20-46AD-9B38-457DE83BDEB8}" type="presParOf" srcId="{A85609FF-93A5-4B68-9823-D6A95B163BE5}" destId="{2962A523-B2DE-44A9-89A8-8AF9427E5858}" srcOrd="0" destOrd="0" presId="urn:microsoft.com/office/officeart/2005/8/layout/process1"/>
    <dgm:cxn modelId="{2E456608-31C7-4E6F-9A84-98E8215D3874}" type="presParOf" srcId="{9BC82D31-A542-42C0-8ADF-0D84F15383B3}" destId="{C03D57BA-DFE4-4145-A97F-B794A3943D0B}" srcOrd="2" destOrd="0" presId="urn:microsoft.com/office/officeart/2005/8/layout/process1"/>
    <dgm:cxn modelId="{D6FD97AC-17B0-45B3-AC92-AF7ED2C22ADE}" type="presParOf" srcId="{9BC82D31-A542-42C0-8ADF-0D84F15383B3}" destId="{0000529C-2F60-4F0E-A652-F82217DBE643}" srcOrd="3" destOrd="0" presId="urn:microsoft.com/office/officeart/2005/8/layout/process1"/>
    <dgm:cxn modelId="{DA5945A8-5D90-4DD2-BD51-6CD4DEE2AEDA}" type="presParOf" srcId="{0000529C-2F60-4F0E-A652-F82217DBE643}" destId="{8E4DE8D8-CD0E-4902-96CE-1C2849163661}" srcOrd="0" destOrd="0" presId="urn:microsoft.com/office/officeart/2005/8/layout/process1"/>
    <dgm:cxn modelId="{FA260109-A30D-479D-8A8B-DF7D07D5ADB5}" type="presParOf" srcId="{9BC82D31-A542-42C0-8ADF-0D84F15383B3}" destId="{0827EF42-7E34-4DA5-BC82-00BAEC29A6F7}" srcOrd="4" destOrd="0" presId="urn:microsoft.com/office/officeart/2005/8/layout/process1"/>
    <dgm:cxn modelId="{E17D3588-0E97-4BA4-ACC3-8BFC19FEB552}" type="presParOf" srcId="{9BC82D31-A542-42C0-8ADF-0D84F15383B3}" destId="{8550EE8D-5611-4C05-BCE9-5AF979445DC2}" srcOrd="5" destOrd="0" presId="urn:microsoft.com/office/officeart/2005/8/layout/process1"/>
    <dgm:cxn modelId="{0305C5F7-EC4D-44C2-9611-ECE88F8B8951}" type="presParOf" srcId="{8550EE8D-5611-4C05-BCE9-5AF979445DC2}" destId="{26FAAB21-3948-4B6F-BFCD-E23B2E7DE8DB}" srcOrd="0" destOrd="0" presId="urn:microsoft.com/office/officeart/2005/8/layout/process1"/>
    <dgm:cxn modelId="{4C9C9797-A232-434E-8BAF-1B5154D7468F}" type="presParOf" srcId="{9BC82D31-A542-42C0-8ADF-0D84F15383B3}" destId="{2F5257FF-1EAD-446E-BC98-555F1052A541}"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3177" tIns="46589" rIns="93177" bIns="46589" rtlCol="0"/>
          <a:lstStyle>
            <a:lvl1pPr algn="r">
              <a:defRPr sz="1200"/>
            </a:lvl1pPr>
          </a:lstStyle>
          <a:p>
            <a:fld id="{CC7FF50F-DD27-4939-99E6-2A4AE080B340}" type="datetimeFigureOut">
              <a:rPr lang="en-US" smtClean="0"/>
              <a:pPr/>
              <a:t>11/20/2018</a:t>
            </a:fld>
            <a:endParaRPr lang="en-US"/>
          </a:p>
        </p:txBody>
      </p:sp>
      <p:sp>
        <p:nvSpPr>
          <p:cNvPr id="4" name="Footer Placeholder 3"/>
          <p:cNvSpPr>
            <a:spLocks noGrp="1"/>
          </p:cNvSpPr>
          <p:nvPr>
            <p:ph type="ftr" sz="quarter" idx="2"/>
          </p:nvPr>
        </p:nvSpPr>
        <p:spPr>
          <a:xfrm>
            <a:off x="0" y="9440647"/>
            <a:ext cx="2949787" cy="49869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7"/>
            <a:ext cx="2949787" cy="498691"/>
          </a:xfrm>
          <a:prstGeom prst="rect">
            <a:avLst/>
          </a:prstGeom>
        </p:spPr>
        <p:txBody>
          <a:bodyPr vert="horz" lIns="93177" tIns="46589" rIns="93177" bIns="46589" rtlCol="0" anchor="b"/>
          <a:lstStyle>
            <a:lvl1pPr algn="r">
              <a:defRPr sz="1200"/>
            </a:lvl1pPr>
          </a:lstStyle>
          <a:p>
            <a:fld id="{39C0EAF4-0B44-445C-807B-F593DCC0191D}" type="slidenum">
              <a:rPr lang="en-US" smtClean="0"/>
              <a:pPr/>
              <a:t>‹#›</a:t>
            </a:fld>
            <a:endParaRPr lang="en-US"/>
          </a:p>
        </p:txBody>
      </p:sp>
    </p:spTree>
    <p:extLst>
      <p:ext uri="{BB962C8B-B14F-4D97-AF65-F5344CB8AC3E}">
        <p14:creationId xmlns:p14="http://schemas.microsoft.com/office/powerpoint/2010/main" val="3503183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3177" tIns="46589" rIns="93177" bIns="46589" rtlCol="0"/>
          <a:lstStyle>
            <a:lvl1pPr algn="r">
              <a:defRPr sz="1200"/>
            </a:lvl1pPr>
          </a:lstStyle>
          <a:p>
            <a:fld id="{2FD37E00-503E-4BD3-B1B1-BA6A7F8CECC6}" type="datetimeFigureOut">
              <a:rPr lang="en-US" smtClean="0"/>
              <a:pPr/>
              <a:t>11/20/2018</a:t>
            </a:fld>
            <a:endParaRPr lang="en-US"/>
          </a:p>
        </p:txBody>
      </p:sp>
      <p:sp>
        <p:nvSpPr>
          <p:cNvPr id="4" name="Slide Image Placeholder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1"/>
          </a:xfrm>
          <a:prstGeom prst="rect">
            <a:avLst/>
          </a:prstGeom>
        </p:spPr>
        <p:txBody>
          <a:bodyPr vert="horz" lIns="93177" tIns="46589" rIns="93177" bIns="46589" rtlCol="0" anchor="b"/>
          <a:lstStyle>
            <a:lvl1pPr algn="r">
              <a:defRPr sz="1200"/>
            </a:lvl1pPr>
          </a:lstStyle>
          <a:p>
            <a:fld id="{4509045E-D70F-4ABE-865F-21847FC56D1F}" type="slidenum">
              <a:rPr lang="en-US" smtClean="0"/>
              <a:pPr/>
              <a:t>‹#›</a:t>
            </a:fld>
            <a:endParaRPr lang="en-US"/>
          </a:p>
        </p:txBody>
      </p:sp>
    </p:spTree>
    <p:extLst>
      <p:ext uri="{BB962C8B-B14F-4D97-AF65-F5344CB8AC3E}">
        <p14:creationId xmlns:p14="http://schemas.microsoft.com/office/powerpoint/2010/main" val="16371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5</a:t>
            </a:fld>
            <a:endParaRPr lang="en-US"/>
          </a:p>
        </p:txBody>
      </p:sp>
    </p:spTree>
    <p:extLst>
      <p:ext uri="{BB962C8B-B14F-4D97-AF65-F5344CB8AC3E}">
        <p14:creationId xmlns:p14="http://schemas.microsoft.com/office/powerpoint/2010/main" val="291219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8</a:t>
            </a:fld>
            <a:endParaRPr lang="en-US"/>
          </a:p>
        </p:txBody>
      </p:sp>
    </p:spTree>
    <p:extLst>
      <p:ext uri="{BB962C8B-B14F-4D97-AF65-F5344CB8AC3E}">
        <p14:creationId xmlns:p14="http://schemas.microsoft.com/office/powerpoint/2010/main" val="291219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9</a:t>
            </a:fld>
            <a:endParaRPr lang="en-US"/>
          </a:p>
        </p:txBody>
      </p:sp>
    </p:spTree>
    <p:extLst>
      <p:ext uri="{BB962C8B-B14F-4D97-AF65-F5344CB8AC3E}">
        <p14:creationId xmlns:p14="http://schemas.microsoft.com/office/powerpoint/2010/main" val="291219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11</a:t>
            </a:fld>
            <a:endParaRPr lang="en-US"/>
          </a:p>
        </p:txBody>
      </p:sp>
    </p:spTree>
    <p:extLst>
      <p:ext uri="{BB962C8B-B14F-4D97-AF65-F5344CB8AC3E}">
        <p14:creationId xmlns:p14="http://schemas.microsoft.com/office/powerpoint/2010/main" val="291219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12</a:t>
            </a:fld>
            <a:endParaRPr lang="en-US"/>
          </a:p>
        </p:txBody>
      </p:sp>
    </p:spTree>
    <p:extLst>
      <p:ext uri="{BB962C8B-B14F-4D97-AF65-F5344CB8AC3E}">
        <p14:creationId xmlns:p14="http://schemas.microsoft.com/office/powerpoint/2010/main" val="29121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14</a:t>
            </a:fld>
            <a:endParaRPr lang="en-US"/>
          </a:p>
        </p:txBody>
      </p:sp>
    </p:spTree>
    <p:extLst>
      <p:ext uri="{BB962C8B-B14F-4D97-AF65-F5344CB8AC3E}">
        <p14:creationId xmlns:p14="http://schemas.microsoft.com/office/powerpoint/2010/main" val="2912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9045E-D70F-4ABE-865F-21847FC56D1F}" type="slidenum">
              <a:rPr lang="en-US" smtClean="0"/>
              <a:pPr/>
              <a:t>16</a:t>
            </a:fld>
            <a:endParaRPr lang="en-US"/>
          </a:p>
        </p:txBody>
      </p:sp>
    </p:spTree>
    <p:extLst>
      <p:ext uri="{BB962C8B-B14F-4D97-AF65-F5344CB8AC3E}">
        <p14:creationId xmlns:p14="http://schemas.microsoft.com/office/powerpoint/2010/main" val="291219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3B8492-7603-4F1D-9829-4DE7D091A61A}" type="datetime1">
              <a:rPr lang="en-US" smtClean="0"/>
              <a:pPr/>
              <a:t>11/20/2018</a:t>
            </a:fld>
            <a:endParaRPr lang="en-US"/>
          </a:p>
        </p:txBody>
      </p:sp>
      <p:sp>
        <p:nvSpPr>
          <p:cNvPr id="5" name="Footer Placeholder 4"/>
          <p:cNvSpPr>
            <a:spLocks noGrp="1"/>
          </p:cNvSpPr>
          <p:nvPr>
            <p:ph type="ftr" sz="quarter" idx="11"/>
          </p:nvPr>
        </p:nvSpPr>
        <p:spPr/>
        <p:txBody>
          <a:bodyPr/>
          <a:lstStyle/>
          <a:p>
            <a:r>
              <a:rPr lang="en-US"/>
              <a:t>Trong Dat PHAN | Vietnam International Arbitration Centre</a:t>
            </a:r>
          </a:p>
        </p:txBody>
      </p:sp>
      <p:sp>
        <p:nvSpPr>
          <p:cNvPr id="6" name="Slide Number Placeholder 5"/>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298997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45CF-4EC9-43C3-9930-0E1AC538220E}" type="datetime1">
              <a:rPr lang="en-US" smtClean="0"/>
              <a:pPr/>
              <a:t>11/20/2018</a:t>
            </a:fld>
            <a:endParaRPr lang="en-US"/>
          </a:p>
        </p:txBody>
      </p:sp>
      <p:sp>
        <p:nvSpPr>
          <p:cNvPr id="5" name="Footer Placeholder 4"/>
          <p:cNvSpPr>
            <a:spLocks noGrp="1"/>
          </p:cNvSpPr>
          <p:nvPr>
            <p:ph type="ftr" sz="quarter" idx="11"/>
          </p:nvPr>
        </p:nvSpPr>
        <p:spPr/>
        <p:txBody>
          <a:bodyPr/>
          <a:lstStyle/>
          <a:p>
            <a:r>
              <a:rPr lang="en-US"/>
              <a:t>Trong Dat PHAN | Vietnam International Arbitration Centre</a:t>
            </a:r>
          </a:p>
        </p:txBody>
      </p:sp>
      <p:sp>
        <p:nvSpPr>
          <p:cNvPr id="6" name="Slide Number Placeholder 5"/>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147000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D2349-A1DE-47DF-AD79-30FAF56C6E08}" type="datetime1">
              <a:rPr lang="en-US" smtClean="0"/>
              <a:pPr/>
              <a:t>11/20/2018</a:t>
            </a:fld>
            <a:endParaRPr lang="en-US"/>
          </a:p>
        </p:txBody>
      </p:sp>
      <p:sp>
        <p:nvSpPr>
          <p:cNvPr id="5" name="Footer Placeholder 4"/>
          <p:cNvSpPr>
            <a:spLocks noGrp="1"/>
          </p:cNvSpPr>
          <p:nvPr>
            <p:ph type="ftr" sz="quarter" idx="11"/>
          </p:nvPr>
        </p:nvSpPr>
        <p:spPr/>
        <p:txBody>
          <a:bodyPr/>
          <a:lstStyle/>
          <a:p>
            <a:r>
              <a:rPr lang="en-US"/>
              <a:t>Trong Dat PHAN | Vietnam International Arbitration Centre</a:t>
            </a:r>
          </a:p>
        </p:txBody>
      </p:sp>
      <p:sp>
        <p:nvSpPr>
          <p:cNvPr id="6" name="Slide Number Placeholder 5"/>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170087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8FBD2-2785-4C12-B209-5CFF5B91556D}" type="datetime1">
              <a:rPr lang="en-US" smtClean="0"/>
              <a:pPr/>
              <a:t>11/20/2018</a:t>
            </a:fld>
            <a:endParaRPr lang="en-US"/>
          </a:p>
        </p:txBody>
      </p:sp>
      <p:sp>
        <p:nvSpPr>
          <p:cNvPr id="5" name="Footer Placeholder 4"/>
          <p:cNvSpPr>
            <a:spLocks noGrp="1"/>
          </p:cNvSpPr>
          <p:nvPr>
            <p:ph type="ftr" sz="quarter" idx="11"/>
          </p:nvPr>
        </p:nvSpPr>
        <p:spPr/>
        <p:txBody>
          <a:bodyPr/>
          <a:lstStyle/>
          <a:p>
            <a:r>
              <a:rPr lang="en-US"/>
              <a:t>Trong Dat PHAN | Vietnam International Arbitration Centre</a:t>
            </a:r>
          </a:p>
        </p:txBody>
      </p:sp>
      <p:sp>
        <p:nvSpPr>
          <p:cNvPr id="6" name="Slide Number Placeholder 5"/>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373523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97237-17F1-49A1-A044-DD773DCB9EBC}" type="datetime1">
              <a:rPr lang="en-US" smtClean="0"/>
              <a:pPr/>
              <a:t>11/20/2018</a:t>
            </a:fld>
            <a:endParaRPr lang="en-US"/>
          </a:p>
        </p:txBody>
      </p:sp>
      <p:sp>
        <p:nvSpPr>
          <p:cNvPr id="5" name="Footer Placeholder 4"/>
          <p:cNvSpPr>
            <a:spLocks noGrp="1"/>
          </p:cNvSpPr>
          <p:nvPr>
            <p:ph type="ftr" sz="quarter" idx="11"/>
          </p:nvPr>
        </p:nvSpPr>
        <p:spPr/>
        <p:txBody>
          <a:bodyPr/>
          <a:lstStyle/>
          <a:p>
            <a:r>
              <a:rPr lang="en-US"/>
              <a:t>Trong Dat PHAN | Vietnam International Arbitration Centre</a:t>
            </a:r>
          </a:p>
        </p:txBody>
      </p:sp>
      <p:sp>
        <p:nvSpPr>
          <p:cNvPr id="6" name="Slide Number Placeholder 5"/>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95745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A0F85-2F6C-4EA3-A327-58AD0E8B8247}" type="datetime1">
              <a:rPr lang="en-US" smtClean="0"/>
              <a:pPr/>
              <a:t>11/20/2018</a:t>
            </a:fld>
            <a:endParaRPr lang="en-US"/>
          </a:p>
        </p:txBody>
      </p:sp>
      <p:sp>
        <p:nvSpPr>
          <p:cNvPr id="6" name="Footer Placeholder 5"/>
          <p:cNvSpPr>
            <a:spLocks noGrp="1"/>
          </p:cNvSpPr>
          <p:nvPr>
            <p:ph type="ftr" sz="quarter" idx="11"/>
          </p:nvPr>
        </p:nvSpPr>
        <p:spPr/>
        <p:txBody>
          <a:bodyPr/>
          <a:lstStyle/>
          <a:p>
            <a:r>
              <a:rPr lang="en-US"/>
              <a:t>Trong Dat PHAN | Vietnam International Arbitration Centre</a:t>
            </a:r>
          </a:p>
        </p:txBody>
      </p:sp>
      <p:sp>
        <p:nvSpPr>
          <p:cNvPr id="7" name="Slide Number Placeholder 6"/>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301040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913DFC-9A85-4F4A-B464-B8661AB7AA3A}" type="datetime1">
              <a:rPr lang="en-US" smtClean="0"/>
              <a:pPr/>
              <a:t>11/20/2018</a:t>
            </a:fld>
            <a:endParaRPr lang="en-US"/>
          </a:p>
        </p:txBody>
      </p:sp>
      <p:sp>
        <p:nvSpPr>
          <p:cNvPr id="8" name="Footer Placeholder 7"/>
          <p:cNvSpPr>
            <a:spLocks noGrp="1"/>
          </p:cNvSpPr>
          <p:nvPr>
            <p:ph type="ftr" sz="quarter" idx="11"/>
          </p:nvPr>
        </p:nvSpPr>
        <p:spPr/>
        <p:txBody>
          <a:bodyPr/>
          <a:lstStyle/>
          <a:p>
            <a:r>
              <a:rPr lang="en-US"/>
              <a:t>Trong Dat PHAN | Vietnam International Arbitration Centre</a:t>
            </a:r>
          </a:p>
        </p:txBody>
      </p:sp>
      <p:sp>
        <p:nvSpPr>
          <p:cNvPr id="9" name="Slide Number Placeholder 8"/>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414731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3D886-7CD4-4732-AA03-0FBD890A4639}" type="datetime1">
              <a:rPr lang="en-US" smtClean="0"/>
              <a:pPr/>
              <a:t>11/20/2018</a:t>
            </a:fld>
            <a:endParaRPr lang="en-US"/>
          </a:p>
        </p:txBody>
      </p:sp>
      <p:sp>
        <p:nvSpPr>
          <p:cNvPr id="4" name="Footer Placeholder 3"/>
          <p:cNvSpPr>
            <a:spLocks noGrp="1"/>
          </p:cNvSpPr>
          <p:nvPr>
            <p:ph type="ftr" sz="quarter" idx="11"/>
          </p:nvPr>
        </p:nvSpPr>
        <p:spPr/>
        <p:txBody>
          <a:bodyPr/>
          <a:lstStyle/>
          <a:p>
            <a:r>
              <a:rPr lang="en-US"/>
              <a:t>Trong Dat PHAN | Vietnam International Arbitration Centre</a:t>
            </a:r>
          </a:p>
        </p:txBody>
      </p:sp>
      <p:sp>
        <p:nvSpPr>
          <p:cNvPr id="5" name="Slide Number Placeholder 4"/>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5641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D1C81-7F53-444C-B606-F53F55EA1EE5}" type="datetime1">
              <a:rPr lang="en-US" smtClean="0"/>
              <a:pPr/>
              <a:t>11/20/2018</a:t>
            </a:fld>
            <a:endParaRPr lang="en-US"/>
          </a:p>
        </p:txBody>
      </p:sp>
      <p:sp>
        <p:nvSpPr>
          <p:cNvPr id="3" name="Footer Placeholder 2"/>
          <p:cNvSpPr>
            <a:spLocks noGrp="1"/>
          </p:cNvSpPr>
          <p:nvPr>
            <p:ph type="ftr" sz="quarter" idx="11"/>
          </p:nvPr>
        </p:nvSpPr>
        <p:spPr/>
        <p:txBody>
          <a:bodyPr/>
          <a:lstStyle/>
          <a:p>
            <a:r>
              <a:rPr lang="en-US"/>
              <a:t>Trong Dat PHAN | Vietnam International Arbitration Centre</a:t>
            </a:r>
          </a:p>
        </p:txBody>
      </p:sp>
      <p:sp>
        <p:nvSpPr>
          <p:cNvPr id="4" name="Slide Number Placeholder 3"/>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428792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A4725-4C73-4583-B200-609E0CE4C18E}" type="datetime1">
              <a:rPr lang="en-US" smtClean="0"/>
              <a:pPr/>
              <a:t>11/20/2018</a:t>
            </a:fld>
            <a:endParaRPr lang="en-US"/>
          </a:p>
        </p:txBody>
      </p:sp>
      <p:sp>
        <p:nvSpPr>
          <p:cNvPr id="6" name="Footer Placeholder 5"/>
          <p:cNvSpPr>
            <a:spLocks noGrp="1"/>
          </p:cNvSpPr>
          <p:nvPr>
            <p:ph type="ftr" sz="quarter" idx="11"/>
          </p:nvPr>
        </p:nvSpPr>
        <p:spPr/>
        <p:txBody>
          <a:bodyPr/>
          <a:lstStyle/>
          <a:p>
            <a:r>
              <a:rPr lang="en-US"/>
              <a:t>Trong Dat PHAN | Vietnam International Arbitration Centre</a:t>
            </a:r>
          </a:p>
        </p:txBody>
      </p:sp>
      <p:sp>
        <p:nvSpPr>
          <p:cNvPr id="7" name="Slide Number Placeholder 6"/>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125283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00CADF-AD05-4864-8353-C3E0C84DA53E}" type="datetime1">
              <a:rPr lang="en-US" smtClean="0"/>
              <a:pPr/>
              <a:t>11/20/2018</a:t>
            </a:fld>
            <a:endParaRPr lang="en-US"/>
          </a:p>
        </p:txBody>
      </p:sp>
      <p:sp>
        <p:nvSpPr>
          <p:cNvPr id="6" name="Footer Placeholder 5"/>
          <p:cNvSpPr>
            <a:spLocks noGrp="1"/>
          </p:cNvSpPr>
          <p:nvPr>
            <p:ph type="ftr" sz="quarter" idx="11"/>
          </p:nvPr>
        </p:nvSpPr>
        <p:spPr/>
        <p:txBody>
          <a:bodyPr/>
          <a:lstStyle/>
          <a:p>
            <a:r>
              <a:rPr lang="en-US"/>
              <a:t>Trong Dat PHAN | Vietnam International Arbitration Centre</a:t>
            </a:r>
          </a:p>
        </p:txBody>
      </p:sp>
      <p:sp>
        <p:nvSpPr>
          <p:cNvPr id="7" name="Slide Number Placeholder 6"/>
          <p:cNvSpPr>
            <a:spLocks noGrp="1"/>
          </p:cNvSpPr>
          <p:nvPr>
            <p:ph type="sldNum" sz="quarter" idx="12"/>
          </p:nvPr>
        </p:nvSpPr>
        <p:spPr/>
        <p:txBody>
          <a:bodyPr/>
          <a:lstStyle/>
          <a:p>
            <a:fld id="{7CCF888A-EAF0-4D49-9AC4-1F3CCBB51E6E}" type="slidenum">
              <a:rPr lang="en-US" smtClean="0"/>
              <a:pPr/>
              <a:t>‹#›</a:t>
            </a:fld>
            <a:endParaRPr lang="en-US"/>
          </a:p>
        </p:txBody>
      </p:sp>
    </p:spTree>
    <p:extLst>
      <p:ext uri="{BB962C8B-B14F-4D97-AF65-F5344CB8AC3E}">
        <p14:creationId xmlns:p14="http://schemas.microsoft.com/office/powerpoint/2010/main" val="368529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174E8-8B4B-4F6E-B6EF-B0316FBDFCF7}" type="datetime1">
              <a:rPr lang="en-US" smtClean="0"/>
              <a:pPr/>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Trong Dat PHAN | Vietnam International Arbitration Centre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F888A-EAF0-4D49-9AC4-1F3CCBB51E6E}" type="slidenum">
              <a:rPr lang="en-US" smtClean="0"/>
              <a:pPr/>
              <a:t>‹#›</a:t>
            </a:fld>
            <a:endParaRPr lang="en-US"/>
          </a:p>
        </p:txBody>
      </p:sp>
    </p:spTree>
    <p:extLst>
      <p:ext uri="{BB962C8B-B14F-4D97-AF65-F5344CB8AC3E}">
        <p14:creationId xmlns:p14="http://schemas.microsoft.com/office/powerpoint/2010/main" val="52330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iac.vn/"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buildin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14300" y="152400"/>
            <a:ext cx="8877300" cy="6553200"/>
          </a:xfrm>
          <a:prstGeom prst="rect">
            <a:avLst/>
          </a:prstGeom>
          <a:noFill/>
          <a:ln w="381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059" y="286625"/>
            <a:ext cx="2711541" cy="789875"/>
          </a:xfrm>
          <a:prstGeom prst="rect">
            <a:avLst/>
          </a:prstGeom>
        </p:spPr>
      </p:pic>
      <p:sp>
        <p:nvSpPr>
          <p:cNvPr id="11" name="TextBox 10"/>
          <p:cNvSpPr txBox="1"/>
          <p:nvPr/>
        </p:nvSpPr>
        <p:spPr>
          <a:xfrm>
            <a:off x="114300" y="4865605"/>
            <a:ext cx="8877300" cy="1846659"/>
          </a:xfrm>
          <a:prstGeom prst="rect">
            <a:avLst/>
          </a:prstGeom>
          <a:solidFill>
            <a:schemeClr val="tx2">
              <a:lumMod val="50000"/>
            </a:schemeClr>
          </a:solidFill>
          <a:ln>
            <a:solidFill>
              <a:schemeClr val="tx2">
                <a:lumMod val="50000"/>
              </a:schemeClr>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Arial" panose="020B0604020202020204" pitchFamily="34" charset="0"/>
                <a:cs typeface="Arial" panose="020B0604020202020204" pitchFamily="34" charset="0"/>
              </a:rPr>
              <a:t>PHAN TRỌNG ĐẠT</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err="1" smtClean="0">
                <a:solidFill>
                  <a:prstClr val="white"/>
                </a:solidFill>
                <a:latin typeface="Arial" panose="020B0604020202020204" pitchFamily="34" charset="0"/>
                <a:cs typeface="Arial" panose="020B0604020202020204" pitchFamily="34" charset="0"/>
              </a:rPr>
              <a:t>Phó</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Tổng</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Thư</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ký</a:t>
            </a:r>
            <a:r>
              <a:rPr lang="en-US" dirty="0" smtClean="0">
                <a:solidFill>
                  <a:prstClr val="white"/>
                </a:solidFill>
                <a:latin typeface="Arial" panose="020B0604020202020204" pitchFamily="34" charset="0"/>
                <a:cs typeface="Arial" panose="020B0604020202020204" pitchFamily="34" charset="0"/>
              </a:rPr>
              <a:t> | </a:t>
            </a:r>
            <a:r>
              <a:rPr lang="en-US" dirty="0" err="1" smtClean="0">
                <a:solidFill>
                  <a:prstClr val="white"/>
                </a:solidFill>
                <a:latin typeface="Arial" panose="020B0604020202020204" pitchFamily="34" charset="0"/>
                <a:cs typeface="Arial" panose="020B0604020202020204" pitchFamily="34" charset="0"/>
              </a:rPr>
              <a:t>Trung</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tâm</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Trọng</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tài</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Quốc</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tế</a:t>
            </a:r>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Việt</a:t>
            </a:r>
            <a:r>
              <a:rPr lang="en-US" dirty="0" smtClean="0">
                <a:solidFill>
                  <a:prstClr val="white"/>
                </a:solidFill>
                <a:latin typeface="Arial" panose="020B0604020202020204" pitchFamily="34" charset="0"/>
                <a:cs typeface="Arial" panose="020B0604020202020204" pitchFamily="34" charset="0"/>
              </a:rPr>
              <a:t> Nam (VIAC)</a:t>
            </a: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err="1" smtClean="0">
                <a:solidFill>
                  <a:prstClr val="white"/>
                </a:solidFill>
                <a:latin typeface="Arial" panose="020B0604020202020204" pitchFamily="34" charset="0"/>
                <a:cs typeface="Arial" panose="020B0604020202020204" pitchFamily="34" charset="0"/>
              </a:rPr>
              <a:t>Phó</a:t>
            </a:r>
            <a:r>
              <a:rPr lang="en-US" dirty="0" smtClean="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Giám</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đốc</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Thường</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trực</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Trung</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tâm</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Hòa</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giải</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Việt</a:t>
            </a: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Nam (VMC)</a:t>
            </a:r>
            <a:endParaRPr lang="en-US" dirty="0">
              <a:solidFill>
                <a:prstClr val="white"/>
              </a:solidFill>
              <a:latin typeface="Arial" panose="020B0604020202020204" pitchFamily="34" charset="0"/>
              <a:cs typeface="Arial" panose="020B0604020202020204" pitchFamily="34" charset="0"/>
            </a:endParaRPr>
          </a:p>
          <a:p>
            <a:pPr lvl="0" algn="r" defTabSz="457200">
              <a:defRPr/>
            </a:pPr>
            <a:r>
              <a:rPr kumimoji="0" lang="en-US"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Thành</a:t>
            </a:r>
            <a:r>
              <a:rPr kumimoji="0" lang="en-US"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viên</a:t>
            </a:r>
            <a:r>
              <a:rPr kumimoji="0" lang="en-US"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Viện</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Trọng</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tài</a:t>
            </a:r>
            <a:r>
              <a:rPr lang="en-US" dirty="0">
                <a:solidFill>
                  <a:prstClr val="white"/>
                </a:solidFill>
                <a:latin typeface="Arial" panose="020B0604020202020204" pitchFamily="34" charset="0"/>
                <a:cs typeface="Arial" panose="020B0604020202020204" pitchFamily="34" charset="0"/>
              </a:rPr>
              <a:t> London (</a:t>
            </a:r>
            <a:r>
              <a:rPr lang="en-US" dirty="0" err="1">
                <a:solidFill>
                  <a:prstClr val="white"/>
                </a:solidFill>
                <a:latin typeface="Arial" panose="020B0604020202020204" pitchFamily="34" charset="0"/>
                <a:cs typeface="Arial" panose="020B0604020202020204" pitchFamily="34" charset="0"/>
              </a:rPr>
              <a:t>CIArb</a:t>
            </a:r>
            <a:r>
              <a:rPr lang="en-US" dirty="0">
                <a:solidFill>
                  <a:prstClr val="white"/>
                </a:solidFill>
                <a:latin typeface="Arial" panose="020B0604020202020204" pitchFamily="34" charset="0"/>
                <a:cs typeface="Arial" panose="020B0604020202020204" pitchFamily="34" charset="0"/>
              </a:rPr>
              <a:t>)</a:t>
            </a:r>
            <a:endParaRPr kumimoji="0" lang="en-US"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baseline="0" dirty="0" err="1">
                <a:solidFill>
                  <a:prstClr val="white"/>
                </a:solidFill>
                <a:latin typeface="Arial" panose="020B0604020202020204" pitchFamily="34" charset="0"/>
                <a:cs typeface="Arial" panose="020B0604020202020204" pitchFamily="34" charset="0"/>
              </a:rPr>
              <a:t>Hòa</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giải</a:t>
            </a:r>
            <a:r>
              <a:rPr lang="en-US" dirty="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viên</a:t>
            </a:r>
            <a:r>
              <a:rPr lang="en-US" dirty="0" smtClean="0">
                <a:solidFill>
                  <a:prstClr val="white"/>
                </a:solidFill>
                <a:latin typeface="Arial" panose="020B0604020202020204" pitchFamily="34" charset="0"/>
                <a:cs typeface="Arial" panose="020B0604020202020204" pitchFamily="34" charset="0"/>
              </a:rPr>
              <a:t> | </a:t>
            </a:r>
            <a:r>
              <a:rPr lang="en-US" dirty="0" err="1">
                <a:solidFill>
                  <a:prstClr val="white"/>
                </a:solidFill>
                <a:latin typeface="Arial" panose="020B0604020202020204" pitchFamily="34" charset="0"/>
                <a:cs typeface="Arial" panose="020B0604020202020204" pitchFamily="34" charset="0"/>
              </a:rPr>
              <a:t>Trung</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tâm</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Giải</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quyết</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Tranh</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chấp</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hiệu</a:t>
            </a:r>
            <a:r>
              <a:rPr lang="en-US" dirty="0">
                <a:solidFill>
                  <a:prstClr val="white"/>
                </a:solidFill>
                <a:latin typeface="Arial" panose="020B0604020202020204" pitchFamily="34" charset="0"/>
                <a:cs typeface="Arial" panose="020B0604020202020204" pitchFamily="34" charset="0"/>
              </a:rPr>
              <a:t> </a:t>
            </a:r>
            <a:r>
              <a:rPr lang="en-US" dirty="0" err="1">
                <a:solidFill>
                  <a:prstClr val="white"/>
                </a:solidFill>
                <a:latin typeface="Arial" panose="020B0604020202020204" pitchFamily="34" charset="0"/>
                <a:cs typeface="Arial" panose="020B0604020202020204" pitchFamily="34" charset="0"/>
              </a:rPr>
              <a:t>quả</a:t>
            </a:r>
            <a:r>
              <a:rPr lang="en-US" dirty="0">
                <a:solidFill>
                  <a:prstClr val="white"/>
                </a:solidFill>
                <a:latin typeface="Arial" panose="020B0604020202020204" pitchFamily="34" charset="0"/>
                <a:cs typeface="Arial" panose="020B0604020202020204" pitchFamily="34" charset="0"/>
              </a:rPr>
              <a:t> (CEDR</a:t>
            </a:r>
            <a:r>
              <a:rPr lang="en-US" dirty="0" smtClean="0">
                <a:solidFill>
                  <a:prstClr val="white"/>
                </a:solidFill>
                <a:latin typeface="Arial" panose="020B0604020202020204" pitchFamily="34" charset="0"/>
                <a:cs typeface="Arial" panose="020B0604020202020204" pitchFamily="34" charset="0"/>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Email: datpt@viac.org.vn; </a:t>
            </a:r>
            <a:r>
              <a:rPr kumimoji="0" lang="en-US" b="0" i="0" u="none" strike="noStrike" kern="1200" cap="none" spc="0" normalizeH="0" noProof="0" dirty="0" err="1" smtClean="0">
                <a:ln>
                  <a:noFill/>
                </a:ln>
                <a:solidFill>
                  <a:srgbClr val="FFFFFF"/>
                </a:solidFill>
                <a:effectLst/>
                <a:uLnTx/>
                <a:uFillTx/>
                <a:latin typeface="Arial" panose="020B0604020202020204" pitchFamily="34" charset="0"/>
                <a:cs typeface="Arial" panose="020B0604020202020204" pitchFamily="34" charset="0"/>
              </a:rPr>
              <a:t>Điện</a:t>
            </a:r>
            <a:r>
              <a:rPr kumimoji="0" lang="en-US" b="0" i="0" u="none" strike="noStrike" kern="120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noProof="0" dirty="0" err="1" smtClean="0">
                <a:ln>
                  <a:noFill/>
                </a:ln>
                <a:solidFill>
                  <a:prstClr val="white"/>
                </a:solidFill>
                <a:effectLst/>
                <a:uLnTx/>
                <a:uFillTx/>
                <a:latin typeface="Arial" panose="020B0604020202020204" pitchFamily="34" charset="0"/>
                <a:cs typeface="Arial" panose="020B0604020202020204" pitchFamily="34" charset="0"/>
              </a:rPr>
              <a:t>thoại</a:t>
            </a:r>
            <a:r>
              <a:rPr kumimoji="0" lang="en-US" b="0" i="0" u="none" strike="noStrike" kern="120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090 421 9609 </a:t>
            </a:r>
            <a:endPar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itle 1"/>
          <p:cNvSpPr txBox="1">
            <a:spLocks/>
          </p:cNvSpPr>
          <p:nvPr/>
        </p:nvSpPr>
        <p:spPr>
          <a:xfrm>
            <a:off x="0" y="1433015"/>
            <a:ext cx="8966579" cy="2598423"/>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accent1">
                    <a:lumMod val="50000"/>
                  </a:schemeClr>
                </a:solidFill>
                <a:latin typeface="Arial" panose="020B0604020202020204" pitchFamily="34" charset="0"/>
                <a:cs typeface="Arial" panose="020B0604020202020204" pitchFamily="34" charset="0"/>
              </a:rPr>
              <a:t>Sự</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lựa</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chọn</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err="1">
                <a:solidFill>
                  <a:schemeClr val="accent1">
                    <a:lumMod val="50000"/>
                  </a:schemeClr>
                </a:solidFill>
                <a:latin typeface="Arial" panose="020B0604020202020204" pitchFamily="34" charset="0"/>
                <a:cs typeface="Arial" panose="020B0604020202020204" pitchFamily="34" charset="0"/>
              </a:rPr>
              <a:t>của</a:t>
            </a:r>
            <a:r>
              <a:rPr lang="en-US" sz="3200" b="1">
                <a:solidFill>
                  <a:schemeClr val="accent1">
                    <a:lumMod val="50000"/>
                  </a:schemeClr>
                </a:solidFill>
                <a:latin typeface="Arial" panose="020B0604020202020204" pitchFamily="34" charset="0"/>
                <a:cs typeface="Arial" panose="020B0604020202020204" pitchFamily="34" charset="0"/>
              </a:rPr>
              <a:t> </a:t>
            </a:r>
            <a:r>
              <a:rPr lang="en-US" sz="3200" b="1" smtClean="0">
                <a:solidFill>
                  <a:schemeClr val="accent1">
                    <a:lumMod val="50000"/>
                  </a:schemeClr>
                </a:solidFill>
                <a:latin typeface="Arial" panose="020B0604020202020204" pitchFamily="34" charset="0"/>
                <a:cs typeface="Arial" panose="020B0604020202020204" pitchFamily="34" charset="0"/>
              </a:rPr>
              <a:t>doanh </a:t>
            </a:r>
            <a:r>
              <a:rPr lang="en-US" sz="3200" b="1" dirty="0" err="1">
                <a:solidFill>
                  <a:schemeClr val="accent1">
                    <a:lumMod val="50000"/>
                  </a:schemeClr>
                </a:solidFill>
                <a:latin typeface="Arial" panose="020B0604020202020204" pitchFamily="34" charset="0"/>
                <a:cs typeface="Arial" panose="020B0604020202020204" pitchFamily="34" charset="0"/>
              </a:rPr>
              <a:t>nghiệp</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err="1">
                <a:solidFill>
                  <a:schemeClr val="accent1">
                    <a:lumMod val="50000"/>
                  </a:schemeClr>
                </a:solidFill>
                <a:latin typeface="Arial" panose="020B0604020202020204" pitchFamily="34" charset="0"/>
                <a:cs typeface="Arial" panose="020B0604020202020204" pitchFamily="34" charset="0"/>
              </a:rPr>
              <a:t>về</a:t>
            </a:r>
            <a:r>
              <a:rPr lang="en-US" sz="3200" b="1">
                <a:solidFill>
                  <a:schemeClr val="accent1">
                    <a:lumMod val="50000"/>
                  </a:schemeClr>
                </a:solidFill>
                <a:latin typeface="Arial" panose="020B0604020202020204" pitchFamily="34" charset="0"/>
                <a:cs typeface="Arial" panose="020B0604020202020204" pitchFamily="34" charset="0"/>
              </a:rPr>
              <a:t> </a:t>
            </a:r>
            <a:r>
              <a:rPr lang="en-US" sz="3200" b="1" smtClean="0">
                <a:solidFill>
                  <a:schemeClr val="accent1">
                    <a:lumMod val="50000"/>
                  </a:schemeClr>
                </a:solidFill>
                <a:latin typeface="Arial" panose="020B0604020202020204" pitchFamily="34" charset="0"/>
                <a:cs typeface="Arial" panose="020B0604020202020204" pitchFamily="34" charset="0"/>
              </a:rPr>
              <a:t>các phương </a:t>
            </a:r>
            <a:r>
              <a:rPr lang="en-US" sz="3200" b="1" dirty="0" err="1">
                <a:solidFill>
                  <a:schemeClr val="accent1">
                    <a:lumMod val="50000"/>
                  </a:schemeClr>
                </a:solidFill>
                <a:latin typeface="Arial" panose="020B0604020202020204" pitchFamily="34" charset="0"/>
                <a:cs typeface="Arial" panose="020B0604020202020204" pitchFamily="34" charset="0"/>
              </a:rPr>
              <a:t>thức</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giải</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quyết</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tranh</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err="1">
                <a:solidFill>
                  <a:schemeClr val="accent1">
                    <a:lumMod val="50000"/>
                  </a:schemeClr>
                </a:solidFill>
                <a:latin typeface="Arial" panose="020B0604020202020204" pitchFamily="34" charset="0"/>
                <a:cs typeface="Arial" panose="020B0604020202020204" pitchFamily="34" charset="0"/>
              </a:rPr>
              <a:t>chấp</a:t>
            </a:r>
            <a:r>
              <a:rPr lang="en-US" sz="3200" b="1">
                <a:solidFill>
                  <a:schemeClr val="accent1">
                    <a:lumMod val="50000"/>
                  </a:schemeClr>
                </a:solidFill>
                <a:latin typeface="Arial" panose="020B0604020202020204" pitchFamily="34" charset="0"/>
                <a:cs typeface="Arial" panose="020B0604020202020204" pitchFamily="34" charset="0"/>
              </a:rPr>
              <a:t> </a:t>
            </a:r>
            <a:endParaRPr lang="en-US" sz="3200" b="1" smtClean="0">
              <a:solidFill>
                <a:schemeClr val="accent1">
                  <a:lumMod val="50000"/>
                </a:schemeClr>
              </a:solidFill>
              <a:latin typeface="Arial" panose="020B0604020202020204" pitchFamily="34" charset="0"/>
              <a:cs typeface="Arial" panose="020B0604020202020204" pitchFamily="34" charset="0"/>
            </a:endParaRPr>
          </a:p>
          <a:p>
            <a:r>
              <a:rPr lang="en-US" sz="3200" b="1" smtClean="0">
                <a:solidFill>
                  <a:schemeClr val="accent1">
                    <a:lumMod val="50000"/>
                  </a:schemeClr>
                </a:solidFill>
                <a:latin typeface="Arial" panose="020B0604020202020204" pitchFamily="34" charset="0"/>
                <a:cs typeface="Arial" panose="020B0604020202020204" pitchFamily="34" charset="0"/>
              </a:rPr>
              <a:t>&amp;</a:t>
            </a:r>
          </a:p>
          <a:p>
            <a:r>
              <a:rPr lang="en-US" sz="3200" b="1" smtClean="0">
                <a:solidFill>
                  <a:schemeClr val="accent1">
                    <a:lumMod val="50000"/>
                  </a:schemeClr>
                </a:solidFill>
                <a:latin typeface="Arial" panose="020B0604020202020204" pitchFamily="34" charset="0"/>
                <a:cs typeface="Arial" panose="020B0604020202020204" pitchFamily="34" charset="0"/>
              </a:rPr>
              <a:t>Thực </a:t>
            </a:r>
            <a:r>
              <a:rPr lang="en-US" sz="3200" b="1" dirty="0" err="1">
                <a:solidFill>
                  <a:schemeClr val="accent1">
                    <a:lumMod val="50000"/>
                  </a:schemeClr>
                </a:solidFill>
                <a:latin typeface="Arial" panose="020B0604020202020204" pitchFamily="34" charset="0"/>
                <a:cs typeface="Arial" panose="020B0604020202020204" pitchFamily="34" charset="0"/>
              </a:rPr>
              <a:t>tiễn</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smtClean="0">
                <a:solidFill>
                  <a:schemeClr val="accent1">
                    <a:lumMod val="50000"/>
                  </a:schemeClr>
                </a:solidFill>
                <a:latin typeface="Arial" panose="020B0604020202020204" pitchFamily="34" charset="0"/>
                <a:cs typeface="Arial" panose="020B0604020202020204" pitchFamily="34" charset="0"/>
              </a:rPr>
              <a:t>trong</a:t>
            </a:r>
            <a:r>
              <a:rPr lang="en-US" sz="3200" b="1" dirty="0" smtClean="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việc</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giải</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quyết</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tranh</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dirty="0" err="1">
                <a:solidFill>
                  <a:schemeClr val="accent1">
                    <a:lumMod val="50000"/>
                  </a:schemeClr>
                </a:solidFill>
                <a:latin typeface="Arial" panose="020B0604020202020204" pitchFamily="34" charset="0"/>
                <a:cs typeface="Arial" panose="020B0604020202020204" pitchFamily="34" charset="0"/>
              </a:rPr>
              <a:t>chấp</a:t>
            </a:r>
            <a:r>
              <a:rPr lang="en-US" sz="3200" b="1" dirty="0">
                <a:solidFill>
                  <a:schemeClr val="accent1">
                    <a:lumMod val="50000"/>
                  </a:schemeClr>
                </a:solidFill>
                <a:latin typeface="Arial" panose="020B0604020202020204" pitchFamily="34" charset="0"/>
                <a:cs typeface="Arial" panose="020B0604020202020204" pitchFamily="34" charset="0"/>
              </a:rPr>
              <a:t> </a:t>
            </a:r>
            <a:r>
              <a:rPr lang="en-US" sz="3200" b="1" err="1">
                <a:solidFill>
                  <a:schemeClr val="accent1">
                    <a:lumMod val="50000"/>
                  </a:schemeClr>
                </a:solidFill>
                <a:latin typeface="Arial" panose="020B0604020202020204" pitchFamily="34" charset="0"/>
                <a:cs typeface="Arial" panose="020B0604020202020204" pitchFamily="34" charset="0"/>
              </a:rPr>
              <a:t>bằng</a:t>
            </a:r>
            <a:r>
              <a:rPr lang="en-US" sz="3200" b="1">
                <a:solidFill>
                  <a:schemeClr val="accent1">
                    <a:lumMod val="50000"/>
                  </a:schemeClr>
                </a:solidFill>
                <a:latin typeface="Arial" panose="020B0604020202020204" pitchFamily="34" charset="0"/>
                <a:cs typeface="Arial" panose="020B0604020202020204" pitchFamily="34" charset="0"/>
              </a:rPr>
              <a:t> </a:t>
            </a:r>
            <a:r>
              <a:rPr lang="en-US" sz="3200" b="1" smtClean="0">
                <a:solidFill>
                  <a:schemeClr val="accent1">
                    <a:lumMod val="50000"/>
                  </a:schemeClr>
                </a:solidFill>
                <a:latin typeface="Arial" panose="020B0604020202020204" pitchFamily="34" charset="0"/>
                <a:cs typeface="Arial" panose="020B0604020202020204" pitchFamily="34" charset="0"/>
              </a:rPr>
              <a:t>Hòa giải và Trọng </a:t>
            </a:r>
            <a:r>
              <a:rPr lang="en-US" sz="3200" b="1" dirty="0" err="1">
                <a:solidFill>
                  <a:schemeClr val="accent1">
                    <a:lumMod val="50000"/>
                  </a:schemeClr>
                </a:solidFill>
                <a:latin typeface="Arial" panose="020B0604020202020204" pitchFamily="34" charset="0"/>
                <a:cs typeface="Arial" panose="020B0604020202020204" pitchFamily="34" charset="0"/>
              </a:rPr>
              <a:t>tài</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52400"/>
            <a:ext cx="1758287" cy="1120908"/>
          </a:xfrm>
          <a:prstGeom prst="rect">
            <a:avLst/>
          </a:prstGeom>
        </p:spPr>
      </p:pic>
    </p:spTree>
    <p:extLst>
      <p:ext uri="{BB962C8B-B14F-4D97-AF65-F5344CB8AC3E}">
        <p14:creationId xmlns:p14="http://schemas.microsoft.com/office/powerpoint/2010/main" val="420964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Kết quả hình ảnh cho building">
            <a:extLst>
              <a:ext uri="{FF2B5EF4-FFF2-40B4-BE49-F238E27FC236}">
                <a16:creationId xmlns:a16="http://schemas.microsoft.com/office/drawing/2014/main" xmlns="" id="{6384732E-5586-774D-9627-3FAB8FB00C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2A1C9B1-98EB-A94B-8F61-72C0004CBED6}"/>
              </a:ext>
            </a:extLst>
          </p:cNvPr>
          <p:cNvSpPr>
            <a:spLocks noGrp="1"/>
          </p:cNvSpPr>
          <p:nvPr>
            <p:ph type="sldNum" sz="quarter" idx="12"/>
          </p:nvPr>
        </p:nvSpPr>
        <p:spPr/>
        <p:txBody>
          <a:bodyPr/>
          <a:lstStyle/>
          <a:p>
            <a:fld id="{7CCF888A-EAF0-4D49-9AC4-1F3CCBB51E6E}" type="slidenum">
              <a:rPr lang="en-US" smtClean="0">
                <a:latin typeface="Arial" panose="020B0604020202020204" pitchFamily="34" charset="0"/>
                <a:cs typeface="Arial" panose="020B0604020202020204" pitchFamily="34" charset="0"/>
              </a:rPr>
              <a:pPr/>
              <a:t>10</a:t>
            </a:fld>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6C8CC1D8-D2CC-7649-B550-371ABAD55B81}"/>
              </a:ext>
            </a:extLst>
          </p:cNvPr>
          <p:cNvSpPr txBox="1"/>
          <p:nvPr/>
        </p:nvSpPr>
        <p:spPr>
          <a:xfrm>
            <a:off x="3532909" y="389855"/>
            <a:ext cx="5497623" cy="954107"/>
          </a:xfrm>
          <a:prstGeom prst="rect">
            <a:avLst/>
          </a:prstGeom>
          <a:noFill/>
          <a:ln w="57150">
            <a:solidFill>
              <a:srgbClr val="3665B0"/>
            </a:solidFill>
            <a:prstDash val="dash"/>
          </a:ln>
        </p:spPr>
        <p:txBody>
          <a:bodyPr wrap="square" rtlCol="0">
            <a:spAutoFit/>
          </a:bodyPr>
          <a:lstStyle/>
          <a:p>
            <a:pPr algn="ctr"/>
            <a:r>
              <a:rPr lang="en-US" sz="2800" b="1" smtClean="0">
                <a:solidFill>
                  <a:srgbClr val="3665B0"/>
                </a:solidFill>
                <a:latin typeface="Arial" panose="020B0604020202020204" pitchFamily="34" charset="0"/>
                <a:cs typeface="Arial" panose="020B0604020202020204" pitchFamily="34" charset="0"/>
              </a:rPr>
              <a:t>2. DOANH NGHIỆP LỰA CHỌN TRỌNG TÀI</a:t>
            </a:r>
            <a:endParaRPr lang="en-US" sz="2800" b="1" dirty="0">
              <a:solidFill>
                <a:srgbClr val="3665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99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212533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1959191"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Một số vấn đề</a:t>
            </a:r>
            <a:endParaRPr lang="en-US" sz="2200">
              <a:solidFill>
                <a:schemeClr val="tx2"/>
              </a:solidFill>
              <a:latin typeface="Arial" panose="020B0604020202020204" pitchFamily="34" charset="0"/>
              <a:cs typeface="Arial" panose="020B0604020202020204" pitchFamily="34" charset="0"/>
            </a:endParaRPr>
          </a:p>
        </p:txBody>
      </p:sp>
      <p:sp>
        <p:nvSpPr>
          <p:cNvPr id="14" name="Content Placeholder 2"/>
          <p:cNvSpPr>
            <a:spLocks noGrp="1"/>
          </p:cNvSpPr>
          <p:nvPr>
            <p:ph idx="1"/>
          </p:nvPr>
        </p:nvSpPr>
        <p:spPr>
          <a:xfrm>
            <a:off x="529675" y="1780958"/>
            <a:ext cx="8163278" cy="5205360"/>
          </a:xfrm>
        </p:spPr>
        <p:txBody>
          <a:bodyPr>
            <a:noAutofit/>
          </a:bodyPr>
          <a:lstStyle/>
          <a:p>
            <a:pPr algn="just"/>
            <a:r>
              <a:rPr lang="vi-VN" sz="2300" smtClean="0">
                <a:solidFill>
                  <a:schemeClr val="tx2"/>
                </a:solidFill>
                <a:latin typeface="Arial" panose="020B0604020202020204" pitchFamily="34" charset="0"/>
                <a:cs typeface="Arial" panose="020B0604020202020204" pitchFamily="34" charset="0"/>
              </a:rPr>
              <a:t>Chọn </a:t>
            </a:r>
            <a:r>
              <a:rPr lang="vi-VN" sz="2300" dirty="0">
                <a:solidFill>
                  <a:schemeClr val="tx2"/>
                </a:solidFill>
                <a:latin typeface="Arial" panose="020B0604020202020204" pitchFamily="34" charset="0"/>
                <a:cs typeface="Arial" panose="020B0604020202020204" pitchFamily="34" charset="0"/>
              </a:rPr>
              <a:t>sai tên Trung tâm đã là nguyên nhân chủ yếu của PQTT bị hủy theo Pháp lệnh TTTM 2003</a:t>
            </a:r>
          </a:p>
          <a:p>
            <a:pPr algn="just"/>
            <a:r>
              <a:rPr lang="vi-VN" sz="2300" smtClean="0">
                <a:solidFill>
                  <a:schemeClr val="tx2"/>
                </a:solidFill>
                <a:latin typeface="Arial" panose="020B0604020202020204" pitchFamily="34" charset="0"/>
                <a:cs typeface="Arial" panose="020B0604020202020204" pitchFamily="34" charset="0"/>
              </a:rPr>
              <a:t>Luật </a:t>
            </a:r>
            <a:r>
              <a:rPr lang="vi-VN" sz="2300" dirty="0" smtClean="0">
                <a:solidFill>
                  <a:schemeClr val="tx2"/>
                </a:solidFill>
                <a:latin typeface="Arial" panose="020B0604020202020204" pitchFamily="34" charset="0"/>
                <a:cs typeface="Arial" panose="020B0604020202020204" pitchFamily="34" charset="0"/>
              </a:rPr>
              <a:t>TTTM</a:t>
            </a:r>
            <a:r>
              <a:rPr lang="en-US" sz="2300" dirty="0" smtClean="0">
                <a:solidFill>
                  <a:schemeClr val="tx2"/>
                </a:solidFill>
                <a:latin typeface="Arial" panose="020B0604020202020204" pitchFamily="34" charset="0"/>
                <a:cs typeface="Arial" panose="020B0604020202020204" pitchFamily="34" charset="0"/>
              </a:rPr>
              <a:t> 2010</a:t>
            </a:r>
            <a:r>
              <a:rPr lang="vi-VN" sz="2300" dirty="0" smtClean="0">
                <a:solidFill>
                  <a:schemeClr val="tx2"/>
                </a:solidFill>
                <a:latin typeface="Arial" panose="020B0604020202020204" pitchFamily="34" charset="0"/>
                <a:cs typeface="Arial" panose="020B0604020202020204" pitchFamily="34" charset="0"/>
              </a:rPr>
              <a:t> </a:t>
            </a:r>
            <a:r>
              <a:rPr lang="vi-VN" sz="2300" dirty="0">
                <a:solidFill>
                  <a:schemeClr val="tx2"/>
                </a:solidFill>
                <a:latin typeface="Arial" panose="020B0604020202020204" pitchFamily="34" charset="0"/>
                <a:cs typeface="Arial" panose="020B0604020202020204" pitchFamily="34" charset="0"/>
              </a:rPr>
              <a:t>đã khắc phục vấn </a:t>
            </a:r>
            <a:r>
              <a:rPr lang="vi-VN" sz="2300">
                <a:solidFill>
                  <a:schemeClr val="tx2"/>
                </a:solidFill>
                <a:latin typeface="Arial" panose="020B0604020202020204" pitchFamily="34" charset="0"/>
                <a:cs typeface="Arial" panose="020B0604020202020204" pitchFamily="34" charset="0"/>
              </a:rPr>
              <a:t>đề </a:t>
            </a:r>
            <a:r>
              <a:rPr lang="vi-VN" sz="2300" smtClean="0">
                <a:solidFill>
                  <a:schemeClr val="tx2"/>
                </a:solidFill>
                <a:latin typeface="Arial" panose="020B0604020202020204" pitchFamily="34" charset="0"/>
                <a:cs typeface="Arial" panose="020B0604020202020204" pitchFamily="34" charset="0"/>
              </a:rPr>
              <a:t>này</a:t>
            </a:r>
            <a:endParaRPr lang="en-US" sz="2300" dirty="0" smtClean="0">
              <a:solidFill>
                <a:schemeClr val="tx2"/>
              </a:solidFill>
              <a:latin typeface="Arial" panose="020B0604020202020204" pitchFamily="34" charset="0"/>
              <a:cs typeface="Arial" panose="020B0604020202020204" pitchFamily="34" charset="0"/>
            </a:endParaRPr>
          </a:p>
          <a:p>
            <a:pPr marL="0" indent="0" algn="just">
              <a:buNone/>
            </a:pPr>
            <a:r>
              <a:rPr lang="en-US" sz="2300" i="1" dirty="0" smtClean="0">
                <a:solidFill>
                  <a:schemeClr val="tx2"/>
                </a:solidFill>
                <a:latin typeface="Arial" panose="020B0604020202020204" pitchFamily="34" charset="0"/>
                <a:cs typeface="Arial" panose="020B0604020202020204" pitchFamily="34" charset="0"/>
              </a:rPr>
              <a:t>“</a:t>
            </a:r>
            <a:r>
              <a:rPr lang="vi-VN" sz="2300" i="1" dirty="0" smtClean="0">
                <a:solidFill>
                  <a:schemeClr val="tx2"/>
                </a:solidFill>
                <a:latin typeface="Arial" panose="020B0604020202020204" pitchFamily="34" charset="0"/>
                <a:cs typeface="Arial" panose="020B0604020202020204" pitchFamily="34" charset="0"/>
              </a:rPr>
              <a:t>Trường </a:t>
            </a:r>
            <a:r>
              <a:rPr lang="vi-VN" sz="2300" i="1" dirty="0">
                <a:solidFill>
                  <a:schemeClr val="tx2"/>
                </a:solidFill>
                <a:latin typeface="Arial" panose="020B0604020202020204" pitchFamily="34" charset="0"/>
                <a:cs typeface="Arial" panose="020B0604020202020204" pitchFamily="34" charset="0"/>
              </a:rPr>
              <a:t>hợp các bên đã có thỏa thuận trọng tài nhưng không chỉ rõ hình thức trọng tài hoặc không thể xác định được tổ chức trọng tài cụ thể, thì khi có tranh chấp, các bên phải thỏa thuận lại về hình thức trọng tài hoặc tổ chức trọng tài cụ thể để giải quyết tranh chấp. Nếu không thỏa thuận được thì việc lựa chọn hình thức, tổ chức trọng tài để giải quyết tranh chấp được thực hiện theo yêu cầu của nguyên đơn</a:t>
            </a:r>
            <a:r>
              <a:rPr lang="vi-VN" sz="2300" smtClean="0">
                <a:solidFill>
                  <a:schemeClr val="tx2"/>
                </a:solidFill>
                <a:latin typeface="Arial" panose="020B0604020202020204" pitchFamily="34" charset="0"/>
                <a:cs typeface="Arial" panose="020B0604020202020204" pitchFamily="34" charset="0"/>
              </a:rPr>
              <a:t>.</a:t>
            </a:r>
            <a:r>
              <a:rPr lang="en-US" sz="2300" smtClean="0">
                <a:solidFill>
                  <a:schemeClr val="tx2"/>
                </a:solidFill>
                <a:latin typeface="Arial" panose="020B0604020202020204" pitchFamily="34" charset="0"/>
                <a:cs typeface="Arial" panose="020B0604020202020204" pitchFamily="34" charset="0"/>
              </a:rPr>
              <a:t>” – khoản 5 Điều 43</a:t>
            </a:r>
            <a:endParaRPr lang="vi-VN" sz="23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153710"/>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212533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1959191"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Một số vấn đề</a:t>
            </a:r>
            <a:endParaRPr lang="en-US" sz="2200">
              <a:solidFill>
                <a:schemeClr val="tx2"/>
              </a:solidFill>
              <a:latin typeface="Arial" panose="020B0604020202020204" pitchFamily="34" charset="0"/>
              <a:cs typeface="Arial" panose="020B0604020202020204" pitchFamily="34" charset="0"/>
            </a:endParaRPr>
          </a:p>
        </p:txBody>
      </p:sp>
      <p:sp>
        <p:nvSpPr>
          <p:cNvPr id="14" name="Content Placeholder 2"/>
          <p:cNvSpPr>
            <a:spLocks noGrp="1"/>
          </p:cNvSpPr>
          <p:nvPr>
            <p:ph idx="1"/>
          </p:nvPr>
        </p:nvSpPr>
        <p:spPr>
          <a:xfrm>
            <a:off x="443693" y="1264606"/>
            <a:ext cx="8229600" cy="5237023"/>
          </a:xfrm>
        </p:spPr>
        <p:txBody>
          <a:bodyPr>
            <a:noAutofit/>
          </a:bodyPr>
          <a:lstStyle/>
          <a:p>
            <a:pPr marL="0" algn="just" defTabSz="914400">
              <a:lnSpc>
                <a:spcPct val="200000"/>
              </a:lnSpc>
            </a:pPr>
            <a:r>
              <a:rPr lang="en-US" sz="2000" b="1" dirty="0">
                <a:solidFill>
                  <a:schemeClr val="tx2"/>
                </a:solidFill>
                <a:latin typeface="Arial" panose="020B0604020202020204" pitchFamily="34" charset="0"/>
                <a:cs typeface="Arial" panose="020B0604020202020204" pitchFamily="34" charset="0"/>
              </a:rPr>
              <a:t>Đ</a:t>
            </a:r>
            <a:r>
              <a:rPr lang="vi-VN" sz="2000" b="1" dirty="0">
                <a:solidFill>
                  <a:schemeClr val="tx2"/>
                </a:solidFill>
                <a:latin typeface="Arial" panose="020B0604020202020204" pitchFamily="34" charset="0"/>
                <a:cs typeface="Arial" panose="020B0604020202020204" pitchFamily="34" charset="0"/>
              </a:rPr>
              <a:t>iều 18 Luật TTTM </a:t>
            </a:r>
            <a:r>
              <a:rPr lang="en-US" sz="2000" b="1" dirty="0">
                <a:solidFill>
                  <a:schemeClr val="tx2"/>
                </a:solidFill>
                <a:latin typeface="Arial" panose="020B0604020202020204" pitchFamily="34" charset="0"/>
                <a:cs typeface="Arial" panose="020B0604020202020204" pitchFamily="34" charset="0"/>
              </a:rPr>
              <a:t>2010:  </a:t>
            </a:r>
            <a:r>
              <a:rPr lang="en-US" sz="2000" b="1" dirty="0" err="1">
                <a:solidFill>
                  <a:schemeClr val="tx2"/>
                </a:solidFill>
                <a:latin typeface="Arial" panose="020B0604020202020204" pitchFamily="34" charset="0"/>
                <a:cs typeface="Arial" panose="020B0604020202020204" pitchFamily="34" charset="0"/>
              </a:rPr>
              <a:t>Thỏa</a:t>
            </a:r>
            <a:r>
              <a:rPr lang="en-US" sz="2000" b="1" dirty="0">
                <a:solidFill>
                  <a:schemeClr val="tx2"/>
                </a:solidFill>
                <a:latin typeface="Arial" panose="020B0604020202020204" pitchFamily="34" charset="0"/>
                <a:cs typeface="Arial" panose="020B0604020202020204" pitchFamily="34" charset="0"/>
              </a:rPr>
              <a:t> </a:t>
            </a:r>
            <a:r>
              <a:rPr lang="en-US" sz="2000" b="1" dirty="0" err="1">
                <a:solidFill>
                  <a:schemeClr val="tx2"/>
                </a:solidFill>
                <a:latin typeface="Arial" panose="020B0604020202020204" pitchFamily="34" charset="0"/>
                <a:cs typeface="Arial" panose="020B0604020202020204" pitchFamily="34" charset="0"/>
              </a:rPr>
              <a:t>thuận</a:t>
            </a:r>
            <a:r>
              <a:rPr lang="en-US" sz="2000" b="1" dirty="0">
                <a:solidFill>
                  <a:schemeClr val="tx2"/>
                </a:solidFill>
                <a:latin typeface="Arial" panose="020B0604020202020204" pitchFamily="34" charset="0"/>
                <a:cs typeface="Arial" panose="020B0604020202020204" pitchFamily="34" charset="0"/>
              </a:rPr>
              <a:t> </a:t>
            </a:r>
            <a:r>
              <a:rPr lang="en-US" sz="2000" b="1" dirty="0" err="1">
                <a:solidFill>
                  <a:schemeClr val="tx2"/>
                </a:solidFill>
                <a:latin typeface="Arial" panose="020B0604020202020204" pitchFamily="34" charset="0"/>
                <a:cs typeface="Arial" panose="020B0604020202020204" pitchFamily="34" charset="0"/>
              </a:rPr>
              <a:t>Trọng</a:t>
            </a:r>
            <a:r>
              <a:rPr lang="en-US" sz="2000" b="1" dirty="0">
                <a:solidFill>
                  <a:schemeClr val="tx2"/>
                </a:solidFill>
                <a:latin typeface="Arial" panose="020B0604020202020204" pitchFamily="34" charset="0"/>
                <a:cs typeface="Arial" panose="020B0604020202020204" pitchFamily="34" charset="0"/>
              </a:rPr>
              <a:t> </a:t>
            </a:r>
            <a:r>
              <a:rPr lang="en-US" sz="2000" b="1" dirty="0" err="1">
                <a:solidFill>
                  <a:schemeClr val="tx2"/>
                </a:solidFill>
                <a:latin typeface="Arial" panose="020B0604020202020204" pitchFamily="34" charset="0"/>
                <a:cs typeface="Arial" panose="020B0604020202020204" pitchFamily="34" charset="0"/>
              </a:rPr>
              <a:t>tài</a:t>
            </a:r>
            <a:r>
              <a:rPr lang="en-US" sz="2000" b="1" dirty="0">
                <a:solidFill>
                  <a:schemeClr val="tx2"/>
                </a:solidFill>
                <a:latin typeface="Arial" panose="020B0604020202020204" pitchFamily="34" charset="0"/>
                <a:cs typeface="Arial" panose="020B0604020202020204" pitchFamily="34" charset="0"/>
              </a:rPr>
              <a:t> </a:t>
            </a:r>
            <a:r>
              <a:rPr lang="en-US" sz="2000" b="1" dirty="0" err="1">
                <a:solidFill>
                  <a:schemeClr val="tx2"/>
                </a:solidFill>
                <a:latin typeface="Arial" panose="020B0604020202020204" pitchFamily="34" charset="0"/>
                <a:cs typeface="Arial" panose="020B0604020202020204" pitchFamily="34" charset="0"/>
              </a:rPr>
              <a:t>vô</a:t>
            </a:r>
            <a:r>
              <a:rPr lang="en-US" sz="2000" b="1" dirty="0">
                <a:solidFill>
                  <a:schemeClr val="tx2"/>
                </a:solidFill>
                <a:latin typeface="Arial" panose="020B0604020202020204" pitchFamily="34" charset="0"/>
                <a:cs typeface="Arial" panose="020B0604020202020204" pitchFamily="34" charset="0"/>
              </a:rPr>
              <a:t> </a:t>
            </a:r>
            <a:r>
              <a:rPr lang="en-US" sz="2000" b="1" dirty="0" err="1">
                <a:solidFill>
                  <a:schemeClr val="tx2"/>
                </a:solidFill>
                <a:latin typeface="Arial" panose="020B0604020202020204" pitchFamily="34" charset="0"/>
                <a:cs typeface="Arial" panose="020B0604020202020204" pitchFamily="34" charset="0"/>
              </a:rPr>
              <a:t>hiệu</a:t>
            </a:r>
            <a:endParaRPr lang="en-US" sz="2000" b="1" dirty="0">
              <a:solidFill>
                <a:schemeClr val="tx2"/>
              </a:solidFill>
              <a:latin typeface="Arial" panose="020B0604020202020204" pitchFamily="34" charset="0"/>
              <a:cs typeface="Arial" panose="020B0604020202020204" pitchFamily="34" charset="0"/>
            </a:endParaRPr>
          </a:p>
          <a:p>
            <a:pPr marL="0" indent="0" algn="just" defTabSz="914400" fontAlgn="base">
              <a:buNone/>
            </a:pPr>
            <a:r>
              <a:rPr lang="vi-VN" sz="2000" i="1" dirty="0">
                <a:solidFill>
                  <a:schemeClr val="tx2"/>
                </a:solidFill>
                <a:latin typeface="Arial" panose="020B0604020202020204" pitchFamily="34" charset="0"/>
                <a:cs typeface="Arial" panose="020B0604020202020204" pitchFamily="34" charset="0"/>
              </a:rPr>
              <a:t>1. Tranh chấp phát sinh trong các lĩnh vực không thuộc thẩm quyền của Trọng tài quy định tại Điều 2 của Luật này.</a:t>
            </a:r>
          </a:p>
          <a:p>
            <a:pPr marL="0" indent="0" algn="just" defTabSz="914400" fontAlgn="base">
              <a:buNone/>
            </a:pPr>
            <a:r>
              <a:rPr lang="vi-VN" sz="2000" i="1" dirty="0">
                <a:solidFill>
                  <a:schemeClr val="tx2"/>
                </a:solidFill>
                <a:latin typeface="Arial" panose="020B0604020202020204" pitchFamily="34" charset="0"/>
                <a:cs typeface="Arial" panose="020B0604020202020204" pitchFamily="34" charset="0"/>
              </a:rPr>
              <a:t>2. Người xác lập thoả thuận trọng tài không có thẩm quyền theo quy định của pháp luật.</a:t>
            </a:r>
          </a:p>
          <a:p>
            <a:pPr marL="0" indent="0" algn="just" defTabSz="914400" fontAlgn="base">
              <a:buNone/>
            </a:pPr>
            <a:r>
              <a:rPr lang="vi-VN" sz="2000" i="1" dirty="0">
                <a:solidFill>
                  <a:schemeClr val="tx2"/>
                </a:solidFill>
                <a:latin typeface="Arial" panose="020B0604020202020204" pitchFamily="34" charset="0"/>
                <a:cs typeface="Arial" panose="020B0604020202020204" pitchFamily="34" charset="0"/>
              </a:rPr>
              <a:t>3. Người xác lập thoả thuận trọng tài không có năng lực hành vi dân sự theo quy định của Bộ luật dân sự.</a:t>
            </a:r>
          </a:p>
          <a:p>
            <a:pPr marL="0" indent="0" algn="just" defTabSz="914400" fontAlgn="base">
              <a:buNone/>
            </a:pPr>
            <a:r>
              <a:rPr lang="vi-VN" sz="2000" i="1" dirty="0">
                <a:solidFill>
                  <a:schemeClr val="tx2"/>
                </a:solidFill>
                <a:latin typeface="Arial" panose="020B0604020202020204" pitchFamily="34" charset="0"/>
                <a:cs typeface="Arial" panose="020B0604020202020204" pitchFamily="34" charset="0"/>
              </a:rPr>
              <a:t>4. Hình thức của thoả thuận trọng tài không phù hợp với quy định tại Điều 16 của Luật này.</a:t>
            </a:r>
          </a:p>
          <a:p>
            <a:pPr marL="0" indent="0" algn="just" defTabSz="914400" fontAlgn="base">
              <a:buNone/>
            </a:pPr>
            <a:r>
              <a:rPr lang="vi-VN" sz="2000" i="1" dirty="0">
                <a:solidFill>
                  <a:schemeClr val="tx2"/>
                </a:solidFill>
                <a:latin typeface="Arial" panose="020B0604020202020204" pitchFamily="34" charset="0"/>
                <a:cs typeface="Arial" panose="020B0604020202020204" pitchFamily="34" charset="0"/>
              </a:rPr>
              <a:t>5. Một trong các bên bị lừa dối, đe doạ, cưỡng ép trong quá trình xác lập thoả thuận trọng tài và có yêu cầu tuyên bố thoả thuận trọng tài đó là vô hiệu.</a:t>
            </a:r>
          </a:p>
          <a:p>
            <a:pPr marL="0" indent="0" algn="just" defTabSz="914400" fontAlgn="base">
              <a:buNone/>
            </a:pPr>
            <a:r>
              <a:rPr lang="vi-VN" sz="2000" i="1" dirty="0">
                <a:solidFill>
                  <a:schemeClr val="tx2"/>
                </a:solidFill>
                <a:latin typeface="Arial" panose="020B0604020202020204" pitchFamily="34" charset="0"/>
                <a:cs typeface="Arial" panose="020B0604020202020204" pitchFamily="34" charset="0"/>
              </a:rPr>
              <a:t>6. Thỏa thuận trọng tài vi phạm điều cấm của pháp luật.</a:t>
            </a:r>
          </a:p>
          <a:p>
            <a:pPr marL="0" algn="just" defTabSz="914400">
              <a:lnSpc>
                <a:spcPct val="200000"/>
              </a:lnSpc>
            </a:pPr>
            <a:r>
              <a:rPr lang="vi-VN" sz="2000" b="1" dirty="0" smtClean="0">
                <a:solidFill>
                  <a:schemeClr val="tx2"/>
                </a:solidFill>
                <a:latin typeface="Arial" panose="020B0604020202020204" pitchFamily="34" charset="0"/>
                <a:cs typeface="Arial" panose="020B0604020202020204" pitchFamily="34" charset="0"/>
              </a:rPr>
              <a:t>Điều </a:t>
            </a:r>
            <a:r>
              <a:rPr lang="vi-VN" sz="2000" b="1" dirty="0">
                <a:solidFill>
                  <a:schemeClr val="tx2"/>
                </a:solidFill>
                <a:latin typeface="Arial" panose="020B0604020202020204" pitchFamily="34" charset="0"/>
                <a:cs typeface="Arial" panose="020B0604020202020204" pitchFamily="34" charset="0"/>
              </a:rPr>
              <a:t>3 Nghị quyết </a:t>
            </a:r>
            <a:r>
              <a:rPr lang="en-US" sz="2000" b="1" dirty="0" err="1">
                <a:solidFill>
                  <a:schemeClr val="tx2"/>
                </a:solidFill>
                <a:latin typeface="Arial" panose="020B0604020202020204" pitchFamily="34" charset="0"/>
                <a:cs typeface="Arial" panose="020B0604020202020204" pitchFamily="34" charset="0"/>
              </a:rPr>
              <a:t>số</a:t>
            </a:r>
            <a:r>
              <a:rPr lang="vi-VN" sz="2000" b="1" dirty="0">
                <a:solidFill>
                  <a:schemeClr val="tx2"/>
                </a:solidFill>
                <a:latin typeface="Arial" panose="020B0604020202020204" pitchFamily="34" charset="0"/>
                <a:cs typeface="Arial" panose="020B0604020202020204" pitchFamily="34" charset="0"/>
              </a:rPr>
              <a:t> 01/2014/NQ-HĐTP</a:t>
            </a:r>
            <a:endParaRPr lang="en-US" sz="2000" b="1" dirty="0">
              <a:solidFill>
                <a:schemeClr val="tx2"/>
              </a:solidFill>
              <a:latin typeface="Arial" panose="020B0604020202020204" pitchFamily="34" charset="0"/>
              <a:cs typeface="Arial" panose="020B0604020202020204" pitchFamily="34" charset="0"/>
            </a:endParaRPr>
          </a:p>
          <a:p>
            <a:pPr marL="0" indent="0" algn="just">
              <a:buNone/>
            </a:pPr>
            <a:endParaRPr lang="vi-V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970206"/>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27000"/>
          </a:schemeClr>
        </a:solidFill>
        <a:effectLst/>
      </p:bgPr>
    </p:bg>
    <p:spTree>
      <p:nvGrpSpPr>
        <p:cNvPr id="1" name=""/>
        <p:cNvGrpSpPr/>
        <p:nvPr/>
      </p:nvGrpSpPr>
      <p:grpSpPr>
        <a:xfrm>
          <a:off x="0" y="0"/>
          <a:ext cx="0" cy="0"/>
          <a:chOff x="0" y="0"/>
          <a:chExt cx="0" cy="0"/>
        </a:xfrm>
      </p:grpSpPr>
      <p:pic>
        <p:nvPicPr>
          <p:cNvPr id="12" name="Picture 4" descr="Kết quả hình ảnh cho building">
            <a:extLst>
              <a:ext uri="{FF2B5EF4-FFF2-40B4-BE49-F238E27FC236}">
                <a16:creationId xmlns:a16="http://schemas.microsoft.com/office/drawing/2014/main" xmlns="" id="{6384732E-5586-774D-9627-3FAB8FB00C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2A1C9B1-98EB-A94B-8F61-72C0004CBED6}"/>
              </a:ext>
            </a:extLst>
          </p:cNvPr>
          <p:cNvSpPr>
            <a:spLocks noGrp="1"/>
          </p:cNvSpPr>
          <p:nvPr>
            <p:ph type="sldNum" sz="quarter" idx="12"/>
          </p:nvPr>
        </p:nvSpPr>
        <p:spPr/>
        <p:txBody>
          <a:bodyPr/>
          <a:lstStyle/>
          <a:p>
            <a:fld id="{7CCF888A-EAF0-4D49-9AC4-1F3CCBB51E6E}"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6C8CC1D8-D2CC-7649-B550-371ABAD55B81}"/>
              </a:ext>
            </a:extLst>
          </p:cNvPr>
          <p:cNvSpPr txBox="1"/>
          <p:nvPr/>
        </p:nvSpPr>
        <p:spPr>
          <a:xfrm>
            <a:off x="3422725" y="230198"/>
            <a:ext cx="5721275" cy="1477328"/>
          </a:xfrm>
          <a:prstGeom prst="rect">
            <a:avLst/>
          </a:prstGeom>
          <a:noFill/>
          <a:ln w="57150">
            <a:solidFill>
              <a:srgbClr val="3665B0"/>
            </a:solidFill>
            <a:prstDash val="dash"/>
          </a:ln>
        </p:spPr>
        <p:txBody>
          <a:bodyPr wrap="square" rtlCol="0">
            <a:spAutoFit/>
          </a:bodyPr>
          <a:lstStyle/>
          <a:p>
            <a:pPr algn="ctr"/>
            <a:r>
              <a:rPr lang="en-US" sz="3000" b="1" dirty="0" smtClean="0">
                <a:solidFill>
                  <a:srgbClr val="3665B0"/>
                </a:solidFill>
                <a:latin typeface="Arial" panose="020B0604020202020204" pitchFamily="34" charset="0"/>
                <a:cs typeface="Arial" panose="020B0604020202020204" pitchFamily="34" charset="0"/>
              </a:rPr>
              <a:t>3</a:t>
            </a:r>
            <a:r>
              <a:rPr lang="en-US" sz="3000" b="1" smtClean="0">
                <a:solidFill>
                  <a:srgbClr val="3665B0"/>
                </a:solidFill>
                <a:latin typeface="Arial" panose="020B0604020202020204" pitchFamily="34" charset="0"/>
                <a:cs typeface="Arial" panose="020B0604020202020204" pitchFamily="34" charset="0"/>
              </a:rPr>
              <a:t>. DOANH </a:t>
            </a:r>
            <a:r>
              <a:rPr lang="en-US" sz="3000" b="1" dirty="0" smtClean="0">
                <a:solidFill>
                  <a:srgbClr val="3665B0"/>
                </a:solidFill>
                <a:latin typeface="Arial" panose="020B0604020202020204" pitchFamily="34" charset="0"/>
                <a:cs typeface="Arial" panose="020B0604020202020204" pitchFamily="34" charset="0"/>
              </a:rPr>
              <a:t>NGHIỆP THAM GIA GIẢI QUYẾT TRANH CHẤP TẠI TRỌNG TÀI</a:t>
            </a:r>
            <a:endParaRPr lang="en-US" sz="3000" b="1" dirty="0">
              <a:solidFill>
                <a:srgbClr val="3665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78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344389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3619902"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Lưu ý đối với doanh nghiệp</a:t>
            </a:r>
            <a:endParaRPr lang="en-US" sz="2200">
              <a:solidFill>
                <a:schemeClr val="tx2"/>
              </a:solidFill>
              <a:latin typeface="Arial" panose="020B0604020202020204" pitchFamily="34" charset="0"/>
              <a:cs typeface="Arial" panose="020B0604020202020204" pitchFamily="34" charset="0"/>
            </a:endParaRPr>
          </a:p>
        </p:txBody>
      </p:sp>
      <p:sp>
        <p:nvSpPr>
          <p:cNvPr id="14" name="Content Placeholder 2"/>
          <p:cNvSpPr>
            <a:spLocks noGrp="1"/>
          </p:cNvSpPr>
          <p:nvPr>
            <p:ph idx="1"/>
          </p:nvPr>
        </p:nvSpPr>
        <p:spPr>
          <a:xfrm>
            <a:off x="443693" y="1580860"/>
            <a:ext cx="8229600" cy="5178966"/>
          </a:xfrm>
        </p:spPr>
        <p:txBody>
          <a:bodyPr>
            <a:noAutofit/>
          </a:bodyPr>
          <a:lstStyle/>
          <a:p>
            <a:pPr algn="just"/>
            <a:r>
              <a:rPr lang="en-US" sz="2400" b="1" smtClean="0">
                <a:solidFill>
                  <a:schemeClr val="tx2"/>
                </a:solidFill>
                <a:latin typeface="Arial" panose="020B0604020202020204" pitchFamily="34" charset="0"/>
                <a:cs typeface="Arial" panose="020B0604020202020204" pitchFamily="34" charset="0"/>
              </a:rPr>
              <a:t>V</a:t>
            </a:r>
            <a:r>
              <a:rPr lang="vi-VN" sz="2400" b="1" smtClean="0">
                <a:solidFill>
                  <a:schemeClr val="tx2"/>
                </a:solidFill>
                <a:latin typeface="Arial" panose="020B0604020202020204" pitchFamily="34" charset="0"/>
                <a:cs typeface="Arial" panose="020B0604020202020204" pitchFamily="34" charset="0"/>
              </a:rPr>
              <a:t>ề </a:t>
            </a:r>
            <a:r>
              <a:rPr lang="vi-VN" sz="2400" b="1" dirty="0">
                <a:solidFill>
                  <a:schemeClr val="tx2"/>
                </a:solidFill>
                <a:latin typeface="Arial" panose="020B0604020202020204" pitchFamily="34" charset="0"/>
                <a:cs typeface="Arial" panose="020B0604020202020204" pitchFamily="34" charset="0"/>
              </a:rPr>
              <a:t>tố tụng, DN tham gia tích cực hơn, đúng thủ </a:t>
            </a:r>
            <a:r>
              <a:rPr lang="vi-VN" sz="2400" b="1">
                <a:solidFill>
                  <a:schemeClr val="tx2"/>
                </a:solidFill>
                <a:latin typeface="Arial" panose="020B0604020202020204" pitchFamily="34" charset="0"/>
                <a:cs typeface="Arial" panose="020B0604020202020204" pitchFamily="34" charset="0"/>
              </a:rPr>
              <a:t>tục </a:t>
            </a:r>
            <a:r>
              <a:rPr lang="vi-VN" sz="2400" b="1" smtClean="0">
                <a:solidFill>
                  <a:schemeClr val="tx2"/>
                </a:solidFill>
                <a:latin typeface="Arial" panose="020B0604020202020204" pitchFamily="34" charset="0"/>
                <a:cs typeface="Arial" panose="020B0604020202020204" pitchFamily="34" charset="0"/>
              </a:rPr>
              <a:t>hơn</a:t>
            </a:r>
            <a:endParaRPr lang="vi-VN" sz="2400" b="1" dirty="0">
              <a:solidFill>
                <a:schemeClr val="tx2"/>
              </a:solidFill>
              <a:latin typeface="Arial" panose="020B0604020202020204" pitchFamily="34" charset="0"/>
              <a:cs typeface="Arial" panose="020B0604020202020204" pitchFamily="34" charset="0"/>
            </a:endParaRPr>
          </a:p>
          <a:p>
            <a:pPr algn="just"/>
            <a:r>
              <a:rPr lang="en-US" sz="2400" b="1" smtClean="0">
                <a:solidFill>
                  <a:schemeClr val="tx2"/>
                </a:solidFill>
                <a:latin typeface="Arial" panose="020B0604020202020204" pitchFamily="34" charset="0"/>
                <a:cs typeface="Arial" panose="020B0604020202020204" pitchFamily="34" charset="0"/>
              </a:rPr>
              <a:t>V</a:t>
            </a:r>
            <a:r>
              <a:rPr lang="vi-VN" sz="2400" b="1" smtClean="0">
                <a:solidFill>
                  <a:schemeClr val="tx2"/>
                </a:solidFill>
                <a:latin typeface="Arial" panose="020B0604020202020204" pitchFamily="34" charset="0"/>
                <a:cs typeface="Arial" panose="020B0604020202020204" pitchFamily="34" charset="0"/>
              </a:rPr>
              <a:t>ẫn </a:t>
            </a:r>
            <a:r>
              <a:rPr lang="vi-VN" sz="2400" b="1" dirty="0">
                <a:solidFill>
                  <a:schemeClr val="tx2"/>
                </a:solidFill>
                <a:latin typeface="Arial" panose="020B0604020202020204" pitchFamily="34" charset="0"/>
                <a:cs typeface="Arial" panose="020B0604020202020204" pitchFamily="34" charset="0"/>
              </a:rPr>
              <a:t>có một số hiểu lầm </a:t>
            </a:r>
            <a:r>
              <a:rPr lang="vi-VN" sz="2400" b="1">
                <a:solidFill>
                  <a:schemeClr val="tx2"/>
                </a:solidFill>
                <a:latin typeface="Arial" panose="020B0604020202020204" pitchFamily="34" charset="0"/>
                <a:cs typeface="Arial" panose="020B0604020202020204" pitchFamily="34" charset="0"/>
              </a:rPr>
              <a:t>cơ </a:t>
            </a:r>
            <a:r>
              <a:rPr lang="vi-VN" sz="2400" b="1" smtClean="0">
                <a:solidFill>
                  <a:schemeClr val="tx2"/>
                </a:solidFill>
                <a:latin typeface="Arial" panose="020B0604020202020204" pitchFamily="34" charset="0"/>
                <a:cs typeface="Arial" panose="020B0604020202020204" pitchFamily="34" charset="0"/>
              </a:rPr>
              <a:t>bản</a:t>
            </a:r>
            <a:r>
              <a:rPr lang="vi-VN" sz="2400" smtClean="0">
                <a:solidFill>
                  <a:schemeClr val="tx2"/>
                </a:solidFill>
                <a:latin typeface="Arial" panose="020B0604020202020204" pitchFamily="34" charset="0"/>
                <a:cs typeface="Arial" panose="020B0604020202020204" pitchFamily="34" charset="0"/>
              </a:rPr>
              <a:t>:</a:t>
            </a:r>
            <a:endParaRPr lang="vi-VN" sz="2400" dirty="0">
              <a:solidFill>
                <a:schemeClr val="tx2"/>
              </a:solidFill>
              <a:latin typeface="Arial" panose="020B0604020202020204" pitchFamily="34" charset="0"/>
              <a:cs typeface="Arial" panose="020B0604020202020204" pitchFamily="34" charset="0"/>
            </a:endParaRP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Cho </a:t>
            </a:r>
            <a:r>
              <a:rPr lang="vi-VN" sz="2400" dirty="0">
                <a:solidFill>
                  <a:schemeClr val="tx2"/>
                </a:solidFill>
                <a:latin typeface="Arial" panose="020B0604020202020204" pitchFamily="34" charset="0"/>
                <a:cs typeface="Arial" panose="020B0604020202020204" pitchFamily="34" charset="0"/>
              </a:rPr>
              <a:t>rằng TTV mình chọn phải bảo vệ cho mình</a:t>
            </a: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Một </a:t>
            </a:r>
            <a:r>
              <a:rPr lang="vi-VN" sz="2400" dirty="0">
                <a:solidFill>
                  <a:schemeClr val="tx2"/>
                </a:solidFill>
                <a:latin typeface="Arial" panose="020B0604020202020204" pitchFamily="34" charset="0"/>
                <a:cs typeface="Arial" panose="020B0604020202020204" pitchFamily="34" charset="0"/>
              </a:rPr>
              <a:t>bên (thường là Bị đơn) chủ động hoặc được tư vấn không tham gia tố tụng</a:t>
            </a:r>
          </a:p>
          <a:p>
            <a:pPr algn="just"/>
            <a:r>
              <a:rPr lang="vi-VN" sz="2400" b="1" dirty="0" smtClean="0">
                <a:solidFill>
                  <a:schemeClr val="tx2"/>
                </a:solidFill>
                <a:latin typeface="Arial" panose="020B0604020202020204" pitchFamily="34" charset="0"/>
                <a:cs typeface="Arial" panose="020B0604020202020204" pitchFamily="34" charset="0"/>
              </a:rPr>
              <a:t>Để </a:t>
            </a:r>
            <a:r>
              <a:rPr lang="vi-VN" sz="2400" b="1" dirty="0">
                <a:solidFill>
                  <a:schemeClr val="tx2"/>
                </a:solidFill>
                <a:latin typeface="Arial" panose="020B0604020202020204" pitchFamily="34" charset="0"/>
                <a:cs typeface="Arial" panose="020B0604020202020204" pitchFamily="34" charset="0"/>
              </a:rPr>
              <a:t>dành </a:t>
            </a:r>
            <a:r>
              <a:rPr lang="vi-VN" sz="2400" b="1">
                <a:solidFill>
                  <a:schemeClr val="tx2"/>
                </a:solidFill>
                <a:latin typeface="Arial" panose="020B0604020202020204" pitchFamily="34" charset="0"/>
                <a:cs typeface="Arial" panose="020B0604020202020204" pitchFamily="34" charset="0"/>
              </a:rPr>
              <a:t>lợi </a:t>
            </a:r>
            <a:r>
              <a:rPr lang="vi-VN" sz="2400" b="1" smtClean="0">
                <a:solidFill>
                  <a:schemeClr val="tx2"/>
                </a:solidFill>
                <a:latin typeface="Arial" panose="020B0604020202020204" pitchFamily="34" charset="0"/>
                <a:cs typeface="Arial" panose="020B0604020202020204" pitchFamily="34" charset="0"/>
              </a:rPr>
              <a:t>thế</a:t>
            </a:r>
            <a:r>
              <a:rPr lang="vi-VN" sz="2400" smtClean="0">
                <a:solidFill>
                  <a:schemeClr val="tx2"/>
                </a:solidFill>
                <a:latin typeface="Arial" panose="020B0604020202020204" pitchFamily="34" charset="0"/>
                <a:cs typeface="Arial" panose="020B0604020202020204" pitchFamily="34" charset="0"/>
              </a:rPr>
              <a:t>:</a:t>
            </a:r>
            <a:endParaRPr lang="vi-VN" sz="2400" dirty="0">
              <a:solidFill>
                <a:schemeClr val="tx2"/>
              </a:solidFill>
              <a:latin typeface="Arial" panose="020B0604020202020204" pitchFamily="34" charset="0"/>
              <a:cs typeface="Arial" panose="020B0604020202020204" pitchFamily="34" charset="0"/>
            </a:endParaRP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Hiểu </a:t>
            </a:r>
            <a:r>
              <a:rPr lang="vi-VN" sz="2400" dirty="0">
                <a:solidFill>
                  <a:schemeClr val="tx2"/>
                </a:solidFill>
                <a:latin typeface="Arial" panose="020B0604020202020204" pitchFamily="34" charset="0"/>
                <a:cs typeface="Arial" panose="020B0604020202020204" pitchFamily="34" charset="0"/>
              </a:rPr>
              <a:t>rõ điều khoản giải quyết tranh chấp</a:t>
            </a: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Nắm </a:t>
            </a:r>
            <a:r>
              <a:rPr lang="vi-VN" sz="2400" dirty="0">
                <a:solidFill>
                  <a:schemeClr val="tx2"/>
                </a:solidFill>
                <a:latin typeface="Arial" panose="020B0604020202020204" pitchFamily="34" charset="0"/>
                <a:cs typeface="Arial" panose="020B0604020202020204" pitchFamily="34" charset="0"/>
              </a:rPr>
              <a:t>chắc tố tụng để chủ động tham gia</a:t>
            </a: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Chuẩn </a:t>
            </a:r>
            <a:r>
              <a:rPr lang="vi-VN" sz="2400" dirty="0">
                <a:solidFill>
                  <a:schemeClr val="tx2"/>
                </a:solidFill>
                <a:latin typeface="Arial" panose="020B0604020202020204" pitchFamily="34" charset="0"/>
                <a:cs typeface="Arial" panose="020B0604020202020204" pitchFamily="34" charset="0"/>
              </a:rPr>
              <a:t>bị và xuất trình chứng cứ hiệu quả</a:t>
            </a: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Thái </a:t>
            </a:r>
            <a:r>
              <a:rPr lang="vi-VN" sz="2400" dirty="0">
                <a:solidFill>
                  <a:schemeClr val="tx2"/>
                </a:solidFill>
                <a:latin typeface="Arial" panose="020B0604020202020204" pitchFamily="34" charset="0"/>
                <a:cs typeface="Arial" panose="020B0604020202020204" pitchFamily="34" charset="0"/>
              </a:rPr>
              <a:t>độ thân thiện, hợp tác, trung thực</a:t>
            </a:r>
          </a:p>
          <a:p>
            <a:pPr marL="682625" algn="just">
              <a:buFont typeface="Wingdings" pitchFamily="2" charset="2"/>
              <a:buChar char="ü"/>
            </a:pPr>
            <a:r>
              <a:rPr lang="vi-VN" sz="2400" dirty="0" smtClean="0">
                <a:solidFill>
                  <a:schemeClr val="tx2"/>
                </a:solidFill>
                <a:latin typeface="Arial" panose="020B0604020202020204" pitchFamily="34" charset="0"/>
                <a:cs typeface="Arial" panose="020B0604020202020204" pitchFamily="34" charset="0"/>
              </a:rPr>
              <a:t>Sẵn </a:t>
            </a:r>
            <a:r>
              <a:rPr lang="vi-VN" sz="2400" dirty="0">
                <a:solidFill>
                  <a:schemeClr val="tx2"/>
                </a:solidFill>
                <a:latin typeface="Arial" panose="020B0604020202020204" pitchFamily="34" charset="0"/>
                <a:cs typeface="Arial" panose="020B0604020202020204" pitchFamily="34" charset="0"/>
              </a:rPr>
              <a:t>sàng cho phương án hòa giải</a:t>
            </a:r>
          </a:p>
          <a:p>
            <a:pPr marL="0" algn="just" defTabSz="914400"/>
            <a:endParaRPr lang="vi-VN"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705913"/>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Kết quả hình ảnh cho building">
            <a:extLst>
              <a:ext uri="{FF2B5EF4-FFF2-40B4-BE49-F238E27FC236}">
                <a16:creationId xmlns:a16="http://schemas.microsoft.com/office/drawing/2014/main" xmlns="" id="{6384732E-5586-774D-9627-3FAB8FB00C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2A1C9B1-98EB-A94B-8F61-72C0004CBED6}"/>
              </a:ext>
            </a:extLst>
          </p:cNvPr>
          <p:cNvSpPr>
            <a:spLocks noGrp="1"/>
          </p:cNvSpPr>
          <p:nvPr>
            <p:ph type="sldNum" sz="quarter" idx="12"/>
          </p:nvPr>
        </p:nvSpPr>
        <p:spPr/>
        <p:txBody>
          <a:bodyPr/>
          <a:lstStyle/>
          <a:p>
            <a:fld id="{7CCF888A-EAF0-4D49-9AC4-1F3CCBB51E6E}" type="slidenum">
              <a:rPr lang="en-US" smtClean="0">
                <a:latin typeface="Arial" panose="020B0604020202020204" pitchFamily="34" charset="0"/>
                <a:cs typeface="Arial" panose="020B0604020202020204" pitchFamily="34" charset="0"/>
              </a:rPr>
              <a:pPr/>
              <a:t>15</a:t>
            </a:fld>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6C8CC1D8-D2CC-7649-B550-371ABAD55B81}"/>
              </a:ext>
            </a:extLst>
          </p:cNvPr>
          <p:cNvSpPr txBox="1"/>
          <p:nvPr/>
        </p:nvSpPr>
        <p:spPr>
          <a:xfrm>
            <a:off x="3532909" y="389855"/>
            <a:ext cx="5497623" cy="1015663"/>
          </a:xfrm>
          <a:prstGeom prst="rect">
            <a:avLst/>
          </a:prstGeom>
          <a:noFill/>
          <a:ln w="57150">
            <a:solidFill>
              <a:srgbClr val="3665B0"/>
            </a:solidFill>
            <a:prstDash val="dash"/>
          </a:ln>
        </p:spPr>
        <p:txBody>
          <a:bodyPr wrap="square" rtlCol="0">
            <a:spAutoFit/>
          </a:bodyPr>
          <a:lstStyle/>
          <a:p>
            <a:pPr algn="ctr"/>
            <a:r>
              <a:rPr lang="en-US" sz="3000" b="1" smtClean="0">
                <a:solidFill>
                  <a:srgbClr val="3665B0"/>
                </a:solidFill>
                <a:latin typeface="Arial" panose="020B0604020202020204" pitchFamily="34" charset="0"/>
                <a:cs typeface="Arial" panose="020B0604020202020204" pitchFamily="34" charset="0"/>
              </a:rPr>
              <a:t>4. ĐÁNH GIÁ CỦA DOANH NGHIỆP VỀ PQTT</a:t>
            </a:r>
            <a:endParaRPr lang="en-US" sz="3000" b="1" dirty="0">
              <a:solidFill>
                <a:srgbClr val="3665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42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311230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3542958"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Đánh giá của DN về PQTT</a:t>
            </a:r>
            <a:endParaRPr lang="en-US" sz="2200">
              <a:solidFill>
                <a:schemeClr val="tx2"/>
              </a:solidFill>
              <a:latin typeface="Arial" panose="020B0604020202020204" pitchFamily="34" charset="0"/>
              <a:cs typeface="Arial" panose="020B0604020202020204" pitchFamily="34" charset="0"/>
            </a:endParaRPr>
          </a:p>
        </p:txBody>
      </p:sp>
      <p:sp>
        <p:nvSpPr>
          <p:cNvPr id="14" name="Content Placeholder 2"/>
          <p:cNvSpPr>
            <a:spLocks noGrp="1"/>
          </p:cNvSpPr>
          <p:nvPr>
            <p:ph idx="1"/>
          </p:nvPr>
        </p:nvSpPr>
        <p:spPr>
          <a:xfrm>
            <a:off x="443693" y="1378424"/>
            <a:ext cx="8229600" cy="5076967"/>
          </a:xfrm>
        </p:spPr>
        <p:txBody>
          <a:bodyPr>
            <a:noAutofit/>
          </a:bodyPr>
          <a:lstStyle/>
          <a:p>
            <a:pPr algn="just"/>
            <a:r>
              <a:rPr lang="vi-VN" sz="2000" dirty="0" smtClean="0">
                <a:solidFill>
                  <a:schemeClr val="tx2"/>
                </a:solidFill>
                <a:latin typeface="Arial" panose="020B0604020202020204" pitchFamily="34" charset="0"/>
                <a:cs typeface="Arial" panose="020B0604020202020204" pitchFamily="34" charset="0"/>
              </a:rPr>
              <a:t>Minh </a:t>
            </a:r>
            <a:r>
              <a:rPr lang="vi-VN" sz="2000" dirty="0">
                <a:solidFill>
                  <a:schemeClr val="tx2"/>
                </a:solidFill>
                <a:latin typeface="Arial" panose="020B0604020202020204" pitchFamily="34" charset="0"/>
                <a:cs typeface="Arial" panose="020B0604020202020204" pitchFamily="34" charset="0"/>
              </a:rPr>
              <a:t>bạch</a:t>
            </a:r>
          </a:p>
          <a:p>
            <a:pPr algn="just"/>
            <a:r>
              <a:rPr lang="vi-VN" sz="2000" dirty="0" smtClean="0">
                <a:solidFill>
                  <a:schemeClr val="tx2"/>
                </a:solidFill>
                <a:latin typeface="Arial" panose="020B0604020202020204" pitchFamily="34" charset="0"/>
                <a:cs typeface="Arial" panose="020B0604020202020204" pitchFamily="34" charset="0"/>
              </a:rPr>
              <a:t>Nhanh </a:t>
            </a:r>
            <a:r>
              <a:rPr lang="vi-VN" sz="2000" dirty="0">
                <a:solidFill>
                  <a:schemeClr val="tx2"/>
                </a:solidFill>
                <a:latin typeface="Arial" panose="020B0604020202020204" pitchFamily="34" charset="0"/>
                <a:cs typeface="Arial" panose="020B0604020202020204" pitchFamily="34" charset="0"/>
              </a:rPr>
              <a:t>chóng</a:t>
            </a:r>
          </a:p>
          <a:p>
            <a:pPr algn="just"/>
            <a:r>
              <a:rPr lang="vi-VN" sz="2000" dirty="0" smtClean="0">
                <a:solidFill>
                  <a:schemeClr val="tx2"/>
                </a:solidFill>
                <a:latin typeface="Arial" panose="020B0604020202020204" pitchFamily="34" charset="0"/>
                <a:cs typeface="Arial" panose="020B0604020202020204" pitchFamily="34" charset="0"/>
              </a:rPr>
              <a:t>Công </a:t>
            </a:r>
            <a:r>
              <a:rPr lang="vi-VN" sz="2000" dirty="0">
                <a:solidFill>
                  <a:schemeClr val="tx2"/>
                </a:solidFill>
                <a:latin typeface="Arial" panose="020B0604020202020204" pitchFamily="34" charset="0"/>
                <a:cs typeface="Arial" panose="020B0604020202020204" pitchFamily="34" charset="0"/>
              </a:rPr>
              <a:t>bằng</a:t>
            </a:r>
          </a:p>
          <a:p>
            <a:pPr algn="just"/>
            <a:r>
              <a:rPr lang="vi-VN" sz="2000" dirty="0" smtClean="0">
                <a:solidFill>
                  <a:schemeClr val="tx2"/>
                </a:solidFill>
                <a:latin typeface="Arial" panose="020B0604020202020204" pitchFamily="34" charset="0"/>
                <a:cs typeface="Arial" panose="020B0604020202020204" pitchFamily="34" charset="0"/>
              </a:rPr>
              <a:t>Thỏa </a:t>
            </a:r>
            <a:r>
              <a:rPr lang="vi-VN" sz="2000" dirty="0">
                <a:solidFill>
                  <a:schemeClr val="tx2"/>
                </a:solidFill>
                <a:latin typeface="Arial" panose="020B0604020202020204" pitchFamily="34" charset="0"/>
                <a:cs typeface="Arial" panose="020B0604020202020204" pitchFamily="34" charset="0"/>
              </a:rPr>
              <a:t>mãn</a:t>
            </a:r>
          </a:p>
          <a:p>
            <a:pPr algn="just"/>
            <a:r>
              <a:rPr lang="en-US" sz="2000" smtClean="0">
                <a:solidFill>
                  <a:schemeClr val="tx2"/>
                </a:solidFill>
                <a:latin typeface="Arial" panose="020B0604020202020204" pitchFamily="34" charset="0"/>
                <a:cs typeface="Arial" panose="020B0604020202020204" pitchFamily="34" charset="0"/>
              </a:rPr>
              <a:t>K</a:t>
            </a:r>
            <a:r>
              <a:rPr lang="vi-VN" sz="2000" smtClean="0">
                <a:solidFill>
                  <a:schemeClr val="tx2"/>
                </a:solidFill>
                <a:latin typeface="Arial" panose="020B0604020202020204" pitchFamily="34" charset="0"/>
                <a:cs typeface="Arial" panose="020B0604020202020204" pitchFamily="34" charset="0"/>
              </a:rPr>
              <a:t>hả </a:t>
            </a:r>
            <a:r>
              <a:rPr lang="en-US" sz="2000" smtClean="0">
                <a:solidFill>
                  <a:schemeClr val="tx2"/>
                </a:solidFill>
                <a:latin typeface="Arial" panose="020B0604020202020204" pitchFamily="34" charset="0"/>
                <a:cs typeface="Arial" panose="020B0604020202020204" pitchFamily="34" charset="0"/>
              </a:rPr>
              <a:t>năng </a:t>
            </a:r>
            <a:r>
              <a:rPr lang="vi-VN" sz="2000" smtClean="0">
                <a:solidFill>
                  <a:schemeClr val="tx2"/>
                </a:solidFill>
                <a:latin typeface="Arial" panose="020B0604020202020204" pitchFamily="34" charset="0"/>
                <a:cs typeface="Arial" panose="020B0604020202020204" pitchFamily="34" charset="0"/>
              </a:rPr>
              <a:t>thi</a:t>
            </a:r>
            <a:r>
              <a:rPr lang="en-US" sz="2000" smtClean="0">
                <a:solidFill>
                  <a:schemeClr val="tx2"/>
                </a:solidFill>
                <a:latin typeface="Arial" panose="020B0604020202020204" pitchFamily="34" charset="0"/>
                <a:cs typeface="Arial" panose="020B0604020202020204" pitchFamily="34" charset="0"/>
              </a:rPr>
              <a:t> hành</a:t>
            </a:r>
            <a:r>
              <a:rPr lang="vi-VN" sz="2000" smtClean="0">
                <a:solidFill>
                  <a:schemeClr val="tx2"/>
                </a:solidFill>
                <a:latin typeface="Arial" panose="020B0604020202020204" pitchFamily="34" charset="0"/>
                <a:cs typeface="Arial" panose="020B0604020202020204" pitchFamily="34" charset="0"/>
              </a:rPr>
              <a:t>:</a:t>
            </a:r>
            <a:endParaRPr lang="vi-VN" sz="2000" dirty="0">
              <a:solidFill>
                <a:schemeClr val="tx2"/>
              </a:solidFill>
              <a:latin typeface="Arial" panose="020B0604020202020204" pitchFamily="34" charset="0"/>
              <a:cs typeface="Arial" panose="020B0604020202020204" pitchFamily="34" charset="0"/>
            </a:endParaRPr>
          </a:p>
          <a:p>
            <a:pPr algn="just">
              <a:buFont typeface="Wingdings" pitchFamily="2" charset="2"/>
              <a:buChar char="ü"/>
            </a:pPr>
            <a:r>
              <a:rPr lang="vi-VN" sz="2000" dirty="0" smtClean="0">
                <a:solidFill>
                  <a:schemeClr val="tx2"/>
                </a:solidFill>
                <a:latin typeface="Arial" panose="020B0604020202020204" pitchFamily="34" charset="0"/>
                <a:cs typeface="Arial" panose="020B0604020202020204" pitchFamily="34" charset="0"/>
              </a:rPr>
              <a:t>Luật </a:t>
            </a:r>
            <a:r>
              <a:rPr lang="vi-VN" sz="2000" dirty="0">
                <a:solidFill>
                  <a:schemeClr val="tx2"/>
                </a:solidFill>
                <a:latin typeface="Arial" panose="020B0604020202020204" pitchFamily="34" charset="0"/>
                <a:cs typeface="Arial" panose="020B0604020202020204" pitchFamily="34" charset="0"/>
              </a:rPr>
              <a:t>Thi hành án dân sự đối xử công bằng giữa Bản án có hiệu lực của Tòa án với Phán quyết </a:t>
            </a:r>
            <a:r>
              <a:rPr lang="vi-VN" sz="2000">
                <a:solidFill>
                  <a:schemeClr val="tx2"/>
                </a:solidFill>
                <a:latin typeface="Arial" panose="020B0604020202020204" pitchFamily="34" charset="0"/>
                <a:cs typeface="Arial" panose="020B0604020202020204" pitchFamily="34" charset="0"/>
              </a:rPr>
              <a:t>trọng </a:t>
            </a:r>
            <a:r>
              <a:rPr lang="vi-VN" sz="2000" smtClean="0">
                <a:solidFill>
                  <a:schemeClr val="tx2"/>
                </a:solidFill>
                <a:latin typeface="Arial" panose="020B0604020202020204" pitchFamily="34" charset="0"/>
                <a:cs typeface="Arial" panose="020B0604020202020204" pitchFamily="34" charset="0"/>
              </a:rPr>
              <a:t>tài</a:t>
            </a:r>
            <a:r>
              <a:rPr lang="en-US" sz="2000" smtClean="0">
                <a:solidFill>
                  <a:schemeClr val="tx2"/>
                </a:solidFill>
                <a:latin typeface="Arial" panose="020B0604020202020204" pitchFamily="34" charset="0"/>
                <a:cs typeface="Arial" panose="020B0604020202020204" pitchFamily="34" charset="0"/>
              </a:rPr>
              <a:t>/</a:t>
            </a:r>
            <a:r>
              <a:rPr lang="vi-VN" sz="2000" smtClean="0">
                <a:solidFill>
                  <a:schemeClr val="tx2"/>
                </a:solidFill>
                <a:latin typeface="Arial" panose="020B0604020202020204" pitchFamily="34" charset="0"/>
                <a:cs typeface="Arial" panose="020B0604020202020204" pitchFamily="34" charset="0"/>
              </a:rPr>
              <a:t>Quyết </a:t>
            </a:r>
            <a:r>
              <a:rPr lang="vi-VN" sz="2000" dirty="0">
                <a:solidFill>
                  <a:schemeClr val="tx2"/>
                </a:solidFill>
                <a:latin typeface="Arial" panose="020B0604020202020204" pitchFamily="34" charset="0"/>
                <a:cs typeface="Arial" panose="020B0604020202020204" pitchFamily="34" charset="0"/>
              </a:rPr>
              <a:t>định </a:t>
            </a:r>
            <a:r>
              <a:rPr lang="vi-VN" sz="2000">
                <a:solidFill>
                  <a:schemeClr val="tx2"/>
                </a:solidFill>
                <a:latin typeface="Arial" panose="020B0604020202020204" pitchFamily="34" charset="0"/>
                <a:cs typeface="Arial" panose="020B0604020202020204" pitchFamily="34" charset="0"/>
              </a:rPr>
              <a:t>trọng </a:t>
            </a:r>
            <a:r>
              <a:rPr lang="vi-VN" sz="2000" smtClean="0">
                <a:solidFill>
                  <a:schemeClr val="tx2"/>
                </a:solidFill>
                <a:latin typeface="Arial" panose="020B0604020202020204" pitchFamily="34" charset="0"/>
                <a:cs typeface="Arial" panose="020B0604020202020204" pitchFamily="34" charset="0"/>
              </a:rPr>
              <a:t>tài</a:t>
            </a:r>
            <a:r>
              <a:rPr lang="en-US" sz="2000" smtClean="0">
                <a:solidFill>
                  <a:schemeClr val="tx2"/>
                </a:solidFill>
                <a:latin typeface="Arial" panose="020B0604020202020204" pitchFamily="34" charset="0"/>
                <a:cs typeface="Arial" panose="020B0604020202020204" pitchFamily="34" charset="0"/>
              </a:rPr>
              <a:t>.</a:t>
            </a:r>
            <a:endParaRPr lang="vi-VN" sz="2000" dirty="0">
              <a:solidFill>
                <a:schemeClr val="tx2"/>
              </a:solidFill>
              <a:latin typeface="Arial" panose="020B0604020202020204" pitchFamily="34" charset="0"/>
              <a:cs typeface="Arial" panose="020B0604020202020204" pitchFamily="34" charset="0"/>
            </a:endParaRPr>
          </a:p>
          <a:p>
            <a:pPr algn="just">
              <a:buFont typeface="Wingdings" pitchFamily="2" charset="2"/>
              <a:buChar char="ü"/>
            </a:pPr>
            <a:r>
              <a:rPr lang="vi-VN" sz="2000" dirty="0" smtClean="0">
                <a:solidFill>
                  <a:schemeClr val="tx2"/>
                </a:solidFill>
                <a:latin typeface="Arial" panose="020B0604020202020204" pitchFamily="34" charset="0"/>
                <a:cs typeface="Arial" panose="020B0604020202020204" pitchFamily="34" charset="0"/>
              </a:rPr>
              <a:t>Khoản </a:t>
            </a:r>
            <a:r>
              <a:rPr lang="vi-VN" sz="2000" dirty="0">
                <a:solidFill>
                  <a:schemeClr val="tx2"/>
                </a:solidFill>
                <a:latin typeface="Arial" panose="020B0604020202020204" pitchFamily="34" charset="0"/>
                <a:cs typeface="Arial" panose="020B0604020202020204" pitchFamily="34" charset="0"/>
              </a:rPr>
              <a:t>1 Điều 66 Luật TTTM</a:t>
            </a:r>
            <a:r>
              <a:rPr lang="vi-VN" sz="2000">
                <a:solidFill>
                  <a:schemeClr val="tx2"/>
                </a:solidFill>
                <a:latin typeface="Arial" panose="020B0604020202020204" pitchFamily="34" charset="0"/>
                <a:cs typeface="Arial" panose="020B0604020202020204" pitchFamily="34" charset="0"/>
              </a:rPr>
              <a:t>: </a:t>
            </a:r>
            <a:r>
              <a:rPr lang="en-US" sz="2000" smtClean="0">
                <a:solidFill>
                  <a:schemeClr val="tx2"/>
                </a:solidFill>
                <a:latin typeface="Arial" panose="020B0604020202020204" pitchFamily="34" charset="0"/>
                <a:cs typeface="Arial" panose="020B0604020202020204" pitchFamily="34" charset="0"/>
              </a:rPr>
              <a:t>“</a:t>
            </a:r>
            <a:r>
              <a:rPr lang="vi-VN" sz="2000" i="1" smtClean="0">
                <a:solidFill>
                  <a:schemeClr val="tx2"/>
                </a:solidFill>
                <a:latin typeface="Arial" panose="020B0604020202020204" pitchFamily="34" charset="0"/>
                <a:cs typeface="Arial" panose="020B0604020202020204" pitchFamily="34" charset="0"/>
              </a:rPr>
              <a:t>Hết </a:t>
            </a:r>
            <a:r>
              <a:rPr lang="vi-VN" sz="2000" i="1" dirty="0">
                <a:solidFill>
                  <a:schemeClr val="tx2"/>
                </a:solidFill>
                <a:latin typeface="Arial" panose="020B0604020202020204" pitchFamily="34" charset="0"/>
                <a:cs typeface="Arial" panose="020B0604020202020204" pitchFamily="34" charset="0"/>
              </a:rPr>
              <a:t>thời hạn thi hành phán quyết trọng tài mà bên phải thi hành phán quyết không tự nguyện thi hành và cũng không yêu cầu huỷ phán quyết trọng tài theo quy định tại Điều 69 của Luật này, bên được thi hành phán quyết trọng tài có quyền làm đơn yêu cầu Cơ quan thi hành án dân sự có thẩm quyền thi hành phán quyết trọng </a:t>
            </a:r>
            <a:r>
              <a:rPr lang="vi-VN" sz="2000" i="1">
                <a:solidFill>
                  <a:schemeClr val="tx2"/>
                </a:solidFill>
                <a:latin typeface="Arial" panose="020B0604020202020204" pitchFamily="34" charset="0"/>
                <a:cs typeface="Arial" panose="020B0604020202020204" pitchFamily="34" charset="0"/>
              </a:rPr>
              <a:t>tài</a:t>
            </a:r>
            <a:r>
              <a:rPr lang="vi-VN" sz="2000" smtClean="0">
                <a:solidFill>
                  <a:schemeClr val="tx2"/>
                </a:solidFill>
                <a:latin typeface="Arial" panose="020B0604020202020204" pitchFamily="34" charset="0"/>
                <a:cs typeface="Arial" panose="020B0604020202020204" pitchFamily="34" charset="0"/>
              </a:rPr>
              <a:t>.</a:t>
            </a:r>
            <a:r>
              <a:rPr lang="en-US" sz="2000" smtClean="0">
                <a:solidFill>
                  <a:schemeClr val="tx2"/>
                </a:solidFill>
                <a:latin typeface="Arial" panose="020B0604020202020204" pitchFamily="34" charset="0"/>
                <a:cs typeface="Arial" panose="020B0604020202020204" pitchFamily="34" charset="0"/>
              </a:rPr>
              <a:t>”</a:t>
            </a:r>
            <a:endParaRPr lang="vi-VN" sz="2000" dirty="0">
              <a:solidFill>
                <a:schemeClr val="tx2"/>
              </a:solidFill>
              <a:latin typeface="Arial" panose="020B0604020202020204" pitchFamily="34" charset="0"/>
              <a:cs typeface="Arial" panose="020B0604020202020204" pitchFamily="34" charset="0"/>
            </a:endParaRPr>
          </a:p>
          <a:p>
            <a:pPr algn="just">
              <a:buNone/>
            </a:pPr>
            <a:r>
              <a:rPr lang="en-US" sz="2000" smtClean="0">
                <a:solidFill>
                  <a:schemeClr val="tx2"/>
                </a:solidFill>
                <a:latin typeface="Arial" panose="020B0604020202020204" pitchFamily="34" charset="0"/>
                <a:cs typeface="Arial" panose="020B0604020202020204" pitchFamily="34" charset="0"/>
              </a:rPr>
              <a:t>     </a:t>
            </a:r>
            <a:r>
              <a:rPr lang="en-US" sz="2000" smtClean="0">
                <a:solidFill>
                  <a:schemeClr val="tx2"/>
                </a:solidFill>
                <a:latin typeface="Arial" panose="020B0604020202020204" pitchFamily="34" charset="0"/>
                <a:cs typeface="Arial" panose="020B0604020202020204" pitchFamily="34" charset="0"/>
                <a:sym typeface="Wingdings" pitchFamily="2" charset="2"/>
              </a:rPr>
              <a:t> </a:t>
            </a:r>
            <a:r>
              <a:rPr lang="vi-VN" sz="2000" smtClean="0">
                <a:solidFill>
                  <a:schemeClr val="tx2"/>
                </a:solidFill>
                <a:latin typeface="Arial" panose="020B0604020202020204" pitchFamily="34" charset="0"/>
                <a:cs typeface="Arial" panose="020B0604020202020204" pitchFamily="34" charset="0"/>
              </a:rPr>
              <a:t>Cần </a:t>
            </a:r>
            <a:r>
              <a:rPr lang="vi-VN" sz="2000" dirty="0">
                <a:solidFill>
                  <a:schemeClr val="tx2"/>
                </a:solidFill>
                <a:latin typeface="Arial" panose="020B0604020202020204" pitchFamily="34" charset="0"/>
                <a:cs typeface="Arial" panose="020B0604020202020204" pitchFamily="34" charset="0"/>
              </a:rPr>
              <a:t>thống nhất cách hiểu nghĩa vụ chứng minh rằng PQTT đang không bị yêu cầu hủy thuộc về bên phải thi hành.</a:t>
            </a:r>
          </a:p>
          <a:p>
            <a:pPr marL="0" indent="0" algn="just">
              <a:buNone/>
            </a:pPr>
            <a:endParaRPr lang="vi-VN"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705913"/>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7D136A-191E-4FF3-8EF9-9C34FFAF530B}"/>
              </a:ext>
            </a:extLst>
          </p:cNvPr>
          <p:cNvSpPr>
            <a:spLocks noGrp="1"/>
          </p:cNvSpPr>
          <p:nvPr>
            <p:ph type="sldNum" sz="quarter" idx="12"/>
          </p:nvPr>
        </p:nvSpPr>
        <p:spPr/>
        <p:txBody>
          <a:bodyPr/>
          <a:lstStyle/>
          <a:p>
            <a:fld id="{7CCF888A-EAF0-4D49-9AC4-1F3CCBB51E6E}" type="slidenum">
              <a:rPr lang="en-US" smtClean="0">
                <a:latin typeface="Arial" panose="020B0604020202020204" pitchFamily="34" charset="0"/>
                <a:cs typeface="Arial" panose="020B0604020202020204" pitchFamily="34" charset="0"/>
              </a:rPr>
              <a:pPr/>
              <a:t>17</a:t>
            </a:fld>
            <a:endParaRPr lang="en-US">
              <a:latin typeface="Arial" panose="020B0604020202020204" pitchFamily="34" charset="0"/>
              <a:cs typeface="Arial" panose="020B0604020202020204" pitchFamily="34" charset="0"/>
            </a:endParaRPr>
          </a:p>
        </p:txBody>
      </p:sp>
      <p:sp>
        <p:nvSpPr>
          <p:cNvPr id="11" name="TextBox 10"/>
          <p:cNvSpPr txBox="1"/>
          <p:nvPr/>
        </p:nvSpPr>
        <p:spPr>
          <a:xfrm>
            <a:off x="2271804" y="4846260"/>
            <a:ext cx="4629794" cy="2677656"/>
          </a:xfrm>
          <a:prstGeom prst="rect">
            <a:avLst/>
          </a:prstGeom>
          <a:noFill/>
        </p:spPr>
        <p:txBody>
          <a:bodyPr wrap="none" rtlCol="0">
            <a:spAutoFit/>
          </a:bodyPr>
          <a:lstStyle/>
          <a:p>
            <a:pPr algn="ctr">
              <a:lnSpc>
                <a:spcPct val="150000"/>
              </a:lnSpc>
            </a:pPr>
            <a:r>
              <a:rPr lang="en-US" sz="16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rPr>
              <a:t>TRUNG TÂM TRỌNG TÀI QUỐC TẾ VIỆT NAM</a:t>
            </a:r>
          </a:p>
          <a:p>
            <a:pPr algn="ctr">
              <a:lnSpc>
                <a:spcPct val="150000"/>
              </a:lnSpc>
            </a:pPr>
            <a:r>
              <a:rPr lang="en-US" sz="1600" b="1" dirty="0">
                <a:solidFill>
                  <a:schemeClr val="accent1">
                    <a:lumMod val="50000"/>
                  </a:schemeClr>
                </a:solidFill>
                <a:latin typeface="Arial" panose="020B0604020202020204" pitchFamily="34" charset="0"/>
                <a:ea typeface="Tahoma" panose="020B0604030504040204" pitchFamily="34" charset="0"/>
                <a:cs typeface="Arial" panose="020B0604020202020204" pitchFamily="34" charset="0"/>
              </a:rPr>
              <a:t>TRUNG TÂM HÒA GIẢI VIỆT NAM</a:t>
            </a:r>
          </a:p>
          <a:p>
            <a:pPr algn="ctr">
              <a:lnSpc>
                <a:spcPct val="150000"/>
              </a:lnSpc>
            </a:pPr>
            <a:r>
              <a:rPr lang="en-US" sz="1600" dirty="0" err="1">
                <a:latin typeface="Arial" panose="020B0604020202020204" pitchFamily="34" charset="0"/>
                <a:ea typeface="Tahoma" panose="020B0604030504040204" pitchFamily="34" charset="0"/>
                <a:cs typeface="Arial" panose="020B0604020202020204" pitchFamily="34" charset="0"/>
              </a:rPr>
              <a:t>Địa</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chỉ</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Số</a:t>
            </a:r>
            <a:r>
              <a:rPr lang="en-US" sz="1600" dirty="0">
                <a:latin typeface="Arial" panose="020B0604020202020204" pitchFamily="34" charset="0"/>
                <a:ea typeface="Tahoma" panose="020B0604030504040204" pitchFamily="34" charset="0"/>
                <a:cs typeface="Arial" panose="020B0604020202020204" pitchFamily="34" charset="0"/>
              </a:rPr>
              <a:t> 9 </a:t>
            </a:r>
            <a:r>
              <a:rPr lang="en-US" sz="1600" dirty="0" err="1">
                <a:latin typeface="Arial" panose="020B0604020202020204" pitchFamily="34" charset="0"/>
                <a:ea typeface="Tahoma" panose="020B0604030504040204" pitchFamily="34" charset="0"/>
                <a:cs typeface="Arial" panose="020B0604020202020204" pitchFamily="34" charset="0"/>
              </a:rPr>
              <a:t>Đào</a:t>
            </a:r>
            <a:r>
              <a:rPr lang="en-US" sz="1600" dirty="0">
                <a:latin typeface="Arial" panose="020B0604020202020204" pitchFamily="34" charset="0"/>
                <a:ea typeface="Tahoma" panose="020B0604030504040204" pitchFamily="34" charset="0"/>
                <a:cs typeface="Arial" panose="020B0604020202020204" pitchFamily="34" charset="0"/>
              </a:rPr>
              <a:t> Duy </a:t>
            </a:r>
            <a:r>
              <a:rPr lang="en-US" sz="1600" dirty="0" err="1">
                <a:latin typeface="Arial" panose="020B0604020202020204" pitchFamily="34" charset="0"/>
                <a:ea typeface="Tahoma" panose="020B0604030504040204" pitchFamily="34" charset="0"/>
                <a:cs typeface="Arial" panose="020B0604020202020204" pitchFamily="34" charset="0"/>
              </a:rPr>
              <a:t>Anh</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Đống</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Đa</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a:latin typeface="Arial" panose="020B0604020202020204" pitchFamily="34" charset="0"/>
                <a:ea typeface="Tahoma" panose="020B0604030504040204" pitchFamily="34" charset="0"/>
                <a:cs typeface="Arial" panose="020B0604020202020204" pitchFamily="34" charset="0"/>
              </a:rPr>
              <a:t>Hà</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err="1" smtClean="0">
                <a:latin typeface="Arial" panose="020B0604020202020204" pitchFamily="34" charset="0"/>
                <a:ea typeface="Tahoma" panose="020B0604030504040204" pitchFamily="34" charset="0"/>
                <a:cs typeface="Arial" panose="020B0604020202020204" pitchFamily="34" charset="0"/>
              </a:rPr>
              <a:t>Nội</a:t>
            </a:r>
            <a:endParaRPr lang="en-US" sz="1600" dirty="0">
              <a:latin typeface="Arial" panose="020B0604020202020204" pitchFamily="34" charset="0"/>
              <a:ea typeface="Tahoma" panose="020B0604030504040204" pitchFamily="34" charset="0"/>
              <a:cs typeface="Arial" panose="020B0604020202020204" pitchFamily="34" charset="0"/>
            </a:endParaRPr>
          </a:p>
          <a:p>
            <a:pPr algn="ctr">
              <a:lnSpc>
                <a:spcPct val="150000"/>
              </a:lnSpc>
            </a:pPr>
            <a:r>
              <a:rPr lang="en-US" sz="1600" dirty="0">
                <a:latin typeface="Arial" panose="020B0604020202020204" pitchFamily="34" charset="0"/>
                <a:ea typeface="Tahoma" panose="020B0604030504040204" pitchFamily="34" charset="0"/>
                <a:cs typeface="Arial" panose="020B0604020202020204" pitchFamily="34" charset="0"/>
              </a:rPr>
              <a:t>Tel: </a:t>
            </a:r>
            <a:r>
              <a:rPr lang="en-US" sz="1600" dirty="0" smtClean="0">
                <a:latin typeface="Arial" panose="020B0604020202020204" pitchFamily="34" charset="0"/>
                <a:ea typeface="Tahoma" panose="020B0604030504040204" pitchFamily="34" charset="0"/>
                <a:cs typeface="Arial" panose="020B0604020202020204" pitchFamily="34" charset="0"/>
              </a:rPr>
              <a:t>0243.574.4001 Fax</a:t>
            </a:r>
            <a:r>
              <a:rPr lang="en-US" sz="1600" dirty="0">
                <a:latin typeface="Arial" panose="020B0604020202020204" pitchFamily="34" charset="0"/>
                <a:ea typeface="Tahoma" panose="020B0604030504040204" pitchFamily="34" charset="0"/>
                <a:cs typeface="Arial" panose="020B0604020202020204" pitchFamily="34" charset="0"/>
              </a:rPr>
              <a:t>: </a:t>
            </a:r>
            <a:r>
              <a:rPr lang="en-US" sz="1600" dirty="0" smtClean="0">
                <a:latin typeface="Arial" panose="020B0604020202020204" pitchFamily="34" charset="0"/>
                <a:ea typeface="Tahoma" panose="020B0604030504040204" pitchFamily="34" charset="0"/>
                <a:cs typeface="Arial" panose="020B0604020202020204" pitchFamily="34" charset="0"/>
              </a:rPr>
              <a:t>0243.574.3001</a:t>
            </a:r>
          </a:p>
          <a:p>
            <a:pPr algn="ctr">
              <a:lnSpc>
                <a:spcPct val="150000"/>
              </a:lnSpc>
            </a:pPr>
            <a:r>
              <a:rPr lang="en-US" sz="1600" dirty="0" smtClean="0">
                <a:latin typeface="Arial" panose="020B0604020202020204" pitchFamily="34" charset="0"/>
                <a:ea typeface="Tahoma" panose="020B0604030504040204" pitchFamily="34" charset="0"/>
                <a:cs typeface="Arial" panose="020B0604020202020204" pitchFamily="34" charset="0"/>
              </a:rPr>
              <a:t>Website: </a:t>
            </a:r>
            <a:r>
              <a:rPr lang="en-US" sz="1600" dirty="0" smtClean="0">
                <a:latin typeface="Arial" panose="020B0604020202020204" pitchFamily="34" charset="0"/>
                <a:ea typeface="Tahoma" panose="020B0604030504040204" pitchFamily="34" charset="0"/>
                <a:cs typeface="Arial" panose="020B0604020202020204" pitchFamily="34" charset="0"/>
                <a:hlinkClick r:id="rId2"/>
              </a:rPr>
              <a:t>www.viac.vn</a:t>
            </a:r>
            <a:endParaRPr lang="en-US" sz="1600" dirty="0" smtClean="0">
              <a:latin typeface="Arial" panose="020B0604020202020204" pitchFamily="34" charset="0"/>
              <a:ea typeface="Tahoma" panose="020B0604030504040204" pitchFamily="34" charset="0"/>
              <a:cs typeface="Arial" panose="020B0604020202020204" pitchFamily="34" charset="0"/>
            </a:endParaRPr>
          </a:p>
          <a:p>
            <a:pPr algn="ctr">
              <a:lnSpc>
                <a:spcPct val="150000"/>
              </a:lnSpc>
            </a:pPr>
            <a:endParaRPr lang="en-US" sz="1600" dirty="0" smtClean="0">
              <a:latin typeface="Arial" panose="020B0604020202020204" pitchFamily="34" charset="0"/>
              <a:ea typeface="Tahoma" panose="020B0604030504040204" pitchFamily="34" charset="0"/>
              <a:cs typeface="Arial" panose="020B0604020202020204" pitchFamily="34" charset="0"/>
            </a:endParaRPr>
          </a:p>
          <a:p>
            <a:pPr algn="ctr">
              <a:lnSpc>
                <a:spcPct val="150000"/>
              </a:lnSpc>
            </a:pPr>
            <a:endParaRPr lang="en-US" sz="1600" dirty="0">
              <a:latin typeface="Arial" panose="020B0604020202020204" pitchFamily="34" charset="0"/>
              <a:ea typeface="Tahoma" panose="020B0604030504040204" pitchFamily="34" charset="0"/>
              <a:cs typeface="Arial" panose="020B0604020202020204" pitchFamily="34" charset="0"/>
            </a:endParaRPr>
          </a:p>
        </p:txBody>
      </p:sp>
      <p:cxnSp>
        <p:nvCxnSpPr>
          <p:cNvPr id="13" name="Straight Connector 12"/>
          <p:cNvCxnSpPr/>
          <p:nvPr/>
        </p:nvCxnSpPr>
        <p:spPr>
          <a:xfrm>
            <a:off x="2395232" y="4731657"/>
            <a:ext cx="4382939"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447" y="2879513"/>
            <a:ext cx="2711541" cy="7898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192" y="1440492"/>
            <a:ext cx="1958050" cy="1248257"/>
          </a:xfrm>
          <a:prstGeom prst="rect">
            <a:avLst/>
          </a:prstGeom>
        </p:spPr>
      </p:pic>
      <p:sp>
        <p:nvSpPr>
          <p:cNvPr id="15" name="Rectangle 14"/>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33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45" y="1179606"/>
            <a:ext cx="1419602" cy="413532"/>
          </a:xfrm>
          <a:prstGeom prst="rect">
            <a:avLst/>
          </a:prstGeom>
        </p:spPr>
      </p:pic>
      <p:sp>
        <p:nvSpPr>
          <p:cNvPr id="13" name="TextBox 12"/>
          <p:cNvSpPr txBox="1"/>
          <p:nvPr/>
        </p:nvSpPr>
        <p:spPr>
          <a:xfrm>
            <a:off x="503478" y="532901"/>
            <a:ext cx="1625766" cy="523220"/>
          </a:xfrm>
          <a:prstGeom prst="rect">
            <a:avLst/>
          </a:prstGeom>
          <a:noFill/>
        </p:spPr>
        <p:txBody>
          <a:bodyPr wrap="none" rtlCol="0">
            <a:spAutoFit/>
          </a:bodyPr>
          <a:lstStyle/>
          <a:p>
            <a:r>
              <a:rPr lang="en-US" sz="2800" dirty="0" err="1">
                <a:solidFill>
                  <a:schemeClr val="tx2"/>
                </a:solidFill>
                <a:latin typeface="Arial" panose="020B0604020202020204" pitchFamily="34" charset="0"/>
                <a:cs typeface="Arial" panose="020B0604020202020204" pitchFamily="34" charset="0"/>
              </a:rPr>
              <a:t>Nội</a:t>
            </a:r>
            <a:r>
              <a:rPr lang="en-US" sz="2800" dirty="0">
                <a:solidFill>
                  <a:schemeClr val="tx2"/>
                </a:solidFill>
                <a:latin typeface="Arial" panose="020B0604020202020204" pitchFamily="34" charset="0"/>
                <a:cs typeface="Arial" panose="020B0604020202020204" pitchFamily="34" charset="0"/>
              </a:rPr>
              <a:t> dung</a:t>
            </a:r>
          </a:p>
        </p:txBody>
      </p:sp>
      <p:cxnSp>
        <p:nvCxnSpPr>
          <p:cNvPr id="14" name="Straight Connector 13"/>
          <p:cNvCxnSpPr/>
          <p:nvPr/>
        </p:nvCxnSpPr>
        <p:spPr>
          <a:xfrm>
            <a:off x="417496" y="1009664"/>
            <a:ext cx="1591522" cy="28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9020" y="570006"/>
            <a:ext cx="464457" cy="609600"/>
            <a:chOff x="178883" y="186399"/>
            <a:chExt cx="464457" cy="609600"/>
          </a:xfrm>
        </p:grpSpPr>
        <p:sp>
          <p:nvSpPr>
            <p:cNvPr id="16" name="Pentagon 15"/>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extBox 16"/>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908" y="316550"/>
            <a:ext cx="1087677" cy="693394"/>
          </a:xfrm>
          <a:prstGeom prst="rect">
            <a:avLst/>
          </a:prstGeom>
        </p:spPr>
      </p:pic>
      <p:graphicFrame>
        <p:nvGraphicFramePr>
          <p:cNvPr id="3" name="Diagram 2"/>
          <p:cNvGraphicFramePr/>
          <p:nvPr>
            <p:extLst>
              <p:ext uri="{D42A27DB-BD31-4B8C-83A1-F6EECF244321}">
                <p14:modId xmlns:p14="http://schemas.microsoft.com/office/powerpoint/2010/main" val="339766403"/>
              </p:ext>
            </p:extLst>
          </p:nvPr>
        </p:nvGraphicFramePr>
        <p:xfrm>
          <a:off x="417496" y="1349268"/>
          <a:ext cx="8335585" cy="475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130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Kết quả hình ảnh cho building">
            <a:extLst>
              <a:ext uri="{FF2B5EF4-FFF2-40B4-BE49-F238E27FC236}">
                <a16:creationId xmlns:a16="http://schemas.microsoft.com/office/drawing/2014/main" xmlns="" id="{6384732E-5586-774D-9627-3FAB8FB00C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2A1C9B1-98EB-A94B-8F61-72C0004CBED6}"/>
              </a:ext>
            </a:extLst>
          </p:cNvPr>
          <p:cNvSpPr>
            <a:spLocks noGrp="1"/>
          </p:cNvSpPr>
          <p:nvPr>
            <p:ph type="sldNum" sz="quarter" idx="12"/>
          </p:nvPr>
        </p:nvSpPr>
        <p:spPr/>
        <p:txBody>
          <a:bodyPr/>
          <a:lstStyle/>
          <a:p>
            <a:fld id="{7CCF888A-EAF0-4D49-9AC4-1F3CCBB51E6E}" type="slidenum">
              <a:rPr lang="en-US" smtClean="0"/>
              <a:pPr/>
              <a:t>3</a:t>
            </a:fld>
            <a:endParaRPr lang="en-US"/>
          </a:p>
        </p:txBody>
      </p:sp>
      <p:sp>
        <p:nvSpPr>
          <p:cNvPr id="6" name="TextBox 5">
            <a:extLst>
              <a:ext uri="{FF2B5EF4-FFF2-40B4-BE49-F238E27FC236}">
                <a16:creationId xmlns:a16="http://schemas.microsoft.com/office/drawing/2014/main" xmlns="" id="{6C8CC1D8-D2CC-7649-B550-371ABAD55B81}"/>
              </a:ext>
            </a:extLst>
          </p:cNvPr>
          <p:cNvSpPr txBox="1"/>
          <p:nvPr/>
        </p:nvSpPr>
        <p:spPr>
          <a:xfrm>
            <a:off x="2879679" y="389855"/>
            <a:ext cx="6150854" cy="461665"/>
          </a:xfrm>
          <a:prstGeom prst="rect">
            <a:avLst/>
          </a:prstGeom>
          <a:noFill/>
          <a:ln w="57150">
            <a:solidFill>
              <a:srgbClr val="3665B0"/>
            </a:solidFill>
            <a:prstDash val="dash"/>
          </a:ln>
        </p:spPr>
        <p:txBody>
          <a:bodyPr wrap="square" rtlCol="0">
            <a:spAutoFit/>
          </a:bodyPr>
          <a:lstStyle/>
          <a:p>
            <a:pPr marL="514350" indent="-514350" algn="ctr">
              <a:buAutoNum type="arabicPeriod"/>
            </a:pPr>
            <a:r>
              <a:rPr lang="en-US" sz="2400" b="1" dirty="0" smtClean="0">
                <a:solidFill>
                  <a:srgbClr val="3665B0"/>
                </a:solidFill>
                <a:latin typeface="Arial" panose="020B0604020202020204" pitchFamily="34" charset="0"/>
                <a:cs typeface="Arial" panose="020B0604020202020204" pitchFamily="34" charset="0"/>
              </a:rPr>
              <a:t>LỰA CHỌN CỦA </a:t>
            </a:r>
            <a:r>
              <a:rPr lang="en-US" sz="2400" b="1" smtClean="0">
                <a:solidFill>
                  <a:srgbClr val="3665B0"/>
                </a:solidFill>
                <a:latin typeface="Arial" panose="020B0604020202020204" pitchFamily="34" charset="0"/>
                <a:cs typeface="Arial" panose="020B0604020202020204" pitchFamily="34" charset="0"/>
              </a:rPr>
              <a:t>DOANH NGHIỆP</a:t>
            </a:r>
            <a:endParaRPr lang="en-US" sz="2400" b="1" dirty="0">
              <a:solidFill>
                <a:srgbClr val="3665B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69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90" y="1580860"/>
            <a:ext cx="8361195" cy="4572000"/>
          </a:xfrm>
        </p:spPr>
        <p:txBody>
          <a:bodyPr>
            <a:noAutofit/>
          </a:bodyPr>
          <a:lstStyle/>
          <a:p>
            <a:pPr algn="just"/>
            <a:r>
              <a:rPr lang="en-US" sz="2200" dirty="0" err="1" smtClean="0">
                <a:solidFill>
                  <a:schemeClr val="tx2"/>
                </a:solidFill>
                <a:latin typeface="Arial" panose="020B0604020202020204" pitchFamily="34" charset="0"/>
                <a:cs typeface="Arial" panose="020B0604020202020204" pitchFamily="34" charset="0"/>
              </a:rPr>
              <a:t>Doanh</a:t>
            </a:r>
            <a:r>
              <a:rPr lang="en-US" sz="2200" dirty="0" smtClean="0">
                <a:solidFill>
                  <a:schemeClr val="tx2"/>
                </a:solidFill>
                <a:latin typeface="Arial" panose="020B0604020202020204" pitchFamily="34" charset="0"/>
                <a:cs typeface="Arial" panose="020B0604020202020204" pitchFamily="34" charset="0"/>
              </a:rPr>
              <a:t> </a:t>
            </a:r>
            <a:r>
              <a:rPr lang="en-US" sz="2200" dirty="0" err="1" smtClean="0">
                <a:solidFill>
                  <a:schemeClr val="tx2"/>
                </a:solidFill>
                <a:latin typeface="Arial" panose="020B0604020202020204" pitchFamily="34" charset="0"/>
                <a:cs typeface="Arial" panose="020B0604020202020204" pitchFamily="34" charset="0"/>
              </a:rPr>
              <a:t>nghiệp</a:t>
            </a:r>
            <a:r>
              <a:rPr lang="en-US" sz="2200" dirty="0" smtClean="0">
                <a:solidFill>
                  <a:schemeClr val="tx2"/>
                </a:solidFill>
                <a:latin typeface="Arial" panose="020B0604020202020204" pitchFamily="34" charset="0"/>
                <a:cs typeface="Arial" panose="020B0604020202020204" pitchFamily="34" charset="0"/>
              </a:rPr>
              <a:t> </a:t>
            </a:r>
            <a:r>
              <a:rPr lang="vi-VN" sz="2200" dirty="0" smtClean="0">
                <a:solidFill>
                  <a:schemeClr val="tx2"/>
                </a:solidFill>
                <a:latin typeface="Arial" panose="020B0604020202020204" pitchFamily="34" charset="0"/>
                <a:cs typeface="Arial" panose="020B0604020202020204" pitchFamily="34" charset="0"/>
              </a:rPr>
              <a:t>chưa/không</a:t>
            </a:r>
            <a:r>
              <a:rPr lang="en-US" sz="2200" dirty="0" smtClean="0">
                <a:solidFill>
                  <a:schemeClr val="tx2"/>
                </a:solidFill>
                <a:latin typeface="Arial" panose="020B0604020202020204" pitchFamily="34" charset="0"/>
                <a:cs typeface="Arial" panose="020B0604020202020204" pitchFamily="34" charset="0"/>
              </a:rPr>
              <a:t> </a:t>
            </a:r>
            <a:r>
              <a:rPr lang="vi-VN" sz="2200" dirty="0" smtClean="0">
                <a:solidFill>
                  <a:schemeClr val="tx2"/>
                </a:solidFill>
                <a:latin typeface="Arial" panose="020B0604020202020204" pitchFamily="34" charset="0"/>
                <a:cs typeface="Arial" panose="020B0604020202020204" pitchFamily="34" charset="0"/>
              </a:rPr>
              <a:t>biết </a:t>
            </a:r>
            <a:r>
              <a:rPr lang="vi-VN" sz="2200" dirty="0">
                <a:solidFill>
                  <a:schemeClr val="tx2"/>
                </a:solidFill>
                <a:latin typeface="Arial" panose="020B0604020202020204" pitchFamily="34" charset="0"/>
                <a:cs typeface="Arial" panose="020B0604020202020204" pitchFamily="34" charset="0"/>
              </a:rPr>
              <a:t>tới phương thức Trọng tài; về các ưu điểm của phương thức này; về cách lựa chọn </a:t>
            </a:r>
            <a:r>
              <a:rPr lang="vi-VN" sz="2200">
                <a:solidFill>
                  <a:schemeClr val="tx2"/>
                </a:solidFill>
                <a:latin typeface="Arial" panose="020B0604020202020204" pitchFamily="34" charset="0"/>
                <a:cs typeface="Arial" panose="020B0604020202020204" pitchFamily="34" charset="0"/>
              </a:rPr>
              <a:t>Trọng </a:t>
            </a:r>
            <a:r>
              <a:rPr lang="vi-VN" sz="2200" smtClean="0">
                <a:solidFill>
                  <a:schemeClr val="tx2"/>
                </a:solidFill>
                <a:latin typeface="Arial" panose="020B0604020202020204" pitchFamily="34" charset="0"/>
                <a:cs typeface="Arial" panose="020B0604020202020204" pitchFamily="34" charset="0"/>
              </a:rPr>
              <a:t>tài</a:t>
            </a:r>
            <a:r>
              <a:rPr lang="en-US" sz="2200" smtClean="0">
                <a:solidFill>
                  <a:schemeClr val="tx2"/>
                </a:solidFill>
                <a:latin typeface="Arial" panose="020B0604020202020204" pitchFamily="34" charset="0"/>
                <a:cs typeface="Arial" panose="020B0604020202020204" pitchFamily="34" charset="0"/>
              </a:rPr>
              <a:t>:</a:t>
            </a:r>
            <a:endParaRPr lang="vi-VN" sz="2200" dirty="0">
              <a:solidFill>
                <a:schemeClr val="tx2"/>
              </a:solidFill>
              <a:latin typeface="Arial" panose="020B0604020202020204" pitchFamily="34" charset="0"/>
              <a:cs typeface="Arial" panose="020B0604020202020204" pitchFamily="34" charset="0"/>
            </a:endParaRPr>
          </a:p>
          <a:p>
            <a:pPr marL="623888" indent="-333375" algn="just">
              <a:buFont typeface="Wingdings" pitchFamily="2" charset="2"/>
              <a:buChar char="ü"/>
            </a:pPr>
            <a:r>
              <a:rPr lang="vi-VN" sz="2200" dirty="0" smtClean="0">
                <a:solidFill>
                  <a:schemeClr val="tx2"/>
                </a:solidFill>
                <a:latin typeface="Arial" panose="020B0604020202020204" pitchFamily="34" charset="0"/>
                <a:cs typeface="Arial" panose="020B0604020202020204" pitchFamily="34" charset="0"/>
              </a:rPr>
              <a:t>Chưa/không </a:t>
            </a:r>
            <a:r>
              <a:rPr lang="vi-VN" sz="2200" dirty="0">
                <a:solidFill>
                  <a:schemeClr val="tx2"/>
                </a:solidFill>
                <a:latin typeface="Arial" panose="020B0604020202020204" pitchFamily="34" charset="0"/>
                <a:cs typeface="Arial" panose="020B0604020202020204" pitchFamily="34" charset="0"/>
              </a:rPr>
              <a:t>quan tâm tới hợp đồng nói chung, nhóm điều khoản pháp lý nói riêng</a:t>
            </a:r>
          </a:p>
          <a:p>
            <a:pPr marL="623888" indent="-333375" algn="just">
              <a:buFont typeface="Wingdings" pitchFamily="2" charset="2"/>
              <a:buChar char="ü"/>
            </a:pPr>
            <a:r>
              <a:rPr lang="vi-VN" sz="2200" dirty="0" smtClean="0">
                <a:solidFill>
                  <a:schemeClr val="tx2"/>
                </a:solidFill>
                <a:latin typeface="Arial" panose="020B0604020202020204" pitchFamily="34" charset="0"/>
                <a:cs typeface="Arial" panose="020B0604020202020204" pitchFamily="34" charset="0"/>
              </a:rPr>
              <a:t>Nỗ </a:t>
            </a:r>
            <a:r>
              <a:rPr lang="vi-VN" sz="2200" dirty="0">
                <a:solidFill>
                  <a:schemeClr val="tx2"/>
                </a:solidFill>
                <a:latin typeface="Arial" panose="020B0604020202020204" pitchFamily="34" charset="0"/>
                <a:cs typeface="Arial" panose="020B0604020202020204" pitchFamily="34" charset="0"/>
              </a:rPr>
              <a:t>lực giới thiệu về Trọng tài từ các Trung tâm trọng tài: Có nhưng </a:t>
            </a:r>
            <a:r>
              <a:rPr lang="vi-VN" sz="2200">
                <a:solidFill>
                  <a:schemeClr val="tx2"/>
                </a:solidFill>
                <a:latin typeface="Arial" panose="020B0604020202020204" pitchFamily="34" charset="0"/>
                <a:cs typeface="Arial" panose="020B0604020202020204" pitchFamily="34" charset="0"/>
              </a:rPr>
              <a:t>chưa </a:t>
            </a:r>
            <a:r>
              <a:rPr lang="vi-VN" sz="2200" smtClean="0">
                <a:solidFill>
                  <a:schemeClr val="tx2"/>
                </a:solidFill>
                <a:latin typeface="Arial" panose="020B0604020202020204" pitchFamily="34" charset="0"/>
                <a:cs typeface="Arial" panose="020B0604020202020204" pitchFamily="34" charset="0"/>
              </a:rPr>
              <a:t>đủ</a:t>
            </a:r>
            <a:endParaRPr lang="vi-VN" sz="2200" dirty="0">
              <a:solidFill>
                <a:schemeClr val="tx2"/>
              </a:solidFill>
              <a:latin typeface="Arial" panose="020B0604020202020204" pitchFamily="34" charset="0"/>
              <a:cs typeface="Arial" panose="020B0604020202020204" pitchFamily="34" charset="0"/>
            </a:endParaRPr>
          </a:p>
          <a:p>
            <a:pPr marL="623888" indent="-333375" algn="just">
              <a:buFont typeface="Wingdings" pitchFamily="2" charset="2"/>
              <a:buChar char="ü"/>
            </a:pPr>
            <a:r>
              <a:rPr lang="vi-VN" sz="2200" dirty="0" smtClean="0">
                <a:solidFill>
                  <a:schemeClr val="tx2"/>
                </a:solidFill>
                <a:latin typeface="Arial" panose="020B0604020202020204" pitchFamily="34" charset="0"/>
                <a:cs typeface="Arial" panose="020B0604020202020204" pitchFamily="34" charset="0"/>
              </a:rPr>
              <a:t>Sự </a:t>
            </a:r>
            <a:r>
              <a:rPr lang="vi-VN" sz="2200" dirty="0">
                <a:solidFill>
                  <a:schemeClr val="tx2"/>
                </a:solidFill>
                <a:latin typeface="Arial" panose="020B0604020202020204" pitchFamily="34" charset="0"/>
                <a:cs typeface="Arial" panose="020B0604020202020204" pitchFamily="34" charset="0"/>
              </a:rPr>
              <a:t>hỗ trợ, quảng bá</a:t>
            </a:r>
            <a:r>
              <a:rPr lang="vi-VN" sz="2200">
                <a:solidFill>
                  <a:schemeClr val="tx2"/>
                </a:solidFill>
                <a:latin typeface="Arial" panose="020B0604020202020204" pitchFamily="34" charset="0"/>
                <a:cs typeface="Arial" panose="020B0604020202020204" pitchFamily="34" charset="0"/>
              </a:rPr>
              <a:t> </a:t>
            </a:r>
            <a:r>
              <a:rPr lang="vi-VN" sz="2200" smtClean="0">
                <a:solidFill>
                  <a:schemeClr val="tx2"/>
                </a:solidFill>
                <a:latin typeface="Arial" panose="020B0604020202020204" pitchFamily="34" charset="0"/>
                <a:cs typeface="Arial" panose="020B0604020202020204" pitchFamily="34" charset="0"/>
              </a:rPr>
              <a:t>phương </a:t>
            </a:r>
            <a:r>
              <a:rPr lang="vi-VN" sz="2200" dirty="0">
                <a:solidFill>
                  <a:schemeClr val="tx2"/>
                </a:solidFill>
                <a:latin typeface="Arial" panose="020B0604020202020204" pitchFamily="34" charset="0"/>
                <a:cs typeface="Arial" panose="020B0604020202020204" pitchFamily="34" charset="0"/>
              </a:rPr>
              <a:t>thức Trọng tài của các cơ quan, tổ chức có liên quan: Có nhưng </a:t>
            </a:r>
            <a:r>
              <a:rPr lang="vi-VN" sz="2200">
                <a:solidFill>
                  <a:schemeClr val="tx2"/>
                </a:solidFill>
                <a:latin typeface="Arial" panose="020B0604020202020204" pitchFamily="34" charset="0"/>
                <a:cs typeface="Arial" panose="020B0604020202020204" pitchFamily="34" charset="0"/>
              </a:rPr>
              <a:t>chưa </a:t>
            </a:r>
            <a:r>
              <a:rPr lang="vi-VN" sz="2200" smtClean="0">
                <a:solidFill>
                  <a:schemeClr val="tx2"/>
                </a:solidFill>
                <a:latin typeface="Arial" panose="020B0604020202020204" pitchFamily="34" charset="0"/>
                <a:cs typeface="Arial" panose="020B0604020202020204" pitchFamily="34" charset="0"/>
              </a:rPr>
              <a:t>đủ</a:t>
            </a:r>
            <a:r>
              <a:rPr lang="en-US" sz="2200" dirty="0" smtClean="0">
                <a:solidFill>
                  <a:schemeClr val="tx2"/>
                </a:solidFill>
                <a:latin typeface="Arial" panose="020B0604020202020204" pitchFamily="34" charset="0"/>
                <a:cs typeface="Arial" panose="020B0604020202020204" pitchFamily="34" charset="0"/>
              </a:rPr>
              <a:t>.</a:t>
            </a:r>
          </a:p>
          <a:p>
            <a:pPr marL="623888" indent="-333375" algn="just">
              <a:buNone/>
            </a:pPr>
            <a:endParaRPr lang="vi-VN" sz="2200" dirty="0">
              <a:solidFill>
                <a:srgbClr val="C00000"/>
              </a:solidFill>
              <a:latin typeface="Arial" panose="020B0604020202020204" pitchFamily="34" charset="0"/>
              <a:cs typeface="Arial" panose="020B0604020202020204" pitchFamily="34" charset="0"/>
            </a:endParaRPr>
          </a:p>
          <a:p>
            <a:pPr algn="just"/>
            <a:r>
              <a:rPr lang="en-US" sz="2200" smtClean="0">
                <a:solidFill>
                  <a:schemeClr val="tx2"/>
                </a:solidFill>
                <a:latin typeface="Arial" panose="020B0604020202020204" pitchFamily="34" charset="0"/>
                <a:cs typeface="Arial" panose="020B0604020202020204" pitchFamily="34" charset="0"/>
              </a:rPr>
              <a:t>Thiểu số, doanh </a:t>
            </a:r>
            <a:r>
              <a:rPr lang="en-US" sz="2200" dirty="0" err="1" smtClean="0">
                <a:solidFill>
                  <a:schemeClr val="tx2"/>
                </a:solidFill>
                <a:latin typeface="Arial" panose="020B0604020202020204" pitchFamily="34" charset="0"/>
                <a:cs typeface="Arial" panose="020B0604020202020204" pitchFamily="34" charset="0"/>
              </a:rPr>
              <a:t>nghiệp</a:t>
            </a:r>
            <a:r>
              <a:rPr lang="en-US" sz="2200" dirty="0" smtClean="0">
                <a:solidFill>
                  <a:schemeClr val="tx2"/>
                </a:solidFill>
                <a:latin typeface="Arial" panose="020B0604020202020204" pitchFamily="34" charset="0"/>
                <a:cs typeface="Arial" panose="020B0604020202020204" pitchFamily="34" charset="0"/>
              </a:rPr>
              <a:t> </a:t>
            </a:r>
            <a:r>
              <a:rPr lang="vi-VN" sz="2200" dirty="0" smtClean="0">
                <a:solidFill>
                  <a:schemeClr val="tx2"/>
                </a:solidFill>
                <a:latin typeface="Arial" panose="020B0604020202020204" pitchFamily="34" charset="0"/>
                <a:cs typeface="Arial" panose="020B0604020202020204" pitchFamily="34" charset="0"/>
              </a:rPr>
              <a:t>biết </a:t>
            </a:r>
            <a:r>
              <a:rPr lang="vi-VN" sz="2200" dirty="0">
                <a:solidFill>
                  <a:schemeClr val="tx2"/>
                </a:solidFill>
                <a:latin typeface="Arial" panose="020B0604020202020204" pitchFamily="34" charset="0"/>
                <a:cs typeface="Arial" panose="020B0604020202020204" pitchFamily="34" charset="0"/>
              </a:rPr>
              <a:t>nhưng chủ động không chọn Trọng </a:t>
            </a:r>
            <a:r>
              <a:rPr lang="vi-VN" sz="2200" dirty="0" smtClean="0">
                <a:solidFill>
                  <a:schemeClr val="tx2"/>
                </a:solidFill>
                <a:latin typeface="Arial" panose="020B0604020202020204" pitchFamily="34" charset="0"/>
                <a:cs typeface="Arial" panose="020B0604020202020204" pitchFamily="34" charset="0"/>
              </a:rPr>
              <a:t>tài</a:t>
            </a:r>
            <a:endParaRPr lang="en-US" sz="2200" dirty="0" smtClean="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633447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6865149"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Trọng tài – vì sao Doanh nghiệp chưa lựa chọn nhiều</a:t>
            </a:r>
            <a:endParaRPr lang="en-US" sz="22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52284"/>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633447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104" y="1393543"/>
            <a:ext cx="7777017" cy="5184677"/>
          </a:xfrm>
          <a:prstGeom prst="rect">
            <a:avLst/>
          </a:prstGeom>
        </p:spPr>
      </p:pic>
    </p:spTree>
    <p:extLst>
      <p:ext uri="{BB962C8B-B14F-4D97-AF65-F5344CB8AC3E}">
        <p14:creationId xmlns:p14="http://schemas.microsoft.com/office/powerpoint/2010/main" val="2673261628"/>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57" y="514685"/>
            <a:ext cx="5004144" cy="3132463"/>
          </a:xfrm>
          <a:prstGeom prst="rect">
            <a:avLst/>
          </a:prstGeom>
        </p:spPr>
      </p:pic>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flipV="1">
            <a:off x="443693" y="956161"/>
            <a:ext cx="3881564" cy="15098"/>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3974934" cy="430887"/>
          </a:xfrm>
          <a:prstGeom prst="rect">
            <a:avLst/>
          </a:prstGeom>
        </p:spPr>
        <p:txBody>
          <a:bodyPr wrap="none">
            <a:spAutoFit/>
          </a:bodyPr>
          <a:lstStyle/>
          <a:p>
            <a:r>
              <a:rPr lang="en-US" sz="2200" dirty="0" err="1" smtClean="0">
                <a:solidFill>
                  <a:schemeClr val="tx2"/>
                </a:solidFill>
                <a:latin typeface="Arial" panose="020B0604020202020204" pitchFamily="34" charset="0"/>
                <a:cs typeface="Arial" panose="020B0604020202020204" pitchFamily="34" charset="0"/>
              </a:rPr>
              <a:t>Trọng</a:t>
            </a:r>
            <a:r>
              <a:rPr lang="en-US" sz="2200" dirty="0" smtClean="0">
                <a:solidFill>
                  <a:schemeClr val="tx2"/>
                </a:solidFill>
                <a:latin typeface="Arial" panose="020B0604020202020204" pitchFamily="34" charset="0"/>
                <a:cs typeface="Arial" panose="020B0604020202020204" pitchFamily="34" charset="0"/>
              </a:rPr>
              <a:t> </a:t>
            </a:r>
            <a:r>
              <a:rPr lang="en-US" sz="2200" dirty="0" err="1" smtClean="0">
                <a:solidFill>
                  <a:schemeClr val="tx2"/>
                </a:solidFill>
                <a:latin typeface="Arial" panose="020B0604020202020204" pitchFamily="34" charset="0"/>
                <a:cs typeface="Arial" panose="020B0604020202020204" pitchFamily="34" charset="0"/>
              </a:rPr>
              <a:t>tài</a:t>
            </a:r>
            <a:r>
              <a:rPr lang="en-US" sz="2200" dirty="0" smtClean="0">
                <a:solidFill>
                  <a:schemeClr val="tx2"/>
                </a:solidFill>
                <a:latin typeface="Arial" panose="020B0604020202020204" pitchFamily="34" charset="0"/>
                <a:cs typeface="Arial" panose="020B0604020202020204" pitchFamily="34" charset="0"/>
              </a:rPr>
              <a:t> – </a:t>
            </a:r>
            <a:r>
              <a:rPr lang="en-US" sz="2200" dirty="0" err="1" smtClean="0">
                <a:solidFill>
                  <a:schemeClr val="tx2"/>
                </a:solidFill>
                <a:latin typeface="Arial" panose="020B0604020202020204" pitchFamily="34" charset="0"/>
                <a:cs typeface="Arial" panose="020B0604020202020204" pitchFamily="34" charset="0"/>
              </a:rPr>
              <a:t>Dấu</a:t>
            </a:r>
            <a:r>
              <a:rPr lang="en-US" sz="2200" dirty="0" smtClean="0">
                <a:solidFill>
                  <a:schemeClr val="tx2"/>
                </a:solidFill>
                <a:latin typeface="Arial" panose="020B0604020202020204" pitchFamily="34" charset="0"/>
                <a:cs typeface="Arial" panose="020B0604020202020204" pitchFamily="34" charset="0"/>
              </a:rPr>
              <a:t> </a:t>
            </a:r>
            <a:r>
              <a:rPr lang="en-US" sz="2200" dirty="0" err="1" smtClean="0">
                <a:solidFill>
                  <a:schemeClr val="tx2"/>
                </a:solidFill>
                <a:latin typeface="Arial" panose="020B0604020202020204" pitchFamily="34" charset="0"/>
                <a:cs typeface="Arial" panose="020B0604020202020204" pitchFamily="34" charset="0"/>
              </a:rPr>
              <a:t>hiệu</a:t>
            </a:r>
            <a:r>
              <a:rPr lang="en-US" sz="2200" dirty="0" smtClean="0">
                <a:solidFill>
                  <a:schemeClr val="tx2"/>
                </a:solidFill>
                <a:latin typeface="Arial" panose="020B0604020202020204" pitchFamily="34" charset="0"/>
                <a:cs typeface="Arial" panose="020B0604020202020204" pitchFamily="34" charset="0"/>
              </a:rPr>
              <a:t> </a:t>
            </a:r>
            <a:r>
              <a:rPr lang="en-US" sz="2200" dirty="0" err="1" smtClean="0">
                <a:solidFill>
                  <a:schemeClr val="tx2"/>
                </a:solidFill>
                <a:latin typeface="Arial" panose="020B0604020202020204" pitchFamily="34" charset="0"/>
                <a:cs typeface="Arial" panose="020B0604020202020204" pitchFamily="34" charset="0"/>
              </a:rPr>
              <a:t>khả</a:t>
            </a:r>
            <a:r>
              <a:rPr lang="en-US" sz="2200" dirty="0" smtClean="0">
                <a:solidFill>
                  <a:schemeClr val="tx2"/>
                </a:solidFill>
                <a:latin typeface="Arial" panose="020B0604020202020204" pitchFamily="34" charset="0"/>
                <a:cs typeface="Arial" panose="020B0604020202020204" pitchFamily="34" charset="0"/>
              </a:rPr>
              <a:t> </a:t>
            </a:r>
            <a:r>
              <a:rPr lang="en-US" sz="2200" dirty="0" err="1" smtClean="0">
                <a:solidFill>
                  <a:schemeClr val="tx2"/>
                </a:solidFill>
                <a:latin typeface="Arial" panose="020B0604020202020204" pitchFamily="34" charset="0"/>
                <a:cs typeface="Arial" panose="020B0604020202020204" pitchFamily="34" charset="0"/>
              </a:rPr>
              <a:t>quan</a:t>
            </a:r>
            <a:endParaRPr lang="en-US" sz="2200" dirty="0">
              <a:solidFill>
                <a:schemeClr val="tx2"/>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929" y="3882808"/>
            <a:ext cx="5263306" cy="2624888"/>
          </a:xfrm>
          <a:prstGeom prst="rect">
            <a:avLst/>
          </a:prstGeom>
        </p:spPr>
      </p:pic>
    </p:spTree>
    <p:extLst>
      <p:ext uri="{BB962C8B-B14F-4D97-AF65-F5344CB8AC3E}">
        <p14:creationId xmlns:p14="http://schemas.microsoft.com/office/powerpoint/2010/main" val="2235418645"/>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flipV="1">
            <a:off x="443693" y="956161"/>
            <a:ext cx="3881564" cy="15098"/>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3974934"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Trọng tài – Dấu hiệu khả quan</a:t>
            </a:r>
            <a:endParaRPr lang="en-US" sz="2200">
              <a:solidFill>
                <a:schemeClr val="tx2"/>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rcRect/>
          <a:stretch>
            <a:fillRect/>
          </a:stretch>
        </p:blipFill>
        <p:spPr>
          <a:xfrm>
            <a:off x="922850" y="1496029"/>
            <a:ext cx="6804813" cy="5062852"/>
          </a:xfrm>
          <a:prstGeom prst="rect">
            <a:avLst/>
          </a:prstGeom>
        </p:spPr>
      </p:pic>
    </p:spTree>
    <p:extLst>
      <p:ext uri="{BB962C8B-B14F-4D97-AF65-F5344CB8AC3E}">
        <p14:creationId xmlns:p14="http://schemas.microsoft.com/office/powerpoint/2010/main" val="3770724316"/>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93" y="1529269"/>
            <a:ext cx="8229600" cy="4572000"/>
          </a:xfrm>
        </p:spPr>
        <p:txBody>
          <a:bodyPr>
            <a:noAutofit/>
          </a:bodyPr>
          <a:lstStyle/>
          <a:p>
            <a:pPr algn="just"/>
            <a:r>
              <a:rPr lang="en-US" sz="2400" dirty="0" err="1" smtClean="0">
                <a:solidFill>
                  <a:schemeClr val="tx2"/>
                </a:solidFill>
                <a:latin typeface="Arial" panose="020B0604020202020204" pitchFamily="34" charset="0"/>
                <a:cs typeface="Arial" panose="020B0604020202020204" pitchFamily="34" charset="0"/>
              </a:rPr>
              <a:t>Trước</a:t>
            </a:r>
            <a:r>
              <a:rPr lang="en-US" sz="2400" dirty="0" smtClean="0">
                <a:solidFill>
                  <a:schemeClr val="tx2"/>
                </a:solidFill>
                <a:latin typeface="Arial" panose="020B0604020202020204" pitchFamily="34" charset="0"/>
                <a:cs typeface="Arial" panose="020B0604020202020204" pitchFamily="34" charset="0"/>
              </a:rPr>
              <a:t> </a:t>
            </a:r>
            <a:r>
              <a:rPr lang="en-US" sz="2400" dirty="0" err="1" smtClean="0">
                <a:solidFill>
                  <a:schemeClr val="tx2"/>
                </a:solidFill>
                <a:latin typeface="Arial" panose="020B0604020202020204" pitchFamily="34" charset="0"/>
                <a:cs typeface="Arial" panose="020B0604020202020204" pitchFamily="34" charset="0"/>
              </a:rPr>
              <a:t>đây</a:t>
            </a:r>
            <a:r>
              <a:rPr lang="en-US" sz="2400" dirty="0" smtClean="0">
                <a:solidFill>
                  <a:schemeClr val="tx2"/>
                </a:solidFill>
                <a:latin typeface="Arial" panose="020B0604020202020204" pitchFamily="34" charset="0"/>
                <a:cs typeface="Arial" panose="020B0604020202020204" pitchFamily="34" charset="0"/>
              </a:rPr>
              <a:t> </a:t>
            </a:r>
            <a:r>
              <a:rPr lang="en-US" sz="2400" dirty="0" err="1" smtClean="0">
                <a:solidFill>
                  <a:schemeClr val="tx2"/>
                </a:solidFill>
                <a:latin typeface="Arial" panose="020B0604020202020204" pitchFamily="34" charset="0"/>
                <a:cs typeface="Arial" panose="020B0604020202020204" pitchFamily="34" charset="0"/>
              </a:rPr>
              <a:t>chưa</a:t>
            </a:r>
            <a:r>
              <a:rPr lang="vi-VN" sz="2400" dirty="0" smtClean="0">
                <a:solidFill>
                  <a:schemeClr val="tx2"/>
                </a:solidFill>
                <a:latin typeface="Arial" panose="020B0604020202020204" pitchFamily="34" charset="0"/>
                <a:cs typeface="Arial" panose="020B0604020202020204" pitchFamily="34" charset="0"/>
              </a:rPr>
              <a:t> </a:t>
            </a:r>
            <a:r>
              <a:rPr lang="vi-VN" sz="2400" dirty="0">
                <a:solidFill>
                  <a:schemeClr val="tx2"/>
                </a:solidFill>
                <a:latin typeface="Arial" panose="020B0604020202020204" pitchFamily="34" charset="0"/>
                <a:cs typeface="Arial" panose="020B0604020202020204" pitchFamily="34" charset="0"/>
              </a:rPr>
              <a:t>có pháp luật về </a:t>
            </a:r>
            <a:r>
              <a:rPr lang="vi-VN" sz="2400">
                <a:solidFill>
                  <a:schemeClr val="tx2"/>
                </a:solidFill>
                <a:latin typeface="Arial" panose="020B0604020202020204" pitchFamily="34" charset="0"/>
                <a:cs typeface="Arial" panose="020B0604020202020204" pitchFamily="34" charset="0"/>
              </a:rPr>
              <a:t>hòa </a:t>
            </a:r>
            <a:r>
              <a:rPr lang="vi-VN" sz="2400" smtClean="0">
                <a:solidFill>
                  <a:schemeClr val="tx2"/>
                </a:solidFill>
                <a:latin typeface="Arial" panose="020B0604020202020204" pitchFamily="34" charset="0"/>
                <a:cs typeface="Arial" panose="020B0604020202020204" pitchFamily="34" charset="0"/>
              </a:rPr>
              <a:t>giải</a:t>
            </a:r>
            <a:r>
              <a:rPr lang="en-US" sz="2400" smtClean="0">
                <a:solidFill>
                  <a:schemeClr val="tx2"/>
                </a:solidFill>
                <a:latin typeface="Arial" panose="020B0604020202020204" pitchFamily="34" charset="0"/>
                <a:cs typeface="Arial" panose="020B0604020202020204" pitchFamily="34" charset="0"/>
              </a:rPr>
              <a:t> thương mại</a:t>
            </a:r>
            <a:endParaRPr lang="vi-VN" sz="2400" dirty="0">
              <a:solidFill>
                <a:schemeClr val="tx2"/>
              </a:solidFill>
              <a:latin typeface="Arial" panose="020B0604020202020204" pitchFamily="34" charset="0"/>
              <a:cs typeface="Arial" panose="020B0604020202020204" pitchFamily="34" charset="0"/>
            </a:endParaRPr>
          </a:p>
          <a:p>
            <a:pPr algn="just"/>
            <a:r>
              <a:rPr lang="en-US" sz="2400" dirty="0" err="1" smtClean="0">
                <a:solidFill>
                  <a:schemeClr val="tx2"/>
                </a:solidFill>
                <a:latin typeface="Arial" panose="020B0604020202020204" pitchFamily="34" charset="0"/>
                <a:cs typeface="Arial" panose="020B0604020202020204" pitchFamily="34" charset="0"/>
              </a:rPr>
              <a:t>Hiện</a:t>
            </a:r>
            <a:r>
              <a:rPr lang="en-US" sz="2400" dirty="0" smtClean="0">
                <a:solidFill>
                  <a:schemeClr val="tx2"/>
                </a:solidFill>
                <a:latin typeface="Arial" panose="020B0604020202020204" pitchFamily="34" charset="0"/>
                <a:cs typeface="Arial" panose="020B0604020202020204" pitchFamily="34" charset="0"/>
              </a:rPr>
              <a:t> n</a:t>
            </a:r>
            <a:r>
              <a:rPr lang="vi-VN" sz="2400" dirty="0" smtClean="0">
                <a:solidFill>
                  <a:schemeClr val="tx2"/>
                </a:solidFill>
                <a:latin typeface="Arial" panose="020B0604020202020204" pitchFamily="34" charset="0"/>
                <a:cs typeface="Arial" panose="020B0604020202020204" pitchFamily="34" charset="0"/>
              </a:rPr>
              <a:t>ay </a:t>
            </a:r>
            <a:r>
              <a:rPr lang="vi-VN" sz="2400" dirty="0">
                <a:solidFill>
                  <a:schemeClr val="tx2"/>
                </a:solidFill>
                <a:latin typeface="Arial" panose="020B0604020202020204" pitchFamily="34" charset="0"/>
                <a:cs typeface="Arial" panose="020B0604020202020204" pitchFamily="34" charset="0"/>
              </a:rPr>
              <a:t>có Nghị định 22/2017 và BLTTDS 2015 nhưng vẫn ít vì DN chưa biết chưa hiểu sâu về các văn bản</a:t>
            </a:r>
            <a:r>
              <a:rPr lang="vi-VN" sz="2400" dirty="0" smtClean="0">
                <a:solidFill>
                  <a:schemeClr val="tx2"/>
                </a:solidFill>
                <a:latin typeface="Arial" panose="020B0604020202020204" pitchFamily="34" charset="0"/>
                <a:cs typeface="Arial" panose="020B0604020202020204" pitchFamily="34" charset="0"/>
              </a:rPr>
              <a:t>.</a:t>
            </a:r>
            <a:endParaRPr lang="vi-VN" sz="2400" dirty="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633447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6104556"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Hòa giải – vì sao Doanh nghiệp chưa thực hiện</a:t>
            </a:r>
            <a:endParaRPr lang="en-US" sz="22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200551"/>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1"/>
            <a:ext cx="4790464" cy="17760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790464" y="-16041"/>
            <a:ext cx="2637031" cy="177602"/>
          </a:xfrm>
          <a:prstGeom prst="rect">
            <a:avLst/>
          </a:prstGeom>
          <a:solidFill>
            <a:srgbClr val="3665B0"/>
          </a:solidFill>
          <a:ln>
            <a:solidFill>
              <a:srgbClr val="366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427495" y="-16042"/>
            <a:ext cx="1716505" cy="177602"/>
          </a:xfrm>
          <a:prstGeom prst="rect">
            <a:avLst/>
          </a:prstGeom>
          <a:solidFill>
            <a:srgbClr val="7CD2C4"/>
          </a:solidFill>
          <a:ln>
            <a:solidFill>
              <a:srgbClr val="7CD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6" y="953445"/>
            <a:ext cx="1419602" cy="4135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908" y="225678"/>
            <a:ext cx="1087677" cy="693394"/>
          </a:xfrm>
          <a:prstGeom prst="rect">
            <a:avLst/>
          </a:prstGeom>
        </p:spPr>
      </p:pic>
      <p:cxnSp>
        <p:nvCxnSpPr>
          <p:cNvPr id="9" name="Straight Connector 8"/>
          <p:cNvCxnSpPr/>
          <p:nvPr/>
        </p:nvCxnSpPr>
        <p:spPr>
          <a:xfrm>
            <a:off x="443693" y="971259"/>
            <a:ext cx="633447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5217" y="531601"/>
            <a:ext cx="464457" cy="609600"/>
            <a:chOff x="178883" y="186399"/>
            <a:chExt cx="464457" cy="609600"/>
          </a:xfrm>
        </p:grpSpPr>
        <p:sp>
          <p:nvSpPr>
            <p:cNvPr id="11" name="Pentagon 10"/>
            <p:cNvSpPr/>
            <p:nvPr/>
          </p:nvSpPr>
          <p:spPr>
            <a:xfrm rot="5400000">
              <a:off x="106312" y="258970"/>
              <a:ext cx="609600" cy="464457"/>
            </a:xfrm>
            <a:prstGeom prst="homePlate">
              <a:avLst/>
            </a:prstGeom>
            <a:solidFill>
              <a:srgbClr val="7CD2C4"/>
            </a:solidFill>
            <a:ln>
              <a:solidFill>
                <a:srgbClr val="7CD2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p:cNvSpPr txBox="1"/>
            <p:nvPr/>
          </p:nvSpPr>
          <p:spPr>
            <a:xfrm>
              <a:off x="241033" y="210849"/>
              <a:ext cx="184731" cy="400110"/>
            </a:xfrm>
            <a:prstGeom prst="rect">
              <a:avLst/>
            </a:prstGeom>
            <a:noFill/>
          </p:spPr>
          <p:txBody>
            <a:bodyPr wrap="none" rtlCol="0">
              <a:spAutoFit/>
            </a:bodyPr>
            <a:lstStyle/>
            <a:p>
              <a:endParaRPr lang="en-US" sz="2000" b="1" dirty="0">
                <a:solidFill>
                  <a:schemeClr val="accent1">
                    <a:lumMod val="50000"/>
                  </a:schemeClr>
                </a:solidFill>
                <a:latin typeface="Arial" panose="020B0604020202020204" pitchFamily="34" charset="0"/>
                <a:cs typeface="Arial" panose="020B0604020202020204" pitchFamily="34" charset="0"/>
              </a:endParaRPr>
            </a:p>
          </p:txBody>
        </p:sp>
      </p:grpSp>
      <p:sp>
        <p:nvSpPr>
          <p:cNvPr id="13" name="Rectangle 12"/>
          <p:cNvSpPr/>
          <p:nvPr/>
        </p:nvSpPr>
        <p:spPr>
          <a:xfrm>
            <a:off x="590917" y="514685"/>
            <a:ext cx="3858749" cy="430887"/>
          </a:xfrm>
          <a:prstGeom prst="rect">
            <a:avLst/>
          </a:prstGeom>
        </p:spPr>
        <p:txBody>
          <a:bodyPr wrap="none">
            <a:spAutoFit/>
          </a:bodyPr>
          <a:lstStyle/>
          <a:p>
            <a:r>
              <a:rPr lang="en-US" sz="2200" smtClean="0">
                <a:solidFill>
                  <a:schemeClr val="tx2"/>
                </a:solidFill>
                <a:latin typeface="Arial" panose="020B0604020202020204" pitchFamily="34" charset="0"/>
                <a:cs typeface="Arial" panose="020B0604020202020204" pitchFamily="34" charset="0"/>
              </a:rPr>
              <a:t>Hòa giải – dấu hiệu khả quan</a:t>
            </a:r>
            <a:endParaRPr lang="en-US" sz="2200">
              <a:solidFill>
                <a:schemeClr val="tx2"/>
              </a:solidFill>
              <a:latin typeface="Arial" panose="020B0604020202020204" pitchFamily="34" charset="0"/>
              <a:cs typeface="Arial" panose="020B0604020202020204" pitchFamily="34" charset="0"/>
            </a:endParaRPr>
          </a:p>
        </p:txBody>
      </p:sp>
      <p:pic>
        <p:nvPicPr>
          <p:cNvPr id="2050" name="Picture 2" descr="Trong hÃ¬nh áº£nh cÃ³ thá» cÃ³: 8 ngÆ°á»i, má»i ngÆ°á»i Äang cÆ°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47" y="1545223"/>
            <a:ext cx="4121339" cy="2738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147" y="4454138"/>
            <a:ext cx="2766766" cy="184451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4415" y="4454138"/>
            <a:ext cx="2772097" cy="1844511"/>
          </a:xfrm>
          <a:prstGeom prst="rect">
            <a:avLst/>
          </a:prstGeom>
          <a:ln>
            <a:noFill/>
          </a:ln>
          <a:effectLst>
            <a:outerShdw blurRad="292100" dist="139700" dir="2700000" algn="tl" rotWithShape="0">
              <a:srgbClr val="333333">
                <a:alpha val="65000"/>
              </a:srgbClr>
            </a:outerShdw>
          </a:effectLst>
        </p:spPr>
      </p:pic>
      <p:pic>
        <p:nvPicPr>
          <p:cNvPr id="2052" name="Picture 4" descr="Trong hÃ¬nh áº£nh cÃ³ thá» cÃ³: 5 ngÆ°á»i, má»i ngÆ°á»i Äang cÆ°á»i, má»i ngÆ°á»i Äang Äá»©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8014" y="4454138"/>
            <a:ext cx="2459348" cy="1844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3972" y="1536918"/>
            <a:ext cx="4123390" cy="2748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251871"/>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1340</TotalTime>
  <Words>938</Words>
  <Application>Microsoft Office PowerPoint</Application>
  <PresentationFormat>On-screen Show (4:3)</PresentationFormat>
  <Paragraphs>81</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Tahoma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dc:creator>
  <cp:lastModifiedBy>Nguyen Nghia</cp:lastModifiedBy>
  <cp:revision>546</cp:revision>
  <cp:lastPrinted>2018-08-10T07:21:11Z</cp:lastPrinted>
  <dcterms:created xsi:type="dcterms:W3CDTF">2018-05-23T07:18:15Z</dcterms:created>
  <dcterms:modified xsi:type="dcterms:W3CDTF">2018-11-20T09:35:43Z</dcterms:modified>
</cp:coreProperties>
</file>