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wdp" ContentType="image/vnd.ms-photo"/>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6" r:id="rId2"/>
    <p:sldId id="257" r:id="rId3"/>
    <p:sldId id="259" r:id="rId4"/>
    <p:sldId id="260" r:id="rId5"/>
    <p:sldId id="284" r:id="rId6"/>
    <p:sldId id="285" r:id="rId7"/>
    <p:sldId id="287" r:id="rId8"/>
    <p:sldId id="286" r:id="rId9"/>
    <p:sldId id="290" r:id="rId10"/>
    <p:sldId id="289" r:id="rId11"/>
    <p:sldId id="302" r:id="rId12"/>
    <p:sldId id="293" r:id="rId13"/>
    <p:sldId id="294" r:id="rId14"/>
    <p:sldId id="295" r:id="rId15"/>
    <p:sldId id="299" r:id="rId16"/>
    <p:sldId id="300" r:id="rId17"/>
    <p:sldId id="303" r:id="rId18"/>
    <p:sldId id="277" r:id="rId19"/>
    <p:sldId id="297" r:id="rId20"/>
    <p:sldId id="296" r:id="rId21"/>
    <p:sldId id="304" r:id="rId22"/>
    <p:sldId id="268" r:id="rId23"/>
    <p:sldId id="301" r:id="rId24"/>
    <p:sldId id="281" r:id="rId25"/>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anh Hoa Nguyen" initials="KHN"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6B89"/>
    <a:srgbClr val="5A8B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52" autoAdjust="0"/>
    <p:restoredTop sz="94660"/>
  </p:normalViewPr>
  <p:slideViewPr>
    <p:cSldViewPr snapToGrid="0">
      <p:cViewPr>
        <p:scale>
          <a:sx n="92" d="100"/>
          <a:sy n="92" d="100"/>
        </p:scale>
        <p:origin x="1008" y="3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dinhtuan\Desktop\Chi%20Hoi%202_08%20Oct%202018\NK%20Gia&#770;&#769;y%202016-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'Waste Paper'!$B$14</c:f>
              <c:strCache>
                <c:ptCount val="1"/>
                <c:pt idx="0">
                  <c:v>Nhập Khẩu</c:v>
                </c:pt>
              </c:strCache>
            </c:strRef>
          </c:tx>
          <c:spPr>
            <a:solidFill>
              <a:srgbClr val="FF0000"/>
            </a:solidFill>
            <a:ln>
              <a:solidFill>
                <a:schemeClr val="bg1">
                  <a:lumMod val="50000"/>
                </a:schemeClr>
              </a:solidFill>
            </a:ln>
            <a:effectLst/>
          </c:spPr>
          <c:invertIfNegative val="0"/>
          <c:dLbls>
            <c:dLbl>
              <c:idx val="2"/>
              <c:layout/>
              <c:tx>
                <c:rich>
                  <a:bodyPr/>
                  <a:lstStyle/>
                  <a:p>
                    <a:r>
                      <a:rPr lang="en-US"/>
                      <a:t>2,000,000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D341-4711-9376-453DCA35B40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'Waste Paper'!$C$13:$E$13</c:f>
              <c:strCache>
                <c:ptCount val="3"/>
                <c:pt idx="0">
                  <c:v>2016</c:v>
                </c:pt>
                <c:pt idx="1">
                  <c:v>2017</c:v>
                </c:pt>
                <c:pt idx="2">
                  <c:v>2018(f)</c:v>
                </c:pt>
              </c:strCache>
            </c:strRef>
          </c:cat>
          <c:val>
            <c:numRef>
              <c:f>'Waste Paper'!$C$14:$E$14</c:f>
              <c:numCache>
                <c:formatCode>#,##0</c:formatCode>
                <c:ptCount val="3"/>
                <c:pt idx="0">
                  <c:v>547924.0</c:v>
                </c:pt>
                <c:pt idx="1">
                  <c:v>1.316315E6</c:v>
                </c:pt>
                <c:pt idx="2">
                  <c:v>2.1E6</c:v>
                </c:pt>
              </c:numCache>
            </c:numRef>
          </c:val>
          <c:extLst xmlns:c16r2="http://schemas.microsoft.com/office/drawing/2015/06/chart">
            <c:ext xmlns:c16="http://schemas.microsoft.com/office/drawing/2014/chart" uri="{C3380CC4-5D6E-409C-BE32-E72D297353CC}">
              <c16:uniqueId val="{00000001-D341-4711-9376-453DCA35B402}"/>
            </c:ext>
          </c:extLst>
        </c:ser>
        <c:ser>
          <c:idx val="1"/>
          <c:order val="1"/>
          <c:tx>
            <c:strRef>
              <c:f>'Waste Paper'!$B$15</c:f>
              <c:strCache>
                <c:ptCount val="1"/>
                <c:pt idx="0">
                  <c:v>Thu gom trong nươc</c:v>
                </c:pt>
              </c:strCache>
            </c:strRef>
          </c:tx>
          <c:spPr>
            <a:solidFill>
              <a:srgbClr val="FFC000"/>
            </a:solidFill>
            <a:ln>
              <a:noFill/>
            </a:ln>
            <a:effectLst/>
          </c:spPr>
          <c:invertIfNegative val="0"/>
          <c:dLbls>
            <c:dLbl>
              <c:idx val="1"/>
              <c:layout/>
              <c:tx>
                <c:rich>
                  <a:bodyPr/>
                  <a:lstStyle/>
                  <a:p>
                    <a:r>
                      <a:rPr lang="is-IS"/>
                      <a:t>1,420,600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D341-4711-9376-453DCA35B402}"/>
                </c:ext>
                <c:ext xmlns:c15="http://schemas.microsoft.com/office/drawing/2012/chart" uri="{CE6537A1-D6FC-4f65-9D91-7224C49458BB}">
                  <c15:layout/>
                </c:ext>
              </c:extLst>
            </c:dLbl>
            <c:dLbl>
              <c:idx val="2"/>
              <c:layout/>
              <c:tx>
                <c:rich>
                  <a:bodyPr/>
                  <a:lstStyle/>
                  <a:p>
                    <a:r>
                      <a:rPr lang="en-US"/>
                      <a:t>1,500,000</a:t>
                    </a:r>
                  </a:p>
                  <a:p>
                    <a:endParaRPr 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D341-4711-9376-453DCA35B40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'Waste Paper'!$C$13:$E$13</c:f>
              <c:strCache>
                <c:ptCount val="3"/>
                <c:pt idx="0">
                  <c:v>2016</c:v>
                </c:pt>
                <c:pt idx="1">
                  <c:v>2017</c:v>
                </c:pt>
                <c:pt idx="2">
                  <c:v>2018(f)</c:v>
                </c:pt>
              </c:strCache>
            </c:strRef>
          </c:cat>
          <c:val>
            <c:numRef>
              <c:f>'Waste Paper'!$C$15:$E$15</c:f>
              <c:numCache>
                <c:formatCode>#,##0</c:formatCode>
                <c:ptCount val="3"/>
                <c:pt idx="0">
                  <c:v>1.359394E6</c:v>
                </c:pt>
                <c:pt idx="1">
                  <c:v>1.360629E6</c:v>
                </c:pt>
                <c:pt idx="2">
                  <c:v>1.4E6</c:v>
                </c:pt>
              </c:numCache>
            </c:numRef>
          </c:val>
          <c:extLst xmlns:c16r2="http://schemas.microsoft.com/office/drawing/2015/06/chart">
            <c:ext xmlns:c16="http://schemas.microsoft.com/office/drawing/2014/chart" uri="{C3380CC4-5D6E-409C-BE32-E72D297353CC}">
              <c16:uniqueId val="{00000004-D341-4711-9376-453DCA35B402}"/>
            </c:ext>
          </c:extLst>
        </c:ser>
        <c:dLbls>
          <c:showLegendKey val="0"/>
          <c:showVal val="1"/>
          <c:showCatName val="0"/>
          <c:showSerName val="0"/>
          <c:showPercent val="0"/>
          <c:showBubbleSize val="0"/>
        </c:dLbls>
        <c:gapWidth val="75"/>
        <c:overlap val="100"/>
        <c:axId val="513698592"/>
        <c:axId val="513425552"/>
      </c:barChart>
      <c:catAx>
        <c:axId val="513698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13425552"/>
        <c:crosses val="autoZero"/>
        <c:auto val="1"/>
        <c:lblAlgn val="ctr"/>
        <c:lblOffset val="100"/>
        <c:noMultiLvlLbl val="0"/>
      </c:catAx>
      <c:valAx>
        <c:axId val="513425552"/>
        <c:scaling>
          <c:orientation val="minMax"/>
        </c:scaling>
        <c:delete val="1"/>
        <c:axPos val="l"/>
        <c:numFmt formatCode="#,##0" sourceLinked="1"/>
        <c:majorTickMark val="none"/>
        <c:minorTickMark val="none"/>
        <c:tickLblPos val="nextTo"/>
        <c:crossAx val="513698592"/>
        <c:crosses val="autoZero"/>
        <c:crossBetween val="between"/>
      </c:valAx>
      <c:spPr>
        <a:noFill/>
        <a:ln>
          <a:noFill/>
        </a:ln>
        <a:effectLst/>
      </c:spPr>
    </c:plotArea>
    <c:legend>
      <c:legendPos val="b"/>
      <c:layout>
        <c:manualLayout>
          <c:xMode val="edge"/>
          <c:yMode val="edge"/>
          <c:x val="0.0781942257217848"/>
          <c:y val="0.87729841061534"/>
          <c:w val="0.871389326334208"/>
          <c:h val="0.0949238116068825"/>
        </c:manualLayout>
      </c:layout>
      <c:overlay val="0"/>
      <c:spPr>
        <a:noFill/>
        <a:ln>
          <a:solidFill>
            <a:schemeClr val="bg1">
              <a:lumMod val="50000"/>
            </a:schemeClr>
          </a:solid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40BE7372-B1BC-3646-92ED-696430228254}" type="datetimeFigureOut">
              <a:rPr lang="en-US" smtClean="0"/>
              <a:t>10/14/18</a:t>
            </a:fld>
            <a:endParaRPr lang="en-US"/>
          </a:p>
        </p:txBody>
      </p:sp>
      <p:sp>
        <p:nvSpPr>
          <p:cNvPr id="4" name="Slide Image Placeholder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D7F925CA-D80B-A84B-AD01-91D95D700409}" type="slidenum">
              <a:rPr lang="en-US" smtClean="0"/>
              <a:t>‹#›</a:t>
            </a:fld>
            <a:endParaRPr lang="en-US"/>
          </a:p>
        </p:txBody>
      </p:sp>
    </p:spTree>
    <p:extLst>
      <p:ext uri="{BB962C8B-B14F-4D97-AF65-F5344CB8AC3E}">
        <p14:creationId xmlns:p14="http://schemas.microsoft.com/office/powerpoint/2010/main" val="52278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B55BCC-42B0-4C8B-B79A-2A9BCB7C475B}" type="datetimeFigureOut">
              <a:rPr lang="en-US" smtClean="0"/>
              <a:t>10/14/18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377712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2B55BCC-42B0-4C8B-B79A-2A9BCB7C475B}" type="datetimeFigureOut">
              <a:rPr lang="en-US" smtClean="0"/>
              <a:t>10/14/18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127755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55BCC-42B0-4C8B-B79A-2A9BCB7C475B}" type="datetimeFigureOut">
              <a:rPr lang="en-US" smtClean="0"/>
              <a:t>10/14/18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429801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55BCC-42B0-4C8B-B79A-2A9BCB7C475B}" type="datetimeFigureOut">
              <a:rPr lang="en-US" smtClean="0"/>
              <a:t>10/14/18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190163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B55BCC-42B0-4C8B-B79A-2A9BCB7C475B}" type="datetimeFigureOut">
              <a:rPr lang="en-US" smtClean="0"/>
              <a:t>10/14/18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73546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B55BCC-42B0-4C8B-B79A-2A9BCB7C475B}" type="datetimeFigureOut">
              <a:rPr lang="en-US" smtClean="0"/>
              <a:t>10/14/18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250535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B55BCC-42B0-4C8B-B79A-2A9BCB7C475B}" type="datetimeFigureOut">
              <a:rPr lang="en-US" smtClean="0"/>
              <a:t>10/14/18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125003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B55BCC-42B0-4C8B-B79A-2A9BCB7C475B}" type="datetimeFigureOut">
              <a:rPr lang="en-US" smtClean="0"/>
              <a:t>10/14/18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127838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55BCC-42B0-4C8B-B79A-2A9BCB7C475B}" type="datetimeFigureOut">
              <a:rPr lang="en-US" smtClean="0"/>
              <a:t>10/14/18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273333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85000"/>
            <a:extLst>
              <a:ext uri="{28A0092B-C50C-407E-A947-70E740481C1C}">
                <a14:useLocalDpi xmlns:a14="http://schemas.microsoft.com/office/drawing/2010/main" val="0"/>
              </a:ext>
            </a:extLst>
          </a:blip>
          <a:srcRect l="4986" r="6066"/>
          <a:stretch/>
        </p:blipFill>
        <p:spPr>
          <a:xfrm>
            <a:off x="0" y="0"/>
            <a:ext cx="9144000" cy="6858000"/>
          </a:xfrm>
          <a:prstGeom prst="rect">
            <a:avLst/>
          </a:prstGeom>
        </p:spPr>
      </p:pic>
      <p:sp>
        <p:nvSpPr>
          <p:cNvPr id="8" name="Rectangle 7"/>
          <p:cNvSpPr/>
          <p:nvPr userDrawn="1"/>
        </p:nvSpPr>
        <p:spPr>
          <a:xfrm>
            <a:off x="0" y="0"/>
            <a:ext cx="9144000" cy="6858000"/>
          </a:xfrm>
          <a:prstGeom prst="rect">
            <a:avLst/>
          </a:prstGeom>
          <a:solidFill>
            <a:schemeClr val="bg1">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2B55BCC-42B0-4C8B-B79A-2A9BCB7C475B}" type="datetimeFigureOut">
              <a:rPr lang="en-US" smtClean="0"/>
              <a:t>10/14/18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12B94C-9FD3-4056-B051-46252C00E2BA}" type="slidenum">
              <a:rPr lang="en-US" smtClean="0"/>
              <a:t>‹#›</a:t>
            </a:fld>
            <a:endParaRPr lang="en-US"/>
          </a:p>
        </p:txBody>
      </p:sp>
      <p:cxnSp>
        <p:nvCxnSpPr>
          <p:cNvPr id="6" name="Straight Connector 5"/>
          <p:cNvCxnSpPr/>
          <p:nvPr userDrawn="1"/>
        </p:nvCxnSpPr>
        <p:spPr>
          <a:xfrm flipV="1">
            <a:off x="2855934" y="839244"/>
            <a:ext cx="3697266"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94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0"/>
            <a:ext cx="9148572" cy="6858000"/>
          </a:xfrm>
          <a:prstGeom prst="rect">
            <a:avLst/>
          </a:prstGeom>
        </p:spPr>
      </p:pic>
      <p:sp>
        <p:nvSpPr>
          <p:cNvPr id="8" name="Rectangle 7"/>
          <p:cNvSpPr/>
          <p:nvPr userDrawn="1"/>
        </p:nvSpPr>
        <p:spPr>
          <a:xfrm>
            <a:off x="0" y="0"/>
            <a:ext cx="9144000" cy="6858000"/>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2B55BCC-42B0-4C8B-B79A-2A9BCB7C475B}" type="datetimeFigureOut">
              <a:rPr lang="en-US" smtClean="0"/>
              <a:t>10/14/18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12B94C-9FD3-4056-B051-46252C00E2BA}" type="slidenum">
              <a:rPr lang="en-US" smtClean="0"/>
              <a:t>‹#›</a:t>
            </a:fld>
            <a:endParaRPr lang="en-US"/>
          </a:p>
        </p:txBody>
      </p:sp>
      <p:cxnSp>
        <p:nvCxnSpPr>
          <p:cNvPr id="6" name="Straight Connector 5"/>
          <p:cNvCxnSpPr/>
          <p:nvPr userDrawn="1"/>
        </p:nvCxnSpPr>
        <p:spPr>
          <a:xfrm flipV="1">
            <a:off x="2855934" y="839244"/>
            <a:ext cx="3697266"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2B55BCC-42B0-4C8B-B79A-2A9BCB7C475B}" type="datetimeFigureOut">
              <a:rPr lang="en-US" smtClean="0"/>
              <a:t>10/14/18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2B94C-9FD3-4056-B051-46252C00E2BA}" type="slidenum">
              <a:rPr lang="en-US" smtClean="0"/>
              <a:t>‹#›</a:t>
            </a:fld>
            <a:endParaRPr lang="en-US"/>
          </a:p>
        </p:txBody>
      </p:sp>
    </p:spTree>
    <p:extLst>
      <p:ext uri="{BB962C8B-B14F-4D97-AF65-F5344CB8AC3E}">
        <p14:creationId xmlns:p14="http://schemas.microsoft.com/office/powerpoint/2010/main" val="35058475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2B55BCC-42B0-4C8B-B79A-2A9BCB7C475B}" type="datetimeFigureOut">
              <a:rPr lang="en-US" smtClean="0"/>
              <a:t>10/14/18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12B94C-9FD3-4056-B051-46252C00E2BA}" type="slidenum">
              <a:rPr lang="en-US" smtClean="0"/>
              <a:t>‹#›</a:t>
            </a:fld>
            <a:endParaRPr lang="en-US"/>
          </a:p>
        </p:txBody>
      </p:sp>
    </p:spTree>
    <p:extLst>
      <p:ext uri="{BB962C8B-B14F-4D97-AF65-F5344CB8AC3E}">
        <p14:creationId xmlns:p14="http://schemas.microsoft.com/office/powerpoint/2010/main" val="29928405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32" r:id="rId8"/>
    <p:sldLayoutId id="2147483728" r:id="rId9"/>
    <p:sldLayoutId id="2147483729" r:id="rId10"/>
    <p:sldLayoutId id="2147483730" r:id="rId11"/>
    <p:sldLayoutId id="2147483731" r:id="rId12"/>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png"/><Relationship Id="rId5" Type="http://schemas.openxmlformats.org/officeDocument/2006/relationships/chart" Target="../charts/chart1.xml"/><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8572" cy="6858000"/>
          </a:xfrm>
          <a:prstGeom prst="rect">
            <a:avLst/>
          </a:prstGeom>
        </p:spPr>
      </p:pic>
      <p:sp>
        <p:nvSpPr>
          <p:cNvPr id="5" name="Rectangle 4"/>
          <p:cNvSpPr/>
          <p:nvPr/>
        </p:nvSpPr>
        <p:spPr>
          <a:xfrm>
            <a:off x="444500" y="825500"/>
            <a:ext cx="8229600" cy="5118100"/>
          </a:xfrm>
          <a:prstGeom prst="rect">
            <a:avLst/>
          </a:prstGeom>
          <a:solidFill>
            <a:srgbClr val="3C6B8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E86427C-FF7D-4582-9F4C-DCB7C2D9AE4B}"/>
              </a:ext>
            </a:extLst>
          </p:cNvPr>
          <p:cNvSpPr>
            <a:spLocks noGrp="1"/>
          </p:cNvSpPr>
          <p:nvPr>
            <p:ph type="ctrTitle"/>
          </p:nvPr>
        </p:nvSpPr>
        <p:spPr>
          <a:xfrm>
            <a:off x="107950" y="1461276"/>
            <a:ext cx="8928100" cy="2082024"/>
          </a:xfrm>
        </p:spPr>
        <p:txBody>
          <a:bodyPr>
            <a:noAutofit/>
          </a:bodyPr>
          <a:lstStyle/>
          <a:p>
            <a:r>
              <a:rPr lang="vi-VN" sz="5000" b="1" dirty="0" smtClean="0">
                <a:solidFill>
                  <a:schemeClr val="bg1"/>
                </a:solidFill>
                <a:latin typeface="Calibri Light" charset="0"/>
                <a:ea typeface="Calibri Light" charset="0"/>
                <a:cs typeface="Calibri Light" charset="0"/>
              </a:rPr>
              <a:t>QUY ĐỊNH </a:t>
            </a:r>
            <a:r>
              <a:rPr lang="en-US" sz="5000" b="1" dirty="0" smtClean="0">
                <a:solidFill>
                  <a:schemeClr val="bg1"/>
                </a:solidFill>
                <a:latin typeface="Calibri Light" charset="0"/>
                <a:ea typeface="Calibri Light" charset="0"/>
                <a:cs typeface="Calibri Light" charset="0"/>
              </a:rPr>
              <a:t>QUẢN LÝ </a:t>
            </a:r>
            <a:br>
              <a:rPr lang="en-US" sz="5000" b="1" dirty="0" smtClean="0">
                <a:solidFill>
                  <a:schemeClr val="bg1"/>
                </a:solidFill>
                <a:latin typeface="Calibri Light" charset="0"/>
                <a:ea typeface="Calibri Light" charset="0"/>
                <a:cs typeface="Calibri Light" charset="0"/>
              </a:rPr>
            </a:br>
            <a:r>
              <a:rPr lang="en-US" sz="5000" b="1" dirty="0" smtClean="0">
                <a:solidFill>
                  <a:schemeClr val="bg1"/>
                </a:solidFill>
                <a:latin typeface="Calibri Light" charset="0"/>
                <a:ea typeface="Calibri Light" charset="0"/>
                <a:cs typeface="Calibri Light" charset="0"/>
              </a:rPr>
              <a:t>PHẾ LIỆU GIẤY </a:t>
            </a:r>
            <a:br>
              <a:rPr lang="en-US" sz="5000" b="1" dirty="0" smtClean="0">
                <a:solidFill>
                  <a:schemeClr val="bg1"/>
                </a:solidFill>
                <a:latin typeface="Calibri Light" charset="0"/>
                <a:ea typeface="Calibri Light" charset="0"/>
                <a:cs typeface="Calibri Light" charset="0"/>
              </a:rPr>
            </a:br>
            <a:r>
              <a:rPr lang="en-US" sz="5000" b="1" dirty="0" smtClean="0">
                <a:solidFill>
                  <a:schemeClr val="bg1"/>
                </a:solidFill>
                <a:latin typeface="Calibri Light" charset="0"/>
                <a:ea typeface="Calibri Light" charset="0"/>
                <a:cs typeface="Calibri Light" charset="0"/>
              </a:rPr>
              <a:t>TẠI VIỆT NAM VÀ MỘT SỐ N</a:t>
            </a:r>
            <a:r>
              <a:rPr lang="vi-VN" sz="5000" b="1" dirty="0" smtClean="0">
                <a:solidFill>
                  <a:schemeClr val="bg1"/>
                </a:solidFill>
                <a:latin typeface="Calibri Light" charset="0"/>
                <a:ea typeface="Calibri Light" charset="0"/>
                <a:cs typeface="Calibri Light" charset="0"/>
              </a:rPr>
              <a:t>Ư</a:t>
            </a:r>
            <a:r>
              <a:rPr lang="en-US" sz="5000" b="1" dirty="0" smtClean="0">
                <a:solidFill>
                  <a:schemeClr val="bg1"/>
                </a:solidFill>
                <a:latin typeface="Calibri Light" charset="0"/>
                <a:ea typeface="Calibri Light" charset="0"/>
                <a:cs typeface="Calibri Light" charset="0"/>
              </a:rPr>
              <a:t>ỚC</a:t>
            </a:r>
            <a:endParaRPr lang="en-US" sz="5000" b="1" dirty="0">
              <a:solidFill>
                <a:schemeClr val="bg1"/>
              </a:solidFill>
              <a:latin typeface="Calibri Light" charset="0"/>
              <a:ea typeface="Calibri Light" charset="0"/>
              <a:cs typeface="Calibri Light" charset="0"/>
            </a:endParaRPr>
          </a:p>
        </p:txBody>
      </p:sp>
      <p:sp>
        <p:nvSpPr>
          <p:cNvPr id="3" name="Subtitle 2">
            <a:extLst>
              <a:ext uri="{FF2B5EF4-FFF2-40B4-BE49-F238E27FC236}">
                <a16:creationId xmlns:a16="http://schemas.microsoft.com/office/drawing/2014/main" xmlns="" id="{91F58B4C-12F1-4B79-A6F6-0849D4A96ABB}"/>
              </a:ext>
            </a:extLst>
          </p:cNvPr>
          <p:cNvSpPr>
            <a:spLocks noGrp="1"/>
          </p:cNvSpPr>
          <p:nvPr>
            <p:ph type="subTitle" idx="1"/>
          </p:nvPr>
        </p:nvSpPr>
        <p:spPr>
          <a:xfrm>
            <a:off x="1282700" y="3314700"/>
            <a:ext cx="6858000" cy="2930111"/>
          </a:xfrm>
        </p:spPr>
        <p:txBody>
          <a:bodyPr>
            <a:normAutofit fontScale="92500" lnSpcReduction="20000"/>
          </a:bodyPr>
          <a:lstStyle/>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sz="3000" dirty="0" smtClean="0">
                <a:solidFill>
                  <a:schemeClr val="bg1">
                    <a:lumMod val="85000"/>
                  </a:schemeClr>
                </a:solidFill>
                <a:cs typeface="Arial" panose="020B0604020202020204" pitchFamily="34" charset="0"/>
              </a:rPr>
              <a:t>TS. </a:t>
            </a:r>
            <a:r>
              <a:rPr lang="en-US" sz="3000" dirty="0" err="1">
                <a:solidFill>
                  <a:schemeClr val="bg1">
                    <a:lumMod val="85000"/>
                  </a:schemeClr>
                </a:solidFill>
                <a:cs typeface="Arial" panose="020B0604020202020204" pitchFamily="34" charset="0"/>
              </a:rPr>
              <a:t>Phạm</a:t>
            </a:r>
            <a:r>
              <a:rPr lang="en-US" sz="3000" dirty="0">
                <a:solidFill>
                  <a:schemeClr val="bg1">
                    <a:lumMod val="85000"/>
                  </a:schemeClr>
                </a:solidFill>
                <a:cs typeface="Arial" panose="020B0604020202020204" pitchFamily="34" charset="0"/>
              </a:rPr>
              <a:t> </a:t>
            </a:r>
            <a:r>
              <a:rPr lang="en-US" sz="3000" dirty="0" err="1">
                <a:solidFill>
                  <a:schemeClr val="bg1">
                    <a:lumMod val="85000"/>
                  </a:schemeClr>
                </a:solidFill>
                <a:cs typeface="Arial" panose="020B0604020202020204" pitchFamily="34" charset="0"/>
              </a:rPr>
              <a:t>Đình</a:t>
            </a:r>
            <a:r>
              <a:rPr lang="en-US" sz="3000" dirty="0">
                <a:solidFill>
                  <a:schemeClr val="bg1">
                    <a:lumMod val="85000"/>
                  </a:schemeClr>
                </a:solidFill>
                <a:cs typeface="Arial" panose="020B0604020202020204" pitchFamily="34" charset="0"/>
              </a:rPr>
              <a:t> Th</a:t>
            </a:r>
            <a:r>
              <a:rPr lang="vi-VN" sz="3000" dirty="0">
                <a:solidFill>
                  <a:schemeClr val="bg1">
                    <a:lumMod val="85000"/>
                  </a:schemeClr>
                </a:solidFill>
                <a:cs typeface="Arial" panose="020B0604020202020204" pitchFamily="34" charset="0"/>
              </a:rPr>
              <a:t>ư</a:t>
            </a:r>
            <a:r>
              <a:rPr lang="en-US" sz="3000" dirty="0" err="1" smtClean="0">
                <a:solidFill>
                  <a:schemeClr val="bg1">
                    <a:lumMod val="85000"/>
                  </a:schemeClr>
                </a:solidFill>
                <a:cs typeface="Arial" panose="020B0604020202020204" pitchFamily="34" charset="0"/>
              </a:rPr>
              <a:t>ởng</a:t>
            </a:r>
            <a:endParaRPr lang="en-US" sz="3000" dirty="0">
              <a:solidFill>
                <a:schemeClr val="bg1">
                  <a:lumMod val="85000"/>
                </a:schemeClr>
              </a:solidFill>
              <a:cs typeface="Arial" panose="020B0604020202020204" pitchFamily="34" charset="0"/>
            </a:endParaRPr>
          </a:p>
          <a:p>
            <a:r>
              <a:rPr lang="en-US" dirty="0">
                <a:solidFill>
                  <a:schemeClr val="bg1">
                    <a:lumMod val="85000"/>
                  </a:schemeClr>
                </a:solidFill>
                <a:cs typeface="Arial" panose="020B0604020202020204" pitchFamily="34" charset="0"/>
              </a:rPr>
              <a:t> </a:t>
            </a:r>
          </a:p>
          <a:p>
            <a:endParaRPr lang="en-US" dirty="0" smtClean="0">
              <a:solidFill>
                <a:schemeClr val="bg1">
                  <a:lumMod val="85000"/>
                </a:schemeClr>
              </a:solidFill>
              <a:cs typeface="Arial" panose="020B0604020202020204" pitchFamily="34" charset="0"/>
            </a:endParaRPr>
          </a:p>
          <a:p>
            <a:endParaRPr lang="en-US" dirty="0">
              <a:solidFill>
                <a:schemeClr val="bg1">
                  <a:lumMod val="85000"/>
                </a:schemeClr>
              </a:solidFill>
              <a:cs typeface="Arial" panose="020B0604020202020204" pitchFamily="34" charset="0"/>
            </a:endParaRPr>
          </a:p>
          <a:p>
            <a:endParaRPr lang="en-US" dirty="0">
              <a:solidFill>
                <a:schemeClr val="bg1">
                  <a:lumMod val="85000"/>
                </a:schemeClr>
              </a:solidFill>
              <a:cs typeface="Arial" panose="020B0604020202020204" pitchFamily="34" charset="0"/>
            </a:endParaRPr>
          </a:p>
          <a:p>
            <a:r>
              <a:rPr lang="en-US" sz="2200" dirty="0" err="1">
                <a:solidFill>
                  <a:schemeClr val="bg1">
                    <a:lumMod val="85000"/>
                  </a:schemeClr>
                </a:solidFill>
                <a:cs typeface="Arial" panose="020B0604020202020204" pitchFamily="34" charset="0"/>
              </a:rPr>
              <a:t>Hà</a:t>
            </a:r>
            <a:r>
              <a:rPr lang="en-US" sz="2200" dirty="0">
                <a:solidFill>
                  <a:schemeClr val="bg1">
                    <a:lumMod val="85000"/>
                  </a:schemeClr>
                </a:solidFill>
                <a:cs typeface="Arial" panose="020B0604020202020204" pitchFamily="34" charset="0"/>
              </a:rPr>
              <a:t> </a:t>
            </a:r>
            <a:r>
              <a:rPr lang="en-US" sz="2200" dirty="0" err="1">
                <a:solidFill>
                  <a:schemeClr val="bg1">
                    <a:lumMod val="85000"/>
                  </a:schemeClr>
                </a:solidFill>
                <a:cs typeface="Arial" panose="020B0604020202020204" pitchFamily="34" charset="0"/>
              </a:rPr>
              <a:t>Nội</a:t>
            </a:r>
            <a:r>
              <a:rPr lang="en-US" sz="2200" dirty="0">
                <a:solidFill>
                  <a:schemeClr val="bg1">
                    <a:lumMod val="85000"/>
                  </a:schemeClr>
                </a:solidFill>
                <a:cs typeface="Arial" panose="020B0604020202020204" pitchFamily="34" charset="0"/>
              </a:rPr>
              <a:t>, </a:t>
            </a:r>
            <a:r>
              <a:rPr lang="en-US" sz="2200" dirty="0" err="1">
                <a:solidFill>
                  <a:schemeClr val="bg1">
                    <a:lumMod val="85000"/>
                  </a:schemeClr>
                </a:solidFill>
                <a:cs typeface="Arial" panose="020B0604020202020204" pitchFamily="34" charset="0"/>
              </a:rPr>
              <a:t>tháng</a:t>
            </a:r>
            <a:r>
              <a:rPr lang="en-US" sz="2200" dirty="0">
                <a:solidFill>
                  <a:schemeClr val="bg1">
                    <a:lumMod val="85000"/>
                  </a:schemeClr>
                </a:solidFill>
                <a:cs typeface="Arial" panose="020B0604020202020204" pitchFamily="34" charset="0"/>
              </a:rPr>
              <a:t> 10/2018</a:t>
            </a:r>
          </a:p>
        </p:txBody>
      </p:sp>
    </p:spTree>
    <p:extLst>
      <p:ext uri="{BB962C8B-B14F-4D97-AF65-F5344CB8AC3E}">
        <p14:creationId xmlns:p14="http://schemas.microsoft.com/office/powerpoint/2010/main" val="1450741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47965" y="1641764"/>
            <a:ext cx="8229600" cy="4525963"/>
          </a:xfrm>
        </p:spPr>
        <p:txBody>
          <a:bodyPr>
            <a:noAutofit/>
          </a:bodyPr>
          <a:lstStyle/>
          <a:p>
            <a:pPr algn="just">
              <a:lnSpc>
                <a:spcPct val="150000"/>
              </a:lnSpc>
              <a:buFont typeface="Wingdings" pitchFamily="2" charset="2"/>
              <a:buChar char="à"/>
            </a:pPr>
            <a:r>
              <a:rPr lang="en-US" sz="2000" b="1" dirty="0" smtClean="0">
                <a:latin typeface="Calibri" charset="0"/>
                <a:ea typeface="Calibri" charset="0"/>
                <a:cs typeface="Calibri" charset="0"/>
                <a:sym typeface="Wingdings" pitchFamily="2" charset="2"/>
              </a:rPr>
              <a:t> </a:t>
            </a:r>
            <a:r>
              <a:rPr lang="en-US" sz="2000" b="1" dirty="0" err="1" smtClean="0">
                <a:latin typeface="Calibri" charset="0"/>
                <a:ea typeface="Calibri" charset="0"/>
                <a:cs typeface="Calibri" charset="0"/>
                <a:sym typeface="Wingdings" pitchFamily="2" charset="2"/>
              </a:rPr>
              <a:t>Khả</a:t>
            </a:r>
            <a:r>
              <a:rPr lang="en-US" sz="2000" b="1" dirty="0" smtClean="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năng</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sửa</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đổi</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danh</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mục</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phế</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liệu</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được</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phép</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nhập</a:t>
            </a:r>
            <a:r>
              <a:rPr lang="en-US" sz="2000" b="1" dirty="0">
                <a:latin typeface="Calibri" charset="0"/>
                <a:ea typeface="Calibri" charset="0"/>
                <a:cs typeface="Calibri" charset="0"/>
                <a:sym typeface="Wingdings" pitchFamily="2" charset="2"/>
              </a:rPr>
              <a:t> </a:t>
            </a:r>
            <a:r>
              <a:rPr lang="en-US" sz="2000" b="1" dirty="0" err="1">
                <a:latin typeface="Calibri" charset="0"/>
                <a:ea typeface="Calibri" charset="0"/>
                <a:cs typeface="Calibri" charset="0"/>
                <a:sym typeface="Wingdings" pitchFamily="2" charset="2"/>
              </a:rPr>
              <a:t>khẩu</a:t>
            </a:r>
            <a:r>
              <a:rPr lang="en-US" sz="2000" b="1" dirty="0">
                <a:latin typeface="Calibri" charset="0"/>
                <a:ea typeface="Calibri" charset="0"/>
                <a:cs typeface="Calibri" charset="0"/>
                <a:sym typeface="Wingdings" pitchFamily="2" charset="2"/>
              </a:rPr>
              <a:t>: </a:t>
            </a:r>
            <a:endParaRPr lang="en-US" sz="2000" b="1" dirty="0" smtClean="0">
              <a:latin typeface="Calibri" charset="0"/>
              <a:ea typeface="Calibri" charset="0"/>
              <a:cs typeface="Calibri" charset="0"/>
              <a:sym typeface="Wingdings" pitchFamily="2" charset="2"/>
            </a:endParaRPr>
          </a:p>
          <a:p>
            <a:pPr marL="300038" lvl="1" indent="0" algn="just">
              <a:lnSpc>
                <a:spcPct val="150000"/>
              </a:lnSpc>
              <a:buNone/>
            </a:pPr>
            <a:r>
              <a:rPr lang="en-US" sz="1800" dirty="0" err="1" smtClean="0">
                <a:latin typeface="Calibri" charset="0"/>
                <a:ea typeface="Calibri" charset="0"/>
                <a:cs typeface="Calibri" charset="0"/>
                <a:sym typeface="Wingdings" pitchFamily="2" charset="2"/>
              </a:rPr>
              <a:t>Đ</a:t>
            </a:r>
            <a:r>
              <a:rPr lang="vi-VN" sz="1800" dirty="0">
                <a:latin typeface="Calibri" charset="0"/>
                <a:ea typeface="Calibri" charset="0"/>
                <a:cs typeface="Calibri" charset="0"/>
              </a:rPr>
              <a:t>ánh giá nhu cầu sử dụng phế liệu làm nguyên liệu sản xuất; khả năng đáp ứng nguồn nguyên liệu trong nước và nhu cầu nhập khẩu phế liệu về Việt Nam để phục vụ cho các hoạt động sản xuất. Trên cơ sở đó, báo cáo Thủ tướng Chính phủ xem xét, điều chỉnh Danh mục phế liệu được phép nhập khẩu, theo hướng không cho phép nhập khẩu các loại phế liệu có nguy cơ gây ô nhiễm môi trường cao, những loại phế liệu trong nước đang sẵn có nguồn nguyên liệu, phế liệu</a:t>
            </a:r>
            <a:r>
              <a:rPr lang="en-US" sz="1800" dirty="0">
                <a:latin typeface="Calibri" charset="0"/>
                <a:ea typeface="Calibri" charset="0"/>
                <a:cs typeface="Calibri" charset="0"/>
              </a:rPr>
              <a:t>: </a:t>
            </a:r>
            <a:r>
              <a:rPr lang="en-US" sz="1800" dirty="0" err="1">
                <a:latin typeface="Calibri" charset="0"/>
                <a:ea typeface="Calibri" charset="0"/>
                <a:cs typeface="Calibri" charset="0"/>
              </a:rPr>
              <a:t>Giấy</a:t>
            </a:r>
            <a:r>
              <a:rPr lang="en-US" sz="1800" dirty="0">
                <a:latin typeface="Calibri" charset="0"/>
                <a:ea typeface="Calibri" charset="0"/>
                <a:cs typeface="Calibri" charset="0"/>
              </a:rPr>
              <a:t> </a:t>
            </a:r>
            <a:r>
              <a:rPr lang="en-US" sz="1800" dirty="0" err="1">
                <a:latin typeface="Calibri" charset="0"/>
                <a:ea typeface="Calibri" charset="0"/>
                <a:cs typeface="Calibri" charset="0"/>
              </a:rPr>
              <a:t>loại</a:t>
            </a:r>
            <a:r>
              <a:rPr lang="en-US" sz="1800" dirty="0">
                <a:latin typeface="Calibri" charset="0"/>
                <a:ea typeface="Calibri" charset="0"/>
                <a:cs typeface="Calibri" charset="0"/>
              </a:rPr>
              <a:t> </a:t>
            </a:r>
            <a:r>
              <a:rPr lang="en-US" sz="1800" dirty="0" err="1">
                <a:latin typeface="Calibri" charset="0"/>
                <a:ea typeface="Calibri" charset="0"/>
                <a:cs typeface="Calibri" charset="0"/>
              </a:rPr>
              <a:t>hoặc</a:t>
            </a:r>
            <a:r>
              <a:rPr lang="en-US" sz="1800" dirty="0">
                <a:latin typeface="Calibri" charset="0"/>
                <a:ea typeface="Calibri" charset="0"/>
                <a:cs typeface="Calibri" charset="0"/>
              </a:rPr>
              <a:t> </a:t>
            </a:r>
            <a:r>
              <a:rPr lang="en-US" sz="1800" dirty="0" err="1">
                <a:latin typeface="Calibri" charset="0"/>
                <a:ea typeface="Calibri" charset="0"/>
                <a:cs typeface="Calibri" charset="0"/>
              </a:rPr>
              <a:t>bìa</a:t>
            </a:r>
            <a:r>
              <a:rPr lang="en-US" sz="1800" dirty="0">
                <a:latin typeface="Calibri" charset="0"/>
                <a:ea typeface="Calibri" charset="0"/>
                <a:cs typeface="Calibri" charset="0"/>
              </a:rPr>
              <a:t> </a:t>
            </a:r>
            <a:r>
              <a:rPr lang="en-US" sz="1800" dirty="0" err="1">
                <a:latin typeface="Calibri" charset="0"/>
                <a:ea typeface="Calibri" charset="0"/>
                <a:cs typeface="Calibri" charset="0"/>
              </a:rPr>
              <a:t>loại</a:t>
            </a:r>
            <a:r>
              <a:rPr lang="en-US" sz="1800" dirty="0">
                <a:latin typeface="Calibri" charset="0"/>
                <a:ea typeface="Calibri" charset="0"/>
                <a:cs typeface="Calibri" charset="0"/>
              </a:rPr>
              <a:t> </a:t>
            </a:r>
            <a:r>
              <a:rPr lang="en-US" sz="1800" dirty="0" err="1">
                <a:latin typeface="Calibri" charset="0"/>
                <a:ea typeface="Calibri" charset="0"/>
                <a:cs typeface="Calibri" charset="0"/>
              </a:rPr>
              <a:t>thu</a:t>
            </a:r>
            <a:r>
              <a:rPr lang="en-US" sz="1800" dirty="0">
                <a:latin typeface="Calibri" charset="0"/>
                <a:ea typeface="Calibri" charset="0"/>
                <a:cs typeface="Calibri" charset="0"/>
              </a:rPr>
              <a:t> </a:t>
            </a:r>
            <a:r>
              <a:rPr lang="en-US" sz="1800" dirty="0" err="1">
                <a:latin typeface="Calibri" charset="0"/>
                <a:ea typeface="Calibri" charset="0"/>
                <a:cs typeface="Calibri" charset="0"/>
              </a:rPr>
              <a:t>hồi</a:t>
            </a:r>
            <a:r>
              <a:rPr lang="en-US" sz="1800" dirty="0">
                <a:latin typeface="Calibri" charset="0"/>
                <a:ea typeface="Calibri" charset="0"/>
                <a:cs typeface="Calibri" charset="0"/>
              </a:rPr>
              <a:t> (</a:t>
            </a:r>
            <a:r>
              <a:rPr lang="en-US" sz="1800" dirty="0" err="1">
                <a:latin typeface="Calibri" charset="0"/>
                <a:ea typeface="Calibri" charset="0"/>
                <a:cs typeface="Calibri" charset="0"/>
              </a:rPr>
              <a:t>phế</a:t>
            </a:r>
            <a:r>
              <a:rPr lang="en-US" sz="1800" dirty="0">
                <a:latin typeface="Calibri" charset="0"/>
                <a:ea typeface="Calibri" charset="0"/>
                <a:cs typeface="Calibri" charset="0"/>
              </a:rPr>
              <a:t> </a:t>
            </a:r>
            <a:r>
              <a:rPr lang="en-US" sz="1800" dirty="0" err="1">
                <a:latin typeface="Calibri" charset="0"/>
                <a:ea typeface="Calibri" charset="0"/>
                <a:cs typeface="Calibri" charset="0"/>
              </a:rPr>
              <a:t>liệu</a:t>
            </a:r>
            <a:r>
              <a:rPr lang="en-US" sz="1800" dirty="0">
                <a:latin typeface="Calibri" charset="0"/>
                <a:ea typeface="Calibri" charset="0"/>
                <a:cs typeface="Calibri" charset="0"/>
              </a:rPr>
              <a:t> </a:t>
            </a:r>
            <a:r>
              <a:rPr lang="en-US" sz="1800" dirty="0" err="1">
                <a:latin typeface="Calibri" charset="0"/>
                <a:ea typeface="Calibri" charset="0"/>
                <a:cs typeface="Calibri" charset="0"/>
              </a:rPr>
              <a:t>và</a:t>
            </a:r>
            <a:r>
              <a:rPr lang="en-US" sz="1800" dirty="0">
                <a:latin typeface="Calibri" charset="0"/>
                <a:ea typeface="Calibri" charset="0"/>
                <a:cs typeface="Calibri" charset="0"/>
              </a:rPr>
              <a:t> </a:t>
            </a:r>
            <a:r>
              <a:rPr lang="en-US" sz="1800" dirty="0" err="1">
                <a:latin typeface="Calibri" charset="0"/>
                <a:ea typeface="Calibri" charset="0"/>
                <a:cs typeface="Calibri" charset="0"/>
              </a:rPr>
              <a:t>vụn</a:t>
            </a:r>
            <a:r>
              <a:rPr lang="en-US" sz="1800" dirty="0">
                <a:latin typeface="Calibri" charset="0"/>
                <a:ea typeface="Calibri" charset="0"/>
                <a:cs typeface="Calibri" charset="0"/>
              </a:rPr>
              <a:t> </a:t>
            </a:r>
            <a:r>
              <a:rPr lang="en-US" sz="1800" dirty="0" err="1">
                <a:latin typeface="Calibri" charset="0"/>
                <a:ea typeface="Calibri" charset="0"/>
                <a:cs typeface="Calibri" charset="0"/>
              </a:rPr>
              <a:t>thừa</a:t>
            </a:r>
            <a:r>
              <a:rPr lang="en-US" sz="1800" dirty="0">
                <a:latin typeface="Calibri" charset="0"/>
                <a:ea typeface="Calibri" charset="0"/>
                <a:cs typeface="Calibri" charset="0"/>
              </a:rPr>
              <a:t>): </a:t>
            </a:r>
            <a:r>
              <a:rPr lang="en-US" sz="1800" dirty="0" err="1">
                <a:latin typeface="Calibri" charset="0"/>
                <a:ea typeface="Calibri" charset="0"/>
                <a:cs typeface="Calibri" charset="0"/>
              </a:rPr>
              <a:t>Loại</a:t>
            </a:r>
            <a:r>
              <a:rPr lang="en-US" sz="1800" dirty="0">
                <a:latin typeface="Calibri" charset="0"/>
                <a:ea typeface="Calibri" charset="0"/>
                <a:cs typeface="Calibri" charset="0"/>
              </a:rPr>
              <a:t> </a:t>
            </a:r>
            <a:r>
              <a:rPr lang="en-US" sz="1800" dirty="0" err="1">
                <a:latin typeface="Calibri" charset="0"/>
                <a:ea typeface="Calibri" charset="0"/>
                <a:cs typeface="Calibri" charset="0"/>
              </a:rPr>
              <a:t>khác</a:t>
            </a:r>
            <a:r>
              <a:rPr lang="en-US" sz="1800" dirty="0">
                <a:latin typeface="Calibri" charset="0"/>
                <a:ea typeface="Calibri" charset="0"/>
                <a:cs typeface="Calibri" charset="0"/>
              </a:rPr>
              <a:t>, </a:t>
            </a:r>
            <a:r>
              <a:rPr lang="en-US" sz="1800" dirty="0" err="1">
                <a:latin typeface="Calibri" charset="0"/>
                <a:ea typeface="Calibri" charset="0"/>
                <a:cs typeface="Calibri" charset="0"/>
              </a:rPr>
              <a:t>kể</a:t>
            </a:r>
            <a:r>
              <a:rPr lang="en-US" sz="1800" dirty="0">
                <a:latin typeface="Calibri" charset="0"/>
                <a:ea typeface="Calibri" charset="0"/>
                <a:cs typeface="Calibri" charset="0"/>
              </a:rPr>
              <a:t> </a:t>
            </a:r>
            <a:r>
              <a:rPr lang="en-US" sz="1800" dirty="0" err="1">
                <a:latin typeface="Calibri" charset="0"/>
                <a:ea typeface="Calibri" charset="0"/>
                <a:cs typeface="Calibri" charset="0"/>
              </a:rPr>
              <a:t>cả</a:t>
            </a:r>
            <a:r>
              <a:rPr lang="en-US" sz="1800" dirty="0">
                <a:latin typeface="Calibri" charset="0"/>
                <a:ea typeface="Calibri" charset="0"/>
                <a:cs typeface="Calibri" charset="0"/>
              </a:rPr>
              <a:t> </a:t>
            </a:r>
            <a:r>
              <a:rPr lang="en-US" sz="1800" dirty="0" err="1">
                <a:latin typeface="Calibri" charset="0"/>
                <a:ea typeface="Calibri" charset="0"/>
                <a:cs typeface="Calibri" charset="0"/>
              </a:rPr>
              <a:t>phế</a:t>
            </a:r>
            <a:r>
              <a:rPr lang="en-US" sz="1800" dirty="0">
                <a:latin typeface="Calibri" charset="0"/>
                <a:ea typeface="Calibri" charset="0"/>
                <a:cs typeface="Calibri" charset="0"/>
              </a:rPr>
              <a:t> </a:t>
            </a:r>
            <a:r>
              <a:rPr lang="en-US" sz="1800" dirty="0" err="1">
                <a:latin typeface="Calibri" charset="0"/>
                <a:ea typeface="Calibri" charset="0"/>
                <a:cs typeface="Calibri" charset="0"/>
              </a:rPr>
              <a:t>liệu</a:t>
            </a:r>
            <a:r>
              <a:rPr lang="en-US" sz="1800" dirty="0">
                <a:latin typeface="Calibri" charset="0"/>
                <a:ea typeface="Calibri" charset="0"/>
                <a:cs typeface="Calibri" charset="0"/>
              </a:rPr>
              <a:t> </a:t>
            </a:r>
            <a:r>
              <a:rPr lang="en-US" sz="1800" dirty="0" err="1">
                <a:latin typeface="Calibri" charset="0"/>
                <a:ea typeface="Calibri" charset="0"/>
                <a:cs typeface="Calibri" charset="0"/>
              </a:rPr>
              <a:t>và</a:t>
            </a:r>
            <a:r>
              <a:rPr lang="en-US" sz="1800" dirty="0">
                <a:latin typeface="Calibri" charset="0"/>
                <a:ea typeface="Calibri" charset="0"/>
                <a:cs typeface="Calibri" charset="0"/>
              </a:rPr>
              <a:t> </a:t>
            </a:r>
            <a:r>
              <a:rPr lang="en-US" sz="1800" dirty="0" err="1">
                <a:latin typeface="Calibri" charset="0"/>
                <a:ea typeface="Calibri" charset="0"/>
                <a:cs typeface="Calibri" charset="0"/>
              </a:rPr>
              <a:t>vụn</a:t>
            </a:r>
            <a:r>
              <a:rPr lang="en-US" sz="1800" dirty="0">
                <a:latin typeface="Calibri" charset="0"/>
                <a:ea typeface="Calibri" charset="0"/>
                <a:cs typeface="Calibri" charset="0"/>
              </a:rPr>
              <a:t> </a:t>
            </a:r>
            <a:r>
              <a:rPr lang="en-US" sz="1800" dirty="0" err="1">
                <a:latin typeface="Calibri" charset="0"/>
                <a:ea typeface="Calibri" charset="0"/>
                <a:cs typeface="Calibri" charset="0"/>
              </a:rPr>
              <a:t>thừa</a:t>
            </a:r>
            <a:r>
              <a:rPr lang="en-US" sz="1800" dirty="0">
                <a:latin typeface="Calibri" charset="0"/>
                <a:ea typeface="Calibri" charset="0"/>
                <a:cs typeface="Calibri" charset="0"/>
              </a:rPr>
              <a:t> </a:t>
            </a:r>
            <a:r>
              <a:rPr lang="en-US" sz="1800" dirty="0" err="1">
                <a:latin typeface="Calibri" charset="0"/>
                <a:ea typeface="Calibri" charset="0"/>
                <a:cs typeface="Calibri" charset="0"/>
              </a:rPr>
              <a:t>chưa</a:t>
            </a:r>
            <a:r>
              <a:rPr lang="en-US" sz="1800" dirty="0">
                <a:latin typeface="Calibri" charset="0"/>
                <a:ea typeface="Calibri" charset="0"/>
                <a:cs typeface="Calibri" charset="0"/>
              </a:rPr>
              <a:t> </a:t>
            </a:r>
            <a:r>
              <a:rPr lang="en-US" sz="1800" dirty="0" err="1">
                <a:latin typeface="Calibri" charset="0"/>
                <a:ea typeface="Calibri" charset="0"/>
                <a:cs typeface="Calibri" charset="0"/>
              </a:rPr>
              <a:t>phân</a:t>
            </a:r>
            <a:r>
              <a:rPr lang="en-US" sz="1800" dirty="0">
                <a:latin typeface="Calibri" charset="0"/>
                <a:ea typeface="Calibri" charset="0"/>
                <a:cs typeface="Calibri" charset="0"/>
              </a:rPr>
              <a:t> </a:t>
            </a:r>
            <a:r>
              <a:rPr lang="en-US" sz="1800" dirty="0" err="1">
                <a:latin typeface="Calibri" charset="0"/>
                <a:ea typeface="Calibri" charset="0"/>
                <a:cs typeface="Calibri" charset="0"/>
              </a:rPr>
              <a:t>loại</a:t>
            </a:r>
            <a:r>
              <a:rPr lang="en-US" sz="1800" dirty="0">
                <a:latin typeface="Calibri" charset="0"/>
                <a:ea typeface="Calibri" charset="0"/>
                <a:cs typeface="Calibri" charset="0"/>
              </a:rPr>
              <a:t>: 4707.90.00</a:t>
            </a:r>
          </a:p>
          <a:p>
            <a:pPr algn="just">
              <a:lnSpc>
                <a:spcPct val="150000"/>
              </a:lnSpc>
              <a:buFont typeface="Wingdings" pitchFamily="2" charset="2"/>
              <a:buChar char="à"/>
            </a:pPr>
            <a:r>
              <a:rPr lang="en-US" sz="2000" b="1" dirty="0" smtClean="0">
                <a:latin typeface="Calibri" charset="0"/>
                <a:ea typeface="Calibri" charset="0"/>
                <a:cs typeface="Calibri" charset="0"/>
              </a:rPr>
              <a:t> </a:t>
            </a:r>
            <a:r>
              <a:rPr lang="en-US" sz="2000" b="1" dirty="0" err="1" smtClean="0">
                <a:latin typeface="Calibri" charset="0"/>
                <a:ea typeface="Calibri" charset="0"/>
                <a:cs typeface="Calibri" charset="0"/>
              </a:rPr>
              <a:t>Hạn</a:t>
            </a:r>
            <a:r>
              <a:rPr lang="en-US" sz="2000" b="1" dirty="0" smtClean="0">
                <a:latin typeface="Calibri" charset="0"/>
                <a:ea typeface="Calibri" charset="0"/>
                <a:cs typeface="Calibri" charset="0"/>
              </a:rPr>
              <a:t> </a:t>
            </a:r>
            <a:r>
              <a:rPr lang="en-US" sz="2000" b="1" dirty="0" err="1">
                <a:latin typeface="Calibri" charset="0"/>
                <a:ea typeface="Calibri" charset="0"/>
                <a:cs typeface="Calibri" charset="0"/>
              </a:rPr>
              <a:t>chế</a:t>
            </a:r>
            <a:r>
              <a:rPr lang="en-US" sz="2000" b="1" dirty="0">
                <a:latin typeface="Calibri" charset="0"/>
                <a:ea typeface="Calibri" charset="0"/>
                <a:cs typeface="Calibri" charset="0"/>
              </a:rPr>
              <a:t> </a:t>
            </a:r>
            <a:r>
              <a:rPr lang="en-US" sz="2000" b="1" dirty="0" err="1">
                <a:latin typeface="Calibri" charset="0"/>
                <a:ea typeface="Calibri" charset="0"/>
                <a:cs typeface="Calibri" charset="0"/>
              </a:rPr>
              <a:t>đối</a:t>
            </a:r>
            <a:r>
              <a:rPr lang="en-US" sz="2000" b="1" dirty="0">
                <a:latin typeface="Calibri" charset="0"/>
                <a:ea typeface="Calibri" charset="0"/>
                <a:cs typeface="Calibri" charset="0"/>
              </a:rPr>
              <a:t> </a:t>
            </a:r>
            <a:r>
              <a:rPr lang="en-US" sz="2000" b="1" dirty="0" err="1">
                <a:latin typeface="Calibri" charset="0"/>
                <a:ea typeface="Calibri" charset="0"/>
                <a:cs typeface="Calibri" charset="0"/>
              </a:rPr>
              <a:t>tượng</a:t>
            </a:r>
            <a:r>
              <a:rPr lang="en-US" sz="2000" b="1" dirty="0">
                <a:latin typeface="Calibri" charset="0"/>
                <a:ea typeface="Calibri" charset="0"/>
                <a:cs typeface="Calibri" charset="0"/>
              </a:rPr>
              <a:t> </a:t>
            </a:r>
            <a:r>
              <a:rPr lang="en-US" sz="2000" b="1" dirty="0" err="1">
                <a:latin typeface="Calibri" charset="0"/>
                <a:ea typeface="Calibri" charset="0"/>
                <a:cs typeface="Calibri" charset="0"/>
              </a:rPr>
              <a:t>nhập</a:t>
            </a:r>
            <a:r>
              <a:rPr lang="en-US" sz="2000" b="1" dirty="0">
                <a:latin typeface="Calibri" charset="0"/>
                <a:ea typeface="Calibri" charset="0"/>
                <a:cs typeface="Calibri" charset="0"/>
              </a:rPr>
              <a:t> </a:t>
            </a:r>
            <a:r>
              <a:rPr lang="en-US" sz="2000" b="1" dirty="0" err="1">
                <a:latin typeface="Calibri" charset="0"/>
                <a:ea typeface="Calibri" charset="0"/>
                <a:cs typeface="Calibri" charset="0"/>
              </a:rPr>
              <a:t>khẩu</a:t>
            </a:r>
            <a:r>
              <a:rPr lang="en-US" sz="2000" dirty="0">
                <a:latin typeface="Calibri" charset="0"/>
                <a:ea typeface="Calibri" charset="0"/>
                <a:cs typeface="Calibri" charset="0"/>
              </a:rPr>
              <a:t>: </a:t>
            </a:r>
            <a:r>
              <a:rPr lang="en-US" sz="2000" dirty="0" err="1">
                <a:latin typeface="Calibri" charset="0"/>
                <a:ea typeface="Calibri" charset="0"/>
                <a:cs typeface="Calibri" charset="0"/>
              </a:rPr>
              <a:t>không</a:t>
            </a:r>
            <a:r>
              <a:rPr lang="en-US" sz="2000" dirty="0">
                <a:latin typeface="Calibri" charset="0"/>
                <a:ea typeface="Calibri" charset="0"/>
                <a:cs typeface="Calibri" charset="0"/>
              </a:rPr>
              <a:t> </a:t>
            </a:r>
            <a:r>
              <a:rPr lang="en-US" sz="2000" dirty="0" err="1">
                <a:latin typeface="Calibri" charset="0"/>
                <a:ea typeface="Calibri" charset="0"/>
                <a:cs typeface="Calibri" charset="0"/>
              </a:rPr>
              <a:t>cho</a:t>
            </a:r>
            <a:r>
              <a:rPr lang="en-US" sz="2000" dirty="0">
                <a:latin typeface="Calibri" charset="0"/>
                <a:ea typeface="Calibri" charset="0"/>
                <a:cs typeface="Calibri" charset="0"/>
              </a:rPr>
              <a:t> </a:t>
            </a:r>
            <a:r>
              <a:rPr lang="en-US" sz="2000" dirty="0" err="1">
                <a:latin typeface="Calibri" charset="0"/>
                <a:ea typeface="Calibri" charset="0"/>
                <a:cs typeface="Calibri" charset="0"/>
              </a:rPr>
              <a:t>nhập</a:t>
            </a:r>
            <a:r>
              <a:rPr lang="en-US" sz="2000" dirty="0">
                <a:latin typeface="Calibri" charset="0"/>
                <a:ea typeface="Calibri" charset="0"/>
                <a:cs typeface="Calibri" charset="0"/>
              </a:rPr>
              <a:t> </a:t>
            </a:r>
            <a:r>
              <a:rPr lang="en-US" sz="2000" dirty="0" err="1">
                <a:latin typeface="Calibri" charset="0"/>
                <a:ea typeface="Calibri" charset="0"/>
                <a:cs typeface="Calibri" charset="0"/>
              </a:rPr>
              <a:t>khẩu</a:t>
            </a:r>
            <a:r>
              <a:rPr lang="en-US" sz="2000" dirty="0">
                <a:latin typeface="Calibri" charset="0"/>
                <a:ea typeface="Calibri" charset="0"/>
                <a:cs typeface="Calibri" charset="0"/>
              </a:rPr>
              <a:t> </a:t>
            </a:r>
            <a:r>
              <a:rPr lang="en-US" sz="2000" dirty="0" err="1">
                <a:latin typeface="Calibri" charset="0"/>
                <a:ea typeface="Calibri" charset="0"/>
                <a:cs typeface="Calibri" charset="0"/>
              </a:rPr>
              <a:t>ủy</a:t>
            </a:r>
            <a:r>
              <a:rPr lang="en-US" sz="2000" dirty="0">
                <a:latin typeface="Calibri" charset="0"/>
                <a:ea typeface="Calibri" charset="0"/>
                <a:cs typeface="Calibri" charset="0"/>
              </a:rPr>
              <a:t> </a:t>
            </a:r>
            <a:r>
              <a:rPr lang="en-US" sz="2000" dirty="0" err="1">
                <a:latin typeface="Calibri" charset="0"/>
                <a:ea typeface="Calibri" charset="0"/>
                <a:cs typeface="Calibri" charset="0"/>
              </a:rPr>
              <a:t>thác</a:t>
            </a:r>
            <a:r>
              <a:rPr lang="en-US" sz="2000" dirty="0">
                <a:latin typeface="Calibri" charset="0"/>
                <a:ea typeface="Calibri" charset="0"/>
                <a:cs typeface="Calibri" charset="0"/>
              </a:rPr>
              <a:t>?</a:t>
            </a:r>
          </a:p>
        </p:txBody>
      </p:sp>
      <p:sp>
        <p:nvSpPr>
          <p:cNvPr id="4" name="Title 1">
            <a:extLst>
              <a:ext uri="{FF2B5EF4-FFF2-40B4-BE49-F238E27FC236}">
                <a16:creationId xmlns:a16="http://schemas.microsoft.com/office/drawing/2014/main" xmlns="" id="{8E92DCFB-A8C9-4BC5-B105-37FD8DA5DDDA}"/>
              </a:ext>
            </a:extLst>
          </p:cNvPr>
          <p:cNvSpPr txBox="1">
            <a:spLocks/>
          </p:cNvSpPr>
          <p:nvPr/>
        </p:nvSpPr>
        <p:spPr>
          <a:xfrm>
            <a:off x="447965" y="134938"/>
            <a:ext cx="8229600" cy="741362"/>
          </a:xfrm>
          <a:prstGeom prst="rect">
            <a:avLst/>
          </a:prstGeom>
          <a:noFill/>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vi-VN" sz="4000" b="1" dirty="0" smtClean="0">
                <a:solidFill>
                  <a:srgbClr val="C00000"/>
                </a:solidFill>
                <a:latin typeface="Calibri Light" charset="0"/>
                <a:ea typeface="Calibri Light" charset="0"/>
                <a:cs typeface="Calibri Light" charset="0"/>
              </a:rPr>
              <a:t>CHÍNH SÁCH MỚI?</a:t>
            </a:r>
            <a:endParaRPr lang="en-US" sz="4000" b="1" dirty="0">
              <a:solidFill>
                <a:srgbClr val="C00000"/>
              </a:solidFill>
              <a:latin typeface="Calibri Light" charset="0"/>
              <a:ea typeface="Calibri Light" charset="0"/>
              <a:cs typeface="Calibri Light" charset="0"/>
            </a:endParaRPr>
          </a:p>
        </p:txBody>
      </p:sp>
    </p:spTree>
    <p:extLst>
      <p:ext uri="{BB962C8B-B14F-4D97-AF65-F5344CB8AC3E}">
        <p14:creationId xmlns:p14="http://schemas.microsoft.com/office/powerpoint/2010/main" val="1611808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111"/>
          <a:stretch/>
        </p:blipFill>
        <p:spPr>
          <a:xfrm>
            <a:off x="0" y="0"/>
            <a:ext cx="9144000" cy="6858000"/>
          </a:xfrm>
          <a:prstGeom prst="rect">
            <a:avLst/>
          </a:prstGeom>
        </p:spPr>
      </p:pic>
      <p:sp>
        <p:nvSpPr>
          <p:cNvPr id="5" name="Rectangle 4"/>
          <p:cNvSpPr/>
          <p:nvPr/>
        </p:nvSpPr>
        <p:spPr>
          <a:xfrm>
            <a:off x="1282700" y="901700"/>
            <a:ext cx="6870700" cy="50546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0AD0A93-DA91-4A1E-B29E-47E7AF4FEF07}"/>
              </a:ext>
            </a:extLst>
          </p:cNvPr>
          <p:cNvSpPr>
            <a:spLocks noGrp="1"/>
          </p:cNvSpPr>
          <p:nvPr>
            <p:ph type="title"/>
          </p:nvPr>
        </p:nvSpPr>
        <p:spPr>
          <a:xfrm>
            <a:off x="1301750" y="901700"/>
            <a:ext cx="6851650" cy="5054600"/>
          </a:xfrm>
        </p:spPr>
        <p:txBody>
          <a:bodyPr anchor="ctr">
            <a:noAutofit/>
          </a:bodyPr>
          <a:lstStyle/>
          <a:p>
            <a:pPr marL="385763" indent="-385763" algn="ctr"/>
            <a:r>
              <a:rPr lang="en-US" sz="4800" dirty="0" err="1">
                <a:latin typeface="Calibri Light" charset="0"/>
                <a:ea typeface="Calibri Light" charset="0"/>
                <a:cs typeface="Calibri Light" charset="0"/>
              </a:rPr>
              <a:t>Kinh</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nghiệm</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quản</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lý</a:t>
            </a:r>
            <a:r>
              <a:rPr lang="en-US" sz="4800" dirty="0">
                <a:latin typeface="Calibri Light" charset="0"/>
                <a:ea typeface="Calibri Light" charset="0"/>
                <a:cs typeface="Calibri Light" charset="0"/>
              </a:rPr>
              <a:t> </a:t>
            </a:r>
            <a:r>
              <a:rPr lang="en-US" sz="4800" dirty="0" smtClean="0">
                <a:latin typeface="Calibri Light" charset="0"/>
                <a:ea typeface="Calibri Light" charset="0"/>
                <a:cs typeface="Calibri Light" charset="0"/>
              </a:rPr>
              <a:t/>
            </a:r>
            <a:br>
              <a:rPr lang="en-US" sz="4800" dirty="0" smtClean="0">
                <a:latin typeface="Calibri Light" charset="0"/>
                <a:ea typeface="Calibri Light" charset="0"/>
                <a:cs typeface="Calibri Light" charset="0"/>
              </a:rPr>
            </a:br>
            <a:r>
              <a:rPr lang="en-US" sz="4800" dirty="0" err="1" smtClean="0">
                <a:latin typeface="Calibri Light" charset="0"/>
                <a:ea typeface="Calibri Light" charset="0"/>
                <a:cs typeface="Calibri Light" charset="0"/>
              </a:rPr>
              <a:t>nhập</a:t>
            </a:r>
            <a:r>
              <a:rPr lang="en-US" sz="4800" dirty="0" smtClean="0">
                <a:latin typeface="Calibri Light" charset="0"/>
                <a:ea typeface="Calibri Light" charset="0"/>
                <a:cs typeface="Calibri Light" charset="0"/>
              </a:rPr>
              <a:t> </a:t>
            </a:r>
            <a:r>
              <a:rPr lang="en-US" sz="4800" dirty="0" err="1">
                <a:latin typeface="Calibri Light" charset="0"/>
                <a:ea typeface="Calibri Light" charset="0"/>
                <a:cs typeface="Calibri Light" charset="0"/>
              </a:rPr>
              <a:t>khẩu</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phế</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liệu</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giấy</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của</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một</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số</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nước</a:t>
            </a:r>
            <a:endParaRPr lang="en-US" sz="4800" dirty="0">
              <a:latin typeface="Calibri Light" charset="0"/>
              <a:ea typeface="Calibri Light" charset="0"/>
              <a:cs typeface="Calibri Light" charset="0"/>
            </a:endParaRPr>
          </a:p>
        </p:txBody>
      </p:sp>
    </p:spTree>
    <p:extLst>
      <p:ext uri="{BB962C8B-B14F-4D97-AF65-F5344CB8AC3E}">
        <p14:creationId xmlns:p14="http://schemas.microsoft.com/office/powerpoint/2010/main" val="1046667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D3DAC-CCF5-4C15-911B-E5E1F7C5FA5E}"/>
              </a:ext>
            </a:extLst>
          </p:cNvPr>
          <p:cNvSpPr>
            <a:spLocks noGrp="1"/>
          </p:cNvSpPr>
          <p:nvPr>
            <p:ph type="title" idx="4294967295"/>
          </p:nvPr>
        </p:nvSpPr>
        <p:spPr>
          <a:xfrm>
            <a:off x="0" y="0"/>
            <a:ext cx="9144000" cy="844550"/>
          </a:xfrm>
        </p:spPr>
        <p:txBody>
          <a:bodyPr>
            <a:noAutofit/>
          </a:bodyPr>
          <a:lstStyle/>
          <a:p>
            <a:r>
              <a:rPr lang="en-US" sz="4000" dirty="0" smtClean="0">
                <a:solidFill>
                  <a:srgbClr val="3C6B89"/>
                </a:solidFill>
                <a:cs typeface="Arial" panose="020B0604020202020204" pitchFamily="34" charset="0"/>
              </a:rPr>
              <a:t>CHÂU ÂU</a:t>
            </a:r>
            <a:endParaRPr lang="en-US" sz="4000" dirty="0">
              <a:solidFill>
                <a:srgbClr val="3C6B89"/>
              </a:solidFill>
              <a:cs typeface="Arial" panose="020B0604020202020204" pitchFamily="34" charset="0"/>
            </a:endParaRPr>
          </a:p>
        </p:txBody>
      </p:sp>
      <p:sp>
        <p:nvSpPr>
          <p:cNvPr id="3" name="Content Placeholder 2">
            <a:extLst>
              <a:ext uri="{FF2B5EF4-FFF2-40B4-BE49-F238E27FC236}">
                <a16:creationId xmlns:a16="http://schemas.microsoft.com/office/drawing/2014/main" xmlns="" id="{FAF5458F-FAB7-466F-8039-981FA8EEADDF}"/>
              </a:ext>
            </a:extLst>
          </p:cNvPr>
          <p:cNvSpPr>
            <a:spLocks noGrp="1"/>
          </p:cNvSpPr>
          <p:nvPr>
            <p:ph idx="4294967295"/>
          </p:nvPr>
        </p:nvSpPr>
        <p:spPr>
          <a:xfrm>
            <a:off x="457200" y="1322388"/>
            <a:ext cx="8229600" cy="5133975"/>
          </a:xfrm>
        </p:spPr>
        <p:txBody>
          <a:bodyPr>
            <a:normAutofit/>
          </a:bodyPr>
          <a:lstStyle/>
          <a:p>
            <a:pPr marL="0" indent="0" algn="just">
              <a:buNone/>
            </a:pPr>
            <a:r>
              <a:rPr lang="en-US" dirty="0" err="1">
                <a:latin typeface="Calibri" charset="0"/>
                <a:ea typeface="Calibri" charset="0"/>
                <a:cs typeface="Calibri" charset="0"/>
              </a:rPr>
              <a:t>Các</a:t>
            </a:r>
            <a:r>
              <a:rPr lang="en-US" dirty="0">
                <a:latin typeface="Calibri" charset="0"/>
                <a:ea typeface="Calibri" charset="0"/>
                <a:cs typeface="Calibri" charset="0"/>
              </a:rPr>
              <a:t> n</a:t>
            </a:r>
            <a:r>
              <a:rPr lang="vi-VN" dirty="0">
                <a:latin typeface="Calibri" charset="0"/>
                <a:ea typeface="Calibri" charset="0"/>
                <a:cs typeface="Calibri" charset="0"/>
              </a:rPr>
              <a:t>ư</a:t>
            </a:r>
            <a:r>
              <a:rPr lang="en-US" dirty="0" err="1">
                <a:latin typeface="Calibri" charset="0"/>
                <a:ea typeface="Calibri" charset="0"/>
                <a:cs typeface="Calibri" charset="0"/>
              </a:rPr>
              <a:t>ớc</a:t>
            </a:r>
            <a:r>
              <a:rPr lang="en-US" dirty="0">
                <a:latin typeface="Calibri" charset="0"/>
                <a:ea typeface="Calibri" charset="0"/>
                <a:cs typeface="Calibri" charset="0"/>
              </a:rPr>
              <a:t> </a:t>
            </a:r>
            <a:r>
              <a:rPr lang="en-US" dirty="0" err="1">
                <a:latin typeface="Calibri" charset="0"/>
                <a:ea typeface="Calibri" charset="0"/>
                <a:cs typeface="Calibri" charset="0"/>
              </a:rPr>
              <a:t>châu</a:t>
            </a:r>
            <a:r>
              <a:rPr lang="en-US" dirty="0">
                <a:latin typeface="Calibri" charset="0"/>
                <a:ea typeface="Calibri" charset="0"/>
                <a:cs typeface="Calibri" charset="0"/>
              </a:rPr>
              <a:t> </a:t>
            </a:r>
            <a:r>
              <a:rPr lang="en-US" dirty="0" err="1">
                <a:latin typeface="Calibri" charset="0"/>
                <a:ea typeface="Calibri" charset="0"/>
                <a:cs typeface="Calibri" charset="0"/>
              </a:rPr>
              <a:t>Âu</a:t>
            </a:r>
            <a:r>
              <a:rPr lang="en-US" dirty="0">
                <a:latin typeface="Calibri" charset="0"/>
                <a:ea typeface="Calibri" charset="0"/>
                <a:cs typeface="Calibri" charset="0"/>
              </a:rPr>
              <a:t> bao </a:t>
            </a:r>
            <a:r>
              <a:rPr lang="en-US" dirty="0" err="1">
                <a:latin typeface="Calibri" charset="0"/>
                <a:ea typeface="Calibri" charset="0"/>
                <a:cs typeface="Calibri" charset="0"/>
              </a:rPr>
              <a:t>gồm</a:t>
            </a:r>
            <a:r>
              <a:rPr lang="en-US" dirty="0">
                <a:latin typeface="Calibri" charset="0"/>
                <a:ea typeface="Calibri" charset="0"/>
                <a:cs typeface="Calibri" charset="0"/>
              </a:rPr>
              <a:t> </a:t>
            </a:r>
            <a:r>
              <a:rPr lang="en-US" b="1" dirty="0" err="1">
                <a:solidFill>
                  <a:srgbClr val="C00000"/>
                </a:solidFill>
                <a:latin typeface="Calibri" charset="0"/>
                <a:ea typeface="Calibri" charset="0"/>
                <a:cs typeface="Calibri" charset="0"/>
              </a:rPr>
              <a:t>Thụy</a:t>
            </a:r>
            <a:r>
              <a:rPr lang="en-US" b="1" dirty="0">
                <a:solidFill>
                  <a:srgbClr val="C00000"/>
                </a:solidFill>
                <a:latin typeface="Calibri" charset="0"/>
                <a:ea typeface="Calibri" charset="0"/>
                <a:cs typeface="Calibri" charset="0"/>
              </a:rPr>
              <a:t> </a:t>
            </a:r>
            <a:r>
              <a:rPr lang="en-US" b="1" dirty="0" err="1">
                <a:solidFill>
                  <a:srgbClr val="C00000"/>
                </a:solidFill>
                <a:latin typeface="Calibri" charset="0"/>
                <a:ea typeface="Calibri" charset="0"/>
                <a:cs typeface="Calibri" charset="0"/>
              </a:rPr>
              <a:t>Điển</a:t>
            </a:r>
            <a:r>
              <a:rPr lang="en-US" b="1" dirty="0">
                <a:solidFill>
                  <a:srgbClr val="C00000"/>
                </a:solidFill>
                <a:latin typeface="Calibri" charset="0"/>
                <a:ea typeface="Calibri" charset="0"/>
                <a:cs typeface="Calibri" charset="0"/>
              </a:rPr>
              <a:t>, Na </a:t>
            </a:r>
            <a:r>
              <a:rPr lang="en-US" b="1" dirty="0" err="1">
                <a:solidFill>
                  <a:srgbClr val="C00000"/>
                </a:solidFill>
                <a:latin typeface="Calibri" charset="0"/>
                <a:ea typeface="Calibri" charset="0"/>
                <a:cs typeface="Calibri" charset="0"/>
              </a:rPr>
              <a:t>Uy</a:t>
            </a:r>
            <a:r>
              <a:rPr lang="en-US" b="1" dirty="0">
                <a:solidFill>
                  <a:srgbClr val="C00000"/>
                </a:solidFill>
                <a:latin typeface="Calibri" charset="0"/>
                <a:ea typeface="Calibri" charset="0"/>
                <a:cs typeface="Calibri" charset="0"/>
              </a:rPr>
              <a:t>, </a:t>
            </a:r>
            <a:r>
              <a:rPr lang="en-US" b="1" dirty="0" err="1">
                <a:solidFill>
                  <a:srgbClr val="C00000"/>
                </a:solidFill>
                <a:latin typeface="Calibri" charset="0"/>
                <a:ea typeface="Calibri" charset="0"/>
                <a:cs typeface="Calibri" charset="0"/>
              </a:rPr>
              <a:t>Đức</a:t>
            </a:r>
            <a:r>
              <a:rPr lang="en-US" b="1" dirty="0">
                <a:solidFill>
                  <a:srgbClr val="C00000"/>
                </a:solidFill>
                <a:latin typeface="Calibri" charset="0"/>
                <a:ea typeface="Calibri" charset="0"/>
                <a:cs typeface="Calibri" charset="0"/>
              </a:rPr>
              <a:t>, </a:t>
            </a:r>
            <a:r>
              <a:rPr lang="en-US" b="1" dirty="0" err="1">
                <a:solidFill>
                  <a:srgbClr val="C00000"/>
                </a:solidFill>
                <a:latin typeface="Calibri" charset="0"/>
                <a:ea typeface="Calibri" charset="0"/>
                <a:cs typeface="Calibri" charset="0"/>
              </a:rPr>
              <a:t>Bỉ</a:t>
            </a:r>
            <a:r>
              <a:rPr lang="en-US" b="1" dirty="0">
                <a:solidFill>
                  <a:srgbClr val="C00000"/>
                </a:solidFill>
                <a:latin typeface="Calibri" charset="0"/>
                <a:ea typeface="Calibri" charset="0"/>
                <a:cs typeface="Calibri" charset="0"/>
              </a:rPr>
              <a:t> </a:t>
            </a:r>
            <a:r>
              <a:rPr lang="en-US" dirty="0" err="1">
                <a:latin typeface="Calibri" charset="0"/>
                <a:ea typeface="Calibri" charset="0"/>
                <a:cs typeface="Calibri" charset="0"/>
              </a:rPr>
              <a:t>và</a:t>
            </a:r>
            <a:r>
              <a:rPr lang="en-US" dirty="0">
                <a:latin typeface="Calibri" charset="0"/>
                <a:ea typeface="Calibri" charset="0"/>
                <a:cs typeface="Calibri" charset="0"/>
              </a:rPr>
              <a:t> </a:t>
            </a:r>
            <a:r>
              <a:rPr lang="en-US" b="1" dirty="0" err="1">
                <a:solidFill>
                  <a:srgbClr val="C00000"/>
                </a:solidFill>
                <a:latin typeface="Calibri" charset="0"/>
                <a:ea typeface="Calibri" charset="0"/>
                <a:cs typeface="Calibri" charset="0"/>
              </a:rPr>
              <a:t>Hà</a:t>
            </a:r>
            <a:r>
              <a:rPr lang="en-US" b="1" dirty="0">
                <a:solidFill>
                  <a:srgbClr val="C00000"/>
                </a:solidFill>
                <a:latin typeface="Calibri" charset="0"/>
                <a:ea typeface="Calibri" charset="0"/>
                <a:cs typeface="Calibri" charset="0"/>
              </a:rPr>
              <a:t> Lan </a:t>
            </a:r>
            <a:r>
              <a:rPr lang="en-US" dirty="0" err="1">
                <a:latin typeface="Calibri" charset="0"/>
                <a:ea typeface="Calibri" charset="0"/>
                <a:cs typeface="Calibri" charset="0"/>
              </a:rPr>
              <a:t>đều</a:t>
            </a:r>
            <a:r>
              <a:rPr lang="en-US" dirty="0">
                <a:latin typeface="Calibri" charset="0"/>
                <a:ea typeface="Calibri" charset="0"/>
                <a:cs typeface="Calibri" charset="0"/>
              </a:rPr>
              <a:t> </a:t>
            </a:r>
            <a:r>
              <a:rPr lang="en-US" dirty="0" err="1">
                <a:latin typeface="Calibri" charset="0"/>
                <a:ea typeface="Calibri" charset="0"/>
                <a:cs typeface="Calibri" charset="0"/>
              </a:rPr>
              <a:t>là</a:t>
            </a:r>
            <a:r>
              <a:rPr lang="en-US" dirty="0">
                <a:latin typeface="Calibri" charset="0"/>
                <a:ea typeface="Calibri" charset="0"/>
                <a:cs typeface="Calibri" charset="0"/>
              </a:rPr>
              <a:t> </a:t>
            </a:r>
            <a:r>
              <a:rPr lang="en-US" dirty="0" err="1">
                <a:latin typeface="Calibri" charset="0"/>
                <a:ea typeface="Calibri" charset="0"/>
                <a:cs typeface="Calibri" charset="0"/>
              </a:rPr>
              <a:t>những</a:t>
            </a:r>
            <a:r>
              <a:rPr lang="en-US" dirty="0">
                <a:latin typeface="Calibri" charset="0"/>
                <a:ea typeface="Calibri" charset="0"/>
                <a:cs typeface="Calibri" charset="0"/>
              </a:rPr>
              <a:t> n</a:t>
            </a:r>
            <a:r>
              <a:rPr lang="vi-VN" dirty="0">
                <a:latin typeface="Calibri" charset="0"/>
                <a:ea typeface="Calibri" charset="0"/>
                <a:cs typeface="Calibri" charset="0"/>
              </a:rPr>
              <a:t>ư</a:t>
            </a:r>
            <a:r>
              <a:rPr lang="en-US" dirty="0" err="1">
                <a:latin typeface="Calibri" charset="0"/>
                <a:ea typeface="Calibri" charset="0"/>
                <a:cs typeface="Calibri" charset="0"/>
              </a:rPr>
              <a:t>ớc</a:t>
            </a:r>
            <a:r>
              <a:rPr lang="en-US" dirty="0">
                <a:latin typeface="Calibri" charset="0"/>
                <a:ea typeface="Calibri" charset="0"/>
                <a:cs typeface="Calibri" charset="0"/>
              </a:rPr>
              <a:t> </a:t>
            </a:r>
            <a:r>
              <a:rPr lang="en-US" dirty="0" err="1">
                <a:latin typeface="Calibri" charset="0"/>
                <a:ea typeface="Calibri" charset="0"/>
                <a:cs typeface="Calibri" charset="0"/>
              </a:rPr>
              <a:t>nhập</a:t>
            </a:r>
            <a:r>
              <a:rPr lang="en-US" dirty="0">
                <a:latin typeface="Calibri" charset="0"/>
                <a:ea typeface="Calibri" charset="0"/>
                <a:cs typeface="Calibri" charset="0"/>
              </a:rPr>
              <a:t> </a:t>
            </a:r>
            <a:r>
              <a:rPr lang="en-US" dirty="0" err="1">
                <a:latin typeface="Calibri" charset="0"/>
                <a:ea typeface="Calibri" charset="0"/>
                <a:cs typeface="Calibri" charset="0"/>
              </a:rPr>
              <a:t>khẩu</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số</a:t>
            </a:r>
            <a:r>
              <a:rPr lang="en-US" dirty="0">
                <a:latin typeface="Calibri" charset="0"/>
                <a:ea typeface="Calibri" charset="0"/>
                <a:cs typeface="Calibri" charset="0"/>
              </a:rPr>
              <a:t> l</a:t>
            </a:r>
            <a:r>
              <a:rPr lang="vi-VN" dirty="0">
                <a:latin typeface="Calibri" charset="0"/>
                <a:ea typeface="Calibri" charset="0"/>
                <a:cs typeface="Calibri" charset="0"/>
              </a:rPr>
              <a:t>ư</a:t>
            </a:r>
            <a:r>
              <a:rPr lang="en-US" dirty="0" err="1">
                <a:latin typeface="Calibri" charset="0"/>
                <a:ea typeface="Calibri" charset="0"/>
                <a:cs typeface="Calibri" charset="0"/>
              </a:rPr>
              <a:t>ợng</a:t>
            </a:r>
            <a:r>
              <a:rPr lang="en-US" dirty="0">
                <a:latin typeface="Calibri" charset="0"/>
                <a:ea typeface="Calibri" charset="0"/>
                <a:cs typeface="Calibri" charset="0"/>
              </a:rPr>
              <a:t> </a:t>
            </a:r>
            <a:r>
              <a:rPr lang="en-US" dirty="0" err="1">
                <a:latin typeface="Calibri" charset="0"/>
                <a:ea typeface="Calibri" charset="0"/>
                <a:cs typeface="Calibri" charset="0"/>
              </a:rPr>
              <a:t>lớn</a:t>
            </a:r>
            <a:r>
              <a:rPr lang="en-US" dirty="0">
                <a:latin typeface="Calibri" charset="0"/>
                <a:ea typeface="Calibri" charset="0"/>
                <a:cs typeface="Calibri" charset="0"/>
              </a:rPr>
              <a:t> </a:t>
            </a:r>
            <a:r>
              <a:rPr lang="en-US" dirty="0" err="1">
                <a:latin typeface="Calibri" charset="0"/>
                <a:ea typeface="Calibri" charset="0"/>
                <a:cs typeface="Calibri" charset="0"/>
              </a:rPr>
              <a:t>để</a:t>
            </a:r>
            <a:r>
              <a:rPr lang="en-US" dirty="0">
                <a:latin typeface="Calibri" charset="0"/>
                <a:ea typeface="Calibri" charset="0"/>
                <a:cs typeface="Calibri" charset="0"/>
              </a:rPr>
              <a:t> </a:t>
            </a:r>
            <a:r>
              <a:rPr lang="en-US" dirty="0" err="1">
                <a:latin typeface="Calibri" charset="0"/>
                <a:ea typeface="Calibri" charset="0"/>
                <a:cs typeface="Calibri" charset="0"/>
              </a:rPr>
              <a:t>phục</a:t>
            </a:r>
            <a:r>
              <a:rPr lang="en-US" dirty="0">
                <a:latin typeface="Calibri" charset="0"/>
                <a:ea typeface="Calibri" charset="0"/>
                <a:cs typeface="Calibri" charset="0"/>
              </a:rPr>
              <a:t> </a:t>
            </a:r>
            <a:r>
              <a:rPr lang="en-US" dirty="0" err="1">
                <a:latin typeface="Calibri" charset="0"/>
                <a:ea typeface="Calibri" charset="0"/>
                <a:cs typeface="Calibri" charset="0"/>
              </a:rPr>
              <a:t>vụ</a:t>
            </a:r>
            <a:r>
              <a:rPr lang="en-US" dirty="0">
                <a:latin typeface="Calibri" charset="0"/>
                <a:ea typeface="Calibri" charset="0"/>
                <a:cs typeface="Calibri" charset="0"/>
              </a:rPr>
              <a:t> </a:t>
            </a:r>
            <a:r>
              <a:rPr lang="en-US" dirty="0" err="1">
                <a:latin typeface="Calibri" charset="0"/>
                <a:ea typeface="Calibri" charset="0"/>
                <a:cs typeface="Calibri" charset="0"/>
              </a:rPr>
              <a:t>ngành</a:t>
            </a:r>
            <a:r>
              <a:rPr lang="en-US" dirty="0">
                <a:latin typeface="Calibri" charset="0"/>
                <a:ea typeface="Calibri" charset="0"/>
                <a:cs typeface="Calibri" charset="0"/>
              </a:rPr>
              <a:t> </a:t>
            </a:r>
            <a:r>
              <a:rPr lang="en-US" dirty="0" err="1">
                <a:latin typeface="Calibri" charset="0"/>
                <a:ea typeface="Calibri" charset="0"/>
                <a:cs typeface="Calibri" charset="0"/>
              </a:rPr>
              <a:t>năng</a:t>
            </a:r>
            <a:r>
              <a:rPr lang="en-US" dirty="0">
                <a:latin typeface="Calibri" charset="0"/>
                <a:ea typeface="Calibri" charset="0"/>
                <a:cs typeface="Calibri" charset="0"/>
              </a:rPr>
              <a:t> l</a:t>
            </a:r>
            <a:r>
              <a:rPr lang="vi-VN" dirty="0">
                <a:latin typeface="Calibri" charset="0"/>
                <a:ea typeface="Calibri" charset="0"/>
                <a:cs typeface="Calibri" charset="0"/>
              </a:rPr>
              <a:t>ư</a:t>
            </a:r>
            <a:r>
              <a:rPr lang="en-US" dirty="0" err="1">
                <a:latin typeface="Calibri" charset="0"/>
                <a:ea typeface="Calibri" charset="0"/>
                <a:cs typeface="Calibri" charset="0"/>
              </a:rPr>
              <a:t>ợng</a:t>
            </a:r>
            <a:r>
              <a:rPr lang="en-US" dirty="0">
                <a:latin typeface="Calibri" charset="0"/>
                <a:ea typeface="Calibri" charset="0"/>
                <a:cs typeface="Calibri" charset="0"/>
              </a:rPr>
              <a:t>, </a:t>
            </a:r>
            <a:r>
              <a:rPr lang="en-US" dirty="0" err="1">
                <a:latin typeface="Calibri" charset="0"/>
                <a:ea typeface="Calibri" charset="0"/>
                <a:cs typeface="Calibri" charset="0"/>
              </a:rPr>
              <a:t>đặc</a:t>
            </a:r>
            <a:r>
              <a:rPr lang="en-US" dirty="0">
                <a:latin typeface="Calibri" charset="0"/>
                <a:ea typeface="Calibri" charset="0"/>
                <a:cs typeface="Calibri" charset="0"/>
              </a:rPr>
              <a:t> </a:t>
            </a:r>
            <a:r>
              <a:rPr lang="en-US" dirty="0" err="1">
                <a:latin typeface="Calibri" charset="0"/>
                <a:ea typeface="Calibri" charset="0"/>
                <a:cs typeface="Calibri" charset="0"/>
              </a:rPr>
              <a:t>biệt</a:t>
            </a:r>
            <a:r>
              <a:rPr lang="en-US" dirty="0">
                <a:latin typeface="Calibri" charset="0"/>
                <a:ea typeface="Calibri" charset="0"/>
                <a:cs typeface="Calibri" charset="0"/>
              </a:rPr>
              <a:t> </a:t>
            </a:r>
            <a:r>
              <a:rPr lang="en-US" dirty="0" err="1">
                <a:latin typeface="Calibri" charset="0"/>
                <a:ea typeface="Calibri" charset="0"/>
                <a:cs typeface="Calibri" charset="0"/>
              </a:rPr>
              <a:t>là</a:t>
            </a:r>
            <a:r>
              <a:rPr lang="en-US" dirty="0">
                <a:latin typeface="Calibri" charset="0"/>
                <a:ea typeface="Calibri" charset="0"/>
                <a:cs typeface="Calibri" charset="0"/>
              </a:rPr>
              <a:t> </a:t>
            </a:r>
            <a:r>
              <a:rPr lang="en-US" dirty="0" err="1">
                <a:latin typeface="Calibri" charset="0"/>
                <a:ea typeface="Calibri" charset="0"/>
                <a:cs typeface="Calibri" charset="0"/>
              </a:rPr>
              <a:t>Thụy</a:t>
            </a:r>
            <a:r>
              <a:rPr lang="en-US" dirty="0">
                <a:latin typeface="Calibri" charset="0"/>
                <a:ea typeface="Calibri" charset="0"/>
                <a:cs typeface="Calibri" charset="0"/>
              </a:rPr>
              <a:t> </a:t>
            </a:r>
            <a:r>
              <a:rPr lang="en-US" dirty="0" err="1">
                <a:latin typeface="Calibri" charset="0"/>
                <a:ea typeface="Calibri" charset="0"/>
                <a:cs typeface="Calibri" charset="0"/>
              </a:rPr>
              <a:t>Điển</a:t>
            </a:r>
            <a:r>
              <a:rPr lang="en-US" dirty="0">
                <a:latin typeface="Calibri" charset="0"/>
                <a:ea typeface="Calibri" charset="0"/>
                <a:cs typeface="Calibri" charset="0"/>
              </a:rPr>
              <a:t>.</a:t>
            </a:r>
          </a:p>
          <a:p>
            <a:pPr lvl="1" algn="just">
              <a:buFont typeface="Courier New" charset="0"/>
              <a:buChar char="o"/>
            </a:pPr>
            <a:r>
              <a:rPr lang="en-US" sz="2200" dirty="0" err="1">
                <a:latin typeface="Calibri" charset="0"/>
                <a:ea typeface="Calibri" charset="0"/>
                <a:cs typeface="Calibri" charset="0"/>
              </a:rPr>
              <a:t>Thụy</a:t>
            </a:r>
            <a:r>
              <a:rPr lang="en-US" sz="2200" dirty="0">
                <a:latin typeface="Calibri" charset="0"/>
                <a:ea typeface="Calibri" charset="0"/>
                <a:cs typeface="Calibri" charset="0"/>
              </a:rPr>
              <a:t> </a:t>
            </a:r>
            <a:r>
              <a:rPr lang="en-US" sz="2200" dirty="0" err="1">
                <a:latin typeface="Calibri" charset="0"/>
                <a:ea typeface="Calibri" charset="0"/>
                <a:cs typeface="Calibri" charset="0"/>
              </a:rPr>
              <a:t>Điển</a:t>
            </a:r>
            <a:r>
              <a:rPr lang="en-US" sz="2200" dirty="0">
                <a:latin typeface="Calibri" charset="0"/>
                <a:ea typeface="Calibri" charset="0"/>
                <a:cs typeface="Calibri" charset="0"/>
              </a:rPr>
              <a:t> </a:t>
            </a:r>
            <a:r>
              <a:rPr lang="en-US" sz="2200" dirty="0" err="1">
                <a:latin typeface="Calibri" charset="0"/>
                <a:ea typeface="Calibri" charset="0"/>
                <a:cs typeface="Calibri" charset="0"/>
              </a:rPr>
              <a:t>có</a:t>
            </a:r>
            <a:r>
              <a:rPr lang="en-US" sz="2200" dirty="0">
                <a:latin typeface="Calibri" charset="0"/>
                <a:ea typeface="Calibri" charset="0"/>
                <a:cs typeface="Calibri" charset="0"/>
              </a:rPr>
              <a:t> </a:t>
            </a:r>
            <a:r>
              <a:rPr lang="en-US" sz="2200" dirty="0" err="1">
                <a:latin typeface="Calibri" charset="0"/>
                <a:ea typeface="Calibri" charset="0"/>
                <a:cs typeface="Calibri" charset="0"/>
              </a:rPr>
              <a:t>hiệu</a:t>
            </a:r>
            <a:r>
              <a:rPr lang="en-US" sz="2200" dirty="0">
                <a:latin typeface="Calibri" charset="0"/>
                <a:ea typeface="Calibri" charset="0"/>
                <a:cs typeface="Calibri" charset="0"/>
              </a:rPr>
              <a:t> </a:t>
            </a:r>
            <a:r>
              <a:rPr lang="en-US" sz="2200" dirty="0" err="1">
                <a:latin typeface="Calibri" charset="0"/>
                <a:ea typeface="Calibri" charset="0"/>
                <a:cs typeface="Calibri" charset="0"/>
              </a:rPr>
              <a:t>suất</a:t>
            </a:r>
            <a:r>
              <a:rPr lang="en-US" sz="2200" dirty="0">
                <a:latin typeface="Calibri" charset="0"/>
                <a:ea typeface="Calibri" charset="0"/>
                <a:cs typeface="Calibri" charset="0"/>
              </a:rPr>
              <a:t> </a:t>
            </a:r>
            <a:r>
              <a:rPr lang="en-US" sz="2200" dirty="0" err="1">
                <a:latin typeface="Calibri" charset="0"/>
                <a:ea typeface="Calibri" charset="0"/>
                <a:cs typeface="Calibri" charset="0"/>
              </a:rPr>
              <a:t>xử</a:t>
            </a:r>
            <a:r>
              <a:rPr lang="en-US" sz="2200" dirty="0">
                <a:latin typeface="Calibri" charset="0"/>
                <a:ea typeface="Calibri" charset="0"/>
                <a:cs typeface="Calibri" charset="0"/>
              </a:rPr>
              <a:t> </a:t>
            </a:r>
            <a:r>
              <a:rPr lang="en-US" sz="2200" dirty="0" err="1">
                <a:latin typeface="Calibri" charset="0"/>
                <a:ea typeface="Calibri" charset="0"/>
                <a:cs typeface="Calibri" charset="0"/>
              </a:rPr>
              <a:t>lý</a:t>
            </a:r>
            <a:r>
              <a:rPr lang="en-US" sz="2200" dirty="0">
                <a:latin typeface="Calibri" charset="0"/>
                <a:ea typeface="Calibri" charset="0"/>
                <a:cs typeface="Calibri" charset="0"/>
              </a:rPr>
              <a:t> </a:t>
            </a:r>
            <a:r>
              <a:rPr lang="en-US" sz="2200" dirty="0" err="1">
                <a:latin typeface="Calibri" charset="0"/>
                <a:ea typeface="Calibri" charset="0"/>
                <a:cs typeface="Calibri" charset="0"/>
              </a:rPr>
              <a:t>rác</a:t>
            </a:r>
            <a:r>
              <a:rPr lang="en-US" sz="2200" dirty="0">
                <a:latin typeface="Calibri" charset="0"/>
                <a:ea typeface="Calibri" charset="0"/>
                <a:cs typeface="Calibri" charset="0"/>
              </a:rPr>
              <a:t> </a:t>
            </a:r>
            <a:r>
              <a:rPr lang="en-US" sz="2200" dirty="0" err="1">
                <a:latin typeface="Calibri" charset="0"/>
                <a:ea typeface="Calibri" charset="0"/>
                <a:cs typeface="Calibri" charset="0"/>
              </a:rPr>
              <a:t>thải</a:t>
            </a:r>
            <a:r>
              <a:rPr lang="en-US" sz="2200" dirty="0">
                <a:latin typeface="Calibri" charset="0"/>
                <a:ea typeface="Calibri" charset="0"/>
                <a:cs typeface="Calibri" charset="0"/>
              </a:rPr>
              <a:t> </a:t>
            </a:r>
            <a:r>
              <a:rPr lang="en-US" sz="2200" dirty="0" err="1">
                <a:latin typeface="Calibri" charset="0"/>
                <a:ea typeface="Calibri" charset="0"/>
                <a:cs typeface="Calibri" charset="0"/>
              </a:rPr>
              <a:t>lên</a:t>
            </a:r>
            <a:r>
              <a:rPr lang="en-US" sz="2200" dirty="0">
                <a:latin typeface="Calibri" charset="0"/>
                <a:ea typeface="Calibri" charset="0"/>
                <a:cs typeface="Calibri" charset="0"/>
              </a:rPr>
              <a:t> </a:t>
            </a:r>
            <a:r>
              <a:rPr lang="en-US" sz="2200" dirty="0" err="1">
                <a:latin typeface="Calibri" charset="0"/>
                <a:ea typeface="Calibri" charset="0"/>
                <a:cs typeface="Calibri" charset="0"/>
              </a:rPr>
              <a:t>đến</a:t>
            </a:r>
            <a:r>
              <a:rPr lang="en-US" sz="2200" dirty="0">
                <a:latin typeface="Calibri" charset="0"/>
                <a:ea typeface="Calibri" charset="0"/>
                <a:cs typeface="Calibri" charset="0"/>
              </a:rPr>
              <a:t> 99% </a:t>
            </a:r>
            <a:r>
              <a:rPr lang="en-US" sz="2200" dirty="0" err="1">
                <a:latin typeface="Calibri" charset="0"/>
                <a:ea typeface="Calibri" charset="0"/>
                <a:cs typeface="Calibri" charset="0"/>
              </a:rPr>
              <a:t>bằng</a:t>
            </a:r>
            <a:r>
              <a:rPr lang="en-US" sz="2200" dirty="0">
                <a:latin typeface="Calibri" charset="0"/>
                <a:ea typeface="Calibri" charset="0"/>
                <a:cs typeface="Calibri" charset="0"/>
              </a:rPr>
              <a:t> </a:t>
            </a:r>
            <a:r>
              <a:rPr lang="en-US" sz="2200" dirty="0" err="1">
                <a:latin typeface="Calibri" charset="0"/>
                <a:ea typeface="Calibri" charset="0"/>
                <a:cs typeface="Calibri" charset="0"/>
              </a:rPr>
              <a:t>việc</a:t>
            </a:r>
            <a:r>
              <a:rPr lang="en-US" sz="2200" dirty="0">
                <a:latin typeface="Calibri" charset="0"/>
                <a:ea typeface="Calibri" charset="0"/>
                <a:cs typeface="Calibri" charset="0"/>
              </a:rPr>
              <a:t> </a:t>
            </a:r>
            <a:r>
              <a:rPr lang="en-US" sz="2200" dirty="0" err="1">
                <a:latin typeface="Calibri" charset="0"/>
                <a:ea typeface="Calibri" charset="0"/>
                <a:cs typeface="Calibri" charset="0"/>
              </a:rPr>
              <a:t>tái</a:t>
            </a:r>
            <a:r>
              <a:rPr lang="en-US" sz="2200" dirty="0">
                <a:latin typeface="Calibri" charset="0"/>
                <a:ea typeface="Calibri" charset="0"/>
                <a:cs typeface="Calibri" charset="0"/>
              </a:rPr>
              <a:t> </a:t>
            </a:r>
            <a:r>
              <a:rPr lang="en-US" sz="2200" dirty="0" err="1">
                <a:latin typeface="Calibri" charset="0"/>
                <a:ea typeface="Calibri" charset="0"/>
                <a:cs typeface="Calibri" charset="0"/>
              </a:rPr>
              <a:t>chế</a:t>
            </a:r>
            <a:r>
              <a:rPr lang="en-US" sz="2200" dirty="0">
                <a:latin typeface="Calibri" charset="0"/>
                <a:ea typeface="Calibri" charset="0"/>
                <a:cs typeface="Calibri" charset="0"/>
              </a:rPr>
              <a:t> </a:t>
            </a:r>
            <a:r>
              <a:rPr lang="en-US" sz="2200" dirty="0" err="1">
                <a:latin typeface="Calibri" charset="0"/>
                <a:ea typeface="Calibri" charset="0"/>
                <a:cs typeface="Calibri" charset="0"/>
              </a:rPr>
              <a:t>và</a:t>
            </a:r>
            <a:r>
              <a:rPr lang="en-US" sz="2200" dirty="0">
                <a:latin typeface="Calibri" charset="0"/>
                <a:ea typeface="Calibri" charset="0"/>
                <a:cs typeface="Calibri" charset="0"/>
              </a:rPr>
              <a:t> </a:t>
            </a:r>
            <a:r>
              <a:rPr lang="en-US" sz="2200" dirty="0" err="1">
                <a:latin typeface="Calibri" charset="0"/>
                <a:ea typeface="Calibri" charset="0"/>
                <a:cs typeface="Calibri" charset="0"/>
              </a:rPr>
              <a:t>đốt</a:t>
            </a:r>
            <a:r>
              <a:rPr lang="en-US" sz="2200" dirty="0">
                <a:latin typeface="Calibri" charset="0"/>
                <a:ea typeface="Calibri" charset="0"/>
                <a:cs typeface="Calibri" charset="0"/>
              </a:rPr>
              <a:t>. </a:t>
            </a:r>
            <a:r>
              <a:rPr lang="en-US" sz="2200" dirty="0" err="1">
                <a:latin typeface="Calibri" charset="0"/>
                <a:ea typeface="Calibri" charset="0"/>
                <a:cs typeface="Calibri" charset="0"/>
              </a:rPr>
              <a:t>Hiện</a:t>
            </a:r>
            <a:r>
              <a:rPr lang="en-US" sz="2200" dirty="0">
                <a:latin typeface="Calibri" charset="0"/>
                <a:ea typeface="Calibri" charset="0"/>
                <a:cs typeface="Calibri" charset="0"/>
              </a:rPr>
              <a:t> nay, </a:t>
            </a:r>
            <a:r>
              <a:rPr lang="en-US" sz="2200" dirty="0" err="1">
                <a:latin typeface="Calibri" charset="0"/>
                <a:ea typeface="Calibri" charset="0"/>
                <a:cs typeface="Calibri" charset="0"/>
              </a:rPr>
              <a:t>công</a:t>
            </a:r>
            <a:r>
              <a:rPr lang="en-US" sz="2200" dirty="0">
                <a:latin typeface="Calibri" charset="0"/>
                <a:ea typeface="Calibri" charset="0"/>
                <a:cs typeface="Calibri" charset="0"/>
              </a:rPr>
              <a:t> </a:t>
            </a:r>
            <a:r>
              <a:rPr lang="en-US" sz="2200" dirty="0" err="1">
                <a:latin typeface="Calibri" charset="0"/>
                <a:ea typeface="Calibri" charset="0"/>
                <a:cs typeface="Calibri" charset="0"/>
              </a:rPr>
              <a:t>suất</a:t>
            </a:r>
            <a:r>
              <a:rPr lang="en-US" sz="2200" dirty="0">
                <a:latin typeface="Calibri" charset="0"/>
                <a:ea typeface="Calibri" charset="0"/>
                <a:cs typeface="Calibri" charset="0"/>
              </a:rPr>
              <a:t> </a:t>
            </a:r>
            <a:r>
              <a:rPr lang="en-US" sz="2200" dirty="0" err="1">
                <a:latin typeface="Calibri" charset="0"/>
                <a:ea typeface="Calibri" charset="0"/>
                <a:cs typeface="Calibri" charset="0"/>
              </a:rPr>
              <a:t>đốt</a:t>
            </a:r>
            <a:r>
              <a:rPr lang="en-US" sz="2200" dirty="0">
                <a:latin typeface="Calibri" charset="0"/>
                <a:ea typeface="Calibri" charset="0"/>
                <a:cs typeface="Calibri" charset="0"/>
              </a:rPr>
              <a:t> </a:t>
            </a:r>
            <a:r>
              <a:rPr lang="en-US" sz="2200" dirty="0" err="1">
                <a:latin typeface="Calibri" charset="0"/>
                <a:ea typeface="Calibri" charset="0"/>
                <a:cs typeface="Calibri" charset="0"/>
              </a:rPr>
              <a:t>của</a:t>
            </a:r>
            <a:r>
              <a:rPr lang="en-US" sz="2200" dirty="0">
                <a:latin typeface="Calibri" charset="0"/>
                <a:ea typeface="Calibri" charset="0"/>
                <a:cs typeface="Calibri" charset="0"/>
              </a:rPr>
              <a:t> </a:t>
            </a:r>
            <a:r>
              <a:rPr lang="en-US" sz="2200" dirty="0" err="1">
                <a:latin typeface="Calibri" charset="0"/>
                <a:ea typeface="Calibri" charset="0"/>
                <a:cs typeface="Calibri" charset="0"/>
              </a:rPr>
              <a:t>Thụy</a:t>
            </a:r>
            <a:r>
              <a:rPr lang="en-US" sz="2200" dirty="0">
                <a:latin typeface="Calibri" charset="0"/>
                <a:ea typeface="Calibri" charset="0"/>
                <a:cs typeface="Calibri" charset="0"/>
              </a:rPr>
              <a:t> </a:t>
            </a:r>
            <a:r>
              <a:rPr lang="en-US" sz="2200" dirty="0" err="1">
                <a:latin typeface="Calibri" charset="0"/>
                <a:ea typeface="Calibri" charset="0"/>
                <a:cs typeface="Calibri" charset="0"/>
              </a:rPr>
              <a:t>Điển</a:t>
            </a:r>
            <a:r>
              <a:rPr lang="en-US" sz="2200" dirty="0">
                <a:latin typeface="Calibri" charset="0"/>
                <a:ea typeface="Calibri" charset="0"/>
                <a:cs typeface="Calibri" charset="0"/>
              </a:rPr>
              <a:t> </a:t>
            </a:r>
            <a:r>
              <a:rPr lang="en-US" sz="2200" dirty="0" err="1">
                <a:latin typeface="Calibri" charset="0"/>
                <a:ea typeface="Calibri" charset="0"/>
                <a:cs typeface="Calibri" charset="0"/>
              </a:rPr>
              <a:t>đã</a:t>
            </a:r>
            <a:r>
              <a:rPr lang="en-US" sz="2200" dirty="0">
                <a:latin typeface="Calibri" charset="0"/>
                <a:ea typeface="Calibri" charset="0"/>
                <a:cs typeface="Calibri" charset="0"/>
              </a:rPr>
              <a:t> cao </a:t>
            </a:r>
            <a:r>
              <a:rPr lang="en-US" sz="2200" dirty="0" err="1">
                <a:latin typeface="Calibri" charset="0"/>
                <a:ea typeface="Calibri" charset="0"/>
                <a:cs typeface="Calibri" charset="0"/>
              </a:rPr>
              <a:t>đến</a:t>
            </a:r>
            <a:r>
              <a:rPr lang="en-US" sz="2200" dirty="0">
                <a:latin typeface="Calibri" charset="0"/>
                <a:ea typeface="Calibri" charset="0"/>
                <a:cs typeface="Calibri" charset="0"/>
              </a:rPr>
              <a:t> </a:t>
            </a:r>
            <a:r>
              <a:rPr lang="en-US" sz="2200" dirty="0" err="1">
                <a:latin typeface="Calibri" charset="0"/>
                <a:ea typeface="Calibri" charset="0"/>
                <a:cs typeface="Calibri" charset="0"/>
              </a:rPr>
              <a:t>mức</a:t>
            </a:r>
            <a:r>
              <a:rPr lang="en-US" sz="2200" dirty="0">
                <a:latin typeface="Calibri" charset="0"/>
                <a:ea typeface="Calibri" charset="0"/>
                <a:cs typeface="Calibri" charset="0"/>
              </a:rPr>
              <a:t> </a:t>
            </a:r>
            <a:r>
              <a:rPr lang="en-US" sz="2200" dirty="0" err="1">
                <a:latin typeface="Calibri" charset="0"/>
                <a:ea typeface="Calibri" charset="0"/>
                <a:cs typeface="Calibri" charset="0"/>
              </a:rPr>
              <a:t>Thụy</a:t>
            </a:r>
            <a:r>
              <a:rPr lang="en-US" sz="2200" dirty="0">
                <a:latin typeface="Calibri" charset="0"/>
                <a:ea typeface="Calibri" charset="0"/>
                <a:cs typeface="Calibri" charset="0"/>
              </a:rPr>
              <a:t> </a:t>
            </a:r>
            <a:r>
              <a:rPr lang="en-US" sz="2200" dirty="0" err="1">
                <a:latin typeface="Calibri" charset="0"/>
                <a:ea typeface="Calibri" charset="0"/>
                <a:cs typeface="Calibri" charset="0"/>
              </a:rPr>
              <a:t>Điển</a:t>
            </a:r>
            <a:r>
              <a:rPr lang="en-US" sz="2200" dirty="0">
                <a:latin typeface="Calibri" charset="0"/>
                <a:ea typeface="Calibri" charset="0"/>
                <a:cs typeface="Calibri" charset="0"/>
              </a:rPr>
              <a:t> </a:t>
            </a:r>
            <a:r>
              <a:rPr lang="en-US" sz="2200" dirty="0" err="1">
                <a:latin typeface="Calibri" charset="0"/>
                <a:ea typeface="Calibri" charset="0"/>
                <a:cs typeface="Calibri" charset="0"/>
              </a:rPr>
              <a:t>phải</a:t>
            </a:r>
            <a:r>
              <a:rPr lang="en-US" sz="2200" dirty="0">
                <a:latin typeface="Calibri" charset="0"/>
                <a:ea typeface="Calibri" charset="0"/>
                <a:cs typeface="Calibri" charset="0"/>
              </a:rPr>
              <a:t> </a:t>
            </a:r>
            <a:r>
              <a:rPr lang="en-US" sz="2200" dirty="0" err="1">
                <a:latin typeface="Calibri" charset="0"/>
                <a:ea typeface="Calibri" charset="0"/>
                <a:cs typeface="Calibri" charset="0"/>
              </a:rPr>
              <a:t>nhập</a:t>
            </a:r>
            <a:r>
              <a:rPr lang="en-US" sz="2200" dirty="0">
                <a:latin typeface="Calibri" charset="0"/>
                <a:ea typeface="Calibri" charset="0"/>
                <a:cs typeface="Calibri" charset="0"/>
              </a:rPr>
              <a:t> </a:t>
            </a:r>
            <a:r>
              <a:rPr lang="en-US" sz="2200" dirty="0" err="1">
                <a:latin typeface="Calibri" charset="0"/>
                <a:ea typeface="Calibri" charset="0"/>
                <a:cs typeface="Calibri" charset="0"/>
              </a:rPr>
              <a:t>khẩu</a:t>
            </a:r>
            <a:r>
              <a:rPr lang="en-US" sz="2200" dirty="0">
                <a:latin typeface="Calibri" charset="0"/>
                <a:ea typeface="Calibri" charset="0"/>
                <a:cs typeface="Calibri" charset="0"/>
              </a:rPr>
              <a:t> </a:t>
            </a:r>
            <a:r>
              <a:rPr lang="en-US" sz="2200" dirty="0" err="1">
                <a:latin typeface="Calibri" charset="0"/>
                <a:ea typeface="Calibri" charset="0"/>
                <a:cs typeface="Calibri" charset="0"/>
              </a:rPr>
              <a:t>thêm</a:t>
            </a:r>
            <a:r>
              <a:rPr lang="en-US" sz="2200" dirty="0">
                <a:latin typeface="Calibri" charset="0"/>
                <a:ea typeface="Calibri" charset="0"/>
                <a:cs typeface="Calibri" charset="0"/>
              </a:rPr>
              <a:t> </a:t>
            </a:r>
            <a:r>
              <a:rPr lang="en-US" sz="2200" dirty="0" err="1">
                <a:latin typeface="Calibri" charset="0"/>
                <a:ea typeface="Calibri" charset="0"/>
                <a:cs typeface="Calibri" charset="0"/>
              </a:rPr>
              <a:t>phế</a:t>
            </a:r>
            <a:r>
              <a:rPr lang="en-US" sz="2200" dirty="0">
                <a:latin typeface="Calibri" charset="0"/>
                <a:ea typeface="Calibri" charset="0"/>
                <a:cs typeface="Calibri" charset="0"/>
              </a:rPr>
              <a:t> </a:t>
            </a:r>
            <a:r>
              <a:rPr lang="en-US" sz="2200" dirty="0" err="1">
                <a:latin typeface="Calibri" charset="0"/>
                <a:ea typeface="Calibri" charset="0"/>
                <a:cs typeface="Calibri" charset="0"/>
              </a:rPr>
              <a:t>liệu</a:t>
            </a:r>
            <a:r>
              <a:rPr lang="en-US" sz="2200" dirty="0">
                <a:latin typeface="Calibri" charset="0"/>
                <a:ea typeface="Calibri" charset="0"/>
                <a:cs typeface="Calibri" charset="0"/>
              </a:rPr>
              <a:t> </a:t>
            </a:r>
            <a:r>
              <a:rPr lang="en-US" sz="2200" dirty="0" err="1">
                <a:latin typeface="Calibri" charset="0"/>
                <a:ea typeface="Calibri" charset="0"/>
                <a:cs typeface="Calibri" charset="0"/>
              </a:rPr>
              <a:t>để</a:t>
            </a:r>
            <a:r>
              <a:rPr lang="en-US" sz="2200" dirty="0">
                <a:latin typeface="Calibri" charset="0"/>
                <a:ea typeface="Calibri" charset="0"/>
                <a:cs typeface="Calibri" charset="0"/>
              </a:rPr>
              <a:t> </a:t>
            </a:r>
            <a:r>
              <a:rPr lang="en-US" sz="2200" dirty="0" err="1">
                <a:latin typeface="Calibri" charset="0"/>
                <a:ea typeface="Calibri" charset="0"/>
                <a:cs typeface="Calibri" charset="0"/>
              </a:rPr>
              <a:t>phục</a:t>
            </a:r>
            <a:r>
              <a:rPr lang="en-US" sz="2200" dirty="0">
                <a:latin typeface="Calibri" charset="0"/>
                <a:ea typeface="Calibri" charset="0"/>
                <a:cs typeface="Calibri" charset="0"/>
              </a:rPr>
              <a:t> </a:t>
            </a:r>
            <a:r>
              <a:rPr lang="en-US" sz="2200" dirty="0" err="1">
                <a:latin typeface="Calibri" charset="0"/>
                <a:ea typeface="Calibri" charset="0"/>
                <a:cs typeface="Calibri" charset="0"/>
              </a:rPr>
              <a:t>vụ</a:t>
            </a:r>
            <a:r>
              <a:rPr lang="en-US" sz="2200" dirty="0">
                <a:latin typeface="Calibri" charset="0"/>
                <a:ea typeface="Calibri" charset="0"/>
                <a:cs typeface="Calibri" charset="0"/>
              </a:rPr>
              <a:t> </a:t>
            </a:r>
            <a:r>
              <a:rPr lang="en-US" sz="2200" dirty="0" err="1">
                <a:latin typeface="Calibri" charset="0"/>
                <a:ea typeface="Calibri" charset="0"/>
                <a:cs typeface="Calibri" charset="0"/>
              </a:rPr>
              <a:t>ngành</a:t>
            </a:r>
            <a:r>
              <a:rPr lang="en-US" sz="2200" dirty="0">
                <a:latin typeface="Calibri" charset="0"/>
                <a:ea typeface="Calibri" charset="0"/>
                <a:cs typeface="Calibri" charset="0"/>
              </a:rPr>
              <a:t> </a:t>
            </a:r>
            <a:r>
              <a:rPr lang="en-US" sz="2200" dirty="0" err="1">
                <a:latin typeface="Calibri" charset="0"/>
                <a:ea typeface="Calibri" charset="0"/>
                <a:cs typeface="Calibri" charset="0"/>
              </a:rPr>
              <a:t>năng</a:t>
            </a:r>
            <a:r>
              <a:rPr lang="en-US" sz="2200" dirty="0">
                <a:latin typeface="Calibri" charset="0"/>
                <a:ea typeface="Calibri" charset="0"/>
                <a:cs typeface="Calibri" charset="0"/>
              </a:rPr>
              <a:t> l</a:t>
            </a:r>
            <a:r>
              <a:rPr lang="vi-VN" sz="2200" dirty="0">
                <a:latin typeface="Calibri" charset="0"/>
                <a:ea typeface="Calibri" charset="0"/>
                <a:cs typeface="Calibri" charset="0"/>
              </a:rPr>
              <a:t>ư</a:t>
            </a:r>
            <a:r>
              <a:rPr lang="en-US" sz="2200" dirty="0" err="1">
                <a:latin typeface="Calibri" charset="0"/>
                <a:ea typeface="Calibri" charset="0"/>
                <a:cs typeface="Calibri" charset="0"/>
              </a:rPr>
              <a:t>ợng</a:t>
            </a:r>
            <a:r>
              <a:rPr lang="en-US" sz="2200" dirty="0">
                <a:latin typeface="Calibri" charset="0"/>
                <a:ea typeface="Calibri" charset="0"/>
                <a:cs typeface="Calibri" charset="0"/>
              </a:rPr>
              <a:t>. </a:t>
            </a:r>
            <a:r>
              <a:rPr lang="en-US" sz="2200" dirty="0" err="1">
                <a:latin typeface="Calibri" charset="0"/>
                <a:ea typeface="Calibri" charset="0"/>
                <a:cs typeface="Calibri" charset="0"/>
              </a:rPr>
              <a:t>Năm</a:t>
            </a:r>
            <a:r>
              <a:rPr lang="en-US" sz="2200" dirty="0">
                <a:latin typeface="Calibri" charset="0"/>
                <a:ea typeface="Calibri" charset="0"/>
                <a:cs typeface="Calibri" charset="0"/>
              </a:rPr>
              <a:t> 2016, </a:t>
            </a:r>
            <a:r>
              <a:rPr lang="en-US" sz="2200" dirty="0" err="1">
                <a:latin typeface="Calibri" charset="0"/>
                <a:ea typeface="Calibri" charset="0"/>
                <a:cs typeface="Calibri" charset="0"/>
              </a:rPr>
              <a:t>Thụy</a:t>
            </a:r>
            <a:r>
              <a:rPr lang="en-US" sz="2200" dirty="0">
                <a:latin typeface="Calibri" charset="0"/>
                <a:ea typeface="Calibri" charset="0"/>
                <a:cs typeface="Calibri" charset="0"/>
              </a:rPr>
              <a:t> </a:t>
            </a:r>
            <a:r>
              <a:rPr lang="en-US" sz="2200" dirty="0" err="1">
                <a:latin typeface="Calibri" charset="0"/>
                <a:ea typeface="Calibri" charset="0"/>
                <a:cs typeface="Calibri" charset="0"/>
              </a:rPr>
              <a:t>Điển</a:t>
            </a:r>
            <a:r>
              <a:rPr lang="en-US" sz="2200" dirty="0">
                <a:latin typeface="Calibri" charset="0"/>
                <a:ea typeface="Calibri" charset="0"/>
                <a:cs typeface="Calibri" charset="0"/>
              </a:rPr>
              <a:t> </a:t>
            </a:r>
            <a:r>
              <a:rPr lang="en-US" sz="2200" dirty="0" err="1">
                <a:latin typeface="Calibri" charset="0"/>
                <a:ea typeface="Calibri" charset="0"/>
                <a:cs typeface="Calibri" charset="0"/>
              </a:rPr>
              <a:t>đã</a:t>
            </a:r>
            <a:r>
              <a:rPr lang="en-US" sz="2200" dirty="0">
                <a:latin typeface="Calibri" charset="0"/>
                <a:ea typeface="Calibri" charset="0"/>
                <a:cs typeface="Calibri" charset="0"/>
              </a:rPr>
              <a:t> </a:t>
            </a:r>
            <a:r>
              <a:rPr lang="en-US" sz="2200" dirty="0" err="1">
                <a:latin typeface="Calibri" charset="0"/>
                <a:ea typeface="Calibri" charset="0"/>
                <a:cs typeface="Calibri" charset="0"/>
              </a:rPr>
              <a:t>nhập</a:t>
            </a:r>
            <a:r>
              <a:rPr lang="en-US" sz="2200" dirty="0">
                <a:latin typeface="Calibri" charset="0"/>
                <a:ea typeface="Calibri" charset="0"/>
                <a:cs typeface="Calibri" charset="0"/>
              </a:rPr>
              <a:t> 1,388,720 </a:t>
            </a:r>
            <a:r>
              <a:rPr lang="en-US" sz="2200" dirty="0" err="1">
                <a:latin typeface="Calibri" charset="0"/>
                <a:ea typeface="Calibri" charset="0"/>
                <a:cs typeface="Calibri" charset="0"/>
              </a:rPr>
              <a:t>tấn</a:t>
            </a:r>
            <a:r>
              <a:rPr lang="en-US" sz="2200" dirty="0">
                <a:latin typeface="Calibri" charset="0"/>
                <a:ea typeface="Calibri" charset="0"/>
                <a:cs typeface="Calibri" charset="0"/>
              </a:rPr>
              <a:t> </a:t>
            </a:r>
            <a:r>
              <a:rPr lang="en-US" sz="2200" dirty="0" err="1">
                <a:latin typeface="Calibri" charset="0"/>
                <a:ea typeface="Calibri" charset="0"/>
                <a:cs typeface="Calibri" charset="0"/>
              </a:rPr>
              <a:t>phế</a:t>
            </a:r>
            <a:r>
              <a:rPr lang="en-US" sz="2200" dirty="0">
                <a:latin typeface="Calibri" charset="0"/>
                <a:ea typeface="Calibri" charset="0"/>
                <a:cs typeface="Calibri" charset="0"/>
              </a:rPr>
              <a:t> </a:t>
            </a:r>
            <a:r>
              <a:rPr lang="en-US" sz="2200" dirty="0" err="1">
                <a:latin typeface="Calibri" charset="0"/>
                <a:ea typeface="Calibri" charset="0"/>
                <a:cs typeface="Calibri" charset="0"/>
              </a:rPr>
              <a:t>liệu</a:t>
            </a:r>
            <a:r>
              <a:rPr lang="en-US" sz="2200" dirty="0">
                <a:latin typeface="Calibri" charset="0"/>
                <a:ea typeface="Calibri" charset="0"/>
                <a:cs typeface="Calibri" charset="0"/>
              </a:rPr>
              <a:t>. </a:t>
            </a:r>
            <a:r>
              <a:rPr lang="en-US" sz="2200" dirty="0" err="1">
                <a:latin typeface="Calibri" charset="0"/>
                <a:ea typeface="Calibri" charset="0"/>
                <a:cs typeface="Calibri" charset="0"/>
              </a:rPr>
              <a:t>Các</a:t>
            </a:r>
            <a:r>
              <a:rPr lang="en-US" sz="2200" dirty="0">
                <a:latin typeface="Calibri" charset="0"/>
                <a:ea typeface="Calibri" charset="0"/>
                <a:cs typeface="Calibri" charset="0"/>
              </a:rPr>
              <a:t> </a:t>
            </a:r>
            <a:r>
              <a:rPr lang="en-US" sz="2200" dirty="0" err="1">
                <a:latin typeface="Calibri" charset="0"/>
                <a:ea typeface="Calibri" charset="0"/>
                <a:cs typeface="Calibri" charset="0"/>
              </a:rPr>
              <a:t>loại</a:t>
            </a:r>
            <a:r>
              <a:rPr lang="en-US" sz="2200" dirty="0">
                <a:latin typeface="Calibri" charset="0"/>
                <a:ea typeface="Calibri" charset="0"/>
                <a:cs typeface="Calibri" charset="0"/>
              </a:rPr>
              <a:t> </a:t>
            </a:r>
            <a:r>
              <a:rPr lang="en-US" sz="2200" dirty="0" err="1">
                <a:latin typeface="Calibri" charset="0"/>
                <a:ea typeface="Calibri" charset="0"/>
                <a:cs typeface="Calibri" charset="0"/>
              </a:rPr>
              <a:t>phế</a:t>
            </a:r>
            <a:r>
              <a:rPr lang="en-US" sz="2200" dirty="0">
                <a:latin typeface="Calibri" charset="0"/>
                <a:ea typeface="Calibri" charset="0"/>
                <a:cs typeface="Calibri" charset="0"/>
              </a:rPr>
              <a:t> </a:t>
            </a:r>
            <a:r>
              <a:rPr lang="en-US" sz="2200" dirty="0" err="1">
                <a:latin typeface="Calibri" charset="0"/>
                <a:ea typeface="Calibri" charset="0"/>
                <a:cs typeface="Calibri" charset="0"/>
              </a:rPr>
              <a:t>liệu</a:t>
            </a:r>
            <a:r>
              <a:rPr lang="en-US" sz="2200" dirty="0">
                <a:latin typeface="Calibri" charset="0"/>
                <a:ea typeface="Calibri" charset="0"/>
                <a:cs typeface="Calibri" charset="0"/>
              </a:rPr>
              <a:t> đ</a:t>
            </a:r>
            <a:r>
              <a:rPr lang="vi-VN" sz="2200" dirty="0">
                <a:latin typeface="Calibri" charset="0"/>
                <a:ea typeface="Calibri" charset="0"/>
                <a:cs typeface="Calibri" charset="0"/>
              </a:rPr>
              <a:t>ư</a:t>
            </a:r>
            <a:r>
              <a:rPr lang="en-US" sz="2200" dirty="0" err="1">
                <a:latin typeface="Calibri" charset="0"/>
                <a:ea typeface="Calibri" charset="0"/>
                <a:cs typeface="Calibri" charset="0"/>
              </a:rPr>
              <a:t>ợc</a:t>
            </a:r>
            <a:r>
              <a:rPr lang="en-US" sz="2200" dirty="0">
                <a:latin typeface="Calibri" charset="0"/>
                <a:ea typeface="Calibri" charset="0"/>
                <a:cs typeface="Calibri" charset="0"/>
              </a:rPr>
              <a:t> </a:t>
            </a:r>
            <a:r>
              <a:rPr lang="en-US" sz="2200" dirty="0" err="1">
                <a:latin typeface="Calibri" charset="0"/>
                <a:ea typeface="Calibri" charset="0"/>
                <a:cs typeface="Calibri" charset="0"/>
              </a:rPr>
              <a:t>nhập</a:t>
            </a:r>
            <a:r>
              <a:rPr lang="en-US" sz="2200" dirty="0">
                <a:latin typeface="Calibri" charset="0"/>
                <a:ea typeface="Calibri" charset="0"/>
                <a:cs typeface="Calibri" charset="0"/>
              </a:rPr>
              <a:t> </a:t>
            </a:r>
            <a:r>
              <a:rPr lang="en-US" sz="2200" dirty="0" err="1">
                <a:latin typeface="Calibri" charset="0"/>
                <a:ea typeface="Calibri" charset="0"/>
                <a:cs typeface="Calibri" charset="0"/>
              </a:rPr>
              <a:t>rất</a:t>
            </a:r>
            <a:r>
              <a:rPr lang="en-US" sz="2200" dirty="0">
                <a:latin typeface="Calibri" charset="0"/>
                <a:ea typeface="Calibri" charset="0"/>
                <a:cs typeface="Calibri" charset="0"/>
              </a:rPr>
              <a:t> </a:t>
            </a:r>
            <a:r>
              <a:rPr lang="en-US" sz="2200" dirty="0" err="1">
                <a:latin typeface="Calibri" charset="0"/>
                <a:ea typeface="Calibri" charset="0"/>
                <a:cs typeface="Calibri" charset="0"/>
              </a:rPr>
              <a:t>đa</a:t>
            </a:r>
            <a:r>
              <a:rPr lang="en-US" sz="2200" dirty="0">
                <a:latin typeface="Calibri" charset="0"/>
                <a:ea typeface="Calibri" charset="0"/>
                <a:cs typeface="Calibri" charset="0"/>
              </a:rPr>
              <a:t> </a:t>
            </a:r>
            <a:r>
              <a:rPr lang="en-US" sz="2200" dirty="0" err="1">
                <a:latin typeface="Calibri" charset="0"/>
                <a:ea typeface="Calibri" charset="0"/>
                <a:cs typeface="Calibri" charset="0"/>
              </a:rPr>
              <a:t>dạng</a:t>
            </a:r>
            <a:r>
              <a:rPr lang="en-US" sz="2200" dirty="0">
                <a:latin typeface="Calibri" charset="0"/>
                <a:ea typeface="Calibri" charset="0"/>
                <a:cs typeface="Calibri" charset="0"/>
              </a:rPr>
              <a:t> </a:t>
            </a:r>
            <a:r>
              <a:rPr lang="en-US" sz="2200" dirty="0" err="1">
                <a:latin typeface="Calibri" charset="0"/>
                <a:ea typeface="Calibri" charset="0"/>
                <a:cs typeface="Calibri" charset="0"/>
              </a:rPr>
              <a:t>và</a:t>
            </a:r>
            <a:r>
              <a:rPr lang="en-US" sz="2200" dirty="0">
                <a:latin typeface="Calibri" charset="0"/>
                <a:ea typeface="Calibri" charset="0"/>
                <a:cs typeface="Calibri" charset="0"/>
              </a:rPr>
              <a:t> </a:t>
            </a:r>
            <a:r>
              <a:rPr lang="en-US" sz="2200" dirty="0" err="1">
                <a:latin typeface="Calibri" charset="0"/>
                <a:ea typeface="Calibri" charset="0"/>
                <a:cs typeface="Calibri" charset="0"/>
              </a:rPr>
              <a:t>không</a:t>
            </a:r>
            <a:r>
              <a:rPr lang="en-US" sz="2200" dirty="0">
                <a:latin typeface="Calibri" charset="0"/>
                <a:ea typeface="Calibri" charset="0"/>
                <a:cs typeface="Calibri" charset="0"/>
              </a:rPr>
              <a:t> </a:t>
            </a:r>
            <a:r>
              <a:rPr lang="en-US" sz="2200" dirty="0" err="1">
                <a:latin typeface="Calibri" charset="0"/>
                <a:ea typeface="Calibri" charset="0"/>
                <a:cs typeface="Calibri" charset="0"/>
              </a:rPr>
              <a:t>bị</a:t>
            </a:r>
            <a:r>
              <a:rPr lang="en-US" sz="2200" dirty="0">
                <a:latin typeface="Calibri" charset="0"/>
                <a:ea typeface="Calibri" charset="0"/>
                <a:cs typeface="Calibri" charset="0"/>
              </a:rPr>
              <a:t> </a:t>
            </a:r>
            <a:r>
              <a:rPr lang="en-US" sz="2200" dirty="0" err="1">
                <a:latin typeface="Calibri" charset="0"/>
                <a:ea typeface="Calibri" charset="0"/>
                <a:cs typeface="Calibri" charset="0"/>
              </a:rPr>
              <a:t>kiểm</a:t>
            </a:r>
            <a:r>
              <a:rPr lang="en-US" sz="2200" dirty="0">
                <a:latin typeface="Calibri" charset="0"/>
                <a:ea typeface="Calibri" charset="0"/>
                <a:cs typeface="Calibri" charset="0"/>
              </a:rPr>
              <a:t> </a:t>
            </a:r>
            <a:r>
              <a:rPr lang="en-US" sz="2200" dirty="0" err="1">
                <a:latin typeface="Calibri" charset="0"/>
                <a:ea typeface="Calibri" charset="0"/>
                <a:cs typeface="Calibri" charset="0"/>
              </a:rPr>
              <a:t>định</a:t>
            </a:r>
            <a:r>
              <a:rPr lang="en-US" sz="2200" dirty="0">
                <a:latin typeface="Calibri" charset="0"/>
                <a:ea typeface="Calibri" charset="0"/>
                <a:cs typeface="Calibri" charset="0"/>
              </a:rPr>
              <a:t> </a:t>
            </a:r>
            <a:r>
              <a:rPr lang="en-US" sz="2200" dirty="0" err="1">
                <a:latin typeface="Calibri" charset="0"/>
                <a:ea typeface="Calibri" charset="0"/>
                <a:cs typeface="Calibri" charset="0"/>
              </a:rPr>
              <a:t>chặt</a:t>
            </a:r>
            <a:r>
              <a:rPr lang="en-US" sz="2200" dirty="0">
                <a:latin typeface="Calibri" charset="0"/>
                <a:ea typeface="Calibri" charset="0"/>
                <a:cs typeface="Calibri" charset="0"/>
              </a:rPr>
              <a:t> </a:t>
            </a:r>
            <a:r>
              <a:rPr lang="en-US" sz="2200" dirty="0" err="1">
                <a:latin typeface="Calibri" charset="0"/>
                <a:ea typeface="Calibri" charset="0"/>
                <a:cs typeface="Calibri" charset="0"/>
              </a:rPr>
              <a:t>chẽ</a:t>
            </a:r>
            <a:r>
              <a:rPr lang="en-US" sz="2200" dirty="0">
                <a:latin typeface="Calibri" charset="0"/>
                <a:ea typeface="Calibri" charset="0"/>
                <a:cs typeface="Calibri" charset="0"/>
              </a:rPr>
              <a:t>.</a:t>
            </a:r>
          </a:p>
          <a:p>
            <a:pPr lvl="1" algn="just">
              <a:buFont typeface="Courier New" charset="0"/>
              <a:buChar char="o"/>
            </a:pPr>
            <a:r>
              <a:rPr lang="en-US" sz="2200" dirty="0">
                <a:latin typeface="Calibri" charset="0"/>
                <a:ea typeface="Calibri" charset="0"/>
                <a:cs typeface="Calibri" charset="0"/>
              </a:rPr>
              <a:t>Na </a:t>
            </a:r>
            <a:r>
              <a:rPr lang="en-US" sz="2200" dirty="0" err="1">
                <a:latin typeface="Calibri" charset="0"/>
                <a:ea typeface="Calibri" charset="0"/>
                <a:cs typeface="Calibri" charset="0"/>
              </a:rPr>
              <a:t>Uy</a:t>
            </a:r>
            <a:r>
              <a:rPr lang="en-US" sz="2200" dirty="0">
                <a:latin typeface="Calibri" charset="0"/>
                <a:ea typeface="Calibri" charset="0"/>
                <a:cs typeface="Calibri" charset="0"/>
              </a:rPr>
              <a:t> </a:t>
            </a:r>
            <a:r>
              <a:rPr lang="en-US" sz="2200" dirty="0" err="1">
                <a:latin typeface="Calibri" charset="0"/>
                <a:ea typeface="Calibri" charset="0"/>
                <a:cs typeface="Calibri" charset="0"/>
              </a:rPr>
              <a:t>và</a:t>
            </a:r>
            <a:r>
              <a:rPr lang="en-US" sz="2200" dirty="0">
                <a:latin typeface="Calibri" charset="0"/>
                <a:ea typeface="Calibri" charset="0"/>
                <a:cs typeface="Calibri" charset="0"/>
              </a:rPr>
              <a:t> </a:t>
            </a:r>
            <a:r>
              <a:rPr lang="en-US" sz="2200" dirty="0" err="1">
                <a:latin typeface="Calibri" charset="0"/>
                <a:ea typeface="Calibri" charset="0"/>
                <a:cs typeface="Calibri" charset="0"/>
              </a:rPr>
              <a:t>Đức</a:t>
            </a:r>
            <a:r>
              <a:rPr lang="en-US" sz="2200" dirty="0">
                <a:latin typeface="Calibri" charset="0"/>
                <a:ea typeface="Calibri" charset="0"/>
                <a:cs typeface="Calibri" charset="0"/>
              </a:rPr>
              <a:t> </a:t>
            </a:r>
            <a:r>
              <a:rPr lang="en-US" sz="2200" dirty="0" err="1">
                <a:latin typeface="Calibri" charset="0"/>
                <a:ea typeface="Calibri" charset="0"/>
                <a:cs typeface="Calibri" charset="0"/>
              </a:rPr>
              <a:t>cũng</a:t>
            </a:r>
            <a:r>
              <a:rPr lang="en-US" sz="2200" dirty="0">
                <a:latin typeface="Calibri" charset="0"/>
                <a:ea typeface="Calibri" charset="0"/>
                <a:cs typeface="Calibri" charset="0"/>
              </a:rPr>
              <a:t> </a:t>
            </a:r>
            <a:r>
              <a:rPr lang="en-US" sz="2200" dirty="0" err="1">
                <a:latin typeface="Calibri" charset="0"/>
                <a:ea typeface="Calibri" charset="0"/>
                <a:cs typeface="Calibri" charset="0"/>
              </a:rPr>
              <a:t>là</a:t>
            </a:r>
            <a:r>
              <a:rPr lang="en-US" sz="2200" dirty="0">
                <a:latin typeface="Calibri" charset="0"/>
                <a:ea typeface="Calibri" charset="0"/>
                <a:cs typeface="Calibri" charset="0"/>
              </a:rPr>
              <a:t> </a:t>
            </a:r>
            <a:r>
              <a:rPr lang="en-US" sz="2200" dirty="0" err="1">
                <a:latin typeface="Calibri" charset="0"/>
                <a:ea typeface="Calibri" charset="0"/>
                <a:cs typeface="Calibri" charset="0"/>
              </a:rPr>
              <a:t>những</a:t>
            </a:r>
            <a:r>
              <a:rPr lang="en-US" sz="2200" dirty="0">
                <a:latin typeface="Calibri" charset="0"/>
                <a:ea typeface="Calibri" charset="0"/>
                <a:cs typeface="Calibri" charset="0"/>
              </a:rPr>
              <a:t> n</a:t>
            </a:r>
            <a:r>
              <a:rPr lang="vi-VN" sz="2200" dirty="0">
                <a:latin typeface="Calibri" charset="0"/>
                <a:ea typeface="Calibri" charset="0"/>
                <a:cs typeface="Calibri" charset="0"/>
              </a:rPr>
              <a:t>ư</a:t>
            </a:r>
            <a:r>
              <a:rPr lang="en-US" sz="2200" dirty="0" err="1">
                <a:latin typeface="Calibri" charset="0"/>
                <a:ea typeface="Calibri" charset="0"/>
                <a:cs typeface="Calibri" charset="0"/>
              </a:rPr>
              <a:t>ớc</a:t>
            </a:r>
            <a:r>
              <a:rPr lang="en-US" sz="2200" dirty="0">
                <a:latin typeface="Calibri" charset="0"/>
                <a:ea typeface="Calibri" charset="0"/>
                <a:cs typeface="Calibri" charset="0"/>
              </a:rPr>
              <a:t> </a:t>
            </a:r>
            <a:r>
              <a:rPr lang="en-US" sz="2200" dirty="0" err="1">
                <a:latin typeface="Calibri" charset="0"/>
                <a:ea typeface="Calibri" charset="0"/>
                <a:cs typeface="Calibri" charset="0"/>
              </a:rPr>
              <a:t>hiện</a:t>
            </a:r>
            <a:r>
              <a:rPr lang="en-US" sz="2200" dirty="0">
                <a:latin typeface="Calibri" charset="0"/>
                <a:ea typeface="Calibri" charset="0"/>
                <a:cs typeface="Calibri" charset="0"/>
              </a:rPr>
              <a:t> </a:t>
            </a:r>
            <a:r>
              <a:rPr lang="en-US" sz="2200" dirty="0" err="1">
                <a:latin typeface="Calibri" charset="0"/>
                <a:ea typeface="Calibri" charset="0"/>
                <a:cs typeface="Calibri" charset="0"/>
              </a:rPr>
              <a:t>đang</a:t>
            </a:r>
            <a:r>
              <a:rPr lang="en-US" sz="2200" dirty="0">
                <a:latin typeface="Calibri" charset="0"/>
                <a:ea typeface="Calibri" charset="0"/>
                <a:cs typeface="Calibri" charset="0"/>
              </a:rPr>
              <a:t> </a:t>
            </a:r>
            <a:r>
              <a:rPr lang="en-US" sz="2200" dirty="0" err="1">
                <a:latin typeface="Calibri" charset="0"/>
                <a:ea typeface="Calibri" charset="0"/>
                <a:cs typeface="Calibri" charset="0"/>
              </a:rPr>
              <a:t>tích</a:t>
            </a:r>
            <a:r>
              <a:rPr lang="en-US" sz="2200" dirty="0">
                <a:latin typeface="Calibri" charset="0"/>
                <a:ea typeface="Calibri" charset="0"/>
                <a:cs typeface="Calibri" charset="0"/>
              </a:rPr>
              <a:t> </a:t>
            </a:r>
            <a:r>
              <a:rPr lang="en-US" sz="2200" dirty="0" err="1">
                <a:latin typeface="Calibri" charset="0"/>
                <a:ea typeface="Calibri" charset="0"/>
                <a:cs typeface="Calibri" charset="0"/>
              </a:rPr>
              <a:t>cực</a:t>
            </a:r>
            <a:r>
              <a:rPr lang="en-US" sz="2200" dirty="0">
                <a:latin typeface="Calibri" charset="0"/>
                <a:ea typeface="Calibri" charset="0"/>
                <a:cs typeface="Calibri" charset="0"/>
              </a:rPr>
              <a:t> </a:t>
            </a:r>
            <a:r>
              <a:rPr lang="en-US" sz="2200" dirty="0" err="1">
                <a:latin typeface="Calibri" charset="0"/>
                <a:ea typeface="Calibri" charset="0"/>
                <a:cs typeface="Calibri" charset="0"/>
              </a:rPr>
              <a:t>nhập</a:t>
            </a:r>
            <a:r>
              <a:rPr lang="en-US" sz="2200" dirty="0">
                <a:latin typeface="Calibri" charset="0"/>
                <a:ea typeface="Calibri" charset="0"/>
                <a:cs typeface="Calibri" charset="0"/>
              </a:rPr>
              <a:t> </a:t>
            </a:r>
            <a:r>
              <a:rPr lang="en-US" sz="2200" dirty="0" err="1">
                <a:latin typeface="Calibri" charset="0"/>
                <a:ea typeface="Calibri" charset="0"/>
                <a:cs typeface="Calibri" charset="0"/>
              </a:rPr>
              <a:t>khẩu</a:t>
            </a:r>
            <a:r>
              <a:rPr lang="en-US" sz="2200" dirty="0">
                <a:latin typeface="Calibri" charset="0"/>
                <a:ea typeface="Calibri" charset="0"/>
                <a:cs typeface="Calibri" charset="0"/>
              </a:rPr>
              <a:t> </a:t>
            </a:r>
            <a:r>
              <a:rPr lang="en-US" sz="2200" dirty="0" err="1">
                <a:latin typeface="Calibri" charset="0"/>
                <a:ea typeface="Calibri" charset="0"/>
                <a:cs typeface="Calibri" charset="0"/>
              </a:rPr>
              <a:t>phế</a:t>
            </a:r>
            <a:r>
              <a:rPr lang="en-US" sz="2200" dirty="0">
                <a:latin typeface="Calibri" charset="0"/>
                <a:ea typeface="Calibri" charset="0"/>
                <a:cs typeface="Calibri" charset="0"/>
              </a:rPr>
              <a:t> </a:t>
            </a:r>
            <a:r>
              <a:rPr lang="en-US" sz="2200" dirty="0" err="1">
                <a:latin typeface="Calibri" charset="0"/>
                <a:ea typeface="Calibri" charset="0"/>
                <a:cs typeface="Calibri" charset="0"/>
              </a:rPr>
              <a:t>liệu</a:t>
            </a:r>
            <a:r>
              <a:rPr lang="en-US" sz="2200" dirty="0">
                <a:latin typeface="Calibri" charset="0"/>
                <a:ea typeface="Calibri" charset="0"/>
                <a:cs typeface="Calibri" charset="0"/>
              </a:rPr>
              <a:t> </a:t>
            </a:r>
            <a:r>
              <a:rPr lang="en-US" sz="2200" dirty="0" err="1">
                <a:latin typeface="Calibri" charset="0"/>
                <a:ea typeface="Calibri" charset="0"/>
                <a:cs typeface="Calibri" charset="0"/>
              </a:rPr>
              <a:t>để</a:t>
            </a:r>
            <a:r>
              <a:rPr lang="en-US" sz="2200" dirty="0">
                <a:latin typeface="Calibri" charset="0"/>
                <a:ea typeface="Calibri" charset="0"/>
                <a:cs typeface="Calibri" charset="0"/>
              </a:rPr>
              <a:t> </a:t>
            </a:r>
            <a:r>
              <a:rPr lang="en-US" sz="2200" dirty="0" err="1">
                <a:latin typeface="Calibri" charset="0"/>
                <a:ea typeface="Calibri" charset="0"/>
                <a:cs typeface="Calibri" charset="0"/>
              </a:rPr>
              <a:t>phục</a:t>
            </a:r>
            <a:r>
              <a:rPr lang="en-US" sz="2200" dirty="0">
                <a:latin typeface="Calibri" charset="0"/>
                <a:ea typeface="Calibri" charset="0"/>
                <a:cs typeface="Calibri" charset="0"/>
              </a:rPr>
              <a:t> </a:t>
            </a:r>
            <a:r>
              <a:rPr lang="en-US" sz="2200" dirty="0" err="1">
                <a:latin typeface="Calibri" charset="0"/>
                <a:ea typeface="Calibri" charset="0"/>
                <a:cs typeface="Calibri" charset="0"/>
              </a:rPr>
              <a:t>vụ</a:t>
            </a:r>
            <a:r>
              <a:rPr lang="en-US" sz="2200" dirty="0">
                <a:latin typeface="Calibri" charset="0"/>
                <a:ea typeface="Calibri" charset="0"/>
                <a:cs typeface="Calibri" charset="0"/>
              </a:rPr>
              <a:t> </a:t>
            </a:r>
            <a:r>
              <a:rPr lang="en-US" sz="2200" dirty="0" err="1">
                <a:latin typeface="Calibri" charset="0"/>
                <a:ea typeface="Calibri" charset="0"/>
                <a:cs typeface="Calibri" charset="0"/>
              </a:rPr>
              <a:t>ngành</a:t>
            </a:r>
            <a:r>
              <a:rPr lang="en-US" sz="2200" dirty="0">
                <a:latin typeface="Calibri" charset="0"/>
                <a:ea typeface="Calibri" charset="0"/>
                <a:cs typeface="Calibri" charset="0"/>
              </a:rPr>
              <a:t> </a:t>
            </a:r>
            <a:r>
              <a:rPr lang="en-US" sz="2200" dirty="0" err="1">
                <a:latin typeface="Calibri" charset="0"/>
                <a:ea typeface="Calibri" charset="0"/>
                <a:cs typeface="Calibri" charset="0"/>
              </a:rPr>
              <a:t>công</a:t>
            </a:r>
            <a:r>
              <a:rPr lang="en-US" sz="2200" dirty="0">
                <a:latin typeface="Calibri" charset="0"/>
                <a:ea typeface="Calibri" charset="0"/>
                <a:cs typeface="Calibri" charset="0"/>
              </a:rPr>
              <a:t> </a:t>
            </a:r>
            <a:r>
              <a:rPr lang="en-US" sz="2200" dirty="0" err="1">
                <a:latin typeface="Calibri" charset="0"/>
                <a:ea typeface="Calibri" charset="0"/>
                <a:cs typeface="Calibri" charset="0"/>
              </a:rPr>
              <a:t>nghiệp</a:t>
            </a:r>
            <a:r>
              <a:rPr lang="en-US" sz="2200" dirty="0">
                <a:latin typeface="Calibri" charset="0"/>
                <a:ea typeface="Calibri" charset="0"/>
                <a:cs typeface="Calibri" charset="0"/>
              </a:rPr>
              <a:t> </a:t>
            </a:r>
            <a:r>
              <a:rPr lang="en-US" sz="2200" dirty="0" err="1">
                <a:latin typeface="Calibri" charset="0"/>
                <a:ea typeface="Calibri" charset="0"/>
                <a:cs typeface="Calibri" charset="0"/>
              </a:rPr>
              <a:t>năng</a:t>
            </a:r>
            <a:r>
              <a:rPr lang="en-US" sz="2200" dirty="0">
                <a:latin typeface="Calibri" charset="0"/>
                <a:ea typeface="Calibri" charset="0"/>
                <a:cs typeface="Calibri" charset="0"/>
              </a:rPr>
              <a:t> l</a:t>
            </a:r>
            <a:r>
              <a:rPr lang="vi-VN" sz="2200" dirty="0">
                <a:latin typeface="Calibri" charset="0"/>
                <a:ea typeface="Calibri" charset="0"/>
                <a:cs typeface="Calibri" charset="0"/>
              </a:rPr>
              <a:t>ư</a:t>
            </a:r>
            <a:r>
              <a:rPr lang="en-US" sz="2200" dirty="0" err="1">
                <a:latin typeface="Calibri" charset="0"/>
                <a:ea typeface="Calibri" charset="0"/>
                <a:cs typeface="Calibri" charset="0"/>
              </a:rPr>
              <a:t>ợng</a:t>
            </a:r>
            <a:r>
              <a:rPr lang="en-US" sz="2200" dirty="0">
                <a:latin typeface="Calibri" charset="0"/>
                <a:ea typeface="Calibri" charset="0"/>
                <a:cs typeface="Calibri" charset="0"/>
              </a:rPr>
              <a:t> </a:t>
            </a:r>
            <a:r>
              <a:rPr lang="en-US" sz="2200" dirty="0" err="1">
                <a:latin typeface="Calibri" charset="0"/>
                <a:ea typeface="Calibri" charset="0"/>
                <a:cs typeface="Calibri" charset="0"/>
              </a:rPr>
              <a:t>trong</a:t>
            </a:r>
            <a:r>
              <a:rPr lang="en-US" sz="2200" dirty="0">
                <a:latin typeface="Calibri" charset="0"/>
                <a:ea typeface="Calibri" charset="0"/>
                <a:cs typeface="Calibri" charset="0"/>
              </a:rPr>
              <a:t> n</a:t>
            </a:r>
            <a:r>
              <a:rPr lang="vi-VN" sz="2200" dirty="0">
                <a:latin typeface="Calibri" charset="0"/>
                <a:ea typeface="Calibri" charset="0"/>
                <a:cs typeface="Calibri" charset="0"/>
              </a:rPr>
              <a:t>ư</a:t>
            </a:r>
            <a:r>
              <a:rPr lang="en-US" sz="2200" dirty="0" err="1">
                <a:latin typeface="Calibri" charset="0"/>
                <a:ea typeface="Calibri" charset="0"/>
                <a:cs typeface="Calibri" charset="0"/>
              </a:rPr>
              <a:t>ớc</a:t>
            </a:r>
            <a:r>
              <a:rPr lang="en-US" sz="2200" dirty="0">
                <a:latin typeface="Calibri" charset="0"/>
                <a:ea typeface="Calibri" charset="0"/>
                <a:cs typeface="Calibri" charset="0"/>
              </a:rPr>
              <a:t> </a:t>
            </a:r>
            <a:r>
              <a:rPr lang="en-US" sz="2200" dirty="0" err="1">
                <a:latin typeface="Calibri" charset="0"/>
                <a:ea typeface="Calibri" charset="0"/>
                <a:cs typeface="Calibri" charset="0"/>
              </a:rPr>
              <a:t>từ</a:t>
            </a:r>
            <a:r>
              <a:rPr lang="en-US" sz="2200" dirty="0">
                <a:latin typeface="Calibri" charset="0"/>
                <a:ea typeface="Calibri" charset="0"/>
                <a:cs typeface="Calibri" charset="0"/>
              </a:rPr>
              <a:t> </a:t>
            </a:r>
            <a:r>
              <a:rPr lang="en-US" sz="2200" dirty="0" err="1">
                <a:latin typeface="Calibri" charset="0"/>
                <a:ea typeface="Calibri" charset="0"/>
                <a:cs typeface="Calibri" charset="0"/>
              </a:rPr>
              <a:t>các</a:t>
            </a:r>
            <a:r>
              <a:rPr lang="en-US" sz="2200" dirty="0">
                <a:latin typeface="Calibri" charset="0"/>
                <a:ea typeface="Calibri" charset="0"/>
                <a:cs typeface="Calibri" charset="0"/>
              </a:rPr>
              <a:t> n</a:t>
            </a:r>
            <a:r>
              <a:rPr lang="vi-VN" sz="2200" dirty="0">
                <a:latin typeface="Calibri" charset="0"/>
                <a:ea typeface="Calibri" charset="0"/>
                <a:cs typeface="Calibri" charset="0"/>
              </a:rPr>
              <a:t>ư</a:t>
            </a:r>
            <a:r>
              <a:rPr lang="en-US" sz="2200" dirty="0" err="1">
                <a:latin typeface="Calibri" charset="0"/>
                <a:ea typeface="Calibri" charset="0"/>
                <a:cs typeface="Calibri" charset="0"/>
              </a:rPr>
              <a:t>ớc</a:t>
            </a:r>
            <a:r>
              <a:rPr lang="en-US" sz="2200" dirty="0">
                <a:latin typeface="Calibri" charset="0"/>
                <a:ea typeface="Calibri" charset="0"/>
                <a:cs typeface="Calibri" charset="0"/>
              </a:rPr>
              <a:t> </a:t>
            </a:r>
            <a:r>
              <a:rPr lang="en-US" sz="2200" dirty="0" err="1">
                <a:latin typeface="Calibri" charset="0"/>
                <a:ea typeface="Calibri" charset="0"/>
                <a:cs typeface="Calibri" charset="0"/>
              </a:rPr>
              <a:t>láng</a:t>
            </a:r>
            <a:r>
              <a:rPr lang="en-US" sz="2200" dirty="0">
                <a:latin typeface="Calibri" charset="0"/>
                <a:ea typeface="Calibri" charset="0"/>
                <a:cs typeface="Calibri" charset="0"/>
              </a:rPr>
              <a:t> </a:t>
            </a:r>
            <a:r>
              <a:rPr lang="en-US" sz="2200" dirty="0" err="1">
                <a:latin typeface="Calibri" charset="0"/>
                <a:ea typeface="Calibri" charset="0"/>
                <a:cs typeface="Calibri" charset="0"/>
              </a:rPr>
              <a:t>giềng</a:t>
            </a:r>
            <a:r>
              <a:rPr lang="en-US" sz="2200" dirty="0">
                <a:latin typeface="Calibri" charset="0"/>
                <a:ea typeface="Calibri" charset="0"/>
                <a:cs typeface="Calibri" charset="0"/>
              </a:rPr>
              <a:t> </a:t>
            </a:r>
            <a:r>
              <a:rPr lang="en-US" sz="2200" dirty="0" err="1">
                <a:latin typeface="Calibri" charset="0"/>
                <a:ea typeface="Calibri" charset="0"/>
                <a:cs typeface="Calibri" charset="0"/>
              </a:rPr>
              <a:t>và</a:t>
            </a:r>
            <a:r>
              <a:rPr lang="en-US" sz="2200" dirty="0">
                <a:latin typeface="Calibri" charset="0"/>
                <a:ea typeface="Calibri" charset="0"/>
                <a:cs typeface="Calibri" charset="0"/>
              </a:rPr>
              <a:t> </a:t>
            </a:r>
            <a:r>
              <a:rPr lang="en-US" sz="2200" dirty="0" err="1">
                <a:latin typeface="Calibri" charset="0"/>
                <a:ea typeface="Calibri" charset="0"/>
                <a:cs typeface="Calibri" charset="0"/>
              </a:rPr>
              <a:t>từ</a:t>
            </a:r>
            <a:r>
              <a:rPr lang="en-US" sz="2200" dirty="0">
                <a:latin typeface="Calibri" charset="0"/>
                <a:ea typeface="Calibri" charset="0"/>
                <a:cs typeface="Calibri" charset="0"/>
              </a:rPr>
              <a:t> Anh </a:t>
            </a:r>
            <a:r>
              <a:rPr lang="en-US" sz="2200" dirty="0" err="1">
                <a:latin typeface="Calibri" charset="0"/>
                <a:ea typeface="Calibri" charset="0"/>
                <a:cs typeface="Calibri" charset="0"/>
              </a:rPr>
              <a:t>quốc</a:t>
            </a:r>
            <a:r>
              <a:rPr lang="en-US" sz="2200" dirty="0">
                <a:latin typeface="Calibri" charset="0"/>
                <a:ea typeface="Calibri" charset="0"/>
                <a:cs typeface="Calibri" charset="0"/>
              </a:rPr>
              <a:t>.</a:t>
            </a:r>
            <a:endParaRPr lang="vi-VN" sz="2200" dirty="0">
              <a:latin typeface="Calibri" charset="0"/>
              <a:ea typeface="Calibri" charset="0"/>
              <a:cs typeface="Calibri" charset="0"/>
            </a:endParaRPr>
          </a:p>
          <a:p>
            <a:pPr lvl="1" algn="just">
              <a:buFont typeface="Courier New" charset="0"/>
              <a:buChar char="o"/>
            </a:pPr>
            <a:r>
              <a:rPr lang="vi-VN" sz="2200" dirty="0">
                <a:latin typeface="Calibri" charset="0"/>
                <a:ea typeface="Calibri" charset="0"/>
                <a:cs typeface="Calibri" charset="0"/>
              </a:rPr>
              <a:t>Không tìm thấy các quy định chặt chẽ kiểm soát nhập khẩu phế liệu giấy</a:t>
            </a:r>
            <a:endParaRPr lang="en-US" sz="2200" dirty="0">
              <a:latin typeface="Calibri" charset="0"/>
              <a:ea typeface="Calibri" charset="0"/>
              <a:cs typeface="Calibri" charset="0"/>
            </a:endParaRPr>
          </a:p>
        </p:txBody>
      </p:sp>
    </p:spTree>
    <p:extLst>
      <p:ext uri="{BB962C8B-B14F-4D97-AF65-F5344CB8AC3E}">
        <p14:creationId xmlns:p14="http://schemas.microsoft.com/office/powerpoint/2010/main" val="264764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F7F72-65BC-4BC9-9EEE-0FC877EA44F2}"/>
              </a:ext>
            </a:extLst>
          </p:cNvPr>
          <p:cNvSpPr>
            <a:spLocks noGrp="1"/>
          </p:cNvSpPr>
          <p:nvPr>
            <p:ph type="title" idx="4294967295"/>
          </p:nvPr>
        </p:nvSpPr>
        <p:spPr>
          <a:xfrm>
            <a:off x="0" y="0"/>
            <a:ext cx="9144000" cy="858838"/>
          </a:xfrm>
        </p:spPr>
        <p:txBody>
          <a:bodyPr>
            <a:normAutofit/>
          </a:bodyPr>
          <a:lstStyle/>
          <a:p>
            <a:r>
              <a:rPr lang="en-US" sz="4000" b="1" dirty="0" smtClean="0">
                <a:solidFill>
                  <a:srgbClr val="3C6B89"/>
                </a:solidFill>
                <a:latin typeface="Calibri Light" charset="0"/>
                <a:ea typeface="Calibri Light" charset="0"/>
                <a:cs typeface="Calibri Light" charset="0"/>
              </a:rPr>
              <a:t>CHÂU </a:t>
            </a:r>
            <a:r>
              <a:rPr lang="en-US" sz="4000" b="1" dirty="0" err="1" smtClean="0">
                <a:solidFill>
                  <a:srgbClr val="3C6B89"/>
                </a:solidFill>
                <a:latin typeface="Calibri Light" charset="0"/>
                <a:ea typeface="Calibri Light" charset="0"/>
                <a:cs typeface="Calibri Light" charset="0"/>
              </a:rPr>
              <a:t>Á</a:t>
            </a:r>
            <a:r>
              <a:rPr lang="en-US" sz="4000" b="1" dirty="0" smtClean="0">
                <a:solidFill>
                  <a:srgbClr val="3C6B89"/>
                </a:solidFill>
                <a:latin typeface="Calibri Light" charset="0"/>
                <a:ea typeface="Calibri Light" charset="0"/>
                <a:cs typeface="Calibri Light" charset="0"/>
              </a:rPr>
              <a:t> – THÁI BÌNH D</a:t>
            </a:r>
            <a:r>
              <a:rPr lang="vi-VN" sz="4000" b="1" dirty="0" smtClean="0">
                <a:solidFill>
                  <a:srgbClr val="3C6B89"/>
                </a:solidFill>
                <a:latin typeface="Calibri Light" charset="0"/>
                <a:ea typeface="Calibri Light" charset="0"/>
                <a:cs typeface="Calibri Light" charset="0"/>
              </a:rPr>
              <a:t>Ư</a:t>
            </a:r>
            <a:r>
              <a:rPr lang="en-US" sz="4000" b="1" dirty="0" smtClean="0">
                <a:solidFill>
                  <a:srgbClr val="3C6B89"/>
                </a:solidFill>
                <a:latin typeface="Calibri Light" charset="0"/>
                <a:ea typeface="Calibri Light" charset="0"/>
                <a:cs typeface="Calibri Light" charset="0"/>
              </a:rPr>
              <a:t>ƠNG</a:t>
            </a:r>
            <a:endParaRPr lang="en-US" sz="4000" b="1" dirty="0">
              <a:solidFill>
                <a:srgbClr val="3C6B89"/>
              </a:solidFill>
              <a:latin typeface="Calibri Light" charset="0"/>
              <a:ea typeface="Calibri Light" charset="0"/>
              <a:cs typeface="Calibri Light" charset="0"/>
            </a:endParaRPr>
          </a:p>
        </p:txBody>
      </p:sp>
      <p:sp>
        <p:nvSpPr>
          <p:cNvPr id="3" name="Content Placeholder 2">
            <a:extLst>
              <a:ext uri="{FF2B5EF4-FFF2-40B4-BE49-F238E27FC236}">
                <a16:creationId xmlns:a16="http://schemas.microsoft.com/office/drawing/2014/main" xmlns="" id="{0669DACC-EAA6-436E-85EE-167EB435FFAB}"/>
              </a:ext>
            </a:extLst>
          </p:cNvPr>
          <p:cNvSpPr>
            <a:spLocks noGrp="1"/>
          </p:cNvSpPr>
          <p:nvPr>
            <p:ph idx="4294967295"/>
          </p:nvPr>
        </p:nvSpPr>
        <p:spPr>
          <a:xfrm>
            <a:off x="457200" y="1587067"/>
            <a:ext cx="8229600" cy="4525962"/>
          </a:xfrm>
        </p:spPr>
        <p:txBody>
          <a:bodyPr>
            <a:normAutofit lnSpcReduction="10000"/>
          </a:bodyPr>
          <a:lstStyle/>
          <a:p>
            <a:pPr algn="just">
              <a:lnSpc>
                <a:spcPct val="150000"/>
              </a:lnSpc>
              <a:buFont typeface="Wingdings" charset="2"/>
              <a:buChar char="Ø"/>
            </a:pPr>
            <a:r>
              <a:rPr lang="en-US" dirty="0" smtClean="0">
                <a:latin typeface="Calibri" charset="0"/>
                <a:ea typeface="Calibri" charset="0"/>
                <a:cs typeface="Calibri" charset="0"/>
              </a:rPr>
              <a:t> </a:t>
            </a:r>
            <a:r>
              <a:rPr lang="en-US" b="1" dirty="0" err="1" smtClean="0">
                <a:solidFill>
                  <a:srgbClr val="C00000"/>
                </a:solidFill>
                <a:latin typeface="Calibri" charset="0"/>
                <a:ea typeface="Calibri" charset="0"/>
                <a:cs typeface="Calibri" charset="0"/>
              </a:rPr>
              <a:t>Thái</a:t>
            </a:r>
            <a:r>
              <a:rPr lang="en-US" b="1" dirty="0" smtClean="0">
                <a:solidFill>
                  <a:srgbClr val="C00000"/>
                </a:solidFill>
                <a:latin typeface="Calibri" charset="0"/>
                <a:ea typeface="Calibri" charset="0"/>
                <a:cs typeface="Calibri" charset="0"/>
              </a:rPr>
              <a:t> </a:t>
            </a:r>
            <a:r>
              <a:rPr lang="en-US" b="1" dirty="0">
                <a:solidFill>
                  <a:srgbClr val="C00000"/>
                </a:solidFill>
                <a:latin typeface="Calibri" charset="0"/>
                <a:ea typeface="Calibri" charset="0"/>
                <a:cs typeface="Calibri" charset="0"/>
              </a:rPr>
              <a:t>Lan </a:t>
            </a:r>
            <a:r>
              <a:rPr lang="en-US" b="1" dirty="0" err="1">
                <a:solidFill>
                  <a:srgbClr val="C00000"/>
                </a:solidFill>
                <a:latin typeface="Calibri" charset="0"/>
                <a:ea typeface="Calibri" charset="0"/>
                <a:cs typeface="Calibri" charset="0"/>
              </a:rPr>
              <a:t>và</a:t>
            </a:r>
            <a:r>
              <a:rPr lang="en-US" b="1" dirty="0">
                <a:solidFill>
                  <a:srgbClr val="C00000"/>
                </a:solidFill>
                <a:latin typeface="Calibri" charset="0"/>
                <a:ea typeface="Calibri" charset="0"/>
                <a:cs typeface="Calibri" charset="0"/>
              </a:rPr>
              <a:t> Indonesia</a:t>
            </a:r>
            <a:r>
              <a:rPr lang="en-US" dirty="0">
                <a:latin typeface="Calibri" charset="0"/>
                <a:ea typeface="Calibri" charset="0"/>
                <a:cs typeface="Calibri" charset="0"/>
              </a:rPr>
              <a:t> </a:t>
            </a:r>
            <a:r>
              <a:rPr lang="en-US" dirty="0" err="1">
                <a:latin typeface="Calibri" charset="0"/>
                <a:ea typeface="Calibri" charset="0"/>
                <a:cs typeface="Calibri" charset="0"/>
              </a:rPr>
              <a:t>cho</a:t>
            </a:r>
            <a:r>
              <a:rPr lang="en-US" dirty="0">
                <a:latin typeface="Calibri" charset="0"/>
                <a:ea typeface="Calibri" charset="0"/>
                <a:cs typeface="Calibri" charset="0"/>
              </a:rPr>
              <a:t> </a:t>
            </a:r>
            <a:r>
              <a:rPr lang="en-US" dirty="0" err="1">
                <a:latin typeface="Calibri" charset="0"/>
                <a:ea typeface="Calibri" charset="0"/>
                <a:cs typeface="Calibri" charset="0"/>
              </a:rPr>
              <a:t>phép</a:t>
            </a:r>
            <a:r>
              <a:rPr lang="en-US" dirty="0">
                <a:latin typeface="Calibri" charset="0"/>
                <a:ea typeface="Calibri" charset="0"/>
                <a:cs typeface="Calibri" charset="0"/>
              </a:rPr>
              <a:t> </a:t>
            </a:r>
            <a:r>
              <a:rPr lang="en-US" dirty="0" err="1">
                <a:latin typeface="Calibri" charset="0"/>
                <a:ea typeface="Calibri" charset="0"/>
                <a:cs typeface="Calibri" charset="0"/>
              </a:rPr>
              <a:t>nhập</a:t>
            </a:r>
            <a:r>
              <a:rPr lang="en-US" dirty="0">
                <a:latin typeface="Calibri" charset="0"/>
                <a:ea typeface="Calibri" charset="0"/>
                <a:cs typeface="Calibri" charset="0"/>
              </a:rPr>
              <a:t> </a:t>
            </a:r>
            <a:r>
              <a:rPr lang="en-US" dirty="0" err="1">
                <a:latin typeface="Calibri" charset="0"/>
                <a:ea typeface="Calibri" charset="0"/>
                <a:cs typeface="Calibri" charset="0"/>
              </a:rPr>
              <a:t>khẩu</a:t>
            </a:r>
            <a:r>
              <a:rPr lang="en-US" dirty="0">
                <a:latin typeface="Calibri" charset="0"/>
                <a:ea typeface="Calibri" charset="0"/>
                <a:cs typeface="Calibri" charset="0"/>
              </a:rPr>
              <a:t> </a:t>
            </a:r>
            <a:r>
              <a:rPr lang="en-US" dirty="0" err="1">
                <a:latin typeface="Calibri" charset="0"/>
                <a:ea typeface="Calibri" charset="0"/>
                <a:cs typeface="Calibri" charset="0"/>
              </a:rPr>
              <a:t>các</a:t>
            </a:r>
            <a:r>
              <a:rPr lang="en-US" dirty="0">
                <a:latin typeface="Calibri" charset="0"/>
                <a:ea typeface="Calibri" charset="0"/>
                <a:cs typeface="Calibri" charset="0"/>
              </a:rPr>
              <a:t> </a:t>
            </a:r>
            <a:r>
              <a:rPr lang="en-US" dirty="0" err="1">
                <a:latin typeface="Calibri" charset="0"/>
                <a:ea typeface="Calibri" charset="0"/>
                <a:cs typeface="Calibri" charset="0"/>
              </a:rPr>
              <a:t>loại</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giấy</a:t>
            </a:r>
            <a:r>
              <a:rPr lang="en-US" dirty="0">
                <a:latin typeface="Calibri" charset="0"/>
                <a:ea typeface="Calibri" charset="0"/>
                <a:cs typeface="Calibri" charset="0"/>
              </a:rPr>
              <a:t> </a:t>
            </a:r>
            <a:r>
              <a:rPr lang="en-US" dirty="0" err="1">
                <a:latin typeface="Calibri" charset="0"/>
                <a:ea typeface="Calibri" charset="0"/>
                <a:cs typeface="Calibri" charset="0"/>
              </a:rPr>
              <a:t>và</a:t>
            </a:r>
            <a:r>
              <a:rPr lang="en-US" dirty="0">
                <a:latin typeface="Calibri" charset="0"/>
                <a:ea typeface="Calibri" charset="0"/>
                <a:cs typeface="Calibri" charset="0"/>
              </a:rPr>
              <a:t>  </a:t>
            </a:r>
            <a:r>
              <a:rPr lang="en-US" dirty="0" err="1">
                <a:latin typeface="Calibri" charset="0"/>
                <a:ea typeface="Calibri" charset="0"/>
                <a:cs typeface="Calibri" charset="0"/>
              </a:rPr>
              <a:t>không</a:t>
            </a:r>
            <a:r>
              <a:rPr lang="en-US" dirty="0">
                <a:latin typeface="Calibri" charset="0"/>
                <a:ea typeface="Calibri" charset="0"/>
                <a:cs typeface="Calibri" charset="0"/>
              </a:rPr>
              <a:t> </a:t>
            </a:r>
            <a:r>
              <a:rPr lang="en-US" dirty="0" err="1">
                <a:latin typeface="Calibri" charset="0"/>
                <a:ea typeface="Calibri" charset="0"/>
                <a:cs typeface="Calibri" charset="0"/>
              </a:rPr>
              <a:t>có</a:t>
            </a:r>
            <a:r>
              <a:rPr lang="en-US" dirty="0">
                <a:latin typeface="Calibri" charset="0"/>
                <a:ea typeface="Calibri" charset="0"/>
                <a:cs typeface="Calibri" charset="0"/>
              </a:rPr>
              <a:t> </a:t>
            </a:r>
            <a:r>
              <a:rPr lang="en-US" dirty="0" err="1">
                <a:latin typeface="Calibri" charset="0"/>
                <a:ea typeface="Calibri" charset="0"/>
                <a:cs typeface="Calibri" charset="0"/>
              </a:rPr>
              <a:t>quy</a:t>
            </a:r>
            <a:r>
              <a:rPr lang="en-US" dirty="0">
                <a:latin typeface="Calibri" charset="0"/>
                <a:ea typeface="Calibri" charset="0"/>
                <a:cs typeface="Calibri" charset="0"/>
              </a:rPr>
              <a:t> </a:t>
            </a:r>
            <a:r>
              <a:rPr lang="vi-VN" dirty="0">
                <a:latin typeface="Calibri" charset="0"/>
                <a:ea typeface="Calibri" charset="0"/>
                <a:cs typeface="Calibri" charset="0"/>
              </a:rPr>
              <a:t>định </a:t>
            </a:r>
            <a:r>
              <a:rPr lang="en-US" dirty="0" err="1">
                <a:latin typeface="Calibri" charset="0"/>
                <a:ea typeface="Calibri" charset="0"/>
                <a:cs typeface="Calibri" charset="0"/>
              </a:rPr>
              <a:t>kiểm</a:t>
            </a:r>
            <a:r>
              <a:rPr lang="en-US" dirty="0">
                <a:latin typeface="Calibri" charset="0"/>
                <a:ea typeface="Calibri" charset="0"/>
                <a:cs typeface="Calibri" charset="0"/>
              </a:rPr>
              <a:t> </a:t>
            </a:r>
            <a:r>
              <a:rPr lang="en-US" dirty="0" err="1">
                <a:latin typeface="Calibri" charset="0"/>
                <a:ea typeface="Calibri" charset="0"/>
                <a:cs typeface="Calibri" charset="0"/>
              </a:rPr>
              <a:t>định</a:t>
            </a:r>
            <a:r>
              <a:rPr lang="en-US" dirty="0">
                <a:latin typeface="Calibri" charset="0"/>
                <a:ea typeface="Calibri" charset="0"/>
                <a:cs typeface="Calibri" charset="0"/>
              </a:rPr>
              <a:t> </a:t>
            </a:r>
            <a:r>
              <a:rPr lang="en-US" dirty="0" err="1">
                <a:latin typeface="Calibri" charset="0"/>
                <a:ea typeface="Calibri" charset="0"/>
                <a:cs typeface="Calibri" charset="0"/>
              </a:rPr>
              <a:t>lô</a:t>
            </a:r>
            <a:r>
              <a:rPr lang="en-US" dirty="0">
                <a:latin typeface="Calibri" charset="0"/>
                <a:ea typeface="Calibri" charset="0"/>
                <a:cs typeface="Calibri" charset="0"/>
              </a:rPr>
              <a:t> </a:t>
            </a:r>
            <a:r>
              <a:rPr lang="en-US" dirty="0" err="1">
                <a:latin typeface="Calibri" charset="0"/>
                <a:ea typeface="Calibri" charset="0"/>
                <a:cs typeface="Calibri" charset="0"/>
              </a:rPr>
              <a:t>hàng</a:t>
            </a:r>
            <a:r>
              <a:rPr lang="en-US" dirty="0">
                <a:latin typeface="Calibri" charset="0"/>
                <a:ea typeface="Calibri" charset="0"/>
                <a:cs typeface="Calibri" charset="0"/>
              </a:rPr>
              <a:t> </a:t>
            </a:r>
            <a:r>
              <a:rPr lang="en-US" dirty="0" err="1">
                <a:latin typeface="Calibri" charset="0"/>
                <a:ea typeface="Calibri" charset="0"/>
                <a:cs typeface="Calibri" charset="0"/>
              </a:rPr>
              <a:t>nhập</a:t>
            </a:r>
            <a:r>
              <a:rPr lang="en-US" dirty="0">
                <a:latin typeface="Calibri" charset="0"/>
                <a:ea typeface="Calibri" charset="0"/>
                <a:cs typeface="Calibri" charset="0"/>
              </a:rPr>
              <a:t> </a:t>
            </a:r>
            <a:r>
              <a:rPr lang="en-US" dirty="0" err="1">
                <a:latin typeface="Calibri" charset="0"/>
                <a:ea typeface="Calibri" charset="0"/>
                <a:cs typeface="Calibri" charset="0"/>
              </a:rPr>
              <a:t>khẩu</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giấy</a:t>
            </a:r>
            <a:r>
              <a:rPr lang="en-US" dirty="0">
                <a:latin typeface="Calibri" charset="0"/>
                <a:ea typeface="Calibri" charset="0"/>
                <a:cs typeface="Calibri" charset="0"/>
              </a:rPr>
              <a:t> </a:t>
            </a:r>
            <a:r>
              <a:rPr lang="en-US" dirty="0" err="1">
                <a:latin typeface="Calibri" charset="0"/>
                <a:ea typeface="Calibri" charset="0"/>
                <a:cs typeface="Calibri" charset="0"/>
              </a:rPr>
              <a:t>tại</a:t>
            </a:r>
            <a:r>
              <a:rPr lang="en-US" dirty="0">
                <a:latin typeface="Calibri" charset="0"/>
                <a:ea typeface="Calibri" charset="0"/>
                <a:cs typeface="Calibri" charset="0"/>
              </a:rPr>
              <a:t> </a:t>
            </a:r>
            <a:r>
              <a:rPr lang="en-US" dirty="0" err="1">
                <a:latin typeface="Calibri" charset="0"/>
                <a:ea typeface="Calibri" charset="0"/>
                <a:cs typeface="Calibri" charset="0"/>
              </a:rPr>
              <a:t>cảng</a:t>
            </a:r>
            <a:r>
              <a:rPr lang="en-US" dirty="0">
                <a:latin typeface="Calibri" charset="0"/>
                <a:ea typeface="Calibri" charset="0"/>
                <a:cs typeface="Calibri" charset="0"/>
              </a:rPr>
              <a:t>. </a:t>
            </a:r>
            <a:r>
              <a:rPr lang="en-US" dirty="0" err="1">
                <a:latin typeface="Calibri" charset="0"/>
                <a:ea typeface="Calibri" charset="0"/>
                <a:cs typeface="Calibri" charset="0"/>
              </a:rPr>
              <a:t>Thay</a:t>
            </a:r>
            <a:r>
              <a:rPr lang="en-US" dirty="0">
                <a:latin typeface="Calibri" charset="0"/>
                <a:ea typeface="Calibri" charset="0"/>
                <a:cs typeface="Calibri" charset="0"/>
              </a:rPr>
              <a:t> </a:t>
            </a:r>
            <a:r>
              <a:rPr lang="en-US" dirty="0" err="1">
                <a:latin typeface="Calibri" charset="0"/>
                <a:ea typeface="Calibri" charset="0"/>
                <a:cs typeface="Calibri" charset="0"/>
              </a:rPr>
              <a:t>vào</a:t>
            </a:r>
            <a:r>
              <a:rPr lang="en-US" dirty="0">
                <a:latin typeface="Calibri" charset="0"/>
                <a:ea typeface="Calibri" charset="0"/>
                <a:cs typeface="Calibri" charset="0"/>
              </a:rPr>
              <a:t> </a:t>
            </a:r>
            <a:r>
              <a:rPr lang="en-US" dirty="0" err="1">
                <a:latin typeface="Calibri" charset="0"/>
                <a:ea typeface="Calibri" charset="0"/>
                <a:cs typeface="Calibri" charset="0"/>
              </a:rPr>
              <a:t>đó</a:t>
            </a:r>
            <a:r>
              <a:rPr lang="en-US" dirty="0">
                <a:latin typeface="Calibri" charset="0"/>
                <a:ea typeface="Calibri" charset="0"/>
                <a:cs typeface="Calibri" charset="0"/>
              </a:rPr>
              <a:t>, </a:t>
            </a:r>
            <a:r>
              <a:rPr lang="en-US" dirty="0" err="1">
                <a:latin typeface="Calibri" charset="0"/>
                <a:ea typeface="Calibri" charset="0"/>
                <a:cs typeface="Calibri" charset="0"/>
              </a:rPr>
              <a:t>Chính</a:t>
            </a:r>
            <a:r>
              <a:rPr lang="en-US" dirty="0">
                <a:latin typeface="Calibri" charset="0"/>
                <a:ea typeface="Calibri" charset="0"/>
                <a:cs typeface="Calibri" charset="0"/>
              </a:rPr>
              <a:t> </a:t>
            </a:r>
            <a:r>
              <a:rPr lang="en-US" dirty="0" err="1">
                <a:latin typeface="Calibri" charset="0"/>
                <a:ea typeface="Calibri" charset="0"/>
                <a:cs typeface="Calibri" charset="0"/>
              </a:rPr>
              <a:t>phủ</a:t>
            </a:r>
            <a:r>
              <a:rPr lang="en-US" dirty="0">
                <a:latin typeface="Calibri" charset="0"/>
                <a:ea typeface="Calibri" charset="0"/>
                <a:cs typeface="Calibri" charset="0"/>
              </a:rPr>
              <a:t> </a:t>
            </a:r>
            <a:r>
              <a:rPr lang="en-US" dirty="0" err="1">
                <a:latin typeface="Calibri" charset="0"/>
                <a:ea typeface="Calibri" charset="0"/>
                <a:cs typeface="Calibri" charset="0"/>
              </a:rPr>
              <a:t>kiểm</a:t>
            </a:r>
            <a:r>
              <a:rPr lang="en-US" dirty="0">
                <a:latin typeface="Calibri" charset="0"/>
                <a:ea typeface="Calibri" charset="0"/>
                <a:cs typeface="Calibri" charset="0"/>
              </a:rPr>
              <a:t> </a:t>
            </a:r>
            <a:r>
              <a:rPr lang="en-US" dirty="0" err="1">
                <a:latin typeface="Calibri" charset="0"/>
                <a:ea typeface="Calibri" charset="0"/>
                <a:cs typeface="Calibri" charset="0"/>
              </a:rPr>
              <a:t>định</a:t>
            </a:r>
            <a:r>
              <a:rPr lang="en-US" dirty="0">
                <a:latin typeface="Calibri" charset="0"/>
                <a:ea typeface="Calibri" charset="0"/>
                <a:cs typeface="Calibri" charset="0"/>
              </a:rPr>
              <a:t> </a:t>
            </a:r>
            <a:r>
              <a:rPr lang="en-US" dirty="0" err="1">
                <a:latin typeface="Calibri" charset="0"/>
                <a:ea typeface="Calibri" charset="0"/>
                <a:cs typeface="Calibri" charset="0"/>
              </a:rPr>
              <a:t>ngay</a:t>
            </a:r>
            <a:r>
              <a:rPr lang="en-US" dirty="0">
                <a:latin typeface="Calibri" charset="0"/>
                <a:ea typeface="Calibri" charset="0"/>
                <a:cs typeface="Calibri" charset="0"/>
              </a:rPr>
              <a:t> </a:t>
            </a:r>
            <a:r>
              <a:rPr lang="en-US" dirty="0" err="1">
                <a:latin typeface="Calibri" charset="0"/>
                <a:ea typeface="Calibri" charset="0"/>
                <a:cs typeface="Calibri" charset="0"/>
              </a:rPr>
              <a:t>tại</a:t>
            </a:r>
            <a:r>
              <a:rPr lang="en-US" dirty="0">
                <a:latin typeface="Calibri" charset="0"/>
                <a:ea typeface="Calibri" charset="0"/>
                <a:cs typeface="Calibri" charset="0"/>
              </a:rPr>
              <a:t> </a:t>
            </a:r>
            <a:r>
              <a:rPr lang="en-US" dirty="0" err="1">
                <a:latin typeface="Calibri" charset="0"/>
                <a:ea typeface="Calibri" charset="0"/>
                <a:cs typeface="Calibri" charset="0"/>
              </a:rPr>
              <a:t>nhà</a:t>
            </a:r>
            <a:r>
              <a:rPr lang="en-US" dirty="0">
                <a:latin typeface="Calibri" charset="0"/>
                <a:ea typeface="Calibri" charset="0"/>
                <a:cs typeface="Calibri" charset="0"/>
              </a:rPr>
              <a:t> </a:t>
            </a:r>
            <a:r>
              <a:rPr lang="en-US" dirty="0" err="1">
                <a:latin typeface="Calibri" charset="0"/>
                <a:ea typeface="Calibri" charset="0"/>
                <a:cs typeface="Calibri" charset="0"/>
              </a:rPr>
              <a:t>máy</a:t>
            </a:r>
            <a:r>
              <a:rPr lang="en-US" dirty="0">
                <a:latin typeface="Calibri" charset="0"/>
                <a:ea typeface="Calibri" charset="0"/>
                <a:cs typeface="Calibri" charset="0"/>
              </a:rPr>
              <a:t> </a:t>
            </a:r>
            <a:r>
              <a:rPr lang="en-US" dirty="0" err="1">
                <a:latin typeface="Calibri" charset="0"/>
                <a:ea typeface="Calibri" charset="0"/>
                <a:cs typeface="Calibri" charset="0"/>
              </a:rPr>
              <a:t>sản</a:t>
            </a:r>
            <a:r>
              <a:rPr lang="en-US" dirty="0">
                <a:latin typeface="Calibri" charset="0"/>
                <a:ea typeface="Calibri" charset="0"/>
                <a:cs typeface="Calibri" charset="0"/>
              </a:rPr>
              <a:t> </a:t>
            </a:r>
            <a:r>
              <a:rPr lang="en-US" dirty="0" err="1">
                <a:latin typeface="Calibri" charset="0"/>
                <a:ea typeface="Calibri" charset="0"/>
                <a:cs typeface="Calibri" charset="0"/>
              </a:rPr>
              <a:t>xuất</a:t>
            </a:r>
            <a:r>
              <a:rPr lang="en-US" dirty="0">
                <a:latin typeface="Calibri" charset="0"/>
                <a:ea typeface="Calibri" charset="0"/>
                <a:cs typeface="Calibri" charset="0"/>
              </a:rPr>
              <a:t> </a:t>
            </a:r>
            <a:r>
              <a:rPr lang="en-US" dirty="0" err="1">
                <a:latin typeface="Calibri" charset="0"/>
                <a:ea typeface="Calibri" charset="0"/>
                <a:cs typeface="Calibri" charset="0"/>
              </a:rPr>
              <a:t>về</a:t>
            </a:r>
            <a:r>
              <a:rPr lang="en-US" dirty="0">
                <a:latin typeface="Calibri" charset="0"/>
                <a:ea typeface="Calibri" charset="0"/>
                <a:cs typeface="Calibri" charset="0"/>
              </a:rPr>
              <a:t> </a:t>
            </a:r>
            <a:r>
              <a:rPr lang="en-US" dirty="0" err="1">
                <a:latin typeface="Calibri" charset="0"/>
                <a:ea typeface="Calibri" charset="0"/>
                <a:cs typeface="Calibri" charset="0"/>
              </a:rPr>
              <a:t>các</a:t>
            </a:r>
            <a:r>
              <a:rPr lang="en-US" dirty="0">
                <a:latin typeface="Calibri" charset="0"/>
                <a:ea typeface="Calibri" charset="0"/>
                <a:cs typeface="Calibri" charset="0"/>
              </a:rPr>
              <a:t> </a:t>
            </a:r>
            <a:r>
              <a:rPr lang="en-US" dirty="0" err="1">
                <a:latin typeface="Calibri" charset="0"/>
                <a:ea typeface="Calibri" charset="0"/>
                <a:cs typeface="Calibri" charset="0"/>
              </a:rPr>
              <a:t>hoạt</a:t>
            </a:r>
            <a:r>
              <a:rPr lang="en-US" dirty="0">
                <a:latin typeface="Calibri" charset="0"/>
                <a:ea typeface="Calibri" charset="0"/>
                <a:cs typeface="Calibri" charset="0"/>
              </a:rPr>
              <a:t> </a:t>
            </a:r>
            <a:r>
              <a:rPr lang="en-US" dirty="0" err="1">
                <a:latin typeface="Calibri" charset="0"/>
                <a:ea typeface="Calibri" charset="0"/>
                <a:cs typeface="Calibri" charset="0"/>
              </a:rPr>
              <a:t>động</a:t>
            </a:r>
            <a:r>
              <a:rPr lang="en-US" dirty="0">
                <a:latin typeface="Calibri" charset="0"/>
                <a:ea typeface="Calibri" charset="0"/>
                <a:cs typeface="Calibri" charset="0"/>
              </a:rPr>
              <a:t> </a:t>
            </a:r>
            <a:r>
              <a:rPr lang="en-US" dirty="0" err="1">
                <a:latin typeface="Calibri" charset="0"/>
                <a:ea typeface="Calibri" charset="0"/>
                <a:cs typeface="Calibri" charset="0"/>
              </a:rPr>
              <a:t>đảm</a:t>
            </a:r>
            <a:r>
              <a:rPr lang="en-US" dirty="0">
                <a:latin typeface="Calibri" charset="0"/>
                <a:ea typeface="Calibri" charset="0"/>
                <a:cs typeface="Calibri" charset="0"/>
              </a:rPr>
              <a:t> </a:t>
            </a:r>
            <a:r>
              <a:rPr lang="en-US" dirty="0" err="1">
                <a:latin typeface="Calibri" charset="0"/>
                <a:ea typeface="Calibri" charset="0"/>
                <a:cs typeface="Calibri" charset="0"/>
              </a:rPr>
              <a:t>bảo</a:t>
            </a:r>
            <a:r>
              <a:rPr lang="en-US" dirty="0">
                <a:latin typeface="Calibri" charset="0"/>
                <a:ea typeface="Calibri" charset="0"/>
                <a:cs typeface="Calibri" charset="0"/>
              </a:rPr>
              <a:t> an </a:t>
            </a:r>
            <a:r>
              <a:rPr lang="en-US" dirty="0" err="1">
                <a:latin typeface="Calibri" charset="0"/>
                <a:ea typeface="Calibri" charset="0"/>
                <a:cs typeface="Calibri" charset="0"/>
              </a:rPr>
              <a:t>toàn</a:t>
            </a:r>
            <a:r>
              <a:rPr lang="en-US" dirty="0">
                <a:latin typeface="Calibri" charset="0"/>
                <a:ea typeface="Calibri" charset="0"/>
                <a:cs typeface="Calibri" charset="0"/>
              </a:rPr>
              <a:t> </a:t>
            </a:r>
            <a:r>
              <a:rPr lang="en-US" dirty="0" err="1">
                <a:latin typeface="Calibri" charset="0"/>
                <a:ea typeface="Calibri" charset="0"/>
                <a:cs typeface="Calibri" charset="0"/>
              </a:rPr>
              <a:t>môi</a:t>
            </a:r>
            <a:r>
              <a:rPr lang="en-US" dirty="0">
                <a:latin typeface="Calibri" charset="0"/>
                <a:ea typeface="Calibri" charset="0"/>
                <a:cs typeface="Calibri" charset="0"/>
              </a:rPr>
              <a:t> </a:t>
            </a:r>
            <a:r>
              <a:rPr lang="en-US" dirty="0" err="1">
                <a:latin typeface="Calibri" charset="0"/>
                <a:ea typeface="Calibri" charset="0"/>
                <a:cs typeface="Calibri" charset="0"/>
              </a:rPr>
              <a:t>tr</a:t>
            </a:r>
            <a:r>
              <a:rPr lang="vi-VN" dirty="0">
                <a:latin typeface="Calibri" charset="0"/>
                <a:ea typeface="Calibri" charset="0"/>
                <a:cs typeface="Calibri" charset="0"/>
              </a:rPr>
              <a:t>ư</a:t>
            </a:r>
            <a:r>
              <a:rPr lang="en-US" dirty="0" err="1">
                <a:latin typeface="Calibri" charset="0"/>
                <a:ea typeface="Calibri" charset="0"/>
                <a:cs typeface="Calibri" charset="0"/>
              </a:rPr>
              <a:t>ờng</a:t>
            </a:r>
            <a:r>
              <a:rPr lang="en-US" dirty="0">
                <a:latin typeface="Calibri" charset="0"/>
                <a:ea typeface="Calibri" charset="0"/>
                <a:cs typeface="Calibri" charset="0"/>
              </a:rPr>
              <a:t>, </a:t>
            </a:r>
            <a:r>
              <a:rPr lang="en-US" dirty="0" err="1">
                <a:latin typeface="Calibri" charset="0"/>
                <a:ea typeface="Calibri" charset="0"/>
                <a:cs typeface="Calibri" charset="0"/>
              </a:rPr>
              <a:t>xử</a:t>
            </a:r>
            <a:r>
              <a:rPr lang="en-US" dirty="0">
                <a:latin typeface="Calibri" charset="0"/>
                <a:ea typeface="Calibri" charset="0"/>
                <a:cs typeface="Calibri" charset="0"/>
              </a:rPr>
              <a:t> </a:t>
            </a:r>
            <a:r>
              <a:rPr lang="en-US" dirty="0" err="1">
                <a:latin typeface="Calibri" charset="0"/>
                <a:ea typeface="Calibri" charset="0"/>
                <a:cs typeface="Calibri" charset="0"/>
              </a:rPr>
              <a:t>lý</a:t>
            </a:r>
            <a:r>
              <a:rPr lang="en-US" dirty="0">
                <a:latin typeface="Calibri" charset="0"/>
                <a:ea typeface="Calibri" charset="0"/>
                <a:cs typeface="Calibri" charset="0"/>
              </a:rPr>
              <a:t> n</a:t>
            </a:r>
            <a:r>
              <a:rPr lang="vi-VN" dirty="0">
                <a:latin typeface="Calibri" charset="0"/>
                <a:ea typeface="Calibri" charset="0"/>
                <a:cs typeface="Calibri" charset="0"/>
              </a:rPr>
              <a:t>ư</a:t>
            </a:r>
            <a:r>
              <a:rPr lang="en-US" dirty="0" err="1">
                <a:latin typeface="Calibri" charset="0"/>
                <a:ea typeface="Calibri" charset="0"/>
                <a:cs typeface="Calibri" charset="0"/>
              </a:rPr>
              <a:t>ớc</a:t>
            </a:r>
            <a:r>
              <a:rPr lang="en-US" dirty="0">
                <a:latin typeface="Calibri" charset="0"/>
                <a:ea typeface="Calibri" charset="0"/>
                <a:cs typeface="Calibri" charset="0"/>
              </a:rPr>
              <a:t> </a:t>
            </a:r>
            <a:r>
              <a:rPr lang="en-US" dirty="0" err="1">
                <a:latin typeface="Calibri" charset="0"/>
                <a:ea typeface="Calibri" charset="0"/>
                <a:cs typeface="Calibri" charset="0"/>
              </a:rPr>
              <a:t>thải</a:t>
            </a:r>
            <a:r>
              <a:rPr lang="en-US" dirty="0">
                <a:latin typeface="Calibri" charset="0"/>
                <a:ea typeface="Calibri" charset="0"/>
                <a:cs typeface="Calibri" charset="0"/>
              </a:rPr>
              <a:t>, </a:t>
            </a:r>
            <a:r>
              <a:rPr lang="en-US" dirty="0" err="1">
                <a:latin typeface="Calibri" charset="0"/>
                <a:ea typeface="Calibri" charset="0"/>
                <a:cs typeface="Calibri" charset="0"/>
              </a:rPr>
              <a:t>khí</a:t>
            </a:r>
            <a:r>
              <a:rPr lang="en-US" dirty="0">
                <a:latin typeface="Calibri" charset="0"/>
                <a:ea typeface="Calibri" charset="0"/>
                <a:cs typeface="Calibri" charset="0"/>
              </a:rPr>
              <a:t> </a:t>
            </a:r>
            <a:r>
              <a:rPr lang="en-US" dirty="0" err="1">
                <a:latin typeface="Calibri" charset="0"/>
                <a:ea typeface="Calibri" charset="0"/>
                <a:cs typeface="Calibri" charset="0"/>
              </a:rPr>
              <a:t>thải</a:t>
            </a:r>
            <a:r>
              <a:rPr lang="en-US" dirty="0">
                <a:latin typeface="Calibri" charset="0"/>
                <a:ea typeface="Calibri" charset="0"/>
                <a:cs typeface="Calibri" charset="0"/>
              </a:rPr>
              <a:t>, </a:t>
            </a:r>
            <a:r>
              <a:rPr lang="en-US" dirty="0" err="1">
                <a:latin typeface="Calibri" charset="0"/>
                <a:ea typeface="Calibri" charset="0"/>
                <a:cs typeface="Calibri" charset="0"/>
              </a:rPr>
              <a:t>chất</a:t>
            </a:r>
            <a:r>
              <a:rPr lang="en-US" dirty="0">
                <a:latin typeface="Calibri" charset="0"/>
                <a:ea typeface="Calibri" charset="0"/>
                <a:cs typeface="Calibri" charset="0"/>
              </a:rPr>
              <a:t> </a:t>
            </a:r>
            <a:r>
              <a:rPr lang="en-US" dirty="0" err="1">
                <a:latin typeface="Calibri" charset="0"/>
                <a:ea typeface="Calibri" charset="0"/>
                <a:cs typeface="Calibri" charset="0"/>
              </a:rPr>
              <a:t>thải</a:t>
            </a:r>
            <a:r>
              <a:rPr lang="en-US" dirty="0">
                <a:latin typeface="Calibri" charset="0"/>
                <a:ea typeface="Calibri" charset="0"/>
                <a:cs typeface="Calibri" charset="0"/>
              </a:rPr>
              <a:t> </a:t>
            </a:r>
            <a:r>
              <a:rPr lang="en-US" dirty="0" err="1">
                <a:latin typeface="Calibri" charset="0"/>
                <a:ea typeface="Calibri" charset="0"/>
                <a:cs typeface="Calibri" charset="0"/>
              </a:rPr>
              <a:t>rắn</a:t>
            </a:r>
            <a:r>
              <a:rPr lang="vi-VN" dirty="0">
                <a:latin typeface="Calibri" charset="0"/>
                <a:ea typeface="Calibri" charset="0"/>
                <a:cs typeface="Calibri" charset="0"/>
              </a:rPr>
              <a:t>,v.v.</a:t>
            </a:r>
            <a:endParaRPr lang="en-US" dirty="0">
              <a:latin typeface="Calibri" charset="0"/>
              <a:ea typeface="Calibri" charset="0"/>
              <a:cs typeface="Calibri" charset="0"/>
            </a:endParaRPr>
          </a:p>
          <a:p>
            <a:pPr algn="just">
              <a:lnSpc>
                <a:spcPct val="150000"/>
              </a:lnSpc>
              <a:buFont typeface="Wingdings" charset="2"/>
              <a:buChar char="Ø"/>
            </a:pPr>
            <a:r>
              <a:rPr lang="en-US" dirty="0" smtClean="0">
                <a:latin typeface="Calibri" charset="0"/>
                <a:ea typeface="Calibri" charset="0"/>
                <a:cs typeface="Calibri" charset="0"/>
              </a:rPr>
              <a:t> </a:t>
            </a:r>
            <a:r>
              <a:rPr lang="en-US" b="1" dirty="0" err="1" smtClean="0">
                <a:solidFill>
                  <a:srgbClr val="C00000"/>
                </a:solidFill>
                <a:latin typeface="Calibri" charset="0"/>
                <a:ea typeface="Calibri" charset="0"/>
                <a:cs typeface="Calibri" charset="0"/>
              </a:rPr>
              <a:t>Hàn</a:t>
            </a:r>
            <a:r>
              <a:rPr lang="en-US" b="1" dirty="0" smtClean="0">
                <a:solidFill>
                  <a:srgbClr val="C00000"/>
                </a:solidFill>
                <a:latin typeface="Calibri" charset="0"/>
                <a:ea typeface="Calibri" charset="0"/>
                <a:cs typeface="Calibri" charset="0"/>
              </a:rPr>
              <a:t> </a:t>
            </a:r>
            <a:r>
              <a:rPr lang="en-US" b="1" dirty="0" err="1">
                <a:solidFill>
                  <a:srgbClr val="C00000"/>
                </a:solidFill>
                <a:latin typeface="Calibri" charset="0"/>
                <a:ea typeface="Calibri" charset="0"/>
                <a:cs typeface="Calibri" charset="0"/>
              </a:rPr>
              <a:t>Quốc</a:t>
            </a:r>
            <a:r>
              <a:rPr lang="en-US" dirty="0">
                <a:latin typeface="Calibri" charset="0"/>
                <a:ea typeface="Calibri" charset="0"/>
                <a:cs typeface="Calibri" charset="0"/>
              </a:rPr>
              <a:t> </a:t>
            </a:r>
            <a:r>
              <a:rPr lang="en-US" dirty="0" err="1">
                <a:latin typeface="Calibri" charset="0"/>
                <a:ea typeface="Calibri" charset="0"/>
                <a:cs typeface="Calibri" charset="0"/>
              </a:rPr>
              <a:t>cho</a:t>
            </a:r>
            <a:r>
              <a:rPr lang="en-US" dirty="0">
                <a:latin typeface="Calibri" charset="0"/>
                <a:ea typeface="Calibri" charset="0"/>
                <a:cs typeface="Calibri" charset="0"/>
              </a:rPr>
              <a:t> </a:t>
            </a:r>
            <a:r>
              <a:rPr lang="en-US" dirty="0" err="1">
                <a:latin typeface="Calibri" charset="0"/>
                <a:ea typeface="Calibri" charset="0"/>
                <a:cs typeface="Calibri" charset="0"/>
              </a:rPr>
              <a:t>phép</a:t>
            </a:r>
            <a:r>
              <a:rPr lang="en-US" dirty="0">
                <a:latin typeface="Calibri" charset="0"/>
                <a:ea typeface="Calibri" charset="0"/>
                <a:cs typeface="Calibri" charset="0"/>
              </a:rPr>
              <a:t> </a:t>
            </a:r>
            <a:r>
              <a:rPr lang="en-US" dirty="0" err="1">
                <a:latin typeface="Calibri" charset="0"/>
                <a:ea typeface="Calibri" charset="0"/>
                <a:cs typeface="Calibri" charset="0"/>
              </a:rPr>
              <a:t>nhập</a:t>
            </a:r>
            <a:r>
              <a:rPr lang="en-US" dirty="0">
                <a:latin typeface="Calibri" charset="0"/>
                <a:ea typeface="Calibri" charset="0"/>
                <a:cs typeface="Calibri" charset="0"/>
              </a:rPr>
              <a:t> </a:t>
            </a:r>
            <a:r>
              <a:rPr lang="en-US" dirty="0" err="1">
                <a:latin typeface="Calibri" charset="0"/>
                <a:ea typeface="Calibri" charset="0"/>
                <a:cs typeface="Calibri" charset="0"/>
              </a:rPr>
              <a:t>khẩu</a:t>
            </a:r>
            <a:r>
              <a:rPr lang="en-US" dirty="0">
                <a:latin typeface="Calibri" charset="0"/>
                <a:ea typeface="Calibri" charset="0"/>
                <a:cs typeface="Calibri" charset="0"/>
              </a:rPr>
              <a:t> </a:t>
            </a:r>
            <a:r>
              <a:rPr lang="en-US" dirty="0" err="1">
                <a:latin typeface="Calibri" charset="0"/>
                <a:ea typeface="Calibri" charset="0"/>
                <a:cs typeface="Calibri" charset="0"/>
              </a:rPr>
              <a:t>các</a:t>
            </a:r>
            <a:r>
              <a:rPr lang="en-US" dirty="0">
                <a:latin typeface="Calibri" charset="0"/>
                <a:ea typeface="Calibri" charset="0"/>
                <a:cs typeface="Calibri" charset="0"/>
              </a:rPr>
              <a:t> </a:t>
            </a:r>
            <a:r>
              <a:rPr lang="en-US" dirty="0" err="1">
                <a:latin typeface="Calibri" charset="0"/>
                <a:ea typeface="Calibri" charset="0"/>
                <a:cs typeface="Calibri" charset="0"/>
              </a:rPr>
              <a:t>loại</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tái</a:t>
            </a:r>
            <a:r>
              <a:rPr lang="en-US" dirty="0">
                <a:latin typeface="Calibri" charset="0"/>
                <a:ea typeface="Calibri" charset="0"/>
                <a:cs typeface="Calibri" charset="0"/>
              </a:rPr>
              <a:t> </a:t>
            </a:r>
            <a:r>
              <a:rPr lang="en-US" dirty="0" err="1">
                <a:latin typeface="Calibri" charset="0"/>
                <a:ea typeface="Calibri" charset="0"/>
                <a:cs typeface="Calibri" charset="0"/>
              </a:rPr>
              <a:t>tạo</a:t>
            </a:r>
            <a:r>
              <a:rPr lang="en-US" dirty="0">
                <a:latin typeface="Calibri" charset="0"/>
                <a:ea typeface="Calibri" charset="0"/>
                <a:cs typeface="Calibri" charset="0"/>
              </a:rPr>
              <a:t>, bao </a:t>
            </a:r>
            <a:r>
              <a:rPr lang="en-US" dirty="0" err="1">
                <a:latin typeface="Calibri" charset="0"/>
                <a:ea typeface="Calibri" charset="0"/>
                <a:cs typeface="Calibri" charset="0"/>
              </a:rPr>
              <a:t>gồm</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giấy</a:t>
            </a:r>
            <a:r>
              <a:rPr lang="en-US" dirty="0">
                <a:latin typeface="Calibri" charset="0"/>
                <a:ea typeface="Calibri" charset="0"/>
                <a:cs typeface="Calibri" charset="0"/>
              </a:rPr>
              <a:t>, </a:t>
            </a:r>
            <a:r>
              <a:rPr lang="en-US" dirty="0" err="1">
                <a:latin typeface="Calibri" charset="0"/>
                <a:ea typeface="Calibri" charset="0"/>
                <a:cs typeface="Calibri" charset="0"/>
              </a:rPr>
              <a:t>và</a:t>
            </a:r>
            <a:r>
              <a:rPr lang="en-US" dirty="0">
                <a:latin typeface="Calibri" charset="0"/>
                <a:ea typeface="Calibri" charset="0"/>
                <a:cs typeface="Calibri" charset="0"/>
              </a:rPr>
              <a:t> </a:t>
            </a:r>
            <a:r>
              <a:rPr lang="en-US" dirty="0" err="1">
                <a:latin typeface="Calibri" charset="0"/>
                <a:ea typeface="Calibri" charset="0"/>
                <a:cs typeface="Calibri" charset="0"/>
              </a:rPr>
              <a:t>không</a:t>
            </a:r>
            <a:r>
              <a:rPr lang="en-US" dirty="0">
                <a:latin typeface="Calibri" charset="0"/>
                <a:ea typeface="Calibri" charset="0"/>
                <a:cs typeface="Calibri" charset="0"/>
              </a:rPr>
              <a:t> </a:t>
            </a:r>
            <a:r>
              <a:rPr lang="en-US" dirty="0" err="1">
                <a:latin typeface="Calibri" charset="0"/>
                <a:ea typeface="Calibri" charset="0"/>
                <a:cs typeface="Calibri" charset="0"/>
              </a:rPr>
              <a:t>coi</a:t>
            </a:r>
            <a:r>
              <a:rPr lang="en-US" dirty="0">
                <a:latin typeface="Calibri" charset="0"/>
                <a:ea typeface="Calibri" charset="0"/>
                <a:cs typeface="Calibri" charset="0"/>
              </a:rPr>
              <a:t> </a:t>
            </a:r>
            <a:r>
              <a:rPr lang="en-US" dirty="0" err="1">
                <a:latin typeface="Calibri" charset="0"/>
                <a:ea typeface="Calibri" charset="0"/>
                <a:cs typeface="Calibri" charset="0"/>
              </a:rPr>
              <a:t>đó</a:t>
            </a:r>
            <a:r>
              <a:rPr lang="en-US" dirty="0">
                <a:latin typeface="Calibri" charset="0"/>
                <a:ea typeface="Calibri" charset="0"/>
                <a:cs typeface="Calibri" charset="0"/>
              </a:rPr>
              <a:t> </a:t>
            </a:r>
            <a:r>
              <a:rPr lang="en-US" dirty="0" err="1">
                <a:latin typeface="Calibri" charset="0"/>
                <a:ea typeface="Calibri" charset="0"/>
                <a:cs typeface="Calibri" charset="0"/>
              </a:rPr>
              <a:t>là</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mà</a:t>
            </a:r>
            <a:r>
              <a:rPr lang="en-US" dirty="0">
                <a:latin typeface="Calibri" charset="0"/>
                <a:ea typeface="Calibri" charset="0"/>
                <a:cs typeface="Calibri" charset="0"/>
              </a:rPr>
              <a:t> </a:t>
            </a:r>
            <a:r>
              <a:rPr lang="en-US" dirty="0" err="1">
                <a:latin typeface="Calibri" charset="0"/>
                <a:ea typeface="Calibri" charset="0"/>
                <a:cs typeface="Calibri" charset="0"/>
              </a:rPr>
              <a:t>coi</a:t>
            </a:r>
            <a:r>
              <a:rPr lang="en-US" dirty="0">
                <a:latin typeface="Calibri" charset="0"/>
                <a:ea typeface="Calibri" charset="0"/>
                <a:cs typeface="Calibri" charset="0"/>
              </a:rPr>
              <a:t> </a:t>
            </a:r>
            <a:r>
              <a:rPr lang="en-US" dirty="0" err="1">
                <a:latin typeface="Calibri" charset="0"/>
                <a:ea typeface="Calibri" charset="0"/>
                <a:cs typeface="Calibri" charset="0"/>
              </a:rPr>
              <a:t>đó</a:t>
            </a:r>
            <a:r>
              <a:rPr lang="en-US" dirty="0">
                <a:latin typeface="Calibri" charset="0"/>
                <a:ea typeface="Calibri" charset="0"/>
                <a:cs typeface="Calibri" charset="0"/>
              </a:rPr>
              <a:t> </a:t>
            </a:r>
            <a:r>
              <a:rPr lang="en-US" dirty="0" err="1">
                <a:latin typeface="Calibri" charset="0"/>
                <a:ea typeface="Calibri" charset="0"/>
                <a:cs typeface="Calibri" charset="0"/>
              </a:rPr>
              <a:t>là</a:t>
            </a:r>
            <a:r>
              <a:rPr lang="en-US" dirty="0">
                <a:latin typeface="Calibri" charset="0"/>
                <a:ea typeface="Calibri" charset="0"/>
                <a:cs typeface="Calibri" charset="0"/>
              </a:rPr>
              <a:t> </a:t>
            </a:r>
            <a:r>
              <a:rPr lang="en-US" dirty="0" err="1">
                <a:latin typeface="Calibri" charset="0"/>
                <a:ea typeface="Calibri" charset="0"/>
                <a:cs typeface="Calibri" charset="0"/>
              </a:rPr>
              <a:t>sản</a:t>
            </a:r>
            <a:r>
              <a:rPr lang="en-US" dirty="0">
                <a:latin typeface="Calibri" charset="0"/>
                <a:ea typeface="Calibri" charset="0"/>
                <a:cs typeface="Calibri" charset="0"/>
              </a:rPr>
              <a:t> </a:t>
            </a:r>
            <a:r>
              <a:rPr lang="en-US" dirty="0" err="1">
                <a:latin typeface="Calibri" charset="0"/>
                <a:ea typeface="Calibri" charset="0"/>
                <a:cs typeface="Calibri" charset="0"/>
              </a:rPr>
              <a:t>phẩm</a:t>
            </a:r>
            <a:r>
              <a:rPr lang="en-US" dirty="0">
                <a:latin typeface="Calibri" charset="0"/>
                <a:ea typeface="Calibri" charset="0"/>
                <a:cs typeface="Calibri" charset="0"/>
              </a:rPr>
              <a:t> </a:t>
            </a:r>
            <a:r>
              <a:rPr lang="en-US" dirty="0" err="1">
                <a:latin typeface="Calibri" charset="0"/>
                <a:ea typeface="Calibri" charset="0"/>
                <a:cs typeface="Calibri" charset="0"/>
              </a:rPr>
              <a:t>và</a:t>
            </a:r>
            <a:r>
              <a:rPr lang="en-US" dirty="0">
                <a:latin typeface="Calibri" charset="0"/>
                <a:ea typeface="Calibri" charset="0"/>
                <a:cs typeface="Calibri" charset="0"/>
              </a:rPr>
              <a:t> </a:t>
            </a:r>
            <a:r>
              <a:rPr lang="en-US" dirty="0" err="1">
                <a:latin typeface="Calibri" charset="0"/>
                <a:ea typeface="Calibri" charset="0"/>
                <a:cs typeface="Calibri" charset="0"/>
              </a:rPr>
              <a:t>không</a:t>
            </a:r>
            <a:r>
              <a:rPr lang="en-US" dirty="0">
                <a:latin typeface="Calibri" charset="0"/>
                <a:ea typeface="Calibri" charset="0"/>
                <a:cs typeface="Calibri" charset="0"/>
              </a:rPr>
              <a:t> </a:t>
            </a:r>
            <a:r>
              <a:rPr lang="en-US" dirty="0" err="1">
                <a:latin typeface="Calibri" charset="0"/>
                <a:ea typeface="Calibri" charset="0"/>
                <a:cs typeface="Calibri" charset="0"/>
              </a:rPr>
              <a:t>cần</a:t>
            </a:r>
            <a:r>
              <a:rPr lang="en-US" dirty="0">
                <a:latin typeface="Calibri" charset="0"/>
                <a:ea typeface="Calibri" charset="0"/>
                <a:cs typeface="Calibri" charset="0"/>
              </a:rPr>
              <a:t> </a:t>
            </a:r>
            <a:r>
              <a:rPr lang="en-US" dirty="0" err="1">
                <a:latin typeface="Calibri" charset="0"/>
                <a:ea typeface="Calibri" charset="0"/>
                <a:cs typeface="Calibri" charset="0"/>
              </a:rPr>
              <a:t>khai</a:t>
            </a:r>
            <a:r>
              <a:rPr lang="en-US" dirty="0">
                <a:latin typeface="Calibri" charset="0"/>
                <a:ea typeface="Calibri" charset="0"/>
                <a:cs typeface="Calibri" charset="0"/>
              </a:rPr>
              <a:t> </a:t>
            </a:r>
            <a:r>
              <a:rPr lang="en-US" dirty="0" err="1">
                <a:latin typeface="Calibri" charset="0"/>
                <a:ea typeface="Calibri" charset="0"/>
                <a:cs typeface="Calibri" charset="0"/>
              </a:rPr>
              <a:t>báo</a:t>
            </a:r>
            <a:r>
              <a:rPr lang="en-US" dirty="0">
                <a:latin typeface="Calibri" charset="0"/>
                <a:ea typeface="Calibri" charset="0"/>
                <a:cs typeface="Calibri" charset="0"/>
              </a:rPr>
              <a:t>/</a:t>
            </a:r>
            <a:r>
              <a:rPr lang="en-US" dirty="0" err="1">
                <a:latin typeface="Calibri" charset="0"/>
                <a:ea typeface="Calibri" charset="0"/>
                <a:cs typeface="Calibri" charset="0"/>
              </a:rPr>
              <a:t>xin</a:t>
            </a:r>
            <a:r>
              <a:rPr lang="en-US" dirty="0">
                <a:latin typeface="Calibri" charset="0"/>
                <a:ea typeface="Calibri" charset="0"/>
                <a:cs typeface="Calibri" charset="0"/>
              </a:rPr>
              <a:t> </a:t>
            </a:r>
            <a:r>
              <a:rPr lang="en-US" dirty="0" err="1">
                <a:latin typeface="Calibri" charset="0"/>
                <a:ea typeface="Calibri" charset="0"/>
                <a:cs typeface="Calibri" charset="0"/>
              </a:rPr>
              <a:t>phép</a:t>
            </a:r>
            <a:r>
              <a:rPr lang="en-US" dirty="0">
                <a:latin typeface="Calibri" charset="0"/>
                <a:ea typeface="Calibri" charset="0"/>
                <a:cs typeface="Calibri" charset="0"/>
              </a:rPr>
              <a:t>. </a:t>
            </a:r>
            <a:r>
              <a:rPr lang="vi-VN" dirty="0">
                <a:latin typeface="Calibri" charset="0"/>
                <a:ea typeface="Calibri" charset="0"/>
                <a:cs typeface="Calibri" charset="0"/>
              </a:rPr>
              <a:t> </a:t>
            </a:r>
            <a:endParaRPr lang="en-US" dirty="0">
              <a:latin typeface="Calibri" charset="0"/>
              <a:ea typeface="Calibri" charset="0"/>
              <a:cs typeface="Calibri" charset="0"/>
            </a:endParaRP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678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D08308-24C8-4105-871C-9A27D7658952}"/>
              </a:ext>
            </a:extLst>
          </p:cNvPr>
          <p:cNvSpPr>
            <a:spLocks noGrp="1"/>
          </p:cNvSpPr>
          <p:nvPr>
            <p:ph type="title" idx="4294967295"/>
          </p:nvPr>
        </p:nvSpPr>
        <p:spPr>
          <a:xfrm>
            <a:off x="0" y="0"/>
            <a:ext cx="9144000" cy="844550"/>
          </a:xfrm>
        </p:spPr>
        <p:txBody>
          <a:bodyPr>
            <a:normAutofit/>
          </a:bodyPr>
          <a:lstStyle/>
          <a:p>
            <a:r>
              <a:rPr lang="en-US" sz="4000" b="1" dirty="0" smtClean="0">
                <a:solidFill>
                  <a:srgbClr val="3C6B89"/>
                </a:solidFill>
                <a:latin typeface="Calibri Light" charset="0"/>
                <a:ea typeface="Calibri Light" charset="0"/>
                <a:cs typeface="Calibri Light" charset="0"/>
              </a:rPr>
              <a:t>MỸ</a:t>
            </a:r>
            <a:r>
              <a:rPr lang="vi-VN" sz="4000" b="1" dirty="0" smtClean="0">
                <a:solidFill>
                  <a:srgbClr val="3C6B89"/>
                </a:solidFill>
                <a:latin typeface="Calibri Light" charset="0"/>
                <a:ea typeface="Calibri Light" charset="0"/>
                <a:cs typeface="Calibri Light" charset="0"/>
              </a:rPr>
              <a:t> VÀ NHIỀU NƯỚC KHÁC</a:t>
            </a:r>
            <a:endParaRPr lang="en-US" sz="4000" b="1" dirty="0">
              <a:solidFill>
                <a:srgbClr val="3C6B89"/>
              </a:solidFill>
              <a:latin typeface="Calibri Light" charset="0"/>
              <a:ea typeface="Calibri Light" charset="0"/>
              <a:cs typeface="Calibri Light" charset="0"/>
            </a:endParaRPr>
          </a:p>
        </p:txBody>
      </p:sp>
      <p:sp>
        <p:nvSpPr>
          <p:cNvPr id="3" name="Content Placeholder 2">
            <a:extLst>
              <a:ext uri="{FF2B5EF4-FFF2-40B4-BE49-F238E27FC236}">
                <a16:creationId xmlns:a16="http://schemas.microsoft.com/office/drawing/2014/main" xmlns="" id="{2B020F9A-7346-4B61-8878-51329A5D7CB5}"/>
              </a:ext>
            </a:extLst>
          </p:cNvPr>
          <p:cNvSpPr>
            <a:spLocks noGrp="1"/>
          </p:cNvSpPr>
          <p:nvPr>
            <p:ph idx="4294967295"/>
          </p:nvPr>
        </p:nvSpPr>
        <p:spPr>
          <a:xfrm>
            <a:off x="865187" y="2332038"/>
            <a:ext cx="7413625" cy="4525962"/>
          </a:xfrm>
        </p:spPr>
        <p:txBody>
          <a:bodyPr>
            <a:normAutofit/>
          </a:bodyPr>
          <a:lstStyle/>
          <a:p>
            <a:pPr marL="0" indent="0">
              <a:lnSpc>
                <a:spcPct val="150000"/>
              </a:lnSpc>
              <a:buNone/>
            </a:pPr>
            <a:r>
              <a:rPr lang="en-US" dirty="0" err="1" smtClean="0"/>
              <a:t>Phế</a:t>
            </a:r>
            <a:r>
              <a:rPr lang="en-US" dirty="0" smtClean="0"/>
              <a:t> </a:t>
            </a:r>
            <a:r>
              <a:rPr lang="en-US" dirty="0" err="1"/>
              <a:t>liệu</a:t>
            </a:r>
            <a:r>
              <a:rPr lang="en-US" dirty="0"/>
              <a:t> </a:t>
            </a:r>
            <a:r>
              <a:rPr lang="en-US" dirty="0" err="1"/>
              <a:t>giấy</a:t>
            </a:r>
            <a:r>
              <a:rPr lang="en-US" dirty="0"/>
              <a:t> </a:t>
            </a:r>
            <a:r>
              <a:rPr lang="en-US" dirty="0" err="1"/>
              <a:t>hỗn</a:t>
            </a:r>
            <a:r>
              <a:rPr lang="en-US" dirty="0"/>
              <a:t> </a:t>
            </a:r>
            <a:r>
              <a:rPr lang="en-US" dirty="0" err="1"/>
              <a:t>hợp</a:t>
            </a:r>
            <a:r>
              <a:rPr lang="en-US" dirty="0"/>
              <a:t> (Mixed Paper - MP)</a:t>
            </a:r>
          </a:p>
          <a:p>
            <a:pPr lvl="1">
              <a:lnSpc>
                <a:spcPct val="150000"/>
              </a:lnSpc>
              <a:buFont typeface="Courier New" charset="0"/>
              <a:buChar char="o"/>
            </a:pPr>
            <a:r>
              <a:rPr lang="en-US" sz="2400" dirty="0" smtClean="0"/>
              <a:t> </a:t>
            </a:r>
            <a:r>
              <a:rPr lang="en-US" sz="2400" b="1" dirty="0" err="1" smtClean="0"/>
              <a:t>Tạp</a:t>
            </a:r>
            <a:r>
              <a:rPr lang="en-US" sz="2400" b="1" dirty="0" smtClean="0"/>
              <a:t> </a:t>
            </a:r>
            <a:r>
              <a:rPr lang="en-US" sz="2400" b="1" dirty="0" err="1"/>
              <a:t>chất</a:t>
            </a:r>
            <a:r>
              <a:rPr lang="en-US" sz="2400" b="1" dirty="0"/>
              <a:t> </a:t>
            </a:r>
            <a:r>
              <a:rPr lang="en-US" sz="2400" b="1" dirty="0" err="1"/>
              <a:t>bị</a:t>
            </a:r>
            <a:r>
              <a:rPr lang="en-US" sz="2400" b="1" dirty="0"/>
              <a:t> </a:t>
            </a:r>
            <a:r>
              <a:rPr lang="en-US" sz="2400" b="1" dirty="0" err="1"/>
              <a:t>cấm</a:t>
            </a:r>
            <a:r>
              <a:rPr lang="en-US" sz="2400" b="1" dirty="0"/>
              <a:t> </a:t>
            </a:r>
            <a:r>
              <a:rPr lang="en-US" sz="2400" dirty="0"/>
              <a:t>(Prohibitive Materials): </a:t>
            </a:r>
            <a:r>
              <a:rPr lang="en-US" sz="2400" dirty="0" err="1"/>
              <a:t>không</a:t>
            </a:r>
            <a:r>
              <a:rPr lang="en-US" sz="2400" dirty="0"/>
              <a:t> </a:t>
            </a:r>
            <a:r>
              <a:rPr lang="en-US" sz="2400" dirty="0" err="1"/>
              <a:t>được</a:t>
            </a:r>
            <a:r>
              <a:rPr lang="en-US" sz="2400" dirty="0"/>
              <a:t> </a:t>
            </a:r>
            <a:r>
              <a:rPr lang="en-US" sz="2400" dirty="0" err="1"/>
              <a:t>quá</a:t>
            </a:r>
            <a:r>
              <a:rPr lang="en-US" sz="2400" dirty="0"/>
              <a:t> </a:t>
            </a:r>
            <a:r>
              <a:rPr lang="en-US" sz="2400" b="1" dirty="0">
                <a:solidFill>
                  <a:srgbClr val="C00000"/>
                </a:solidFill>
              </a:rPr>
              <a:t>2%</a:t>
            </a:r>
          </a:p>
          <a:p>
            <a:pPr lvl="1">
              <a:lnSpc>
                <a:spcPct val="150000"/>
              </a:lnSpc>
              <a:buFont typeface="Courier New" charset="0"/>
              <a:buChar char="o"/>
            </a:pPr>
            <a:r>
              <a:rPr lang="en-US" sz="2400" dirty="0" smtClean="0"/>
              <a:t> </a:t>
            </a:r>
            <a:r>
              <a:rPr lang="en-US" sz="2400" b="1" dirty="0" err="1" smtClean="0"/>
              <a:t>Tạp</a:t>
            </a:r>
            <a:r>
              <a:rPr lang="en-US" sz="2400" b="1" dirty="0" smtClean="0"/>
              <a:t> </a:t>
            </a:r>
            <a:r>
              <a:rPr lang="en-US" sz="2400" b="1" dirty="0" err="1"/>
              <a:t>chất</a:t>
            </a:r>
            <a:r>
              <a:rPr lang="en-US" sz="2400" b="1" dirty="0"/>
              <a:t> </a:t>
            </a:r>
            <a:r>
              <a:rPr lang="en-US" sz="2400" b="1" dirty="0" err="1"/>
              <a:t>khác</a:t>
            </a:r>
            <a:r>
              <a:rPr lang="en-US" sz="2400" b="1" dirty="0"/>
              <a:t> </a:t>
            </a:r>
            <a:r>
              <a:rPr lang="en-US" sz="2400" dirty="0"/>
              <a:t>(</a:t>
            </a:r>
            <a:r>
              <a:rPr lang="en-US" sz="2400" dirty="0" err="1"/>
              <a:t>Outthrows</a:t>
            </a:r>
            <a:r>
              <a:rPr lang="en-US" sz="2400" dirty="0"/>
              <a:t>): </a:t>
            </a:r>
            <a:r>
              <a:rPr lang="en-US" sz="2400" dirty="0" err="1"/>
              <a:t>không</a:t>
            </a:r>
            <a:r>
              <a:rPr lang="en-US" sz="2400" dirty="0"/>
              <a:t> </a:t>
            </a:r>
            <a:r>
              <a:rPr lang="en-US" sz="2400" dirty="0" err="1"/>
              <a:t>được</a:t>
            </a:r>
            <a:r>
              <a:rPr lang="en-US" sz="2400" dirty="0"/>
              <a:t> </a:t>
            </a:r>
            <a:r>
              <a:rPr lang="en-US" sz="2400" dirty="0" err="1"/>
              <a:t>quá</a:t>
            </a:r>
            <a:r>
              <a:rPr lang="en-US" sz="2400" dirty="0"/>
              <a:t> </a:t>
            </a:r>
            <a:r>
              <a:rPr lang="en-US" sz="2400" b="1" dirty="0">
                <a:solidFill>
                  <a:srgbClr val="C00000"/>
                </a:solidFill>
              </a:rPr>
              <a:t>3%</a:t>
            </a:r>
            <a:r>
              <a:rPr lang="en-US" sz="2400" dirty="0"/>
              <a:t> </a:t>
            </a:r>
          </a:p>
        </p:txBody>
      </p:sp>
    </p:spTree>
    <p:extLst>
      <p:ext uri="{BB962C8B-B14F-4D97-AF65-F5344CB8AC3E}">
        <p14:creationId xmlns:p14="http://schemas.microsoft.com/office/powerpoint/2010/main" val="2031262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D08308-24C8-4105-871C-9A27D7658952}"/>
              </a:ext>
            </a:extLst>
          </p:cNvPr>
          <p:cNvSpPr>
            <a:spLocks noGrp="1"/>
          </p:cNvSpPr>
          <p:nvPr>
            <p:ph type="title" idx="4294967295"/>
          </p:nvPr>
        </p:nvSpPr>
        <p:spPr>
          <a:xfrm>
            <a:off x="0" y="0"/>
            <a:ext cx="9144000" cy="844550"/>
          </a:xfrm>
        </p:spPr>
        <p:txBody>
          <a:bodyPr>
            <a:normAutofit/>
          </a:bodyPr>
          <a:lstStyle/>
          <a:p>
            <a:r>
              <a:rPr lang="en-US" sz="4000" b="1" dirty="0" smtClean="0">
                <a:solidFill>
                  <a:srgbClr val="3C6B89"/>
                </a:solidFill>
                <a:latin typeface="Calibri Light" charset="0"/>
                <a:ea typeface="Calibri Light" charset="0"/>
                <a:cs typeface="Calibri Light" charset="0"/>
              </a:rPr>
              <a:t>TRUNG QUỐC</a:t>
            </a:r>
            <a:endParaRPr lang="en-US" sz="4000" b="1" dirty="0">
              <a:solidFill>
                <a:srgbClr val="3C6B89"/>
              </a:solidFill>
              <a:latin typeface="Calibri Light" charset="0"/>
              <a:ea typeface="Calibri Light" charset="0"/>
              <a:cs typeface="Calibri Light" charset="0"/>
            </a:endParaRPr>
          </a:p>
        </p:txBody>
      </p:sp>
      <p:sp>
        <p:nvSpPr>
          <p:cNvPr id="3" name="Content Placeholder 2">
            <a:extLst>
              <a:ext uri="{FF2B5EF4-FFF2-40B4-BE49-F238E27FC236}">
                <a16:creationId xmlns:a16="http://schemas.microsoft.com/office/drawing/2014/main" xmlns="" id="{2B020F9A-7346-4B61-8878-51329A5D7CB5}"/>
              </a:ext>
            </a:extLst>
          </p:cNvPr>
          <p:cNvSpPr>
            <a:spLocks noGrp="1"/>
          </p:cNvSpPr>
          <p:nvPr>
            <p:ph idx="4294967295"/>
          </p:nvPr>
        </p:nvSpPr>
        <p:spPr>
          <a:xfrm>
            <a:off x="1752600" y="2002127"/>
            <a:ext cx="5638800" cy="4525962"/>
          </a:xfrm>
        </p:spPr>
        <p:txBody>
          <a:bodyPr>
            <a:normAutofit/>
          </a:bodyPr>
          <a:lstStyle/>
          <a:p>
            <a:pPr>
              <a:lnSpc>
                <a:spcPct val="150000"/>
              </a:lnSpc>
              <a:buFont typeface="Wingdings" charset="2"/>
              <a:buChar char="Ø"/>
            </a:pPr>
            <a:r>
              <a:rPr lang="en-US" dirty="0" smtClean="0">
                <a:latin typeface="Calibri" charset="0"/>
                <a:ea typeface="Calibri" charset="0"/>
                <a:cs typeface="Calibri" charset="0"/>
              </a:rPr>
              <a:t> </a:t>
            </a:r>
            <a:r>
              <a:rPr lang="en-US" dirty="0" err="1" smtClean="0">
                <a:latin typeface="Calibri" charset="0"/>
                <a:ea typeface="Calibri" charset="0"/>
                <a:cs typeface="Calibri" charset="0"/>
              </a:rPr>
              <a:t>Sản</a:t>
            </a:r>
            <a:r>
              <a:rPr lang="en-US" dirty="0" smtClean="0">
                <a:latin typeface="Calibri" charset="0"/>
                <a:ea typeface="Calibri" charset="0"/>
                <a:cs typeface="Calibri" charset="0"/>
              </a:rPr>
              <a:t> </a:t>
            </a:r>
            <a:r>
              <a:rPr lang="en-US" dirty="0">
                <a:latin typeface="Calibri" charset="0"/>
                <a:ea typeface="Calibri" charset="0"/>
                <a:cs typeface="Calibri" charset="0"/>
              </a:rPr>
              <a:t>l</a:t>
            </a:r>
            <a:r>
              <a:rPr lang="vi-VN" dirty="0">
                <a:latin typeface="Calibri" charset="0"/>
                <a:ea typeface="Calibri" charset="0"/>
                <a:cs typeface="Calibri" charset="0"/>
              </a:rPr>
              <a:t>ư</a:t>
            </a:r>
            <a:r>
              <a:rPr lang="en-US" dirty="0" err="1">
                <a:latin typeface="Calibri" charset="0"/>
                <a:ea typeface="Calibri" charset="0"/>
                <a:cs typeface="Calibri" charset="0"/>
              </a:rPr>
              <a:t>ợng</a:t>
            </a:r>
            <a:r>
              <a:rPr lang="en-US" dirty="0">
                <a:latin typeface="Calibri" charset="0"/>
                <a:ea typeface="Calibri" charset="0"/>
                <a:cs typeface="Calibri" charset="0"/>
              </a:rPr>
              <a:t>: 124 </a:t>
            </a:r>
            <a:r>
              <a:rPr lang="en-US" dirty="0" err="1">
                <a:latin typeface="Calibri" charset="0"/>
                <a:ea typeface="Calibri" charset="0"/>
                <a:cs typeface="Calibri" charset="0"/>
              </a:rPr>
              <a:t>triệu</a:t>
            </a:r>
            <a:r>
              <a:rPr lang="en-US" dirty="0">
                <a:latin typeface="Calibri" charset="0"/>
                <a:ea typeface="Calibri" charset="0"/>
                <a:cs typeface="Calibri" charset="0"/>
              </a:rPr>
              <a:t> </a:t>
            </a:r>
            <a:r>
              <a:rPr lang="en-US" dirty="0" err="1">
                <a:latin typeface="Calibri" charset="0"/>
                <a:ea typeface="Calibri" charset="0"/>
                <a:cs typeface="Calibri" charset="0"/>
              </a:rPr>
              <a:t>tấn</a:t>
            </a:r>
            <a:endParaRPr lang="en-US" dirty="0">
              <a:latin typeface="Calibri" charset="0"/>
              <a:ea typeface="Calibri" charset="0"/>
              <a:cs typeface="Calibri" charset="0"/>
            </a:endParaRPr>
          </a:p>
          <a:p>
            <a:pPr>
              <a:lnSpc>
                <a:spcPct val="150000"/>
              </a:lnSpc>
              <a:buFont typeface="Wingdings" charset="2"/>
              <a:buChar char="Ø"/>
            </a:pPr>
            <a:r>
              <a:rPr lang="en-US" dirty="0" smtClean="0">
                <a:latin typeface="Calibri" charset="0"/>
                <a:ea typeface="Calibri" charset="0"/>
                <a:cs typeface="Calibri" charset="0"/>
              </a:rPr>
              <a:t> </a:t>
            </a:r>
            <a:r>
              <a:rPr lang="en-US" dirty="0" err="1" smtClean="0">
                <a:latin typeface="Calibri" charset="0"/>
                <a:ea typeface="Calibri" charset="0"/>
                <a:cs typeface="Calibri" charset="0"/>
              </a:rPr>
              <a:t>Mức</a:t>
            </a:r>
            <a:r>
              <a:rPr lang="en-US" dirty="0" smtClean="0">
                <a:latin typeface="Calibri" charset="0"/>
                <a:ea typeface="Calibri" charset="0"/>
                <a:cs typeface="Calibri" charset="0"/>
              </a:rPr>
              <a:t> </a:t>
            </a:r>
            <a:r>
              <a:rPr lang="en-US" dirty="0" err="1">
                <a:latin typeface="Calibri" charset="0"/>
                <a:ea typeface="Calibri" charset="0"/>
                <a:cs typeface="Calibri" charset="0"/>
              </a:rPr>
              <a:t>nhập</a:t>
            </a:r>
            <a:r>
              <a:rPr lang="en-US" dirty="0">
                <a:latin typeface="Calibri" charset="0"/>
                <a:ea typeface="Calibri" charset="0"/>
                <a:cs typeface="Calibri" charset="0"/>
              </a:rPr>
              <a:t> </a:t>
            </a:r>
            <a:r>
              <a:rPr lang="en-US" dirty="0" err="1">
                <a:latin typeface="Calibri" charset="0"/>
                <a:ea typeface="Calibri" charset="0"/>
                <a:cs typeface="Calibri" charset="0"/>
              </a:rPr>
              <a:t>khẩu</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giấy</a:t>
            </a:r>
            <a:r>
              <a:rPr lang="en-US" dirty="0">
                <a:latin typeface="Calibri" charset="0"/>
                <a:ea typeface="Calibri" charset="0"/>
                <a:cs typeface="Calibri" charset="0"/>
              </a:rPr>
              <a:t> </a:t>
            </a:r>
            <a:r>
              <a:rPr lang="en-US" dirty="0" err="1">
                <a:latin typeface="Calibri" charset="0"/>
                <a:ea typeface="Calibri" charset="0"/>
                <a:cs typeface="Calibri" charset="0"/>
              </a:rPr>
              <a:t>làm</a:t>
            </a:r>
            <a:r>
              <a:rPr lang="en-US" dirty="0">
                <a:latin typeface="Calibri" charset="0"/>
                <a:ea typeface="Calibri" charset="0"/>
                <a:cs typeface="Calibri" charset="0"/>
              </a:rPr>
              <a:t> </a:t>
            </a:r>
            <a:r>
              <a:rPr lang="en-US" dirty="0" err="1">
                <a:latin typeface="Calibri" charset="0"/>
                <a:ea typeface="Calibri" charset="0"/>
                <a:cs typeface="Calibri" charset="0"/>
              </a:rPr>
              <a:t>nguyên</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sản</a:t>
            </a:r>
            <a:r>
              <a:rPr lang="en-US" dirty="0">
                <a:latin typeface="Calibri" charset="0"/>
                <a:ea typeface="Calibri" charset="0"/>
                <a:cs typeface="Calibri" charset="0"/>
              </a:rPr>
              <a:t> </a:t>
            </a:r>
            <a:r>
              <a:rPr lang="en-US" dirty="0" err="1">
                <a:latin typeface="Calibri" charset="0"/>
                <a:ea typeface="Calibri" charset="0"/>
                <a:cs typeface="Calibri" charset="0"/>
              </a:rPr>
              <a:t>xuất</a:t>
            </a:r>
            <a:r>
              <a:rPr lang="en-US" dirty="0">
                <a:latin typeface="Calibri" charset="0"/>
                <a:ea typeface="Calibri" charset="0"/>
                <a:cs typeface="Calibri" charset="0"/>
              </a:rPr>
              <a:t>: 25-27 </a:t>
            </a:r>
            <a:r>
              <a:rPr lang="en-US" dirty="0" err="1">
                <a:latin typeface="Calibri" charset="0"/>
                <a:ea typeface="Calibri" charset="0"/>
                <a:cs typeface="Calibri" charset="0"/>
              </a:rPr>
              <a:t>triệu</a:t>
            </a:r>
            <a:r>
              <a:rPr lang="en-US" dirty="0">
                <a:latin typeface="Calibri" charset="0"/>
                <a:ea typeface="Calibri" charset="0"/>
                <a:cs typeface="Calibri" charset="0"/>
              </a:rPr>
              <a:t> </a:t>
            </a:r>
            <a:r>
              <a:rPr lang="en-US" dirty="0" err="1">
                <a:latin typeface="Calibri" charset="0"/>
                <a:ea typeface="Calibri" charset="0"/>
                <a:cs typeface="Calibri" charset="0"/>
              </a:rPr>
              <a:t>tấn</a:t>
            </a:r>
            <a:endParaRPr lang="en-US" dirty="0">
              <a:latin typeface="Calibri" charset="0"/>
              <a:ea typeface="Calibri" charset="0"/>
              <a:cs typeface="Calibri" charset="0"/>
            </a:endParaRPr>
          </a:p>
          <a:p>
            <a:pPr>
              <a:lnSpc>
                <a:spcPct val="150000"/>
              </a:lnSpc>
              <a:buFont typeface="Wingdings" charset="2"/>
              <a:buChar char="Ø"/>
            </a:pPr>
            <a:r>
              <a:rPr lang="en-US" dirty="0" smtClean="0">
                <a:latin typeface="Calibri" charset="0"/>
                <a:ea typeface="Calibri" charset="0"/>
                <a:cs typeface="Calibri" charset="0"/>
              </a:rPr>
              <a:t> </a:t>
            </a:r>
            <a:r>
              <a:rPr lang="en-US" dirty="0" err="1" smtClean="0">
                <a:latin typeface="Calibri" charset="0"/>
                <a:ea typeface="Calibri" charset="0"/>
                <a:cs typeface="Calibri" charset="0"/>
              </a:rPr>
              <a:t>Mức</a:t>
            </a:r>
            <a:r>
              <a:rPr lang="en-US" dirty="0" smtClean="0">
                <a:latin typeface="Calibri" charset="0"/>
                <a:ea typeface="Calibri" charset="0"/>
                <a:cs typeface="Calibri" charset="0"/>
              </a:rPr>
              <a:t> </a:t>
            </a:r>
            <a:r>
              <a:rPr lang="en-US" dirty="0" err="1">
                <a:latin typeface="Calibri" charset="0"/>
                <a:ea typeface="Calibri" charset="0"/>
                <a:cs typeface="Calibri" charset="0"/>
              </a:rPr>
              <a:t>thu</a:t>
            </a:r>
            <a:r>
              <a:rPr lang="en-US" dirty="0">
                <a:latin typeface="Calibri" charset="0"/>
                <a:ea typeface="Calibri" charset="0"/>
                <a:cs typeface="Calibri" charset="0"/>
              </a:rPr>
              <a:t> </a:t>
            </a:r>
            <a:r>
              <a:rPr lang="en-US" dirty="0" err="1">
                <a:latin typeface="Calibri" charset="0"/>
                <a:ea typeface="Calibri" charset="0"/>
                <a:cs typeface="Calibri" charset="0"/>
              </a:rPr>
              <a:t>gom</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giấy</a:t>
            </a:r>
            <a:r>
              <a:rPr lang="en-US" dirty="0">
                <a:latin typeface="Calibri" charset="0"/>
                <a:ea typeface="Calibri" charset="0"/>
                <a:cs typeface="Calibri" charset="0"/>
              </a:rPr>
              <a:t> </a:t>
            </a:r>
            <a:r>
              <a:rPr lang="en-US" dirty="0" err="1">
                <a:latin typeface="Calibri" charset="0"/>
                <a:ea typeface="Calibri" charset="0"/>
                <a:cs typeface="Calibri" charset="0"/>
              </a:rPr>
              <a:t>trong</a:t>
            </a:r>
            <a:r>
              <a:rPr lang="en-US" dirty="0">
                <a:latin typeface="Calibri" charset="0"/>
                <a:ea typeface="Calibri" charset="0"/>
                <a:cs typeface="Calibri" charset="0"/>
              </a:rPr>
              <a:t> n</a:t>
            </a:r>
            <a:r>
              <a:rPr lang="vi-VN" dirty="0">
                <a:latin typeface="Calibri" charset="0"/>
                <a:ea typeface="Calibri" charset="0"/>
                <a:cs typeface="Calibri" charset="0"/>
              </a:rPr>
              <a:t>ư</a:t>
            </a:r>
            <a:r>
              <a:rPr lang="en-US" dirty="0" err="1">
                <a:latin typeface="Calibri" charset="0"/>
                <a:ea typeface="Calibri" charset="0"/>
                <a:cs typeface="Calibri" charset="0"/>
              </a:rPr>
              <a:t>ớc</a:t>
            </a:r>
            <a:r>
              <a:rPr lang="en-US" dirty="0">
                <a:latin typeface="Calibri" charset="0"/>
                <a:ea typeface="Calibri" charset="0"/>
                <a:cs typeface="Calibri" charset="0"/>
              </a:rPr>
              <a:t>: 56-57%</a:t>
            </a:r>
          </a:p>
        </p:txBody>
      </p:sp>
    </p:spTree>
    <p:extLst>
      <p:ext uri="{BB962C8B-B14F-4D97-AF65-F5344CB8AC3E}">
        <p14:creationId xmlns:p14="http://schemas.microsoft.com/office/powerpoint/2010/main" val="660234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D08308-24C8-4105-871C-9A27D7658952}"/>
              </a:ext>
            </a:extLst>
          </p:cNvPr>
          <p:cNvSpPr>
            <a:spLocks noGrp="1"/>
          </p:cNvSpPr>
          <p:nvPr>
            <p:ph type="title" idx="4294967295"/>
          </p:nvPr>
        </p:nvSpPr>
        <p:spPr>
          <a:xfrm>
            <a:off x="0" y="0"/>
            <a:ext cx="9144000" cy="844550"/>
          </a:xfrm>
        </p:spPr>
        <p:txBody>
          <a:bodyPr>
            <a:normAutofit/>
          </a:bodyPr>
          <a:lstStyle/>
          <a:p>
            <a:r>
              <a:rPr lang="en-US" sz="4000" dirty="0" smtClean="0">
                <a:solidFill>
                  <a:srgbClr val="3C6B89"/>
                </a:solidFill>
                <a:latin typeface="Calibri Light" charset="0"/>
                <a:ea typeface="Calibri Light" charset="0"/>
                <a:cs typeface="Calibri Light" charset="0"/>
              </a:rPr>
              <a:t>TRUNG QUỐC</a:t>
            </a:r>
            <a:endParaRPr lang="en-US" sz="4000" dirty="0">
              <a:solidFill>
                <a:srgbClr val="3C6B89"/>
              </a:solidFill>
              <a:latin typeface="Calibri Light" charset="0"/>
              <a:ea typeface="Calibri Light" charset="0"/>
              <a:cs typeface="Calibri Light" charset="0"/>
            </a:endParaRPr>
          </a:p>
        </p:txBody>
      </p:sp>
      <p:sp>
        <p:nvSpPr>
          <p:cNvPr id="3" name="Content Placeholder 2">
            <a:extLst>
              <a:ext uri="{FF2B5EF4-FFF2-40B4-BE49-F238E27FC236}">
                <a16:creationId xmlns:a16="http://schemas.microsoft.com/office/drawing/2014/main" xmlns="" id="{2B020F9A-7346-4B61-8878-51329A5D7CB5}"/>
              </a:ext>
            </a:extLst>
          </p:cNvPr>
          <p:cNvSpPr>
            <a:spLocks noGrp="1"/>
          </p:cNvSpPr>
          <p:nvPr>
            <p:ph idx="4294967295"/>
          </p:nvPr>
        </p:nvSpPr>
        <p:spPr>
          <a:xfrm>
            <a:off x="325437" y="1253259"/>
            <a:ext cx="8493125" cy="5507038"/>
          </a:xfrm>
        </p:spPr>
        <p:txBody>
          <a:bodyPr>
            <a:noAutofit/>
          </a:bodyPr>
          <a:lstStyle/>
          <a:p>
            <a:pPr marL="0" indent="0">
              <a:buNone/>
            </a:pPr>
            <a:r>
              <a:rPr lang="en-US" sz="1700" b="1" dirty="0" err="1"/>
              <a:t>Tạp</a:t>
            </a:r>
            <a:r>
              <a:rPr lang="en-US" sz="1700" b="1" dirty="0"/>
              <a:t> </a:t>
            </a:r>
            <a:r>
              <a:rPr lang="en-US" sz="1700" b="1" dirty="0" err="1"/>
              <a:t>chất</a:t>
            </a:r>
            <a:r>
              <a:rPr lang="en-US" sz="1700" b="1" dirty="0"/>
              <a:t> </a:t>
            </a:r>
            <a:r>
              <a:rPr lang="en-US" sz="1700" b="1" dirty="0" err="1"/>
              <a:t>bị</a:t>
            </a:r>
            <a:r>
              <a:rPr lang="en-US" sz="1700" b="1" dirty="0"/>
              <a:t> </a:t>
            </a:r>
            <a:r>
              <a:rPr lang="en-US" sz="1700" b="1" dirty="0" err="1"/>
              <a:t>cấm</a:t>
            </a:r>
            <a:r>
              <a:rPr lang="en-US" sz="1700" b="1" dirty="0"/>
              <a:t> </a:t>
            </a:r>
            <a:r>
              <a:rPr lang="en-US" sz="1700" b="1" dirty="0" err="1"/>
              <a:t>hoàn</a:t>
            </a:r>
            <a:r>
              <a:rPr lang="en-US" sz="1700" b="1" dirty="0"/>
              <a:t> </a:t>
            </a:r>
            <a:r>
              <a:rPr lang="en-US" sz="1700" b="1" dirty="0" err="1"/>
              <a:t>toàn</a:t>
            </a:r>
            <a:r>
              <a:rPr lang="en-US" sz="1700" b="1" dirty="0"/>
              <a:t>:</a:t>
            </a:r>
          </a:p>
          <a:p>
            <a:pPr lvl="1">
              <a:buFont typeface="Courier New" charset="0"/>
              <a:buChar char="o"/>
            </a:pPr>
            <a:r>
              <a:rPr lang="vi-VN" sz="1500" dirty="0">
                <a:latin typeface="Calibri" charset="0"/>
                <a:ea typeface="Calibri" charset="0"/>
                <a:cs typeface="Calibri" charset="0"/>
              </a:rPr>
              <a:t>Giấy phế thải nhập khẩu không chứa bất kỳ chất phóng xạ nào; Tỷ lệ liều chiếu xạ ngoài từ phế liệu giấy nhập khẩu (kể cả vật liệu đóng gói) không vượt quá mức bức xạ nền tự nhiên bình thường tại vị trí cảng nhập khẩu lớn hơn + 0,25μGy / h;</a:t>
            </a:r>
            <a:endParaRPr lang="en-US" sz="1500" dirty="0">
              <a:latin typeface="Calibri" charset="0"/>
              <a:ea typeface="Calibri" charset="0"/>
              <a:cs typeface="Calibri" charset="0"/>
            </a:endParaRPr>
          </a:p>
          <a:p>
            <a:pPr lvl="1">
              <a:buFont typeface="Courier New" charset="0"/>
              <a:buChar char="o"/>
            </a:pPr>
            <a:r>
              <a:rPr lang="vi-VN" sz="1500" dirty="0">
                <a:latin typeface="Calibri" charset="0"/>
                <a:ea typeface="Calibri" charset="0"/>
                <a:cs typeface="Calibri" charset="0"/>
              </a:rPr>
              <a:t>Giấy thải nhập khẩu không được chứa bất kỳ loại đạn dược nào, như bom bỏ đi và đạn pháo.</a:t>
            </a:r>
            <a:endParaRPr lang="en-US" sz="1500" dirty="0">
              <a:latin typeface="Calibri" charset="0"/>
              <a:ea typeface="Calibri" charset="0"/>
              <a:cs typeface="Calibri" charset="0"/>
            </a:endParaRPr>
          </a:p>
          <a:p>
            <a:pPr marL="0" indent="0">
              <a:buNone/>
            </a:pPr>
            <a:r>
              <a:rPr lang="en-US" sz="1700" b="1" dirty="0" err="1"/>
              <a:t>Tạp</a:t>
            </a:r>
            <a:r>
              <a:rPr lang="en-US" sz="1700" b="1" dirty="0"/>
              <a:t> </a:t>
            </a:r>
            <a:r>
              <a:rPr lang="en-US" sz="1700" b="1" dirty="0" err="1"/>
              <a:t>chất</a:t>
            </a:r>
            <a:r>
              <a:rPr lang="en-US" sz="1700" b="1" dirty="0"/>
              <a:t> </a:t>
            </a:r>
            <a:r>
              <a:rPr lang="en-US" sz="1700" b="1" dirty="0" err="1"/>
              <a:t>nguy</a:t>
            </a:r>
            <a:r>
              <a:rPr lang="en-US" sz="1700" b="1" dirty="0"/>
              <a:t> </a:t>
            </a:r>
            <a:r>
              <a:rPr lang="en-US" sz="1700" b="1" dirty="0" err="1"/>
              <a:t>hại</a:t>
            </a:r>
            <a:r>
              <a:rPr lang="en-US" sz="1700" b="1" dirty="0"/>
              <a:t> </a:t>
            </a:r>
            <a:r>
              <a:rPr lang="en-US" sz="1700" b="1" dirty="0" err="1"/>
              <a:t>được</a:t>
            </a:r>
            <a:r>
              <a:rPr lang="en-US" sz="1700" b="1" dirty="0"/>
              <a:t> </a:t>
            </a:r>
            <a:r>
              <a:rPr lang="en-US" sz="1700" b="1" dirty="0" err="1"/>
              <a:t>phép</a:t>
            </a:r>
            <a:r>
              <a:rPr lang="en-US" sz="1700" dirty="0"/>
              <a:t>:</a:t>
            </a:r>
          </a:p>
          <a:p>
            <a:pPr lvl="1">
              <a:buFont typeface="Courier New" charset="0"/>
              <a:buChar char="o"/>
            </a:pPr>
            <a:r>
              <a:rPr lang="en-US" sz="1500" dirty="0" err="1"/>
              <a:t>Tỉ</a:t>
            </a:r>
            <a:r>
              <a:rPr lang="en-US" sz="1500" dirty="0"/>
              <a:t> </a:t>
            </a:r>
            <a:r>
              <a:rPr lang="en-US" sz="1500" dirty="0" err="1"/>
              <a:t>lệ</a:t>
            </a:r>
            <a:r>
              <a:rPr lang="en-US" sz="1500" dirty="0"/>
              <a:t> </a:t>
            </a:r>
            <a:r>
              <a:rPr lang="vi-VN" sz="1500" dirty="0"/>
              <a:t>trọng lượng của các chất thải sau đây trong giấy </a:t>
            </a:r>
            <a:r>
              <a:rPr lang="en-US" sz="1500" dirty="0" err="1"/>
              <a:t>phế</a:t>
            </a:r>
            <a:r>
              <a:rPr lang="en-US" sz="1500" dirty="0"/>
              <a:t> </a:t>
            </a:r>
            <a:r>
              <a:rPr lang="en-US" sz="1500" dirty="0" err="1"/>
              <a:t>liệu</a:t>
            </a:r>
            <a:r>
              <a:rPr lang="vi-VN" sz="1500" dirty="0"/>
              <a:t> nhập khẩu không </a:t>
            </a:r>
            <a:r>
              <a:rPr lang="en-US" sz="1500" dirty="0" err="1"/>
              <a:t>được</a:t>
            </a:r>
            <a:r>
              <a:rPr lang="en-US" sz="1500" dirty="0"/>
              <a:t> </a:t>
            </a:r>
            <a:r>
              <a:rPr lang="en-US" sz="1500" dirty="0" err="1"/>
              <a:t>quá</a:t>
            </a:r>
            <a:r>
              <a:rPr lang="vi-VN" sz="1500" dirty="0"/>
              <a:t> 0,01%</a:t>
            </a:r>
            <a:r>
              <a:rPr lang="en-US" sz="1500" dirty="0"/>
              <a:t>:</a:t>
            </a:r>
            <a:r>
              <a:rPr lang="vi-VN" sz="1500" dirty="0"/>
              <a:t> </a:t>
            </a:r>
            <a:r>
              <a:rPr lang="en-US" sz="1500" dirty="0"/>
              <a:t> </a:t>
            </a:r>
          </a:p>
          <a:p>
            <a:pPr lvl="1">
              <a:buFont typeface="Courier New" charset="0"/>
              <a:buChar char="o"/>
            </a:pPr>
            <a:r>
              <a:rPr lang="en-US" sz="1500" dirty="0"/>
              <a:t>G</a:t>
            </a:r>
            <a:r>
              <a:rPr lang="vi-VN" sz="1500" dirty="0"/>
              <a:t>iấy phế thải nhập khẩu bị cháy hoặc bị cháy một phần hoặc </a:t>
            </a:r>
            <a:r>
              <a:rPr lang="en-US" sz="1500" dirty="0" err="1"/>
              <a:t>bị</a:t>
            </a:r>
            <a:r>
              <a:rPr lang="en-US" sz="1500" dirty="0"/>
              <a:t> </a:t>
            </a:r>
            <a:r>
              <a:rPr lang="en-US" sz="1500" dirty="0" err="1"/>
              <a:t>dính</a:t>
            </a:r>
            <a:r>
              <a:rPr lang="en-US" sz="1500" dirty="0"/>
              <a:t> </a:t>
            </a:r>
            <a:r>
              <a:rPr lang="en-US" sz="1500" dirty="0" err="1"/>
              <a:t>chất</a:t>
            </a:r>
            <a:r>
              <a:rPr lang="en-US" sz="1500" dirty="0"/>
              <a:t> </a:t>
            </a:r>
            <a:r>
              <a:rPr lang="en-US" sz="1500" dirty="0" err="1"/>
              <a:t>chữa</a:t>
            </a:r>
            <a:r>
              <a:rPr lang="en-US" sz="1500" dirty="0"/>
              <a:t> </a:t>
            </a:r>
            <a:r>
              <a:rPr lang="en-US" sz="1500" dirty="0" err="1"/>
              <a:t>cháy</a:t>
            </a:r>
            <a:r>
              <a:rPr lang="vi-VN" sz="1500" dirty="0"/>
              <a:t>;</a:t>
            </a:r>
            <a:endParaRPr lang="en-US" sz="1500" dirty="0"/>
          </a:p>
          <a:p>
            <a:pPr lvl="1">
              <a:buFont typeface="Courier New" charset="0"/>
              <a:buChar char="o"/>
            </a:pPr>
            <a:r>
              <a:rPr lang="en-US" sz="1500" dirty="0"/>
              <a:t>H</a:t>
            </a:r>
            <a:r>
              <a:rPr lang="vi-VN" sz="1500" dirty="0"/>
              <a:t>ộp </a:t>
            </a:r>
            <a:r>
              <a:rPr lang="en-US" sz="1500" dirty="0" err="1"/>
              <a:t>chưa</a:t>
            </a:r>
            <a:r>
              <a:rPr lang="en-US" sz="1500" dirty="0"/>
              <a:t> </a:t>
            </a:r>
            <a:r>
              <a:rPr lang="en-US" sz="1500" dirty="0" err="1"/>
              <a:t>mở</a:t>
            </a:r>
            <a:r>
              <a:rPr lang="en-US" sz="1500" dirty="0"/>
              <a:t> </a:t>
            </a:r>
            <a:r>
              <a:rPr lang="en-US" sz="1500" dirty="0" err="1"/>
              <a:t>nắp</a:t>
            </a:r>
            <a:r>
              <a:rPr lang="vi-VN" sz="1500" dirty="0"/>
              <a:t>;</a:t>
            </a:r>
            <a:endParaRPr lang="en-US" sz="1500" dirty="0"/>
          </a:p>
          <a:p>
            <a:pPr lvl="1">
              <a:buFont typeface="Courier New" charset="0"/>
              <a:buChar char="o"/>
            </a:pPr>
            <a:r>
              <a:rPr lang="en-US" sz="1500" dirty="0"/>
              <a:t>C</a:t>
            </a:r>
            <a:r>
              <a:rPr lang="vi-VN" sz="1500" dirty="0"/>
              <a:t>hất thải được liệt kê trong Danh mục Quốc gia về Chất thải Nguy hại; và</a:t>
            </a:r>
            <a:endParaRPr lang="en-US" sz="1500" dirty="0"/>
          </a:p>
          <a:p>
            <a:pPr lvl="1">
              <a:buFont typeface="Courier New" charset="0"/>
              <a:buChar char="o"/>
            </a:pPr>
            <a:r>
              <a:rPr lang="en-US" sz="1500" dirty="0"/>
              <a:t>T</a:t>
            </a:r>
            <a:r>
              <a:rPr lang="vi-VN" sz="1500" dirty="0"/>
              <a:t>ất cả các chất thải nguy hại khác có một hoặc nhiều đặc điểm nguy hiểm như: ăn mòn; độc tính; tính dễ cháy; và phản ứng </a:t>
            </a:r>
            <a:r>
              <a:rPr lang="en-US" sz="1500" dirty="0" err="1"/>
              <a:t>hóa</a:t>
            </a:r>
            <a:r>
              <a:rPr lang="en-US" sz="1500" dirty="0"/>
              <a:t> </a:t>
            </a:r>
            <a:r>
              <a:rPr lang="en-US" sz="1500" dirty="0" err="1"/>
              <a:t>học</a:t>
            </a:r>
            <a:r>
              <a:rPr lang="en-US" sz="1500" dirty="0"/>
              <a:t> </a:t>
            </a:r>
            <a:r>
              <a:rPr lang="en-US" sz="1500" dirty="0" err="1"/>
              <a:t>theo</a:t>
            </a:r>
            <a:r>
              <a:rPr lang="en-US" sz="1500" dirty="0"/>
              <a:t> </a:t>
            </a:r>
            <a:r>
              <a:rPr lang="en-US" sz="1500" dirty="0" err="1"/>
              <a:t>quy</a:t>
            </a:r>
            <a:r>
              <a:rPr lang="en-US" sz="1500" dirty="0"/>
              <a:t> </a:t>
            </a:r>
            <a:r>
              <a:rPr lang="en-US" sz="1500" dirty="0" err="1"/>
              <a:t>định</a:t>
            </a:r>
            <a:r>
              <a:rPr lang="vi-VN" sz="1500" dirty="0"/>
              <a:t>.</a:t>
            </a:r>
            <a:endParaRPr lang="en-US" sz="1500" dirty="0"/>
          </a:p>
          <a:p>
            <a:pPr marL="0" indent="0">
              <a:buNone/>
            </a:pPr>
            <a:r>
              <a:rPr lang="en-US" sz="1700" b="1" dirty="0" err="1"/>
              <a:t>Tạp</a:t>
            </a:r>
            <a:r>
              <a:rPr lang="en-US" sz="1700" b="1" dirty="0"/>
              <a:t> </a:t>
            </a:r>
            <a:r>
              <a:rPr lang="en-US" sz="1700" b="1" dirty="0" err="1"/>
              <a:t>chất</a:t>
            </a:r>
            <a:r>
              <a:rPr lang="en-US" sz="1700" b="1" dirty="0"/>
              <a:t> </a:t>
            </a:r>
            <a:r>
              <a:rPr lang="en-US" sz="1700" b="1" dirty="0" err="1"/>
              <a:t>khác</a:t>
            </a:r>
            <a:r>
              <a:rPr lang="en-US" sz="1700" b="1" dirty="0"/>
              <a:t> </a:t>
            </a:r>
            <a:r>
              <a:rPr lang="en-US" sz="1700" b="1" dirty="0" err="1"/>
              <a:t>được</a:t>
            </a:r>
            <a:r>
              <a:rPr lang="en-US" sz="1700" b="1" dirty="0"/>
              <a:t> </a:t>
            </a:r>
            <a:r>
              <a:rPr lang="en-US" sz="1700" b="1" dirty="0" err="1"/>
              <a:t>phép</a:t>
            </a:r>
            <a:r>
              <a:rPr lang="en-US" sz="1700" b="1" dirty="0"/>
              <a:t>:</a:t>
            </a:r>
          </a:p>
          <a:p>
            <a:pPr marL="300038" lvl="1" indent="0">
              <a:buNone/>
            </a:pPr>
            <a:r>
              <a:rPr lang="en-US" sz="1500" dirty="0"/>
              <a:t>C</a:t>
            </a:r>
            <a:r>
              <a:rPr lang="vi-VN" sz="1500" dirty="0"/>
              <a:t>ác chất thải khác (kể cả phế liệu gỗ, phế liệu, phế thải, nhựa phế thải, cao su phế thải, chất thải dệt, chất thải, bao bì nhựa-nhựa, giấy cảm nhiệt, nhựa đường</a:t>
            </a:r>
            <a:r>
              <a:rPr lang="en-US" sz="1500" dirty="0"/>
              <a:t>,</a:t>
            </a:r>
            <a:r>
              <a:rPr lang="vi-VN" sz="1500" dirty="0"/>
              <a:t> giấy chống ẩm tráng, giấy tự dính, giấy dán tường, giấy sáp, giấy dầu, giấy ngâm tẩm, giấy dầu silicon, giấy carbon và các chất thải khác) không được vượt quá </a:t>
            </a:r>
            <a:r>
              <a:rPr lang="vi-VN" sz="1500" b="1" dirty="0">
                <a:solidFill>
                  <a:srgbClr val="C00000"/>
                </a:solidFill>
              </a:rPr>
              <a:t>0,5%</a:t>
            </a:r>
            <a:r>
              <a:rPr lang="vi-VN" sz="1500" b="1" dirty="0">
                <a:solidFill>
                  <a:srgbClr val="FF0000"/>
                </a:solidFill>
              </a:rPr>
              <a:t> </a:t>
            </a:r>
            <a:r>
              <a:rPr lang="vi-VN" sz="1500" dirty="0"/>
              <a:t>tổng trọng lượng giấy thải nhập khẩu.</a:t>
            </a:r>
            <a:endParaRPr lang="en-US" sz="1500" dirty="0">
              <a:cs typeface="Arial" panose="020B0604020202020204" pitchFamily="34" charset="0"/>
            </a:endParaRPr>
          </a:p>
        </p:txBody>
      </p:sp>
    </p:spTree>
    <p:extLst>
      <p:ext uri="{BB962C8B-B14F-4D97-AF65-F5344CB8AC3E}">
        <p14:creationId xmlns:p14="http://schemas.microsoft.com/office/powerpoint/2010/main" val="3002055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111"/>
          <a:stretch/>
        </p:blipFill>
        <p:spPr>
          <a:xfrm>
            <a:off x="0" y="0"/>
            <a:ext cx="9144000" cy="6858000"/>
          </a:xfrm>
          <a:prstGeom prst="rect">
            <a:avLst/>
          </a:prstGeom>
        </p:spPr>
      </p:pic>
      <p:sp>
        <p:nvSpPr>
          <p:cNvPr id="5" name="Rectangle 4"/>
          <p:cNvSpPr/>
          <p:nvPr/>
        </p:nvSpPr>
        <p:spPr>
          <a:xfrm>
            <a:off x="1282700" y="901700"/>
            <a:ext cx="6870700" cy="50546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0AD0A93-DA91-4A1E-B29E-47E7AF4FEF07}"/>
              </a:ext>
            </a:extLst>
          </p:cNvPr>
          <p:cNvSpPr>
            <a:spLocks noGrp="1"/>
          </p:cNvSpPr>
          <p:nvPr>
            <p:ph type="title"/>
          </p:nvPr>
        </p:nvSpPr>
        <p:spPr>
          <a:xfrm>
            <a:off x="1301750" y="901700"/>
            <a:ext cx="6851650" cy="5054600"/>
          </a:xfrm>
        </p:spPr>
        <p:txBody>
          <a:bodyPr anchor="ctr">
            <a:noAutofit/>
          </a:bodyPr>
          <a:lstStyle/>
          <a:p>
            <a:pPr marL="385763" indent="-385763" algn="ctr"/>
            <a:r>
              <a:rPr lang="en-US" sz="4800" dirty="0" err="1">
                <a:latin typeface="Calibri Light" charset="0"/>
                <a:ea typeface="Calibri Light" charset="0"/>
                <a:cs typeface="Calibri Light" charset="0"/>
              </a:rPr>
              <a:t>Tác</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động</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thay</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đổi</a:t>
            </a:r>
            <a:r>
              <a:rPr lang="en-US" sz="4800" dirty="0">
                <a:latin typeface="Calibri Light" charset="0"/>
                <a:ea typeface="Calibri Light" charset="0"/>
                <a:cs typeface="Calibri Light" charset="0"/>
              </a:rPr>
              <a:t> </a:t>
            </a:r>
            <a:r>
              <a:rPr lang="en-US" sz="4800" dirty="0" smtClean="0">
                <a:latin typeface="Calibri Light" charset="0"/>
                <a:ea typeface="Calibri Light" charset="0"/>
                <a:cs typeface="Calibri Light" charset="0"/>
              </a:rPr>
              <a:t/>
            </a:r>
            <a:br>
              <a:rPr lang="en-US" sz="4800" dirty="0" smtClean="0">
                <a:latin typeface="Calibri Light" charset="0"/>
                <a:ea typeface="Calibri Light" charset="0"/>
                <a:cs typeface="Calibri Light" charset="0"/>
              </a:rPr>
            </a:br>
            <a:r>
              <a:rPr lang="en-US" sz="4800" dirty="0" err="1" smtClean="0">
                <a:latin typeface="Calibri Light" charset="0"/>
                <a:ea typeface="Calibri Light" charset="0"/>
                <a:cs typeface="Calibri Light" charset="0"/>
              </a:rPr>
              <a:t>chính</a:t>
            </a:r>
            <a:r>
              <a:rPr lang="en-US" sz="4800" dirty="0" smtClean="0">
                <a:latin typeface="Calibri Light" charset="0"/>
                <a:ea typeface="Calibri Light" charset="0"/>
                <a:cs typeface="Calibri Light" charset="0"/>
              </a:rPr>
              <a:t> </a:t>
            </a:r>
            <a:r>
              <a:rPr lang="en-US" sz="4800" dirty="0" err="1">
                <a:latin typeface="Calibri Light" charset="0"/>
                <a:ea typeface="Calibri Light" charset="0"/>
                <a:cs typeface="Calibri Light" charset="0"/>
              </a:rPr>
              <a:t>sách</a:t>
            </a:r>
            <a:endParaRPr lang="en-US" sz="4800" dirty="0">
              <a:latin typeface="Calibri Light" charset="0"/>
              <a:ea typeface="Calibri Light" charset="0"/>
              <a:cs typeface="Calibri Light" charset="0"/>
            </a:endParaRPr>
          </a:p>
        </p:txBody>
      </p:sp>
    </p:spTree>
    <p:extLst>
      <p:ext uri="{BB962C8B-B14F-4D97-AF65-F5344CB8AC3E}">
        <p14:creationId xmlns:p14="http://schemas.microsoft.com/office/powerpoint/2010/main" val="2077721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418891-BDE4-40BD-8335-6322372D967D}"/>
              </a:ext>
            </a:extLst>
          </p:cNvPr>
          <p:cNvSpPr>
            <a:spLocks noGrp="1"/>
          </p:cNvSpPr>
          <p:nvPr>
            <p:ph type="title" idx="4294967295"/>
          </p:nvPr>
        </p:nvSpPr>
        <p:spPr>
          <a:xfrm>
            <a:off x="0" y="27576"/>
            <a:ext cx="9143999" cy="800100"/>
          </a:xfrm>
        </p:spPr>
        <p:txBody>
          <a:bodyPr>
            <a:normAutofit/>
          </a:bodyPr>
          <a:lstStyle/>
          <a:p>
            <a:r>
              <a:rPr lang="en-US" sz="4000" dirty="0" smtClean="0">
                <a:solidFill>
                  <a:srgbClr val="3C6B89"/>
                </a:solidFill>
                <a:latin typeface="Calibri Light" charset="0"/>
                <a:ea typeface="Calibri Light" charset="0"/>
                <a:cs typeface="Calibri Light" charset="0"/>
              </a:rPr>
              <a:t>NHU CẦU NHẬP KHẨU PHẾ LIỆU GIẤY</a:t>
            </a:r>
            <a:endParaRPr lang="en-US" sz="4000" dirty="0">
              <a:solidFill>
                <a:srgbClr val="3C6B89"/>
              </a:solidFill>
              <a:latin typeface="Calibri Light" charset="0"/>
              <a:ea typeface="Calibri Light" charset="0"/>
              <a:cs typeface="Calibri Light" charset="0"/>
            </a:endParaRPr>
          </a:p>
        </p:txBody>
      </p:sp>
      <p:graphicFrame>
        <p:nvGraphicFramePr>
          <p:cNvPr id="4" name="Chart 3">
            <a:extLst>
              <a:ext uri="{FF2B5EF4-FFF2-40B4-BE49-F238E27FC236}">
                <a16:creationId xmlns:a16="http://schemas.microsoft.com/office/drawing/2014/main" xmlns="" id="{6D6A8BBB-941A-4A1D-AD75-F02F3A2544B0}"/>
              </a:ext>
            </a:extLst>
          </p:cNvPr>
          <p:cNvGraphicFramePr>
            <a:graphicFrameLocks/>
          </p:cNvGraphicFramePr>
          <p:nvPr>
            <p:extLst>
              <p:ext uri="{D42A27DB-BD31-4B8C-83A1-F6EECF244321}">
                <p14:modId xmlns:p14="http://schemas.microsoft.com/office/powerpoint/2010/main" val="1144786748"/>
              </p:ext>
            </p:extLst>
          </p:nvPr>
        </p:nvGraphicFramePr>
        <p:xfrm>
          <a:off x="4653172" y="1949508"/>
          <a:ext cx="4108199" cy="2746131"/>
        </p:xfrm>
        <a:graphic>
          <a:graphicData uri="http://schemas.openxmlformats.org/presentationml/2006/ole">
            <mc:AlternateContent xmlns:mc="http://schemas.openxmlformats.org/markup-compatibility/2006">
              <mc:Choice xmlns:v="urn:schemas-microsoft-com:vml" Requires="v">
                <p:oleObj spid="_x0000_s1087" name="Chart" r:id="rId3" imgW="6011177" imgH="4267570" progId="Excel.Chart.8">
                  <p:embed/>
                </p:oleObj>
              </mc:Choice>
              <mc:Fallback>
                <p:oleObj name="Chart" r:id="rId3" imgW="6011177" imgH="4267570" progId="Excel.Chart.8">
                  <p:embed/>
                  <p:pic>
                    <p:nvPicPr>
                      <p:cNvPr id="40963" name="Chart 3">
                        <a:extLst>
                          <a:ext uri="{FF2B5EF4-FFF2-40B4-BE49-F238E27FC236}">
                            <a16:creationId xmlns:a16="http://schemas.microsoft.com/office/drawing/2014/main" xmlns="" id="{922809E5-F48A-482D-ABE7-2889B39CA17E}"/>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3172" y="1949508"/>
                        <a:ext cx="4108199" cy="2746131"/>
                      </a:xfrm>
                      <a:prstGeom prst="rect">
                        <a:avLst/>
                      </a:prstGeom>
                      <a:noFill/>
                      <a:ln>
                        <a:solidFill>
                          <a:schemeClr val="bg1">
                            <a:lumMod val="50000"/>
                          </a:schemeClr>
                        </a:solidFill>
                      </a:ln>
                    </p:spPr>
                  </p:pic>
                </p:oleObj>
              </mc:Fallback>
            </mc:AlternateContent>
          </a:graphicData>
        </a:graphic>
      </p:graphicFrame>
      <p:sp>
        <p:nvSpPr>
          <p:cNvPr id="5" name="Rectangle 1">
            <a:extLst>
              <a:ext uri="{FF2B5EF4-FFF2-40B4-BE49-F238E27FC236}">
                <a16:creationId xmlns:a16="http://schemas.microsoft.com/office/drawing/2014/main" xmlns="" id="{D1479CA2-6905-4AD2-A839-14F7A76AA507}"/>
              </a:ext>
            </a:extLst>
          </p:cNvPr>
          <p:cNvSpPr>
            <a:spLocks noChangeArrowheads="1"/>
          </p:cNvSpPr>
          <p:nvPr/>
        </p:nvSpPr>
        <p:spPr bwMode="auto">
          <a:xfrm>
            <a:off x="4657898" y="4720278"/>
            <a:ext cx="437677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400" i="1" dirty="0" err="1">
                <a:solidFill>
                  <a:srgbClr val="C00000"/>
                </a:solidFill>
                <a:latin typeface="Calibri" charset="0"/>
                <a:ea typeface="Calibri" charset="0"/>
                <a:cs typeface="Calibri" charset="0"/>
              </a:rPr>
              <a:t>Sản</a:t>
            </a:r>
            <a:r>
              <a:rPr lang="en-US" altLang="en-US" sz="1400" i="1" dirty="0">
                <a:solidFill>
                  <a:srgbClr val="C00000"/>
                </a:solidFill>
                <a:latin typeface="Calibri" charset="0"/>
                <a:ea typeface="Calibri" charset="0"/>
                <a:cs typeface="Calibri" charset="0"/>
              </a:rPr>
              <a:t> l</a:t>
            </a:r>
            <a:r>
              <a:rPr lang="vi-VN" altLang="en-US" sz="1400" i="1" dirty="0">
                <a:solidFill>
                  <a:srgbClr val="C00000"/>
                </a:solidFill>
                <a:latin typeface="Calibri" charset="0"/>
                <a:ea typeface="Calibri" charset="0"/>
                <a:cs typeface="Calibri" charset="0"/>
              </a:rPr>
              <a:t>ư</a:t>
            </a:r>
            <a:r>
              <a:rPr lang="en-US" altLang="en-US" sz="1400" i="1" dirty="0" err="1">
                <a:solidFill>
                  <a:srgbClr val="C00000"/>
                </a:solidFill>
                <a:latin typeface="Calibri" charset="0"/>
                <a:ea typeface="Calibri" charset="0"/>
                <a:cs typeface="Calibri" charset="0"/>
              </a:rPr>
              <a:t>ợng</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nhập</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khẩu</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giấy</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tái</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chế</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làm</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nguyên</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liệu</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sản</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xuất</a:t>
            </a:r>
            <a:r>
              <a:rPr lang="en-US" altLang="en-US" sz="1400" i="1" dirty="0">
                <a:solidFill>
                  <a:srgbClr val="C00000"/>
                </a:solidFill>
                <a:latin typeface="Calibri" charset="0"/>
                <a:ea typeface="Calibri" charset="0"/>
                <a:cs typeface="Calibri" charset="0"/>
              </a:rPr>
              <a:t> </a:t>
            </a:r>
            <a:r>
              <a:rPr lang="en-US" altLang="en-US" sz="1400" i="1" dirty="0" err="1">
                <a:solidFill>
                  <a:srgbClr val="C00000"/>
                </a:solidFill>
                <a:latin typeface="Calibri" charset="0"/>
                <a:ea typeface="Calibri" charset="0"/>
                <a:cs typeface="Calibri" charset="0"/>
              </a:rPr>
              <a:t>từ</a:t>
            </a:r>
            <a:r>
              <a:rPr lang="en-US" altLang="en-US" sz="1400" i="1" dirty="0">
                <a:solidFill>
                  <a:srgbClr val="C00000"/>
                </a:solidFill>
                <a:latin typeface="Calibri" charset="0"/>
                <a:ea typeface="Calibri" charset="0"/>
                <a:cs typeface="Calibri" charset="0"/>
              </a:rPr>
              <a:t> 2016-2018</a:t>
            </a:r>
          </a:p>
          <a:p>
            <a:pPr algn="ctr">
              <a:spcBef>
                <a:spcPct val="0"/>
              </a:spcBef>
              <a:buNone/>
            </a:pPr>
            <a:r>
              <a:rPr lang="en-US" altLang="en-US" sz="1400" i="1" dirty="0" err="1">
                <a:solidFill>
                  <a:srgbClr val="C00000"/>
                </a:solidFill>
                <a:latin typeface="Calibri" charset="0"/>
                <a:ea typeface="Calibri" charset="0"/>
                <a:cs typeface="Calibri" charset="0"/>
              </a:rPr>
              <a:t>Nguồn</a:t>
            </a:r>
            <a:r>
              <a:rPr lang="en-US" altLang="en-US" sz="1400" i="1" dirty="0">
                <a:solidFill>
                  <a:srgbClr val="C00000"/>
                </a:solidFill>
                <a:latin typeface="Calibri" charset="0"/>
                <a:ea typeface="Calibri" charset="0"/>
                <a:cs typeface="Calibri" charset="0"/>
              </a:rPr>
              <a:t>: VPPA</a:t>
            </a:r>
          </a:p>
        </p:txBody>
      </p:sp>
      <p:graphicFrame>
        <p:nvGraphicFramePr>
          <p:cNvPr id="6" name="Chart 5">
            <a:extLst>
              <a:ext uri="{FF2B5EF4-FFF2-40B4-BE49-F238E27FC236}">
                <a16:creationId xmlns:a16="http://schemas.microsoft.com/office/drawing/2014/main" xmlns="" id="{9E791E57-51DC-4A86-9939-0DE9B0A663A1}"/>
              </a:ext>
            </a:extLst>
          </p:cNvPr>
          <p:cNvGraphicFramePr>
            <a:graphicFrameLocks/>
          </p:cNvGraphicFramePr>
          <p:nvPr>
            <p:extLst>
              <p:ext uri="{D42A27DB-BD31-4B8C-83A1-F6EECF244321}">
                <p14:modId xmlns:p14="http://schemas.microsoft.com/office/powerpoint/2010/main" val="555161372"/>
              </p:ext>
            </p:extLst>
          </p:nvPr>
        </p:nvGraphicFramePr>
        <p:xfrm>
          <a:off x="333862" y="2016369"/>
          <a:ext cx="4024522" cy="2612409"/>
        </p:xfrm>
        <a:graphic>
          <a:graphicData uri="http://schemas.openxmlformats.org/drawingml/2006/chart">
            <c:chart xmlns:c="http://schemas.openxmlformats.org/drawingml/2006/chart" xmlns:r="http://schemas.openxmlformats.org/officeDocument/2006/relationships" r:id="rId5"/>
          </a:graphicData>
        </a:graphic>
      </p:graphicFrame>
      <p:sp>
        <p:nvSpPr>
          <p:cNvPr id="7" name="Rectangle 1">
            <a:extLst>
              <a:ext uri="{FF2B5EF4-FFF2-40B4-BE49-F238E27FC236}">
                <a16:creationId xmlns:a16="http://schemas.microsoft.com/office/drawing/2014/main" xmlns="" id="{3E9E147C-EE9B-4205-829D-04291ADAF438}"/>
              </a:ext>
            </a:extLst>
          </p:cNvPr>
          <p:cNvSpPr>
            <a:spLocks noChangeArrowheads="1"/>
          </p:cNvSpPr>
          <p:nvPr/>
        </p:nvSpPr>
        <p:spPr bwMode="auto">
          <a:xfrm>
            <a:off x="157737" y="4720278"/>
            <a:ext cx="437677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400" i="1" dirty="0" err="1" smtClean="0">
                <a:solidFill>
                  <a:srgbClr val="C00000"/>
                </a:solidFill>
                <a:latin typeface="Calibri" charset="0"/>
                <a:ea typeface="Calibri" charset="0"/>
                <a:cs typeface="Calibri" charset="0"/>
              </a:rPr>
              <a:t>Nhu</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cầu</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nhập</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khẩu</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giấy</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tái</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chế</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làm</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nguyên</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liệu</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sản</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xuất</a:t>
            </a:r>
            <a:r>
              <a:rPr lang="en-US" altLang="en-US" sz="1400" i="1" dirty="0" smtClean="0">
                <a:solidFill>
                  <a:srgbClr val="C00000"/>
                </a:solidFill>
                <a:latin typeface="Calibri" charset="0"/>
                <a:ea typeface="Calibri" charset="0"/>
                <a:cs typeface="Calibri" charset="0"/>
              </a:rPr>
              <a:t> </a:t>
            </a:r>
            <a:r>
              <a:rPr lang="en-US" altLang="en-US" sz="1400" i="1" dirty="0" err="1" smtClean="0">
                <a:solidFill>
                  <a:srgbClr val="C00000"/>
                </a:solidFill>
                <a:latin typeface="Calibri" charset="0"/>
                <a:ea typeface="Calibri" charset="0"/>
                <a:cs typeface="Calibri" charset="0"/>
              </a:rPr>
              <a:t>từ</a:t>
            </a:r>
            <a:r>
              <a:rPr lang="en-US" altLang="en-US" sz="1400" i="1" dirty="0" smtClean="0">
                <a:solidFill>
                  <a:srgbClr val="C00000"/>
                </a:solidFill>
                <a:latin typeface="Calibri" charset="0"/>
                <a:ea typeface="Calibri" charset="0"/>
                <a:cs typeface="Calibri" charset="0"/>
              </a:rPr>
              <a:t> 2016 - 2018</a:t>
            </a:r>
          </a:p>
          <a:p>
            <a:pPr algn="ctr">
              <a:spcBef>
                <a:spcPct val="0"/>
              </a:spcBef>
              <a:buNone/>
            </a:pPr>
            <a:r>
              <a:rPr lang="en-US" altLang="en-US" sz="1400" i="1" dirty="0" err="1" smtClean="0">
                <a:solidFill>
                  <a:srgbClr val="C00000"/>
                </a:solidFill>
                <a:latin typeface="Calibri" charset="0"/>
                <a:ea typeface="Calibri" charset="0"/>
                <a:cs typeface="Calibri" charset="0"/>
              </a:rPr>
              <a:t>Nguồn</a:t>
            </a:r>
            <a:r>
              <a:rPr lang="en-US" altLang="en-US" sz="1400" i="1" dirty="0" smtClean="0">
                <a:solidFill>
                  <a:srgbClr val="C00000"/>
                </a:solidFill>
                <a:latin typeface="Calibri" charset="0"/>
                <a:ea typeface="Calibri" charset="0"/>
                <a:cs typeface="Calibri" charset="0"/>
              </a:rPr>
              <a:t>: VPPA</a:t>
            </a:r>
            <a:endParaRPr lang="en-US" altLang="en-US" sz="1400" i="1" dirty="0">
              <a:solidFill>
                <a:srgbClr val="C00000"/>
              </a:solidFill>
              <a:latin typeface="Calibri" charset="0"/>
              <a:ea typeface="Calibri" charset="0"/>
              <a:cs typeface="Calibri" charset="0"/>
            </a:endParaRPr>
          </a:p>
        </p:txBody>
      </p:sp>
      <p:sp>
        <p:nvSpPr>
          <p:cNvPr id="9" name="TextBox 8">
            <a:extLst>
              <a:ext uri="{FF2B5EF4-FFF2-40B4-BE49-F238E27FC236}">
                <a16:creationId xmlns:a16="http://schemas.microsoft.com/office/drawing/2014/main" xmlns="" id="{65F41623-A161-43AB-9FF3-F701ABC8C60F}"/>
              </a:ext>
            </a:extLst>
          </p:cNvPr>
          <p:cNvSpPr txBox="1"/>
          <p:nvPr/>
        </p:nvSpPr>
        <p:spPr>
          <a:xfrm>
            <a:off x="1085790" y="6028368"/>
            <a:ext cx="6972419" cy="369332"/>
          </a:xfrm>
          <a:prstGeom prst="rect">
            <a:avLst/>
          </a:prstGeom>
          <a:noFill/>
        </p:spPr>
        <p:txBody>
          <a:bodyPr wrap="square" rtlCol="0">
            <a:spAutoFit/>
          </a:bodyPr>
          <a:lstStyle/>
          <a:p>
            <a:pPr algn="ctr"/>
            <a:r>
              <a:rPr lang="en-US" b="1" dirty="0">
                <a:latin typeface="Calibri" charset="0"/>
                <a:ea typeface="Calibri" charset="0"/>
                <a:cs typeface="Calibri" charset="0"/>
                <a:sym typeface="Wingdings" panose="05000000000000000000" pitchFamily="2" charset="2"/>
              </a:rPr>
              <a:t> </a:t>
            </a:r>
            <a:r>
              <a:rPr lang="en-US" altLang="en-US" b="1" i="1" dirty="0" err="1">
                <a:latin typeface="Calibri" charset="0"/>
                <a:ea typeface="Calibri" charset="0"/>
                <a:cs typeface="Calibri" charset="0"/>
              </a:rPr>
              <a:t>Dự</a:t>
            </a:r>
            <a:r>
              <a:rPr lang="en-US" altLang="en-US" b="1" i="1" dirty="0">
                <a:latin typeface="Calibri" charset="0"/>
                <a:ea typeface="Calibri" charset="0"/>
                <a:cs typeface="Calibri" charset="0"/>
              </a:rPr>
              <a:t> </a:t>
            </a:r>
            <a:r>
              <a:rPr lang="en-US" altLang="en-US" b="1" i="1" dirty="0" err="1">
                <a:latin typeface="Calibri" charset="0"/>
                <a:ea typeface="Calibri" charset="0"/>
                <a:cs typeface="Calibri" charset="0"/>
              </a:rPr>
              <a:t>kiến</a:t>
            </a:r>
            <a:r>
              <a:rPr lang="en-US" altLang="en-US" b="1" i="1" dirty="0">
                <a:latin typeface="Calibri" charset="0"/>
                <a:ea typeface="Calibri" charset="0"/>
                <a:cs typeface="Calibri" charset="0"/>
              </a:rPr>
              <a:t> 2018 l</a:t>
            </a:r>
            <a:r>
              <a:rPr lang="vi-VN" altLang="en-US" b="1" i="1" dirty="0">
                <a:latin typeface="Calibri" charset="0"/>
                <a:ea typeface="Calibri" charset="0"/>
                <a:cs typeface="Calibri" charset="0"/>
              </a:rPr>
              <a:t>ư</a:t>
            </a:r>
            <a:r>
              <a:rPr lang="en-US" altLang="en-US" b="1" i="1" dirty="0" err="1">
                <a:latin typeface="Calibri" charset="0"/>
                <a:ea typeface="Calibri" charset="0"/>
                <a:cs typeface="Calibri" charset="0"/>
              </a:rPr>
              <a:t>ợng</a:t>
            </a:r>
            <a:r>
              <a:rPr lang="en-US" altLang="en-US" b="1" i="1" dirty="0">
                <a:latin typeface="Calibri" charset="0"/>
                <a:ea typeface="Calibri" charset="0"/>
                <a:cs typeface="Calibri" charset="0"/>
              </a:rPr>
              <a:t> </a:t>
            </a:r>
            <a:r>
              <a:rPr lang="en-US" altLang="en-US" b="1" i="1" dirty="0" err="1">
                <a:latin typeface="Calibri" charset="0"/>
                <a:ea typeface="Calibri" charset="0"/>
                <a:cs typeface="Calibri" charset="0"/>
              </a:rPr>
              <a:t>nhập</a:t>
            </a:r>
            <a:r>
              <a:rPr lang="en-US" altLang="en-US" b="1" i="1" dirty="0">
                <a:latin typeface="Calibri" charset="0"/>
                <a:ea typeface="Calibri" charset="0"/>
                <a:cs typeface="Calibri" charset="0"/>
              </a:rPr>
              <a:t> </a:t>
            </a:r>
            <a:r>
              <a:rPr lang="en-US" altLang="en-US" b="1" i="1" dirty="0" err="1">
                <a:latin typeface="Calibri" charset="0"/>
                <a:ea typeface="Calibri" charset="0"/>
                <a:cs typeface="Calibri" charset="0"/>
              </a:rPr>
              <a:t>giấy</a:t>
            </a:r>
            <a:r>
              <a:rPr lang="en-US" altLang="en-US" b="1" i="1" dirty="0">
                <a:latin typeface="Calibri" charset="0"/>
                <a:ea typeface="Calibri" charset="0"/>
                <a:cs typeface="Calibri" charset="0"/>
              </a:rPr>
              <a:t> </a:t>
            </a:r>
            <a:r>
              <a:rPr lang="vi-VN" altLang="en-US" b="1" i="1" dirty="0">
                <a:latin typeface="Calibri" charset="0"/>
                <a:ea typeface="Calibri" charset="0"/>
                <a:cs typeface="Calibri" charset="0"/>
              </a:rPr>
              <a:t>phế liệu</a:t>
            </a:r>
            <a:r>
              <a:rPr lang="en-US" altLang="en-US" b="1" i="1" dirty="0">
                <a:latin typeface="Calibri" charset="0"/>
                <a:ea typeface="Calibri" charset="0"/>
                <a:cs typeface="Calibri" charset="0"/>
              </a:rPr>
              <a:t> </a:t>
            </a:r>
            <a:r>
              <a:rPr lang="en-US" altLang="en-US" b="1" i="1" dirty="0" err="1">
                <a:latin typeface="Calibri" charset="0"/>
                <a:ea typeface="Calibri" charset="0"/>
                <a:cs typeface="Calibri" charset="0"/>
              </a:rPr>
              <a:t>có</a:t>
            </a:r>
            <a:r>
              <a:rPr lang="en-US" altLang="en-US" b="1" i="1" dirty="0">
                <a:latin typeface="Calibri" charset="0"/>
                <a:ea typeface="Calibri" charset="0"/>
                <a:cs typeface="Calibri" charset="0"/>
              </a:rPr>
              <a:t> </a:t>
            </a:r>
            <a:r>
              <a:rPr lang="en-US" altLang="en-US" b="1" i="1" dirty="0" err="1">
                <a:latin typeface="Calibri" charset="0"/>
                <a:ea typeface="Calibri" charset="0"/>
                <a:cs typeface="Calibri" charset="0"/>
              </a:rPr>
              <a:t>thể</a:t>
            </a:r>
            <a:r>
              <a:rPr lang="en-US" altLang="en-US" b="1" i="1" dirty="0">
                <a:latin typeface="Calibri" charset="0"/>
                <a:ea typeface="Calibri" charset="0"/>
                <a:cs typeface="Calibri" charset="0"/>
              </a:rPr>
              <a:t> </a:t>
            </a:r>
            <a:r>
              <a:rPr lang="en-US" altLang="en-US" b="1" i="1" dirty="0" err="1">
                <a:latin typeface="Calibri" charset="0"/>
                <a:ea typeface="Calibri" charset="0"/>
                <a:cs typeface="Calibri" charset="0"/>
              </a:rPr>
              <a:t>lên</a:t>
            </a:r>
            <a:r>
              <a:rPr lang="en-US" altLang="en-US" b="1" i="1" dirty="0">
                <a:latin typeface="Calibri" charset="0"/>
                <a:ea typeface="Calibri" charset="0"/>
                <a:cs typeface="Calibri" charset="0"/>
              </a:rPr>
              <a:t> </a:t>
            </a:r>
            <a:r>
              <a:rPr lang="en-US" altLang="en-US" b="1" i="1" dirty="0" err="1">
                <a:latin typeface="Calibri" charset="0"/>
                <a:ea typeface="Calibri" charset="0"/>
                <a:cs typeface="Calibri" charset="0"/>
              </a:rPr>
              <a:t>tới</a:t>
            </a:r>
            <a:r>
              <a:rPr lang="en-US" altLang="en-US" b="1" i="1" dirty="0">
                <a:latin typeface="Calibri" charset="0"/>
                <a:ea typeface="Calibri" charset="0"/>
                <a:cs typeface="Calibri" charset="0"/>
              </a:rPr>
              <a:t> 2,0 </a:t>
            </a:r>
            <a:r>
              <a:rPr lang="en-US" altLang="en-US" b="1" i="1" dirty="0" err="1">
                <a:latin typeface="Calibri" charset="0"/>
                <a:ea typeface="Calibri" charset="0"/>
                <a:cs typeface="Calibri" charset="0"/>
              </a:rPr>
              <a:t>triệu</a:t>
            </a:r>
            <a:r>
              <a:rPr lang="en-US" altLang="en-US" b="1" i="1" dirty="0">
                <a:latin typeface="Calibri" charset="0"/>
                <a:ea typeface="Calibri" charset="0"/>
                <a:cs typeface="Calibri" charset="0"/>
              </a:rPr>
              <a:t> </a:t>
            </a:r>
            <a:r>
              <a:rPr lang="en-US" altLang="en-US" b="1" i="1" dirty="0" err="1">
                <a:latin typeface="Calibri" charset="0"/>
                <a:ea typeface="Calibri" charset="0"/>
                <a:cs typeface="Calibri" charset="0"/>
              </a:rPr>
              <a:t>tấn</a:t>
            </a:r>
            <a:r>
              <a:rPr lang="en-US" altLang="en-US" b="1" i="1" dirty="0">
                <a:latin typeface="Calibri" charset="0"/>
                <a:ea typeface="Calibri" charset="0"/>
                <a:cs typeface="Calibri" charset="0"/>
              </a:rPr>
              <a:t>!</a:t>
            </a:r>
          </a:p>
        </p:txBody>
      </p:sp>
    </p:spTree>
    <p:extLst>
      <p:ext uri="{BB962C8B-B14F-4D97-AF65-F5344CB8AC3E}">
        <p14:creationId xmlns:p14="http://schemas.microsoft.com/office/powerpoint/2010/main" val="957074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80110"/>
            <a:ext cx="9144000" cy="1143000"/>
          </a:xfrm>
        </p:spPr>
        <p:txBody>
          <a:bodyPr>
            <a:noAutofit/>
          </a:bodyPr>
          <a:lstStyle/>
          <a:p>
            <a:pPr>
              <a:lnSpc>
                <a:spcPct val="150000"/>
              </a:lnSpc>
            </a:pPr>
            <a:r>
              <a:rPr lang="vi-VN" sz="3600" dirty="0" smtClean="0">
                <a:solidFill>
                  <a:srgbClr val="3C6B89"/>
                </a:solidFill>
                <a:latin typeface="Calibri Light" charset="0"/>
                <a:ea typeface="Calibri Light" charset="0"/>
                <a:cs typeface="Calibri Light" charset="0"/>
              </a:rPr>
              <a:t>DN SỬ DỤNG PHẾ LIỆU GIẤY LÀ NGUYÊN LIÊU </a:t>
            </a:r>
            <a:r>
              <a:rPr lang="vi-VN" sz="3600" dirty="0" smtClean="0">
                <a:solidFill>
                  <a:srgbClr val="3C6B89"/>
                </a:solidFill>
                <a:latin typeface="Calibri Light" charset="0"/>
                <a:ea typeface="Calibri Light" charset="0"/>
                <a:cs typeface="Calibri Light" charset="0"/>
              </a:rPr>
              <a:t>&amp;</a:t>
            </a:r>
            <a:r>
              <a:rPr lang="vi-VN" sz="3600" dirty="0" smtClean="0">
                <a:solidFill>
                  <a:srgbClr val="3C6B89"/>
                </a:solidFill>
                <a:latin typeface="Calibri Light" charset="0"/>
                <a:ea typeface="Calibri Light" charset="0"/>
                <a:cs typeface="Calibri Light" charset="0"/>
              </a:rPr>
              <a:t> </a:t>
            </a:r>
            <a:br>
              <a:rPr lang="vi-VN" sz="3600" dirty="0" smtClean="0">
                <a:solidFill>
                  <a:srgbClr val="3C6B89"/>
                </a:solidFill>
                <a:latin typeface="Calibri Light" charset="0"/>
                <a:ea typeface="Calibri Light" charset="0"/>
                <a:cs typeface="Calibri Light" charset="0"/>
              </a:rPr>
            </a:br>
            <a:r>
              <a:rPr lang="vi-VN" sz="3600" dirty="0" smtClean="0">
                <a:solidFill>
                  <a:srgbClr val="3C6B89"/>
                </a:solidFill>
                <a:latin typeface="Calibri Light" charset="0"/>
                <a:ea typeface="Calibri Light" charset="0"/>
                <a:cs typeface="Calibri Light" charset="0"/>
              </a:rPr>
              <a:t>DN NHẬP KHẨU</a:t>
            </a:r>
            <a:endParaRPr lang="en-US" sz="3600" dirty="0">
              <a:solidFill>
                <a:srgbClr val="3C6B89"/>
              </a:solidFill>
              <a:latin typeface="Calibri Light" charset="0"/>
              <a:ea typeface="Calibri Light" charset="0"/>
              <a:cs typeface="Calibri Light" charset="0"/>
            </a:endParaRPr>
          </a:p>
        </p:txBody>
      </p:sp>
      <p:sp>
        <p:nvSpPr>
          <p:cNvPr id="3" name="Content Placeholder 2"/>
          <p:cNvSpPr>
            <a:spLocks noGrp="1"/>
          </p:cNvSpPr>
          <p:nvPr>
            <p:ph idx="4294967295"/>
          </p:nvPr>
        </p:nvSpPr>
        <p:spPr>
          <a:xfrm>
            <a:off x="457200" y="1918854"/>
            <a:ext cx="8229600" cy="4525963"/>
          </a:xfrm>
        </p:spPr>
        <p:txBody>
          <a:bodyPr>
            <a:normAutofit/>
          </a:bodyPr>
          <a:lstStyle/>
          <a:p>
            <a:pPr>
              <a:buFont typeface="Wingdings" charset="2"/>
              <a:buChar char="§"/>
            </a:pPr>
            <a:r>
              <a:rPr lang="vi-VN" dirty="0">
                <a:latin typeface="Calibri" charset="0"/>
                <a:ea typeface="Calibri" charset="0"/>
                <a:cs typeface="Calibri" charset="0"/>
              </a:rPr>
              <a:t>Hơn 300 doanh nghiệp sản xuất giấy, bột giấy</a:t>
            </a:r>
          </a:p>
          <a:p>
            <a:pPr>
              <a:buFont typeface="Wingdings" charset="2"/>
              <a:buChar char="§"/>
            </a:pPr>
            <a:r>
              <a:rPr lang="vi-VN" dirty="0">
                <a:latin typeface="Calibri" charset="0"/>
                <a:ea typeface="Calibri" charset="0"/>
                <a:cs typeface="Calibri" charset="0"/>
              </a:rPr>
              <a:t>47 doanh nghiệp trực tiếp nhập khẩu phế liệu giấy (23 DN nhập MP)</a:t>
            </a:r>
          </a:p>
          <a:p>
            <a:pPr>
              <a:buFont typeface="Wingdings" charset="2"/>
              <a:buChar char="§"/>
            </a:pPr>
            <a:r>
              <a:rPr lang="vi-VN" dirty="0">
                <a:latin typeface="Calibri" charset="0"/>
                <a:ea typeface="Calibri" charset="0"/>
                <a:cs typeface="Calibri" charset="0"/>
              </a:rPr>
              <a:t>Hơn 53 doanh nghiệp nhập ủy thác</a:t>
            </a:r>
          </a:p>
          <a:p>
            <a:pPr>
              <a:buFont typeface="Wingdings" charset="2"/>
              <a:buChar char="§"/>
            </a:pPr>
            <a:r>
              <a:rPr lang="vi-VN" dirty="0">
                <a:latin typeface="Calibri" charset="0"/>
                <a:ea typeface="Calibri" charset="0"/>
                <a:cs typeface="Calibri" charset="0"/>
              </a:rPr>
              <a:t>Tỉ lệ khối lượng MP/Tổng (6 thg 2018): 37%</a:t>
            </a:r>
          </a:p>
          <a:p>
            <a:pPr lvl="2">
              <a:buFont typeface="Wingdings" pitchFamily="2" charset="2"/>
              <a:buChar char="à"/>
            </a:pPr>
            <a:r>
              <a:rPr lang="vi-VN" sz="2400" dirty="0">
                <a:latin typeface="Calibri" charset="0"/>
                <a:ea typeface="Calibri" charset="0"/>
                <a:cs typeface="Calibri" charset="0"/>
                <a:sym typeface="Wingdings" pitchFamily="2" charset="2"/>
              </a:rPr>
              <a:t> </a:t>
            </a:r>
            <a:r>
              <a:rPr lang="vi-VN" sz="2400" b="1" dirty="0">
                <a:latin typeface="Calibri" charset="0"/>
                <a:ea typeface="Calibri" charset="0"/>
                <a:cs typeface="Calibri" charset="0"/>
                <a:sym typeface="Wingdings" pitchFamily="2" charset="2"/>
              </a:rPr>
              <a:t>Nước đang phát triển: 33%</a:t>
            </a:r>
          </a:p>
          <a:p>
            <a:pPr lvl="2">
              <a:buFont typeface="Wingdings" pitchFamily="2" charset="2"/>
              <a:buChar char="à"/>
            </a:pPr>
            <a:r>
              <a:rPr lang="vi-VN" sz="2400" b="1" dirty="0">
                <a:latin typeface="Calibri" charset="0"/>
                <a:ea typeface="Calibri" charset="0"/>
                <a:cs typeface="Calibri" charset="0"/>
                <a:sym typeface="Wingdings" pitchFamily="2" charset="2"/>
              </a:rPr>
              <a:t> </a:t>
            </a:r>
            <a:r>
              <a:rPr lang="vi-VN" sz="2400" b="1" dirty="0">
                <a:latin typeface="Calibri" charset="0"/>
                <a:ea typeface="Calibri" charset="0"/>
                <a:cs typeface="Calibri" charset="0"/>
              </a:rPr>
              <a:t>Thế giới: 20%</a:t>
            </a:r>
          </a:p>
          <a:p>
            <a:pPr marL="0" indent="0">
              <a:buNone/>
            </a:pPr>
            <a:endParaRPr lang="vi-VN" dirty="0"/>
          </a:p>
          <a:p>
            <a:endParaRPr lang="en-US" dirty="0"/>
          </a:p>
        </p:txBody>
      </p:sp>
    </p:spTree>
    <p:extLst>
      <p:ext uri="{BB962C8B-B14F-4D97-AF65-F5344CB8AC3E}">
        <p14:creationId xmlns:p14="http://schemas.microsoft.com/office/powerpoint/2010/main" val="276571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b="10671"/>
          <a:stretch/>
        </p:blipFill>
        <p:spPr>
          <a:xfrm>
            <a:off x="0" y="0"/>
            <a:ext cx="4152900" cy="6868732"/>
          </a:xfrm>
          <a:prstGeom prst="rect">
            <a:avLst/>
          </a:prstGeom>
        </p:spPr>
      </p:pic>
      <p:sp>
        <p:nvSpPr>
          <p:cNvPr id="2" name="Title 1">
            <a:extLst>
              <a:ext uri="{FF2B5EF4-FFF2-40B4-BE49-F238E27FC236}">
                <a16:creationId xmlns:a16="http://schemas.microsoft.com/office/drawing/2014/main" xmlns="" id="{E0433FB8-93DD-4206-AD81-75F3C2D57171}"/>
              </a:ext>
            </a:extLst>
          </p:cNvPr>
          <p:cNvSpPr>
            <a:spLocks noGrp="1"/>
          </p:cNvSpPr>
          <p:nvPr>
            <p:ph type="title"/>
          </p:nvPr>
        </p:nvSpPr>
        <p:spPr>
          <a:xfrm>
            <a:off x="4978400" y="274638"/>
            <a:ext cx="3708400" cy="582997"/>
          </a:xfrm>
          <a:solidFill>
            <a:srgbClr val="5A8BA1"/>
          </a:solidFill>
        </p:spPr>
        <p:txBody>
          <a:bodyPr>
            <a:normAutofit fontScale="90000"/>
          </a:bodyPr>
          <a:lstStyle/>
          <a:p>
            <a:r>
              <a:rPr lang="en-US" dirty="0" smtClean="0">
                <a:solidFill>
                  <a:schemeClr val="bg1"/>
                </a:solidFill>
                <a:cs typeface="Arial" panose="020B0604020202020204" pitchFamily="34" charset="0"/>
              </a:rPr>
              <a:t>NỘI DUNG</a:t>
            </a:r>
            <a:endParaRPr lang="en-US" dirty="0">
              <a:solidFill>
                <a:schemeClr val="bg1"/>
              </a:solidFill>
              <a:cs typeface="Arial" panose="020B0604020202020204" pitchFamily="34" charset="0"/>
            </a:endParaRPr>
          </a:p>
        </p:txBody>
      </p:sp>
      <p:sp>
        <p:nvSpPr>
          <p:cNvPr id="3" name="Content Placeholder 2">
            <a:extLst>
              <a:ext uri="{FF2B5EF4-FFF2-40B4-BE49-F238E27FC236}">
                <a16:creationId xmlns:a16="http://schemas.microsoft.com/office/drawing/2014/main" xmlns="" id="{E43792A0-F2E1-43E4-B7B2-5D98D382DBAE}"/>
              </a:ext>
            </a:extLst>
          </p:cNvPr>
          <p:cNvSpPr>
            <a:spLocks noGrp="1"/>
          </p:cNvSpPr>
          <p:nvPr>
            <p:ph idx="1"/>
          </p:nvPr>
        </p:nvSpPr>
        <p:spPr>
          <a:xfrm>
            <a:off x="5073650" y="1460502"/>
            <a:ext cx="3771900" cy="4525963"/>
          </a:xfrm>
        </p:spPr>
        <p:txBody>
          <a:bodyPr>
            <a:noAutofit/>
          </a:bodyPr>
          <a:lstStyle/>
          <a:p>
            <a:pPr marL="0" indent="0" algn="just">
              <a:lnSpc>
                <a:spcPct val="150000"/>
              </a:lnSpc>
              <a:buNone/>
            </a:pPr>
            <a:r>
              <a:rPr lang="vi-VN" dirty="0">
                <a:latin typeface="Calibri" charset="0"/>
                <a:ea typeface="Calibri" charset="0"/>
                <a:cs typeface="Calibri" charset="0"/>
              </a:rPr>
              <a:t>Quy định về </a:t>
            </a:r>
            <a:r>
              <a:rPr lang="en-US" dirty="0" err="1">
                <a:latin typeface="Calibri" charset="0"/>
                <a:ea typeface="Calibri" charset="0"/>
                <a:cs typeface="Calibri" charset="0"/>
              </a:rPr>
              <a:t>quản</a:t>
            </a:r>
            <a:r>
              <a:rPr lang="en-US" dirty="0">
                <a:latin typeface="Calibri" charset="0"/>
                <a:ea typeface="Calibri" charset="0"/>
                <a:cs typeface="Calibri" charset="0"/>
              </a:rPr>
              <a:t> </a:t>
            </a:r>
            <a:r>
              <a:rPr lang="en-US" dirty="0" err="1">
                <a:latin typeface="Calibri" charset="0"/>
                <a:ea typeface="Calibri" charset="0"/>
                <a:cs typeface="Calibri" charset="0"/>
              </a:rPr>
              <a:t>lý</a:t>
            </a:r>
            <a:r>
              <a:rPr lang="en-US" dirty="0">
                <a:latin typeface="Calibri" charset="0"/>
                <a:ea typeface="Calibri" charset="0"/>
                <a:cs typeface="Calibri" charset="0"/>
              </a:rPr>
              <a:t> </a:t>
            </a:r>
            <a:r>
              <a:rPr lang="en-US" dirty="0" err="1">
                <a:latin typeface="Calibri" charset="0"/>
                <a:ea typeface="Calibri" charset="0"/>
                <a:cs typeface="Calibri" charset="0"/>
              </a:rPr>
              <a:t>phế</a:t>
            </a:r>
            <a:r>
              <a:rPr lang="en-US" dirty="0">
                <a:latin typeface="Calibri" charset="0"/>
                <a:ea typeface="Calibri" charset="0"/>
                <a:cs typeface="Calibri" charset="0"/>
              </a:rPr>
              <a:t> </a:t>
            </a:r>
            <a:r>
              <a:rPr lang="en-US" dirty="0" err="1">
                <a:latin typeface="Calibri" charset="0"/>
                <a:ea typeface="Calibri" charset="0"/>
                <a:cs typeface="Calibri" charset="0"/>
              </a:rPr>
              <a:t>liệu</a:t>
            </a:r>
            <a:r>
              <a:rPr lang="en-US" dirty="0">
                <a:latin typeface="Calibri" charset="0"/>
                <a:ea typeface="Calibri" charset="0"/>
                <a:cs typeface="Calibri" charset="0"/>
              </a:rPr>
              <a:t> </a:t>
            </a:r>
            <a:r>
              <a:rPr lang="en-US" dirty="0" err="1">
                <a:latin typeface="Calibri" charset="0"/>
                <a:ea typeface="Calibri" charset="0"/>
                <a:cs typeface="Calibri" charset="0"/>
              </a:rPr>
              <a:t>giấy</a:t>
            </a:r>
            <a:r>
              <a:rPr lang="en-US" dirty="0">
                <a:latin typeface="Calibri" charset="0"/>
                <a:ea typeface="Calibri" charset="0"/>
                <a:cs typeface="Calibri" charset="0"/>
              </a:rPr>
              <a:t> </a:t>
            </a:r>
            <a:r>
              <a:rPr lang="en-US" dirty="0" err="1">
                <a:latin typeface="Calibri" charset="0"/>
                <a:ea typeface="Calibri" charset="0"/>
                <a:cs typeface="Calibri" charset="0"/>
              </a:rPr>
              <a:t>nhập</a:t>
            </a:r>
            <a:r>
              <a:rPr lang="en-US" dirty="0">
                <a:latin typeface="Calibri" charset="0"/>
                <a:ea typeface="Calibri" charset="0"/>
                <a:cs typeface="Calibri" charset="0"/>
              </a:rPr>
              <a:t> </a:t>
            </a:r>
            <a:r>
              <a:rPr lang="en-US" dirty="0" err="1">
                <a:latin typeface="Calibri" charset="0"/>
                <a:ea typeface="Calibri" charset="0"/>
                <a:cs typeface="Calibri" charset="0"/>
              </a:rPr>
              <a:t>khẩu</a:t>
            </a:r>
            <a:r>
              <a:rPr lang="en-US" dirty="0">
                <a:latin typeface="Calibri" charset="0"/>
                <a:ea typeface="Calibri" charset="0"/>
                <a:cs typeface="Calibri" charset="0"/>
              </a:rPr>
              <a:t> </a:t>
            </a:r>
            <a:r>
              <a:rPr lang="en-US" dirty="0" err="1">
                <a:latin typeface="Calibri" charset="0"/>
                <a:ea typeface="Calibri" charset="0"/>
                <a:cs typeface="Calibri" charset="0"/>
              </a:rPr>
              <a:t>của</a:t>
            </a:r>
            <a:r>
              <a:rPr lang="en-US" dirty="0">
                <a:latin typeface="Calibri" charset="0"/>
                <a:ea typeface="Calibri" charset="0"/>
                <a:cs typeface="Calibri" charset="0"/>
              </a:rPr>
              <a:t> </a:t>
            </a:r>
            <a:r>
              <a:rPr lang="en-US" dirty="0" err="1">
                <a:latin typeface="Calibri" charset="0"/>
                <a:ea typeface="Calibri" charset="0"/>
                <a:cs typeface="Calibri" charset="0"/>
              </a:rPr>
              <a:t>Việt</a:t>
            </a:r>
            <a:r>
              <a:rPr lang="en-US" dirty="0">
                <a:latin typeface="Calibri" charset="0"/>
                <a:ea typeface="Calibri" charset="0"/>
                <a:cs typeface="Calibri" charset="0"/>
              </a:rPr>
              <a:t> Nam</a:t>
            </a:r>
          </a:p>
          <a:p>
            <a:pPr marL="300038" lvl="1" indent="0" algn="just">
              <a:lnSpc>
                <a:spcPct val="150000"/>
              </a:lnSpc>
              <a:buNone/>
            </a:pPr>
            <a:r>
              <a:rPr lang="en-US" sz="2400" dirty="0" err="1">
                <a:latin typeface="Calibri" charset="0"/>
                <a:ea typeface="Calibri" charset="0"/>
                <a:cs typeface="Calibri" charset="0"/>
              </a:rPr>
              <a:t>Kinh</a:t>
            </a:r>
            <a:r>
              <a:rPr lang="en-US" sz="2400" dirty="0">
                <a:latin typeface="Calibri" charset="0"/>
                <a:ea typeface="Calibri" charset="0"/>
                <a:cs typeface="Calibri" charset="0"/>
              </a:rPr>
              <a:t> </a:t>
            </a:r>
            <a:r>
              <a:rPr lang="en-US" sz="2400" dirty="0" err="1">
                <a:latin typeface="Calibri" charset="0"/>
                <a:ea typeface="Calibri" charset="0"/>
                <a:cs typeface="Calibri" charset="0"/>
              </a:rPr>
              <a:t>nghiệm</a:t>
            </a:r>
            <a:r>
              <a:rPr lang="en-US" sz="2400" dirty="0">
                <a:latin typeface="Calibri" charset="0"/>
                <a:ea typeface="Calibri" charset="0"/>
                <a:cs typeface="Calibri" charset="0"/>
              </a:rPr>
              <a:t> </a:t>
            </a:r>
            <a:r>
              <a:rPr lang="en-US" sz="2400" dirty="0" err="1">
                <a:latin typeface="Calibri" charset="0"/>
                <a:ea typeface="Calibri" charset="0"/>
                <a:cs typeface="Calibri" charset="0"/>
              </a:rPr>
              <a:t>quản</a:t>
            </a:r>
            <a:r>
              <a:rPr lang="en-US" sz="2400" dirty="0">
                <a:latin typeface="Calibri" charset="0"/>
                <a:ea typeface="Calibri" charset="0"/>
                <a:cs typeface="Calibri" charset="0"/>
              </a:rPr>
              <a:t> </a:t>
            </a:r>
            <a:r>
              <a:rPr lang="en-US" sz="2400" dirty="0" err="1">
                <a:latin typeface="Calibri" charset="0"/>
                <a:ea typeface="Calibri" charset="0"/>
                <a:cs typeface="Calibri" charset="0"/>
              </a:rPr>
              <a:t>lý</a:t>
            </a:r>
            <a:r>
              <a:rPr lang="en-US" sz="2400" dirty="0">
                <a:latin typeface="Calibri" charset="0"/>
                <a:ea typeface="Calibri" charset="0"/>
                <a:cs typeface="Calibri" charset="0"/>
              </a:rPr>
              <a:t> </a:t>
            </a:r>
            <a:r>
              <a:rPr lang="en-US" sz="2400" dirty="0" err="1">
                <a:latin typeface="Calibri" charset="0"/>
                <a:ea typeface="Calibri" charset="0"/>
                <a:cs typeface="Calibri" charset="0"/>
              </a:rPr>
              <a:t>nhập</a:t>
            </a:r>
            <a:r>
              <a:rPr lang="en-US" sz="2400" dirty="0">
                <a:latin typeface="Calibri" charset="0"/>
                <a:ea typeface="Calibri" charset="0"/>
                <a:cs typeface="Calibri" charset="0"/>
              </a:rPr>
              <a:t> </a:t>
            </a:r>
            <a:r>
              <a:rPr lang="en-US" sz="2400" dirty="0" err="1">
                <a:latin typeface="Calibri" charset="0"/>
                <a:ea typeface="Calibri" charset="0"/>
                <a:cs typeface="Calibri" charset="0"/>
              </a:rPr>
              <a:t>khẩu</a:t>
            </a:r>
            <a:r>
              <a:rPr lang="en-US" sz="2400" dirty="0">
                <a:latin typeface="Calibri" charset="0"/>
                <a:ea typeface="Calibri" charset="0"/>
                <a:cs typeface="Calibri" charset="0"/>
              </a:rPr>
              <a:t> </a:t>
            </a:r>
            <a:r>
              <a:rPr lang="en-US" sz="2400" dirty="0" err="1">
                <a:latin typeface="Calibri" charset="0"/>
                <a:ea typeface="Calibri" charset="0"/>
                <a:cs typeface="Calibri" charset="0"/>
              </a:rPr>
              <a:t>phế</a:t>
            </a:r>
            <a:r>
              <a:rPr lang="en-US" sz="2400" dirty="0">
                <a:latin typeface="Calibri" charset="0"/>
                <a:ea typeface="Calibri" charset="0"/>
                <a:cs typeface="Calibri" charset="0"/>
              </a:rPr>
              <a:t> </a:t>
            </a:r>
            <a:r>
              <a:rPr lang="en-US" sz="2400" dirty="0" err="1">
                <a:latin typeface="Calibri" charset="0"/>
                <a:ea typeface="Calibri" charset="0"/>
                <a:cs typeface="Calibri" charset="0"/>
              </a:rPr>
              <a:t>liệu</a:t>
            </a:r>
            <a:r>
              <a:rPr lang="en-US" sz="2400" dirty="0">
                <a:latin typeface="Calibri" charset="0"/>
                <a:ea typeface="Calibri" charset="0"/>
                <a:cs typeface="Calibri" charset="0"/>
              </a:rPr>
              <a:t> </a:t>
            </a:r>
            <a:r>
              <a:rPr lang="en-US" sz="2400" dirty="0" err="1">
                <a:latin typeface="Calibri" charset="0"/>
                <a:ea typeface="Calibri" charset="0"/>
                <a:cs typeface="Calibri" charset="0"/>
              </a:rPr>
              <a:t>giấy</a:t>
            </a:r>
            <a:r>
              <a:rPr lang="en-US" sz="2400" dirty="0">
                <a:latin typeface="Calibri" charset="0"/>
                <a:ea typeface="Calibri" charset="0"/>
                <a:cs typeface="Calibri" charset="0"/>
              </a:rPr>
              <a:t> </a:t>
            </a:r>
            <a:r>
              <a:rPr lang="vi-VN" sz="2400" dirty="0">
                <a:latin typeface="Calibri" charset="0"/>
                <a:ea typeface="Calibri" charset="0"/>
                <a:cs typeface="Calibri" charset="0"/>
              </a:rPr>
              <a:t>của một số nước</a:t>
            </a:r>
            <a:endParaRPr lang="en-US" sz="2400" dirty="0">
              <a:latin typeface="Calibri" charset="0"/>
              <a:ea typeface="Calibri" charset="0"/>
              <a:cs typeface="Calibri" charset="0"/>
            </a:endParaRPr>
          </a:p>
          <a:p>
            <a:pPr marL="0" indent="0" algn="just">
              <a:lnSpc>
                <a:spcPct val="150000"/>
              </a:lnSpc>
              <a:buNone/>
            </a:pPr>
            <a:r>
              <a:rPr lang="vi-VN" dirty="0">
                <a:latin typeface="Calibri" charset="0"/>
                <a:ea typeface="Calibri" charset="0"/>
                <a:cs typeface="Calibri" charset="0"/>
              </a:rPr>
              <a:t>Tác động của </a:t>
            </a:r>
            <a:r>
              <a:rPr lang="en-US" dirty="0" err="1">
                <a:latin typeface="Calibri" charset="0"/>
                <a:ea typeface="Calibri" charset="0"/>
                <a:cs typeface="Calibri" charset="0"/>
              </a:rPr>
              <a:t>thay</a:t>
            </a:r>
            <a:r>
              <a:rPr lang="en-US" dirty="0">
                <a:latin typeface="Calibri" charset="0"/>
                <a:ea typeface="Calibri" charset="0"/>
                <a:cs typeface="Calibri" charset="0"/>
              </a:rPr>
              <a:t> </a:t>
            </a:r>
            <a:r>
              <a:rPr lang="en-US" dirty="0" err="1">
                <a:latin typeface="Calibri" charset="0"/>
                <a:ea typeface="Calibri" charset="0"/>
                <a:cs typeface="Calibri" charset="0"/>
              </a:rPr>
              <a:t>đổi</a:t>
            </a:r>
            <a:r>
              <a:rPr lang="en-US" dirty="0">
                <a:latin typeface="Calibri" charset="0"/>
                <a:ea typeface="Calibri" charset="0"/>
                <a:cs typeface="Calibri" charset="0"/>
              </a:rPr>
              <a:t> </a:t>
            </a:r>
            <a:r>
              <a:rPr lang="en-US" dirty="0" err="1">
                <a:latin typeface="Calibri" charset="0"/>
                <a:ea typeface="Calibri" charset="0"/>
                <a:cs typeface="Calibri" charset="0"/>
              </a:rPr>
              <a:t>chính</a:t>
            </a:r>
            <a:r>
              <a:rPr lang="en-US" dirty="0">
                <a:latin typeface="Calibri" charset="0"/>
                <a:ea typeface="Calibri" charset="0"/>
                <a:cs typeface="Calibri" charset="0"/>
              </a:rPr>
              <a:t> </a:t>
            </a:r>
            <a:r>
              <a:rPr lang="en-US" dirty="0" err="1">
                <a:latin typeface="Calibri" charset="0"/>
                <a:ea typeface="Calibri" charset="0"/>
                <a:cs typeface="Calibri" charset="0"/>
              </a:rPr>
              <a:t>sách</a:t>
            </a:r>
            <a:r>
              <a:rPr lang="en-US" dirty="0">
                <a:latin typeface="Calibri" charset="0"/>
                <a:ea typeface="Calibri" charset="0"/>
                <a:cs typeface="Calibri" charset="0"/>
              </a:rPr>
              <a:t>  </a:t>
            </a:r>
          </a:p>
          <a:p>
            <a:pPr marL="300038" lvl="1" indent="0" algn="just">
              <a:lnSpc>
                <a:spcPct val="150000"/>
              </a:lnSpc>
              <a:buNone/>
            </a:pPr>
            <a:r>
              <a:rPr lang="en-US" sz="2400" dirty="0" err="1">
                <a:latin typeface="Calibri" charset="0"/>
                <a:ea typeface="Calibri" charset="0"/>
                <a:cs typeface="Calibri" charset="0"/>
              </a:rPr>
              <a:t>Đề</a:t>
            </a:r>
            <a:r>
              <a:rPr lang="en-US" sz="2400" dirty="0">
                <a:latin typeface="Calibri" charset="0"/>
                <a:ea typeface="Calibri" charset="0"/>
                <a:cs typeface="Calibri" charset="0"/>
              </a:rPr>
              <a:t> </a:t>
            </a:r>
            <a:r>
              <a:rPr lang="en-US" sz="2400" dirty="0" err="1">
                <a:latin typeface="Calibri" charset="0"/>
                <a:ea typeface="Calibri" charset="0"/>
                <a:cs typeface="Calibri" charset="0"/>
              </a:rPr>
              <a:t>xuất</a:t>
            </a:r>
            <a:r>
              <a:rPr lang="en-US" sz="2400" dirty="0">
                <a:latin typeface="Calibri" charset="0"/>
                <a:ea typeface="Calibri" charset="0"/>
                <a:cs typeface="Calibri" charset="0"/>
              </a:rPr>
              <a:t> </a:t>
            </a:r>
            <a:r>
              <a:rPr lang="en-US" sz="2400" dirty="0" err="1">
                <a:latin typeface="Calibri" charset="0"/>
                <a:ea typeface="Calibri" charset="0"/>
                <a:cs typeface="Calibri" charset="0"/>
              </a:rPr>
              <a:t>giải</a:t>
            </a:r>
            <a:r>
              <a:rPr lang="en-US" sz="2400" dirty="0">
                <a:latin typeface="Calibri" charset="0"/>
                <a:ea typeface="Calibri" charset="0"/>
                <a:cs typeface="Calibri" charset="0"/>
              </a:rPr>
              <a:t> </a:t>
            </a:r>
            <a:r>
              <a:rPr lang="en-US" sz="2400" dirty="0" err="1">
                <a:latin typeface="Calibri" charset="0"/>
                <a:ea typeface="Calibri" charset="0"/>
                <a:cs typeface="Calibri" charset="0"/>
              </a:rPr>
              <a:t>pháp</a:t>
            </a:r>
            <a:r>
              <a:rPr lang="en-US" sz="2400" dirty="0">
                <a:latin typeface="Calibri" charset="0"/>
                <a:ea typeface="Calibri" charset="0"/>
                <a:cs typeface="Calibri" charset="0"/>
              </a:rPr>
              <a:t> </a:t>
            </a:r>
            <a:r>
              <a:rPr lang="en-US" sz="2400" dirty="0" err="1">
                <a:latin typeface="Calibri" charset="0"/>
                <a:ea typeface="Calibri" charset="0"/>
                <a:cs typeface="Calibri" charset="0"/>
              </a:rPr>
              <a:t>chính</a:t>
            </a:r>
            <a:r>
              <a:rPr lang="en-US" sz="2400" dirty="0">
                <a:latin typeface="Calibri" charset="0"/>
                <a:ea typeface="Calibri" charset="0"/>
                <a:cs typeface="Calibri" charset="0"/>
              </a:rPr>
              <a:t> </a:t>
            </a:r>
            <a:r>
              <a:rPr lang="en-US" sz="2400" dirty="0" err="1">
                <a:latin typeface="Calibri" charset="0"/>
                <a:ea typeface="Calibri" charset="0"/>
                <a:cs typeface="Calibri" charset="0"/>
              </a:rPr>
              <a:t>sách</a:t>
            </a:r>
            <a:endParaRPr lang="en-US" sz="2400" dirty="0">
              <a:latin typeface="Calibri" charset="0"/>
              <a:ea typeface="Calibri" charset="0"/>
              <a:cs typeface="Calibri" charset="0"/>
            </a:endParaRPr>
          </a:p>
        </p:txBody>
      </p:sp>
      <p:sp>
        <p:nvSpPr>
          <p:cNvPr id="5" name="TextBox 4"/>
          <p:cNvSpPr txBox="1"/>
          <p:nvPr/>
        </p:nvSpPr>
        <p:spPr>
          <a:xfrm>
            <a:off x="4492625" y="1638300"/>
            <a:ext cx="355600" cy="923330"/>
          </a:xfrm>
          <a:prstGeom prst="rect">
            <a:avLst/>
          </a:prstGeom>
          <a:noFill/>
        </p:spPr>
        <p:txBody>
          <a:bodyPr wrap="square" rtlCol="0">
            <a:spAutoFit/>
          </a:bodyPr>
          <a:lstStyle/>
          <a:p>
            <a:r>
              <a:rPr lang="en-US" sz="5400" dirty="0" smtClean="0">
                <a:solidFill>
                  <a:srgbClr val="3C6B89"/>
                </a:solidFill>
              </a:rPr>
              <a:t>1</a:t>
            </a:r>
            <a:endParaRPr lang="en-US" sz="5400" dirty="0">
              <a:solidFill>
                <a:srgbClr val="3C6B89"/>
              </a:solidFill>
            </a:endParaRPr>
          </a:p>
        </p:txBody>
      </p:sp>
      <p:sp>
        <p:nvSpPr>
          <p:cNvPr id="6" name="TextBox 5"/>
          <p:cNvSpPr txBox="1"/>
          <p:nvPr/>
        </p:nvSpPr>
        <p:spPr>
          <a:xfrm>
            <a:off x="4492625" y="4521200"/>
            <a:ext cx="355600" cy="923330"/>
          </a:xfrm>
          <a:prstGeom prst="rect">
            <a:avLst/>
          </a:prstGeom>
          <a:noFill/>
        </p:spPr>
        <p:txBody>
          <a:bodyPr wrap="square" rtlCol="0">
            <a:spAutoFit/>
          </a:bodyPr>
          <a:lstStyle/>
          <a:p>
            <a:r>
              <a:rPr lang="en-US" sz="5400" dirty="0">
                <a:solidFill>
                  <a:srgbClr val="3C6B89"/>
                </a:solidFill>
              </a:rPr>
              <a:t>3</a:t>
            </a:r>
            <a:endParaRPr lang="en-US" sz="5400" dirty="0">
              <a:solidFill>
                <a:srgbClr val="3C6B89"/>
              </a:solidFill>
            </a:endParaRPr>
          </a:p>
        </p:txBody>
      </p:sp>
      <p:sp>
        <p:nvSpPr>
          <p:cNvPr id="7" name="TextBox 6"/>
          <p:cNvSpPr txBox="1"/>
          <p:nvPr/>
        </p:nvSpPr>
        <p:spPr>
          <a:xfrm>
            <a:off x="4745038" y="2972701"/>
            <a:ext cx="355600" cy="923330"/>
          </a:xfrm>
          <a:prstGeom prst="rect">
            <a:avLst/>
          </a:prstGeom>
          <a:noFill/>
        </p:spPr>
        <p:txBody>
          <a:bodyPr wrap="square" rtlCol="0">
            <a:spAutoFit/>
          </a:bodyPr>
          <a:lstStyle/>
          <a:p>
            <a:r>
              <a:rPr lang="en-US" sz="5400" dirty="0">
                <a:solidFill>
                  <a:srgbClr val="C00000"/>
                </a:solidFill>
              </a:rPr>
              <a:t>2</a:t>
            </a:r>
            <a:endParaRPr lang="en-US" sz="5400" dirty="0">
              <a:solidFill>
                <a:srgbClr val="C00000"/>
              </a:solidFill>
            </a:endParaRPr>
          </a:p>
        </p:txBody>
      </p:sp>
      <p:sp>
        <p:nvSpPr>
          <p:cNvPr id="8" name="TextBox 7"/>
          <p:cNvSpPr txBox="1"/>
          <p:nvPr/>
        </p:nvSpPr>
        <p:spPr>
          <a:xfrm>
            <a:off x="4745038" y="5688304"/>
            <a:ext cx="355600" cy="923330"/>
          </a:xfrm>
          <a:prstGeom prst="rect">
            <a:avLst/>
          </a:prstGeom>
          <a:noFill/>
        </p:spPr>
        <p:txBody>
          <a:bodyPr wrap="square" rtlCol="0">
            <a:spAutoFit/>
          </a:bodyPr>
          <a:lstStyle/>
          <a:p>
            <a:r>
              <a:rPr lang="en-US" sz="5400" dirty="0" smtClean="0">
                <a:solidFill>
                  <a:srgbClr val="C00000"/>
                </a:solidFill>
              </a:rPr>
              <a:t>4</a:t>
            </a:r>
            <a:endParaRPr lang="en-US" sz="5400" dirty="0">
              <a:solidFill>
                <a:srgbClr val="C00000"/>
              </a:solidFill>
            </a:endParaRPr>
          </a:p>
        </p:txBody>
      </p:sp>
    </p:spTree>
    <p:extLst>
      <p:ext uri="{BB962C8B-B14F-4D97-AF65-F5344CB8AC3E}">
        <p14:creationId xmlns:p14="http://schemas.microsoft.com/office/powerpoint/2010/main" val="2795616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831273"/>
          </a:xfrm>
        </p:spPr>
        <p:txBody>
          <a:bodyPr>
            <a:noAutofit/>
          </a:bodyPr>
          <a:lstStyle/>
          <a:p>
            <a:r>
              <a:rPr lang="vi-VN" sz="3600" b="1" dirty="0" smtClean="0">
                <a:solidFill>
                  <a:srgbClr val="3C6B89"/>
                </a:solidFill>
                <a:latin typeface="Calibri Light" charset="0"/>
                <a:ea typeface="Calibri Light" charset="0"/>
                <a:cs typeface="Calibri Light" charset="0"/>
              </a:rPr>
              <a:t>PHẾ LIỆU GIẤY HỖN HỢP NHẬP KHẨU THEO DN</a:t>
            </a:r>
            <a:endParaRPr lang="en-US" sz="3600" b="1" dirty="0">
              <a:solidFill>
                <a:srgbClr val="3C6B89"/>
              </a:solidFill>
              <a:latin typeface="Calibri Light" charset="0"/>
              <a:ea typeface="Calibri Light" charset="0"/>
              <a:cs typeface="Calibri Light" charset="0"/>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135493160"/>
              </p:ext>
            </p:extLst>
          </p:nvPr>
        </p:nvGraphicFramePr>
        <p:xfrm>
          <a:off x="372486" y="1826491"/>
          <a:ext cx="8534596" cy="4657349"/>
        </p:xfrm>
        <a:graphic>
          <a:graphicData uri="http://schemas.openxmlformats.org/drawingml/2006/table">
            <a:tbl>
              <a:tblPr firstRow="1" firstCol="1" bandRow="1">
                <a:tableStyleId>{5C22544A-7EE6-4342-B048-85BDC9FD1C3A}</a:tableStyleId>
              </a:tblPr>
              <a:tblGrid>
                <a:gridCol w="4449518">
                  <a:extLst>
                    <a:ext uri="{9D8B030D-6E8A-4147-A177-3AD203B41FA5}">
                      <a16:colId xmlns:a16="http://schemas.microsoft.com/office/drawing/2014/main" xmlns="" val="20000"/>
                    </a:ext>
                  </a:extLst>
                </a:gridCol>
                <a:gridCol w="2108547">
                  <a:extLst>
                    <a:ext uri="{9D8B030D-6E8A-4147-A177-3AD203B41FA5}">
                      <a16:colId xmlns:a16="http://schemas.microsoft.com/office/drawing/2014/main" xmlns="" val="20001"/>
                    </a:ext>
                  </a:extLst>
                </a:gridCol>
                <a:gridCol w="1976531">
                  <a:extLst>
                    <a:ext uri="{9D8B030D-6E8A-4147-A177-3AD203B41FA5}">
                      <a16:colId xmlns:a16="http://schemas.microsoft.com/office/drawing/2014/main" xmlns="" val="20002"/>
                    </a:ext>
                  </a:extLst>
                </a:gridCol>
              </a:tblGrid>
              <a:tr h="542930">
                <a:tc rowSpan="2">
                  <a:txBody>
                    <a:bodyPr/>
                    <a:lstStyle/>
                    <a:p>
                      <a:pPr marL="0" marR="0" algn="ctr">
                        <a:spcBef>
                          <a:spcPts val="0"/>
                        </a:spcBef>
                        <a:spcAft>
                          <a:spcPts val="0"/>
                        </a:spcAft>
                      </a:pPr>
                      <a:r>
                        <a:rPr lang="en-US" sz="1600" dirty="0" err="1">
                          <a:effectLst/>
                        </a:rPr>
                        <a:t>Doanh</a:t>
                      </a:r>
                      <a:r>
                        <a:rPr lang="en-US" sz="1600" dirty="0">
                          <a:effectLst/>
                        </a:rPr>
                        <a:t> </a:t>
                      </a:r>
                      <a:r>
                        <a:rPr lang="en-US" sz="1600" dirty="0" err="1">
                          <a:effectLst/>
                        </a:rPr>
                        <a:t>nghiệp</a:t>
                      </a:r>
                      <a:endParaRPr lang="en-US" sz="1600" dirty="0">
                        <a:effectLst/>
                        <a:latin typeface="Calibri"/>
                        <a:ea typeface="Times New Roman"/>
                        <a:cs typeface="Times New Roman"/>
                      </a:endParaRPr>
                    </a:p>
                  </a:txBody>
                  <a:tcPr marL="51435" marR="51435" marT="0" marB="0" anchor="ctr"/>
                </a:tc>
                <a:tc gridSpan="2">
                  <a:txBody>
                    <a:bodyPr/>
                    <a:lstStyle/>
                    <a:p>
                      <a:pPr marL="0" marR="0" algn="ctr">
                        <a:spcBef>
                          <a:spcPts val="0"/>
                        </a:spcBef>
                        <a:spcAft>
                          <a:spcPts val="0"/>
                        </a:spcAft>
                      </a:pPr>
                      <a:r>
                        <a:rPr lang="en-US" sz="1200" dirty="0" err="1">
                          <a:effectLst/>
                        </a:rPr>
                        <a:t>Lượng</a:t>
                      </a:r>
                      <a:r>
                        <a:rPr lang="en-US" sz="1200" dirty="0">
                          <a:effectLst/>
                        </a:rPr>
                        <a:t> </a:t>
                      </a:r>
                      <a:r>
                        <a:rPr lang="en-US" sz="1200" dirty="0" err="1">
                          <a:effectLst/>
                        </a:rPr>
                        <a:t>giấy</a:t>
                      </a:r>
                      <a:r>
                        <a:rPr lang="en-US" sz="1200" dirty="0">
                          <a:effectLst/>
                        </a:rPr>
                        <a:t> </a:t>
                      </a:r>
                      <a:r>
                        <a:rPr lang="en-US" sz="1200" dirty="0" err="1">
                          <a:effectLst/>
                        </a:rPr>
                        <a:t>nhập</a:t>
                      </a:r>
                      <a:r>
                        <a:rPr lang="en-US" sz="1200" dirty="0">
                          <a:effectLst/>
                        </a:rPr>
                        <a:t> </a:t>
                      </a:r>
                      <a:r>
                        <a:rPr lang="en-US" sz="1200" dirty="0" err="1">
                          <a:effectLst/>
                        </a:rPr>
                        <a:t>khẩu</a:t>
                      </a:r>
                      <a:r>
                        <a:rPr lang="en-US" sz="1200" dirty="0">
                          <a:effectLst/>
                        </a:rPr>
                        <a:t> (</a:t>
                      </a:r>
                      <a:r>
                        <a:rPr lang="en-US" sz="1200" dirty="0" err="1">
                          <a:effectLst/>
                        </a:rPr>
                        <a:t>Mã</a:t>
                      </a:r>
                      <a:r>
                        <a:rPr lang="en-US" sz="1200" dirty="0">
                          <a:effectLst/>
                        </a:rPr>
                        <a:t> 47079000)</a:t>
                      </a:r>
                    </a:p>
                    <a:p>
                      <a:pPr marL="0" marR="0" algn="ctr">
                        <a:spcBef>
                          <a:spcPts val="0"/>
                        </a:spcBef>
                        <a:spcAft>
                          <a:spcPts val="0"/>
                        </a:spcAft>
                      </a:pPr>
                      <a:r>
                        <a:rPr lang="en-US" sz="1200" dirty="0">
                          <a:effectLst/>
                        </a:rPr>
                        <a:t>Đ/v: </a:t>
                      </a:r>
                      <a:r>
                        <a:rPr lang="en-US" sz="1200" dirty="0" err="1">
                          <a:effectLst/>
                        </a:rPr>
                        <a:t>tấn</a:t>
                      </a:r>
                      <a:endParaRPr lang="en-US" sz="1200" dirty="0">
                        <a:effectLst/>
                        <a:latin typeface="Calibri"/>
                        <a:ea typeface="Times New Roman"/>
                        <a:cs typeface="Times New Roman"/>
                      </a:endParaRPr>
                    </a:p>
                  </a:txBody>
                  <a:tcPr marL="51435" marR="51435" marT="0" marB="0" anchor="ctr"/>
                </a:tc>
                <a:tc hMerge="1">
                  <a:txBody>
                    <a:bodyPr/>
                    <a:lstStyle/>
                    <a:p>
                      <a:endParaRPr lang="en-US"/>
                    </a:p>
                  </a:txBody>
                  <a:tcPr/>
                </a:tc>
                <a:extLst>
                  <a:ext uri="{0D108BD9-81ED-4DB2-BD59-A6C34878D82A}">
                    <a16:rowId xmlns:a16="http://schemas.microsoft.com/office/drawing/2014/main" xmlns="" val="10000"/>
                  </a:ext>
                </a:extLst>
              </a:tr>
              <a:tr h="542930">
                <a:tc vMerge="1">
                  <a:txBody>
                    <a:bodyPr/>
                    <a:lstStyle/>
                    <a:p>
                      <a:endParaRPr lang="en-US"/>
                    </a:p>
                  </a:txBody>
                  <a:tcPr/>
                </a:tc>
                <a:tc>
                  <a:txBody>
                    <a:bodyPr/>
                    <a:lstStyle/>
                    <a:p>
                      <a:pPr marL="0" marR="0" algn="ctr">
                        <a:spcBef>
                          <a:spcPts val="0"/>
                        </a:spcBef>
                        <a:spcAft>
                          <a:spcPts val="0"/>
                        </a:spcAft>
                      </a:pPr>
                      <a:r>
                        <a:rPr lang="en-US" sz="1100" dirty="0">
                          <a:effectLst/>
                        </a:rPr>
                        <a:t>2017</a:t>
                      </a:r>
                    </a:p>
                    <a:p>
                      <a:pPr marL="0" marR="0" algn="ctr">
                        <a:spcBef>
                          <a:spcPts val="0"/>
                        </a:spcBef>
                        <a:spcAft>
                          <a:spcPts val="0"/>
                        </a:spcAft>
                      </a:pPr>
                      <a:r>
                        <a:rPr lang="en-US" sz="1100" dirty="0">
                          <a:effectLst/>
                        </a:rPr>
                        <a:t>(6 </a:t>
                      </a:r>
                      <a:r>
                        <a:rPr lang="en-US" sz="1100" dirty="0" err="1">
                          <a:effectLst/>
                        </a:rPr>
                        <a:t>tháng</a:t>
                      </a:r>
                      <a:r>
                        <a:rPr lang="en-US" sz="1100" dirty="0">
                          <a:effectLst/>
                        </a:rPr>
                        <a:t> </a:t>
                      </a:r>
                      <a:r>
                        <a:rPr lang="en-US" sz="1100" dirty="0" err="1">
                          <a:effectLst/>
                        </a:rPr>
                        <a:t>cuối</a:t>
                      </a:r>
                      <a:r>
                        <a:rPr lang="en-US" sz="1100" dirty="0">
                          <a:effectLst/>
                        </a:rPr>
                        <a:t> </a:t>
                      </a:r>
                      <a:r>
                        <a:rPr lang="en-US" sz="1100" dirty="0" err="1">
                          <a:effectLst/>
                        </a:rPr>
                        <a:t>năm</a:t>
                      </a:r>
                      <a:r>
                        <a:rPr lang="en-US" sz="1100" dirty="0">
                          <a:effectLst/>
                        </a:rPr>
                        <a:t>)</a:t>
                      </a:r>
                      <a:endParaRPr lang="en-US" sz="1100" dirty="0">
                        <a:effectLst/>
                        <a:latin typeface="Calibri"/>
                        <a:ea typeface="Times New Roman"/>
                        <a:cs typeface="Times New Roman"/>
                      </a:endParaRPr>
                    </a:p>
                  </a:txBody>
                  <a:tcPr marL="51435" marR="51435" marT="0" marB="0" anchor="ctr"/>
                </a:tc>
                <a:tc>
                  <a:txBody>
                    <a:bodyPr/>
                    <a:lstStyle/>
                    <a:p>
                      <a:pPr marL="0" marR="0" algn="ctr">
                        <a:spcBef>
                          <a:spcPts val="0"/>
                        </a:spcBef>
                        <a:spcAft>
                          <a:spcPts val="0"/>
                        </a:spcAft>
                      </a:pPr>
                      <a:r>
                        <a:rPr lang="en-US" sz="1100" dirty="0">
                          <a:effectLst/>
                        </a:rPr>
                        <a:t>2018 </a:t>
                      </a:r>
                    </a:p>
                    <a:p>
                      <a:pPr marL="0" marR="0" algn="ctr">
                        <a:spcBef>
                          <a:spcPts val="0"/>
                        </a:spcBef>
                        <a:spcAft>
                          <a:spcPts val="0"/>
                        </a:spcAft>
                      </a:pPr>
                      <a:r>
                        <a:rPr lang="en-US" sz="1100" dirty="0">
                          <a:effectLst/>
                        </a:rPr>
                        <a:t>(6 </a:t>
                      </a:r>
                      <a:r>
                        <a:rPr lang="en-US" sz="1100" dirty="0" err="1">
                          <a:effectLst/>
                        </a:rPr>
                        <a:t>tháng</a:t>
                      </a:r>
                      <a:r>
                        <a:rPr lang="en-US" sz="1100" dirty="0">
                          <a:effectLst/>
                        </a:rPr>
                        <a:t> </a:t>
                      </a:r>
                      <a:r>
                        <a:rPr lang="en-US" sz="1100" dirty="0" err="1">
                          <a:effectLst/>
                        </a:rPr>
                        <a:t>đầu</a:t>
                      </a:r>
                      <a:r>
                        <a:rPr lang="en-US" sz="1100" dirty="0">
                          <a:effectLst/>
                        </a:rPr>
                        <a:t> </a:t>
                      </a:r>
                      <a:r>
                        <a:rPr lang="en-US" sz="1100" dirty="0" err="1">
                          <a:effectLst/>
                        </a:rPr>
                        <a:t>năm</a:t>
                      </a:r>
                      <a:r>
                        <a:rPr lang="en-US" sz="1100" dirty="0">
                          <a:effectLst/>
                        </a:rPr>
                        <a:t>)</a:t>
                      </a:r>
                      <a:endParaRPr lang="en-US" sz="11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1"/>
                  </a:ext>
                </a:extLst>
              </a:tr>
              <a:tr h="271465">
                <a:tc>
                  <a:txBody>
                    <a:bodyPr/>
                    <a:lstStyle/>
                    <a:p>
                      <a:pPr marL="0" marR="0" algn="just">
                        <a:spcBef>
                          <a:spcPts val="0"/>
                        </a:spcBef>
                        <a:spcAft>
                          <a:spcPts val="0"/>
                        </a:spcAft>
                      </a:pPr>
                      <a:r>
                        <a:rPr lang="en-US" sz="1200">
                          <a:effectLst/>
                        </a:rPr>
                        <a:t>Công ty TNHH Giấy KRAFT VINA</a:t>
                      </a:r>
                      <a:endParaRPr lang="en-US" sz="120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dirty="0">
                          <a:effectLst/>
                        </a:rPr>
                        <a:t>156,878</a:t>
                      </a:r>
                      <a:endParaRPr lang="en-US" sz="1200" dirty="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104,295</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2"/>
                  </a:ext>
                </a:extLst>
              </a:tr>
              <a:tr h="271465">
                <a:tc>
                  <a:txBody>
                    <a:bodyPr/>
                    <a:lstStyle/>
                    <a:p>
                      <a:pPr marL="0" marR="0" algn="just">
                        <a:spcBef>
                          <a:spcPts val="0"/>
                        </a:spcBef>
                        <a:spcAft>
                          <a:spcPts val="0"/>
                        </a:spcAft>
                      </a:pPr>
                      <a:r>
                        <a:rPr lang="en-US" sz="1200">
                          <a:effectLst/>
                        </a:rPr>
                        <a:t>Công ty TNHH Giấy Lee&amp;Man Việt Nam</a:t>
                      </a:r>
                      <a:endParaRPr lang="en-US" sz="120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89,475</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99,402</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3"/>
                  </a:ext>
                </a:extLst>
              </a:tr>
              <a:tr h="271465">
                <a:tc>
                  <a:txBody>
                    <a:bodyPr/>
                    <a:lstStyle/>
                    <a:p>
                      <a:pPr marL="0" marR="0" algn="just">
                        <a:spcBef>
                          <a:spcPts val="0"/>
                        </a:spcBef>
                        <a:spcAft>
                          <a:spcPts val="0"/>
                        </a:spcAft>
                      </a:pPr>
                      <a:r>
                        <a:rPr lang="en-US" sz="1200">
                          <a:effectLst/>
                        </a:rPr>
                        <a:t>Công ty TNHH Xưởng giấy Chánh Dương</a:t>
                      </a:r>
                      <a:endParaRPr lang="en-US" sz="120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dirty="0">
                          <a:effectLst/>
                        </a:rPr>
                        <a:t>57,991</a:t>
                      </a:r>
                      <a:endParaRPr lang="en-US" sz="1200" dirty="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31,235</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4"/>
                  </a:ext>
                </a:extLst>
              </a:tr>
              <a:tr h="271465">
                <a:tc>
                  <a:txBody>
                    <a:bodyPr/>
                    <a:lstStyle/>
                    <a:p>
                      <a:pPr marL="0" marR="0" algn="just">
                        <a:spcBef>
                          <a:spcPts val="0"/>
                        </a:spcBef>
                        <a:spcAft>
                          <a:spcPts val="0"/>
                        </a:spcAft>
                      </a:pPr>
                      <a:r>
                        <a:rPr lang="en-US" sz="1200" dirty="0" err="1">
                          <a:effectLst/>
                        </a:rPr>
                        <a:t>Công</a:t>
                      </a:r>
                      <a:r>
                        <a:rPr lang="en-US" sz="1200" dirty="0">
                          <a:effectLst/>
                        </a:rPr>
                        <a:t> </a:t>
                      </a:r>
                      <a:r>
                        <a:rPr lang="en-US" sz="1200" dirty="0" err="1">
                          <a:effectLst/>
                        </a:rPr>
                        <a:t>ty</a:t>
                      </a:r>
                      <a:r>
                        <a:rPr lang="en-US" sz="1200" dirty="0">
                          <a:effectLst/>
                        </a:rPr>
                        <a:t> </a:t>
                      </a:r>
                      <a:r>
                        <a:rPr lang="en-US" sz="1200" dirty="0" err="1">
                          <a:effectLst/>
                        </a:rPr>
                        <a:t>Cổ</a:t>
                      </a:r>
                      <a:r>
                        <a:rPr lang="en-US" sz="1200" dirty="0">
                          <a:effectLst/>
                        </a:rPr>
                        <a:t> </a:t>
                      </a:r>
                      <a:r>
                        <a:rPr lang="en-US" sz="1200" dirty="0" err="1">
                          <a:effectLst/>
                        </a:rPr>
                        <a:t>Phần</a:t>
                      </a:r>
                      <a:r>
                        <a:rPr lang="en-US" sz="1200" dirty="0">
                          <a:effectLst/>
                        </a:rPr>
                        <a:t> </a:t>
                      </a:r>
                      <a:r>
                        <a:rPr lang="en-US" sz="1200" dirty="0" err="1">
                          <a:effectLst/>
                        </a:rPr>
                        <a:t>Đông</a:t>
                      </a:r>
                      <a:r>
                        <a:rPr lang="en-US" sz="1200" dirty="0">
                          <a:effectLst/>
                        </a:rPr>
                        <a:t> </a:t>
                      </a:r>
                      <a:r>
                        <a:rPr lang="en-US" sz="1200" dirty="0" err="1">
                          <a:effectLst/>
                        </a:rPr>
                        <a:t>Hải</a:t>
                      </a:r>
                      <a:r>
                        <a:rPr lang="en-US" sz="1200" dirty="0">
                          <a:effectLst/>
                        </a:rPr>
                        <a:t> </a:t>
                      </a:r>
                      <a:r>
                        <a:rPr lang="en-US" sz="1200" dirty="0" err="1">
                          <a:effectLst/>
                        </a:rPr>
                        <a:t>Bến</a:t>
                      </a:r>
                      <a:r>
                        <a:rPr lang="en-US" sz="1200" dirty="0">
                          <a:effectLst/>
                        </a:rPr>
                        <a:t> </a:t>
                      </a:r>
                      <a:r>
                        <a:rPr lang="en-US" sz="1200" dirty="0" err="1">
                          <a:effectLst/>
                        </a:rPr>
                        <a:t>Tre</a:t>
                      </a:r>
                      <a:endParaRPr lang="en-US" sz="1200" dirty="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26,837</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32,882</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5"/>
                  </a:ext>
                </a:extLst>
              </a:tr>
              <a:tr h="271465">
                <a:tc>
                  <a:txBody>
                    <a:bodyPr/>
                    <a:lstStyle/>
                    <a:p>
                      <a:pPr marL="0" marR="0" algn="just">
                        <a:spcBef>
                          <a:spcPts val="0"/>
                        </a:spcBef>
                        <a:spcAft>
                          <a:spcPts val="0"/>
                        </a:spcAft>
                      </a:pPr>
                      <a:r>
                        <a:rPr lang="en-US" sz="1200" dirty="0" err="1">
                          <a:effectLst/>
                        </a:rPr>
                        <a:t>Công</a:t>
                      </a:r>
                      <a:r>
                        <a:rPr lang="en-US" sz="1200" dirty="0">
                          <a:effectLst/>
                        </a:rPr>
                        <a:t> </a:t>
                      </a:r>
                      <a:r>
                        <a:rPr lang="en-US" sz="1200" dirty="0" err="1">
                          <a:effectLst/>
                        </a:rPr>
                        <a:t>ty</a:t>
                      </a:r>
                      <a:r>
                        <a:rPr lang="en-US" sz="1200" dirty="0">
                          <a:effectLst/>
                        </a:rPr>
                        <a:t> TNHH </a:t>
                      </a:r>
                      <a:r>
                        <a:rPr lang="en-US" sz="1200" dirty="0" err="1">
                          <a:effectLst/>
                        </a:rPr>
                        <a:t>Giấy</a:t>
                      </a:r>
                      <a:r>
                        <a:rPr lang="en-US" sz="1200" dirty="0">
                          <a:effectLst/>
                        </a:rPr>
                        <a:t> </a:t>
                      </a:r>
                      <a:r>
                        <a:rPr lang="en-US" sz="1200" dirty="0" err="1">
                          <a:effectLst/>
                        </a:rPr>
                        <a:t>Đồng</a:t>
                      </a:r>
                      <a:r>
                        <a:rPr lang="en-US" sz="1200" dirty="0">
                          <a:effectLst/>
                        </a:rPr>
                        <a:t> </a:t>
                      </a:r>
                      <a:r>
                        <a:rPr lang="en-US" sz="1200" dirty="0" err="1">
                          <a:effectLst/>
                        </a:rPr>
                        <a:t>Tiến</a:t>
                      </a:r>
                      <a:r>
                        <a:rPr lang="en-US" sz="1200" dirty="0">
                          <a:effectLst/>
                        </a:rPr>
                        <a:t> </a:t>
                      </a:r>
                      <a:r>
                        <a:rPr lang="en-US" sz="1200" dirty="0" err="1">
                          <a:effectLst/>
                        </a:rPr>
                        <a:t>Bình</a:t>
                      </a:r>
                      <a:r>
                        <a:rPr lang="en-US" sz="1200" dirty="0">
                          <a:effectLst/>
                        </a:rPr>
                        <a:t> </a:t>
                      </a:r>
                      <a:r>
                        <a:rPr lang="en-US" sz="1200" dirty="0" err="1">
                          <a:effectLst/>
                        </a:rPr>
                        <a:t>Dương</a:t>
                      </a:r>
                      <a:endParaRPr lang="en-US" sz="1200" dirty="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27,881</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19,210</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6"/>
                  </a:ext>
                </a:extLst>
              </a:tr>
              <a:tr h="271465">
                <a:tc>
                  <a:txBody>
                    <a:bodyPr/>
                    <a:lstStyle/>
                    <a:p>
                      <a:pPr marL="0" marR="0" algn="just">
                        <a:spcBef>
                          <a:spcPts val="0"/>
                        </a:spcBef>
                        <a:spcAft>
                          <a:spcPts val="0"/>
                        </a:spcAft>
                      </a:pPr>
                      <a:r>
                        <a:rPr lang="en-US" sz="1200">
                          <a:effectLst/>
                        </a:rPr>
                        <a:t>Công ty TNHH JP Corelex (Việt Nam)</a:t>
                      </a:r>
                      <a:endParaRPr lang="en-US" sz="120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15,449</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10,251</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7"/>
                  </a:ext>
                </a:extLst>
              </a:tr>
              <a:tr h="271465">
                <a:tc>
                  <a:txBody>
                    <a:bodyPr/>
                    <a:lstStyle/>
                    <a:p>
                      <a:pPr marL="0" marR="0" algn="just">
                        <a:spcBef>
                          <a:spcPts val="0"/>
                        </a:spcBef>
                        <a:spcAft>
                          <a:spcPts val="0"/>
                        </a:spcAft>
                      </a:pPr>
                      <a:r>
                        <a:rPr lang="en-US" sz="1200" dirty="0" err="1">
                          <a:effectLst/>
                        </a:rPr>
                        <a:t>Công</a:t>
                      </a:r>
                      <a:r>
                        <a:rPr lang="en-US" sz="1200" dirty="0">
                          <a:effectLst/>
                        </a:rPr>
                        <a:t> </a:t>
                      </a:r>
                      <a:r>
                        <a:rPr lang="en-US" sz="1200" dirty="0" err="1">
                          <a:effectLst/>
                        </a:rPr>
                        <a:t>ty</a:t>
                      </a:r>
                      <a:r>
                        <a:rPr lang="en-US" sz="1200" dirty="0">
                          <a:effectLst/>
                        </a:rPr>
                        <a:t> </a:t>
                      </a:r>
                      <a:r>
                        <a:rPr lang="en-US" sz="1200" dirty="0" err="1">
                          <a:effectLst/>
                        </a:rPr>
                        <a:t>Cổ</a:t>
                      </a:r>
                      <a:r>
                        <a:rPr lang="en-US" sz="1200" dirty="0">
                          <a:effectLst/>
                        </a:rPr>
                        <a:t> </a:t>
                      </a:r>
                      <a:r>
                        <a:rPr lang="en-US" sz="1200" dirty="0" err="1">
                          <a:effectLst/>
                        </a:rPr>
                        <a:t>Phần</a:t>
                      </a:r>
                      <a:r>
                        <a:rPr lang="en-US" sz="1200" dirty="0">
                          <a:effectLst/>
                        </a:rPr>
                        <a:t> </a:t>
                      </a:r>
                      <a:r>
                        <a:rPr lang="en-US" sz="1200" dirty="0" err="1">
                          <a:effectLst/>
                        </a:rPr>
                        <a:t>Giấy</a:t>
                      </a:r>
                      <a:r>
                        <a:rPr lang="en-US" sz="1200" dirty="0">
                          <a:effectLst/>
                        </a:rPr>
                        <a:t> </a:t>
                      </a:r>
                      <a:r>
                        <a:rPr lang="en-US" sz="1200" dirty="0" err="1">
                          <a:effectLst/>
                        </a:rPr>
                        <a:t>Sài</a:t>
                      </a:r>
                      <a:r>
                        <a:rPr lang="en-US" sz="1200" dirty="0">
                          <a:effectLst/>
                        </a:rPr>
                        <a:t> </a:t>
                      </a:r>
                      <a:r>
                        <a:rPr lang="en-US" sz="1200" dirty="0" err="1">
                          <a:effectLst/>
                        </a:rPr>
                        <a:t>Gòn</a:t>
                      </a:r>
                      <a:endParaRPr lang="en-US" sz="1200" dirty="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6,229</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8,644</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8"/>
                  </a:ext>
                </a:extLst>
              </a:tr>
              <a:tr h="271465">
                <a:tc>
                  <a:txBody>
                    <a:bodyPr/>
                    <a:lstStyle/>
                    <a:p>
                      <a:pPr marL="0" marR="0" algn="just">
                        <a:spcBef>
                          <a:spcPts val="0"/>
                        </a:spcBef>
                        <a:spcAft>
                          <a:spcPts val="0"/>
                        </a:spcAft>
                      </a:pPr>
                      <a:r>
                        <a:rPr lang="en-US" sz="1200">
                          <a:effectLst/>
                        </a:rPr>
                        <a:t>Công ty cổ phần Giấy Mục Sơn</a:t>
                      </a:r>
                      <a:endParaRPr lang="en-US" sz="120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3,926</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12,585</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09"/>
                  </a:ext>
                </a:extLst>
              </a:tr>
              <a:tr h="271465">
                <a:tc>
                  <a:txBody>
                    <a:bodyPr/>
                    <a:lstStyle/>
                    <a:p>
                      <a:pPr marL="0" marR="0" algn="just">
                        <a:spcBef>
                          <a:spcPts val="0"/>
                        </a:spcBef>
                        <a:spcAft>
                          <a:spcPts val="0"/>
                        </a:spcAft>
                      </a:pPr>
                      <a:r>
                        <a:rPr lang="en-US" sz="1200">
                          <a:effectLst/>
                        </a:rPr>
                        <a:t>Công ty TNHH Đông Á Bắc Ninh</a:t>
                      </a:r>
                      <a:endParaRPr lang="en-US" sz="120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1,771</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23,853</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10"/>
                  </a:ext>
                </a:extLst>
              </a:tr>
              <a:tr h="271465">
                <a:tc>
                  <a:txBody>
                    <a:bodyPr/>
                    <a:lstStyle/>
                    <a:p>
                      <a:pPr marL="0" marR="0" algn="just">
                        <a:spcBef>
                          <a:spcPts val="0"/>
                        </a:spcBef>
                        <a:spcAft>
                          <a:spcPts val="0"/>
                        </a:spcAft>
                      </a:pPr>
                      <a:r>
                        <a:rPr lang="en-US" sz="1200">
                          <a:effectLst/>
                        </a:rPr>
                        <a:t>Công ty TNHH Giấy A.F.C</a:t>
                      </a:r>
                      <a:endParaRPr lang="en-US" sz="120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5,925</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20,438</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11"/>
                  </a:ext>
                </a:extLst>
              </a:tr>
              <a:tr h="271465">
                <a:tc>
                  <a:txBody>
                    <a:bodyPr/>
                    <a:lstStyle/>
                    <a:p>
                      <a:pPr marL="0" marR="0" algn="just">
                        <a:spcBef>
                          <a:spcPts val="0"/>
                        </a:spcBef>
                        <a:spcAft>
                          <a:spcPts val="0"/>
                        </a:spcAft>
                      </a:pPr>
                      <a:r>
                        <a:rPr lang="en-US" sz="1200">
                          <a:effectLst/>
                        </a:rPr>
                        <a:t>Công ty Cổ phần Giấy Lam Sơn Thanh Hoá</a:t>
                      </a:r>
                      <a:endParaRPr lang="en-US" sz="120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15,810</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3,517</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12"/>
                  </a:ext>
                </a:extLst>
              </a:tr>
              <a:tr h="313909">
                <a:tc>
                  <a:txBody>
                    <a:bodyPr/>
                    <a:lstStyle/>
                    <a:p>
                      <a:pPr marL="0" marR="0" algn="just">
                        <a:spcBef>
                          <a:spcPts val="0"/>
                        </a:spcBef>
                        <a:spcAft>
                          <a:spcPts val="0"/>
                        </a:spcAft>
                      </a:pPr>
                      <a:r>
                        <a:rPr lang="en-US" sz="1200" dirty="0" err="1">
                          <a:effectLst/>
                        </a:rPr>
                        <a:t>Công</a:t>
                      </a:r>
                      <a:r>
                        <a:rPr lang="en-US" sz="1200" dirty="0">
                          <a:effectLst/>
                        </a:rPr>
                        <a:t> </a:t>
                      </a:r>
                      <a:r>
                        <a:rPr lang="en-US" sz="1200" dirty="0" err="1">
                          <a:effectLst/>
                        </a:rPr>
                        <a:t>ty</a:t>
                      </a:r>
                      <a:r>
                        <a:rPr lang="en-US" sz="1200" dirty="0">
                          <a:effectLst/>
                        </a:rPr>
                        <a:t> TNHH </a:t>
                      </a:r>
                      <a:r>
                        <a:rPr lang="en-US" sz="1200" dirty="0" err="1">
                          <a:effectLst/>
                        </a:rPr>
                        <a:t>Công</a:t>
                      </a:r>
                      <a:r>
                        <a:rPr lang="en-US" sz="1200" dirty="0">
                          <a:effectLst/>
                        </a:rPr>
                        <a:t> </a:t>
                      </a:r>
                      <a:r>
                        <a:rPr lang="en-US" sz="1200" dirty="0" err="1">
                          <a:effectLst/>
                        </a:rPr>
                        <a:t>nghiệp</a:t>
                      </a:r>
                      <a:r>
                        <a:rPr lang="en-US" sz="1200" dirty="0">
                          <a:effectLst/>
                        </a:rPr>
                        <a:t> </a:t>
                      </a:r>
                      <a:r>
                        <a:rPr lang="en-US" sz="1200" dirty="0" err="1">
                          <a:effectLst/>
                        </a:rPr>
                        <a:t>Thương</a:t>
                      </a:r>
                      <a:r>
                        <a:rPr lang="en-US" sz="1200" dirty="0">
                          <a:effectLst/>
                        </a:rPr>
                        <a:t> </a:t>
                      </a:r>
                      <a:r>
                        <a:rPr lang="en-US" sz="1200" dirty="0" err="1">
                          <a:effectLst/>
                        </a:rPr>
                        <a:t>mại</a:t>
                      </a:r>
                      <a:r>
                        <a:rPr lang="en-US" sz="1200" dirty="0">
                          <a:effectLst/>
                        </a:rPr>
                        <a:t> </a:t>
                      </a:r>
                      <a:r>
                        <a:rPr lang="en-US" sz="1200" dirty="0" err="1">
                          <a:effectLst/>
                        </a:rPr>
                        <a:t>Gò</a:t>
                      </a:r>
                      <a:r>
                        <a:rPr lang="en-US" sz="1200" dirty="0">
                          <a:effectLst/>
                        </a:rPr>
                        <a:t> Sao</a:t>
                      </a:r>
                      <a:endParaRPr lang="en-US" sz="1200" dirty="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1,915</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2,641</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13"/>
                  </a:ext>
                </a:extLst>
              </a:tr>
              <a:tr h="271465">
                <a:tc>
                  <a:txBody>
                    <a:bodyPr/>
                    <a:lstStyle/>
                    <a:p>
                      <a:pPr marL="0" marR="0" algn="just">
                        <a:spcBef>
                          <a:spcPts val="0"/>
                        </a:spcBef>
                        <a:spcAft>
                          <a:spcPts val="0"/>
                        </a:spcAft>
                      </a:pPr>
                      <a:r>
                        <a:rPr lang="en-US" sz="1200" dirty="0" err="1">
                          <a:effectLst/>
                        </a:rPr>
                        <a:t>Công</a:t>
                      </a:r>
                      <a:r>
                        <a:rPr lang="en-US" sz="1200" dirty="0">
                          <a:effectLst/>
                        </a:rPr>
                        <a:t> </a:t>
                      </a:r>
                      <a:r>
                        <a:rPr lang="en-US" sz="1200" dirty="0" err="1">
                          <a:effectLst/>
                        </a:rPr>
                        <a:t>ty</a:t>
                      </a:r>
                      <a:r>
                        <a:rPr lang="en-US" sz="1200" dirty="0">
                          <a:effectLst/>
                        </a:rPr>
                        <a:t> </a:t>
                      </a:r>
                      <a:r>
                        <a:rPr lang="en-US" sz="1200" dirty="0" err="1">
                          <a:effectLst/>
                        </a:rPr>
                        <a:t>Cổ</a:t>
                      </a:r>
                      <a:r>
                        <a:rPr lang="en-US" sz="1200" dirty="0">
                          <a:effectLst/>
                        </a:rPr>
                        <a:t> </a:t>
                      </a:r>
                      <a:r>
                        <a:rPr lang="en-US" sz="1200" dirty="0" err="1">
                          <a:effectLst/>
                        </a:rPr>
                        <a:t>phần</a:t>
                      </a:r>
                      <a:r>
                        <a:rPr lang="en-US" sz="1200" dirty="0">
                          <a:effectLst/>
                        </a:rPr>
                        <a:t> </a:t>
                      </a:r>
                      <a:r>
                        <a:rPr lang="en-US" sz="1200" dirty="0" err="1">
                          <a:effectLst/>
                        </a:rPr>
                        <a:t>Giấy</a:t>
                      </a:r>
                      <a:r>
                        <a:rPr lang="en-US" sz="1200" dirty="0">
                          <a:effectLst/>
                        </a:rPr>
                        <a:t> An </a:t>
                      </a:r>
                      <a:r>
                        <a:rPr lang="en-US" sz="1200" dirty="0" err="1">
                          <a:effectLst/>
                        </a:rPr>
                        <a:t>Bình</a:t>
                      </a:r>
                      <a:endParaRPr lang="en-US" sz="1200" dirty="0">
                        <a:effectLst/>
                        <a:latin typeface="Calibri"/>
                        <a:ea typeface="Times New Roman"/>
                        <a:cs typeface="Times New Roman"/>
                      </a:endParaRPr>
                    </a:p>
                  </a:txBody>
                  <a:tcPr marL="51435" marR="51435" marT="0" marB="0"/>
                </a:tc>
                <a:tc>
                  <a:txBody>
                    <a:bodyPr/>
                    <a:lstStyle/>
                    <a:p>
                      <a:pPr marL="0" marR="0" algn="r">
                        <a:spcBef>
                          <a:spcPts val="0"/>
                        </a:spcBef>
                        <a:spcAft>
                          <a:spcPts val="0"/>
                        </a:spcAft>
                      </a:pPr>
                      <a:r>
                        <a:rPr lang="en-US" sz="1200">
                          <a:effectLst/>
                        </a:rPr>
                        <a:t>748</a:t>
                      </a:r>
                      <a:endParaRPr lang="en-US" sz="1200">
                        <a:effectLst/>
                        <a:latin typeface="Calibri"/>
                        <a:ea typeface="Times New Roman"/>
                        <a:cs typeface="Times New Roman"/>
                      </a:endParaRPr>
                    </a:p>
                  </a:txBody>
                  <a:tcPr marL="51435" marR="51435" marT="0" marB="0" anchor="ctr"/>
                </a:tc>
                <a:tc>
                  <a:txBody>
                    <a:bodyPr/>
                    <a:lstStyle/>
                    <a:p>
                      <a:pPr marL="0" marR="0" algn="r">
                        <a:spcBef>
                          <a:spcPts val="0"/>
                        </a:spcBef>
                        <a:spcAft>
                          <a:spcPts val="0"/>
                        </a:spcAft>
                      </a:pPr>
                      <a:r>
                        <a:rPr lang="en-US" sz="1200" dirty="0">
                          <a:effectLst/>
                        </a:rPr>
                        <a:t>553</a:t>
                      </a:r>
                      <a:endParaRPr lang="en-US" sz="1200" dirty="0">
                        <a:effectLst/>
                        <a:latin typeface="Calibri"/>
                        <a:ea typeface="Times New Roman"/>
                        <a:cs typeface="Times New Roman"/>
                      </a:endParaRPr>
                    </a:p>
                  </a:txBody>
                  <a:tcPr marL="51435" marR="51435" marT="0" marB="0"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598242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111"/>
          <a:stretch/>
        </p:blipFill>
        <p:spPr>
          <a:xfrm>
            <a:off x="0" y="0"/>
            <a:ext cx="9144000" cy="6858000"/>
          </a:xfrm>
          <a:prstGeom prst="rect">
            <a:avLst/>
          </a:prstGeom>
        </p:spPr>
      </p:pic>
      <p:sp>
        <p:nvSpPr>
          <p:cNvPr id="5" name="Rectangle 4"/>
          <p:cNvSpPr/>
          <p:nvPr/>
        </p:nvSpPr>
        <p:spPr>
          <a:xfrm>
            <a:off x="1282700" y="901700"/>
            <a:ext cx="6870700" cy="50546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0AD0A93-DA91-4A1E-B29E-47E7AF4FEF07}"/>
              </a:ext>
            </a:extLst>
          </p:cNvPr>
          <p:cNvSpPr>
            <a:spLocks noGrp="1"/>
          </p:cNvSpPr>
          <p:nvPr>
            <p:ph type="title"/>
          </p:nvPr>
        </p:nvSpPr>
        <p:spPr>
          <a:xfrm>
            <a:off x="1301750" y="901700"/>
            <a:ext cx="6851650" cy="5054600"/>
          </a:xfrm>
        </p:spPr>
        <p:txBody>
          <a:bodyPr anchor="ctr">
            <a:noAutofit/>
          </a:bodyPr>
          <a:lstStyle/>
          <a:p>
            <a:pPr marL="385763" indent="-385763" algn="ctr"/>
            <a:r>
              <a:rPr lang="en-US" sz="4800" dirty="0" err="1">
                <a:latin typeface="Calibri Light" charset="0"/>
                <a:ea typeface="Calibri Light" charset="0"/>
                <a:cs typeface="Calibri Light" charset="0"/>
              </a:rPr>
              <a:t>Đề</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xuất</a:t>
            </a:r>
            <a:r>
              <a:rPr lang="en-US" sz="4800" dirty="0">
                <a:latin typeface="Calibri Light" charset="0"/>
                <a:ea typeface="Calibri Light" charset="0"/>
                <a:cs typeface="Calibri Light" charset="0"/>
              </a:rPr>
              <a:t> </a:t>
            </a:r>
            <a:r>
              <a:rPr lang="en-US" sz="4800" dirty="0" smtClean="0">
                <a:latin typeface="Calibri Light" charset="0"/>
                <a:ea typeface="Calibri Light" charset="0"/>
                <a:cs typeface="Calibri Light" charset="0"/>
              </a:rPr>
              <a:t/>
            </a:r>
            <a:br>
              <a:rPr lang="en-US" sz="4800" dirty="0" smtClean="0">
                <a:latin typeface="Calibri Light" charset="0"/>
                <a:ea typeface="Calibri Light" charset="0"/>
                <a:cs typeface="Calibri Light" charset="0"/>
              </a:rPr>
            </a:br>
            <a:r>
              <a:rPr lang="en-US" sz="4800" dirty="0" err="1" smtClean="0">
                <a:latin typeface="Calibri Light" charset="0"/>
                <a:ea typeface="Calibri Light" charset="0"/>
                <a:cs typeface="Calibri Light" charset="0"/>
              </a:rPr>
              <a:t>giải</a:t>
            </a:r>
            <a:r>
              <a:rPr lang="en-US" sz="4800" dirty="0" smtClean="0">
                <a:latin typeface="Calibri Light" charset="0"/>
                <a:ea typeface="Calibri Light" charset="0"/>
                <a:cs typeface="Calibri Light" charset="0"/>
              </a:rPr>
              <a:t> </a:t>
            </a:r>
            <a:r>
              <a:rPr lang="en-US" sz="4800" dirty="0" err="1">
                <a:latin typeface="Calibri Light" charset="0"/>
                <a:ea typeface="Calibri Light" charset="0"/>
                <a:cs typeface="Calibri Light" charset="0"/>
              </a:rPr>
              <a:t>pháp</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chính</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sách</a:t>
            </a:r>
            <a:endParaRPr lang="en-US" sz="4800" dirty="0">
              <a:latin typeface="Calibri Light" charset="0"/>
              <a:ea typeface="Calibri Light" charset="0"/>
              <a:cs typeface="Calibri Light" charset="0"/>
            </a:endParaRPr>
          </a:p>
        </p:txBody>
      </p:sp>
    </p:spTree>
    <p:extLst>
      <p:ext uri="{BB962C8B-B14F-4D97-AF65-F5344CB8AC3E}">
        <p14:creationId xmlns:p14="http://schemas.microsoft.com/office/powerpoint/2010/main" val="29296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7C04A5-4EA8-40CA-A7C6-3011352F31D0}"/>
              </a:ext>
            </a:extLst>
          </p:cNvPr>
          <p:cNvSpPr>
            <a:spLocks noGrp="1"/>
          </p:cNvSpPr>
          <p:nvPr>
            <p:ph type="title" idx="4294967295"/>
          </p:nvPr>
        </p:nvSpPr>
        <p:spPr>
          <a:xfrm>
            <a:off x="0" y="0"/>
            <a:ext cx="9144000" cy="845127"/>
          </a:xfrm>
        </p:spPr>
        <p:txBody>
          <a:bodyPr>
            <a:normAutofit/>
          </a:bodyPr>
          <a:lstStyle/>
          <a:p>
            <a:r>
              <a:rPr lang="en-US" sz="4000" b="1" dirty="0" smtClean="0">
                <a:solidFill>
                  <a:srgbClr val="3C6B89"/>
                </a:solidFill>
                <a:latin typeface="Calibri Light" charset="0"/>
                <a:ea typeface="Calibri Light" charset="0"/>
                <a:cs typeface="Calibri Light" charset="0"/>
              </a:rPr>
              <a:t>ĐỀ XUẤT GIẢI PHÁP</a:t>
            </a:r>
            <a:r>
              <a:rPr lang="vi-VN" sz="4000" b="1" dirty="0" smtClean="0">
                <a:solidFill>
                  <a:srgbClr val="3C6B89"/>
                </a:solidFill>
                <a:latin typeface="Calibri Light" charset="0"/>
                <a:ea typeface="Calibri Light" charset="0"/>
                <a:cs typeface="Calibri Light" charset="0"/>
              </a:rPr>
              <a:t> CHÍNH SÁCH</a:t>
            </a:r>
            <a:endParaRPr lang="en-US" sz="4000" b="1" dirty="0">
              <a:solidFill>
                <a:srgbClr val="3C6B89"/>
              </a:solidFill>
              <a:latin typeface="Calibri Light" charset="0"/>
              <a:ea typeface="Calibri Light" charset="0"/>
              <a:cs typeface="Calibri Light" charset="0"/>
            </a:endParaRPr>
          </a:p>
        </p:txBody>
      </p:sp>
      <p:sp>
        <p:nvSpPr>
          <p:cNvPr id="3" name="Content Placeholder 2">
            <a:extLst>
              <a:ext uri="{FF2B5EF4-FFF2-40B4-BE49-F238E27FC236}">
                <a16:creationId xmlns:a16="http://schemas.microsoft.com/office/drawing/2014/main" xmlns="" id="{7D4A5D7E-5F70-4A2B-980C-0CC107EDDCC5}"/>
              </a:ext>
            </a:extLst>
          </p:cNvPr>
          <p:cNvSpPr>
            <a:spLocks noGrp="1"/>
          </p:cNvSpPr>
          <p:nvPr>
            <p:ph idx="4294967295"/>
          </p:nvPr>
        </p:nvSpPr>
        <p:spPr>
          <a:xfrm>
            <a:off x="628650" y="1654609"/>
            <a:ext cx="7886700" cy="3684587"/>
          </a:xfrm>
        </p:spPr>
        <p:txBody>
          <a:bodyPr>
            <a:noAutofit/>
          </a:bodyPr>
          <a:lstStyle/>
          <a:p>
            <a:pPr algn="just">
              <a:lnSpc>
                <a:spcPct val="170000"/>
              </a:lnSpc>
              <a:spcBef>
                <a:spcPts val="450"/>
              </a:spcBef>
              <a:spcAft>
                <a:spcPts val="450"/>
              </a:spcAft>
              <a:buFontTx/>
              <a:buAutoNum type="arabicPeriod"/>
              <a:defRPr/>
            </a:pPr>
            <a:r>
              <a:rPr lang="vi-VN" altLang="en-US" sz="1800" b="1" dirty="0">
                <a:latin typeface="Calibri" charset="0"/>
                <a:ea typeface="Calibri" charset="0"/>
                <a:cs typeface="Calibri" charset="0"/>
              </a:rPr>
              <a:t>Cần đánh giá tác động kỹ càng</a:t>
            </a:r>
          </a:p>
          <a:p>
            <a:pPr lvl="1" algn="just">
              <a:lnSpc>
                <a:spcPct val="170000"/>
              </a:lnSpc>
              <a:spcBef>
                <a:spcPts val="450"/>
              </a:spcBef>
              <a:spcAft>
                <a:spcPts val="450"/>
              </a:spcAft>
              <a:buFont typeface="Wingdings" pitchFamily="2" charset="2"/>
              <a:buChar char="à"/>
              <a:defRPr/>
            </a:pPr>
            <a:r>
              <a:rPr lang="vi-VN" altLang="en-US" sz="1800" dirty="0" smtClean="0">
                <a:latin typeface="Calibri" charset="0"/>
                <a:ea typeface="Calibri" charset="0"/>
                <a:cs typeface="Calibri" charset="0"/>
                <a:sym typeface="Wingdings" pitchFamily="2" charset="2"/>
              </a:rPr>
              <a:t> Chỉ </a:t>
            </a:r>
            <a:r>
              <a:rPr lang="vi-VN" altLang="en-US" sz="1800" dirty="0">
                <a:latin typeface="Calibri" charset="0"/>
                <a:ea typeface="Calibri" charset="0"/>
                <a:cs typeface="Calibri" charset="0"/>
                <a:sym typeface="Wingdings" pitchFamily="2" charset="2"/>
              </a:rPr>
              <a:t>thị 27/CT-TTg: Sửa danh mục theo thủ tục rút gọn</a:t>
            </a:r>
          </a:p>
          <a:p>
            <a:pPr marL="0" indent="0" algn="just">
              <a:lnSpc>
                <a:spcPct val="170000"/>
              </a:lnSpc>
              <a:spcBef>
                <a:spcPts val="450"/>
              </a:spcBef>
              <a:spcAft>
                <a:spcPts val="450"/>
              </a:spcAft>
              <a:buNone/>
              <a:defRPr/>
            </a:pPr>
            <a:r>
              <a:rPr lang="vi-VN" altLang="en-US" sz="1800" b="1" dirty="0">
                <a:latin typeface="Calibri" charset="0"/>
                <a:ea typeface="Calibri" charset="0"/>
                <a:cs typeface="Calibri" charset="0"/>
              </a:rPr>
              <a:t>2. Nên sử dụng các biện pháp phù hợp</a:t>
            </a:r>
            <a:endParaRPr lang="en-US" sz="1800" b="1" dirty="0">
              <a:latin typeface="Calibri" charset="0"/>
              <a:ea typeface="Calibri" charset="0"/>
              <a:cs typeface="Calibri" charset="0"/>
            </a:endParaRPr>
          </a:p>
          <a:p>
            <a:pPr lvl="1">
              <a:lnSpc>
                <a:spcPct val="170000"/>
              </a:lnSpc>
              <a:buFont typeface="Courier New" charset="0"/>
              <a:buChar char="o"/>
            </a:pPr>
            <a:r>
              <a:rPr lang="vi-VN" sz="1800" dirty="0" smtClean="0">
                <a:latin typeface="Calibri" charset="0"/>
                <a:ea typeface="Calibri" charset="0"/>
                <a:cs typeface="Calibri" charset="0"/>
              </a:rPr>
              <a:t>Hạn </a:t>
            </a:r>
            <a:r>
              <a:rPr lang="vi-VN" sz="1800" dirty="0">
                <a:latin typeface="Calibri" charset="0"/>
                <a:ea typeface="Calibri" charset="0"/>
                <a:cs typeface="Calibri" charset="0"/>
              </a:rPr>
              <a:t>chế đối tượng nhập khẩu: thương nhân nk ủy thác </a:t>
            </a:r>
            <a:r>
              <a:rPr lang="vi-VN" sz="1800" dirty="0">
                <a:latin typeface="Calibri" charset="0"/>
                <a:ea typeface="Calibri" charset="0"/>
                <a:cs typeface="Calibri" charset="0"/>
                <a:sym typeface="Wingdings" pitchFamily="2" charset="2"/>
              </a:rPr>
              <a:t> Sửa Nghị định 38 </a:t>
            </a:r>
          </a:p>
          <a:p>
            <a:pPr lvl="1">
              <a:lnSpc>
                <a:spcPct val="170000"/>
              </a:lnSpc>
              <a:buFont typeface="Courier New" charset="0"/>
              <a:buChar char="o"/>
            </a:pPr>
            <a:r>
              <a:rPr lang="vi-VN" sz="1800" dirty="0" smtClean="0">
                <a:latin typeface="Calibri" charset="0"/>
                <a:ea typeface="Calibri" charset="0"/>
                <a:cs typeface="Calibri" charset="0"/>
              </a:rPr>
              <a:t>Hạn </a:t>
            </a:r>
            <a:r>
              <a:rPr lang="vi-VN" sz="1800" dirty="0">
                <a:latin typeface="Calibri" charset="0"/>
                <a:ea typeface="Calibri" charset="0"/>
                <a:cs typeface="Calibri" charset="0"/>
              </a:rPr>
              <a:t>chế số lượng: Lượng nhập khẩu theo năng lực sản xuất</a:t>
            </a:r>
            <a:endParaRPr lang="vi-VN" sz="1800" dirty="0">
              <a:latin typeface="Calibri" charset="0"/>
              <a:ea typeface="Calibri" charset="0"/>
              <a:cs typeface="Calibri" charset="0"/>
              <a:sym typeface="Wingdings" pitchFamily="2" charset="2"/>
            </a:endParaRPr>
          </a:p>
          <a:p>
            <a:pPr lvl="1">
              <a:lnSpc>
                <a:spcPct val="170000"/>
              </a:lnSpc>
              <a:buFont typeface="Courier New" charset="0"/>
              <a:buChar char="o"/>
            </a:pPr>
            <a:r>
              <a:rPr lang="vi-VN" sz="1800" dirty="0" smtClean="0">
                <a:latin typeface="Calibri" charset="0"/>
                <a:ea typeface="Calibri" charset="0"/>
                <a:cs typeface="Calibri" charset="0"/>
                <a:sym typeface="Wingdings" pitchFamily="2" charset="2"/>
              </a:rPr>
              <a:t>Quy </a:t>
            </a:r>
            <a:r>
              <a:rPr lang="vi-VN" sz="1800" dirty="0">
                <a:latin typeface="Calibri" charset="0"/>
                <a:ea typeface="Calibri" charset="0"/>
                <a:cs typeface="Calibri" charset="0"/>
                <a:sym typeface="Wingdings" pitchFamily="2" charset="2"/>
              </a:rPr>
              <a:t>định lại về tỉ lệ tạp chất theo kinh nghiệm các nước: PL hiện hành quy định chặt hơn các nước nhưng chưa phù hợp, không bảo đảm tính khả thi</a:t>
            </a:r>
          </a:p>
          <a:p>
            <a:pPr marL="0" indent="0">
              <a:lnSpc>
                <a:spcPct val="170000"/>
              </a:lnSpc>
              <a:buNone/>
            </a:pPr>
            <a:r>
              <a:rPr lang="vi-VN" sz="1800" b="1" dirty="0">
                <a:latin typeface="Calibri" charset="0"/>
                <a:ea typeface="Calibri" charset="0"/>
                <a:cs typeface="Calibri" charset="0"/>
                <a:sym typeface="Wingdings" pitchFamily="2" charset="2"/>
              </a:rPr>
              <a:t>3. Tăng cường kiểm soát tuân thủ: </a:t>
            </a:r>
            <a:r>
              <a:rPr lang="vi-VN" sz="1800" dirty="0">
                <a:latin typeface="Calibri" charset="0"/>
                <a:ea typeface="Calibri" charset="0"/>
                <a:cs typeface="Calibri" charset="0"/>
                <a:sym typeface="Wingdings" pitchFamily="2" charset="2"/>
              </a:rPr>
              <a:t>nhập khẩu và xử lý môi trường</a:t>
            </a:r>
          </a:p>
          <a:p>
            <a:pPr marL="0" indent="0">
              <a:lnSpc>
                <a:spcPct val="170000"/>
              </a:lnSpc>
              <a:buNone/>
            </a:pPr>
            <a:r>
              <a:rPr lang="vi-VN" sz="1800" dirty="0">
                <a:latin typeface="Calibri" charset="0"/>
                <a:ea typeface="Calibri" charset="0"/>
                <a:cs typeface="Calibri" charset="0"/>
              </a:rPr>
              <a:t> </a:t>
            </a:r>
            <a:endParaRPr lang="vi-VN" sz="1800" dirty="0">
              <a:latin typeface="Calibri" charset="0"/>
              <a:ea typeface="Calibri" charset="0"/>
              <a:cs typeface="Calibri" charset="0"/>
              <a:sym typeface="Wingdings" pitchFamily="2" charset="2"/>
            </a:endParaRPr>
          </a:p>
        </p:txBody>
      </p:sp>
    </p:spTree>
    <p:extLst>
      <p:ext uri="{BB962C8B-B14F-4D97-AF65-F5344CB8AC3E}">
        <p14:creationId xmlns:p14="http://schemas.microsoft.com/office/powerpoint/2010/main" val="81076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7B3CA1-ABAF-4D6C-98ED-41596B97097B}"/>
              </a:ext>
            </a:extLst>
          </p:cNvPr>
          <p:cNvSpPr>
            <a:spLocks noGrp="1"/>
          </p:cNvSpPr>
          <p:nvPr>
            <p:ph idx="4294967295"/>
          </p:nvPr>
        </p:nvSpPr>
        <p:spPr>
          <a:xfrm>
            <a:off x="457200" y="1738745"/>
            <a:ext cx="8229600" cy="4525963"/>
          </a:xfrm>
        </p:spPr>
        <p:txBody>
          <a:bodyPr>
            <a:normAutofit/>
          </a:bodyPr>
          <a:lstStyle/>
          <a:p>
            <a:pPr marL="0" indent="0">
              <a:lnSpc>
                <a:spcPct val="150000"/>
              </a:lnSpc>
              <a:buNone/>
            </a:pPr>
            <a:r>
              <a:rPr lang="vi-VN" b="1" dirty="0">
                <a:latin typeface="Calibri" charset="0"/>
                <a:ea typeface="Calibri" charset="0"/>
                <a:cs typeface="Calibri" charset="0"/>
                <a:sym typeface="Wingdings" pitchFamily="2" charset="2"/>
              </a:rPr>
              <a:t>4. </a:t>
            </a:r>
            <a:r>
              <a:rPr lang="vi-VN" altLang="en-US" b="1" dirty="0">
                <a:latin typeface="Calibri" charset="0"/>
                <a:ea typeface="Calibri" charset="0"/>
                <a:cs typeface="Calibri" charset="0"/>
              </a:rPr>
              <a:t>Cân nhắc thận trọng biện pháp</a:t>
            </a:r>
            <a:r>
              <a:rPr lang="en-US" b="1" dirty="0">
                <a:latin typeface="Calibri" charset="0"/>
                <a:ea typeface="Calibri" charset="0"/>
                <a:cs typeface="Calibri" charset="0"/>
              </a:rPr>
              <a:t> </a:t>
            </a:r>
            <a:r>
              <a:rPr lang="en-US" b="1" dirty="0" err="1">
                <a:latin typeface="Calibri" charset="0"/>
                <a:ea typeface="Calibri" charset="0"/>
                <a:cs typeface="Calibri" charset="0"/>
              </a:rPr>
              <a:t>tạm</a:t>
            </a:r>
            <a:r>
              <a:rPr lang="en-US" b="1" dirty="0">
                <a:latin typeface="Calibri" charset="0"/>
                <a:ea typeface="Calibri" charset="0"/>
                <a:cs typeface="Calibri" charset="0"/>
              </a:rPr>
              <a:t> </a:t>
            </a:r>
            <a:r>
              <a:rPr lang="en-US" b="1" dirty="0" err="1">
                <a:latin typeface="Calibri" charset="0"/>
                <a:ea typeface="Calibri" charset="0"/>
                <a:cs typeface="Calibri" charset="0"/>
              </a:rPr>
              <a:t>ngừng</a:t>
            </a:r>
            <a:r>
              <a:rPr lang="en-US" b="1" dirty="0">
                <a:latin typeface="Calibri" charset="0"/>
                <a:ea typeface="Calibri" charset="0"/>
                <a:cs typeface="Calibri" charset="0"/>
              </a:rPr>
              <a:t> </a:t>
            </a:r>
            <a:r>
              <a:rPr lang="en-US" b="1" dirty="0" err="1">
                <a:latin typeface="Calibri" charset="0"/>
                <a:ea typeface="Calibri" charset="0"/>
                <a:cs typeface="Calibri" charset="0"/>
              </a:rPr>
              <a:t>nhập</a:t>
            </a:r>
            <a:r>
              <a:rPr lang="en-US" b="1" dirty="0">
                <a:latin typeface="Calibri" charset="0"/>
                <a:ea typeface="Calibri" charset="0"/>
                <a:cs typeface="Calibri" charset="0"/>
              </a:rPr>
              <a:t> </a:t>
            </a:r>
            <a:r>
              <a:rPr lang="en-US" b="1" dirty="0" err="1">
                <a:latin typeface="Calibri" charset="0"/>
                <a:ea typeface="Calibri" charset="0"/>
                <a:cs typeface="Calibri" charset="0"/>
              </a:rPr>
              <a:t>khẩu</a:t>
            </a:r>
            <a:r>
              <a:rPr lang="en-US" b="1" dirty="0">
                <a:latin typeface="Calibri" charset="0"/>
                <a:ea typeface="Calibri" charset="0"/>
                <a:cs typeface="Calibri" charset="0"/>
              </a:rPr>
              <a:t>, </a:t>
            </a:r>
            <a:r>
              <a:rPr lang="en-US" b="1" dirty="0" err="1">
                <a:latin typeface="Calibri" charset="0"/>
                <a:ea typeface="Calibri" charset="0"/>
                <a:cs typeface="Calibri" charset="0"/>
              </a:rPr>
              <a:t>cấm</a:t>
            </a:r>
            <a:r>
              <a:rPr lang="en-US" b="1" dirty="0">
                <a:latin typeface="Calibri" charset="0"/>
                <a:ea typeface="Calibri" charset="0"/>
                <a:cs typeface="Calibri" charset="0"/>
              </a:rPr>
              <a:t> </a:t>
            </a:r>
            <a:r>
              <a:rPr lang="en-US" b="1" dirty="0" err="1">
                <a:latin typeface="Calibri" charset="0"/>
                <a:ea typeface="Calibri" charset="0"/>
                <a:cs typeface="Calibri" charset="0"/>
              </a:rPr>
              <a:t>nhập</a:t>
            </a:r>
            <a:r>
              <a:rPr lang="en-US" b="1" dirty="0">
                <a:latin typeface="Calibri" charset="0"/>
                <a:ea typeface="Calibri" charset="0"/>
                <a:cs typeface="Calibri" charset="0"/>
              </a:rPr>
              <a:t> </a:t>
            </a:r>
            <a:r>
              <a:rPr lang="en-US" b="1" dirty="0" err="1">
                <a:latin typeface="Calibri" charset="0"/>
                <a:ea typeface="Calibri" charset="0"/>
                <a:cs typeface="Calibri" charset="0"/>
              </a:rPr>
              <a:t>khẩu</a:t>
            </a:r>
            <a:r>
              <a:rPr lang="en-US" b="1" dirty="0">
                <a:latin typeface="Calibri" charset="0"/>
                <a:ea typeface="Calibri" charset="0"/>
                <a:cs typeface="Calibri" charset="0"/>
              </a:rPr>
              <a:t>:</a:t>
            </a:r>
            <a:endParaRPr lang="vi-VN" b="1" dirty="0">
              <a:latin typeface="Calibri" charset="0"/>
              <a:ea typeface="Calibri" charset="0"/>
              <a:cs typeface="Calibri" charset="0"/>
            </a:endParaRPr>
          </a:p>
          <a:p>
            <a:pPr lvl="1">
              <a:lnSpc>
                <a:spcPct val="150000"/>
              </a:lnSpc>
              <a:buFont typeface="Courier New" charset="0"/>
              <a:buChar char="o"/>
            </a:pPr>
            <a:r>
              <a:rPr lang="en-US" sz="2400" dirty="0" err="1">
                <a:latin typeface="Calibri" charset="0"/>
                <a:ea typeface="Calibri" charset="0"/>
                <a:cs typeface="Calibri" charset="0"/>
              </a:rPr>
              <a:t>Mức</a:t>
            </a:r>
            <a:r>
              <a:rPr lang="en-US" sz="2400" dirty="0">
                <a:latin typeface="Calibri" charset="0"/>
                <a:ea typeface="Calibri" charset="0"/>
                <a:cs typeface="Calibri" charset="0"/>
              </a:rPr>
              <a:t> </a:t>
            </a:r>
            <a:r>
              <a:rPr lang="en-US" sz="2400" dirty="0" err="1">
                <a:latin typeface="Calibri" charset="0"/>
                <a:ea typeface="Calibri" charset="0"/>
                <a:cs typeface="Calibri" charset="0"/>
              </a:rPr>
              <a:t>tăng</a:t>
            </a:r>
            <a:r>
              <a:rPr lang="en-US" sz="2400" dirty="0">
                <a:latin typeface="Calibri" charset="0"/>
                <a:ea typeface="Calibri" charset="0"/>
                <a:cs typeface="Calibri" charset="0"/>
              </a:rPr>
              <a:t> chi </a:t>
            </a:r>
            <a:r>
              <a:rPr lang="en-US" sz="2400" dirty="0" err="1">
                <a:latin typeface="Calibri" charset="0"/>
                <a:ea typeface="Calibri" charset="0"/>
                <a:cs typeface="Calibri" charset="0"/>
              </a:rPr>
              <a:t>phí</a:t>
            </a:r>
            <a:r>
              <a:rPr lang="en-US" sz="2400" dirty="0">
                <a:latin typeface="Calibri" charset="0"/>
                <a:ea typeface="Calibri" charset="0"/>
                <a:cs typeface="Calibri" charset="0"/>
              </a:rPr>
              <a:t> </a:t>
            </a:r>
            <a:r>
              <a:rPr lang="en-US" sz="2400" dirty="0" err="1">
                <a:latin typeface="Calibri" charset="0"/>
                <a:ea typeface="Calibri" charset="0"/>
                <a:cs typeface="Calibri" charset="0"/>
              </a:rPr>
              <a:t>đầu</a:t>
            </a:r>
            <a:r>
              <a:rPr lang="en-US" sz="2400" dirty="0">
                <a:latin typeface="Calibri" charset="0"/>
                <a:ea typeface="Calibri" charset="0"/>
                <a:cs typeface="Calibri" charset="0"/>
              </a:rPr>
              <a:t> </a:t>
            </a:r>
            <a:r>
              <a:rPr lang="en-US" sz="2400" dirty="0" err="1">
                <a:latin typeface="Calibri" charset="0"/>
                <a:ea typeface="Calibri" charset="0"/>
                <a:cs typeface="Calibri" charset="0"/>
              </a:rPr>
              <a:t>vào</a:t>
            </a:r>
            <a:r>
              <a:rPr lang="en-US" sz="2400" dirty="0">
                <a:latin typeface="Calibri" charset="0"/>
                <a:ea typeface="Calibri" charset="0"/>
                <a:cs typeface="Calibri" charset="0"/>
              </a:rPr>
              <a:t> </a:t>
            </a:r>
            <a:r>
              <a:rPr lang="en-US" sz="2400" dirty="0" err="1">
                <a:latin typeface="Calibri" charset="0"/>
                <a:ea typeface="Calibri" charset="0"/>
                <a:cs typeface="Calibri" charset="0"/>
              </a:rPr>
              <a:t>của</a:t>
            </a:r>
            <a:r>
              <a:rPr lang="en-US" sz="2400" dirty="0">
                <a:latin typeface="Calibri" charset="0"/>
                <a:ea typeface="Calibri" charset="0"/>
                <a:cs typeface="Calibri" charset="0"/>
              </a:rPr>
              <a:t> </a:t>
            </a:r>
            <a:r>
              <a:rPr lang="en-US" sz="2400" dirty="0" err="1">
                <a:latin typeface="Calibri" charset="0"/>
                <a:ea typeface="Calibri" charset="0"/>
                <a:cs typeface="Calibri" charset="0"/>
              </a:rPr>
              <a:t>các</a:t>
            </a:r>
            <a:r>
              <a:rPr lang="en-US" sz="2400" dirty="0">
                <a:latin typeface="Calibri" charset="0"/>
                <a:ea typeface="Calibri" charset="0"/>
                <a:cs typeface="Calibri" charset="0"/>
              </a:rPr>
              <a:t> </a:t>
            </a:r>
            <a:r>
              <a:rPr lang="en-US" sz="2400" dirty="0" err="1">
                <a:latin typeface="Calibri" charset="0"/>
                <a:ea typeface="Calibri" charset="0"/>
                <a:cs typeface="Calibri" charset="0"/>
              </a:rPr>
              <a:t>nhà</a:t>
            </a:r>
            <a:r>
              <a:rPr lang="en-US" sz="2400" dirty="0">
                <a:latin typeface="Calibri" charset="0"/>
                <a:ea typeface="Calibri" charset="0"/>
                <a:cs typeface="Calibri" charset="0"/>
              </a:rPr>
              <a:t> </a:t>
            </a:r>
            <a:r>
              <a:rPr lang="en-US" sz="2400" dirty="0" err="1">
                <a:latin typeface="Calibri" charset="0"/>
                <a:ea typeface="Calibri" charset="0"/>
                <a:cs typeface="Calibri" charset="0"/>
              </a:rPr>
              <a:t>máy</a:t>
            </a:r>
            <a:endParaRPr lang="en-US" sz="2400" dirty="0">
              <a:latin typeface="Calibri" charset="0"/>
              <a:ea typeface="Calibri" charset="0"/>
              <a:cs typeface="Calibri" charset="0"/>
            </a:endParaRPr>
          </a:p>
          <a:p>
            <a:pPr lvl="1">
              <a:lnSpc>
                <a:spcPct val="150000"/>
              </a:lnSpc>
              <a:buFont typeface="Courier New" charset="0"/>
              <a:buChar char="o"/>
            </a:pPr>
            <a:r>
              <a:rPr lang="en-US" sz="2400" dirty="0">
                <a:latin typeface="Calibri" charset="0"/>
                <a:ea typeface="Calibri" charset="0"/>
                <a:cs typeface="Calibri" charset="0"/>
              </a:rPr>
              <a:t>Chi </a:t>
            </a:r>
            <a:r>
              <a:rPr lang="en-US" sz="2400" dirty="0" err="1">
                <a:latin typeface="Calibri" charset="0"/>
                <a:ea typeface="Calibri" charset="0"/>
                <a:cs typeface="Calibri" charset="0"/>
              </a:rPr>
              <a:t>phí</a:t>
            </a:r>
            <a:r>
              <a:rPr lang="en-US" sz="2400" dirty="0">
                <a:latin typeface="Calibri" charset="0"/>
                <a:ea typeface="Calibri" charset="0"/>
                <a:cs typeface="Calibri" charset="0"/>
              </a:rPr>
              <a:t> </a:t>
            </a:r>
            <a:r>
              <a:rPr lang="en-US" sz="2400" dirty="0" err="1">
                <a:latin typeface="Calibri" charset="0"/>
                <a:ea typeface="Calibri" charset="0"/>
                <a:cs typeface="Calibri" charset="0"/>
              </a:rPr>
              <a:t>cho</a:t>
            </a:r>
            <a:r>
              <a:rPr lang="en-US" sz="2400" dirty="0">
                <a:latin typeface="Calibri" charset="0"/>
                <a:ea typeface="Calibri" charset="0"/>
                <a:cs typeface="Calibri" charset="0"/>
              </a:rPr>
              <a:t> </a:t>
            </a:r>
            <a:r>
              <a:rPr lang="en-US" sz="2400" dirty="0" err="1">
                <a:latin typeface="Calibri" charset="0"/>
                <a:ea typeface="Calibri" charset="0"/>
                <a:cs typeface="Calibri" charset="0"/>
              </a:rPr>
              <a:t>kiểm</a:t>
            </a:r>
            <a:r>
              <a:rPr lang="en-US" sz="2400" dirty="0">
                <a:latin typeface="Calibri" charset="0"/>
                <a:ea typeface="Calibri" charset="0"/>
                <a:cs typeface="Calibri" charset="0"/>
              </a:rPr>
              <a:t> </a:t>
            </a:r>
            <a:r>
              <a:rPr lang="en-US" sz="2400" dirty="0" err="1">
                <a:latin typeface="Calibri" charset="0"/>
                <a:ea typeface="Calibri" charset="0"/>
                <a:cs typeface="Calibri" charset="0"/>
              </a:rPr>
              <a:t>soát</a:t>
            </a:r>
            <a:r>
              <a:rPr lang="en-US" sz="2400" dirty="0">
                <a:latin typeface="Calibri" charset="0"/>
                <a:ea typeface="Calibri" charset="0"/>
                <a:cs typeface="Calibri" charset="0"/>
              </a:rPr>
              <a:t> </a:t>
            </a:r>
            <a:r>
              <a:rPr lang="en-US" sz="2400" dirty="0" err="1">
                <a:latin typeface="Calibri" charset="0"/>
                <a:ea typeface="Calibri" charset="0"/>
                <a:cs typeface="Calibri" charset="0"/>
              </a:rPr>
              <a:t>tuân</a:t>
            </a:r>
            <a:r>
              <a:rPr lang="en-US" sz="2400" dirty="0">
                <a:latin typeface="Calibri" charset="0"/>
                <a:ea typeface="Calibri" charset="0"/>
                <a:cs typeface="Calibri" charset="0"/>
              </a:rPr>
              <a:t> </a:t>
            </a:r>
            <a:r>
              <a:rPr lang="en-US" sz="2400" dirty="0" err="1">
                <a:latin typeface="Calibri" charset="0"/>
                <a:ea typeface="Calibri" charset="0"/>
                <a:cs typeface="Calibri" charset="0"/>
              </a:rPr>
              <a:t>thủ</a:t>
            </a:r>
            <a:endParaRPr lang="en-US" sz="2400" dirty="0">
              <a:latin typeface="Calibri" charset="0"/>
              <a:ea typeface="Calibri" charset="0"/>
              <a:cs typeface="Calibri" charset="0"/>
            </a:endParaRPr>
          </a:p>
          <a:p>
            <a:pPr lvl="1">
              <a:lnSpc>
                <a:spcPct val="150000"/>
              </a:lnSpc>
              <a:buFont typeface="Courier New" charset="0"/>
              <a:buChar char="o"/>
            </a:pPr>
            <a:r>
              <a:rPr lang="en-US" sz="2400" dirty="0" err="1">
                <a:latin typeface="Calibri" charset="0"/>
                <a:ea typeface="Calibri" charset="0"/>
                <a:cs typeface="Calibri" charset="0"/>
              </a:rPr>
              <a:t>Thời</a:t>
            </a:r>
            <a:r>
              <a:rPr lang="en-US" sz="2400" dirty="0">
                <a:latin typeface="Calibri" charset="0"/>
                <a:ea typeface="Calibri" charset="0"/>
                <a:cs typeface="Calibri" charset="0"/>
              </a:rPr>
              <a:t> </a:t>
            </a:r>
            <a:r>
              <a:rPr lang="en-US" sz="2400" dirty="0" err="1">
                <a:latin typeface="Calibri" charset="0"/>
                <a:ea typeface="Calibri" charset="0"/>
                <a:cs typeface="Calibri" charset="0"/>
              </a:rPr>
              <a:t>gian</a:t>
            </a:r>
            <a:r>
              <a:rPr lang="en-US" sz="2400" dirty="0">
                <a:latin typeface="Calibri" charset="0"/>
                <a:ea typeface="Calibri" charset="0"/>
                <a:cs typeface="Calibri" charset="0"/>
              </a:rPr>
              <a:t> </a:t>
            </a:r>
            <a:r>
              <a:rPr lang="en-US" sz="2400" dirty="0" err="1">
                <a:latin typeface="Calibri" charset="0"/>
                <a:ea typeface="Calibri" charset="0"/>
                <a:cs typeface="Calibri" charset="0"/>
              </a:rPr>
              <a:t>thực</a:t>
            </a:r>
            <a:r>
              <a:rPr lang="en-US" sz="2400" dirty="0">
                <a:latin typeface="Calibri" charset="0"/>
                <a:ea typeface="Calibri" charset="0"/>
                <a:cs typeface="Calibri" charset="0"/>
              </a:rPr>
              <a:t> </a:t>
            </a:r>
            <a:r>
              <a:rPr lang="en-US" sz="2400" dirty="0" err="1">
                <a:latin typeface="Calibri" charset="0"/>
                <a:ea typeface="Calibri" charset="0"/>
                <a:cs typeface="Calibri" charset="0"/>
              </a:rPr>
              <a:t>hiện</a:t>
            </a:r>
            <a:r>
              <a:rPr lang="en-US" sz="2400" dirty="0">
                <a:latin typeface="Calibri" charset="0"/>
                <a:ea typeface="Calibri" charset="0"/>
                <a:cs typeface="Calibri" charset="0"/>
              </a:rPr>
              <a:t> (</a:t>
            </a:r>
            <a:r>
              <a:rPr lang="en-US" sz="2400" dirty="0" err="1">
                <a:latin typeface="Calibri" charset="0"/>
                <a:ea typeface="Calibri" charset="0"/>
                <a:cs typeface="Calibri" charset="0"/>
              </a:rPr>
              <a:t>tr</a:t>
            </a:r>
            <a:r>
              <a:rPr lang="vi-VN" sz="2400" dirty="0">
                <a:latin typeface="Calibri" charset="0"/>
                <a:ea typeface="Calibri" charset="0"/>
                <a:cs typeface="Calibri" charset="0"/>
              </a:rPr>
              <a:t>ư</a:t>
            </a:r>
            <a:r>
              <a:rPr lang="en-US" sz="2400" dirty="0" err="1">
                <a:latin typeface="Calibri" charset="0"/>
                <a:ea typeface="Calibri" charset="0"/>
                <a:cs typeface="Calibri" charset="0"/>
              </a:rPr>
              <a:t>ờng</a:t>
            </a:r>
            <a:r>
              <a:rPr lang="en-US" sz="2400" dirty="0">
                <a:latin typeface="Calibri" charset="0"/>
                <a:ea typeface="Calibri" charset="0"/>
                <a:cs typeface="Calibri" charset="0"/>
              </a:rPr>
              <a:t> </a:t>
            </a:r>
            <a:r>
              <a:rPr lang="en-US" sz="2400" dirty="0" err="1">
                <a:latin typeface="Calibri" charset="0"/>
                <a:ea typeface="Calibri" charset="0"/>
                <a:cs typeface="Calibri" charset="0"/>
              </a:rPr>
              <a:t>hợp</a:t>
            </a:r>
            <a:r>
              <a:rPr lang="en-US" sz="2400" dirty="0">
                <a:latin typeface="Calibri" charset="0"/>
                <a:ea typeface="Calibri" charset="0"/>
                <a:cs typeface="Calibri" charset="0"/>
              </a:rPr>
              <a:t> </a:t>
            </a:r>
            <a:r>
              <a:rPr lang="en-US" sz="2400" dirty="0" err="1">
                <a:latin typeface="Calibri" charset="0"/>
                <a:ea typeface="Calibri" charset="0"/>
                <a:cs typeface="Calibri" charset="0"/>
              </a:rPr>
              <a:t>tạm</a:t>
            </a:r>
            <a:r>
              <a:rPr lang="en-US" sz="2400" dirty="0">
                <a:latin typeface="Calibri" charset="0"/>
                <a:ea typeface="Calibri" charset="0"/>
                <a:cs typeface="Calibri" charset="0"/>
              </a:rPr>
              <a:t> </a:t>
            </a:r>
            <a:r>
              <a:rPr lang="en-US" sz="2400" dirty="0" err="1">
                <a:latin typeface="Calibri" charset="0"/>
                <a:ea typeface="Calibri" charset="0"/>
                <a:cs typeface="Calibri" charset="0"/>
              </a:rPr>
              <a:t>ngừng</a:t>
            </a:r>
            <a:r>
              <a:rPr lang="en-US" sz="2400" dirty="0">
                <a:latin typeface="Calibri" charset="0"/>
                <a:ea typeface="Calibri" charset="0"/>
                <a:cs typeface="Calibri" charset="0"/>
              </a:rPr>
              <a:t>)</a:t>
            </a:r>
          </a:p>
          <a:p>
            <a:pPr lvl="1">
              <a:lnSpc>
                <a:spcPct val="150000"/>
              </a:lnSpc>
              <a:buFont typeface="Courier New" charset="0"/>
              <a:buChar char="o"/>
            </a:pPr>
            <a:r>
              <a:rPr lang="en-US" sz="2400" dirty="0" err="1">
                <a:latin typeface="Calibri" charset="0"/>
                <a:ea typeface="Calibri" charset="0"/>
                <a:cs typeface="Calibri" charset="0"/>
              </a:rPr>
              <a:t>Lộ</a:t>
            </a:r>
            <a:r>
              <a:rPr lang="en-US" sz="2400" dirty="0">
                <a:latin typeface="Calibri" charset="0"/>
                <a:ea typeface="Calibri" charset="0"/>
                <a:cs typeface="Calibri" charset="0"/>
              </a:rPr>
              <a:t> </a:t>
            </a:r>
            <a:r>
              <a:rPr lang="en-US" sz="2400" dirty="0" err="1">
                <a:latin typeface="Calibri" charset="0"/>
                <a:ea typeface="Calibri" charset="0"/>
                <a:cs typeface="Calibri" charset="0"/>
              </a:rPr>
              <a:t>trình</a:t>
            </a:r>
            <a:r>
              <a:rPr lang="en-US" sz="2400" dirty="0">
                <a:latin typeface="Calibri" charset="0"/>
                <a:ea typeface="Calibri" charset="0"/>
                <a:cs typeface="Calibri" charset="0"/>
              </a:rPr>
              <a:t> </a:t>
            </a:r>
            <a:r>
              <a:rPr lang="en-US" sz="2400" dirty="0" err="1">
                <a:latin typeface="Calibri" charset="0"/>
                <a:ea typeface="Calibri" charset="0"/>
                <a:cs typeface="Calibri" charset="0"/>
              </a:rPr>
              <a:t>phù</a:t>
            </a:r>
            <a:r>
              <a:rPr lang="en-US" sz="2400" dirty="0">
                <a:latin typeface="Calibri" charset="0"/>
                <a:ea typeface="Calibri" charset="0"/>
                <a:cs typeface="Calibri" charset="0"/>
              </a:rPr>
              <a:t> </a:t>
            </a:r>
            <a:r>
              <a:rPr lang="en-US" sz="2400" dirty="0" err="1">
                <a:latin typeface="Calibri" charset="0"/>
                <a:ea typeface="Calibri" charset="0"/>
                <a:cs typeface="Calibri" charset="0"/>
              </a:rPr>
              <a:t>hợp</a:t>
            </a:r>
            <a:endParaRPr lang="en-US" sz="2400" dirty="0">
              <a:latin typeface="Calibri" charset="0"/>
              <a:ea typeface="Calibri" charset="0"/>
              <a:cs typeface="Calibri" charset="0"/>
            </a:endParaRPr>
          </a:p>
        </p:txBody>
      </p:sp>
      <p:sp>
        <p:nvSpPr>
          <p:cNvPr id="4" name="Title 1">
            <a:extLst>
              <a:ext uri="{FF2B5EF4-FFF2-40B4-BE49-F238E27FC236}">
                <a16:creationId xmlns:a16="http://schemas.microsoft.com/office/drawing/2014/main" xmlns="" id="{157C04A5-4EA8-40CA-A7C6-3011352F31D0}"/>
              </a:ext>
            </a:extLst>
          </p:cNvPr>
          <p:cNvSpPr txBox="1">
            <a:spLocks/>
          </p:cNvSpPr>
          <p:nvPr/>
        </p:nvSpPr>
        <p:spPr>
          <a:xfrm>
            <a:off x="0" y="0"/>
            <a:ext cx="9144000" cy="845127"/>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4000" b="1" smtClean="0">
                <a:solidFill>
                  <a:srgbClr val="3C6B89"/>
                </a:solidFill>
                <a:latin typeface="Calibri Light" charset="0"/>
                <a:ea typeface="Calibri Light" charset="0"/>
                <a:cs typeface="Calibri Light" charset="0"/>
              </a:rPr>
              <a:t>ĐỀ XUẤT GIẢI PHÁP</a:t>
            </a:r>
            <a:r>
              <a:rPr lang="vi-VN" sz="4000" b="1" smtClean="0">
                <a:solidFill>
                  <a:srgbClr val="3C6B89"/>
                </a:solidFill>
                <a:latin typeface="Calibri Light" charset="0"/>
                <a:ea typeface="Calibri Light" charset="0"/>
                <a:cs typeface="Calibri Light" charset="0"/>
              </a:rPr>
              <a:t> CHÍNH SÁCH</a:t>
            </a:r>
            <a:endParaRPr lang="en-US" sz="4000" b="1" dirty="0">
              <a:solidFill>
                <a:srgbClr val="3C6B89"/>
              </a:solidFill>
              <a:latin typeface="Calibri Light" charset="0"/>
              <a:ea typeface="Calibri Light" charset="0"/>
              <a:cs typeface="Calibri Light" charset="0"/>
            </a:endParaRPr>
          </a:p>
        </p:txBody>
      </p:sp>
    </p:spTree>
    <p:extLst>
      <p:ext uri="{BB962C8B-B14F-4D97-AF65-F5344CB8AC3E}">
        <p14:creationId xmlns:p14="http://schemas.microsoft.com/office/powerpoint/2010/main" val="14395748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xmlns="" id="{F22845ED-B785-479A-ADB8-BAA2D8A1993E}"/>
              </a:ext>
            </a:extLst>
          </p:cNvPr>
          <p:cNvSpPr>
            <a:spLocks noGrp="1"/>
          </p:cNvSpPr>
          <p:nvPr>
            <p:ph type="title"/>
          </p:nvPr>
        </p:nvSpPr>
        <p:spPr>
          <a:xfrm>
            <a:off x="1759527" y="3094326"/>
            <a:ext cx="5624945" cy="1362075"/>
          </a:xfrm>
        </p:spPr>
        <p:txBody>
          <a:bodyPr>
            <a:normAutofit/>
          </a:bodyPr>
          <a:lstStyle/>
          <a:p>
            <a:pPr algn="ctr"/>
            <a:r>
              <a:rPr lang="en-US" sz="4000" b="0" dirty="0" smtClean="0">
                <a:solidFill>
                  <a:schemeClr val="bg1"/>
                </a:solidFill>
                <a:latin typeface="Calibri Light" charset="0"/>
                <a:ea typeface="Calibri Light" charset="0"/>
                <a:cs typeface="Calibri Light" charset="0"/>
              </a:rPr>
              <a:t>TRÂN TRỌNG </a:t>
            </a:r>
            <a:r>
              <a:rPr lang="en-US" sz="4000" b="0" dirty="0" err="1" smtClean="0">
                <a:solidFill>
                  <a:schemeClr val="bg1"/>
                </a:solidFill>
                <a:latin typeface="Calibri Light" charset="0"/>
                <a:ea typeface="Calibri Light" charset="0"/>
                <a:cs typeface="Calibri Light" charset="0"/>
              </a:rPr>
              <a:t>CẢm</a:t>
            </a:r>
            <a:r>
              <a:rPr lang="en-US" sz="4000" b="0" dirty="0" smtClean="0">
                <a:solidFill>
                  <a:schemeClr val="bg1"/>
                </a:solidFill>
                <a:latin typeface="Calibri Light" charset="0"/>
                <a:ea typeface="Calibri Light" charset="0"/>
                <a:cs typeface="Calibri Light" charset="0"/>
              </a:rPr>
              <a:t> </a:t>
            </a:r>
            <a:r>
              <a:rPr lang="vi-VN" sz="4000" b="0" dirty="0">
                <a:solidFill>
                  <a:schemeClr val="bg1"/>
                </a:solidFill>
                <a:latin typeface="Calibri Light" charset="0"/>
                <a:ea typeface="Calibri Light" charset="0"/>
                <a:cs typeface="Calibri Light" charset="0"/>
              </a:rPr>
              <a:t>ơ</a:t>
            </a:r>
            <a:r>
              <a:rPr lang="en-US" sz="4000" b="0" dirty="0">
                <a:solidFill>
                  <a:schemeClr val="bg1"/>
                </a:solidFill>
                <a:latin typeface="Calibri Light" charset="0"/>
                <a:ea typeface="Calibri Light" charset="0"/>
                <a:cs typeface="Calibri Light" charset="0"/>
              </a:rPr>
              <a:t>n!</a:t>
            </a:r>
          </a:p>
        </p:txBody>
      </p:sp>
    </p:spTree>
    <p:extLst>
      <p:ext uri="{BB962C8B-B14F-4D97-AF65-F5344CB8AC3E}">
        <p14:creationId xmlns:p14="http://schemas.microsoft.com/office/powerpoint/2010/main" val="3009174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111"/>
          <a:stretch/>
        </p:blipFill>
        <p:spPr>
          <a:xfrm>
            <a:off x="0" y="0"/>
            <a:ext cx="9144000" cy="6858000"/>
          </a:xfrm>
          <a:prstGeom prst="rect">
            <a:avLst/>
          </a:prstGeom>
        </p:spPr>
      </p:pic>
      <p:sp>
        <p:nvSpPr>
          <p:cNvPr id="5" name="Rectangle 4"/>
          <p:cNvSpPr/>
          <p:nvPr/>
        </p:nvSpPr>
        <p:spPr>
          <a:xfrm>
            <a:off x="1282700" y="901700"/>
            <a:ext cx="6870700" cy="50546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0AD0A93-DA91-4A1E-B29E-47E7AF4FEF07}"/>
              </a:ext>
            </a:extLst>
          </p:cNvPr>
          <p:cNvSpPr>
            <a:spLocks noGrp="1"/>
          </p:cNvSpPr>
          <p:nvPr>
            <p:ph type="title"/>
          </p:nvPr>
        </p:nvSpPr>
        <p:spPr>
          <a:xfrm>
            <a:off x="1301750" y="901700"/>
            <a:ext cx="6851650" cy="5054600"/>
          </a:xfrm>
        </p:spPr>
        <p:txBody>
          <a:bodyPr anchor="ctr">
            <a:noAutofit/>
          </a:bodyPr>
          <a:lstStyle/>
          <a:p>
            <a:pPr marL="385763" indent="-385763" algn="ctr"/>
            <a:r>
              <a:rPr lang="vi-VN" sz="4800" dirty="0">
                <a:latin typeface="Calibri Light" charset="0"/>
                <a:ea typeface="Calibri Light" charset="0"/>
                <a:cs typeface="Calibri Light" charset="0"/>
              </a:rPr>
              <a:t>Quy định về quản lý</a:t>
            </a:r>
            <a:r>
              <a:rPr lang="en-US" sz="4800" dirty="0">
                <a:latin typeface="Calibri Light" charset="0"/>
                <a:ea typeface="Calibri Light" charset="0"/>
                <a:cs typeface="Calibri Light" charset="0"/>
              </a:rPr>
              <a:t> </a:t>
            </a:r>
            <a:r>
              <a:rPr lang="en-US" sz="4800" dirty="0" smtClean="0">
                <a:latin typeface="Calibri Light" charset="0"/>
                <a:ea typeface="Calibri Light" charset="0"/>
                <a:cs typeface="Calibri Light" charset="0"/>
              </a:rPr>
              <a:t/>
            </a:r>
            <a:br>
              <a:rPr lang="en-US" sz="4800" dirty="0" smtClean="0">
                <a:latin typeface="Calibri Light" charset="0"/>
                <a:ea typeface="Calibri Light" charset="0"/>
                <a:cs typeface="Calibri Light" charset="0"/>
              </a:rPr>
            </a:br>
            <a:r>
              <a:rPr lang="en-US" sz="4800" dirty="0" err="1" smtClean="0">
                <a:latin typeface="Calibri Light" charset="0"/>
                <a:ea typeface="Calibri Light" charset="0"/>
                <a:cs typeface="Calibri Light" charset="0"/>
              </a:rPr>
              <a:t>giấy</a:t>
            </a:r>
            <a:r>
              <a:rPr lang="en-US" sz="4800" dirty="0" smtClean="0">
                <a:latin typeface="Calibri Light" charset="0"/>
                <a:ea typeface="Calibri Light" charset="0"/>
                <a:cs typeface="Calibri Light" charset="0"/>
              </a:rPr>
              <a:t> </a:t>
            </a:r>
            <a:r>
              <a:rPr lang="en-US" sz="4800" dirty="0" err="1">
                <a:latin typeface="Calibri Light" charset="0"/>
                <a:ea typeface="Calibri Light" charset="0"/>
                <a:cs typeface="Calibri Light" charset="0"/>
              </a:rPr>
              <a:t>phế</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liệu</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nhập</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khẩu</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của</a:t>
            </a:r>
            <a:r>
              <a:rPr lang="en-US" sz="4800" dirty="0">
                <a:latin typeface="Calibri Light" charset="0"/>
                <a:ea typeface="Calibri Light" charset="0"/>
                <a:cs typeface="Calibri Light" charset="0"/>
              </a:rPr>
              <a:t> </a:t>
            </a:r>
            <a:r>
              <a:rPr lang="en-US" sz="4800" dirty="0" err="1">
                <a:latin typeface="Calibri Light" charset="0"/>
                <a:ea typeface="Calibri Light" charset="0"/>
                <a:cs typeface="Calibri Light" charset="0"/>
              </a:rPr>
              <a:t>Việt</a:t>
            </a:r>
            <a:r>
              <a:rPr lang="en-US" sz="4800" dirty="0">
                <a:latin typeface="Calibri Light" charset="0"/>
                <a:ea typeface="Calibri Light" charset="0"/>
                <a:cs typeface="Calibri Light" charset="0"/>
              </a:rPr>
              <a:t> Nam</a:t>
            </a:r>
          </a:p>
        </p:txBody>
      </p:sp>
    </p:spTree>
    <p:extLst>
      <p:ext uri="{BB962C8B-B14F-4D97-AF65-F5344CB8AC3E}">
        <p14:creationId xmlns:p14="http://schemas.microsoft.com/office/powerpoint/2010/main" val="2444443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2DCFB-A8C9-4BC5-B105-37FD8DA5DDDA}"/>
              </a:ext>
            </a:extLst>
          </p:cNvPr>
          <p:cNvSpPr>
            <a:spLocks noGrp="1"/>
          </p:cNvSpPr>
          <p:nvPr>
            <p:ph type="title" idx="4294967295"/>
          </p:nvPr>
        </p:nvSpPr>
        <p:spPr>
          <a:xfrm>
            <a:off x="461820" y="134938"/>
            <a:ext cx="8229600" cy="741362"/>
          </a:xfrm>
          <a:noFill/>
        </p:spPr>
        <p:txBody>
          <a:bodyPr>
            <a:noAutofit/>
          </a:bodyPr>
          <a:lstStyle/>
          <a:p>
            <a:r>
              <a:rPr lang="en-US" sz="4000" b="1" dirty="0" smtClean="0">
                <a:solidFill>
                  <a:srgbClr val="3C6B89"/>
                </a:solidFill>
                <a:latin typeface="Calibri Light" charset="0"/>
                <a:ea typeface="Calibri Light" charset="0"/>
                <a:cs typeface="Calibri Light" charset="0"/>
              </a:rPr>
              <a:t>QUY ĐỊNH </a:t>
            </a:r>
            <a:r>
              <a:rPr lang="vi-VN" sz="4000" b="1" dirty="0" smtClean="0">
                <a:solidFill>
                  <a:srgbClr val="3C6B89"/>
                </a:solidFill>
                <a:latin typeface="Calibri Light" charset="0"/>
                <a:ea typeface="Calibri Light" charset="0"/>
                <a:cs typeface="Calibri Light" charset="0"/>
              </a:rPr>
              <a:t>CỦA VIỆT NAM</a:t>
            </a:r>
            <a:r>
              <a:rPr lang="en-US" sz="4000" b="1" dirty="0" smtClean="0">
                <a:solidFill>
                  <a:srgbClr val="3C6B89"/>
                </a:solidFill>
                <a:latin typeface="Calibri Light" charset="0"/>
                <a:ea typeface="Calibri Light" charset="0"/>
                <a:cs typeface="Calibri Light" charset="0"/>
              </a:rPr>
              <a:t> </a:t>
            </a:r>
            <a:endParaRPr lang="en-US" sz="4000" b="1" dirty="0">
              <a:solidFill>
                <a:srgbClr val="3C6B89"/>
              </a:solidFill>
              <a:latin typeface="Calibri Light" charset="0"/>
              <a:ea typeface="Calibri Light" charset="0"/>
              <a:cs typeface="Calibri Light" charset="0"/>
            </a:endParaRPr>
          </a:p>
        </p:txBody>
      </p:sp>
      <p:sp>
        <p:nvSpPr>
          <p:cNvPr id="3" name="Content Placeholder 2">
            <a:extLst>
              <a:ext uri="{FF2B5EF4-FFF2-40B4-BE49-F238E27FC236}">
                <a16:creationId xmlns:a16="http://schemas.microsoft.com/office/drawing/2014/main" xmlns="" id="{7D73861E-B472-4986-9CAC-35FCD7B4F48B}"/>
              </a:ext>
            </a:extLst>
          </p:cNvPr>
          <p:cNvSpPr>
            <a:spLocks noGrp="1"/>
          </p:cNvSpPr>
          <p:nvPr>
            <p:ph idx="4294967295"/>
          </p:nvPr>
        </p:nvSpPr>
        <p:spPr>
          <a:xfrm>
            <a:off x="406400" y="1181100"/>
            <a:ext cx="8229600" cy="5511800"/>
          </a:xfrm>
        </p:spPr>
        <p:txBody>
          <a:bodyPr>
            <a:noAutofit/>
          </a:bodyPr>
          <a:lstStyle/>
          <a:p>
            <a:r>
              <a:rPr lang="nb-NO" sz="1600" b="1" dirty="0">
                <a:solidFill>
                  <a:srgbClr val="C00000"/>
                </a:solidFill>
                <a:latin typeface="Calibri" charset="0"/>
                <a:ea typeface="Calibri" charset="0"/>
                <a:cs typeface="Calibri" charset="0"/>
              </a:rPr>
              <a:t>Luật Bảo vệ môi trường 2014</a:t>
            </a:r>
            <a:r>
              <a:rPr lang="nb-NO" sz="1600" dirty="0">
                <a:solidFill>
                  <a:srgbClr val="C00000"/>
                </a:solidFill>
                <a:latin typeface="Calibri" charset="0"/>
                <a:ea typeface="Calibri" charset="0"/>
                <a:cs typeface="Calibri" charset="0"/>
              </a:rPr>
              <a:t>: </a:t>
            </a:r>
            <a:r>
              <a:rPr lang="nb-NO" sz="1600" dirty="0">
                <a:latin typeface="Calibri" charset="0"/>
                <a:ea typeface="Calibri" charset="0"/>
                <a:cs typeface="Calibri" charset="0"/>
              </a:rPr>
              <a:t>Điều 76 Luật bảo vệ môi trường quy định phế liệu nhập khẩu từ nước ngoài vào Việt Nam phải đáp ứng </a:t>
            </a:r>
            <a:r>
              <a:rPr lang="nb-NO" sz="1600" b="1" dirty="0">
                <a:latin typeface="Calibri" charset="0"/>
                <a:ea typeface="Calibri" charset="0"/>
                <a:cs typeface="Calibri" charset="0"/>
              </a:rPr>
              <a:t>quy chuẩn kỹ thuật môi trường </a:t>
            </a:r>
            <a:r>
              <a:rPr lang="nb-NO" sz="1600" dirty="0">
                <a:latin typeface="Calibri" charset="0"/>
                <a:ea typeface="Calibri" charset="0"/>
                <a:cs typeface="Calibri" charset="0"/>
              </a:rPr>
              <a:t>và thuộc danh mục phế liệu được phép nhập khẩu do Thủ tướng Chính phủ quy </a:t>
            </a:r>
            <a:r>
              <a:rPr lang="nb-NO" sz="1600" dirty="0" err="1">
                <a:latin typeface="Calibri" charset="0"/>
                <a:ea typeface="Calibri" charset="0"/>
                <a:cs typeface="Calibri" charset="0"/>
              </a:rPr>
              <a:t>định</a:t>
            </a:r>
            <a:r>
              <a:rPr lang="nb-NO" sz="1600" dirty="0" smtClean="0">
                <a:latin typeface="Calibri" charset="0"/>
                <a:ea typeface="Calibri" charset="0"/>
                <a:cs typeface="Calibri" charset="0"/>
              </a:rPr>
              <a:t>.</a:t>
            </a:r>
          </a:p>
          <a:p>
            <a:endParaRPr lang="en-US" sz="1600" dirty="0">
              <a:latin typeface="Calibri" charset="0"/>
              <a:ea typeface="Calibri" charset="0"/>
              <a:cs typeface="Calibri" charset="0"/>
            </a:endParaRPr>
          </a:p>
          <a:p>
            <a:r>
              <a:rPr lang="nb-NO" sz="1600" b="1" dirty="0">
                <a:solidFill>
                  <a:srgbClr val="C00000"/>
                </a:solidFill>
                <a:latin typeface="Calibri" charset="0"/>
                <a:ea typeface="Calibri" charset="0"/>
                <a:cs typeface="Calibri" charset="0"/>
              </a:rPr>
              <a:t>Nghị định số 38/2015/NĐ-CP </a:t>
            </a:r>
            <a:r>
              <a:rPr lang="nb-NO" sz="1600" dirty="0">
                <a:latin typeface="Calibri" charset="0"/>
                <a:ea typeface="Calibri" charset="0"/>
                <a:cs typeface="Calibri" charset="0"/>
              </a:rPr>
              <a:t>về quản lý chất thải và phế liệu: </a:t>
            </a:r>
          </a:p>
          <a:p>
            <a:pPr lvl="1">
              <a:buFontTx/>
              <a:buChar char="-"/>
            </a:pPr>
            <a:r>
              <a:rPr lang="nb-NO" sz="1600" dirty="0">
                <a:latin typeface="Calibri" charset="0"/>
                <a:ea typeface="Calibri" charset="0"/>
                <a:cs typeface="Calibri" charset="0"/>
              </a:rPr>
              <a:t>Đối tượng được phép nhập khẩu phế liệu từ nước ngoài vào Việt Nam là </a:t>
            </a:r>
            <a:r>
              <a:rPr lang="nb-NO" sz="1600" b="1" dirty="0">
                <a:latin typeface="Calibri" charset="0"/>
                <a:ea typeface="Calibri" charset="0"/>
                <a:cs typeface="Calibri" charset="0"/>
              </a:rPr>
              <a:t>tổ chức, cá nhân trực tiếp sử dụng phế liệu nhập khẩu </a:t>
            </a:r>
            <a:r>
              <a:rPr lang="nb-NO" sz="1600" dirty="0">
                <a:latin typeface="Calibri" charset="0"/>
                <a:ea typeface="Calibri" charset="0"/>
                <a:cs typeface="Calibri" charset="0"/>
              </a:rPr>
              <a:t>làm nguyên liệu sản xuất hoặc </a:t>
            </a:r>
            <a:r>
              <a:rPr lang="nb-NO" sz="1600" b="1" dirty="0">
                <a:latin typeface="Calibri" charset="0"/>
                <a:ea typeface="Calibri" charset="0"/>
                <a:cs typeface="Calibri" charset="0"/>
              </a:rPr>
              <a:t>tổ chức, cá nhân nhận ủy thác nhập khẩu </a:t>
            </a:r>
            <a:r>
              <a:rPr lang="nb-NO" sz="1600" dirty="0">
                <a:latin typeface="Calibri" charset="0"/>
                <a:ea typeface="Calibri" charset="0"/>
                <a:cs typeface="Calibri" charset="0"/>
              </a:rPr>
              <a:t>cho tổ chức, cá nhân sử dụng phế liệu nhập khẩu làm nguyên liệu sản xuất; </a:t>
            </a:r>
            <a:r>
              <a:rPr lang="nb-NO" sz="1600" b="1" dirty="0">
                <a:latin typeface="Calibri" charset="0"/>
                <a:ea typeface="Calibri" charset="0"/>
                <a:cs typeface="Calibri" charset="0"/>
              </a:rPr>
              <a:t>phế liệu chỉ được phép nhập khẩu cho tổ chức, cá nhân sử dụng làm nguyên liệu sản xuất</a:t>
            </a:r>
            <a:r>
              <a:rPr lang="nb-NO" sz="1600" dirty="0">
                <a:latin typeface="Calibri" charset="0"/>
                <a:ea typeface="Calibri" charset="0"/>
                <a:cs typeface="Calibri" charset="0"/>
              </a:rPr>
              <a:t>.</a:t>
            </a:r>
          </a:p>
          <a:p>
            <a:pPr lvl="1">
              <a:buFontTx/>
              <a:buChar char="-"/>
            </a:pPr>
            <a:r>
              <a:rPr lang="vi-VN" sz="1600" b="1" dirty="0">
                <a:latin typeface="Calibri" charset="0"/>
                <a:ea typeface="Calibri" charset="0"/>
                <a:cs typeface="Calibri" charset="0"/>
              </a:rPr>
              <a:t>Điều kiện về bảo vệ môi trường trong nhập khẩu phế liệu</a:t>
            </a:r>
            <a:endParaRPr lang="en-US" sz="1600" dirty="0">
              <a:latin typeface="Calibri" charset="0"/>
              <a:ea typeface="Calibri" charset="0"/>
              <a:cs typeface="Calibri" charset="0"/>
            </a:endParaRPr>
          </a:p>
          <a:p>
            <a:pPr marL="885825" lvl="2" indent="-285750">
              <a:buFont typeface="Courier New" charset="0"/>
              <a:buChar char="o"/>
            </a:pPr>
            <a:r>
              <a:rPr lang="vi-VN" sz="1400" dirty="0" smtClean="0">
                <a:latin typeface="Calibri" charset="0"/>
                <a:ea typeface="Calibri" charset="0"/>
                <a:cs typeface="Calibri" charset="0"/>
              </a:rPr>
              <a:t>Kho </a:t>
            </a:r>
            <a:r>
              <a:rPr lang="vi-VN" sz="1400" dirty="0">
                <a:latin typeface="Calibri" charset="0"/>
                <a:ea typeface="Calibri" charset="0"/>
                <a:cs typeface="Calibri" charset="0"/>
              </a:rPr>
              <a:t>lưu giữ phế liệu nhập khẩu</a:t>
            </a:r>
            <a:r>
              <a:rPr lang="en-US" sz="1400" dirty="0">
                <a:latin typeface="Calibri" charset="0"/>
                <a:ea typeface="Calibri" charset="0"/>
                <a:cs typeface="Calibri" charset="0"/>
              </a:rPr>
              <a:t>	</a:t>
            </a:r>
          </a:p>
          <a:p>
            <a:pPr marL="885825" lvl="2" indent="-285750">
              <a:buFont typeface="Courier New" charset="0"/>
              <a:buChar char="o"/>
            </a:pPr>
            <a:r>
              <a:rPr lang="vi-VN" sz="1400" dirty="0" smtClean="0">
                <a:latin typeface="Calibri" charset="0"/>
                <a:ea typeface="Calibri" charset="0"/>
                <a:cs typeface="Calibri" charset="0"/>
              </a:rPr>
              <a:t>Bãi </a:t>
            </a:r>
            <a:r>
              <a:rPr lang="vi-VN" sz="1400" dirty="0">
                <a:latin typeface="Calibri" charset="0"/>
                <a:ea typeface="Calibri" charset="0"/>
                <a:cs typeface="Calibri" charset="0"/>
              </a:rPr>
              <a:t>lưu giữ phế liệu nhập khẩu</a:t>
            </a:r>
            <a:endParaRPr lang="en-US" sz="1400" dirty="0">
              <a:latin typeface="Calibri" charset="0"/>
              <a:ea typeface="Calibri" charset="0"/>
              <a:cs typeface="Calibri" charset="0"/>
            </a:endParaRPr>
          </a:p>
          <a:p>
            <a:pPr marL="885825" lvl="2" indent="-285750">
              <a:buFont typeface="Courier New" charset="0"/>
              <a:buChar char="o"/>
            </a:pPr>
            <a:r>
              <a:rPr lang="vi-VN" sz="1400" dirty="0" smtClean="0">
                <a:latin typeface="Calibri" charset="0"/>
                <a:ea typeface="Calibri" charset="0"/>
                <a:cs typeface="Calibri" charset="0"/>
              </a:rPr>
              <a:t>Công </a:t>
            </a:r>
            <a:r>
              <a:rPr lang="vi-VN" sz="1400" dirty="0">
                <a:latin typeface="Calibri" charset="0"/>
                <a:ea typeface="Calibri" charset="0"/>
                <a:cs typeface="Calibri" charset="0"/>
              </a:rPr>
              <a:t>nghệ, thiết bị tái chế, tái sử dụng phế liệu phải đáp ứng yêu cầu kỹ thuật và quy trình quản lý theo quy định</a:t>
            </a:r>
            <a:endParaRPr lang="en-US" sz="1400" dirty="0">
              <a:latin typeface="Calibri" charset="0"/>
              <a:ea typeface="Calibri" charset="0"/>
              <a:cs typeface="Calibri" charset="0"/>
            </a:endParaRPr>
          </a:p>
          <a:p>
            <a:pPr marL="885825" lvl="2" indent="-285750">
              <a:buFont typeface="Courier New" charset="0"/>
              <a:buChar char="o"/>
            </a:pPr>
            <a:r>
              <a:rPr lang="vi-VN" sz="1400" dirty="0" smtClean="0">
                <a:latin typeface="Calibri" charset="0"/>
                <a:ea typeface="Calibri" charset="0"/>
                <a:cs typeface="Calibri" charset="0"/>
              </a:rPr>
              <a:t>Có </a:t>
            </a:r>
            <a:r>
              <a:rPr lang="vi-VN" sz="1400" dirty="0">
                <a:latin typeface="Calibri" charset="0"/>
                <a:ea typeface="Calibri" charset="0"/>
                <a:cs typeface="Calibri" charset="0"/>
              </a:rPr>
              <a:t>công nghệ, thiết bị xử lý tạp chất đi kèm phế liệu đạt quy chuẩn kỹ thuật môi trường. Trường hợp không có công nghệ, thiết bị xử lý tạp chất đi kèm thì phải chuyển giao cho đơn vị có chức năng phù hợp để xử lý;</a:t>
            </a:r>
            <a:endParaRPr lang="en-US" sz="1400" dirty="0">
              <a:latin typeface="Calibri" charset="0"/>
              <a:ea typeface="Calibri" charset="0"/>
              <a:cs typeface="Calibri" charset="0"/>
            </a:endParaRPr>
          </a:p>
          <a:p>
            <a:pPr marL="885825" lvl="2" indent="-285750">
              <a:buFont typeface="Courier New" charset="0"/>
              <a:buChar char="o"/>
            </a:pPr>
            <a:r>
              <a:rPr lang="vi-VN" sz="1400" dirty="0" smtClean="0">
                <a:latin typeface="Calibri" charset="0"/>
                <a:ea typeface="Calibri" charset="0"/>
                <a:cs typeface="Calibri" charset="0"/>
              </a:rPr>
              <a:t>Ký </a:t>
            </a:r>
            <a:r>
              <a:rPr lang="vi-VN" sz="1400" dirty="0">
                <a:latin typeface="Calibri" charset="0"/>
                <a:ea typeface="Calibri" charset="0"/>
                <a:cs typeface="Calibri" charset="0"/>
              </a:rPr>
              <a:t>quỹ bảo đảm phế liệu nhập khẩu theo quy định tại Nghị định này</a:t>
            </a:r>
            <a:r>
              <a:rPr lang="en-US" sz="1400" dirty="0">
                <a:latin typeface="Calibri" charset="0"/>
                <a:ea typeface="Calibri" charset="0"/>
                <a:cs typeface="Calibri" charset="0"/>
              </a:rPr>
              <a:t> (10-15-20%)</a:t>
            </a:r>
            <a:r>
              <a:rPr lang="vi-VN" sz="1400" dirty="0">
                <a:latin typeface="Calibri" charset="0"/>
                <a:ea typeface="Calibri" charset="0"/>
                <a:cs typeface="Calibri" charset="0"/>
              </a:rPr>
              <a:t>;</a:t>
            </a:r>
            <a:endParaRPr lang="en-US" sz="1400" dirty="0">
              <a:latin typeface="Calibri" charset="0"/>
              <a:ea typeface="Calibri" charset="0"/>
              <a:cs typeface="Calibri" charset="0"/>
            </a:endParaRPr>
          </a:p>
          <a:p>
            <a:pPr marL="885825" lvl="2" indent="-285750">
              <a:buFont typeface="Courier New" charset="0"/>
              <a:buChar char="o"/>
            </a:pPr>
            <a:r>
              <a:rPr lang="vi-VN" sz="1400" dirty="0" smtClean="0">
                <a:latin typeface="Calibri" charset="0"/>
                <a:ea typeface="Calibri" charset="0"/>
                <a:cs typeface="Calibri" charset="0"/>
              </a:rPr>
              <a:t>Có </a:t>
            </a:r>
            <a:r>
              <a:rPr lang="vi-VN" sz="1400" dirty="0">
                <a:latin typeface="Calibri" charset="0"/>
                <a:ea typeface="Calibri" charset="0"/>
                <a:cs typeface="Calibri" charset="0"/>
              </a:rPr>
              <a:t>văn bản cam kết về việc tái xuất hoặc xử lý phế liệu trong trường hợp phế liệu nhập khẩu không đáp ứng yêu cầu về bảo vệ môi trường.</a:t>
            </a:r>
            <a:endParaRPr lang="en-US" sz="1400" dirty="0">
              <a:latin typeface="Calibri" charset="0"/>
              <a:ea typeface="Calibri" charset="0"/>
              <a:cs typeface="Calibri" charset="0"/>
            </a:endParaRPr>
          </a:p>
          <a:p>
            <a:pPr marL="0" indent="0">
              <a:buNone/>
            </a:pPr>
            <a:endParaRPr lang="en-US" sz="1600" dirty="0">
              <a:latin typeface="Calibri" charset="0"/>
              <a:ea typeface="Calibri" charset="0"/>
              <a:cs typeface="Calibri" charset="0"/>
            </a:endParaRPr>
          </a:p>
        </p:txBody>
      </p:sp>
    </p:spTree>
    <p:extLst>
      <p:ext uri="{BB962C8B-B14F-4D97-AF65-F5344CB8AC3E}">
        <p14:creationId xmlns:p14="http://schemas.microsoft.com/office/powerpoint/2010/main" val="4213875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06400" y="1265527"/>
            <a:ext cx="8229600" cy="3617912"/>
          </a:xfrm>
        </p:spPr>
        <p:txBody>
          <a:bodyPr>
            <a:noAutofit/>
          </a:bodyPr>
          <a:lstStyle/>
          <a:p>
            <a:pPr>
              <a:lnSpc>
                <a:spcPct val="150000"/>
              </a:lnSpc>
            </a:pPr>
            <a:r>
              <a:rPr lang="nb-NO" sz="1700" b="1" dirty="0">
                <a:solidFill>
                  <a:srgbClr val="C00000"/>
                </a:solidFill>
                <a:cs typeface="Arial" panose="020B0604020202020204" pitchFamily="34" charset="0"/>
              </a:rPr>
              <a:t>Quyết định số 73/2014/QĐ-TTg </a:t>
            </a:r>
            <a:r>
              <a:rPr lang="nb-NO" sz="1700" dirty="0">
                <a:cs typeface="Arial" panose="020B0604020202020204" pitchFamily="34" charset="0"/>
              </a:rPr>
              <a:t>ngày 19 tháng 12 năm 2014 của Thủ tướng Chính phủ quy định Danh mục phế liệu được phép nhập khẩu từ nước ngoài làm nguyên liệu sản xuất:</a:t>
            </a:r>
          </a:p>
          <a:p>
            <a:pPr lvl="2" algn="just">
              <a:lnSpc>
                <a:spcPct val="150000"/>
              </a:lnSpc>
              <a:buFont typeface="Courier New" pitchFamily="49" charset="0"/>
              <a:buChar char="o"/>
            </a:pPr>
            <a:r>
              <a:rPr lang="en-US" sz="1600" dirty="0" err="1"/>
              <a:t>Giấy</a:t>
            </a:r>
            <a:r>
              <a:rPr lang="en-US" sz="1600" dirty="0"/>
              <a:t> </a:t>
            </a:r>
            <a:r>
              <a:rPr lang="en-US" sz="1600" dirty="0" err="1"/>
              <a:t>loại</a:t>
            </a:r>
            <a:r>
              <a:rPr lang="en-US" sz="1600" dirty="0"/>
              <a:t> </a:t>
            </a:r>
            <a:r>
              <a:rPr lang="en-US" sz="1600" dirty="0" err="1"/>
              <a:t>hoặc</a:t>
            </a:r>
            <a:r>
              <a:rPr lang="en-US" sz="1600" dirty="0"/>
              <a:t> </a:t>
            </a:r>
            <a:r>
              <a:rPr lang="en-US" sz="1600" dirty="0" err="1"/>
              <a:t>bìa</a:t>
            </a:r>
            <a:r>
              <a:rPr lang="en-US" sz="1600" dirty="0"/>
              <a:t> </a:t>
            </a:r>
            <a:r>
              <a:rPr lang="en-US" sz="1600" dirty="0" err="1"/>
              <a:t>loại</a:t>
            </a:r>
            <a:r>
              <a:rPr lang="en-US" sz="1600" dirty="0"/>
              <a:t> </a:t>
            </a:r>
            <a:r>
              <a:rPr lang="en-US" sz="1600" dirty="0" err="1"/>
              <a:t>thu</a:t>
            </a:r>
            <a:r>
              <a:rPr lang="en-US" sz="1600" dirty="0"/>
              <a:t> </a:t>
            </a:r>
            <a:r>
              <a:rPr lang="en-US" sz="1600" dirty="0" err="1"/>
              <a:t>hồi</a:t>
            </a:r>
            <a:r>
              <a:rPr lang="en-US" sz="1600" dirty="0"/>
              <a:t> (</a:t>
            </a:r>
            <a:r>
              <a:rPr lang="en-US" sz="1600" dirty="0" err="1"/>
              <a:t>phế</a:t>
            </a:r>
            <a:r>
              <a:rPr lang="en-US" sz="1600" dirty="0"/>
              <a:t> </a:t>
            </a:r>
            <a:r>
              <a:rPr lang="en-US" sz="1600" dirty="0" err="1"/>
              <a:t>liệu</a:t>
            </a:r>
            <a:r>
              <a:rPr lang="en-US" sz="1600" dirty="0"/>
              <a:t> </a:t>
            </a:r>
            <a:r>
              <a:rPr lang="en-US" sz="1600" dirty="0" err="1"/>
              <a:t>và</a:t>
            </a:r>
            <a:r>
              <a:rPr lang="en-US" sz="1600" dirty="0"/>
              <a:t> </a:t>
            </a:r>
            <a:r>
              <a:rPr lang="en-US" sz="1600" dirty="0" err="1"/>
              <a:t>vụn</a:t>
            </a:r>
            <a:r>
              <a:rPr lang="en-US" sz="1600" dirty="0"/>
              <a:t> </a:t>
            </a:r>
            <a:r>
              <a:rPr lang="en-US" sz="1600" dirty="0" err="1"/>
              <a:t>thừa</a:t>
            </a:r>
            <a:r>
              <a:rPr lang="en-US" sz="1600" dirty="0"/>
              <a:t>): </a:t>
            </a:r>
            <a:r>
              <a:rPr lang="en-US" sz="1600" dirty="0" err="1"/>
              <a:t>Giấy</a:t>
            </a:r>
            <a:r>
              <a:rPr lang="en-US" sz="1600" dirty="0"/>
              <a:t> </a:t>
            </a:r>
            <a:r>
              <a:rPr lang="en-US" sz="1600" dirty="0" err="1"/>
              <a:t>kraft</a:t>
            </a:r>
            <a:r>
              <a:rPr lang="en-US" sz="1600" dirty="0"/>
              <a:t> </a:t>
            </a:r>
            <a:r>
              <a:rPr lang="en-US" sz="1600" dirty="0" err="1"/>
              <a:t>hoặc</a:t>
            </a:r>
            <a:r>
              <a:rPr lang="en-US" sz="1600" dirty="0"/>
              <a:t> </a:t>
            </a:r>
            <a:r>
              <a:rPr lang="en-US" sz="1600" dirty="0" err="1"/>
              <a:t>bìa</a:t>
            </a:r>
            <a:r>
              <a:rPr lang="en-US" sz="1600" dirty="0"/>
              <a:t> </a:t>
            </a:r>
            <a:r>
              <a:rPr lang="en-US" sz="1600" dirty="0" err="1"/>
              <a:t>kraft</a:t>
            </a:r>
            <a:r>
              <a:rPr lang="en-US" sz="1600" dirty="0"/>
              <a:t> </a:t>
            </a:r>
            <a:r>
              <a:rPr lang="en-US" sz="1600" dirty="0" err="1"/>
              <a:t>hoặc</a:t>
            </a:r>
            <a:r>
              <a:rPr lang="en-US" sz="1600" dirty="0"/>
              <a:t> </a:t>
            </a:r>
            <a:r>
              <a:rPr lang="en-US" sz="1600" dirty="0" err="1"/>
              <a:t>giấy</a:t>
            </a:r>
            <a:r>
              <a:rPr lang="en-US" sz="1600" dirty="0"/>
              <a:t> </a:t>
            </a:r>
            <a:r>
              <a:rPr lang="en-US" sz="1600" dirty="0" err="1"/>
              <a:t>hoặc</a:t>
            </a:r>
            <a:r>
              <a:rPr lang="en-US" sz="1600" dirty="0"/>
              <a:t> </a:t>
            </a:r>
            <a:r>
              <a:rPr lang="en-US" sz="1600" dirty="0" err="1"/>
              <a:t>bìa</a:t>
            </a:r>
            <a:r>
              <a:rPr lang="en-US" sz="1600" dirty="0"/>
              <a:t> </a:t>
            </a:r>
            <a:r>
              <a:rPr lang="en-US" sz="1600" dirty="0" err="1"/>
              <a:t>sóng</a:t>
            </a:r>
            <a:r>
              <a:rPr lang="en-US" sz="1600" dirty="0"/>
              <a:t>, </a:t>
            </a:r>
            <a:r>
              <a:rPr lang="en-US" sz="1600" dirty="0" err="1"/>
              <a:t>chưa</a:t>
            </a:r>
            <a:r>
              <a:rPr lang="en-US" sz="1600" dirty="0"/>
              <a:t> </a:t>
            </a:r>
            <a:r>
              <a:rPr lang="en-US" sz="1600" dirty="0" err="1"/>
              <a:t>tẩy</a:t>
            </a:r>
            <a:r>
              <a:rPr lang="en-US" sz="1600" dirty="0"/>
              <a:t> </a:t>
            </a:r>
            <a:r>
              <a:rPr lang="en-US" sz="1600" dirty="0" err="1"/>
              <a:t>trắng</a:t>
            </a:r>
            <a:r>
              <a:rPr lang="en-US" sz="1600" dirty="0"/>
              <a:t>.</a:t>
            </a:r>
            <a:endParaRPr lang="en-US" sz="1600" dirty="0">
              <a:ea typeface="Times New Roman"/>
              <a:cs typeface="Times New Roman"/>
            </a:endParaRPr>
          </a:p>
          <a:p>
            <a:pPr lvl="2" algn="just">
              <a:lnSpc>
                <a:spcPct val="150000"/>
              </a:lnSpc>
              <a:buFont typeface="Courier New" pitchFamily="49" charset="0"/>
              <a:buChar char="o"/>
            </a:pPr>
            <a:r>
              <a:rPr lang="en-US" sz="1600" dirty="0" err="1"/>
              <a:t>Giấy</a:t>
            </a:r>
            <a:r>
              <a:rPr lang="en-US" sz="1600" dirty="0"/>
              <a:t> </a:t>
            </a:r>
            <a:r>
              <a:rPr lang="en-US" sz="1600" dirty="0" err="1"/>
              <a:t>loại</a:t>
            </a:r>
            <a:r>
              <a:rPr lang="en-US" sz="1600" dirty="0"/>
              <a:t> </a:t>
            </a:r>
            <a:r>
              <a:rPr lang="en-US" sz="1600" dirty="0" err="1"/>
              <a:t>hoặc</a:t>
            </a:r>
            <a:r>
              <a:rPr lang="en-US" sz="1600" dirty="0"/>
              <a:t> </a:t>
            </a:r>
            <a:r>
              <a:rPr lang="en-US" sz="1600" dirty="0" err="1"/>
              <a:t>bìa</a:t>
            </a:r>
            <a:r>
              <a:rPr lang="en-US" sz="1600" dirty="0"/>
              <a:t> </a:t>
            </a:r>
            <a:r>
              <a:rPr lang="en-US" sz="1600" dirty="0" err="1"/>
              <a:t>loại</a:t>
            </a:r>
            <a:r>
              <a:rPr lang="en-US" sz="1600" dirty="0"/>
              <a:t> </a:t>
            </a:r>
            <a:r>
              <a:rPr lang="en-US" sz="1600" dirty="0" err="1"/>
              <a:t>thu</a:t>
            </a:r>
            <a:r>
              <a:rPr lang="en-US" sz="1600" dirty="0"/>
              <a:t> </a:t>
            </a:r>
            <a:r>
              <a:rPr lang="en-US" sz="1600" dirty="0" err="1"/>
              <a:t>hồi</a:t>
            </a:r>
            <a:r>
              <a:rPr lang="en-US" sz="1600" dirty="0"/>
              <a:t> (</a:t>
            </a:r>
            <a:r>
              <a:rPr lang="en-US" sz="1600" dirty="0" err="1"/>
              <a:t>phế</a:t>
            </a:r>
            <a:r>
              <a:rPr lang="en-US" sz="1600" dirty="0"/>
              <a:t> </a:t>
            </a:r>
            <a:r>
              <a:rPr lang="en-US" sz="1600" dirty="0" err="1"/>
              <a:t>liệu</a:t>
            </a:r>
            <a:r>
              <a:rPr lang="en-US" sz="1600" dirty="0"/>
              <a:t> </a:t>
            </a:r>
            <a:r>
              <a:rPr lang="en-US" sz="1600" dirty="0" err="1"/>
              <a:t>và</a:t>
            </a:r>
            <a:r>
              <a:rPr lang="en-US" sz="1600" dirty="0"/>
              <a:t> </a:t>
            </a:r>
            <a:r>
              <a:rPr lang="en-US" sz="1600" dirty="0" err="1"/>
              <a:t>vụn</a:t>
            </a:r>
            <a:r>
              <a:rPr lang="en-US" sz="1600" dirty="0"/>
              <a:t> </a:t>
            </a:r>
            <a:r>
              <a:rPr lang="en-US" sz="1600" dirty="0" err="1"/>
              <a:t>thừa</a:t>
            </a:r>
            <a:r>
              <a:rPr lang="en-US" sz="1600" dirty="0"/>
              <a:t>): </a:t>
            </a:r>
            <a:r>
              <a:rPr lang="en-US" sz="1600" dirty="0" err="1"/>
              <a:t>Giấy</a:t>
            </a:r>
            <a:r>
              <a:rPr lang="en-US" sz="1600" dirty="0"/>
              <a:t> </a:t>
            </a:r>
            <a:r>
              <a:rPr lang="en-US" sz="1600" dirty="0" err="1"/>
              <a:t>hoặc</a:t>
            </a:r>
            <a:r>
              <a:rPr lang="en-US" sz="1600" dirty="0"/>
              <a:t> </a:t>
            </a:r>
            <a:r>
              <a:rPr lang="en-US" sz="1600" dirty="0" err="1"/>
              <a:t>bìa</a:t>
            </a:r>
            <a:r>
              <a:rPr lang="en-US" sz="1600" dirty="0"/>
              <a:t> </a:t>
            </a:r>
            <a:r>
              <a:rPr lang="en-US" sz="1600" dirty="0" err="1"/>
              <a:t>khác</a:t>
            </a:r>
            <a:r>
              <a:rPr lang="en-US" sz="1600" dirty="0"/>
              <a:t> </a:t>
            </a:r>
            <a:r>
              <a:rPr lang="en-US" sz="1600" dirty="0" err="1"/>
              <a:t>được</a:t>
            </a:r>
            <a:r>
              <a:rPr lang="en-US" sz="1600" dirty="0"/>
              <a:t> </a:t>
            </a:r>
            <a:r>
              <a:rPr lang="en-US" sz="1600" dirty="0" err="1"/>
              <a:t>làm</a:t>
            </a:r>
            <a:r>
              <a:rPr lang="en-US" sz="1600" dirty="0"/>
              <a:t> </a:t>
            </a:r>
            <a:r>
              <a:rPr lang="en-US" sz="1600" dirty="0" err="1"/>
              <a:t>chủ</a:t>
            </a:r>
            <a:r>
              <a:rPr lang="en-US" sz="1600" dirty="0"/>
              <a:t> </a:t>
            </a:r>
            <a:r>
              <a:rPr lang="en-US" sz="1600" dirty="0" err="1"/>
              <a:t>yếu</a:t>
            </a:r>
            <a:r>
              <a:rPr lang="en-US" sz="1600" dirty="0"/>
              <a:t> </a:t>
            </a:r>
            <a:r>
              <a:rPr lang="en-US" sz="1600" dirty="0" err="1"/>
              <a:t>bằng</a:t>
            </a:r>
            <a:r>
              <a:rPr lang="en-US" sz="1600" dirty="0"/>
              <a:t> </a:t>
            </a:r>
            <a:r>
              <a:rPr lang="en-US" sz="1600" dirty="0" err="1"/>
              <a:t>bột</a:t>
            </a:r>
            <a:r>
              <a:rPr lang="en-US" sz="1600" dirty="0"/>
              <a:t> </a:t>
            </a:r>
            <a:r>
              <a:rPr lang="en-US" sz="1600" dirty="0" err="1"/>
              <a:t>giấy</a:t>
            </a:r>
            <a:r>
              <a:rPr lang="en-US" sz="1600" dirty="0"/>
              <a:t> </a:t>
            </a:r>
            <a:r>
              <a:rPr lang="en-US" sz="1600" dirty="0" err="1"/>
              <a:t>thu</a:t>
            </a:r>
            <a:r>
              <a:rPr lang="en-US" sz="1600" dirty="0"/>
              <a:t> </a:t>
            </a:r>
            <a:r>
              <a:rPr lang="en-US" sz="1600" dirty="0" err="1"/>
              <a:t>được</a:t>
            </a:r>
            <a:r>
              <a:rPr lang="en-US" sz="1600" dirty="0"/>
              <a:t> </a:t>
            </a:r>
            <a:r>
              <a:rPr lang="en-US" sz="1600" dirty="0" err="1"/>
              <a:t>từ</a:t>
            </a:r>
            <a:r>
              <a:rPr lang="en-US" sz="1600" dirty="0"/>
              <a:t> </a:t>
            </a:r>
            <a:r>
              <a:rPr lang="en-US" sz="1600" dirty="0" err="1"/>
              <a:t>quá</a:t>
            </a:r>
            <a:r>
              <a:rPr lang="en-US" sz="1600" dirty="0"/>
              <a:t> </a:t>
            </a:r>
            <a:r>
              <a:rPr lang="en-US" sz="1600" dirty="0" err="1"/>
              <a:t>trình</a:t>
            </a:r>
            <a:r>
              <a:rPr lang="en-US" sz="1600" dirty="0"/>
              <a:t> </a:t>
            </a:r>
            <a:r>
              <a:rPr lang="en-US" sz="1600" dirty="0" err="1"/>
              <a:t>hóa</a:t>
            </a:r>
            <a:r>
              <a:rPr lang="en-US" sz="1600" dirty="0"/>
              <a:t> </a:t>
            </a:r>
            <a:r>
              <a:rPr lang="en-US" sz="1600" dirty="0" err="1"/>
              <a:t>học</a:t>
            </a:r>
            <a:r>
              <a:rPr lang="en-US" sz="1600" dirty="0"/>
              <a:t> </a:t>
            </a:r>
            <a:r>
              <a:rPr lang="en-US" sz="1600" dirty="0" err="1"/>
              <a:t>đã</a:t>
            </a:r>
            <a:r>
              <a:rPr lang="en-US" sz="1600" dirty="0"/>
              <a:t> </a:t>
            </a:r>
            <a:r>
              <a:rPr lang="en-US" sz="1600" dirty="0" err="1"/>
              <a:t>tẩy</a:t>
            </a:r>
            <a:r>
              <a:rPr lang="en-US" sz="1600" dirty="0"/>
              <a:t> </a:t>
            </a:r>
            <a:r>
              <a:rPr lang="en-US" sz="1600" dirty="0" err="1"/>
              <a:t>trắng</a:t>
            </a:r>
            <a:r>
              <a:rPr lang="en-US" sz="1600" dirty="0"/>
              <a:t>, </a:t>
            </a:r>
            <a:r>
              <a:rPr lang="en-US" sz="1600" dirty="0" err="1"/>
              <a:t>chưa</a:t>
            </a:r>
            <a:r>
              <a:rPr lang="en-US" sz="1600" dirty="0"/>
              <a:t> </a:t>
            </a:r>
            <a:r>
              <a:rPr lang="en-US" sz="1600" dirty="0" err="1"/>
              <a:t>nhuộm</a:t>
            </a:r>
            <a:r>
              <a:rPr lang="en-US" sz="1600" dirty="0"/>
              <a:t> </a:t>
            </a:r>
            <a:r>
              <a:rPr lang="en-US" sz="1600" dirty="0" err="1"/>
              <a:t>màu</a:t>
            </a:r>
            <a:r>
              <a:rPr lang="en-US" sz="1600" dirty="0"/>
              <a:t> </a:t>
            </a:r>
            <a:r>
              <a:rPr lang="en-US" sz="1600" dirty="0" err="1"/>
              <a:t>toàn</a:t>
            </a:r>
            <a:r>
              <a:rPr lang="en-US" sz="1600" dirty="0"/>
              <a:t> </a:t>
            </a:r>
            <a:r>
              <a:rPr lang="en-US" sz="1600" dirty="0" err="1"/>
              <a:t>bộ</a:t>
            </a:r>
            <a:r>
              <a:rPr lang="en-US" sz="1600" dirty="0"/>
              <a:t>.</a:t>
            </a:r>
            <a:endParaRPr lang="en-US" sz="1600" dirty="0">
              <a:ea typeface="Times New Roman"/>
              <a:cs typeface="Times New Roman"/>
            </a:endParaRPr>
          </a:p>
          <a:p>
            <a:pPr lvl="2" algn="just">
              <a:lnSpc>
                <a:spcPct val="150000"/>
              </a:lnSpc>
              <a:buFont typeface="Courier New" pitchFamily="49" charset="0"/>
              <a:buChar char="o"/>
            </a:pPr>
            <a:r>
              <a:rPr lang="en-US" sz="1600" dirty="0" err="1"/>
              <a:t>Giấy</a:t>
            </a:r>
            <a:r>
              <a:rPr lang="en-US" sz="1600" dirty="0"/>
              <a:t> </a:t>
            </a:r>
            <a:r>
              <a:rPr lang="en-US" sz="1600" dirty="0" err="1"/>
              <a:t>loại</a:t>
            </a:r>
            <a:r>
              <a:rPr lang="en-US" sz="1600" dirty="0"/>
              <a:t> </a:t>
            </a:r>
            <a:r>
              <a:rPr lang="en-US" sz="1600" dirty="0" err="1"/>
              <a:t>hoặc</a:t>
            </a:r>
            <a:r>
              <a:rPr lang="en-US" sz="1600" dirty="0"/>
              <a:t> </a:t>
            </a:r>
            <a:r>
              <a:rPr lang="en-US" sz="1600" dirty="0" err="1"/>
              <a:t>bìa</a:t>
            </a:r>
            <a:r>
              <a:rPr lang="en-US" sz="1600" dirty="0"/>
              <a:t> </a:t>
            </a:r>
            <a:r>
              <a:rPr lang="en-US" sz="1600" dirty="0" err="1"/>
              <a:t>loại</a:t>
            </a:r>
            <a:r>
              <a:rPr lang="en-US" sz="1600" dirty="0"/>
              <a:t> </a:t>
            </a:r>
            <a:r>
              <a:rPr lang="en-US" sz="1600" dirty="0" err="1"/>
              <a:t>thu</a:t>
            </a:r>
            <a:r>
              <a:rPr lang="en-US" sz="1600" dirty="0"/>
              <a:t> </a:t>
            </a:r>
            <a:r>
              <a:rPr lang="en-US" sz="1600" dirty="0" err="1"/>
              <a:t>hồi</a:t>
            </a:r>
            <a:r>
              <a:rPr lang="en-US" sz="1600" dirty="0"/>
              <a:t> (</a:t>
            </a:r>
            <a:r>
              <a:rPr lang="en-US" sz="1600" dirty="0" err="1"/>
              <a:t>phế</a:t>
            </a:r>
            <a:r>
              <a:rPr lang="en-US" sz="1600" dirty="0"/>
              <a:t> </a:t>
            </a:r>
            <a:r>
              <a:rPr lang="en-US" sz="1600" dirty="0" err="1"/>
              <a:t>liệu</a:t>
            </a:r>
            <a:r>
              <a:rPr lang="en-US" sz="1600" dirty="0"/>
              <a:t> </a:t>
            </a:r>
            <a:r>
              <a:rPr lang="en-US" sz="1600" dirty="0" err="1"/>
              <a:t>và</a:t>
            </a:r>
            <a:r>
              <a:rPr lang="en-US" sz="1600" dirty="0"/>
              <a:t> </a:t>
            </a:r>
            <a:r>
              <a:rPr lang="en-US" sz="1600" dirty="0" err="1"/>
              <a:t>vụn</a:t>
            </a:r>
            <a:r>
              <a:rPr lang="en-US" sz="1600" dirty="0"/>
              <a:t> </a:t>
            </a:r>
            <a:r>
              <a:rPr lang="en-US" sz="1600" dirty="0" err="1"/>
              <a:t>thừa</a:t>
            </a:r>
            <a:r>
              <a:rPr lang="en-US" sz="1600" dirty="0"/>
              <a:t>): </a:t>
            </a:r>
            <a:r>
              <a:rPr lang="en-US" sz="1600" dirty="0" err="1"/>
              <a:t>Giấy</a:t>
            </a:r>
            <a:r>
              <a:rPr lang="en-US" sz="1600" dirty="0"/>
              <a:t> </a:t>
            </a:r>
            <a:r>
              <a:rPr lang="en-US" sz="1600" dirty="0" err="1"/>
              <a:t>hoặc</a:t>
            </a:r>
            <a:r>
              <a:rPr lang="en-US" sz="1600" dirty="0"/>
              <a:t> </a:t>
            </a:r>
            <a:r>
              <a:rPr lang="en-US" sz="1600" dirty="0" err="1"/>
              <a:t>bìa</a:t>
            </a:r>
            <a:r>
              <a:rPr lang="en-US" sz="1600" dirty="0"/>
              <a:t> </a:t>
            </a:r>
            <a:r>
              <a:rPr lang="en-US" sz="1600" dirty="0" err="1"/>
              <a:t>được</a:t>
            </a:r>
            <a:r>
              <a:rPr lang="en-US" sz="1600" dirty="0"/>
              <a:t> </a:t>
            </a:r>
            <a:r>
              <a:rPr lang="en-US" sz="1600" dirty="0" err="1"/>
              <a:t>làm</a:t>
            </a:r>
            <a:r>
              <a:rPr lang="en-US" sz="1600" dirty="0"/>
              <a:t> </a:t>
            </a:r>
            <a:r>
              <a:rPr lang="en-US" sz="1600" dirty="0" err="1"/>
              <a:t>chủ</a:t>
            </a:r>
            <a:r>
              <a:rPr lang="en-US" sz="1600" dirty="0"/>
              <a:t> </a:t>
            </a:r>
            <a:r>
              <a:rPr lang="en-US" sz="1600" dirty="0" err="1"/>
              <a:t>yếu</a:t>
            </a:r>
            <a:r>
              <a:rPr lang="en-US" sz="1600" dirty="0"/>
              <a:t> </a:t>
            </a:r>
            <a:r>
              <a:rPr lang="en-US" sz="1600" dirty="0" err="1"/>
              <a:t>bằng</a:t>
            </a:r>
            <a:r>
              <a:rPr lang="en-US" sz="1600" dirty="0"/>
              <a:t> </a:t>
            </a:r>
            <a:r>
              <a:rPr lang="en-US" sz="1600" dirty="0" err="1"/>
              <a:t>bột</a:t>
            </a:r>
            <a:r>
              <a:rPr lang="en-US" sz="1600" dirty="0"/>
              <a:t> </a:t>
            </a:r>
            <a:r>
              <a:rPr lang="en-US" sz="1600" dirty="0" err="1"/>
              <a:t>giấy</a:t>
            </a:r>
            <a:r>
              <a:rPr lang="en-US" sz="1600" dirty="0"/>
              <a:t> </a:t>
            </a:r>
            <a:r>
              <a:rPr lang="en-US" sz="1600" dirty="0" err="1"/>
              <a:t>thu</a:t>
            </a:r>
            <a:r>
              <a:rPr lang="en-US" sz="1600" dirty="0"/>
              <a:t> </a:t>
            </a:r>
            <a:r>
              <a:rPr lang="en-US" sz="1600" dirty="0" err="1"/>
              <a:t>được</a:t>
            </a:r>
            <a:r>
              <a:rPr lang="en-US" sz="1600" dirty="0"/>
              <a:t> </a:t>
            </a:r>
            <a:r>
              <a:rPr lang="en-US" sz="1600" dirty="0" err="1"/>
              <a:t>từ</a:t>
            </a:r>
            <a:r>
              <a:rPr lang="en-US" sz="1600" dirty="0"/>
              <a:t> </a:t>
            </a:r>
            <a:r>
              <a:rPr lang="en-US" sz="1600" dirty="0" err="1"/>
              <a:t>quá</a:t>
            </a:r>
            <a:r>
              <a:rPr lang="en-US" sz="1600" dirty="0"/>
              <a:t> </a:t>
            </a:r>
            <a:r>
              <a:rPr lang="en-US" sz="1600" dirty="0" err="1"/>
              <a:t>trình</a:t>
            </a:r>
            <a:r>
              <a:rPr lang="en-US" sz="1600" dirty="0"/>
              <a:t> </a:t>
            </a:r>
            <a:r>
              <a:rPr lang="en-US" sz="1600" dirty="0" err="1"/>
              <a:t>cơ</a:t>
            </a:r>
            <a:r>
              <a:rPr lang="en-US" sz="1600" dirty="0"/>
              <a:t> </a:t>
            </a:r>
            <a:r>
              <a:rPr lang="en-US" sz="1600" dirty="0" err="1"/>
              <a:t>học</a:t>
            </a:r>
            <a:r>
              <a:rPr lang="en-US" sz="1600" dirty="0"/>
              <a:t> (</a:t>
            </a:r>
            <a:r>
              <a:rPr lang="en-US" sz="1600" dirty="0" err="1"/>
              <a:t>ví</a:t>
            </a:r>
            <a:r>
              <a:rPr lang="en-US" sz="1600" dirty="0"/>
              <a:t> </a:t>
            </a:r>
            <a:r>
              <a:rPr lang="en-US" sz="1600" dirty="0" err="1"/>
              <a:t>dụ</a:t>
            </a:r>
            <a:r>
              <a:rPr lang="en-US" sz="1600" dirty="0"/>
              <a:t>, </a:t>
            </a:r>
            <a:r>
              <a:rPr lang="en-US" sz="1600" dirty="0" err="1"/>
              <a:t>giấy</a:t>
            </a:r>
            <a:r>
              <a:rPr lang="en-US" sz="1600" dirty="0"/>
              <a:t> in </a:t>
            </a:r>
            <a:r>
              <a:rPr lang="en-US" sz="1600" dirty="0" err="1"/>
              <a:t>báo</a:t>
            </a:r>
            <a:r>
              <a:rPr lang="en-US" sz="1600" dirty="0"/>
              <a:t>, </a:t>
            </a:r>
            <a:r>
              <a:rPr lang="en-US" sz="1600" dirty="0" err="1"/>
              <a:t>tạp</a:t>
            </a:r>
            <a:r>
              <a:rPr lang="en-US" sz="1600" dirty="0"/>
              <a:t> </a:t>
            </a:r>
            <a:r>
              <a:rPr lang="en-US" sz="1600" dirty="0" err="1"/>
              <a:t>chí</a:t>
            </a:r>
            <a:r>
              <a:rPr lang="en-US" sz="1600" dirty="0"/>
              <a:t> </a:t>
            </a:r>
            <a:r>
              <a:rPr lang="en-US" sz="1600" dirty="0" err="1"/>
              <a:t>và</a:t>
            </a:r>
            <a:r>
              <a:rPr lang="en-US" sz="1600" dirty="0"/>
              <a:t> </a:t>
            </a:r>
            <a:r>
              <a:rPr lang="en-US" sz="1600" dirty="0" err="1"/>
              <a:t>các</a:t>
            </a:r>
            <a:r>
              <a:rPr lang="en-US" sz="1600" dirty="0"/>
              <a:t> </a:t>
            </a:r>
            <a:r>
              <a:rPr lang="en-US" sz="1600" dirty="0" err="1"/>
              <a:t>ấn</a:t>
            </a:r>
            <a:r>
              <a:rPr lang="en-US" sz="1600" dirty="0"/>
              <a:t> </a:t>
            </a:r>
            <a:r>
              <a:rPr lang="en-US" sz="1600" dirty="0" err="1"/>
              <a:t>phẩm</a:t>
            </a:r>
            <a:r>
              <a:rPr lang="en-US" sz="1600" dirty="0"/>
              <a:t> </a:t>
            </a:r>
            <a:r>
              <a:rPr lang="en-US" sz="1600" dirty="0" err="1"/>
              <a:t>tương</a:t>
            </a:r>
            <a:r>
              <a:rPr lang="en-US" sz="1600" dirty="0"/>
              <a:t> </a:t>
            </a:r>
            <a:r>
              <a:rPr lang="en-US" sz="1600" dirty="0" err="1"/>
              <a:t>tự</a:t>
            </a:r>
            <a:r>
              <a:rPr lang="en-US" sz="1600" dirty="0"/>
              <a:t>).</a:t>
            </a:r>
            <a:endParaRPr lang="en-US" sz="1600" dirty="0">
              <a:ea typeface="Times New Roman"/>
              <a:cs typeface="Times New Roman"/>
            </a:endParaRPr>
          </a:p>
          <a:p>
            <a:pPr lvl="2" algn="just">
              <a:lnSpc>
                <a:spcPct val="150000"/>
              </a:lnSpc>
              <a:buFont typeface="Courier New" pitchFamily="49" charset="0"/>
              <a:buChar char="o"/>
            </a:pPr>
            <a:r>
              <a:rPr lang="en-US" sz="1600" dirty="0" err="1"/>
              <a:t>Giấy</a:t>
            </a:r>
            <a:r>
              <a:rPr lang="en-US" sz="1600" dirty="0"/>
              <a:t> </a:t>
            </a:r>
            <a:r>
              <a:rPr lang="en-US" sz="1600" dirty="0" err="1"/>
              <a:t>loại</a:t>
            </a:r>
            <a:r>
              <a:rPr lang="en-US" sz="1600" dirty="0"/>
              <a:t> </a:t>
            </a:r>
            <a:r>
              <a:rPr lang="en-US" sz="1600" dirty="0" err="1"/>
              <a:t>hoặc</a:t>
            </a:r>
            <a:r>
              <a:rPr lang="en-US" sz="1600" dirty="0"/>
              <a:t> </a:t>
            </a:r>
            <a:r>
              <a:rPr lang="en-US" sz="1600" dirty="0" err="1"/>
              <a:t>bìa</a:t>
            </a:r>
            <a:r>
              <a:rPr lang="en-US" sz="1600" dirty="0"/>
              <a:t> </a:t>
            </a:r>
            <a:r>
              <a:rPr lang="en-US" sz="1600" dirty="0" err="1"/>
              <a:t>loại</a:t>
            </a:r>
            <a:r>
              <a:rPr lang="en-US" sz="1600" dirty="0"/>
              <a:t> </a:t>
            </a:r>
            <a:r>
              <a:rPr lang="en-US" sz="1600" dirty="0" err="1"/>
              <a:t>thu</a:t>
            </a:r>
            <a:r>
              <a:rPr lang="en-US" sz="1600" dirty="0"/>
              <a:t> </a:t>
            </a:r>
            <a:r>
              <a:rPr lang="en-US" sz="1600" dirty="0" err="1"/>
              <a:t>hồi</a:t>
            </a:r>
            <a:r>
              <a:rPr lang="en-US" sz="1600" dirty="0"/>
              <a:t> (</a:t>
            </a:r>
            <a:r>
              <a:rPr lang="en-US" sz="1600" dirty="0" err="1"/>
              <a:t>phế</a:t>
            </a:r>
            <a:r>
              <a:rPr lang="en-US" sz="1600" dirty="0"/>
              <a:t> </a:t>
            </a:r>
            <a:r>
              <a:rPr lang="en-US" sz="1600" dirty="0" err="1"/>
              <a:t>liệu</a:t>
            </a:r>
            <a:r>
              <a:rPr lang="en-US" sz="1600" dirty="0"/>
              <a:t> </a:t>
            </a:r>
            <a:r>
              <a:rPr lang="en-US" sz="1600" dirty="0" err="1"/>
              <a:t>và</a:t>
            </a:r>
            <a:r>
              <a:rPr lang="en-US" sz="1600" dirty="0"/>
              <a:t> </a:t>
            </a:r>
            <a:r>
              <a:rPr lang="en-US" sz="1600" dirty="0" err="1"/>
              <a:t>vụn</a:t>
            </a:r>
            <a:r>
              <a:rPr lang="en-US" sz="1600" dirty="0"/>
              <a:t> </a:t>
            </a:r>
            <a:r>
              <a:rPr lang="en-US" sz="1600" dirty="0" err="1"/>
              <a:t>thừa</a:t>
            </a:r>
            <a:r>
              <a:rPr lang="en-US" sz="1600" dirty="0"/>
              <a:t>): </a:t>
            </a:r>
            <a:r>
              <a:rPr lang="en-US" sz="1600" dirty="0" err="1"/>
              <a:t>Loại</a:t>
            </a:r>
            <a:r>
              <a:rPr lang="en-US" sz="1600" dirty="0"/>
              <a:t> </a:t>
            </a:r>
            <a:r>
              <a:rPr lang="en-US" sz="1600" dirty="0" err="1"/>
              <a:t>khác</a:t>
            </a:r>
            <a:r>
              <a:rPr lang="en-US" sz="1600" dirty="0"/>
              <a:t>, </a:t>
            </a:r>
            <a:r>
              <a:rPr lang="en-US" sz="1600" dirty="0" err="1"/>
              <a:t>kể</a:t>
            </a:r>
            <a:r>
              <a:rPr lang="en-US" sz="1600" dirty="0"/>
              <a:t> </a:t>
            </a:r>
            <a:r>
              <a:rPr lang="en-US" sz="1600" dirty="0" err="1"/>
              <a:t>cả</a:t>
            </a:r>
            <a:r>
              <a:rPr lang="en-US" sz="1600" dirty="0"/>
              <a:t> </a:t>
            </a:r>
            <a:r>
              <a:rPr lang="en-US" sz="1600" dirty="0" err="1"/>
              <a:t>phế</a:t>
            </a:r>
            <a:r>
              <a:rPr lang="en-US" sz="1600" dirty="0"/>
              <a:t> </a:t>
            </a:r>
            <a:r>
              <a:rPr lang="en-US" sz="1600" dirty="0" err="1"/>
              <a:t>liệu</a:t>
            </a:r>
            <a:r>
              <a:rPr lang="en-US" sz="1600" dirty="0"/>
              <a:t> </a:t>
            </a:r>
            <a:r>
              <a:rPr lang="en-US" sz="1600" dirty="0" err="1"/>
              <a:t>và</a:t>
            </a:r>
            <a:r>
              <a:rPr lang="en-US" sz="1600" dirty="0"/>
              <a:t> </a:t>
            </a:r>
            <a:r>
              <a:rPr lang="en-US" sz="1600" dirty="0" err="1"/>
              <a:t>vụn</a:t>
            </a:r>
            <a:r>
              <a:rPr lang="en-US" sz="1600" dirty="0"/>
              <a:t> </a:t>
            </a:r>
            <a:r>
              <a:rPr lang="en-US" sz="1600" dirty="0" err="1"/>
              <a:t>thừa</a:t>
            </a:r>
            <a:r>
              <a:rPr lang="en-US" sz="1600" dirty="0"/>
              <a:t> </a:t>
            </a:r>
            <a:r>
              <a:rPr lang="en-US" sz="1600" dirty="0" err="1"/>
              <a:t>chưa</a:t>
            </a:r>
            <a:r>
              <a:rPr lang="en-US" sz="1600" dirty="0"/>
              <a:t> </a:t>
            </a:r>
            <a:r>
              <a:rPr lang="en-US" sz="1600" dirty="0" err="1"/>
              <a:t>phân</a:t>
            </a:r>
            <a:r>
              <a:rPr lang="en-US" sz="1600" dirty="0"/>
              <a:t> </a:t>
            </a:r>
            <a:r>
              <a:rPr lang="en-US" sz="1600" dirty="0" err="1"/>
              <a:t>loại</a:t>
            </a:r>
            <a:r>
              <a:rPr lang="en-US" sz="1600" dirty="0"/>
              <a:t>: 4707.90.00</a:t>
            </a:r>
            <a:endParaRPr lang="en-US" sz="1600" dirty="0">
              <a:ea typeface="Times New Roman"/>
              <a:cs typeface="Times New Roman"/>
            </a:endParaRPr>
          </a:p>
          <a:p>
            <a:pPr marL="0" indent="0">
              <a:buNone/>
            </a:pPr>
            <a:endParaRPr lang="en-US" sz="1800" dirty="0"/>
          </a:p>
        </p:txBody>
      </p:sp>
      <p:sp>
        <p:nvSpPr>
          <p:cNvPr id="5" name="Title 1">
            <a:extLst>
              <a:ext uri="{FF2B5EF4-FFF2-40B4-BE49-F238E27FC236}">
                <a16:creationId xmlns:a16="http://schemas.microsoft.com/office/drawing/2014/main" xmlns="" id="{8E92DCFB-A8C9-4BC5-B105-37FD8DA5DDDA}"/>
              </a:ext>
            </a:extLst>
          </p:cNvPr>
          <p:cNvSpPr txBox="1">
            <a:spLocks/>
          </p:cNvSpPr>
          <p:nvPr/>
        </p:nvSpPr>
        <p:spPr>
          <a:xfrm>
            <a:off x="447965" y="134938"/>
            <a:ext cx="8229600" cy="741362"/>
          </a:xfrm>
          <a:prstGeom prst="rect">
            <a:avLst/>
          </a:prstGeom>
          <a:noFill/>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4000" b="1" smtClean="0">
                <a:solidFill>
                  <a:srgbClr val="3C6B89"/>
                </a:solidFill>
                <a:latin typeface="Calibri Light" charset="0"/>
                <a:ea typeface="Calibri Light" charset="0"/>
                <a:cs typeface="Calibri Light" charset="0"/>
              </a:rPr>
              <a:t>QUY ĐỊNH </a:t>
            </a:r>
            <a:r>
              <a:rPr lang="vi-VN" sz="4000" b="1" smtClean="0">
                <a:solidFill>
                  <a:srgbClr val="3C6B89"/>
                </a:solidFill>
                <a:latin typeface="Calibri Light" charset="0"/>
                <a:ea typeface="Calibri Light" charset="0"/>
                <a:cs typeface="Calibri Light" charset="0"/>
              </a:rPr>
              <a:t>CỦA VIỆT NAM</a:t>
            </a:r>
            <a:r>
              <a:rPr lang="en-US" sz="4000" b="1" smtClean="0">
                <a:solidFill>
                  <a:srgbClr val="3C6B89"/>
                </a:solidFill>
                <a:latin typeface="Calibri Light" charset="0"/>
                <a:ea typeface="Calibri Light" charset="0"/>
                <a:cs typeface="Calibri Light" charset="0"/>
              </a:rPr>
              <a:t> </a:t>
            </a:r>
            <a:endParaRPr lang="en-US" sz="4000" b="1" dirty="0">
              <a:solidFill>
                <a:srgbClr val="3C6B89"/>
              </a:solidFill>
              <a:latin typeface="Calibri Light" charset="0"/>
              <a:ea typeface="Calibri Light" charset="0"/>
              <a:cs typeface="Calibri Light" charset="0"/>
            </a:endParaRPr>
          </a:p>
        </p:txBody>
      </p:sp>
    </p:spTree>
    <p:extLst>
      <p:ext uri="{BB962C8B-B14F-4D97-AF65-F5344CB8AC3E}">
        <p14:creationId xmlns:p14="http://schemas.microsoft.com/office/powerpoint/2010/main" val="1191203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9364" y="1253837"/>
            <a:ext cx="8603672" cy="5243945"/>
          </a:xfrm>
        </p:spPr>
        <p:txBody>
          <a:bodyPr>
            <a:noAutofit/>
          </a:bodyPr>
          <a:lstStyle/>
          <a:p>
            <a:pPr algn="just">
              <a:lnSpc>
                <a:spcPct val="170000"/>
              </a:lnSpc>
            </a:pPr>
            <a:r>
              <a:rPr lang="nb-NO" sz="1400" b="1" dirty="0">
                <a:solidFill>
                  <a:srgbClr val="C00000"/>
                </a:solidFill>
                <a:cs typeface="Arial" panose="020B0604020202020204" pitchFamily="34" charset="0"/>
              </a:rPr>
              <a:t>Thông tư số 41/2015/TT-BTNMT </a:t>
            </a:r>
            <a:r>
              <a:rPr lang="nb-NO" sz="1400" dirty="0">
                <a:cs typeface="Arial" panose="020B0604020202020204" pitchFamily="34" charset="0"/>
              </a:rPr>
              <a:t>ngày 09 tháng 9 năm 2015 của Bộ trưởng Bộ Tài nguyên và Môi trường về bảo vệ môi trường trong nhập khẩu phế liệu làm nguyên liệu sản xuất:</a:t>
            </a:r>
          </a:p>
          <a:p>
            <a:pPr lvl="1" algn="just">
              <a:lnSpc>
                <a:spcPct val="170000"/>
              </a:lnSpc>
              <a:buFontTx/>
              <a:buChar char="-"/>
            </a:pPr>
            <a:r>
              <a:rPr lang="nb-NO" sz="1400" dirty="0">
                <a:cs typeface="Arial" panose="020B0604020202020204" pitchFamily="34" charset="0"/>
              </a:rPr>
              <a:t>Giấy </a:t>
            </a:r>
            <a:r>
              <a:rPr lang="en-US" sz="1400" dirty="0" err="1"/>
              <a:t>xác</a:t>
            </a:r>
            <a:r>
              <a:rPr lang="en-US" sz="1400" dirty="0"/>
              <a:t> </a:t>
            </a:r>
            <a:r>
              <a:rPr lang="en-US" sz="1400" dirty="0" err="1"/>
              <a:t>nhận</a:t>
            </a:r>
            <a:r>
              <a:rPr lang="en-US" sz="1400" dirty="0"/>
              <a:t> </a:t>
            </a:r>
            <a:r>
              <a:rPr lang="en-US" sz="1400" dirty="0" err="1"/>
              <a:t>đủ</a:t>
            </a:r>
            <a:r>
              <a:rPr lang="en-US" sz="1400" dirty="0"/>
              <a:t> </a:t>
            </a:r>
            <a:r>
              <a:rPr lang="en-US" sz="1400" dirty="0" err="1"/>
              <a:t>điều</a:t>
            </a:r>
            <a:r>
              <a:rPr lang="en-US" sz="1400" dirty="0"/>
              <a:t> </a:t>
            </a:r>
            <a:r>
              <a:rPr lang="en-US" sz="1400" dirty="0" err="1"/>
              <a:t>kiện</a:t>
            </a:r>
            <a:r>
              <a:rPr lang="en-US" sz="1400" dirty="0"/>
              <a:t> </a:t>
            </a:r>
            <a:r>
              <a:rPr lang="en-US" sz="1400" dirty="0" err="1"/>
              <a:t>về</a:t>
            </a:r>
            <a:r>
              <a:rPr lang="en-US" sz="1400" dirty="0"/>
              <a:t> </a:t>
            </a:r>
            <a:r>
              <a:rPr lang="en-US" sz="1400" dirty="0" err="1"/>
              <a:t>bảo</a:t>
            </a:r>
            <a:r>
              <a:rPr lang="en-US" sz="1400" dirty="0"/>
              <a:t> </a:t>
            </a:r>
            <a:r>
              <a:rPr lang="en-US" sz="1400" dirty="0" err="1"/>
              <a:t>vệ</a:t>
            </a:r>
            <a:r>
              <a:rPr lang="en-US" sz="1400" dirty="0"/>
              <a:t> </a:t>
            </a:r>
            <a:r>
              <a:rPr lang="en-US" sz="1400" dirty="0" err="1"/>
              <a:t>môi</a:t>
            </a:r>
            <a:r>
              <a:rPr lang="en-US" sz="1400" dirty="0"/>
              <a:t> </a:t>
            </a:r>
            <a:r>
              <a:rPr lang="en-US" sz="1400" dirty="0" err="1"/>
              <a:t>trường</a:t>
            </a:r>
            <a:r>
              <a:rPr lang="en-US" sz="1400" dirty="0"/>
              <a:t> </a:t>
            </a:r>
            <a:r>
              <a:rPr lang="en-US" sz="1400" dirty="0" err="1"/>
              <a:t>trong</a:t>
            </a:r>
            <a:r>
              <a:rPr lang="en-US" sz="1400" dirty="0"/>
              <a:t> </a:t>
            </a:r>
            <a:r>
              <a:rPr lang="en-US" sz="1400" dirty="0" err="1"/>
              <a:t>nhập</a:t>
            </a:r>
            <a:r>
              <a:rPr lang="en-US" sz="1400" dirty="0"/>
              <a:t> </a:t>
            </a:r>
            <a:r>
              <a:rPr lang="en-US" sz="1400" dirty="0" err="1"/>
              <a:t>khẩu</a:t>
            </a:r>
            <a:r>
              <a:rPr lang="en-US" sz="1400" dirty="0"/>
              <a:t> </a:t>
            </a:r>
            <a:r>
              <a:rPr lang="en-US" sz="1400" dirty="0" err="1"/>
              <a:t>phế</a:t>
            </a:r>
            <a:r>
              <a:rPr lang="en-US" sz="1400" dirty="0"/>
              <a:t> </a:t>
            </a:r>
            <a:r>
              <a:rPr lang="en-US" sz="1400" dirty="0" err="1"/>
              <a:t>liệu</a:t>
            </a:r>
            <a:r>
              <a:rPr lang="en-US" sz="1400" dirty="0"/>
              <a:t> </a:t>
            </a:r>
            <a:r>
              <a:rPr lang="en-US" sz="1400" dirty="0" err="1"/>
              <a:t>làm</a:t>
            </a:r>
            <a:r>
              <a:rPr lang="en-US" sz="1400" dirty="0"/>
              <a:t> </a:t>
            </a:r>
            <a:r>
              <a:rPr lang="en-US" sz="1400" dirty="0" err="1"/>
              <a:t>nguyên</a:t>
            </a:r>
            <a:r>
              <a:rPr lang="en-US" sz="1400" dirty="0"/>
              <a:t> </a:t>
            </a:r>
            <a:r>
              <a:rPr lang="en-US" sz="1400" dirty="0" err="1"/>
              <a:t>liệu</a:t>
            </a:r>
            <a:r>
              <a:rPr lang="en-US" sz="1400" dirty="0"/>
              <a:t> </a:t>
            </a:r>
            <a:r>
              <a:rPr lang="en-US" sz="1400" dirty="0" err="1"/>
              <a:t>sản</a:t>
            </a:r>
            <a:r>
              <a:rPr lang="en-US" sz="1400" dirty="0"/>
              <a:t> </a:t>
            </a:r>
            <a:r>
              <a:rPr lang="en-US" sz="1400" dirty="0" err="1"/>
              <a:t>xuất</a:t>
            </a:r>
            <a:endParaRPr lang="en-US" sz="1400" dirty="0"/>
          </a:p>
          <a:p>
            <a:pPr lvl="1" algn="just">
              <a:lnSpc>
                <a:spcPct val="170000"/>
              </a:lnSpc>
              <a:buFontTx/>
              <a:buChar char="-"/>
            </a:pPr>
            <a:r>
              <a:rPr lang="en-US" sz="1400" dirty="0" err="1"/>
              <a:t>Yêu</a:t>
            </a:r>
            <a:r>
              <a:rPr lang="en-US" sz="1400" dirty="0"/>
              <a:t> </a:t>
            </a:r>
            <a:r>
              <a:rPr lang="en-US" sz="1400" dirty="0" err="1"/>
              <a:t>cầu</a:t>
            </a:r>
            <a:r>
              <a:rPr lang="en-US" sz="1400" dirty="0"/>
              <a:t> </a:t>
            </a:r>
            <a:r>
              <a:rPr lang="en-US" sz="1400" dirty="0" err="1"/>
              <a:t>về</a:t>
            </a:r>
            <a:r>
              <a:rPr lang="en-US" sz="1400" dirty="0"/>
              <a:t> </a:t>
            </a:r>
            <a:r>
              <a:rPr lang="en-US" sz="1400" dirty="0" err="1"/>
              <a:t>bảo</a:t>
            </a:r>
            <a:r>
              <a:rPr lang="en-US" sz="1400" dirty="0"/>
              <a:t> </a:t>
            </a:r>
            <a:r>
              <a:rPr lang="en-US" sz="1400" dirty="0" err="1"/>
              <a:t>vệ</a:t>
            </a:r>
            <a:r>
              <a:rPr lang="en-US" sz="1400" dirty="0"/>
              <a:t> </a:t>
            </a:r>
            <a:r>
              <a:rPr lang="en-US" sz="1400" dirty="0" err="1"/>
              <a:t>môi</a:t>
            </a:r>
            <a:r>
              <a:rPr lang="en-US" sz="1400" dirty="0"/>
              <a:t> </a:t>
            </a:r>
            <a:r>
              <a:rPr lang="en-US" sz="1400" dirty="0" err="1"/>
              <a:t>trường</a:t>
            </a:r>
            <a:r>
              <a:rPr lang="en-US" sz="1400" dirty="0"/>
              <a:t> </a:t>
            </a:r>
            <a:r>
              <a:rPr lang="en-US" sz="1400" dirty="0" err="1"/>
              <a:t>trong</a:t>
            </a:r>
            <a:r>
              <a:rPr lang="en-US" sz="1400" dirty="0"/>
              <a:t> </a:t>
            </a:r>
            <a:r>
              <a:rPr lang="en-US" sz="1400" dirty="0" err="1"/>
              <a:t>kiểm</a:t>
            </a:r>
            <a:r>
              <a:rPr lang="en-US" sz="1400" dirty="0"/>
              <a:t> </a:t>
            </a:r>
            <a:r>
              <a:rPr lang="en-US" sz="1400" dirty="0" err="1"/>
              <a:t>tra</a:t>
            </a:r>
            <a:r>
              <a:rPr lang="en-US" sz="1400" dirty="0"/>
              <a:t>, </a:t>
            </a:r>
            <a:r>
              <a:rPr lang="en-US" sz="1400" dirty="0" err="1"/>
              <a:t>thông</a:t>
            </a:r>
            <a:r>
              <a:rPr lang="en-US" sz="1400" dirty="0"/>
              <a:t> </a:t>
            </a:r>
            <a:r>
              <a:rPr lang="en-US" sz="1400" dirty="0" err="1"/>
              <a:t>quan</a:t>
            </a:r>
            <a:r>
              <a:rPr lang="en-US" sz="1400" dirty="0"/>
              <a:t> </a:t>
            </a:r>
            <a:r>
              <a:rPr lang="en-US" sz="1400" dirty="0" err="1"/>
              <a:t>phế</a:t>
            </a:r>
            <a:r>
              <a:rPr lang="en-US" sz="1400" dirty="0"/>
              <a:t> </a:t>
            </a:r>
            <a:r>
              <a:rPr lang="en-US" sz="1400" dirty="0" err="1"/>
              <a:t>liệu</a:t>
            </a:r>
            <a:r>
              <a:rPr lang="en-US" sz="1400" dirty="0"/>
              <a:t> </a:t>
            </a:r>
            <a:r>
              <a:rPr lang="en-US" sz="1400" dirty="0" err="1"/>
              <a:t>nhập</a:t>
            </a:r>
            <a:r>
              <a:rPr lang="en-US" sz="1400" dirty="0"/>
              <a:t> </a:t>
            </a:r>
            <a:r>
              <a:rPr lang="en-US" sz="1400" dirty="0" err="1"/>
              <a:t>khẩu</a:t>
            </a:r>
            <a:endParaRPr lang="en-US" sz="1400" dirty="0"/>
          </a:p>
          <a:p>
            <a:pPr lvl="1" algn="just">
              <a:lnSpc>
                <a:spcPct val="170000"/>
              </a:lnSpc>
              <a:buFontTx/>
              <a:buChar char="-"/>
            </a:pPr>
            <a:r>
              <a:rPr lang="nb-NO" sz="1400" dirty="0">
                <a:cs typeface="Arial" panose="020B0604020202020204" pitchFamily="34" charset="0"/>
              </a:rPr>
              <a:t>Chứng nhận phù hợp quy chuẩn kỹ thuật môi trường đối với phế liệu nhập khẩu làm nguyên liệu sản xuất: </a:t>
            </a:r>
            <a:r>
              <a:rPr lang="en-US" sz="1400" dirty="0"/>
              <a:t>QCVN 33:2018/BTNMT (</a:t>
            </a:r>
            <a:r>
              <a:rPr lang="en-US" sz="1400" dirty="0" err="1"/>
              <a:t>tạp</a:t>
            </a:r>
            <a:r>
              <a:rPr lang="en-US" sz="1400" dirty="0"/>
              <a:t> </a:t>
            </a:r>
            <a:r>
              <a:rPr lang="en-US" sz="1400" dirty="0" err="1"/>
              <a:t>chất</a:t>
            </a:r>
            <a:r>
              <a:rPr lang="en-US" sz="1400" dirty="0"/>
              <a:t> &lt;= 2%; </a:t>
            </a:r>
            <a:r>
              <a:rPr lang="en-US" sz="1400" dirty="0" err="1"/>
              <a:t>độ</a:t>
            </a:r>
            <a:r>
              <a:rPr lang="en-US" sz="1400" dirty="0"/>
              <a:t> </a:t>
            </a:r>
            <a:r>
              <a:rPr lang="en-US" sz="1400" dirty="0" err="1"/>
              <a:t>ẩm</a:t>
            </a:r>
            <a:r>
              <a:rPr lang="en-US" sz="1400" dirty="0"/>
              <a:t> &lt;=20</a:t>
            </a:r>
            <a:r>
              <a:rPr lang="en-US" sz="1400" dirty="0" smtClean="0"/>
              <a:t>%)</a:t>
            </a:r>
          </a:p>
          <a:p>
            <a:pPr marL="342900" lvl="1" indent="0" algn="just">
              <a:lnSpc>
                <a:spcPct val="170000"/>
              </a:lnSpc>
              <a:buNone/>
            </a:pPr>
            <a:r>
              <a:rPr lang="nb-NO" sz="1400" b="1" u="sng" dirty="0" smtClean="0">
                <a:solidFill>
                  <a:srgbClr val="C00000"/>
                </a:solidFill>
                <a:cs typeface="Arial" panose="020B0604020202020204" pitchFamily="34" charset="0"/>
              </a:rPr>
              <a:t>Note:</a:t>
            </a:r>
            <a:r>
              <a:rPr lang="nb-NO" sz="1400" b="1" dirty="0" smtClean="0">
                <a:solidFill>
                  <a:srgbClr val="C00000"/>
                </a:solidFill>
                <a:cs typeface="Arial" panose="020B0604020202020204" pitchFamily="34" charset="0"/>
              </a:rPr>
              <a:t> </a:t>
            </a:r>
            <a:r>
              <a:rPr lang="nb-NO" sz="1400" b="1" dirty="0" err="1" smtClean="0">
                <a:solidFill>
                  <a:srgbClr val="C00000"/>
                </a:solidFill>
                <a:cs typeface="Arial" panose="020B0604020202020204" pitchFamily="34" charset="0"/>
              </a:rPr>
              <a:t>Chỉ</a:t>
            </a:r>
            <a:r>
              <a:rPr lang="nb-NO" sz="1400" b="1" dirty="0" smtClean="0">
                <a:solidFill>
                  <a:srgbClr val="C00000"/>
                </a:solidFill>
                <a:cs typeface="Arial" panose="020B0604020202020204" pitchFamily="34" charset="0"/>
              </a:rPr>
              <a:t> </a:t>
            </a:r>
            <a:r>
              <a:rPr lang="nb-NO" sz="1400" b="1" dirty="0" err="1" smtClean="0">
                <a:solidFill>
                  <a:srgbClr val="C00000"/>
                </a:solidFill>
                <a:cs typeface="Arial" panose="020B0604020202020204" pitchFamily="34" charset="0"/>
              </a:rPr>
              <a:t>thị</a:t>
            </a:r>
            <a:r>
              <a:rPr lang="nb-NO" sz="1400" b="1" dirty="0" smtClean="0">
                <a:solidFill>
                  <a:srgbClr val="C00000"/>
                </a:solidFill>
                <a:cs typeface="Arial" panose="020B0604020202020204" pitchFamily="34" charset="0"/>
              </a:rPr>
              <a:t> </a:t>
            </a:r>
            <a:r>
              <a:rPr lang="nb-NO" sz="1400" b="1" dirty="0" err="1" smtClean="0">
                <a:solidFill>
                  <a:srgbClr val="C00000"/>
                </a:solidFill>
                <a:cs typeface="Arial" panose="020B0604020202020204" pitchFamily="34" charset="0"/>
              </a:rPr>
              <a:t>số</a:t>
            </a:r>
            <a:r>
              <a:rPr lang="nb-NO" sz="1400" b="1" dirty="0" smtClean="0">
                <a:solidFill>
                  <a:srgbClr val="C00000"/>
                </a:solidFill>
                <a:cs typeface="Arial" panose="020B0604020202020204" pitchFamily="34" charset="0"/>
              </a:rPr>
              <a:t> 27/CT-</a:t>
            </a:r>
            <a:r>
              <a:rPr lang="nb-NO" sz="1400" b="1" dirty="0" err="1" smtClean="0">
                <a:solidFill>
                  <a:srgbClr val="C00000"/>
                </a:solidFill>
                <a:cs typeface="Arial" panose="020B0604020202020204" pitchFamily="34" charset="0"/>
              </a:rPr>
              <a:t>TTg</a:t>
            </a:r>
            <a:r>
              <a:rPr lang="nb-NO" sz="1400" b="1" dirty="0" smtClean="0">
                <a:solidFill>
                  <a:srgbClr val="C00000"/>
                </a:solidFill>
                <a:cs typeface="Arial" panose="020B0604020202020204" pitchFamily="34" charset="0"/>
              </a:rPr>
              <a:t> </a:t>
            </a:r>
            <a:r>
              <a:rPr lang="nb-NO" sz="1400" dirty="0" err="1" smtClean="0">
                <a:cs typeface="Arial" panose="020B0604020202020204" pitchFamily="34" charset="0"/>
              </a:rPr>
              <a:t>của</a:t>
            </a:r>
            <a:r>
              <a:rPr lang="nb-NO" sz="1400" dirty="0" smtClean="0">
                <a:cs typeface="Arial" panose="020B0604020202020204" pitchFamily="34" charset="0"/>
              </a:rPr>
              <a:t> </a:t>
            </a:r>
            <a:r>
              <a:rPr lang="nb-NO" sz="1400" dirty="0" err="1">
                <a:cs typeface="Arial" panose="020B0604020202020204" pitchFamily="34" charset="0"/>
              </a:rPr>
              <a:t>Thủ</a:t>
            </a:r>
            <a:r>
              <a:rPr lang="nb-NO" sz="1400" dirty="0">
                <a:cs typeface="Arial" panose="020B0604020202020204" pitchFamily="34" charset="0"/>
              </a:rPr>
              <a:t> t</a:t>
            </a:r>
            <a:r>
              <a:rPr lang="vi-VN" sz="1400" dirty="0">
                <a:cs typeface="Arial" panose="020B0604020202020204" pitchFamily="34" charset="0"/>
              </a:rPr>
              <a:t>ư</a:t>
            </a:r>
            <a:r>
              <a:rPr lang="en-US" sz="1400" dirty="0" err="1">
                <a:cs typeface="Arial" panose="020B0604020202020204" pitchFamily="34" charset="0"/>
              </a:rPr>
              <a:t>ớng</a:t>
            </a:r>
            <a:r>
              <a:rPr lang="en-US" sz="1400" dirty="0">
                <a:cs typeface="Arial" panose="020B0604020202020204" pitchFamily="34" charset="0"/>
              </a:rPr>
              <a:t> </a:t>
            </a:r>
            <a:r>
              <a:rPr lang="en-US" sz="1400" dirty="0" err="1">
                <a:cs typeface="Arial" panose="020B0604020202020204" pitchFamily="34" charset="0"/>
              </a:rPr>
              <a:t>Chính</a:t>
            </a:r>
            <a:r>
              <a:rPr lang="en-US" sz="1400" dirty="0">
                <a:cs typeface="Arial" panose="020B0604020202020204" pitchFamily="34" charset="0"/>
              </a:rPr>
              <a:t> </a:t>
            </a:r>
            <a:r>
              <a:rPr lang="en-US" sz="1400" dirty="0" err="1">
                <a:cs typeface="Arial" panose="020B0604020202020204" pitchFamily="34" charset="0"/>
              </a:rPr>
              <a:t>phủ</a:t>
            </a:r>
            <a:r>
              <a:rPr lang="en-US" sz="1400" dirty="0">
                <a:cs typeface="Arial" panose="020B0604020202020204" pitchFamily="34" charset="0"/>
              </a:rPr>
              <a:t> </a:t>
            </a:r>
            <a:r>
              <a:rPr lang="en-US" sz="1400" dirty="0" err="1">
                <a:cs typeface="Arial" panose="020B0604020202020204" pitchFamily="34" charset="0"/>
              </a:rPr>
              <a:t>ngày</a:t>
            </a:r>
            <a:r>
              <a:rPr lang="en-US" sz="1400" dirty="0">
                <a:cs typeface="Arial" panose="020B0604020202020204" pitchFamily="34" charset="0"/>
              </a:rPr>
              <a:t> 17/09/2018 </a:t>
            </a:r>
            <a:r>
              <a:rPr lang="en-US" sz="1400" dirty="0" err="1">
                <a:cs typeface="Arial" panose="020B0604020202020204" pitchFamily="34" charset="0"/>
              </a:rPr>
              <a:t>về</a:t>
            </a:r>
            <a:r>
              <a:rPr lang="en-US" sz="1400" dirty="0">
                <a:cs typeface="Arial" panose="020B0604020202020204" pitchFamily="34" charset="0"/>
              </a:rPr>
              <a:t> </a:t>
            </a:r>
            <a:r>
              <a:rPr lang="en-US" sz="1400" dirty="0" err="1">
                <a:cs typeface="Arial" panose="020B0604020202020204" pitchFamily="34" charset="0"/>
              </a:rPr>
              <a:t>một</a:t>
            </a:r>
            <a:r>
              <a:rPr lang="en-US" sz="1400" dirty="0">
                <a:cs typeface="Arial" panose="020B0604020202020204" pitchFamily="34" charset="0"/>
              </a:rPr>
              <a:t> </a:t>
            </a:r>
            <a:r>
              <a:rPr lang="en-US" sz="1400" dirty="0" err="1">
                <a:cs typeface="Arial" panose="020B0604020202020204" pitchFamily="34" charset="0"/>
              </a:rPr>
              <a:t>số</a:t>
            </a:r>
            <a:r>
              <a:rPr lang="en-US" sz="1400" dirty="0">
                <a:cs typeface="Arial" panose="020B0604020202020204" pitchFamily="34" charset="0"/>
              </a:rPr>
              <a:t> </a:t>
            </a:r>
            <a:r>
              <a:rPr lang="en-US" sz="1400" dirty="0" err="1">
                <a:cs typeface="Arial" panose="020B0604020202020204" pitchFamily="34" charset="0"/>
              </a:rPr>
              <a:t>giải</a:t>
            </a:r>
            <a:r>
              <a:rPr lang="en-US" sz="1400" dirty="0">
                <a:cs typeface="Arial" panose="020B0604020202020204" pitchFamily="34" charset="0"/>
              </a:rPr>
              <a:t> </a:t>
            </a:r>
            <a:r>
              <a:rPr lang="en-US" sz="1400" dirty="0" err="1">
                <a:cs typeface="Arial" panose="020B0604020202020204" pitchFamily="34" charset="0"/>
              </a:rPr>
              <a:t>pháp</a:t>
            </a:r>
            <a:r>
              <a:rPr lang="en-US" sz="1400" dirty="0">
                <a:cs typeface="Arial" panose="020B0604020202020204" pitchFamily="34" charset="0"/>
              </a:rPr>
              <a:t> </a:t>
            </a:r>
            <a:r>
              <a:rPr lang="en-US" sz="1400" dirty="0" err="1">
                <a:cs typeface="Arial" panose="020B0604020202020204" pitchFamily="34" charset="0"/>
              </a:rPr>
              <a:t>cấp</a:t>
            </a:r>
            <a:r>
              <a:rPr lang="en-US" sz="1400" dirty="0">
                <a:cs typeface="Arial" panose="020B0604020202020204" pitchFamily="34" charset="0"/>
              </a:rPr>
              <a:t> </a:t>
            </a:r>
            <a:r>
              <a:rPr lang="en-US" sz="1400" dirty="0" err="1">
                <a:cs typeface="Arial" panose="020B0604020202020204" pitchFamily="34" charset="0"/>
              </a:rPr>
              <a:t>bách</a:t>
            </a:r>
            <a:r>
              <a:rPr lang="en-US" sz="1400" dirty="0">
                <a:cs typeface="Arial" panose="020B0604020202020204" pitchFamily="34" charset="0"/>
              </a:rPr>
              <a:t> </a:t>
            </a:r>
            <a:r>
              <a:rPr lang="en-US" sz="1400" dirty="0" err="1">
                <a:cs typeface="Arial" panose="020B0604020202020204" pitchFamily="34" charset="0"/>
              </a:rPr>
              <a:t>tăng</a:t>
            </a:r>
            <a:r>
              <a:rPr lang="en-US" sz="1400" dirty="0">
                <a:cs typeface="Arial" panose="020B0604020202020204" pitchFamily="34" charset="0"/>
              </a:rPr>
              <a:t> c</a:t>
            </a:r>
            <a:r>
              <a:rPr lang="vi-VN" sz="1400" dirty="0">
                <a:cs typeface="Arial" panose="020B0604020202020204" pitchFamily="34" charset="0"/>
              </a:rPr>
              <a:t>ư</a:t>
            </a:r>
            <a:r>
              <a:rPr lang="en-US" sz="1400" dirty="0" err="1">
                <a:cs typeface="Arial" panose="020B0604020202020204" pitchFamily="34" charset="0"/>
              </a:rPr>
              <a:t>ờng</a:t>
            </a:r>
            <a:r>
              <a:rPr lang="en-US" sz="1400" dirty="0">
                <a:cs typeface="Arial" panose="020B0604020202020204" pitchFamily="34" charset="0"/>
              </a:rPr>
              <a:t> </a:t>
            </a:r>
            <a:r>
              <a:rPr lang="en-US" sz="1400" dirty="0" err="1">
                <a:cs typeface="Arial" panose="020B0604020202020204" pitchFamily="34" charset="0"/>
              </a:rPr>
              <a:t>công</a:t>
            </a:r>
            <a:r>
              <a:rPr lang="en-US" sz="1400" dirty="0">
                <a:cs typeface="Arial" panose="020B0604020202020204" pitchFamily="34" charset="0"/>
              </a:rPr>
              <a:t> </a:t>
            </a:r>
            <a:r>
              <a:rPr lang="en-US" sz="1400" dirty="0" err="1">
                <a:cs typeface="Arial" panose="020B0604020202020204" pitchFamily="34" charset="0"/>
              </a:rPr>
              <a:t>tác</a:t>
            </a:r>
            <a:r>
              <a:rPr lang="en-US" sz="1400" dirty="0">
                <a:cs typeface="Arial" panose="020B0604020202020204" pitchFamily="34" charset="0"/>
              </a:rPr>
              <a:t> </a:t>
            </a:r>
            <a:r>
              <a:rPr lang="en-US" sz="1400" dirty="0" err="1" smtClean="0">
                <a:cs typeface="Arial" panose="020B0604020202020204" pitchFamily="34" charset="0"/>
              </a:rPr>
              <a:t>quản</a:t>
            </a:r>
            <a:r>
              <a:rPr lang="en-US" sz="1400" dirty="0" smtClean="0">
                <a:cs typeface="Arial" panose="020B0604020202020204" pitchFamily="34" charset="0"/>
              </a:rPr>
              <a:t> </a:t>
            </a:r>
            <a:r>
              <a:rPr lang="en-US" sz="1400" dirty="0" err="1">
                <a:cs typeface="Arial" panose="020B0604020202020204" pitchFamily="34" charset="0"/>
              </a:rPr>
              <a:t>lý</a:t>
            </a:r>
            <a:r>
              <a:rPr lang="en-US" sz="1400" dirty="0">
                <a:cs typeface="Arial" panose="020B0604020202020204" pitchFamily="34" charset="0"/>
              </a:rPr>
              <a:t> </a:t>
            </a:r>
            <a:r>
              <a:rPr lang="en-US" sz="1400" dirty="0" err="1">
                <a:cs typeface="Arial" panose="020B0604020202020204" pitchFamily="34" charset="0"/>
              </a:rPr>
              <a:t>đối</a:t>
            </a:r>
            <a:r>
              <a:rPr lang="en-US" sz="1400" dirty="0">
                <a:cs typeface="Arial" panose="020B0604020202020204" pitchFamily="34" charset="0"/>
              </a:rPr>
              <a:t> </a:t>
            </a:r>
            <a:r>
              <a:rPr lang="en-US" sz="1400" dirty="0" err="1">
                <a:cs typeface="Arial" panose="020B0604020202020204" pitchFamily="34" charset="0"/>
              </a:rPr>
              <a:t>với</a:t>
            </a:r>
            <a:r>
              <a:rPr lang="en-US" sz="1400" dirty="0">
                <a:cs typeface="Arial" panose="020B0604020202020204" pitchFamily="34" charset="0"/>
              </a:rPr>
              <a:t> </a:t>
            </a:r>
            <a:r>
              <a:rPr lang="en-US" sz="1400" dirty="0" err="1">
                <a:cs typeface="Arial" panose="020B0604020202020204" pitchFamily="34" charset="0"/>
              </a:rPr>
              <a:t>hoạt</a:t>
            </a:r>
            <a:r>
              <a:rPr lang="en-US" sz="1400" dirty="0">
                <a:cs typeface="Arial" panose="020B0604020202020204" pitchFamily="34" charset="0"/>
              </a:rPr>
              <a:t> </a:t>
            </a:r>
            <a:r>
              <a:rPr lang="en-US" sz="1400" dirty="0" err="1">
                <a:cs typeface="Arial" panose="020B0604020202020204" pitchFamily="34" charset="0"/>
              </a:rPr>
              <a:t>động</a:t>
            </a:r>
            <a:r>
              <a:rPr lang="en-US" sz="1400" dirty="0">
                <a:cs typeface="Arial" panose="020B0604020202020204" pitchFamily="34" charset="0"/>
              </a:rPr>
              <a:t> </a:t>
            </a:r>
            <a:r>
              <a:rPr lang="en-US" sz="1400" dirty="0" err="1">
                <a:cs typeface="Arial" panose="020B0604020202020204" pitchFamily="34" charset="0"/>
              </a:rPr>
              <a:t>nhập</a:t>
            </a:r>
            <a:r>
              <a:rPr lang="en-US" sz="1400" dirty="0">
                <a:cs typeface="Arial" panose="020B0604020202020204" pitchFamily="34" charset="0"/>
              </a:rPr>
              <a:t> </a:t>
            </a:r>
            <a:r>
              <a:rPr lang="en-US" sz="1400" dirty="0" err="1">
                <a:cs typeface="Arial" panose="020B0604020202020204" pitchFamily="34" charset="0"/>
              </a:rPr>
              <a:t>khẩu</a:t>
            </a:r>
            <a:r>
              <a:rPr lang="en-US" sz="1400" dirty="0">
                <a:cs typeface="Arial" panose="020B0604020202020204" pitchFamily="34" charset="0"/>
              </a:rPr>
              <a:t> </a:t>
            </a:r>
            <a:r>
              <a:rPr lang="en-US" sz="1400" dirty="0" err="1">
                <a:cs typeface="Arial" panose="020B0604020202020204" pitchFamily="34" charset="0"/>
              </a:rPr>
              <a:t>và</a:t>
            </a:r>
            <a:r>
              <a:rPr lang="en-US" sz="1400" dirty="0">
                <a:cs typeface="Arial" panose="020B0604020202020204" pitchFamily="34" charset="0"/>
              </a:rPr>
              <a:t> </a:t>
            </a:r>
            <a:r>
              <a:rPr lang="en-US" sz="1400" dirty="0" err="1">
                <a:cs typeface="Arial" panose="020B0604020202020204" pitchFamily="34" charset="0"/>
              </a:rPr>
              <a:t>sử</a:t>
            </a:r>
            <a:r>
              <a:rPr lang="en-US" sz="1400" dirty="0">
                <a:cs typeface="Arial" panose="020B0604020202020204" pitchFamily="34" charset="0"/>
              </a:rPr>
              <a:t> </a:t>
            </a:r>
            <a:r>
              <a:rPr lang="en-US" sz="1400" dirty="0" err="1">
                <a:cs typeface="Arial" panose="020B0604020202020204" pitchFamily="34" charset="0"/>
              </a:rPr>
              <a:t>dụng</a:t>
            </a:r>
            <a:r>
              <a:rPr lang="en-US" sz="1400" dirty="0">
                <a:cs typeface="Arial" panose="020B0604020202020204" pitchFamily="34" charset="0"/>
              </a:rPr>
              <a:t> </a:t>
            </a:r>
            <a:r>
              <a:rPr lang="en-US" sz="1400" dirty="0" err="1">
                <a:cs typeface="Arial" panose="020B0604020202020204" pitchFamily="34" charset="0"/>
              </a:rPr>
              <a:t>phế</a:t>
            </a:r>
            <a:r>
              <a:rPr lang="en-US" sz="1400" dirty="0">
                <a:cs typeface="Arial" panose="020B0604020202020204" pitchFamily="34" charset="0"/>
              </a:rPr>
              <a:t> </a:t>
            </a:r>
            <a:r>
              <a:rPr lang="en-US" sz="1400" dirty="0" err="1">
                <a:cs typeface="Arial" panose="020B0604020202020204" pitchFamily="34" charset="0"/>
              </a:rPr>
              <a:t>liệu</a:t>
            </a:r>
            <a:r>
              <a:rPr lang="en-US" sz="1400" dirty="0">
                <a:cs typeface="Arial" panose="020B0604020202020204" pitchFamily="34" charset="0"/>
              </a:rPr>
              <a:t> </a:t>
            </a:r>
            <a:r>
              <a:rPr lang="en-US" sz="1400" dirty="0" err="1">
                <a:cs typeface="Arial" panose="020B0604020202020204" pitchFamily="34" charset="0"/>
              </a:rPr>
              <a:t>nhập</a:t>
            </a:r>
            <a:r>
              <a:rPr lang="en-US" sz="1400" dirty="0">
                <a:cs typeface="Arial" panose="020B0604020202020204" pitchFamily="34" charset="0"/>
              </a:rPr>
              <a:t> </a:t>
            </a:r>
            <a:r>
              <a:rPr lang="en-US" sz="1400" dirty="0" err="1">
                <a:cs typeface="Arial" panose="020B0604020202020204" pitchFamily="34" charset="0"/>
              </a:rPr>
              <a:t>khẩu</a:t>
            </a:r>
            <a:r>
              <a:rPr lang="en-US" sz="1400" dirty="0">
                <a:cs typeface="Arial" panose="020B0604020202020204" pitchFamily="34" charset="0"/>
              </a:rPr>
              <a:t> </a:t>
            </a:r>
            <a:r>
              <a:rPr lang="en-US" sz="1400" dirty="0" err="1">
                <a:cs typeface="Arial" panose="020B0604020202020204" pitchFamily="34" charset="0"/>
              </a:rPr>
              <a:t>làm</a:t>
            </a:r>
            <a:r>
              <a:rPr lang="en-US" sz="1400" dirty="0">
                <a:cs typeface="Arial" panose="020B0604020202020204" pitchFamily="34" charset="0"/>
              </a:rPr>
              <a:t> </a:t>
            </a:r>
            <a:r>
              <a:rPr lang="en-US" sz="1400" dirty="0" err="1">
                <a:cs typeface="Arial" panose="020B0604020202020204" pitchFamily="34" charset="0"/>
              </a:rPr>
              <a:t>nguyên</a:t>
            </a:r>
            <a:r>
              <a:rPr lang="en-US" sz="1400" dirty="0">
                <a:cs typeface="Arial" panose="020B0604020202020204" pitchFamily="34" charset="0"/>
              </a:rPr>
              <a:t> </a:t>
            </a:r>
            <a:r>
              <a:rPr lang="en-US" sz="1400" dirty="0" err="1">
                <a:cs typeface="Arial" panose="020B0604020202020204" pitchFamily="34" charset="0"/>
              </a:rPr>
              <a:t>liệu</a:t>
            </a:r>
            <a:r>
              <a:rPr lang="en-US" sz="1400" dirty="0">
                <a:cs typeface="Arial" panose="020B0604020202020204" pitchFamily="34" charset="0"/>
              </a:rPr>
              <a:t> </a:t>
            </a:r>
            <a:r>
              <a:rPr lang="en-US" sz="1400" dirty="0" err="1">
                <a:cs typeface="Arial" panose="020B0604020202020204" pitchFamily="34" charset="0"/>
              </a:rPr>
              <a:t>sản</a:t>
            </a:r>
            <a:r>
              <a:rPr lang="en-US" sz="1400" dirty="0">
                <a:cs typeface="Arial" panose="020B0604020202020204" pitchFamily="34" charset="0"/>
              </a:rPr>
              <a:t> </a:t>
            </a:r>
            <a:r>
              <a:rPr lang="en-US" sz="1400" dirty="0" err="1">
                <a:cs typeface="Arial" panose="020B0604020202020204" pitchFamily="34" charset="0"/>
              </a:rPr>
              <a:t>xuất</a:t>
            </a:r>
            <a:r>
              <a:rPr lang="en-US" sz="1400" dirty="0" smtClean="0">
                <a:cs typeface="Arial" panose="020B0604020202020204" pitchFamily="34" charset="0"/>
              </a:rPr>
              <a:t>:</a:t>
            </a:r>
            <a:endParaRPr lang="en-US" sz="1400" dirty="0" smtClean="0"/>
          </a:p>
          <a:p>
            <a:pPr lvl="1" algn="just">
              <a:lnSpc>
                <a:spcPct val="170000"/>
              </a:lnSpc>
              <a:buFontTx/>
              <a:buChar char="-"/>
            </a:pPr>
            <a:r>
              <a:rPr lang="vi-VN" sz="1400" dirty="0" smtClean="0">
                <a:latin typeface="Calibri" charset="0"/>
                <a:ea typeface="Calibri" charset="0"/>
                <a:cs typeface="Calibri" charset="0"/>
              </a:rPr>
              <a:t>Không </a:t>
            </a:r>
            <a:r>
              <a:rPr lang="vi-VN" sz="1400" dirty="0">
                <a:latin typeface="Calibri" charset="0"/>
                <a:ea typeface="Calibri" charset="0"/>
                <a:cs typeface="Calibri" charset="0"/>
              </a:rPr>
              <a:t>cấp mới Giấy xác nhận, không gia hạn Giấy xác nhận đối với đơn vị nhận ủy thác nhập khẩu phế </a:t>
            </a:r>
            <a:r>
              <a:rPr lang="vi-VN" sz="1400" dirty="0" smtClean="0">
                <a:latin typeface="Calibri" charset="0"/>
                <a:ea typeface="Calibri" charset="0"/>
                <a:cs typeface="Calibri" charset="0"/>
              </a:rPr>
              <a:t>liệu</a:t>
            </a:r>
            <a:endParaRPr lang="en-US" sz="1400" dirty="0">
              <a:latin typeface="Calibri" charset="0"/>
              <a:ea typeface="Calibri" charset="0"/>
              <a:cs typeface="Calibri" charset="0"/>
            </a:endParaRPr>
          </a:p>
          <a:p>
            <a:pPr lvl="1" algn="just">
              <a:lnSpc>
                <a:spcPct val="170000"/>
              </a:lnSpc>
              <a:buFontTx/>
              <a:buChar char="-"/>
            </a:pPr>
            <a:r>
              <a:rPr lang="en-US" sz="1400" dirty="0" err="1" smtClean="0">
                <a:latin typeface="Calibri" charset="0"/>
                <a:ea typeface="Calibri" charset="0"/>
                <a:cs typeface="Calibri" charset="0"/>
              </a:rPr>
              <a:t>Bộ</a:t>
            </a:r>
            <a:r>
              <a:rPr lang="en-US" sz="1400" dirty="0" smtClean="0">
                <a:latin typeface="Calibri" charset="0"/>
                <a:ea typeface="Calibri" charset="0"/>
                <a:cs typeface="Calibri" charset="0"/>
              </a:rPr>
              <a:t> </a:t>
            </a:r>
            <a:r>
              <a:rPr lang="en-US" sz="1400" dirty="0">
                <a:latin typeface="Calibri" charset="0"/>
                <a:ea typeface="Calibri" charset="0"/>
                <a:cs typeface="Calibri" charset="0"/>
              </a:rPr>
              <a:t>TNMT </a:t>
            </a:r>
            <a:r>
              <a:rPr lang="vi-VN" sz="1400" dirty="0">
                <a:latin typeface="Calibri" charset="0"/>
                <a:ea typeface="Calibri" charset="0"/>
                <a:cs typeface="Calibri" charset="0"/>
              </a:rPr>
              <a:t>rà soát, hoàn thiện, bổ sung và xây dựng trình Chính phủ, Thủ tướng Chính phủ hoặc ban hành theo thẩm quyền các văn bản quy phạm pháp luật về bảo vệ môi trường trong nhập khẩu phế liệu theo hướng quy định chặt chẽ các điều kiện bảo vệ môi trường đối với các cơ sở sử dụng phế liệu nhập khẩu làm nguyên liệu sản </a:t>
            </a:r>
            <a:r>
              <a:rPr lang="vi-VN" sz="1400" dirty="0" smtClean="0">
                <a:latin typeface="Calibri" charset="0"/>
                <a:ea typeface="Calibri" charset="0"/>
                <a:cs typeface="Calibri" charset="0"/>
              </a:rPr>
              <a:t>xuất</a:t>
            </a:r>
            <a:endParaRPr lang="en-US" sz="1400" dirty="0">
              <a:latin typeface="Calibri" charset="0"/>
              <a:ea typeface="Calibri" charset="0"/>
              <a:cs typeface="Calibri" charset="0"/>
            </a:endParaRPr>
          </a:p>
        </p:txBody>
      </p:sp>
      <p:sp>
        <p:nvSpPr>
          <p:cNvPr id="4" name="Title 1">
            <a:extLst>
              <a:ext uri="{FF2B5EF4-FFF2-40B4-BE49-F238E27FC236}">
                <a16:creationId xmlns:a16="http://schemas.microsoft.com/office/drawing/2014/main" xmlns="" id="{8E92DCFB-A8C9-4BC5-B105-37FD8DA5DDDA}"/>
              </a:ext>
            </a:extLst>
          </p:cNvPr>
          <p:cNvSpPr txBox="1">
            <a:spLocks/>
          </p:cNvSpPr>
          <p:nvPr/>
        </p:nvSpPr>
        <p:spPr>
          <a:xfrm>
            <a:off x="475675" y="134938"/>
            <a:ext cx="8229600" cy="741362"/>
          </a:xfrm>
          <a:prstGeom prst="rect">
            <a:avLst/>
          </a:prstGeom>
          <a:noFill/>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4000" b="1" smtClean="0">
                <a:solidFill>
                  <a:srgbClr val="3C6B89"/>
                </a:solidFill>
                <a:latin typeface="Calibri Light" charset="0"/>
                <a:ea typeface="Calibri Light" charset="0"/>
                <a:cs typeface="Calibri Light" charset="0"/>
              </a:rPr>
              <a:t>QUY ĐỊNH </a:t>
            </a:r>
            <a:r>
              <a:rPr lang="vi-VN" sz="4000" b="1" dirty="0" smtClean="0">
                <a:solidFill>
                  <a:srgbClr val="3C6B89"/>
                </a:solidFill>
                <a:latin typeface="Calibri Light" charset="0"/>
                <a:ea typeface="Calibri Light" charset="0"/>
                <a:cs typeface="Calibri Light" charset="0"/>
              </a:rPr>
              <a:t>CỦA VIỆT NAM</a:t>
            </a:r>
            <a:r>
              <a:rPr lang="en-US" sz="4000" b="1" dirty="0" smtClean="0">
                <a:solidFill>
                  <a:srgbClr val="3C6B89"/>
                </a:solidFill>
                <a:latin typeface="Calibri Light" charset="0"/>
                <a:ea typeface="Calibri Light" charset="0"/>
                <a:cs typeface="Calibri Light" charset="0"/>
              </a:rPr>
              <a:t> </a:t>
            </a:r>
            <a:endParaRPr lang="en-US" sz="4000" b="1" dirty="0">
              <a:solidFill>
                <a:srgbClr val="3C6B89"/>
              </a:solidFill>
              <a:latin typeface="Calibri Light" charset="0"/>
              <a:ea typeface="Calibri Light" charset="0"/>
              <a:cs typeface="Calibri Light" charset="0"/>
            </a:endParaRPr>
          </a:p>
        </p:txBody>
      </p:sp>
    </p:spTree>
    <p:extLst>
      <p:ext uri="{BB962C8B-B14F-4D97-AF65-F5344CB8AC3E}">
        <p14:creationId xmlns:p14="http://schemas.microsoft.com/office/powerpoint/2010/main" val="409181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xmlns="" id="{27DC1602-8932-4DB6-94DC-A91F7B60664C}"/>
              </a:ext>
            </a:extLst>
          </p:cNvPr>
          <p:cNvSpPr/>
          <p:nvPr/>
        </p:nvSpPr>
        <p:spPr>
          <a:xfrm>
            <a:off x="3120887" y="1985530"/>
            <a:ext cx="2971800" cy="4096616"/>
          </a:xfrm>
          <a:prstGeom prst="roundRect">
            <a:avLst/>
          </a:prstGeom>
          <a:noFill/>
          <a:ln w="28575">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1600" dirty="0">
              <a:solidFill>
                <a:sysClr val="windowText" lastClr="000000"/>
              </a:solidFill>
              <a:latin typeface="Calibri" charset="0"/>
              <a:ea typeface="Calibri" charset="0"/>
              <a:cs typeface="Calibri" charset="0"/>
            </a:endParaRPr>
          </a:p>
          <a:p>
            <a:pPr algn="just"/>
            <a:endParaRPr lang="en-US" sz="1600" dirty="0">
              <a:solidFill>
                <a:sysClr val="windowText" lastClr="000000"/>
              </a:solidFill>
              <a:latin typeface="Calibri" charset="0"/>
              <a:ea typeface="Calibri" charset="0"/>
              <a:cs typeface="Calibri" charset="0"/>
            </a:endParaRPr>
          </a:p>
          <a:p>
            <a:pPr marL="257175" indent="-257175" algn="just">
              <a:buAutoNum type="arabicPeriod"/>
            </a:pPr>
            <a:r>
              <a:rPr lang="en-US" sz="1600" dirty="0" err="1">
                <a:solidFill>
                  <a:sysClr val="windowText" lastClr="000000"/>
                </a:solidFill>
                <a:latin typeface="Calibri" charset="0"/>
                <a:ea typeface="Calibri" charset="0"/>
                <a:cs typeface="Calibri" charset="0"/>
              </a:rPr>
              <a:t>Là</a:t>
            </a:r>
            <a:r>
              <a:rPr lang="en-US" sz="1600" dirty="0">
                <a:solidFill>
                  <a:sysClr val="windowText" lastClr="000000"/>
                </a:solidFill>
                <a:latin typeface="Calibri" charset="0"/>
                <a:ea typeface="Calibri" charset="0"/>
                <a:cs typeface="Calibri" charset="0"/>
              </a:rPr>
              <a:t> đ</a:t>
            </a:r>
            <a:r>
              <a:rPr lang="vi-VN" sz="1600" dirty="0">
                <a:solidFill>
                  <a:sysClr val="windowText" lastClr="000000"/>
                </a:solidFill>
                <a:latin typeface="Calibri" charset="0"/>
                <a:ea typeface="Calibri" charset="0"/>
                <a:cs typeface="Calibri" charset="0"/>
              </a:rPr>
              <a:t>ơ</a:t>
            </a:r>
            <a:r>
              <a:rPr lang="en-US" sz="1600" dirty="0">
                <a:solidFill>
                  <a:sysClr val="windowText" lastClr="000000"/>
                </a:solidFill>
                <a:latin typeface="Calibri" charset="0"/>
                <a:ea typeface="Calibri" charset="0"/>
                <a:cs typeface="Calibri" charset="0"/>
              </a:rPr>
              <a:t>n </a:t>
            </a:r>
            <a:r>
              <a:rPr lang="en-US" sz="1600" dirty="0" err="1">
                <a:solidFill>
                  <a:sysClr val="windowText" lastClr="000000"/>
                </a:solidFill>
                <a:latin typeface="Calibri" charset="0"/>
                <a:ea typeface="Calibri" charset="0"/>
                <a:cs typeface="Calibri" charset="0"/>
              </a:rPr>
              <a:t>vị</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nhập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khẩu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phế</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liệu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giấy</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để</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sử</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dụng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trực</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tiếp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làm</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nguyên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liệu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sản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xuất</a:t>
            </a:r>
            <a:r>
              <a:rPr lang="en-US" sz="1600" dirty="0">
                <a:solidFill>
                  <a:sysClr val="windowText" lastClr="000000"/>
                </a:solidFill>
                <a:latin typeface="Calibri" charset="0"/>
                <a:ea typeface="Calibri" charset="0"/>
                <a:cs typeface="Calibri" charset="0"/>
              </a:rPr>
              <a:t>.</a:t>
            </a:r>
          </a:p>
          <a:p>
            <a:pPr marL="257175" indent="-257175" algn="just">
              <a:buAutoNum type="arabicPeriod"/>
            </a:pPr>
            <a:r>
              <a:rPr lang="en-US" sz="1600" dirty="0" err="1">
                <a:solidFill>
                  <a:sysClr val="windowText" lastClr="000000"/>
                </a:solidFill>
                <a:latin typeface="Calibri" charset="0"/>
                <a:ea typeface="Calibri" charset="0"/>
                <a:cs typeface="Calibri" charset="0"/>
              </a:rPr>
              <a:t>Được</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cấp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Giấy</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xác</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nhận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đủ</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điều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kiện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bảo</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vệ</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môi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a:t>
            </a:r>
            <a:r>
              <a:rPr lang="vi-VN" sz="1600" dirty="0">
                <a:solidFill>
                  <a:sysClr val="windowText" lastClr="000000"/>
                </a:solidFill>
                <a:latin typeface="Calibri" charset="0"/>
                <a:ea typeface="Calibri" charset="0"/>
                <a:cs typeface="Calibri" charset="0"/>
              </a:rPr>
              <a:t>ư</a:t>
            </a:r>
            <a:r>
              <a:rPr lang="en-US" sz="1600" dirty="0" err="1">
                <a:solidFill>
                  <a:sysClr val="windowText" lastClr="000000"/>
                </a:solidFill>
                <a:latin typeface="Calibri" charset="0"/>
                <a:ea typeface="Calibri" charset="0"/>
                <a:cs typeface="Calibri" charset="0"/>
              </a:rPr>
              <a:t>ờng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trong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nhập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khẩu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phế</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liệu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làm</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nguyên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liệu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sản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xuất</a:t>
            </a:r>
            <a:endParaRPr lang="en-US" sz="1600" dirty="0">
              <a:solidFill>
                <a:sysClr val="windowText" lastClr="000000"/>
              </a:solidFill>
              <a:latin typeface="Calibri" charset="0"/>
              <a:ea typeface="Calibri" charset="0"/>
              <a:cs typeface="Calibri" charset="0"/>
            </a:endParaRPr>
          </a:p>
          <a:p>
            <a:pPr marL="257175" indent="-257175" algn="just">
              <a:buAutoNum type="arabicPeriod"/>
            </a:pPr>
            <a:r>
              <a:rPr lang="en-US" sz="1600" dirty="0" err="1">
                <a:solidFill>
                  <a:sysClr val="windowText" lastClr="000000"/>
                </a:solidFill>
                <a:latin typeface="Calibri" charset="0"/>
                <a:ea typeface="Calibri" charset="0"/>
                <a:cs typeface="Calibri" charset="0"/>
              </a:rPr>
              <a:t>Đạt</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đủ</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các</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yêu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cầu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về</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bảo</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vệ</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môi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a:t>
            </a:r>
            <a:r>
              <a:rPr lang="vi-VN" sz="1600" dirty="0">
                <a:solidFill>
                  <a:sysClr val="windowText" lastClr="000000"/>
                </a:solidFill>
                <a:latin typeface="Calibri" charset="0"/>
                <a:ea typeface="Calibri" charset="0"/>
                <a:cs typeface="Calibri" charset="0"/>
              </a:rPr>
              <a:t>ư</a:t>
            </a:r>
            <a:r>
              <a:rPr lang="en-US" sz="1600" dirty="0" err="1">
                <a:solidFill>
                  <a:sysClr val="windowText" lastClr="000000"/>
                </a:solidFill>
                <a:latin typeface="Calibri" charset="0"/>
                <a:ea typeface="Calibri" charset="0"/>
                <a:cs typeface="Calibri" charset="0"/>
              </a:rPr>
              <a:t>ờng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trong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nhập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khẩu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phế</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liệu</a:t>
            </a:r>
            <a:endParaRPr lang="en-US" sz="1600" dirty="0">
              <a:solidFill>
                <a:sysClr val="windowText" lastClr="000000"/>
              </a:solidFill>
              <a:latin typeface="Calibri" charset="0"/>
              <a:ea typeface="Calibri" charset="0"/>
              <a:cs typeface="Calibri" charset="0"/>
            </a:endParaRPr>
          </a:p>
        </p:txBody>
      </p:sp>
      <p:sp>
        <p:nvSpPr>
          <p:cNvPr id="5" name="Rectangle: Rounded Corners 4">
            <a:extLst>
              <a:ext uri="{FF2B5EF4-FFF2-40B4-BE49-F238E27FC236}">
                <a16:creationId xmlns:a16="http://schemas.microsoft.com/office/drawing/2014/main" xmlns="" id="{E5C1D4B9-7EDA-474E-A7F8-06B248ACEEFD}"/>
              </a:ext>
            </a:extLst>
          </p:cNvPr>
          <p:cNvSpPr/>
          <p:nvPr/>
        </p:nvSpPr>
        <p:spPr>
          <a:xfrm>
            <a:off x="6182140" y="1985530"/>
            <a:ext cx="2739470" cy="409661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1600" dirty="0">
              <a:solidFill>
                <a:sysClr val="windowText" lastClr="000000"/>
              </a:solidFill>
              <a:latin typeface="Calibri" charset="0"/>
              <a:ea typeface="Calibri" charset="0"/>
              <a:cs typeface="Calibri" charset="0"/>
            </a:endParaRPr>
          </a:p>
          <a:p>
            <a:pPr algn="just"/>
            <a:endParaRPr lang="en-US" sz="1600" dirty="0">
              <a:solidFill>
                <a:sysClr val="windowText" lastClr="000000"/>
              </a:solidFill>
              <a:latin typeface="Calibri" charset="0"/>
              <a:ea typeface="Calibri" charset="0"/>
              <a:cs typeface="Calibri" charset="0"/>
            </a:endParaRPr>
          </a:p>
          <a:p>
            <a:pPr marL="257175" indent="-257175" algn="just">
              <a:buAutoNum type="arabicPeriod"/>
            </a:pPr>
            <a:r>
              <a:rPr lang="en-US" sz="1600" dirty="0" err="1">
                <a:solidFill>
                  <a:sysClr val="windowText" lastClr="000000"/>
                </a:solidFill>
                <a:latin typeface="Calibri" charset="0"/>
                <a:ea typeface="Calibri" charset="0"/>
                <a:cs typeface="Calibri" charset="0"/>
              </a:rPr>
              <a:t>Nằm</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trong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danh</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mục</a:t>
            </a:r>
            <a:r>
              <a:rPr lang="en-US" sz="1600" dirty="0">
                <a:solidFill>
                  <a:sysClr val="windowText" lastClr="000000"/>
                </a:solidFill>
                <a:latin typeface="Calibri" charset="0"/>
                <a:ea typeface="Calibri" charset="0"/>
                <a:cs typeface="Calibri" charset="0"/>
              </a:rPr>
              <a:t> </a:t>
            </a:r>
            <a:r>
              <a:rPr lang="nb-NO" sz="1600" dirty="0">
                <a:solidFill>
                  <a:sysClr val="windowText" lastClr="000000"/>
                </a:solidFill>
                <a:latin typeface="Calibri" charset="0"/>
                <a:ea typeface="Calibri" charset="0"/>
                <a:cs typeface="Calibri" charset="0"/>
              </a:rPr>
              <a:t>phế liệu được phép nhập khẩu từ nước ngoài làm nguyên liệu sản xuất do Chính phủ quy định.</a:t>
            </a:r>
          </a:p>
          <a:p>
            <a:pPr marL="257175" indent="-257175" algn="just">
              <a:buAutoNum type="arabicPeriod"/>
            </a:pPr>
            <a:r>
              <a:rPr lang="nb-NO" sz="1600" dirty="0">
                <a:solidFill>
                  <a:sysClr val="windowText" lastClr="000000"/>
                </a:solidFill>
                <a:latin typeface="Calibri" charset="0"/>
                <a:ea typeface="Calibri" charset="0"/>
                <a:cs typeface="Calibri" charset="0"/>
              </a:rPr>
              <a:t>Đạt các tiêu chuẩn kỹ thuật theo QCVN 33:2018/BTNMT </a:t>
            </a:r>
          </a:p>
          <a:p>
            <a:pPr marL="257175" indent="-257175" algn="just">
              <a:buAutoNum type="arabicPeriod"/>
            </a:pPr>
            <a:r>
              <a:rPr lang="nb-NO" sz="1600" dirty="0">
                <a:solidFill>
                  <a:sysClr val="windowText" lastClr="000000"/>
                </a:solidFill>
                <a:latin typeface="Calibri" charset="0"/>
                <a:ea typeface="Calibri" charset="0"/>
                <a:cs typeface="Calibri" charset="0"/>
              </a:rPr>
              <a:t>Thông quan tr</a:t>
            </a:r>
            <a:r>
              <a:rPr lang="en-US" sz="1600" dirty="0" err="1">
                <a:solidFill>
                  <a:sysClr val="windowText" lastClr="000000"/>
                </a:solidFill>
                <a:latin typeface="Calibri" charset="0"/>
                <a:ea typeface="Calibri" charset="0"/>
                <a:cs typeface="Calibri" charset="0"/>
              </a:rPr>
              <a:t>ực</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tiếp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tại</a:t>
            </a:r>
            <a:r>
              <a:rPr lang="en-US" sz="1600" dirty="0">
                <a:solidFill>
                  <a:sysClr val="windowText" lastClr="000000"/>
                </a:solidFill>
                <a:latin typeface="Calibri" charset="0"/>
                <a:ea typeface="Calibri" charset="0"/>
                <a:cs typeface="Calibri" charset="0"/>
              </a:rPr>
              <a:t> c</a:t>
            </a:r>
            <a:r>
              <a:rPr lang="vi-VN" sz="1600" dirty="0">
                <a:solidFill>
                  <a:sysClr val="windowText" lastClr="000000"/>
                </a:solidFill>
                <a:latin typeface="Calibri" charset="0"/>
                <a:ea typeface="Calibri" charset="0"/>
                <a:cs typeface="Calibri" charset="0"/>
              </a:rPr>
              <a:t>ơ</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quan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hải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quan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theo</a:t>
            </a:r>
            <a:r>
              <a:rPr lang="en-US" sz="1600" dirty="0">
                <a:solidFill>
                  <a:sysClr val="windowText" lastClr="000000"/>
                </a:solidFill>
                <a:latin typeface="Calibri" charset="0"/>
                <a:ea typeface="Calibri" charset="0"/>
                <a:cs typeface="Calibri" charset="0"/>
              </a:rPr>
              <a:t> c</a:t>
            </a:r>
            <a:r>
              <a:rPr lang="vi-VN" sz="1600" dirty="0">
                <a:solidFill>
                  <a:sysClr val="windowText" lastClr="000000"/>
                </a:solidFill>
                <a:latin typeface="Calibri" charset="0"/>
                <a:ea typeface="Calibri" charset="0"/>
                <a:cs typeface="Calibri" charset="0"/>
              </a:rPr>
              <a:t>ơ</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chế</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hậu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kiểm</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bằng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ph</a:t>
            </a:r>
            <a:r>
              <a:rPr lang="vi-VN" sz="1600" dirty="0">
                <a:solidFill>
                  <a:sysClr val="windowText" lastClr="000000"/>
                </a:solidFill>
                <a:latin typeface="Calibri" charset="0"/>
                <a:ea typeface="Calibri" charset="0"/>
                <a:cs typeface="Calibri" charset="0"/>
              </a:rPr>
              <a:t>ư</a:t>
            </a:r>
            <a:r>
              <a:rPr lang="en-US" sz="1600" dirty="0" err="1">
                <a:solidFill>
                  <a:sysClr val="windowText" lastClr="000000"/>
                </a:solidFill>
                <a:latin typeface="Calibri" charset="0"/>
                <a:ea typeface="Calibri" charset="0"/>
                <a:cs typeface="Calibri" charset="0"/>
              </a:rPr>
              <a:t>ơng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pháp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lấy</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mẫu</a:t>
            </a:r>
            <a:r>
              <a:rPr lang="en-US" sz="1600" dirty="0">
                <a:solidFill>
                  <a:sysClr val="windowText" lastClr="000000"/>
                </a:solidFill>
                <a:latin typeface="Calibri" charset="0"/>
                <a:ea typeface="Calibri" charset="0"/>
                <a:cs typeface="Calibri" charset="0"/>
              </a:rPr>
              <a:t>.</a:t>
            </a:r>
          </a:p>
        </p:txBody>
      </p:sp>
      <p:sp>
        <p:nvSpPr>
          <p:cNvPr id="6" name="Rectangle: Rounded Corners 5">
            <a:extLst>
              <a:ext uri="{FF2B5EF4-FFF2-40B4-BE49-F238E27FC236}">
                <a16:creationId xmlns:a16="http://schemas.microsoft.com/office/drawing/2014/main" xmlns="" id="{6B49BA83-794B-493E-A6D5-FCE81AD88060}"/>
              </a:ext>
            </a:extLst>
          </p:cNvPr>
          <p:cNvSpPr/>
          <p:nvPr/>
        </p:nvSpPr>
        <p:spPr>
          <a:xfrm>
            <a:off x="3633788" y="1623580"/>
            <a:ext cx="1876425" cy="7239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err="1">
                <a:latin typeface="Calibri" charset="0"/>
                <a:ea typeface="Calibri" charset="0"/>
                <a:cs typeface="Calibri" charset="0"/>
              </a:rPr>
              <a:t>Đối</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với</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tổ</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chức</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nhập</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khẩu</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phế</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liệu</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giấy</a:t>
            </a:r>
            <a:endParaRPr lang="en-US" sz="1500" b="1" dirty="0">
              <a:latin typeface="Calibri" charset="0"/>
              <a:ea typeface="Calibri" charset="0"/>
              <a:cs typeface="Calibri" charset="0"/>
            </a:endParaRPr>
          </a:p>
        </p:txBody>
      </p:sp>
      <p:sp>
        <p:nvSpPr>
          <p:cNvPr id="7" name="Rectangle: Rounded Corners 6">
            <a:extLst>
              <a:ext uri="{FF2B5EF4-FFF2-40B4-BE49-F238E27FC236}">
                <a16:creationId xmlns:a16="http://schemas.microsoft.com/office/drawing/2014/main" xmlns="" id="{D8AD2672-226E-49B1-B25D-E52635CFC748}"/>
              </a:ext>
            </a:extLst>
          </p:cNvPr>
          <p:cNvSpPr/>
          <p:nvPr/>
        </p:nvSpPr>
        <p:spPr>
          <a:xfrm>
            <a:off x="6613661" y="1619025"/>
            <a:ext cx="1876425" cy="723900"/>
          </a:xfrm>
          <a:prstGeom prst="roundRect">
            <a:avLst/>
          </a:prstGeom>
          <a:solidFill>
            <a:srgbClr val="3C6B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err="1">
                <a:latin typeface="Calibri" charset="0"/>
                <a:ea typeface="Calibri" charset="0"/>
                <a:cs typeface="Calibri" charset="0"/>
              </a:rPr>
              <a:t>Đối</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với</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phế</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liệu</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giấy</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nhập</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khẩu</a:t>
            </a:r>
            <a:endParaRPr lang="en-US" sz="1500" b="1" dirty="0">
              <a:latin typeface="Calibri" charset="0"/>
              <a:ea typeface="Calibri" charset="0"/>
              <a:cs typeface="Calibri" charset="0"/>
            </a:endParaRPr>
          </a:p>
        </p:txBody>
      </p:sp>
      <p:sp>
        <p:nvSpPr>
          <p:cNvPr id="8" name="Rectangle: Rounded Corners 7">
            <a:extLst>
              <a:ext uri="{FF2B5EF4-FFF2-40B4-BE49-F238E27FC236}">
                <a16:creationId xmlns:a16="http://schemas.microsoft.com/office/drawing/2014/main" xmlns="" id="{5CAD2434-F93E-4C0E-B824-9B6509DF5278}"/>
              </a:ext>
            </a:extLst>
          </p:cNvPr>
          <p:cNvSpPr/>
          <p:nvPr/>
        </p:nvSpPr>
        <p:spPr>
          <a:xfrm>
            <a:off x="228600" y="1985530"/>
            <a:ext cx="2802836" cy="409661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1600" dirty="0">
              <a:solidFill>
                <a:sysClr val="windowText" lastClr="000000"/>
              </a:solidFill>
              <a:latin typeface="Calibri" charset="0"/>
              <a:ea typeface="Calibri" charset="0"/>
              <a:cs typeface="Calibri" charset="0"/>
            </a:endParaRPr>
          </a:p>
          <a:p>
            <a:pPr algn="just"/>
            <a:endParaRPr lang="en-US" sz="1600" dirty="0">
              <a:solidFill>
                <a:sysClr val="windowText" lastClr="000000"/>
              </a:solidFill>
              <a:latin typeface="Calibri" charset="0"/>
              <a:ea typeface="Calibri" charset="0"/>
              <a:cs typeface="Calibri" charset="0"/>
            </a:endParaRPr>
          </a:p>
          <a:p>
            <a:pPr marL="257175" indent="-257175" algn="just">
              <a:buAutoNum type="arabicPeriod"/>
            </a:pPr>
            <a:r>
              <a:rPr lang="en-US" sz="1600" dirty="0" err="1">
                <a:solidFill>
                  <a:sysClr val="windowText" lastClr="000000"/>
                </a:solidFill>
                <a:latin typeface="Calibri" charset="0"/>
                <a:ea typeface="Calibri" charset="0"/>
                <a:cs typeface="Calibri" charset="0"/>
              </a:rPr>
              <a:t>Bộ</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Tài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nguyên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và</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Môi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a:t>
            </a:r>
            <a:r>
              <a:rPr lang="vi-VN" sz="1600" dirty="0">
                <a:solidFill>
                  <a:sysClr val="windowText" lastClr="000000"/>
                </a:solidFill>
                <a:latin typeface="Calibri" charset="0"/>
                <a:ea typeface="Calibri" charset="0"/>
                <a:cs typeface="Calibri" charset="0"/>
              </a:rPr>
              <a:t>ư</a:t>
            </a:r>
            <a:r>
              <a:rPr lang="en-US" sz="1600" dirty="0" err="1">
                <a:solidFill>
                  <a:sysClr val="windowText" lastClr="000000"/>
                </a:solidFill>
                <a:latin typeface="Calibri" charset="0"/>
                <a:ea typeface="Calibri" charset="0"/>
                <a:cs typeface="Calibri" charset="0"/>
              </a:rPr>
              <a:t>ờng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và</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Sở</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Tài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nguyên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và</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Môi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a:t>
            </a:r>
            <a:r>
              <a:rPr lang="vi-VN" sz="1600" dirty="0">
                <a:solidFill>
                  <a:sysClr val="windowText" lastClr="000000"/>
                </a:solidFill>
                <a:latin typeface="Calibri" charset="0"/>
                <a:ea typeface="Calibri" charset="0"/>
                <a:cs typeface="Calibri" charset="0"/>
              </a:rPr>
              <a:t>ư</a:t>
            </a:r>
            <a:r>
              <a:rPr lang="en-US" sz="1600" dirty="0" err="1">
                <a:solidFill>
                  <a:sysClr val="windowText" lastClr="000000"/>
                </a:solidFill>
                <a:latin typeface="Calibri" charset="0"/>
                <a:ea typeface="Calibri" charset="0"/>
                <a:cs typeface="Calibri" charset="0"/>
              </a:rPr>
              <a:t>ờng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cấp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giấy</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xác</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nhận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đủ</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điều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kiện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bảo</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vệ</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môi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a:t>
            </a:r>
            <a:r>
              <a:rPr lang="vi-VN" sz="1600" dirty="0">
                <a:solidFill>
                  <a:sysClr val="windowText" lastClr="000000"/>
                </a:solidFill>
                <a:latin typeface="Calibri" charset="0"/>
                <a:ea typeface="Calibri" charset="0"/>
                <a:cs typeface="Calibri" charset="0"/>
              </a:rPr>
              <a:t>ư</a:t>
            </a:r>
            <a:r>
              <a:rPr lang="en-US" sz="1600" dirty="0" err="1">
                <a:solidFill>
                  <a:sysClr val="windowText" lastClr="000000"/>
                </a:solidFill>
                <a:latin typeface="Calibri" charset="0"/>
                <a:ea typeface="Calibri" charset="0"/>
                <a:cs typeface="Calibri" charset="0"/>
              </a:rPr>
              <a:t>ờng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trong</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nhập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khẩu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phế</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liệu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làm</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nguyên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liệu</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sản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xuất</a:t>
            </a:r>
            <a:r>
              <a:rPr lang="en-US" sz="1600" dirty="0">
                <a:solidFill>
                  <a:sysClr val="windowText" lastClr="000000"/>
                </a:solidFill>
                <a:latin typeface="Calibri" charset="0"/>
                <a:ea typeface="Calibri" charset="0"/>
                <a:cs typeface="Calibri" charset="0"/>
              </a:rPr>
              <a:t>.</a:t>
            </a:r>
          </a:p>
          <a:p>
            <a:pPr marL="257175" indent="-257175" algn="just">
              <a:buAutoNum type="arabicPeriod"/>
            </a:pPr>
            <a:r>
              <a:rPr lang="en-US" sz="1600" dirty="0" err="1">
                <a:solidFill>
                  <a:sysClr val="windowText" lastClr="000000"/>
                </a:solidFill>
                <a:latin typeface="Calibri" charset="0"/>
                <a:ea typeface="Calibri" charset="0"/>
                <a:cs typeface="Calibri" charset="0"/>
              </a:rPr>
              <a:t>Thời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gian</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chờ</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cấp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phép</a:t>
            </a:r>
            <a:r>
              <a:rPr lang="en-US" sz="1600" dirty="0">
                <a:solidFill>
                  <a:sysClr val="windowText" lastClr="000000"/>
                </a:solidFill>
                <a:latin typeface="Calibri" charset="0"/>
                <a:ea typeface="Calibri" charset="0"/>
                <a:cs typeface="Calibri" charset="0"/>
              </a:rPr>
              <a:t>: 40 </a:t>
            </a:r>
            <a:r>
              <a:rPr lang="en-US" sz="1600" dirty="0" err="1">
                <a:solidFill>
                  <a:sysClr val="windowText" lastClr="000000"/>
                </a:solidFill>
                <a:latin typeface="Calibri" charset="0"/>
                <a:ea typeface="Calibri" charset="0"/>
                <a:cs typeface="Calibri" charset="0"/>
              </a:rPr>
              <a:t>ngày</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đối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với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cấp</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Bộ</a:t>
            </a:r>
            <a:r>
              <a:rPr lang="en-US" sz="1600" dirty="0">
                <a:solidFill>
                  <a:sysClr val="windowText" lastClr="000000"/>
                </a:solidFill>
                <a:latin typeface="Calibri" charset="0"/>
                <a:ea typeface="Calibri" charset="0"/>
                <a:cs typeface="Calibri" charset="0"/>
              </a:rPr>
              <a:t>, 30 </a:t>
            </a:r>
            <a:r>
              <a:rPr lang="en-US" sz="1600" dirty="0" err="1">
                <a:solidFill>
                  <a:sysClr val="windowText" lastClr="000000"/>
                </a:solidFill>
                <a:latin typeface="Calibri" charset="0"/>
                <a:ea typeface="Calibri" charset="0"/>
                <a:cs typeface="Calibri" charset="0"/>
              </a:rPr>
              <a:t>ngày</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đối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với</a:t>
            </a:r>
            <a:r>
              <a:rPr lang="en-US" sz="1600" dirty="0">
                <a:solidFill>
                  <a:sysClr val="windowText" lastClr="000000"/>
                </a:solidFill>
                <a:latin typeface="Calibri" charset="0"/>
                <a:ea typeface="Calibri" charset="0"/>
                <a:cs typeface="Calibri" charset="0"/>
              </a:rPr>
              <a:t> </a:t>
            </a:r>
            <a:r>
              <a:rPr lang="en-US" sz="1600" dirty="0" err="1">
                <a:solidFill>
                  <a:sysClr val="windowText" lastClr="000000"/>
                </a:solidFill>
                <a:latin typeface="Calibri" charset="0"/>
                <a:ea typeface="Calibri" charset="0"/>
                <a:cs typeface="Calibri" charset="0"/>
              </a:rPr>
              <a:t>Sở</a:t>
            </a:r>
            <a:r>
              <a:rPr lang="en-US" sz="1600" dirty="0">
                <a:solidFill>
                  <a:sysClr val="windowText" lastClr="000000"/>
                </a:solidFill>
                <a:latin typeface="Calibri" charset="0"/>
                <a:ea typeface="Calibri" charset="0"/>
                <a:cs typeface="Calibri" charset="0"/>
              </a:rPr>
              <a:t>.</a:t>
            </a:r>
          </a:p>
        </p:txBody>
      </p:sp>
      <p:sp>
        <p:nvSpPr>
          <p:cNvPr id="9" name="Rectangle: Rounded Corners 8">
            <a:extLst>
              <a:ext uri="{FF2B5EF4-FFF2-40B4-BE49-F238E27FC236}">
                <a16:creationId xmlns:a16="http://schemas.microsoft.com/office/drawing/2014/main" xmlns="" id="{66A97B95-5841-4D81-83A6-CF1231BEA3E7}"/>
              </a:ext>
            </a:extLst>
          </p:cNvPr>
          <p:cNvSpPr/>
          <p:nvPr/>
        </p:nvSpPr>
        <p:spPr>
          <a:xfrm>
            <a:off x="691805" y="1619025"/>
            <a:ext cx="1876425" cy="723900"/>
          </a:xfrm>
          <a:prstGeom prst="roundRect">
            <a:avLst/>
          </a:prstGeom>
          <a:solidFill>
            <a:srgbClr val="3C6B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err="1">
                <a:latin typeface="Calibri" charset="0"/>
                <a:ea typeface="Calibri" charset="0"/>
                <a:cs typeface="Calibri" charset="0"/>
              </a:rPr>
              <a:t>Đối</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với</a:t>
            </a:r>
            <a:r>
              <a:rPr lang="en-US" sz="1500" b="1" dirty="0">
                <a:latin typeface="Calibri" charset="0"/>
                <a:ea typeface="Calibri" charset="0"/>
                <a:cs typeface="Calibri" charset="0"/>
              </a:rPr>
              <a:t> c</a:t>
            </a:r>
            <a:r>
              <a:rPr lang="vi-VN" sz="1500" b="1" dirty="0">
                <a:latin typeface="Calibri" charset="0"/>
                <a:ea typeface="Calibri" charset="0"/>
                <a:cs typeface="Calibri" charset="0"/>
              </a:rPr>
              <a:t>ơ</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quan</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quản</a:t>
            </a:r>
            <a:r>
              <a:rPr lang="en-US" sz="1500" b="1" dirty="0">
                <a:latin typeface="Calibri" charset="0"/>
                <a:ea typeface="Calibri" charset="0"/>
                <a:cs typeface="Calibri" charset="0"/>
              </a:rPr>
              <a:t> </a:t>
            </a:r>
            <a:r>
              <a:rPr lang="en-US" sz="1500" b="1" dirty="0" err="1">
                <a:latin typeface="Calibri" charset="0"/>
                <a:ea typeface="Calibri" charset="0"/>
                <a:cs typeface="Calibri" charset="0"/>
              </a:rPr>
              <a:t>lý</a:t>
            </a:r>
            <a:endParaRPr lang="en-US" sz="1500" b="1" dirty="0">
              <a:latin typeface="Calibri" charset="0"/>
              <a:ea typeface="Calibri" charset="0"/>
              <a:cs typeface="Calibri" charset="0"/>
            </a:endParaRPr>
          </a:p>
        </p:txBody>
      </p:sp>
      <p:sp>
        <p:nvSpPr>
          <p:cNvPr id="10" name="Title 1">
            <a:extLst>
              <a:ext uri="{FF2B5EF4-FFF2-40B4-BE49-F238E27FC236}">
                <a16:creationId xmlns:a16="http://schemas.microsoft.com/office/drawing/2014/main" xmlns="" id="{8E92DCFB-A8C9-4BC5-B105-37FD8DA5DDDA}"/>
              </a:ext>
            </a:extLst>
          </p:cNvPr>
          <p:cNvSpPr txBox="1">
            <a:spLocks/>
          </p:cNvSpPr>
          <p:nvPr/>
        </p:nvSpPr>
        <p:spPr>
          <a:xfrm>
            <a:off x="447965" y="134938"/>
            <a:ext cx="8229600" cy="741362"/>
          </a:xfrm>
          <a:prstGeom prst="rect">
            <a:avLst/>
          </a:prstGeom>
          <a:noFill/>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4000" b="1" smtClean="0">
                <a:solidFill>
                  <a:srgbClr val="3C6B89"/>
                </a:solidFill>
                <a:latin typeface="Calibri Light" charset="0"/>
                <a:ea typeface="Calibri Light" charset="0"/>
                <a:cs typeface="Calibri Light" charset="0"/>
              </a:rPr>
              <a:t>QUY ĐỊNH </a:t>
            </a:r>
            <a:r>
              <a:rPr lang="vi-VN" sz="4000" b="1" dirty="0" smtClean="0">
                <a:solidFill>
                  <a:srgbClr val="3C6B89"/>
                </a:solidFill>
                <a:latin typeface="Calibri Light" charset="0"/>
                <a:ea typeface="Calibri Light" charset="0"/>
                <a:cs typeface="Calibri Light" charset="0"/>
              </a:rPr>
              <a:t>CỦA VIỆT NAM</a:t>
            </a:r>
            <a:r>
              <a:rPr lang="en-US" sz="4000" b="1" dirty="0" smtClean="0">
                <a:solidFill>
                  <a:srgbClr val="3C6B89"/>
                </a:solidFill>
                <a:latin typeface="Calibri Light" charset="0"/>
                <a:ea typeface="Calibri Light" charset="0"/>
                <a:cs typeface="Calibri Light" charset="0"/>
              </a:rPr>
              <a:t> </a:t>
            </a:r>
            <a:endParaRPr lang="en-US" sz="4000" b="1" dirty="0">
              <a:solidFill>
                <a:srgbClr val="3C6B89"/>
              </a:solidFill>
              <a:latin typeface="Calibri Light" charset="0"/>
              <a:ea typeface="Calibri Light" charset="0"/>
              <a:cs typeface="Calibri Light" charset="0"/>
            </a:endParaRPr>
          </a:p>
        </p:txBody>
      </p:sp>
    </p:spTree>
    <p:extLst>
      <p:ext uri="{BB962C8B-B14F-4D97-AF65-F5344CB8AC3E}">
        <p14:creationId xmlns:p14="http://schemas.microsoft.com/office/powerpoint/2010/main" val="12652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47965" y="1111827"/>
            <a:ext cx="8229600" cy="3795712"/>
          </a:xfrm>
        </p:spPr>
        <p:txBody>
          <a:bodyPr>
            <a:noAutofit/>
          </a:bodyPr>
          <a:lstStyle/>
          <a:p>
            <a:pPr algn="just">
              <a:lnSpc>
                <a:spcPct val="150000"/>
              </a:lnSpc>
              <a:buFont typeface="Wingdings" pitchFamily="2" charset="2"/>
              <a:buChar char="à"/>
            </a:pPr>
            <a:r>
              <a:rPr lang="en-US" sz="1600" b="1" dirty="0" err="1">
                <a:cs typeface="Arial" pitchFamily="34" charset="0"/>
                <a:sym typeface="Wingdings" pitchFamily="2" charset="2"/>
              </a:rPr>
              <a:t>Chính</a:t>
            </a:r>
            <a:r>
              <a:rPr lang="en-US" sz="1600" b="1" dirty="0">
                <a:cs typeface="Arial" pitchFamily="34" charset="0"/>
                <a:sym typeface="Wingdings" pitchFamily="2" charset="2"/>
              </a:rPr>
              <a:t> </a:t>
            </a:r>
            <a:r>
              <a:rPr lang="en-US" sz="1600" b="1" dirty="0" err="1">
                <a:cs typeface="Arial" pitchFamily="34" charset="0"/>
                <a:sym typeface="Wingdings" pitchFamily="2" charset="2"/>
              </a:rPr>
              <a:t>sách</a:t>
            </a:r>
            <a:r>
              <a:rPr lang="en-US" sz="1600" b="1" dirty="0">
                <a:cs typeface="Arial" pitchFamily="34" charset="0"/>
                <a:sym typeface="Wingdings" pitchFamily="2" charset="2"/>
              </a:rPr>
              <a:t> </a:t>
            </a:r>
            <a:r>
              <a:rPr lang="en-US" sz="1600" b="1" dirty="0" err="1">
                <a:cs typeface="Arial" pitchFamily="34" charset="0"/>
                <a:sym typeface="Wingdings" pitchFamily="2" charset="2"/>
              </a:rPr>
              <a:t>mới</a:t>
            </a:r>
            <a:r>
              <a:rPr lang="en-US" sz="1600" b="1" dirty="0">
                <a:cs typeface="Arial" pitchFamily="34" charset="0"/>
                <a:sym typeface="Wingdings" pitchFamily="2" charset="2"/>
              </a:rPr>
              <a:t>: </a:t>
            </a:r>
            <a:r>
              <a:rPr lang="en-US" sz="1600" b="1" dirty="0" err="1">
                <a:cs typeface="Arial" pitchFamily="34" charset="0"/>
                <a:sym typeface="Wingdings" pitchFamily="2" charset="2"/>
              </a:rPr>
              <a:t>thắt</a:t>
            </a:r>
            <a:r>
              <a:rPr lang="en-US" sz="1600" b="1" dirty="0">
                <a:cs typeface="Arial" pitchFamily="34" charset="0"/>
                <a:sym typeface="Wingdings" pitchFamily="2" charset="2"/>
              </a:rPr>
              <a:t> </a:t>
            </a:r>
            <a:r>
              <a:rPr lang="en-US" sz="1600" b="1" dirty="0" err="1">
                <a:cs typeface="Arial" pitchFamily="34" charset="0"/>
                <a:sym typeface="Wingdings" pitchFamily="2" charset="2"/>
              </a:rPr>
              <a:t>chặt</a:t>
            </a:r>
            <a:r>
              <a:rPr lang="en-US" sz="1600" b="1" dirty="0">
                <a:cs typeface="Arial" pitchFamily="34" charset="0"/>
                <a:sym typeface="Wingdings" pitchFamily="2" charset="2"/>
              </a:rPr>
              <a:t> </a:t>
            </a:r>
            <a:r>
              <a:rPr lang="en-US" sz="1600" b="1" dirty="0" err="1">
                <a:cs typeface="Arial" pitchFamily="34" charset="0"/>
                <a:sym typeface="Wingdings" pitchFamily="2" charset="2"/>
              </a:rPr>
              <a:t>và</a:t>
            </a:r>
            <a:r>
              <a:rPr lang="en-US" sz="1600" b="1" dirty="0">
                <a:cs typeface="Arial" pitchFamily="34" charset="0"/>
                <a:sym typeface="Wingdings" pitchFamily="2" charset="2"/>
              </a:rPr>
              <a:t> </a:t>
            </a:r>
            <a:r>
              <a:rPr lang="en-US" sz="1600" b="1" dirty="0" err="1">
                <a:cs typeface="Arial" pitchFamily="34" charset="0"/>
                <a:sym typeface="Wingdings" pitchFamily="2" charset="2"/>
              </a:rPr>
              <a:t>kiểm</a:t>
            </a:r>
            <a:r>
              <a:rPr lang="en-US" sz="1600" b="1" dirty="0">
                <a:cs typeface="Arial" pitchFamily="34" charset="0"/>
                <a:sym typeface="Wingdings" pitchFamily="2" charset="2"/>
              </a:rPr>
              <a:t> </a:t>
            </a:r>
            <a:r>
              <a:rPr lang="en-US" sz="1600" b="1" dirty="0" err="1">
                <a:cs typeface="Arial" pitchFamily="34" charset="0"/>
                <a:sym typeface="Wingdings" pitchFamily="2" charset="2"/>
              </a:rPr>
              <a:t>soát</a:t>
            </a:r>
            <a:r>
              <a:rPr lang="en-US" sz="1600" b="1" dirty="0">
                <a:cs typeface="Arial" pitchFamily="34" charset="0"/>
                <a:sym typeface="Wingdings" pitchFamily="2" charset="2"/>
              </a:rPr>
              <a:t> </a:t>
            </a:r>
            <a:r>
              <a:rPr lang="en-US" sz="1600" b="1" dirty="0" err="1">
                <a:cs typeface="Arial" pitchFamily="34" charset="0"/>
                <a:sym typeface="Wingdings" pitchFamily="2" charset="2"/>
              </a:rPr>
              <a:t>chặt</a:t>
            </a:r>
            <a:r>
              <a:rPr lang="en-US" sz="1600" b="1" dirty="0">
                <a:cs typeface="Arial" pitchFamily="34" charset="0"/>
                <a:sym typeface="Wingdings" pitchFamily="2" charset="2"/>
              </a:rPr>
              <a:t> </a:t>
            </a:r>
            <a:r>
              <a:rPr lang="en-US" sz="1600" b="1" dirty="0" err="1">
                <a:cs typeface="Arial" pitchFamily="34" charset="0"/>
                <a:sym typeface="Wingdings" pitchFamily="2" charset="2"/>
              </a:rPr>
              <a:t>nhập</a:t>
            </a:r>
            <a:r>
              <a:rPr lang="en-US" sz="1600" b="1" dirty="0">
                <a:cs typeface="Arial" pitchFamily="34" charset="0"/>
                <a:sym typeface="Wingdings" pitchFamily="2" charset="2"/>
              </a:rPr>
              <a:t> </a:t>
            </a:r>
            <a:r>
              <a:rPr lang="en-US" sz="1600" b="1" dirty="0" err="1">
                <a:cs typeface="Arial" pitchFamily="34" charset="0"/>
                <a:sym typeface="Wingdings" pitchFamily="2" charset="2"/>
              </a:rPr>
              <a:t>khẩu</a:t>
            </a:r>
            <a:r>
              <a:rPr lang="en-US" sz="1600" b="1" dirty="0">
                <a:cs typeface="Arial" pitchFamily="34" charset="0"/>
                <a:sym typeface="Wingdings" pitchFamily="2" charset="2"/>
              </a:rPr>
              <a:t> </a:t>
            </a:r>
            <a:r>
              <a:rPr lang="en-US" sz="1600" b="1" dirty="0" err="1">
                <a:cs typeface="Arial" pitchFamily="34" charset="0"/>
                <a:sym typeface="Wingdings" pitchFamily="2" charset="2"/>
              </a:rPr>
              <a:t>phế</a:t>
            </a:r>
            <a:r>
              <a:rPr lang="en-US" sz="1600" b="1" dirty="0">
                <a:cs typeface="Arial" pitchFamily="34" charset="0"/>
                <a:sym typeface="Wingdings" pitchFamily="2" charset="2"/>
              </a:rPr>
              <a:t> </a:t>
            </a:r>
            <a:r>
              <a:rPr lang="en-US" sz="1600" b="1" dirty="0" err="1">
                <a:cs typeface="Arial" pitchFamily="34" charset="0"/>
                <a:sym typeface="Wingdings" pitchFamily="2" charset="2"/>
              </a:rPr>
              <a:t>liệu</a:t>
            </a:r>
            <a:endParaRPr lang="en-US" sz="1600" b="1" dirty="0">
              <a:cs typeface="Arial" pitchFamily="34" charset="0"/>
              <a:sym typeface="Wingdings" pitchFamily="2" charset="2"/>
            </a:endParaRPr>
          </a:p>
          <a:p>
            <a:pPr algn="just">
              <a:lnSpc>
                <a:spcPct val="150000"/>
              </a:lnSpc>
              <a:buFont typeface="Wingdings" pitchFamily="2" charset="2"/>
              <a:buChar char="à"/>
            </a:pPr>
            <a:r>
              <a:rPr lang="en-US" sz="1600" b="1" dirty="0" err="1">
                <a:cs typeface="Arial" pitchFamily="34" charset="0"/>
              </a:rPr>
              <a:t>Thay</a:t>
            </a:r>
            <a:r>
              <a:rPr lang="en-US" sz="1600" b="1" dirty="0">
                <a:cs typeface="Arial" pitchFamily="34" charset="0"/>
              </a:rPr>
              <a:t> </a:t>
            </a:r>
            <a:r>
              <a:rPr lang="en-US" sz="1600" b="1" dirty="0" err="1">
                <a:cs typeface="Arial" pitchFamily="34" charset="0"/>
              </a:rPr>
              <a:t>đổi</a:t>
            </a:r>
            <a:r>
              <a:rPr lang="en-US" sz="1600" b="1" dirty="0">
                <a:cs typeface="Arial" pitchFamily="34" charset="0"/>
              </a:rPr>
              <a:t> </a:t>
            </a:r>
            <a:r>
              <a:rPr lang="en-US" sz="1600" b="1" dirty="0" err="1">
                <a:cs typeface="Arial" pitchFamily="34" charset="0"/>
              </a:rPr>
              <a:t>quy</a:t>
            </a:r>
            <a:r>
              <a:rPr lang="en-US" sz="1600" b="1" dirty="0">
                <a:cs typeface="Arial" pitchFamily="34" charset="0"/>
              </a:rPr>
              <a:t> </a:t>
            </a:r>
            <a:r>
              <a:rPr lang="en-US" sz="1600" b="1" dirty="0" err="1">
                <a:cs typeface="Arial" pitchFamily="34" charset="0"/>
              </a:rPr>
              <a:t>chuẩn</a:t>
            </a:r>
            <a:r>
              <a:rPr lang="en-US" sz="1600" b="1" dirty="0">
                <a:cs typeface="Arial" pitchFamily="34" charset="0"/>
              </a:rPr>
              <a:t> </a:t>
            </a:r>
            <a:r>
              <a:rPr lang="en-US" sz="1600" b="1" dirty="0" err="1">
                <a:cs typeface="Arial" pitchFamily="34" charset="0"/>
              </a:rPr>
              <a:t>kỹ</a:t>
            </a:r>
            <a:r>
              <a:rPr lang="en-US" sz="1600" b="1" dirty="0">
                <a:cs typeface="Arial" pitchFamily="34" charset="0"/>
              </a:rPr>
              <a:t> </a:t>
            </a:r>
            <a:r>
              <a:rPr lang="en-US" sz="1600" b="1" dirty="0" err="1">
                <a:cs typeface="Arial" pitchFamily="34" charset="0"/>
              </a:rPr>
              <a:t>thuật</a:t>
            </a:r>
            <a:r>
              <a:rPr lang="en-US" sz="1600" dirty="0">
                <a:cs typeface="Arial" pitchFamily="34" charset="0"/>
              </a:rPr>
              <a:t> (</a:t>
            </a:r>
            <a:r>
              <a:rPr lang="en-US" sz="1600" dirty="0" err="1">
                <a:cs typeface="Arial" pitchFamily="34" charset="0"/>
              </a:rPr>
              <a:t>đã</a:t>
            </a:r>
            <a:r>
              <a:rPr lang="en-US" sz="1600" dirty="0">
                <a:cs typeface="Arial" pitchFamily="34" charset="0"/>
              </a:rPr>
              <a:t> </a:t>
            </a:r>
            <a:r>
              <a:rPr lang="en-US" sz="1600" dirty="0" err="1">
                <a:cs typeface="Arial" pitchFamily="34" charset="0"/>
              </a:rPr>
              <a:t>thực</a:t>
            </a:r>
            <a:r>
              <a:rPr lang="en-US" sz="1600" dirty="0">
                <a:cs typeface="Arial" pitchFamily="34" charset="0"/>
              </a:rPr>
              <a:t> </a:t>
            </a:r>
            <a:r>
              <a:rPr lang="en-US" sz="1600" dirty="0" err="1">
                <a:cs typeface="Arial" pitchFamily="34" charset="0"/>
              </a:rPr>
              <a:t>hiện</a:t>
            </a:r>
            <a:r>
              <a:rPr lang="en-US" sz="1600" dirty="0">
                <a:cs typeface="Arial" pitchFamily="34" charset="0"/>
              </a:rPr>
              <a:t>): </a:t>
            </a:r>
            <a:r>
              <a:rPr lang="vi-VN" sz="1600" dirty="0">
                <a:cs typeface="Arial" pitchFamily="34" charset="0"/>
              </a:rPr>
              <a:t>Rà soát, sửa đổi, bổ sung và ban hành mới các quy chuẩn kỹ thuật quốc gia về môi trường đối với phế liệu nhập khẩu làm nguyên liệu sản xuất nhằm quản lý chặt chẽ chất lượng phế liệu nhập khẩu, đồng thời để thuận lợi cho công tác giám định phế liệu nhập khẩu</a:t>
            </a:r>
            <a:r>
              <a:rPr lang="en-US" sz="1600" dirty="0">
                <a:cs typeface="Arial" pitchFamily="34" charset="0"/>
              </a:rPr>
              <a:t> (</a:t>
            </a:r>
            <a:r>
              <a:rPr lang="vi-VN" sz="1600" dirty="0">
                <a:cs typeface="Arial" pitchFamily="34" charset="0"/>
              </a:rPr>
              <a:t>ban hành trong quý III năm 2018</a:t>
            </a:r>
            <a:r>
              <a:rPr lang="en-US" sz="1600" dirty="0" smtClean="0">
                <a:cs typeface="Arial" pitchFamily="34" charset="0"/>
              </a:rPr>
              <a:t>):</a:t>
            </a:r>
            <a:endParaRPr lang="en-US" sz="1600" dirty="0">
              <a:ea typeface="Times New Roman"/>
              <a:cs typeface="Arial" pitchFamily="34" charset="0"/>
            </a:endParaRPr>
          </a:p>
          <a:p>
            <a:pPr marL="0" indent="0" algn="just">
              <a:lnSpc>
                <a:spcPct val="150000"/>
              </a:lnSpc>
              <a:buNone/>
            </a:pPr>
            <a:r>
              <a:rPr lang="en-US" sz="1600" b="1" dirty="0" err="1">
                <a:ea typeface="Times New Roman"/>
                <a:cs typeface="Arial" pitchFamily="34" charset="0"/>
              </a:rPr>
              <a:t>Thông</a:t>
            </a:r>
            <a:r>
              <a:rPr lang="en-US" sz="1600" b="1" dirty="0">
                <a:ea typeface="Times New Roman"/>
                <a:cs typeface="Arial" pitchFamily="34" charset="0"/>
              </a:rPr>
              <a:t> </a:t>
            </a:r>
            <a:r>
              <a:rPr lang="en-US" sz="1600" b="1" dirty="0" err="1">
                <a:ea typeface="Times New Roman"/>
                <a:cs typeface="Arial" pitchFamily="34" charset="0"/>
              </a:rPr>
              <a:t>tư</a:t>
            </a:r>
            <a:r>
              <a:rPr lang="en-US" sz="1600" b="1" dirty="0">
                <a:ea typeface="Times New Roman"/>
                <a:cs typeface="Arial" pitchFamily="34" charset="0"/>
              </a:rPr>
              <a:t> 08/2018/TT-BTNMT</a:t>
            </a:r>
            <a:r>
              <a:rPr lang="en-US" sz="1600" dirty="0">
                <a:ea typeface="Times New Roman"/>
                <a:cs typeface="Arial" pitchFamily="34" charset="0"/>
              </a:rPr>
              <a:t>: </a:t>
            </a:r>
          </a:p>
          <a:p>
            <a:pPr marL="300038" lvl="1" indent="0" algn="just">
              <a:lnSpc>
                <a:spcPct val="150000"/>
              </a:lnSpc>
              <a:buNone/>
            </a:pPr>
            <a:r>
              <a:rPr lang="en-US" sz="1600" b="1" dirty="0" err="1"/>
              <a:t>Tạp</a:t>
            </a:r>
            <a:r>
              <a:rPr lang="en-US" sz="1600" b="1" dirty="0"/>
              <a:t> </a:t>
            </a:r>
            <a:r>
              <a:rPr lang="en-US" sz="1600" b="1" dirty="0" err="1"/>
              <a:t>chất</a:t>
            </a:r>
            <a:r>
              <a:rPr lang="en-US" sz="1600" b="1" dirty="0"/>
              <a:t> </a:t>
            </a:r>
            <a:r>
              <a:rPr lang="en-US" sz="1600" b="1" dirty="0" err="1"/>
              <a:t>không</a:t>
            </a:r>
            <a:r>
              <a:rPr lang="en-US" sz="1600" b="1" dirty="0"/>
              <a:t> </a:t>
            </a:r>
            <a:r>
              <a:rPr lang="en-US" sz="1600" b="1" dirty="0" err="1"/>
              <a:t>được</a:t>
            </a:r>
            <a:r>
              <a:rPr lang="en-US" sz="1600" b="1" dirty="0"/>
              <a:t> </a:t>
            </a:r>
            <a:r>
              <a:rPr lang="en-US" sz="1600" b="1" dirty="0" err="1"/>
              <a:t>lẫn</a:t>
            </a:r>
            <a:r>
              <a:rPr lang="en-US" sz="1600" b="1" dirty="0"/>
              <a:t> </a:t>
            </a:r>
            <a:r>
              <a:rPr lang="en-US" sz="1600" b="1" dirty="0" err="1"/>
              <a:t>trong</a:t>
            </a:r>
            <a:r>
              <a:rPr lang="en-US" sz="1600" b="1" dirty="0"/>
              <a:t> </a:t>
            </a:r>
            <a:r>
              <a:rPr lang="en-US" sz="1600" b="1" dirty="0" err="1"/>
              <a:t>phế</a:t>
            </a:r>
            <a:r>
              <a:rPr lang="en-US" sz="1600" b="1" dirty="0"/>
              <a:t> </a:t>
            </a:r>
            <a:r>
              <a:rPr lang="en-US" sz="1600" b="1" dirty="0" err="1"/>
              <a:t>liệu</a:t>
            </a:r>
            <a:r>
              <a:rPr lang="en-US" sz="1600" b="1" dirty="0"/>
              <a:t> </a:t>
            </a:r>
            <a:r>
              <a:rPr lang="en-US" sz="1600" b="1" dirty="0" err="1"/>
              <a:t>giấy</a:t>
            </a:r>
            <a:r>
              <a:rPr lang="en-US" sz="1600" b="1" dirty="0"/>
              <a:t> </a:t>
            </a:r>
            <a:r>
              <a:rPr lang="en-US" sz="1600" b="1" dirty="0" err="1"/>
              <a:t>nhập</a:t>
            </a:r>
            <a:r>
              <a:rPr lang="en-US" sz="1600" b="1" dirty="0"/>
              <a:t> </a:t>
            </a:r>
            <a:r>
              <a:rPr lang="en-US" sz="1600" b="1" dirty="0" err="1"/>
              <a:t>khẩu</a:t>
            </a:r>
            <a:r>
              <a:rPr lang="en-US" sz="1600" b="1" dirty="0"/>
              <a:t>:</a:t>
            </a:r>
            <a:endParaRPr lang="en-US" sz="1600" dirty="0"/>
          </a:p>
          <a:p>
            <a:pPr lvl="1" algn="just">
              <a:lnSpc>
                <a:spcPct val="150000"/>
              </a:lnSpc>
              <a:buFont typeface="Courier New" charset="0"/>
              <a:buChar char="o"/>
            </a:pPr>
            <a:r>
              <a:rPr lang="en-US" sz="1600" dirty="0" err="1"/>
              <a:t>Hóa</a:t>
            </a:r>
            <a:r>
              <a:rPr lang="en-US" sz="1600" dirty="0"/>
              <a:t> </a:t>
            </a:r>
            <a:r>
              <a:rPr lang="en-US" sz="1600" dirty="0" err="1"/>
              <a:t>chất</a:t>
            </a:r>
            <a:r>
              <a:rPr lang="en-US" sz="1600" dirty="0"/>
              <a:t>, </a:t>
            </a:r>
            <a:r>
              <a:rPr lang="en-US" sz="1600" dirty="0" err="1"/>
              <a:t>chất</a:t>
            </a:r>
            <a:r>
              <a:rPr lang="en-US" sz="1600" dirty="0"/>
              <a:t> </a:t>
            </a:r>
            <a:r>
              <a:rPr lang="en-US" sz="1600" dirty="0" err="1"/>
              <a:t>dễ</a:t>
            </a:r>
            <a:r>
              <a:rPr lang="en-US" sz="1600" dirty="0"/>
              <a:t> </a:t>
            </a:r>
            <a:r>
              <a:rPr lang="en-US" sz="1600" dirty="0" err="1"/>
              <a:t>cháy</a:t>
            </a:r>
            <a:r>
              <a:rPr lang="en-US" sz="1600" dirty="0"/>
              <a:t>, </a:t>
            </a:r>
            <a:r>
              <a:rPr lang="en-US" sz="1600" dirty="0" err="1"/>
              <a:t>chất</a:t>
            </a:r>
            <a:r>
              <a:rPr lang="en-US" sz="1600" dirty="0"/>
              <a:t> </a:t>
            </a:r>
            <a:r>
              <a:rPr lang="en-US" sz="1600" dirty="0" err="1"/>
              <a:t>dễ</a:t>
            </a:r>
            <a:r>
              <a:rPr lang="en-US" sz="1600" dirty="0"/>
              <a:t> </a:t>
            </a:r>
            <a:r>
              <a:rPr lang="en-US" sz="1600" dirty="0" err="1"/>
              <a:t>nổ</a:t>
            </a:r>
            <a:r>
              <a:rPr lang="en-US" sz="1600" dirty="0"/>
              <a:t>, </a:t>
            </a:r>
            <a:r>
              <a:rPr lang="en-US" sz="1600" dirty="0" err="1"/>
              <a:t>chất</a:t>
            </a:r>
            <a:r>
              <a:rPr lang="en-US" sz="1600" dirty="0"/>
              <a:t> </a:t>
            </a:r>
            <a:r>
              <a:rPr lang="en-US" sz="1600" dirty="0" err="1"/>
              <a:t>thải</a:t>
            </a:r>
            <a:r>
              <a:rPr lang="en-US" sz="1600" dirty="0"/>
              <a:t> y </a:t>
            </a:r>
            <a:r>
              <a:rPr lang="en-US" sz="1600" dirty="0" err="1"/>
              <a:t>tế</a:t>
            </a:r>
            <a:r>
              <a:rPr lang="en-US" sz="1600" dirty="0"/>
              <a:t> </a:t>
            </a:r>
            <a:r>
              <a:rPr lang="en-US" sz="1600" dirty="0" err="1"/>
              <a:t>nguy</a:t>
            </a:r>
            <a:r>
              <a:rPr lang="en-US" sz="1600" dirty="0"/>
              <a:t> </a:t>
            </a:r>
            <a:r>
              <a:rPr lang="en-US" sz="1600" dirty="0" err="1"/>
              <a:t>hại</a:t>
            </a:r>
            <a:r>
              <a:rPr lang="en-US" sz="1600" dirty="0"/>
              <a:t>.</a:t>
            </a:r>
          </a:p>
          <a:p>
            <a:pPr lvl="1" algn="just">
              <a:lnSpc>
                <a:spcPct val="150000"/>
              </a:lnSpc>
              <a:buFont typeface="Courier New" charset="0"/>
              <a:buChar char="o"/>
            </a:pPr>
            <a:r>
              <a:rPr lang="en-US" sz="1600" dirty="0" err="1"/>
              <a:t>Vật</a:t>
            </a:r>
            <a:r>
              <a:rPr lang="en-US" sz="1600" dirty="0"/>
              <a:t> </a:t>
            </a:r>
            <a:r>
              <a:rPr lang="en-US" sz="1600" dirty="0" err="1"/>
              <a:t>liệu</a:t>
            </a:r>
            <a:r>
              <a:rPr lang="en-US" sz="1600" dirty="0"/>
              <a:t> </a:t>
            </a:r>
            <a:r>
              <a:rPr lang="en-US" sz="1600" dirty="0" err="1"/>
              <a:t>chứa</a:t>
            </a:r>
            <a:r>
              <a:rPr lang="en-US" sz="1600" dirty="0"/>
              <a:t> </a:t>
            </a:r>
            <a:r>
              <a:rPr lang="en-US" sz="1600" dirty="0" err="1"/>
              <a:t>hoặc</a:t>
            </a:r>
            <a:r>
              <a:rPr lang="en-US" sz="1600" dirty="0"/>
              <a:t> </a:t>
            </a:r>
            <a:r>
              <a:rPr lang="en-US" sz="1600" dirty="0" err="1"/>
              <a:t>nhiễm</a:t>
            </a:r>
            <a:r>
              <a:rPr lang="en-US" sz="1600" dirty="0"/>
              <a:t> </a:t>
            </a:r>
            <a:r>
              <a:rPr lang="en-US" sz="1600" dirty="0" err="1"/>
              <a:t>chất</a:t>
            </a:r>
            <a:r>
              <a:rPr lang="en-US" sz="1600" dirty="0"/>
              <a:t> </a:t>
            </a:r>
            <a:r>
              <a:rPr lang="en-US" sz="1600" dirty="0" err="1"/>
              <a:t>phóng</a:t>
            </a:r>
            <a:r>
              <a:rPr lang="en-US" sz="1600" dirty="0"/>
              <a:t> </a:t>
            </a:r>
            <a:r>
              <a:rPr lang="en-US" sz="1600" dirty="0" err="1"/>
              <a:t>xạ</a:t>
            </a:r>
            <a:r>
              <a:rPr lang="en-US" sz="1600" dirty="0"/>
              <a:t> </a:t>
            </a:r>
            <a:r>
              <a:rPr lang="en-US" sz="1600" dirty="0" err="1"/>
              <a:t>vượt</a:t>
            </a:r>
            <a:r>
              <a:rPr lang="en-US" sz="1600" dirty="0"/>
              <a:t> </a:t>
            </a:r>
            <a:r>
              <a:rPr lang="en-US" sz="1600" dirty="0" err="1"/>
              <a:t>quá</a:t>
            </a:r>
            <a:r>
              <a:rPr lang="en-US" sz="1600" dirty="0"/>
              <a:t> </a:t>
            </a:r>
            <a:r>
              <a:rPr lang="en-US" sz="1600" dirty="0" err="1"/>
              <a:t>mức</a:t>
            </a:r>
            <a:r>
              <a:rPr lang="en-US" sz="1600" dirty="0"/>
              <a:t> </a:t>
            </a:r>
            <a:r>
              <a:rPr lang="en-US" sz="1600" dirty="0" err="1"/>
              <a:t>miễn</a:t>
            </a:r>
            <a:r>
              <a:rPr lang="en-US" sz="1600" dirty="0"/>
              <a:t> </a:t>
            </a:r>
            <a:r>
              <a:rPr lang="en-US" sz="1600" dirty="0" err="1"/>
              <a:t>trừ</a:t>
            </a:r>
            <a:r>
              <a:rPr lang="en-US" sz="1600" dirty="0"/>
              <a:t> </a:t>
            </a:r>
            <a:r>
              <a:rPr lang="en-US" sz="1600" dirty="0" err="1"/>
              <a:t>quy</a:t>
            </a:r>
            <a:r>
              <a:rPr lang="en-US" sz="1600" dirty="0"/>
              <a:t> </a:t>
            </a:r>
            <a:r>
              <a:rPr lang="en-US" sz="1600" dirty="0" err="1"/>
              <a:t>định</a:t>
            </a:r>
            <a:r>
              <a:rPr lang="en-US" sz="1600" dirty="0"/>
              <a:t> </a:t>
            </a:r>
            <a:r>
              <a:rPr lang="en-US" sz="1600" dirty="0" err="1"/>
              <a:t>tại</a:t>
            </a:r>
            <a:r>
              <a:rPr lang="en-US" sz="1600" dirty="0"/>
              <a:t> QCVN 05:2010/BKHCN - </a:t>
            </a:r>
            <a:r>
              <a:rPr lang="en-US" sz="1600" dirty="0" err="1"/>
              <a:t>Quy</a:t>
            </a:r>
            <a:r>
              <a:rPr lang="en-US" sz="1600" dirty="0"/>
              <a:t> </a:t>
            </a:r>
            <a:r>
              <a:rPr lang="en-US" sz="1600" dirty="0" err="1"/>
              <a:t>chuẩn</a:t>
            </a:r>
            <a:r>
              <a:rPr lang="en-US" sz="1600" dirty="0"/>
              <a:t> </a:t>
            </a:r>
            <a:r>
              <a:rPr lang="en-US" sz="1600" dirty="0" err="1"/>
              <a:t>kỹ</a:t>
            </a:r>
            <a:r>
              <a:rPr lang="en-US" sz="1600" dirty="0"/>
              <a:t> </a:t>
            </a:r>
            <a:r>
              <a:rPr lang="en-US" sz="1600" dirty="0" err="1"/>
              <a:t>thuật</a:t>
            </a:r>
            <a:r>
              <a:rPr lang="en-US" sz="1600" dirty="0"/>
              <a:t> </a:t>
            </a:r>
            <a:r>
              <a:rPr lang="en-US" sz="1600" dirty="0" err="1"/>
              <a:t>quốc</a:t>
            </a:r>
            <a:r>
              <a:rPr lang="en-US" sz="1600" dirty="0"/>
              <a:t> </a:t>
            </a:r>
            <a:r>
              <a:rPr lang="en-US" sz="1600" dirty="0" err="1"/>
              <a:t>gia</a:t>
            </a:r>
            <a:r>
              <a:rPr lang="en-US" sz="1600" dirty="0"/>
              <a:t> </a:t>
            </a:r>
            <a:r>
              <a:rPr lang="en-US" sz="1600" dirty="0" err="1"/>
              <a:t>về</a:t>
            </a:r>
            <a:r>
              <a:rPr lang="en-US" sz="1600" dirty="0"/>
              <a:t> an </a:t>
            </a:r>
            <a:r>
              <a:rPr lang="en-US" sz="1600" dirty="0" err="1"/>
              <a:t>toàn</a:t>
            </a:r>
            <a:r>
              <a:rPr lang="en-US" sz="1600" dirty="0"/>
              <a:t> </a:t>
            </a:r>
            <a:r>
              <a:rPr lang="en-US" sz="1600" dirty="0" err="1"/>
              <a:t>bức</a:t>
            </a:r>
            <a:r>
              <a:rPr lang="en-US" sz="1600" dirty="0"/>
              <a:t> </a:t>
            </a:r>
            <a:r>
              <a:rPr lang="en-US" sz="1600" dirty="0" err="1"/>
              <a:t>xạ</a:t>
            </a:r>
            <a:r>
              <a:rPr lang="en-US" sz="1600" dirty="0"/>
              <a:t> - </a:t>
            </a:r>
            <a:r>
              <a:rPr lang="en-US" sz="1600" dirty="0" err="1"/>
              <a:t>miễn</a:t>
            </a:r>
            <a:r>
              <a:rPr lang="en-US" sz="1600" dirty="0"/>
              <a:t> </a:t>
            </a:r>
            <a:r>
              <a:rPr lang="en-US" sz="1600" dirty="0" err="1"/>
              <a:t>trừ</a:t>
            </a:r>
            <a:r>
              <a:rPr lang="en-US" sz="1600" dirty="0"/>
              <a:t> </a:t>
            </a:r>
            <a:r>
              <a:rPr lang="en-US" sz="1600" dirty="0" err="1"/>
              <a:t>khai</a:t>
            </a:r>
            <a:r>
              <a:rPr lang="en-US" sz="1600" dirty="0"/>
              <a:t> </a:t>
            </a:r>
            <a:r>
              <a:rPr lang="en-US" sz="1600" dirty="0" err="1"/>
              <a:t>báo</a:t>
            </a:r>
            <a:r>
              <a:rPr lang="en-US" sz="1600" dirty="0"/>
              <a:t>, </a:t>
            </a:r>
            <a:r>
              <a:rPr lang="en-US" sz="1600" dirty="0" err="1"/>
              <a:t>cấp</a:t>
            </a:r>
            <a:r>
              <a:rPr lang="en-US" sz="1600" dirty="0"/>
              <a:t> </a:t>
            </a:r>
            <a:r>
              <a:rPr lang="en-US" sz="1600" dirty="0" err="1"/>
              <a:t>giấy</a:t>
            </a:r>
            <a:r>
              <a:rPr lang="en-US" sz="1600" dirty="0"/>
              <a:t> </a:t>
            </a:r>
            <a:r>
              <a:rPr lang="en-US" sz="1600" dirty="0" err="1"/>
              <a:t>phép</a:t>
            </a:r>
            <a:r>
              <a:rPr lang="en-US" sz="1600" dirty="0"/>
              <a:t> ban </a:t>
            </a:r>
            <a:r>
              <a:rPr lang="en-US" sz="1600" dirty="0" err="1"/>
              <a:t>hành</a:t>
            </a:r>
            <a:r>
              <a:rPr lang="en-US" sz="1600" dirty="0"/>
              <a:t> </a:t>
            </a:r>
            <a:r>
              <a:rPr lang="en-US" sz="1600" dirty="0" err="1"/>
              <a:t>kèm</a:t>
            </a:r>
            <a:r>
              <a:rPr lang="en-US" sz="1600" dirty="0"/>
              <a:t> </a:t>
            </a:r>
            <a:r>
              <a:rPr lang="en-US" sz="1600" dirty="0" err="1"/>
              <a:t>theo</a:t>
            </a:r>
            <a:r>
              <a:rPr lang="en-US" sz="1600" dirty="0"/>
              <a:t> </a:t>
            </a:r>
            <a:r>
              <a:rPr lang="en-US" sz="1600" dirty="0" err="1"/>
              <a:t>Thông</a:t>
            </a:r>
            <a:r>
              <a:rPr lang="en-US" sz="1600" dirty="0"/>
              <a:t> </a:t>
            </a:r>
            <a:r>
              <a:rPr lang="en-US" sz="1600" dirty="0" err="1"/>
              <a:t>tư</a:t>
            </a:r>
            <a:r>
              <a:rPr lang="en-US" sz="1600" dirty="0"/>
              <a:t> </a:t>
            </a:r>
            <a:r>
              <a:rPr lang="en-US" sz="1600" dirty="0" err="1"/>
              <a:t>số</a:t>
            </a:r>
            <a:r>
              <a:rPr lang="en-US" sz="1600" dirty="0"/>
              <a:t> 15/2010/TT-BKHCN </a:t>
            </a:r>
            <a:r>
              <a:rPr lang="en-US" sz="1600" dirty="0" err="1"/>
              <a:t>ngày</a:t>
            </a:r>
            <a:r>
              <a:rPr lang="en-US" sz="1600" dirty="0"/>
              <a:t> 14 </a:t>
            </a:r>
            <a:r>
              <a:rPr lang="en-US" sz="1600" dirty="0" err="1"/>
              <a:t>tháng</a:t>
            </a:r>
            <a:r>
              <a:rPr lang="en-US" sz="1600" dirty="0"/>
              <a:t> 9 </a:t>
            </a:r>
            <a:r>
              <a:rPr lang="en-US" sz="1600" dirty="0" err="1"/>
              <a:t>năm</a:t>
            </a:r>
            <a:r>
              <a:rPr lang="en-US" sz="1600" dirty="0"/>
              <a:t> 2010 </a:t>
            </a:r>
            <a:r>
              <a:rPr lang="en-US" sz="1600" dirty="0" err="1"/>
              <a:t>của</a:t>
            </a:r>
            <a:r>
              <a:rPr lang="en-US" sz="1600" dirty="0"/>
              <a:t> </a:t>
            </a:r>
            <a:r>
              <a:rPr lang="en-US" sz="1600" dirty="0" err="1"/>
              <a:t>Bộ</a:t>
            </a:r>
            <a:r>
              <a:rPr lang="en-US" sz="1600" dirty="0"/>
              <a:t> </a:t>
            </a:r>
            <a:r>
              <a:rPr lang="en-US" sz="1600" dirty="0" err="1"/>
              <a:t>trưởng</a:t>
            </a:r>
            <a:r>
              <a:rPr lang="en-US" sz="1600" dirty="0"/>
              <a:t> </a:t>
            </a:r>
            <a:r>
              <a:rPr lang="en-US" sz="1600" dirty="0" err="1"/>
              <a:t>Bộ</a:t>
            </a:r>
            <a:r>
              <a:rPr lang="en-US" sz="1600" dirty="0"/>
              <a:t> </a:t>
            </a:r>
            <a:r>
              <a:rPr lang="en-US" sz="1600" dirty="0" err="1"/>
              <a:t>Khoa</a:t>
            </a:r>
            <a:r>
              <a:rPr lang="en-US" sz="1600" dirty="0"/>
              <a:t> </a:t>
            </a:r>
            <a:r>
              <a:rPr lang="en-US" sz="1600" dirty="0" err="1"/>
              <a:t>học</a:t>
            </a:r>
            <a:r>
              <a:rPr lang="en-US" sz="1600" dirty="0"/>
              <a:t> </a:t>
            </a:r>
            <a:r>
              <a:rPr lang="en-US" sz="1600" dirty="0" err="1"/>
              <a:t>và</a:t>
            </a:r>
            <a:r>
              <a:rPr lang="en-US" sz="1600" dirty="0"/>
              <a:t> </a:t>
            </a:r>
            <a:r>
              <a:rPr lang="en-US" sz="1600" dirty="0" err="1"/>
              <a:t>Công</a:t>
            </a:r>
            <a:r>
              <a:rPr lang="en-US" sz="1600" dirty="0"/>
              <a:t> </a:t>
            </a:r>
            <a:r>
              <a:rPr lang="en-US" sz="1600" dirty="0" err="1"/>
              <a:t>nghệ</a:t>
            </a:r>
            <a:r>
              <a:rPr lang="en-US" sz="1600" dirty="0"/>
              <a:t>.</a:t>
            </a:r>
          </a:p>
          <a:p>
            <a:pPr lvl="1" algn="just">
              <a:lnSpc>
                <a:spcPct val="150000"/>
              </a:lnSpc>
              <a:buFont typeface="Courier New" charset="0"/>
              <a:buChar char="o"/>
            </a:pPr>
            <a:r>
              <a:rPr lang="en-US" sz="1600" b="1" dirty="0" err="1">
                <a:solidFill>
                  <a:srgbClr val="C00000"/>
                </a:solidFill>
              </a:rPr>
              <a:t>Tạp</a:t>
            </a:r>
            <a:r>
              <a:rPr lang="en-US" sz="1600" b="1" dirty="0">
                <a:solidFill>
                  <a:srgbClr val="C00000"/>
                </a:solidFill>
              </a:rPr>
              <a:t> </a:t>
            </a:r>
            <a:r>
              <a:rPr lang="en-US" sz="1600" b="1" dirty="0" err="1">
                <a:solidFill>
                  <a:srgbClr val="C00000"/>
                </a:solidFill>
              </a:rPr>
              <a:t>chất</a:t>
            </a:r>
            <a:r>
              <a:rPr lang="en-US" sz="1600" b="1" dirty="0">
                <a:solidFill>
                  <a:srgbClr val="C00000"/>
                </a:solidFill>
              </a:rPr>
              <a:t> </a:t>
            </a:r>
            <a:r>
              <a:rPr lang="en-US" sz="1600" b="1" dirty="0" err="1">
                <a:solidFill>
                  <a:srgbClr val="C00000"/>
                </a:solidFill>
              </a:rPr>
              <a:t>nguy</a:t>
            </a:r>
            <a:r>
              <a:rPr lang="en-US" sz="1600" b="1" dirty="0">
                <a:solidFill>
                  <a:srgbClr val="C00000"/>
                </a:solidFill>
              </a:rPr>
              <a:t> </a:t>
            </a:r>
            <a:r>
              <a:rPr lang="en-US" sz="1600" b="1" dirty="0" err="1">
                <a:solidFill>
                  <a:srgbClr val="C00000"/>
                </a:solidFill>
              </a:rPr>
              <a:t>hại</a:t>
            </a:r>
            <a:r>
              <a:rPr lang="en-US" sz="1600" b="1" dirty="0">
                <a:solidFill>
                  <a:srgbClr val="C00000"/>
                </a:solidFill>
              </a:rPr>
              <a:t>.</a:t>
            </a:r>
          </a:p>
        </p:txBody>
      </p:sp>
      <p:sp>
        <p:nvSpPr>
          <p:cNvPr id="4" name="Title 1">
            <a:extLst>
              <a:ext uri="{FF2B5EF4-FFF2-40B4-BE49-F238E27FC236}">
                <a16:creationId xmlns:a16="http://schemas.microsoft.com/office/drawing/2014/main" xmlns="" id="{8E92DCFB-A8C9-4BC5-B105-37FD8DA5DDDA}"/>
              </a:ext>
            </a:extLst>
          </p:cNvPr>
          <p:cNvSpPr txBox="1">
            <a:spLocks/>
          </p:cNvSpPr>
          <p:nvPr/>
        </p:nvSpPr>
        <p:spPr>
          <a:xfrm>
            <a:off x="447965" y="134938"/>
            <a:ext cx="8229600" cy="741362"/>
          </a:xfrm>
          <a:prstGeom prst="rect">
            <a:avLst/>
          </a:prstGeom>
          <a:noFill/>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vi-VN" sz="4000" b="1" dirty="0" smtClean="0">
                <a:solidFill>
                  <a:srgbClr val="C00000"/>
                </a:solidFill>
                <a:latin typeface="Calibri Light" charset="0"/>
                <a:ea typeface="Calibri Light" charset="0"/>
                <a:cs typeface="Calibri Light" charset="0"/>
              </a:rPr>
              <a:t>CHÍNH SÁCH MỚI?</a:t>
            </a:r>
            <a:endParaRPr lang="en-US" sz="4000" b="1" dirty="0">
              <a:solidFill>
                <a:srgbClr val="C00000"/>
              </a:solidFill>
              <a:latin typeface="Calibri Light" charset="0"/>
              <a:ea typeface="Calibri Light" charset="0"/>
              <a:cs typeface="Calibri Light" charset="0"/>
            </a:endParaRPr>
          </a:p>
        </p:txBody>
      </p:sp>
    </p:spTree>
    <p:extLst>
      <p:ext uri="{BB962C8B-B14F-4D97-AF65-F5344CB8AC3E}">
        <p14:creationId xmlns:p14="http://schemas.microsoft.com/office/powerpoint/2010/main" val="3094963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95744" y="1177636"/>
            <a:ext cx="8229600" cy="5680364"/>
          </a:xfrm>
        </p:spPr>
        <p:txBody>
          <a:bodyPr>
            <a:normAutofit fontScale="55000" lnSpcReduction="20000"/>
          </a:bodyPr>
          <a:lstStyle/>
          <a:p>
            <a:pPr>
              <a:lnSpc>
                <a:spcPct val="170000"/>
              </a:lnSpc>
              <a:buFont typeface="Wingdings" charset="2"/>
              <a:buChar char="§"/>
            </a:pPr>
            <a:r>
              <a:rPr lang="en-US" sz="2900" b="1" dirty="0" err="1"/>
              <a:t>Tạp</a:t>
            </a:r>
            <a:r>
              <a:rPr lang="en-US" sz="2900" b="1" dirty="0"/>
              <a:t> </a:t>
            </a:r>
            <a:r>
              <a:rPr lang="en-US" sz="2900" b="1" dirty="0" err="1"/>
              <a:t>chất</a:t>
            </a:r>
            <a:r>
              <a:rPr lang="en-US" sz="2900" b="1" dirty="0"/>
              <a:t> </a:t>
            </a:r>
            <a:r>
              <a:rPr lang="en-US" sz="2900" b="1" dirty="0" err="1"/>
              <a:t>không</a:t>
            </a:r>
            <a:r>
              <a:rPr lang="en-US" sz="2900" b="1" dirty="0"/>
              <a:t> </a:t>
            </a:r>
            <a:r>
              <a:rPr lang="en-US" sz="2900" b="1" dirty="0" err="1"/>
              <a:t>mong</a:t>
            </a:r>
            <a:r>
              <a:rPr lang="en-US" sz="2900" b="1" dirty="0"/>
              <a:t> </a:t>
            </a:r>
            <a:r>
              <a:rPr lang="en-US" sz="2900" b="1" dirty="0" err="1"/>
              <a:t>muốn</a:t>
            </a:r>
            <a:r>
              <a:rPr lang="en-US" sz="2900" b="1" dirty="0"/>
              <a:t> </a:t>
            </a:r>
            <a:r>
              <a:rPr lang="en-US" sz="2900" b="1" dirty="0" err="1"/>
              <a:t>được</a:t>
            </a:r>
            <a:r>
              <a:rPr lang="en-US" sz="2900" b="1" dirty="0"/>
              <a:t> </a:t>
            </a:r>
            <a:r>
              <a:rPr lang="en-US" sz="2900" b="1" dirty="0" err="1"/>
              <a:t>phép</a:t>
            </a:r>
            <a:r>
              <a:rPr lang="en-US" sz="2900" b="1" dirty="0"/>
              <a:t> </a:t>
            </a:r>
            <a:r>
              <a:rPr lang="en-US" sz="2900" b="1" dirty="0" err="1"/>
              <a:t>còn</a:t>
            </a:r>
            <a:r>
              <a:rPr lang="en-US" sz="2900" b="1" dirty="0"/>
              <a:t> </a:t>
            </a:r>
            <a:r>
              <a:rPr lang="en-US" sz="2900" b="1" dirty="0" err="1"/>
              <a:t>lẫn</a:t>
            </a:r>
            <a:r>
              <a:rPr lang="en-US" sz="2900" b="1" dirty="0"/>
              <a:t> </a:t>
            </a:r>
            <a:r>
              <a:rPr lang="en-US" sz="2900" b="1" dirty="0" err="1"/>
              <a:t>trong</a:t>
            </a:r>
            <a:r>
              <a:rPr lang="en-US" sz="2900" b="1" dirty="0"/>
              <a:t> </a:t>
            </a:r>
            <a:r>
              <a:rPr lang="en-US" sz="2900" b="1" dirty="0" err="1"/>
              <a:t>phế</a:t>
            </a:r>
            <a:r>
              <a:rPr lang="en-US" sz="2900" b="1" dirty="0"/>
              <a:t> </a:t>
            </a:r>
            <a:r>
              <a:rPr lang="en-US" sz="2900" b="1" dirty="0" err="1"/>
              <a:t>liệu</a:t>
            </a:r>
            <a:r>
              <a:rPr lang="en-US" sz="2900" b="1" dirty="0"/>
              <a:t> </a:t>
            </a:r>
            <a:r>
              <a:rPr lang="en-US" sz="2900" b="1" dirty="0" err="1"/>
              <a:t>giấy</a:t>
            </a:r>
            <a:r>
              <a:rPr lang="en-US" sz="2900" b="1" dirty="0"/>
              <a:t> </a:t>
            </a:r>
            <a:r>
              <a:rPr lang="en-US" sz="2900" b="1" dirty="0" err="1"/>
              <a:t>nhập</a:t>
            </a:r>
            <a:r>
              <a:rPr lang="en-US" sz="2900" b="1" dirty="0"/>
              <a:t> </a:t>
            </a:r>
            <a:r>
              <a:rPr lang="en-US" sz="2900" b="1" dirty="0" err="1"/>
              <a:t>khẩu</a:t>
            </a:r>
            <a:r>
              <a:rPr lang="en-US" sz="2900" b="1" dirty="0"/>
              <a:t>:</a:t>
            </a:r>
            <a:endParaRPr lang="en-US" sz="2900" dirty="0"/>
          </a:p>
          <a:p>
            <a:pPr lvl="1">
              <a:lnSpc>
                <a:spcPct val="170000"/>
              </a:lnSpc>
              <a:buFont typeface="Courier New" charset="0"/>
              <a:buChar char="o"/>
            </a:pPr>
            <a:r>
              <a:rPr lang="en-US" sz="2900" dirty="0" err="1"/>
              <a:t>Các</a:t>
            </a:r>
            <a:r>
              <a:rPr lang="en-US" sz="2900" dirty="0"/>
              <a:t> </a:t>
            </a:r>
            <a:r>
              <a:rPr lang="en-US" sz="2900" dirty="0" err="1"/>
              <a:t>tạp</a:t>
            </a:r>
            <a:r>
              <a:rPr lang="en-US" sz="2900" dirty="0"/>
              <a:t> </a:t>
            </a:r>
            <a:r>
              <a:rPr lang="en-US" sz="2900" dirty="0" err="1"/>
              <a:t>chất</a:t>
            </a:r>
            <a:r>
              <a:rPr lang="en-US" sz="2900" dirty="0"/>
              <a:t> </a:t>
            </a:r>
            <a:r>
              <a:rPr lang="en-US" sz="2900" dirty="0" err="1"/>
              <a:t>bám</a:t>
            </a:r>
            <a:r>
              <a:rPr lang="en-US" sz="2900" dirty="0"/>
              <a:t> </a:t>
            </a:r>
            <a:r>
              <a:rPr lang="en-US" sz="2900" dirty="0" err="1"/>
              <a:t>dính</a:t>
            </a:r>
            <a:r>
              <a:rPr lang="en-US" sz="2900" dirty="0"/>
              <a:t> </a:t>
            </a:r>
            <a:r>
              <a:rPr lang="en-US" sz="2900" dirty="0" err="1"/>
              <a:t>như</a:t>
            </a:r>
            <a:r>
              <a:rPr lang="en-US" sz="2900" dirty="0"/>
              <a:t>: </a:t>
            </a:r>
            <a:r>
              <a:rPr lang="en-US" sz="2900" dirty="0" err="1"/>
              <a:t>bụi</a:t>
            </a:r>
            <a:r>
              <a:rPr lang="en-US" sz="2900" dirty="0"/>
              <a:t>, </a:t>
            </a:r>
            <a:r>
              <a:rPr lang="en-US" sz="2900" dirty="0" err="1"/>
              <a:t>đất</a:t>
            </a:r>
            <a:r>
              <a:rPr lang="en-US" sz="2900" dirty="0"/>
              <a:t>, </a:t>
            </a:r>
            <a:r>
              <a:rPr lang="en-US" sz="2900" dirty="0" err="1"/>
              <a:t>cát</a:t>
            </a:r>
            <a:r>
              <a:rPr lang="en-US" sz="2900" dirty="0"/>
              <a:t>; </a:t>
            </a:r>
            <a:r>
              <a:rPr lang="en-US" sz="2900" dirty="0" err="1"/>
              <a:t>dây</a:t>
            </a:r>
            <a:r>
              <a:rPr lang="en-US" sz="2900" dirty="0"/>
              <a:t> </a:t>
            </a:r>
            <a:r>
              <a:rPr lang="en-US" sz="2900" dirty="0" err="1"/>
              <a:t>buộc</a:t>
            </a:r>
            <a:r>
              <a:rPr lang="en-US" sz="2900" dirty="0"/>
              <a:t> </a:t>
            </a:r>
            <a:r>
              <a:rPr lang="en-US" sz="2900" dirty="0" err="1"/>
              <a:t>và</a:t>
            </a:r>
            <a:r>
              <a:rPr lang="en-US" sz="2900" dirty="0"/>
              <a:t> </a:t>
            </a:r>
            <a:r>
              <a:rPr lang="en-US" sz="2900" dirty="0" err="1"/>
              <a:t>vật</a:t>
            </a:r>
            <a:r>
              <a:rPr lang="en-US" sz="2900" dirty="0"/>
              <a:t> </a:t>
            </a:r>
            <a:r>
              <a:rPr lang="en-US" sz="2900" dirty="0" err="1"/>
              <a:t>liệu</a:t>
            </a:r>
            <a:r>
              <a:rPr lang="en-US" sz="2900" dirty="0"/>
              <a:t> </a:t>
            </a:r>
            <a:r>
              <a:rPr lang="en-US" sz="2900" dirty="0" err="1"/>
              <a:t>sử</a:t>
            </a:r>
            <a:r>
              <a:rPr lang="en-US" sz="2900" dirty="0"/>
              <a:t> </a:t>
            </a:r>
            <a:r>
              <a:rPr lang="en-US" sz="2900" dirty="0" err="1"/>
              <a:t>dụng</a:t>
            </a:r>
            <a:r>
              <a:rPr lang="en-US" sz="2900" dirty="0"/>
              <a:t> </a:t>
            </a:r>
            <a:r>
              <a:rPr lang="en-US" sz="2900" dirty="0" err="1"/>
              <a:t>để</a:t>
            </a:r>
            <a:r>
              <a:rPr lang="en-US" sz="2900" dirty="0"/>
              <a:t> </a:t>
            </a:r>
            <a:r>
              <a:rPr lang="en-US" sz="2900" dirty="0" err="1"/>
              <a:t>đóng</a:t>
            </a:r>
            <a:r>
              <a:rPr lang="en-US" sz="2900" dirty="0"/>
              <a:t> </a:t>
            </a:r>
            <a:r>
              <a:rPr lang="en-US" sz="2900" dirty="0" err="1"/>
              <a:t>kiện</a:t>
            </a:r>
            <a:r>
              <a:rPr lang="en-US" sz="2900" dirty="0"/>
              <a:t> </a:t>
            </a:r>
            <a:r>
              <a:rPr lang="en-US" sz="2900" dirty="0" err="1"/>
              <a:t>phế</a:t>
            </a:r>
            <a:r>
              <a:rPr lang="en-US" sz="2900" dirty="0"/>
              <a:t> </a:t>
            </a:r>
            <a:r>
              <a:rPr lang="en-US" sz="2900" dirty="0" err="1"/>
              <a:t>liệu</a:t>
            </a:r>
            <a:r>
              <a:rPr lang="en-US" sz="2900" dirty="0"/>
              <a:t> </a:t>
            </a:r>
            <a:r>
              <a:rPr lang="en-US" sz="2900" dirty="0" err="1"/>
              <a:t>giấy</a:t>
            </a:r>
            <a:r>
              <a:rPr lang="en-US" sz="2900" dirty="0"/>
              <a:t> </a:t>
            </a:r>
            <a:r>
              <a:rPr lang="en-US" sz="2900" dirty="0" err="1"/>
              <a:t>nhập</a:t>
            </a:r>
            <a:r>
              <a:rPr lang="en-US" sz="2900" dirty="0"/>
              <a:t> </a:t>
            </a:r>
            <a:r>
              <a:rPr lang="en-US" sz="2900" dirty="0" err="1"/>
              <a:t>khẩu</a:t>
            </a:r>
            <a:r>
              <a:rPr lang="en-US" sz="2900" dirty="0"/>
              <a:t>.</a:t>
            </a:r>
          </a:p>
          <a:p>
            <a:pPr lvl="1">
              <a:lnSpc>
                <a:spcPct val="170000"/>
              </a:lnSpc>
              <a:buFont typeface="Courier New" charset="0"/>
              <a:buChar char="o"/>
            </a:pPr>
            <a:r>
              <a:rPr lang="en-US" sz="2900" dirty="0" err="1"/>
              <a:t>Dư</a:t>
            </a:r>
            <a:r>
              <a:rPr lang="en-US" sz="2900" dirty="0"/>
              <a:t> </a:t>
            </a:r>
            <a:r>
              <a:rPr lang="en-US" sz="2900" dirty="0" err="1"/>
              <a:t>lượng</a:t>
            </a:r>
            <a:r>
              <a:rPr lang="en-US" sz="2900" dirty="0"/>
              <a:t> </a:t>
            </a:r>
            <a:r>
              <a:rPr lang="en-US" sz="2900" dirty="0" err="1"/>
              <a:t>hóa</a:t>
            </a:r>
            <a:r>
              <a:rPr lang="en-US" sz="2900" dirty="0"/>
              <a:t> </a:t>
            </a:r>
            <a:r>
              <a:rPr lang="en-US" sz="2900" dirty="0" err="1"/>
              <a:t>chất</a:t>
            </a:r>
            <a:r>
              <a:rPr lang="en-US" sz="2900" dirty="0"/>
              <a:t> </a:t>
            </a:r>
            <a:r>
              <a:rPr lang="en-US" sz="2900" dirty="0" err="1"/>
              <a:t>chống</a:t>
            </a:r>
            <a:r>
              <a:rPr lang="en-US" sz="2900" dirty="0"/>
              <a:t> </a:t>
            </a:r>
            <a:r>
              <a:rPr lang="en-US" sz="2900" dirty="0" err="1"/>
              <a:t>nấm</a:t>
            </a:r>
            <a:r>
              <a:rPr lang="en-US" sz="2900" dirty="0"/>
              <a:t>, </a:t>
            </a:r>
            <a:r>
              <a:rPr lang="en-US" sz="2900" dirty="0" err="1"/>
              <a:t>mốc</a:t>
            </a:r>
            <a:r>
              <a:rPr lang="en-US" sz="2900" dirty="0"/>
              <a:t>, </a:t>
            </a:r>
            <a:r>
              <a:rPr lang="en-US" sz="2900" dirty="0" err="1"/>
              <a:t>côn</a:t>
            </a:r>
            <a:r>
              <a:rPr lang="en-US" sz="2900" dirty="0"/>
              <a:t> </a:t>
            </a:r>
            <a:r>
              <a:rPr lang="en-US" sz="2900" dirty="0" err="1"/>
              <a:t>trùng</a:t>
            </a:r>
            <a:r>
              <a:rPr lang="en-US" sz="2900" dirty="0"/>
              <a:t> </a:t>
            </a:r>
            <a:r>
              <a:rPr lang="en-US" sz="2900" dirty="0" err="1"/>
              <a:t>sử</a:t>
            </a:r>
            <a:r>
              <a:rPr lang="en-US" sz="2900" dirty="0"/>
              <a:t> </a:t>
            </a:r>
            <a:r>
              <a:rPr lang="en-US" sz="2900" dirty="0" err="1"/>
              <a:t>dụng</a:t>
            </a:r>
            <a:r>
              <a:rPr lang="en-US" sz="2900" dirty="0"/>
              <a:t> </a:t>
            </a:r>
            <a:r>
              <a:rPr lang="en-US" sz="2900" dirty="0" err="1"/>
              <a:t>để</a:t>
            </a:r>
            <a:r>
              <a:rPr lang="en-US" sz="2900" dirty="0"/>
              <a:t> </a:t>
            </a:r>
            <a:r>
              <a:rPr lang="en-US" sz="2900" dirty="0" err="1"/>
              <a:t>bảo</a:t>
            </a:r>
            <a:r>
              <a:rPr lang="en-US" sz="2900" dirty="0"/>
              <a:t> </a:t>
            </a:r>
            <a:r>
              <a:rPr lang="en-US" sz="2900" dirty="0" err="1"/>
              <a:t>quản</a:t>
            </a:r>
            <a:r>
              <a:rPr lang="en-US" sz="2900" dirty="0"/>
              <a:t> </a:t>
            </a:r>
            <a:r>
              <a:rPr lang="en-US" sz="2900" dirty="0" err="1"/>
              <a:t>phế</a:t>
            </a:r>
            <a:r>
              <a:rPr lang="en-US" sz="2900" dirty="0"/>
              <a:t> </a:t>
            </a:r>
            <a:r>
              <a:rPr lang="en-US" sz="2900" dirty="0" err="1"/>
              <a:t>liệu</a:t>
            </a:r>
            <a:r>
              <a:rPr lang="en-US" sz="2900" dirty="0"/>
              <a:t> </a:t>
            </a:r>
            <a:r>
              <a:rPr lang="en-US" sz="2900" dirty="0" err="1"/>
              <a:t>giấy</a:t>
            </a:r>
            <a:r>
              <a:rPr lang="en-US" sz="2900" dirty="0"/>
              <a:t> </a:t>
            </a:r>
            <a:r>
              <a:rPr lang="en-US" sz="2900" dirty="0" err="1"/>
              <a:t>trước</a:t>
            </a:r>
            <a:r>
              <a:rPr lang="en-US" sz="2900" dirty="0"/>
              <a:t> </a:t>
            </a:r>
            <a:r>
              <a:rPr lang="en-US" sz="2900" dirty="0" err="1"/>
              <a:t>khi</a:t>
            </a:r>
            <a:r>
              <a:rPr lang="en-US" sz="2900" dirty="0"/>
              <a:t> </a:t>
            </a:r>
            <a:r>
              <a:rPr lang="en-US" sz="2900" dirty="0" err="1"/>
              <a:t>vận</a:t>
            </a:r>
            <a:r>
              <a:rPr lang="en-US" sz="2900" dirty="0"/>
              <a:t> </a:t>
            </a:r>
            <a:r>
              <a:rPr lang="en-US" sz="2900" dirty="0" err="1"/>
              <a:t>chuyển</a:t>
            </a:r>
            <a:r>
              <a:rPr lang="en-US" sz="2900" dirty="0"/>
              <a:t>.</a:t>
            </a:r>
          </a:p>
          <a:p>
            <a:pPr lvl="1">
              <a:lnSpc>
                <a:spcPct val="170000"/>
              </a:lnSpc>
              <a:buFont typeface="Courier New" charset="0"/>
              <a:buChar char="o"/>
            </a:pPr>
            <a:r>
              <a:rPr lang="en-US" sz="2900" dirty="0" err="1"/>
              <a:t>Tạp</a:t>
            </a:r>
            <a:r>
              <a:rPr lang="en-US" sz="2900" dirty="0"/>
              <a:t> </a:t>
            </a:r>
            <a:r>
              <a:rPr lang="en-US" sz="2900" dirty="0" err="1"/>
              <a:t>chất</a:t>
            </a:r>
            <a:r>
              <a:rPr lang="en-US" sz="2900" dirty="0"/>
              <a:t> </a:t>
            </a:r>
            <a:r>
              <a:rPr lang="en-US" sz="2900" dirty="0" err="1"/>
              <a:t>khác</a:t>
            </a:r>
            <a:r>
              <a:rPr lang="en-US" sz="2900" dirty="0"/>
              <a:t> </a:t>
            </a:r>
            <a:r>
              <a:rPr lang="en-US" sz="2900" dirty="0" err="1"/>
              <a:t>còn</a:t>
            </a:r>
            <a:r>
              <a:rPr lang="en-US" sz="2900" dirty="0"/>
              <a:t> </a:t>
            </a:r>
            <a:r>
              <a:rPr lang="en-US" sz="2900" dirty="0" err="1"/>
              <a:t>sót</a:t>
            </a:r>
            <a:r>
              <a:rPr lang="en-US" sz="2900" dirty="0"/>
              <a:t> </a:t>
            </a:r>
            <a:r>
              <a:rPr lang="en-US" sz="2900" dirty="0" err="1"/>
              <a:t>lại</a:t>
            </a:r>
            <a:r>
              <a:rPr lang="en-US" sz="2900" dirty="0"/>
              <a:t> </a:t>
            </a:r>
            <a:r>
              <a:rPr lang="en-US" sz="2900" dirty="0" err="1"/>
              <a:t>mà</a:t>
            </a:r>
            <a:r>
              <a:rPr lang="en-US" sz="2900" dirty="0"/>
              <a:t> </a:t>
            </a:r>
            <a:r>
              <a:rPr lang="en-US" sz="2900" dirty="0" err="1"/>
              <a:t>thường</a:t>
            </a:r>
            <a:r>
              <a:rPr lang="en-US" sz="2900" dirty="0"/>
              <a:t> </a:t>
            </a:r>
            <a:r>
              <a:rPr lang="en-US" sz="2900" dirty="0" err="1"/>
              <a:t>được</a:t>
            </a:r>
            <a:r>
              <a:rPr lang="en-US" sz="2900" dirty="0"/>
              <a:t> </a:t>
            </a:r>
            <a:r>
              <a:rPr lang="en-US" sz="2900" dirty="0" err="1"/>
              <a:t>sử</a:t>
            </a:r>
            <a:r>
              <a:rPr lang="en-US" sz="2900" dirty="0"/>
              <a:t> </a:t>
            </a:r>
            <a:r>
              <a:rPr lang="en-US" sz="2900" dirty="0" err="1"/>
              <a:t>dụng</a:t>
            </a:r>
            <a:r>
              <a:rPr lang="en-US" sz="2900" dirty="0"/>
              <a:t> </a:t>
            </a:r>
            <a:r>
              <a:rPr lang="en-US" sz="2900" dirty="0" err="1"/>
              <a:t>cùng</a:t>
            </a:r>
            <a:r>
              <a:rPr lang="en-US" sz="2900" dirty="0"/>
              <a:t> </a:t>
            </a:r>
            <a:r>
              <a:rPr lang="en-US" sz="2900" dirty="0" err="1"/>
              <a:t>với</a:t>
            </a:r>
            <a:r>
              <a:rPr lang="en-US" sz="2900" dirty="0"/>
              <a:t> </a:t>
            </a:r>
            <a:r>
              <a:rPr lang="en-US" sz="2900" dirty="0" err="1"/>
              <a:t>giấy</a:t>
            </a:r>
            <a:r>
              <a:rPr lang="en-US" sz="2900" dirty="0"/>
              <a:t> </a:t>
            </a:r>
            <a:r>
              <a:rPr lang="en-US" sz="2900" dirty="0" err="1"/>
              <a:t>như</a:t>
            </a:r>
            <a:r>
              <a:rPr lang="en-US" sz="2900" dirty="0"/>
              <a:t>: </a:t>
            </a:r>
            <a:r>
              <a:rPr lang="en-US" sz="2900" dirty="0" err="1"/>
              <a:t>đinh</a:t>
            </a:r>
            <a:r>
              <a:rPr lang="en-US" sz="2900" dirty="0"/>
              <a:t> </a:t>
            </a:r>
            <a:r>
              <a:rPr lang="en-US" sz="2900" dirty="0" err="1"/>
              <a:t>ghim</a:t>
            </a:r>
            <a:r>
              <a:rPr lang="en-US" sz="2900" dirty="0"/>
              <a:t>, </a:t>
            </a:r>
            <a:r>
              <a:rPr lang="en-US" sz="2900" dirty="0" err="1"/>
              <a:t>nilông</a:t>
            </a:r>
            <a:r>
              <a:rPr lang="en-US" sz="2900" dirty="0"/>
              <a:t>, </a:t>
            </a:r>
            <a:r>
              <a:rPr lang="en-US" sz="2900" dirty="0" err="1"/>
              <a:t>keo</a:t>
            </a:r>
            <a:r>
              <a:rPr lang="en-US" sz="2900" dirty="0"/>
              <a:t> </a:t>
            </a:r>
            <a:r>
              <a:rPr lang="en-US" sz="2900" dirty="0" err="1"/>
              <a:t>dán</a:t>
            </a:r>
            <a:r>
              <a:rPr lang="en-US" sz="2900" dirty="0"/>
              <a:t> </a:t>
            </a:r>
            <a:r>
              <a:rPr lang="en-US" sz="2900" dirty="0" err="1"/>
              <a:t>và</a:t>
            </a:r>
            <a:r>
              <a:rPr lang="en-US" sz="2900" dirty="0"/>
              <a:t> </a:t>
            </a:r>
            <a:r>
              <a:rPr lang="en-US" sz="2900" dirty="0" err="1"/>
              <a:t>vật</a:t>
            </a:r>
            <a:r>
              <a:rPr lang="en-US" sz="2900" dirty="0"/>
              <a:t> </a:t>
            </a:r>
            <a:r>
              <a:rPr lang="en-US" sz="2900" dirty="0" err="1"/>
              <a:t>liệu</a:t>
            </a:r>
            <a:r>
              <a:rPr lang="en-US" sz="2900" dirty="0"/>
              <a:t> </a:t>
            </a:r>
            <a:r>
              <a:rPr lang="en-US" sz="2900" dirty="0" err="1"/>
              <a:t>khác</a:t>
            </a:r>
            <a:r>
              <a:rPr lang="en-US" sz="2900" dirty="0"/>
              <a:t> </a:t>
            </a:r>
            <a:r>
              <a:rPr lang="en-US" sz="2900" dirty="0" err="1"/>
              <a:t>còn</a:t>
            </a:r>
            <a:r>
              <a:rPr lang="en-US" sz="2900" dirty="0"/>
              <a:t> </a:t>
            </a:r>
            <a:r>
              <a:rPr lang="en-US" sz="2900" dirty="0" err="1"/>
              <a:t>bám</a:t>
            </a:r>
            <a:r>
              <a:rPr lang="en-US" sz="2900" dirty="0"/>
              <a:t> </a:t>
            </a:r>
            <a:r>
              <a:rPr lang="en-US" sz="2900" dirty="0" err="1"/>
              <a:t>dính</a:t>
            </a:r>
            <a:r>
              <a:rPr lang="en-US" sz="2900" dirty="0"/>
              <a:t> </a:t>
            </a:r>
            <a:r>
              <a:rPr lang="en-US" sz="2900" dirty="0" err="1"/>
              <a:t>hoặc</a:t>
            </a:r>
            <a:r>
              <a:rPr lang="en-US" sz="2900" dirty="0"/>
              <a:t> </a:t>
            </a:r>
            <a:r>
              <a:rPr lang="en-US" sz="2900" dirty="0" err="1"/>
              <a:t>rời</a:t>
            </a:r>
            <a:r>
              <a:rPr lang="en-US" sz="2900" dirty="0"/>
              <a:t> </a:t>
            </a:r>
            <a:r>
              <a:rPr lang="en-US" sz="2900" dirty="0" err="1"/>
              <a:t>ra</a:t>
            </a:r>
            <a:r>
              <a:rPr lang="en-US" sz="2900" dirty="0"/>
              <a:t> </a:t>
            </a:r>
            <a:r>
              <a:rPr lang="en-US" sz="2900" dirty="0" err="1"/>
              <a:t>từ</a:t>
            </a:r>
            <a:r>
              <a:rPr lang="en-US" sz="2900" dirty="0"/>
              <a:t> </a:t>
            </a:r>
            <a:r>
              <a:rPr lang="en-US" sz="2900" dirty="0" err="1"/>
              <a:t>phế</a:t>
            </a:r>
            <a:r>
              <a:rPr lang="en-US" sz="2900" dirty="0"/>
              <a:t> </a:t>
            </a:r>
            <a:r>
              <a:rPr lang="en-US" sz="2900" dirty="0" err="1"/>
              <a:t>liệu</a:t>
            </a:r>
            <a:r>
              <a:rPr lang="en-US" sz="2900" dirty="0"/>
              <a:t> </a:t>
            </a:r>
            <a:r>
              <a:rPr lang="en-US" sz="2900" dirty="0" err="1"/>
              <a:t>giấy</a:t>
            </a:r>
            <a:r>
              <a:rPr lang="en-US" sz="2900" dirty="0"/>
              <a:t> </a:t>
            </a:r>
            <a:r>
              <a:rPr lang="en-US" sz="2900" dirty="0" err="1"/>
              <a:t>nhập</a:t>
            </a:r>
            <a:r>
              <a:rPr lang="en-US" sz="2900" dirty="0"/>
              <a:t> </a:t>
            </a:r>
            <a:r>
              <a:rPr lang="en-US" sz="2900" dirty="0" err="1"/>
              <a:t>khẩu</a:t>
            </a:r>
            <a:r>
              <a:rPr lang="en-US" sz="2900" dirty="0"/>
              <a:t>: </a:t>
            </a:r>
            <a:r>
              <a:rPr lang="en-US" sz="2900" dirty="0" err="1"/>
              <a:t>Tổng</a:t>
            </a:r>
            <a:r>
              <a:rPr lang="en-US" sz="2900" dirty="0"/>
              <a:t> </a:t>
            </a:r>
            <a:r>
              <a:rPr lang="en-US" sz="2900" dirty="0" err="1"/>
              <a:t>khối</a:t>
            </a:r>
            <a:r>
              <a:rPr lang="en-US" sz="2900" dirty="0"/>
              <a:t> </a:t>
            </a:r>
            <a:r>
              <a:rPr lang="en-US" sz="2900" dirty="0" err="1"/>
              <a:t>lượng</a:t>
            </a:r>
            <a:r>
              <a:rPr lang="en-US" sz="2900" dirty="0"/>
              <a:t> </a:t>
            </a:r>
            <a:r>
              <a:rPr lang="en-US" sz="2900" dirty="0" err="1"/>
              <a:t>các</a:t>
            </a:r>
            <a:r>
              <a:rPr lang="en-US" sz="2900" dirty="0"/>
              <a:t> </a:t>
            </a:r>
            <a:r>
              <a:rPr lang="en-US" sz="2900" dirty="0" err="1"/>
              <a:t>loại</a:t>
            </a:r>
            <a:r>
              <a:rPr lang="en-US" sz="2900" dirty="0"/>
              <a:t> </a:t>
            </a:r>
            <a:r>
              <a:rPr lang="en-US" sz="2900" dirty="0" err="1"/>
              <a:t>tạp</a:t>
            </a:r>
            <a:r>
              <a:rPr lang="en-US" sz="2900" dirty="0"/>
              <a:t> </a:t>
            </a:r>
            <a:r>
              <a:rPr lang="en-US" sz="2900" dirty="0" err="1"/>
              <a:t>chất</a:t>
            </a:r>
            <a:r>
              <a:rPr lang="en-US" sz="2900" dirty="0"/>
              <a:t> </a:t>
            </a:r>
            <a:r>
              <a:rPr lang="en-US" sz="2900" dirty="0" err="1"/>
              <a:t>này</a:t>
            </a:r>
            <a:r>
              <a:rPr lang="en-US" sz="2900" dirty="0"/>
              <a:t> </a:t>
            </a:r>
            <a:r>
              <a:rPr lang="en-US" sz="2900" dirty="0" err="1"/>
              <a:t>không</a:t>
            </a:r>
            <a:r>
              <a:rPr lang="en-US" sz="2900" dirty="0"/>
              <a:t> </a:t>
            </a:r>
            <a:r>
              <a:rPr lang="en-US" sz="2900" dirty="0" err="1"/>
              <a:t>vượt</a:t>
            </a:r>
            <a:r>
              <a:rPr lang="en-US" sz="2900" dirty="0"/>
              <a:t> </a:t>
            </a:r>
            <a:r>
              <a:rPr lang="en-US" sz="2900" dirty="0" err="1"/>
              <a:t>quá</a:t>
            </a:r>
            <a:r>
              <a:rPr lang="en-US" sz="2900" dirty="0"/>
              <a:t> 2% </a:t>
            </a:r>
            <a:r>
              <a:rPr lang="en-US" sz="2900" dirty="0" err="1"/>
              <a:t>khối</a:t>
            </a:r>
            <a:r>
              <a:rPr lang="en-US" sz="2900" dirty="0"/>
              <a:t> </a:t>
            </a:r>
            <a:r>
              <a:rPr lang="en-US" sz="2900" dirty="0" err="1"/>
              <a:t>lượng</a:t>
            </a:r>
            <a:r>
              <a:rPr lang="en-US" sz="2900" dirty="0"/>
              <a:t> </a:t>
            </a:r>
            <a:r>
              <a:rPr lang="en-US" sz="2900" dirty="0" err="1"/>
              <a:t>của</a:t>
            </a:r>
            <a:r>
              <a:rPr lang="en-US" sz="2900" dirty="0"/>
              <a:t> </a:t>
            </a:r>
            <a:r>
              <a:rPr lang="en-US" sz="2900" dirty="0" err="1"/>
              <a:t>lô</a:t>
            </a:r>
            <a:r>
              <a:rPr lang="en-US" sz="2900" dirty="0"/>
              <a:t> </a:t>
            </a:r>
            <a:r>
              <a:rPr lang="en-US" sz="2900" dirty="0" err="1"/>
              <a:t>hàng</a:t>
            </a:r>
            <a:r>
              <a:rPr lang="en-US" sz="2900" dirty="0"/>
              <a:t>.</a:t>
            </a:r>
          </a:p>
          <a:p>
            <a:pPr lvl="1">
              <a:lnSpc>
                <a:spcPct val="170000"/>
              </a:lnSpc>
              <a:buFont typeface="Courier New" charset="0"/>
              <a:buChar char="o"/>
            </a:pPr>
            <a:r>
              <a:rPr lang="en-US" sz="2900" b="1" dirty="0" err="1"/>
              <a:t>Phế</a:t>
            </a:r>
            <a:r>
              <a:rPr lang="en-US" sz="2900" b="1" dirty="0"/>
              <a:t> </a:t>
            </a:r>
            <a:r>
              <a:rPr lang="en-US" sz="2900" b="1" dirty="0" err="1"/>
              <a:t>liệu</a:t>
            </a:r>
            <a:r>
              <a:rPr lang="en-US" sz="2900" b="1" dirty="0"/>
              <a:t> </a:t>
            </a:r>
            <a:r>
              <a:rPr lang="en-US" sz="2900" b="1" dirty="0" err="1"/>
              <a:t>giấy</a:t>
            </a:r>
            <a:r>
              <a:rPr lang="en-US" sz="2900" b="1" dirty="0"/>
              <a:t> </a:t>
            </a:r>
            <a:r>
              <a:rPr lang="en-US" sz="2900" b="1" dirty="0" err="1"/>
              <a:t>nhập</a:t>
            </a:r>
            <a:r>
              <a:rPr lang="en-US" sz="2900" b="1" dirty="0"/>
              <a:t> </a:t>
            </a:r>
            <a:r>
              <a:rPr lang="en-US" sz="2900" b="1" dirty="0" err="1"/>
              <a:t>khẩu</a:t>
            </a:r>
            <a:r>
              <a:rPr lang="en-US" sz="2900" b="1" dirty="0"/>
              <a:t> </a:t>
            </a:r>
            <a:r>
              <a:rPr lang="en-US" sz="2900" b="1" dirty="0" err="1"/>
              <a:t>phải</a:t>
            </a:r>
            <a:r>
              <a:rPr lang="en-US" sz="2900" b="1" dirty="0"/>
              <a:t> </a:t>
            </a:r>
            <a:r>
              <a:rPr lang="en-US" sz="2900" b="1" dirty="0" err="1"/>
              <a:t>có</a:t>
            </a:r>
            <a:r>
              <a:rPr lang="en-US" sz="2900" b="1" dirty="0"/>
              <a:t> </a:t>
            </a:r>
            <a:r>
              <a:rPr lang="en-US" sz="2900" b="1" dirty="0" err="1"/>
              <a:t>độ</a:t>
            </a:r>
            <a:r>
              <a:rPr lang="en-US" sz="2900" b="1" dirty="0"/>
              <a:t> </a:t>
            </a:r>
            <a:r>
              <a:rPr lang="en-US" sz="2900" b="1" dirty="0" err="1"/>
              <a:t>ẩm</a:t>
            </a:r>
            <a:r>
              <a:rPr lang="en-US" sz="2900" b="1" dirty="0"/>
              <a:t>: </a:t>
            </a:r>
            <a:r>
              <a:rPr lang="en-US" sz="2900" b="1" dirty="0" err="1"/>
              <a:t>không</a:t>
            </a:r>
            <a:r>
              <a:rPr lang="en-US" sz="2900" b="1" dirty="0"/>
              <a:t> </a:t>
            </a:r>
            <a:r>
              <a:rPr lang="en-US" sz="2900" b="1" dirty="0" err="1"/>
              <a:t>vượt</a:t>
            </a:r>
            <a:r>
              <a:rPr lang="en-US" sz="2900" b="1" dirty="0"/>
              <a:t> </a:t>
            </a:r>
            <a:r>
              <a:rPr lang="en-US" sz="2900" b="1" dirty="0" err="1"/>
              <a:t>quá</a:t>
            </a:r>
            <a:r>
              <a:rPr lang="en-US" sz="2900" b="1" dirty="0"/>
              <a:t> 20%.</a:t>
            </a:r>
          </a:p>
          <a:p>
            <a:pPr>
              <a:lnSpc>
                <a:spcPct val="170000"/>
              </a:lnSpc>
              <a:buFont typeface="Wingdings" charset="2"/>
              <a:buChar char="§"/>
            </a:pPr>
            <a:endParaRPr lang="en-US" sz="2900" dirty="0">
              <a:ea typeface="Times New Roman"/>
              <a:cs typeface="Arial" pitchFamily="34" charset="0"/>
            </a:endParaRPr>
          </a:p>
          <a:p>
            <a:pPr>
              <a:lnSpc>
                <a:spcPct val="170000"/>
              </a:lnSpc>
              <a:buFont typeface="Wingdings" charset="2"/>
              <a:buChar char="§"/>
            </a:pPr>
            <a:r>
              <a:rPr lang="en-US" sz="2900" b="1" dirty="0" err="1">
                <a:solidFill>
                  <a:srgbClr val="FF0000"/>
                </a:solidFill>
              </a:rPr>
              <a:t>Tạp</a:t>
            </a:r>
            <a:r>
              <a:rPr lang="en-US" sz="2900" b="1" dirty="0">
                <a:solidFill>
                  <a:srgbClr val="FF0000"/>
                </a:solidFill>
              </a:rPr>
              <a:t> </a:t>
            </a:r>
            <a:r>
              <a:rPr lang="en-US" sz="2900" b="1" dirty="0" err="1">
                <a:solidFill>
                  <a:srgbClr val="FF0000"/>
                </a:solidFill>
              </a:rPr>
              <a:t>chất</a:t>
            </a:r>
            <a:r>
              <a:rPr lang="en-US" sz="2900" b="1" dirty="0">
                <a:solidFill>
                  <a:srgbClr val="FF0000"/>
                </a:solidFill>
              </a:rPr>
              <a:t> </a:t>
            </a:r>
            <a:r>
              <a:rPr lang="en-US" sz="2900" b="1" dirty="0" err="1">
                <a:solidFill>
                  <a:srgbClr val="FF0000"/>
                </a:solidFill>
              </a:rPr>
              <a:t>nguy</a:t>
            </a:r>
            <a:r>
              <a:rPr lang="en-US" sz="2900" b="1" dirty="0">
                <a:solidFill>
                  <a:srgbClr val="FF0000"/>
                </a:solidFill>
              </a:rPr>
              <a:t> </a:t>
            </a:r>
            <a:r>
              <a:rPr lang="en-US" sz="2900" b="1" dirty="0" err="1">
                <a:solidFill>
                  <a:srgbClr val="FF0000"/>
                </a:solidFill>
              </a:rPr>
              <a:t>hại</a:t>
            </a:r>
            <a:r>
              <a:rPr lang="en-US" sz="2900" b="1" dirty="0"/>
              <a:t> </a:t>
            </a:r>
            <a:r>
              <a:rPr lang="en-US" sz="2900" dirty="0"/>
              <a:t>(</a:t>
            </a:r>
            <a:r>
              <a:rPr lang="en-US" sz="2900" dirty="0" err="1"/>
              <a:t>Luật</a:t>
            </a:r>
            <a:r>
              <a:rPr lang="en-US" sz="2900" dirty="0"/>
              <a:t> BVMT): </a:t>
            </a:r>
            <a:r>
              <a:rPr lang="en-US" sz="2900" dirty="0" err="1"/>
              <a:t>là</a:t>
            </a:r>
            <a:r>
              <a:rPr lang="en-US" sz="2900" dirty="0"/>
              <a:t> </a:t>
            </a:r>
            <a:r>
              <a:rPr lang="en-US" sz="2900" dirty="0" err="1"/>
              <a:t>chất</a:t>
            </a:r>
            <a:r>
              <a:rPr lang="en-US" sz="2900" dirty="0"/>
              <a:t> </a:t>
            </a:r>
            <a:r>
              <a:rPr lang="en-US" sz="2900" dirty="0" err="1"/>
              <a:t>thải</a:t>
            </a:r>
            <a:r>
              <a:rPr lang="en-US" sz="2900" dirty="0"/>
              <a:t> </a:t>
            </a:r>
            <a:r>
              <a:rPr lang="en-US" sz="2900" b="1" dirty="0" err="1"/>
              <a:t>chứa</a:t>
            </a:r>
            <a:r>
              <a:rPr lang="en-US" sz="2900" b="1" dirty="0"/>
              <a:t> </a:t>
            </a:r>
            <a:r>
              <a:rPr lang="en-US" sz="2900" b="1" dirty="0" err="1"/>
              <a:t>yếu</a:t>
            </a:r>
            <a:r>
              <a:rPr lang="en-US" sz="2900" b="1" dirty="0"/>
              <a:t> </a:t>
            </a:r>
            <a:r>
              <a:rPr lang="en-US" sz="2900" b="1" dirty="0" err="1"/>
              <a:t>tố</a:t>
            </a:r>
            <a:r>
              <a:rPr lang="en-US" sz="2900" b="1" dirty="0"/>
              <a:t> </a:t>
            </a:r>
            <a:r>
              <a:rPr lang="en-US" sz="2900" b="1" dirty="0" err="1"/>
              <a:t>độc</a:t>
            </a:r>
            <a:r>
              <a:rPr lang="en-US" sz="2900" b="1" dirty="0"/>
              <a:t> </a:t>
            </a:r>
            <a:r>
              <a:rPr lang="en-US" sz="2900" b="1" dirty="0" err="1"/>
              <a:t>hại</a:t>
            </a:r>
            <a:r>
              <a:rPr lang="en-US" sz="2900" dirty="0"/>
              <a:t>, </a:t>
            </a:r>
            <a:r>
              <a:rPr lang="en-US" sz="2900" dirty="0" err="1"/>
              <a:t>phóng</a:t>
            </a:r>
            <a:r>
              <a:rPr lang="en-US" sz="2900" dirty="0"/>
              <a:t> </a:t>
            </a:r>
            <a:r>
              <a:rPr lang="en-US" sz="2900" dirty="0" err="1"/>
              <a:t>xạ</a:t>
            </a:r>
            <a:r>
              <a:rPr lang="en-US" sz="2900" dirty="0"/>
              <a:t>, </a:t>
            </a:r>
            <a:r>
              <a:rPr lang="en-US" sz="2900" dirty="0" err="1"/>
              <a:t>lây</a:t>
            </a:r>
            <a:r>
              <a:rPr lang="en-US" sz="2900" dirty="0"/>
              <a:t> </a:t>
            </a:r>
            <a:r>
              <a:rPr lang="en-US" sz="2900" dirty="0" err="1"/>
              <a:t>nhiễm</a:t>
            </a:r>
            <a:r>
              <a:rPr lang="en-US" sz="2900" dirty="0"/>
              <a:t>, </a:t>
            </a:r>
            <a:r>
              <a:rPr lang="en-US" sz="2900" dirty="0" err="1"/>
              <a:t>dễ</a:t>
            </a:r>
            <a:r>
              <a:rPr lang="en-US" sz="2900" dirty="0"/>
              <a:t> </a:t>
            </a:r>
            <a:r>
              <a:rPr lang="en-US" sz="2900" dirty="0" err="1"/>
              <a:t>cháy</a:t>
            </a:r>
            <a:r>
              <a:rPr lang="en-US" sz="2900" dirty="0"/>
              <a:t>, </a:t>
            </a:r>
            <a:r>
              <a:rPr lang="en-US" sz="2900" dirty="0" err="1"/>
              <a:t>dễ</a:t>
            </a:r>
            <a:r>
              <a:rPr lang="en-US" sz="2900" dirty="0"/>
              <a:t> </a:t>
            </a:r>
            <a:r>
              <a:rPr lang="en-US" sz="2900" dirty="0" err="1"/>
              <a:t>nổ</a:t>
            </a:r>
            <a:r>
              <a:rPr lang="en-US" sz="2900" dirty="0"/>
              <a:t>, </a:t>
            </a:r>
            <a:r>
              <a:rPr lang="en-US" sz="2900" dirty="0" err="1"/>
              <a:t>gây</a:t>
            </a:r>
            <a:r>
              <a:rPr lang="en-US" sz="2900" dirty="0"/>
              <a:t> </a:t>
            </a:r>
            <a:r>
              <a:rPr lang="en-US" sz="2900" dirty="0" err="1"/>
              <a:t>ăn</a:t>
            </a:r>
            <a:r>
              <a:rPr lang="en-US" sz="2900" dirty="0"/>
              <a:t> </a:t>
            </a:r>
            <a:r>
              <a:rPr lang="en-US" sz="2900" dirty="0" err="1"/>
              <a:t>mòn</a:t>
            </a:r>
            <a:r>
              <a:rPr lang="en-US" sz="2900" dirty="0"/>
              <a:t>, </a:t>
            </a:r>
            <a:r>
              <a:rPr lang="en-US" sz="2900" dirty="0" err="1"/>
              <a:t>gây</a:t>
            </a:r>
            <a:r>
              <a:rPr lang="en-US" sz="2900" dirty="0"/>
              <a:t> </a:t>
            </a:r>
            <a:r>
              <a:rPr lang="en-US" sz="2900" dirty="0" err="1"/>
              <a:t>ngộ</a:t>
            </a:r>
            <a:r>
              <a:rPr lang="en-US" sz="2900" dirty="0"/>
              <a:t> </a:t>
            </a:r>
            <a:r>
              <a:rPr lang="en-US" sz="2900" dirty="0" err="1"/>
              <a:t>độc</a:t>
            </a:r>
            <a:r>
              <a:rPr lang="en-US" sz="2900" dirty="0"/>
              <a:t> </a:t>
            </a:r>
            <a:r>
              <a:rPr lang="en-US" sz="2900" dirty="0" err="1"/>
              <a:t>hoặc</a:t>
            </a:r>
            <a:r>
              <a:rPr lang="en-US" sz="2900" dirty="0"/>
              <a:t> </a:t>
            </a:r>
            <a:r>
              <a:rPr lang="en-US" sz="2900" dirty="0" err="1"/>
              <a:t>có</a:t>
            </a:r>
            <a:r>
              <a:rPr lang="en-US" sz="2900" dirty="0"/>
              <a:t> </a:t>
            </a:r>
            <a:r>
              <a:rPr lang="en-US" sz="2900" dirty="0" err="1"/>
              <a:t>đặc</a:t>
            </a:r>
            <a:r>
              <a:rPr lang="en-US" sz="2900" dirty="0"/>
              <a:t> </a:t>
            </a:r>
            <a:r>
              <a:rPr lang="en-US" sz="2900" dirty="0" err="1"/>
              <a:t>tính</a:t>
            </a:r>
            <a:r>
              <a:rPr lang="en-US" sz="2900" dirty="0"/>
              <a:t> </a:t>
            </a:r>
            <a:r>
              <a:rPr lang="en-US" sz="2900" dirty="0" err="1"/>
              <a:t>nguy</a:t>
            </a:r>
            <a:r>
              <a:rPr lang="en-US" sz="2900" dirty="0"/>
              <a:t> </a:t>
            </a:r>
            <a:r>
              <a:rPr lang="en-US" sz="2900" dirty="0" err="1"/>
              <a:t>hại</a:t>
            </a:r>
            <a:r>
              <a:rPr lang="en-US" sz="2900" dirty="0"/>
              <a:t> </a:t>
            </a:r>
            <a:r>
              <a:rPr lang="en-US" sz="2900" dirty="0" err="1"/>
              <a:t>khác</a:t>
            </a:r>
            <a:endParaRPr lang="en-US" sz="2900" dirty="0">
              <a:ea typeface="Times New Roman"/>
              <a:cs typeface="Arial" pitchFamily="34" charset="0"/>
            </a:endParaRPr>
          </a:p>
          <a:p>
            <a:endParaRPr lang="en-US" dirty="0"/>
          </a:p>
        </p:txBody>
      </p:sp>
      <p:sp>
        <p:nvSpPr>
          <p:cNvPr id="5" name="Title 1">
            <a:extLst>
              <a:ext uri="{FF2B5EF4-FFF2-40B4-BE49-F238E27FC236}">
                <a16:creationId xmlns:a16="http://schemas.microsoft.com/office/drawing/2014/main" xmlns="" id="{8E92DCFB-A8C9-4BC5-B105-37FD8DA5DDDA}"/>
              </a:ext>
            </a:extLst>
          </p:cNvPr>
          <p:cNvSpPr txBox="1">
            <a:spLocks/>
          </p:cNvSpPr>
          <p:nvPr/>
        </p:nvSpPr>
        <p:spPr>
          <a:xfrm>
            <a:off x="447965" y="134938"/>
            <a:ext cx="8229600" cy="741362"/>
          </a:xfrm>
          <a:prstGeom prst="rect">
            <a:avLst/>
          </a:prstGeom>
          <a:noFill/>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vi-VN" sz="4000" b="1" dirty="0" smtClean="0">
                <a:solidFill>
                  <a:srgbClr val="C00000"/>
                </a:solidFill>
                <a:latin typeface="Calibri Light" charset="0"/>
                <a:ea typeface="Calibri Light" charset="0"/>
                <a:cs typeface="Calibri Light" charset="0"/>
              </a:rPr>
              <a:t>CHÍNH SÁCH MỚI?</a:t>
            </a:r>
            <a:endParaRPr lang="en-US" sz="4000" b="1" dirty="0">
              <a:solidFill>
                <a:srgbClr val="C00000"/>
              </a:solidFill>
              <a:latin typeface="Calibri Light" charset="0"/>
              <a:ea typeface="Calibri Light" charset="0"/>
              <a:cs typeface="Calibri Light" charset="0"/>
            </a:endParaRPr>
          </a:p>
        </p:txBody>
      </p:sp>
    </p:spTree>
    <p:extLst>
      <p:ext uri="{BB962C8B-B14F-4D97-AF65-F5344CB8AC3E}">
        <p14:creationId xmlns:p14="http://schemas.microsoft.com/office/powerpoint/2010/main" val="4170252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1007</TotalTime>
  <Words>2350</Words>
  <Application>Microsoft Macintosh PowerPoint</Application>
  <PresentationFormat>On-screen Show (4:3)</PresentationFormat>
  <Paragraphs>193</Paragraphs>
  <Slides>24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Calibri</vt:lpstr>
      <vt:lpstr>Calibri Light</vt:lpstr>
      <vt:lpstr>Courier New</vt:lpstr>
      <vt:lpstr>Times New Roman</vt:lpstr>
      <vt:lpstr>Wingdings</vt:lpstr>
      <vt:lpstr>Arial</vt:lpstr>
      <vt:lpstr>Office Theme</vt:lpstr>
      <vt:lpstr>Chart</vt:lpstr>
      <vt:lpstr>QUY ĐỊNH QUẢN LÝ  PHẾ LIỆU GIẤY  TẠI VIỆT NAM VÀ MỘT SỐ NƯỚC</vt:lpstr>
      <vt:lpstr>NỘI DUNG</vt:lpstr>
      <vt:lpstr>Quy định về quản lý  giấy phế liệu nhập khẩu của Việt Nam</vt:lpstr>
      <vt:lpstr>QUY ĐỊNH CỦA VIỆT NAM </vt:lpstr>
      <vt:lpstr>PowerPoint Presentation</vt:lpstr>
      <vt:lpstr>PowerPoint Presentation</vt:lpstr>
      <vt:lpstr>PowerPoint Presentation</vt:lpstr>
      <vt:lpstr>PowerPoint Presentation</vt:lpstr>
      <vt:lpstr>PowerPoint Presentation</vt:lpstr>
      <vt:lpstr>PowerPoint Presentation</vt:lpstr>
      <vt:lpstr>Kinh nghiệm quản lý  nhập khẩu phế liệu giấy của một số nước</vt:lpstr>
      <vt:lpstr>CHÂU ÂU</vt:lpstr>
      <vt:lpstr>CHÂU Á – THÁI BÌNH DƯƠNG</vt:lpstr>
      <vt:lpstr>MỸ VÀ NHIỀU NƯỚC KHÁC</vt:lpstr>
      <vt:lpstr>TRUNG QUỐC</vt:lpstr>
      <vt:lpstr>TRUNG QUỐC</vt:lpstr>
      <vt:lpstr>Tác động thay đổi  chính sách</vt:lpstr>
      <vt:lpstr>NHU CẦU NHẬP KHẨU PHẾ LIỆU GIẤY</vt:lpstr>
      <vt:lpstr>DN SỬ DỤNG PHẾ LIỆU GIẤY LÀ NGUYÊN LIÊU &amp;  DN NHẬP KHẨU</vt:lpstr>
      <vt:lpstr>PHẾ LIỆU GIẤY HỖN HỢP NHẬP KHẨU THEO DN</vt:lpstr>
      <vt:lpstr>Đề xuất  giải pháp chính sách</vt:lpstr>
      <vt:lpstr>ĐỀ XUẤT GIẢI PHÁP CHÍNH SÁCH</vt:lpstr>
      <vt:lpstr>PowerPoint Presentation</vt:lpstr>
      <vt:lpstr>TRÂN TRỌNG CẢm ơn!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Chính sách quản lý phế liệu giấy tại Việt Nam và một số nước</dc:title>
  <dc:creator>Khanh Hoa Nguyen</dc:creator>
  <cp:lastModifiedBy>Microsoft Office User</cp:lastModifiedBy>
  <cp:revision>165</cp:revision>
  <cp:lastPrinted>2018-10-12T10:46:14Z</cp:lastPrinted>
  <dcterms:created xsi:type="dcterms:W3CDTF">2018-10-08T07:12:08Z</dcterms:created>
  <dcterms:modified xsi:type="dcterms:W3CDTF">2018-10-14T15:49:06Z</dcterms:modified>
</cp:coreProperties>
</file>