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48" r:id="rId1"/>
  </p:sldMasterIdLst>
  <p:notesMasterIdLst>
    <p:notesMasterId r:id="rId27"/>
  </p:notesMasterIdLst>
  <p:handoutMasterIdLst>
    <p:handoutMasterId r:id="rId28"/>
  </p:handoutMasterIdLst>
  <p:sldIdLst>
    <p:sldId id="297" r:id="rId2"/>
    <p:sldId id="551" r:id="rId3"/>
    <p:sldId id="552" r:id="rId4"/>
    <p:sldId id="570" r:id="rId5"/>
    <p:sldId id="568" r:id="rId6"/>
    <p:sldId id="553" r:id="rId7"/>
    <p:sldId id="554" r:id="rId8"/>
    <p:sldId id="555" r:id="rId9"/>
    <p:sldId id="565" r:id="rId10"/>
    <p:sldId id="567" r:id="rId11"/>
    <p:sldId id="566" r:id="rId12"/>
    <p:sldId id="563" r:id="rId13"/>
    <p:sldId id="558" r:id="rId14"/>
    <p:sldId id="562" r:id="rId15"/>
    <p:sldId id="560" r:id="rId16"/>
    <p:sldId id="561" r:id="rId17"/>
    <p:sldId id="550" r:id="rId18"/>
    <p:sldId id="501" r:id="rId19"/>
    <p:sldId id="525" r:id="rId20"/>
    <p:sldId id="526" r:id="rId21"/>
    <p:sldId id="507" r:id="rId22"/>
    <p:sldId id="522" r:id="rId23"/>
    <p:sldId id="523" r:id="rId24"/>
    <p:sldId id="524" r:id="rId25"/>
    <p:sldId id="408" r:id="rId26"/>
  </p:sldIdLst>
  <p:sldSz cx="9144000" cy="6858000" type="screen4x3"/>
  <p:notesSz cx="6735763" cy="9866313"/>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95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93" autoAdjust="0"/>
    <p:restoredTop sz="93750" autoAdjust="0"/>
  </p:normalViewPr>
  <p:slideViewPr>
    <p:cSldViewPr>
      <p:cViewPr>
        <p:scale>
          <a:sx n="90" d="100"/>
          <a:sy n="90" d="100"/>
        </p:scale>
        <p:origin x="214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7F3D22-69D9-4E82-92F7-A003577C8F0A}" type="doc">
      <dgm:prSet loTypeId="urn:microsoft.com/office/officeart/2008/layout/VerticalCurvedList" loCatId="list" qsTypeId="urn:microsoft.com/office/officeart/2005/8/quickstyle/simple2" qsCatId="simple" csTypeId="urn:microsoft.com/office/officeart/2005/8/colors/accent2_2" csCatId="accent2" phldr="1"/>
      <dgm:spPr/>
      <dgm:t>
        <a:bodyPr/>
        <a:lstStyle/>
        <a:p>
          <a:endParaRPr lang="en-US"/>
        </a:p>
      </dgm:t>
    </dgm:pt>
    <dgm:pt modelId="{EACF2F80-A770-4F68-ABE9-CFA9C5A2728A}">
      <dgm:prSet phldrT="[Text]" custT="1"/>
      <dgm:spPr/>
      <dgm:t>
        <a:bodyPr/>
        <a:lstStyle/>
        <a:p>
          <a:pPr algn="just"/>
          <a:r>
            <a:rPr lang="en-US" sz="4000" b="1" dirty="0"/>
            <a:t>I. </a:t>
          </a:r>
          <a:r>
            <a:rPr lang="en-US" sz="4000" b="1" dirty="0" err="1"/>
            <a:t>Giá</a:t>
          </a:r>
          <a:r>
            <a:rPr lang="en-US" sz="4000" b="1" dirty="0"/>
            <a:t> </a:t>
          </a:r>
          <a:r>
            <a:rPr lang="en-US" sz="4000" b="1" dirty="0" err="1"/>
            <a:t>trị</a:t>
          </a:r>
          <a:r>
            <a:rPr lang="en-US" sz="4000" b="1" dirty="0"/>
            <a:t> </a:t>
          </a:r>
          <a:r>
            <a:rPr lang="en-US" sz="4000" b="1" dirty="0">
              <a:solidFill>
                <a:schemeClr val="bg1"/>
              </a:solidFill>
              <a:latin typeface="Constantia" panose="02030602050306030303" pitchFamily="18" charset="0"/>
              <a:ea typeface="+mj-ea"/>
              <a:cs typeface="Times New Roman" pitchFamily="18" charset="0"/>
            </a:rPr>
            <a:t>m3</a:t>
          </a:r>
          <a:endParaRPr lang="en-US" sz="4000" b="1" dirty="0">
            <a:solidFill>
              <a:schemeClr val="bg1"/>
            </a:solidFill>
          </a:endParaRPr>
        </a:p>
      </dgm:t>
    </dgm:pt>
    <dgm:pt modelId="{018B828E-B6D8-4759-ABB1-A35561BED10E}" type="parTrans" cxnId="{DA6AD169-E315-4494-9402-F2D24E850C43}">
      <dgm:prSet/>
      <dgm:spPr/>
      <dgm:t>
        <a:bodyPr/>
        <a:lstStyle/>
        <a:p>
          <a:endParaRPr lang="en-US"/>
        </a:p>
      </dgm:t>
    </dgm:pt>
    <dgm:pt modelId="{2A781A32-3C63-4F08-B9C3-E0E8E240DB48}" type="sibTrans" cxnId="{DA6AD169-E315-4494-9402-F2D24E850C43}">
      <dgm:prSet/>
      <dgm:spPr/>
      <dgm:t>
        <a:bodyPr/>
        <a:lstStyle/>
        <a:p>
          <a:endParaRPr lang="en-US"/>
        </a:p>
      </dgm:t>
    </dgm:pt>
    <dgm:pt modelId="{956C0B25-F3B6-4C71-829D-636D514E1DD5}" type="pres">
      <dgm:prSet presAssocID="{B67F3D22-69D9-4E82-92F7-A003577C8F0A}" presName="Name0" presStyleCnt="0">
        <dgm:presLayoutVars>
          <dgm:chMax val="7"/>
          <dgm:chPref val="7"/>
          <dgm:dir/>
        </dgm:presLayoutVars>
      </dgm:prSet>
      <dgm:spPr/>
    </dgm:pt>
    <dgm:pt modelId="{84C5D0A1-6262-4EA4-BA28-75FE706C3E36}" type="pres">
      <dgm:prSet presAssocID="{B67F3D22-69D9-4E82-92F7-A003577C8F0A}" presName="Name1" presStyleCnt="0"/>
      <dgm:spPr/>
    </dgm:pt>
    <dgm:pt modelId="{1A404AA8-6BA9-4FC5-86BB-19747A279D2E}" type="pres">
      <dgm:prSet presAssocID="{B67F3D22-69D9-4E82-92F7-A003577C8F0A}" presName="cycle" presStyleCnt="0"/>
      <dgm:spPr/>
    </dgm:pt>
    <dgm:pt modelId="{9B19C7A4-668A-4EBA-A5CE-3E8DA4C99F45}" type="pres">
      <dgm:prSet presAssocID="{B67F3D22-69D9-4E82-92F7-A003577C8F0A}" presName="srcNode" presStyleLbl="node1" presStyleIdx="0" presStyleCnt="1"/>
      <dgm:spPr/>
    </dgm:pt>
    <dgm:pt modelId="{3587C7EA-CC9C-473F-86C5-4E37B7F7B364}" type="pres">
      <dgm:prSet presAssocID="{B67F3D22-69D9-4E82-92F7-A003577C8F0A}" presName="conn" presStyleLbl="parChTrans1D2" presStyleIdx="0" presStyleCnt="1"/>
      <dgm:spPr/>
    </dgm:pt>
    <dgm:pt modelId="{1F104D18-119D-4E9A-8330-60F030152271}" type="pres">
      <dgm:prSet presAssocID="{B67F3D22-69D9-4E82-92F7-A003577C8F0A}" presName="extraNode" presStyleLbl="node1" presStyleIdx="0" presStyleCnt="1"/>
      <dgm:spPr/>
    </dgm:pt>
    <dgm:pt modelId="{ADE198EC-8CEF-4326-937A-12817367E79E}" type="pres">
      <dgm:prSet presAssocID="{B67F3D22-69D9-4E82-92F7-A003577C8F0A}" presName="dstNode" presStyleLbl="node1" presStyleIdx="0" presStyleCnt="1"/>
      <dgm:spPr/>
    </dgm:pt>
    <dgm:pt modelId="{6DD06D0F-0611-490B-9A57-CD06CC8568C4}" type="pres">
      <dgm:prSet presAssocID="{EACF2F80-A770-4F68-ABE9-CFA9C5A2728A}" presName="text_1" presStyleLbl="node1" presStyleIdx="0" presStyleCnt="1">
        <dgm:presLayoutVars>
          <dgm:bulletEnabled val="1"/>
        </dgm:presLayoutVars>
      </dgm:prSet>
      <dgm:spPr/>
    </dgm:pt>
    <dgm:pt modelId="{C86DA18C-3C9C-40B3-9484-B42B04C8A76B}" type="pres">
      <dgm:prSet presAssocID="{EACF2F80-A770-4F68-ABE9-CFA9C5A2728A}" presName="accent_1" presStyleCnt="0"/>
      <dgm:spPr/>
    </dgm:pt>
    <dgm:pt modelId="{71AFBBE5-1CC4-4377-9328-009201C8F6CC}" type="pres">
      <dgm:prSet presAssocID="{EACF2F80-A770-4F68-ABE9-CFA9C5A2728A}" presName="accentRepeatNode" presStyleLbl="solidFgAcc1" presStyleIdx="0" presStyleCnt="1" custLinFactNeighborY="-66"/>
      <dgm:spPr/>
    </dgm:pt>
  </dgm:ptLst>
  <dgm:cxnLst>
    <dgm:cxn modelId="{DA6AD169-E315-4494-9402-F2D24E850C43}" srcId="{B67F3D22-69D9-4E82-92F7-A003577C8F0A}" destId="{EACF2F80-A770-4F68-ABE9-CFA9C5A2728A}" srcOrd="0" destOrd="0" parTransId="{018B828E-B6D8-4759-ABB1-A35561BED10E}" sibTransId="{2A781A32-3C63-4F08-B9C3-E0E8E240DB48}"/>
    <dgm:cxn modelId="{B6F04EBE-0383-48F6-8634-E80B22B622AB}" type="presOf" srcId="{2A781A32-3C63-4F08-B9C3-E0E8E240DB48}" destId="{3587C7EA-CC9C-473F-86C5-4E37B7F7B364}" srcOrd="0" destOrd="0" presId="urn:microsoft.com/office/officeart/2008/layout/VerticalCurvedList"/>
    <dgm:cxn modelId="{755424CC-3855-45B9-8497-77A81778DAD6}" type="presOf" srcId="{B67F3D22-69D9-4E82-92F7-A003577C8F0A}" destId="{956C0B25-F3B6-4C71-829D-636D514E1DD5}" srcOrd="0" destOrd="0" presId="urn:microsoft.com/office/officeart/2008/layout/VerticalCurvedList"/>
    <dgm:cxn modelId="{99CF4AEA-B740-4289-9545-4A58C9279041}" type="presOf" srcId="{EACF2F80-A770-4F68-ABE9-CFA9C5A2728A}" destId="{6DD06D0F-0611-490B-9A57-CD06CC8568C4}" srcOrd="0" destOrd="0" presId="urn:microsoft.com/office/officeart/2008/layout/VerticalCurvedList"/>
    <dgm:cxn modelId="{AC1C72A1-82F2-4220-98A9-1A87571E1A2B}" type="presParOf" srcId="{956C0B25-F3B6-4C71-829D-636D514E1DD5}" destId="{84C5D0A1-6262-4EA4-BA28-75FE706C3E36}" srcOrd="0" destOrd="0" presId="urn:microsoft.com/office/officeart/2008/layout/VerticalCurvedList"/>
    <dgm:cxn modelId="{591B1456-805F-4CFB-8264-4E58AB205534}" type="presParOf" srcId="{84C5D0A1-6262-4EA4-BA28-75FE706C3E36}" destId="{1A404AA8-6BA9-4FC5-86BB-19747A279D2E}" srcOrd="0" destOrd="0" presId="urn:microsoft.com/office/officeart/2008/layout/VerticalCurvedList"/>
    <dgm:cxn modelId="{1BBB6605-11DF-4F15-BBCA-0A330556B2DE}" type="presParOf" srcId="{1A404AA8-6BA9-4FC5-86BB-19747A279D2E}" destId="{9B19C7A4-668A-4EBA-A5CE-3E8DA4C99F45}" srcOrd="0" destOrd="0" presId="urn:microsoft.com/office/officeart/2008/layout/VerticalCurvedList"/>
    <dgm:cxn modelId="{C958E1C2-5D31-4A56-B3F2-B0C70AEC3C28}" type="presParOf" srcId="{1A404AA8-6BA9-4FC5-86BB-19747A279D2E}" destId="{3587C7EA-CC9C-473F-86C5-4E37B7F7B364}" srcOrd="1" destOrd="0" presId="urn:microsoft.com/office/officeart/2008/layout/VerticalCurvedList"/>
    <dgm:cxn modelId="{4BEFC6B0-BF5B-4FF8-9732-3C7B16984ED9}" type="presParOf" srcId="{1A404AA8-6BA9-4FC5-86BB-19747A279D2E}" destId="{1F104D18-119D-4E9A-8330-60F030152271}" srcOrd="2" destOrd="0" presId="urn:microsoft.com/office/officeart/2008/layout/VerticalCurvedList"/>
    <dgm:cxn modelId="{F4C690B4-870C-48E1-B22A-8C061D76B806}" type="presParOf" srcId="{1A404AA8-6BA9-4FC5-86BB-19747A279D2E}" destId="{ADE198EC-8CEF-4326-937A-12817367E79E}" srcOrd="3" destOrd="0" presId="urn:microsoft.com/office/officeart/2008/layout/VerticalCurvedList"/>
    <dgm:cxn modelId="{47698460-080D-4F0D-BF35-0BB733B1771B}" type="presParOf" srcId="{84C5D0A1-6262-4EA4-BA28-75FE706C3E36}" destId="{6DD06D0F-0611-490B-9A57-CD06CC8568C4}" srcOrd="1" destOrd="0" presId="urn:microsoft.com/office/officeart/2008/layout/VerticalCurvedList"/>
    <dgm:cxn modelId="{5FE3825A-C04B-43C4-AC22-BA73308B0F3A}" type="presParOf" srcId="{84C5D0A1-6262-4EA4-BA28-75FE706C3E36}" destId="{C86DA18C-3C9C-40B3-9484-B42B04C8A76B}" srcOrd="2" destOrd="0" presId="urn:microsoft.com/office/officeart/2008/layout/VerticalCurvedList"/>
    <dgm:cxn modelId="{2902A465-5FB3-493C-B6BE-F2CB48E7971C}" type="presParOf" srcId="{C86DA18C-3C9C-40B3-9484-B42B04C8A76B}" destId="{71AFBBE5-1CC4-4377-9328-009201C8F6C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F35D9F-EF9A-4F79-A8CD-AD08327A7D19}"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9188C566-EE9F-4B69-88A8-6BDBEAA195E5}">
      <dgm:prSet phldrT="[Text]"/>
      <dgm:spPr/>
      <dgm:t>
        <a:bodyPr/>
        <a:lstStyle/>
        <a:p>
          <a:endParaRPr lang="en-US" b="1" dirty="0">
            <a:latin typeface="Times New Roman" panose="02020603050405020304" pitchFamily="18" charset="0"/>
            <a:cs typeface="Times New Roman" panose="02020603050405020304" pitchFamily="18" charset="0"/>
          </a:endParaRPr>
        </a:p>
      </dgm:t>
    </dgm:pt>
    <dgm:pt modelId="{6B9EF70F-4012-4051-96C1-119B62FFB2AA}" type="parTrans" cxnId="{C762C91E-FD63-4954-B5C5-C65B923CCEA2}">
      <dgm:prSet/>
      <dgm:spPr/>
      <dgm:t>
        <a:bodyPr/>
        <a:lstStyle/>
        <a:p>
          <a:endParaRPr lang="en-US"/>
        </a:p>
      </dgm:t>
    </dgm:pt>
    <dgm:pt modelId="{70A78E01-B878-446E-A56E-454AED9A291E}" type="sibTrans" cxnId="{C762C91E-FD63-4954-B5C5-C65B923CCEA2}">
      <dgm:prSet/>
      <dgm:spPr/>
      <dgm:t>
        <a:bodyPr/>
        <a:lstStyle/>
        <a:p>
          <a:endParaRPr lang="en-US"/>
        </a:p>
      </dgm:t>
    </dgm:pt>
    <dgm:pt modelId="{AC9861D4-42A6-49DF-84C8-008DE468958A}">
      <dgm:prSet phldrT="[Text]"/>
      <dgm:spPr/>
      <dgm:t>
        <a:bodyPr/>
        <a:lstStyle/>
        <a:p>
          <a:endParaRPr lang="en-US" b="1" dirty="0">
            <a:latin typeface="Times New Roman" panose="02020603050405020304" pitchFamily="18" charset="0"/>
            <a:cs typeface="Times New Roman" panose="02020603050405020304" pitchFamily="18" charset="0"/>
          </a:endParaRPr>
        </a:p>
      </dgm:t>
    </dgm:pt>
    <dgm:pt modelId="{D0235B17-DAA2-4D8D-B9BB-E3D6A6A90D78}" type="sibTrans" cxnId="{FFD5A95D-0798-4FBF-9C31-746B949FFC50}">
      <dgm:prSet/>
      <dgm:spPr/>
      <dgm:t>
        <a:bodyPr/>
        <a:lstStyle/>
        <a:p>
          <a:endParaRPr lang="en-US"/>
        </a:p>
      </dgm:t>
    </dgm:pt>
    <dgm:pt modelId="{0037F3EA-F220-4956-90F1-6FF112D80BEF}" type="parTrans" cxnId="{FFD5A95D-0798-4FBF-9C31-746B949FFC50}">
      <dgm:prSet/>
      <dgm:spPr/>
      <dgm:t>
        <a:bodyPr/>
        <a:lstStyle/>
        <a:p>
          <a:endParaRPr lang="en-US"/>
        </a:p>
      </dgm:t>
    </dgm:pt>
    <dgm:pt modelId="{1C3EC079-1983-4CB0-AD3B-7AAC484600F9}" type="pres">
      <dgm:prSet presAssocID="{0AF35D9F-EF9A-4F79-A8CD-AD08327A7D19}" presName="compositeShape" presStyleCnt="0">
        <dgm:presLayoutVars>
          <dgm:chMax val="2"/>
          <dgm:dir/>
          <dgm:resizeHandles val="exact"/>
        </dgm:presLayoutVars>
      </dgm:prSet>
      <dgm:spPr/>
    </dgm:pt>
    <dgm:pt modelId="{FF9B4269-416E-4D3F-9BEF-76F86710FFDB}" type="pres">
      <dgm:prSet presAssocID="{0AF35D9F-EF9A-4F79-A8CD-AD08327A7D19}" presName="divider" presStyleLbl="fgShp" presStyleIdx="0" presStyleCnt="1" custAng="300000" custLinFactNeighborX="838" custLinFactNeighborY="3372"/>
      <dgm:spPr/>
    </dgm:pt>
    <dgm:pt modelId="{DB10C40B-C896-4A74-8A70-B6A94882243D}" type="pres">
      <dgm:prSet presAssocID="{9188C566-EE9F-4B69-88A8-6BDBEAA195E5}" presName="downArrow" presStyleLbl="node1" presStyleIdx="0" presStyleCnt="2"/>
      <dgm:spPr/>
    </dgm:pt>
    <dgm:pt modelId="{A64957CA-49BF-4326-8AB2-FA19AAF8AEC3}" type="pres">
      <dgm:prSet presAssocID="{9188C566-EE9F-4B69-88A8-6BDBEAA195E5}" presName="downArrowText" presStyleLbl="revTx" presStyleIdx="0" presStyleCnt="2">
        <dgm:presLayoutVars>
          <dgm:bulletEnabled val="1"/>
        </dgm:presLayoutVars>
      </dgm:prSet>
      <dgm:spPr/>
    </dgm:pt>
    <dgm:pt modelId="{8B07314E-A59F-4182-B50F-EFA5D13CFF59}" type="pres">
      <dgm:prSet presAssocID="{AC9861D4-42A6-49DF-84C8-008DE468958A}" presName="upArrow" presStyleLbl="node1" presStyleIdx="1" presStyleCnt="2"/>
      <dgm:spPr/>
    </dgm:pt>
    <dgm:pt modelId="{1CCC2DEC-5C6D-4B15-B900-D45DEE2F3478}" type="pres">
      <dgm:prSet presAssocID="{AC9861D4-42A6-49DF-84C8-008DE468958A}" presName="upArrowText" presStyleLbl="revTx" presStyleIdx="1" presStyleCnt="2">
        <dgm:presLayoutVars>
          <dgm:bulletEnabled val="1"/>
        </dgm:presLayoutVars>
      </dgm:prSet>
      <dgm:spPr/>
    </dgm:pt>
  </dgm:ptLst>
  <dgm:cxnLst>
    <dgm:cxn modelId="{C762C91E-FD63-4954-B5C5-C65B923CCEA2}" srcId="{0AF35D9F-EF9A-4F79-A8CD-AD08327A7D19}" destId="{9188C566-EE9F-4B69-88A8-6BDBEAA195E5}" srcOrd="0" destOrd="0" parTransId="{6B9EF70F-4012-4051-96C1-119B62FFB2AA}" sibTransId="{70A78E01-B878-446E-A56E-454AED9A291E}"/>
    <dgm:cxn modelId="{F24FC734-B50D-4ACE-855A-97F2D3FAE3F9}" type="presOf" srcId="{0AF35D9F-EF9A-4F79-A8CD-AD08327A7D19}" destId="{1C3EC079-1983-4CB0-AD3B-7AAC484600F9}" srcOrd="0" destOrd="0" presId="urn:microsoft.com/office/officeart/2005/8/layout/arrow3"/>
    <dgm:cxn modelId="{FFD5A95D-0798-4FBF-9C31-746B949FFC50}" srcId="{0AF35D9F-EF9A-4F79-A8CD-AD08327A7D19}" destId="{AC9861D4-42A6-49DF-84C8-008DE468958A}" srcOrd="1" destOrd="0" parTransId="{0037F3EA-F220-4956-90F1-6FF112D80BEF}" sibTransId="{D0235B17-DAA2-4D8D-B9BB-E3D6A6A90D78}"/>
    <dgm:cxn modelId="{A0801DAD-F65A-46AC-85F0-C2789823480A}" type="presOf" srcId="{AC9861D4-42A6-49DF-84C8-008DE468958A}" destId="{1CCC2DEC-5C6D-4B15-B900-D45DEE2F3478}" srcOrd="0" destOrd="0" presId="urn:microsoft.com/office/officeart/2005/8/layout/arrow3"/>
    <dgm:cxn modelId="{9F53E4F9-0D2A-4CB8-8D9B-68EA5D0EC08C}" type="presOf" srcId="{9188C566-EE9F-4B69-88A8-6BDBEAA195E5}" destId="{A64957CA-49BF-4326-8AB2-FA19AAF8AEC3}" srcOrd="0" destOrd="0" presId="urn:microsoft.com/office/officeart/2005/8/layout/arrow3"/>
    <dgm:cxn modelId="{7E05ECB2-98BD-4FD2-941C-0EF81676C6E1}" type="presParOf" srcId="{1C3EC079-1983-4CB0-AD3B-7AAC484600F9}" destId="{FF9B4269-416E-4D3F-9BEF-76F86710FFDB}" srcOrd="0" destOrd="0" presId="urn:microsoft.com/office/officeart/2005/8/layout/arrow3"/>
    <dgm:cxn modelId="{2559E165-1E0B-43CC-AB7B-3E9F1B38A4C1}" type="presParOf" srcId="{1C3EC079-1983-4CB0-AD3B-7AAC484600F9}" destId="{DB10C40B-C896-4A74-8A70-B6A94882243D}" srcOrd="1" destOrd="0" presId="urn:microsoft.com/office/officeart/2005/8/layout/arrow3"/>
    <dgm:cxn modelId="{7C31C4DA-6A72-421F-8CA7-F2CA88306A9D}" type="presParOf" srcId="{1C3EC079-1983-4CB0-AD3B-7AAC484600F9}" destId="{A64957CA-49BF-4326-8AB2-FA19AAF8AEC3}" srcOrd="2" destOrd="0" presId="urn:microsoft.com/office/officeart/2005/8/layout/arrow3"/>
    <dgm:cxn modelId="{1AE17630-D259-41A1-A92A-92BC66A963CC}" type="presParOf" srcId="{1C3EC079-1983-4CB0-AD3B-7AAC484600F9}" destId="{8B07314E-A59F-4182-B50F-EFA5D13CFF59}" srcOrd="3" destOrd="0" presId="urn:microsoft.com/office/officeart/2005/8/layout/arrow3"/>
    <dgm:cxn modelId="{4FA638A5-AB1A-481F-BEAA-97BE9195D4A7}" type="presParOf" srcId="{1C3EC079-1983-4CB0-AD3B-7AAC484600F9}" destId="{1CCC2DEC-5C6D-4B15-B900-D45DEE2F3478}"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6B479A-3094-4EFB-BC96-04E5907E7F03}" type="doc">
      <dgm:prSet loTypeId="urn:microsoft.com/office/officeart/2005/8/layout/hChevron3" loCatId="process" qsTypeId="urn:microsoft.com/office/officeart/2005/8/quickstyle/simple1" qsCatId="simple" csTypeId="urn:microsoft.com/office/officeart/2005/8/colors/accent1_2" csCatId="accent1" phldr="1"/>
      <dgm:spPr/>
    </dgm:pt>
    <dgm:pt modelId="{09D5A9C2-207E-4E23-96AF-84E15E5A46FD}">
      <dgm:prSet phldrT="[Text]" custT="1"/>
      <dgm:spPr/>
      <dgm:t>
        <a:bodyPr/>
        <a:lstStyle/>
        <a:p>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a:t>
          </a:r>
          <a:r>
            <a:rPr lang="en-US" sz="2000" dirty="0">
              <a:latin typeface="Times New Roman" panose="02020603050405020304" pitchFamily="18" charset="0"/>
              <a:cs typeface="Times New Roman" panose="02020603050405020304" pitchFamily="18" charset="0"/>
            </a:rPr>
            <a:t>)</a:t>
          </a:r>
        </a:p>
      </dgm:t>
    </dgm:pt>
    <dgm:pt modelId="{85DDE979-87EC-4942-9906-910401619C0C}" type="parTrans" cxnId="{17F05B5F-7888-4F54-A234-0C896EC54D21}">
      <dgm:prSet/>
      <dgm:spPr/>
      <dgm:t>
        <a:bodyPr/>
        <a:lstStyle/>
        <a:p>
          <a:endParaRPr lang="en-US"/>
        </a:p>
      </dgm:t>
    </dgm:pt>
    <dgm:pt modelId="{C2B627DF-9CE7-4913-80B1-C74B8ED04237}" type="sibTrans" cxnId="{17F05B5F-7888-4F54-A234-0C896EC54D21}">
      <dgm:prSet/>
      <dgm:spPr/>
      <dgm:t>
        <a:bodyPr/>
        <a:lstStyle/>
        <a:p>
          <a:endParaRPr lang="en-US"/>
        </a:p>
      </dgm:t>
    </dgm:pt>
    <dgm:pt modelId="{6518D4F4-E24C-4CB9-9831-F3C7FB1AC73C}">
      <dgm:prSet phldrT="[Text]" custT="1"/>
      <dgm:spPr/>
      <dgm:t>
        <a:bodyPr/>
        <a:lstStyle/>
        <a:p>
          <a:r>
            <a:rPr lang="en-US" sz="2000" dirty="0" err="1">
              <a:latin typeface="Times New Roman" panose="02020603050405020304" pitchFamily="18" charset="0"/>
              <a:cs typeface="Times New Roman" panose="02020603050405020304" pitchFamily="18" charset="0"/>
            </a:rPr>
            <a:t>Cung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a:t>
          </a:r>
        </a:p>
      </dgm:t>
    </dgm:pt>
    <dgm:pt modelId="{CB6CD4D8-E378-4114-A911-FBD4DBFE0F84}" type="parTrans" cxnId="{ED592BBA-E326-4D5F-8349-9F45048C3809}">
      <dgm:prSet/>
      <dgm:spPr/>
      <dgm:t>
        <a:bodyPr/>
        <a:lstStyle/>
        <a:p>
          <a:endParaRPr lang="en-US"/>
        </a:p>
      </dgm:t>
    </dgm:pt>
    <dgm:pt modelId="{394603C7-328A-416F-AD3F-9547D956B442}" type="sibTrans" cxnId="{ED592BBA-E326-4D5F-8349-9F45048C3809}">
      <dgm:prSet/>
      <dgm:spPr/>
      <dgm:t>
        <a:bodyPr/>
        <a:lstStyle/>
        <a:p>
          <a:endParaRPr lang="en-US"/>
        </a:p>
      </dgm:t>
    </dgm:pt>
    <dgm:pt modelId="{38C351C8-F6D9-495A-9EC0-6A80CF925ABB}" type="pres">
      <dgm:prSet presAssocID="{0B6B479A-3094-4EFB-BC96-04E5907E7F03}" presName="Name0" presStyleCnt="0">
        <dgm:presLayoutVars>
          <dgm:dir/>
          <dgm:resizeHandles val="exact"/>
        </dgm:presLayoutVars>
      </dgm:prSet>
      <dgm:spPr/>
    </dgm:pt>
    <dgm:pt modelId="{EBFCFFEA-56A0-4C2E-89EC-1292AE65E708}" type="pres">
      <dgm:prSet presAssocID="{09D5A9C2-207E-4E23-96AF-84E15E5A46FD}" presName="parTxOnly" presStyleLbl="node1" presStyleIdx="0" presStyleCnt="2">
        <dgm:presLayoutVars>
          <dgm:bulletEnabled val="1"/>
        </dgm:presLayoutVars>
      </dgm:prSet>
      <dgm:spPr/>
    </dgm:pt>
    <dgm:pt modelId="{75F0B285-837C-41EE-9958-A7AFF55581E9}" type="pres">
      <dgm:prSet presAssocID="{C2B627DF-9CE7-4913-80B1-C74B8ED04237}" presName="parSpace" presStyleCnt="0"/>
      <dgm:spPr/>
    </dgm:pt>
    <dgm:pt modelId="{A9A31986-98BD-44DF-9D50-7AF1325EC44C}" type="pres">
      <dgm:prSet presAssocID="{6518D4F4-E24C-4CB9-9831-F3C7FB1AC73C}" presName="parTxOnly" presStyleLbl="node1" presStyleIdx="1" presStyleCnt="2">
        <dgm:presLayoutVars>
          <dgm:bulletEnabled val="1"/>
        </dgm:presLayoutVars>
      </dgm:prSet>
      <dgm:spPr/>
    </dgm:pt>
  </dgm:ptLst>
  <dgm:cxnLst>
    <dgm:cxn modelId="{D9E6863F-148F-413A-BC21-7E000CE400F1}" type="presOf" srcId="{0B6B479A-3094-4EFB-BC96-04E5907E7F03}" destId="{38C351C8-F6D9-495A-9EC0-6A80CF925ABB}" srcOrd="0" destOrd="0" presId="urn:microsoft.com/office/officeart/2005/8/layout/hChevron3"/>
    <dgm:cxn modelId="{F3EF9F42-DDE1-4995-A316-40E0ED3B46B3}" type="presOf" srcId="{6518D4F4-E24C-4CB9-9831-F3C7FB1AC73C}" destId="{A9A31986-98BD-44DF-9D50-7AF1325EC44C}" srcOrd="0" destOrd="0" presId="urn:microsoft.com/office/officeart/2005/8/layout/hChevron3"/>
    <dgm:cxn modelId="{E78D7951-06EE-4A2C-AF00-D5F11D87DC52}" type="presOf" srcId="{09D5A9C2-207E-4E23-96AF-84E15E5A46FD}" destId="{EBFCFFEA-56A0-4C2E-89EC-1292AE65E708}" srcOrd="0" destOrd="0" presId="urn:microsoft.com/office/officeart/2005/8/layout/hChevron3"/>
    <dgm:cxn modelId="{17F05B5F-7888-4F54-A234-0C896EC54D21}" srcId="{0B6B479A-3094-4EFB-BC96-04E5907E7F03}" destId="{09D5A9C2-207E-4E23-96AF-84E15E5A46FD}" srcOrd="0" destOrd="0" parTransId="{85DDE979-87EC-4942-9906-910401619C0C}" sibTransId="{C2B627DF-9CE7-4913-80B1-C74B8ED04237}"/>
    <dgm:cxn modelId="{ED592BBA-E326-4D5F-8349-9F45048C3809}" srcId="{0B6B479A-3094-4EFB-BC96-04E5907E7F03}" destId="{6518D4F4-E24C-4CB9-9831-F3C7FB1AC73C}" srcOrd="1" destOrd="0" parTransId="{CB6CD4D8-E378-4114-A911-FBD4DBFE0F84}" sibTransId="{394603C7-328A-416F-AD3F-9547D956B442}"/>
    <dgm:cxn modelId="{1DD6A964-F0AD-4BB5-A81F-CE8D43A1BAD9}" type="presParOf" srcId="{38C351C8-F6D9-495A-9EC0-6A80CF925ABB}" destId="{EBFCFFEA-56A0-4C2E-89EC-1292AE65E708}" srcOrd="0" destOrd="0" presId="urn:microsoft.com/office/officeart/2005/8/layout/hChevron3"/>
    <dgm:cxn modelId="{95A85F7A-8135-483C-B983-36B8362EA282}" type="presParOf" srcId="{38C351C8-F6D9-495A-9EC0-6A80CF925ABB}" destId="{75F0B285-837C-41EE-9958-A7AFF55581E9}" srcOrd="1" destOrd="0" presId="urn:microsoft.com/office/officeart/2005/8/layout/hChevron3"/>
    <dgm:cxn modelId="{10C0B172-B2C9-4189-9139-21834199B86B}" type="presParOf" srcId="{38C351C8-F6D9-495A-9EC0-6A80CF925ABB}" destId="{A9A31986-98BD-44DF-9D50-7AF1325EC44C}" srcOrd="2"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7F3D22-69D9-4E82-92F7-A003577C8F0A}" type="doc">
      <dgm:prSet loTypeId="urn:microsoft.com/office/officeart/2008/layout/VerticalCurvedList" loCatId="list" qsTypeId="urn:microsoft.com/office/officeart/2005/8/quickstyle/simple2" qsCatId="simple" csTypeId="urn:microsoft.com/office/officeart/2005/8/colors/accent2_2" csCatId="accent2" phldr="1"/>
      <dgm:spPr/>
      <dgm:t>
        <a:bodyPr/>
        <a:lstStyle/>
        <a:p>
          <a:endParaRPr lang="en-US"/>
        </a:p>
      </dgm:t>
    </dgm:pt>
    <dgm:pt modelId="{50685EB4-D2B1-462A-BBCF-E3442F3F2C98}">
      <dgm:prSet phldrT="[Text]" custT="1"/>
      <dgm:spPr/>
      <dgm:t>
        <a:bodyPr/>
        <a:lstStyle/>
        <a:p>
          <a:pPr algn="just"/>
          <a:r>
            <a:rPr lang="en-US" sz="4100" dirty="0"/>
            <a:t>II. </a:t>
          </a:r>
          <a:r>
            <a:rPr lang="en-US" sz="3500" dirty="0" err="1"/>
            <a:t>Đàm</a:t>
          </a:r>
          <a:r>
            <a:rPr lang="en-US" sz="3500" dirty="0"/>
            <a:t> </a:t>
          </a:r>
          <a:r>
            <a:rPr lang="en-US" sz="3500" dirty="0" err="1"/>
            <a:t>phán</a:t>
          </a:r>
          <a:r>
            <a:rPr lang="en-US" sz="3500" dirty="0"/>
            <a:t> </a:t>
          </a:r>
          <a:r>
            <a:rPr lang="en-US" sz="3500" dirty="0" err="1"/>
            <a:t>cạnh</a:t>
          </a:r>
          <a:r>
            <a:rPr lang="en-US" sz="3500" dirty="0"/>
            <a:t> </a:t>
          </a:r>
          <a:r>
            <a:rPr lang="en-US" sz="3500" dirty="0" err="1"/>
            <a:t>tranh</a:t>
          </a:r>
          <a:r>
            <a:rPr lang="en-US" sz="3500" dirty="0"/>
            <a:t> PPP </a:t>
          </a:r>
        </a:p>
      </dgm:t>
    </dgm:pt>
    <dgm:pt modelId="{149BE94A-651A-4EDC-AA90-2A74B786FF09}" type="sibTrans" cxnId="{61E19269-EA87-46F2-A550-2D870629A45E}">
      <dgm:prSet/>
      <dgm:spPr/>
      <dgm:t>
        <a:bodyPr/>
        <a:lstStyle/>
        <a:p>
          <a:endParaRPr lang="en-US"/>
        </a:p>
      </dgm:t>
    </dgm:pt>
    <dgm:pt modelId="{B2E4E007-F274-4224-BB5B-9078DD488DF1}" type="parTrans" cxnId="{61E19269-EA87-46F2-A550-2D870629A45E}">
      <dgm:prSet/>
      <dgm:spPr/>
      <dgm:t>
        <a:bodyPr/>
        <a:lstStyle/>
        <a:p>
          <a:endParaRPr lang="en-US"/>
        </a:p>
      </dgm:t>
    </dgm:pt>
    <dgm:pt modelId="{956C0B25-F3B6-4C71-829D-636D514E1DD5}" type="pres">
      <dgm:prSet presAssocID="{B67F3D22-69D9-4E82-92F7-A003577C8F0A}" presName="Name0" presStyleCnt="0">
        <dgm:presLayoutVars>
          <dgm:chMax val="7"/>
          <dgm:chPref val="7"/>
          <dgm:dir/>
        </dgm:presLayoutVars>
      </dgm:prSet>
      <dgm:spPr/>
    </dgm:pt>
    <dgm:pt modelId="{84C5D0A1-6262-4EA4-BA28-75FE706C3E36}" type="pres">
      <dgm:prSet presAssocID="{B67F3D22-69D9-4E82-92F7-A003577C8F0A}" presName="Name1" presStyleCnt="0"/>
      <dgm:spPr/>
    </dgm:pt>
    <dgm:pt modelId="{1A404AA8-6BA9-4FC5-86BB-19747A279D2E}" type="pres">
      <dgm:prSet presAssocID="{B67F3D22-69D9-4E82-92F7-A003577C8F0A}" presName="cycle" presStyleCnt="0"/>
      <dgm:spPr/>
    </dgm:pt>
    <dgm:pt modelId="{9B19C7A4-668A-4EBA-A5CE-3E8DA4C99F45}" type="pres">
      <dgm:prSet presAssocID="{B67F3D22-69D9-4E82-92F7-A003577C8F0A}" presName="srcNode" presStyleLbl="node1" presStyleIdx="0" presStyleCnt="1"/>
      <dgm:spPr/>
    </dgm:pt>
    <dgm:pt modelId="{3587C7EA-CC9C-473F-86C5-4E37B7F7B364}" type="pres">
      <dgm:prSet presAssocID="{B67F3D22-69D9-4E82-92F7-A003577C8F0A}" presName="conn" presStyleLbl="parChTrans1D2" presStyleIdx="0" presStyleCnt="1"/>
      <dgm:spPr/>
    </dgm:pt>
    <dgm:pt modelId="{1F104D18-119D-4E9A-8330-60F030152271}" type="pres">
      <dgm:prSet presAssocID="{B67F3D22-69D9-4E82-92F7-A003577C8F0A}" presName="extraNode" presStyleLbl="node1" presStyleIdx="0" presStyleCnt="1"/>
      <dgm:spPr/>
    </dgm:pt>
    <dgm:pt modelId="{ADE198EC-8CEF-4326-937A-12817367E79E}" type="pres">
      <dgm:prSet presAssocID="{B67F3D22-69D9-4E82-92F7-A003577C8F0A}" presName="dstNode" presStyleLbl="node1" presStyleIdx="0" presStyleCnt="1"/>
      <dgm:spPr/>
    </dgm:pt>
    <dgm:pt modelId="{B80074B9-4CBE-2745-AFA7-473B1FF85966}" type="pres">
      <dgm:prSet presAssocID="{50685EB4-D2B1-462A-BBCF-E3442F3F2C98}" presName="text_1" presStyleLbl="node1" presStyleIdx="0" presStyleCnt="1">
        <dgm:presLayoutVars>
          <dgm:bulletEnabled val="1"/>
        </dgm:presLayoutVars>
      </dgm:prSet>
      <dgm:spPr/>
    </dgm:pt>
    <dgm:pt modelId="{80E62040-7885-C64F-A340-3F5978373220}" type="pres">
      <dgm:prSet presAssocID="{50685EB4-D2B1-462A-BBCF-E3442F3F2C98}" presName="accent_1" presStyleCnt="0"/>
      <dgm:spPr/>
    </dgm:pt>
    <dgm:pt modelId="{137031A5-C1EA-487C-A3DF-7F71B7CC657E}" type="pres">
      <dgm:prSet presAssocID="{50685EB4-D2B1-462A-BBCF-E3442F3F2C98}" presName="accentRepeatNode" presStyleLbl="solidFgAcc1" presStyleIdx="0" presStyleCnt="1"/>
      <dgm:spPr/>
    </dgm:pt>
  </dgm:ptLst>
  <dgm:cxnLst>
    <dgm:cxn modelId="{58388F0B-1F91-7D4F-A608-C6955308255B}" type="presOf" srcId="{50685EB4-D2B1-462A-BBCF-E3442F3F2C98}" destId="{B80074B9-4CBE-2745-AFA7-473B1FF85966}" srcOrd="0" destOrd="0" presId="urn:microsoft.com/office/officeart/2008/layout/VerticalCurvedList"/>
    <dgm:cxn modelId="{61E19269-EA87-46F2-A550-2D870629A45E}" srcId="{B67F3D22-69D9-4E82-92F7-A003577C8F0A}" destId="{50685EB4-D2B1-462A-BBCF-E3442F3F2C98}" srcOrd="0" destOrd="0" parTransId="{B2E4E007-F274-4224-BB5B-9078DD488DF1}" sibTransId="{149BE94A-651A-4EDC-AA90-2A74B786FF09}"/>
    <dgm:cxn modelId="{F1F24887-7572-8748-96E5-DBE55F40C979}" type="presOf" srcId="{149BE94A-651A-4EDC-AA90-2A74B786FF09}" destId="{3587C7EA-CC9C-473F-86C5-4E37B7F7B364}" srcOrd="0" destOrd="0" presId="urn:microsoft.com/office/officeart/2008/layout/VerticalCurvedList"/>
    <dgm:cxn modelId="{755424CC-3855-45B9-8497-77A81778DAD6}" type="presOf" srcId="{B67F3D22-69D9-4E82-92F7-A003577C8F0A}" destId="{956C0B25-F3B6-4C71-829D-636D514E1DD5}" srcOrd="0" destOrd="0" presId="urn:microsoft.com/office/officeart/2008/layout/VerticalCurvedList"/>
    <dgm:cxn modelId="{AC1C72A1-82F2-4220-98A9-1A87571E1A2B}" type="presParOf" srcId="{956C0B25-F3B6-4C71-829D-636D514E1DD5}" destId="{84C5D0A1-6262-4EA4-BA28-75FE706C3E36}" srcOrd="0" destOrd="0" presId="urn:microsoft.com/office/officeart/2008/layout/VerticalCurvedList"/>
    <dgm:cxn modelId="{591B1456-805F-4CFB-8264-4E58AB205534}" type="presParOf" srcId="{84C5D0A1-6262-4EA4-BA28-75FE706C3E36}" destId="{1A404AA8-6BA9-4FC5-86BB-19747A279D2E}" srcOrd="0" destOrd="0" presId="urn:microsoft.com/office/officeart/2008/layout/VerticalCurvedList"/>
    <dgm:cxn modelId="{1BBB6605-11DF-4F15-BBCA-0A330556B2DE}" type="presParOf" srcId="{1A404AA8-6BA9-4FC5-86BB-19747A279D2E}" destId="{9B19C7A4-668A-4EBA-A5CE-3E8DA4C99F45}" srcOrd="0" destOrd="0" presId="urn:microsoft.com/office/officeart/2008/layout/VerticalCurvedList"/>
    <dgm:cxn modelId="{C958E1C2-5D31-4A56-B3F2-B0C70AEC3C28}" type="presParOf" srcId="{1A404AA8-6BA9-4FC5-86BB-19747A279D2E}" destId="{3587C7EA-CC9C-473F-86C5-4E37B7F7B364}" srcOrd="1" destOrd="0" presId="urn:microsoft.com/office/officeart/2008/layout/VerticalCurvedList"/>
    <dgm:cxn modelId="{4BEFC6B0-BF5B-4FF8-9732-3C7B16984ED9}" type="presParOf" srcId="{1A404AA8-6BA9-4FC5-86BB-19747A279D2E}" destId="{1F104D18-119D-4E9A-8330-60F030152271}" srcOrd="2" destOrd="0" presId="urn:microsoft.com/office/officeart/2008/layout/VerticalCurvedList"/>
    <dgm:cxn modelId="{F4C690B4-870C-48E1-B22A-8C061D76B806}" type="presParOf" srcId="{1A404AA8-6BA9-4FC5-86BB-19747A279D2E}" destId="{ADE198EC-8CEF-4326-937A-12817367E79E}" srcOrd="3" destOrd="0" presId="urn:microsoft.com/office/officeart/2008/layout/VerticalCurvedList"/>
    <dgm:cxn modelId="{A0CC42C8-0BE8-1845-8250-9AD8602E775A}" type="presParOf" srcId="{84C5D0A1-6262-4EA4-BA28-75FE706C3E36}" destId="{B80074B9-4CBE-2745-AFA7-473B1FF85966}" srcOrd="1" destOrd="0" presId="urn:microsoft.com/office/officeart/2008/layout/VerticalCurvedList"/>
    <dgm:cxn modelId="{24963FD5-1A8C-2E4F-900E-484E6026CE5C}" type="presParOf" srcId="{84C5D0A1-6262-4EA4-BA28-75FE706C3E36}" destId="{80E62040-7885-C64F-A340-3F5978373220}" srcOrd="2" destOrd="0" presId="urn:microsoft.com/office/officeart/2008/layout/VerticalCurvedList"/>
    <dgm:cxn modelId="{D8593A42-1C6D-664A-B2E1-8E0EC30AB383}" type="presParOf" srcId="{80E62040-7885-C64F-A340-3F5978373220}" destId="{137031A5-C1EA-487C-A3DF-7F71B7CC657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7C7EA-CC9C-473F-86C5-4E37B7F7B364}">
      <dsp:nvSpPr>
        <dsp:cNvPr id="0" name=""/>
        <dsp:cNvSpPr/>
      </dsp:nvSpPr>
      <dsp:spPr>
        <a:xfrm>
          <a:off x="-4796049" y="-798064"/>
          <a:ext cx="6204640" cy="6204640"/>
        </a:xfrm>
        <a:prstGeom prst="blockArc">
          <a:avLst>
            <a:gd name="adj1" fmla="val 18900000"/>
            <a:gd name="adj2" fmla="val 2700000"/>
            <a:gd name="adj3" fmla="val 348"/>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D06D0F-0611-490B-9A57-CD06CC8568C4}">
      <dsp:nvSpPr>
        <dsp:cNvPr id="0" name=""/>
        <dsp:cNvSpPr/>
      </dsp:nvSpPr>
      <dsp:spPr>
        <a:xfrm>
          <a:off x="1366334" y="1211188"/>
          <a:ext cx="6071177" cy="2186135"/>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29003" tIns="101600" rIns="101600" bIns="101600" numCol="1" spcCol="1270" anchor="ctr" anchorCtr="0">
          <a:noAutofit/>
        </a:bodyPr>
        <a:lstStyle/>
        <a:p>
          <a:pPr marL="0" lvl="0" indent="0" algn="just" defTabSz="1778000">
            <a:lnSpc>
              <a:spcPct val="90000"/>
            </a:lnSpc>
            <a:spcBef>
              <a:spcPct val="0"/>
            </a:spcBef>
            <a:spcAft>
              <a:spcPct val="35000"/>
            </a:spcAft>
            <a:buNone/>
          </a:pPr>
          <a:r>
            <a:rPr lang="en-US" sz="4000" b="1" kern="1200" dirty="0"/>
            <a:t>I. </a:t>
          </a:r>
          <a:r>
            <a:rPr lang="en-US" sz="4000" b="1" kern="1200" dirty="0" err="1"/>
            <a:t>Giá</a:t>
          </a:r>
          <a:r>
            <a:rPr lang="en-US" sz="4000" b="1" kern="1200" dirty="0"/>
            <a:t> </a:t>
          </a:r>
          <a:r>
            <a:rPr lang="en-US" sz="4000" b="1" kern="1200" dirty="0" err="1"/>
            <a:t>trị</a:t>
          </a:r>
          <a:r>
            <a:rPr lang="en-US" sz="4000" b="1" kern="1200" dirty="0"/>
            <a:t> </a:t>
          </a:r>
          <a:r>
            <a:rPr lang="en-US" sz="4000" b="1" kern="1200" dirty="0">
              <a:solidFill>
                <a:schemeClr val="bg1"/>
              </a:solidFill>
              <a:latin typeface="Constantia" panose="02030602050306030303" pitchFamily="18" charset="0"/>
              <a:ea typeface="+mj-ea"/>
              <a:cs typeface="Times New Roman" pitchFamily="18" charset="0"/>
            </a:rPr>
            <a:t>m3</a:t>
          </a:r>
          <a:endParaRPr lang="en-US" sz="4000" b="1" kern="1200" dirty="0">
            <a:solidFill>
              <a:schemeClr val="bg1"/>
            </a:solidFill>
          </a:endParaRPr>
        </a:p>
      </dsp:txBody>
      <dsp:txXfrm>
        <a:off x="1366334" y="1211188"/>
        <a:ext cx="6071177" cy="2186135"/>
      </dsp:txXfrm>
    </dsp:sp>
    <dsp:sp modelId="{71AFBBE5-1CC4-4377-9328-009201C8F6CC}">
      <dsp:nvSpPr>
        <dsp:cNvPr id="0" name=""/>
        <dsp:cNvSpPr/>
      </dsp:nvSpPr>
      <dsp:spPr>
        <a:xfrm>
          <a:off x="0" y="936117"/>
          <a:ext cx="2732668" cy="2732668"/>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B4269-416E-4D3F-9BEF-76F86710FFDB}">
      <dsp:nvSpPr>
        <dsp:cNvPr id="0" name=""/>
        <dsp:cNvSpPr/>
      </dsp:nvSpPr>
      <dsp:spPr>
        <a:xfrm>
          <a:off x="56799" y="998729"/>
          <a:ext cx="4930782" cy="56464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10C40B-C896-4A74-8A70-B6A94882243D}">
      <dsp:nvSpPr>
        <dsp:cNvPr id="0" name=""/>
        <dsp:cNvSpPr/>
      </dsp:nvSpPr>
      <dsp:spPr>
        <a:xfrm>
          <a:off x="595347" y="124759"/>
          <a:ext cx="1488369" cy="998076"/>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4957CA-49BF-4326-8AB2-FA19AAF8AEC3}">
      <dsp:nvSpPr>
        <dsp:cNvPr id="0" name=""/>
        <dsp:cNvSpPr/>
      </dsp:nvSpPr>
      <dsp:spPr>
        <a:xfrm>
          <a:off x="2629452" y="0"/>
          <a:ext cx="1587594" cy="1047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endParaRPr lang="en-US" sz="3800" b="1" kern="1200" dirty="0">
            <a:latin typeface="Times New Roman" panose="02020603050405020304" pitchFamily="18" charset="0"/>
            <a:cs typeface="Times New Roman" panose="02020603050405020304" pitchFamily="18" charset="0"/>
          </a:endParaRPr>
        </a:p>
      </dsp:txBody>
      <dsp:txXfrm>
        <a:off x="2629452" y="0"/>
        <a:ext cx="1587594" cy="1047980"/>
      </dsp:txXfrm>
    </dsp:sp>
    <dsp:sp modelId="{8B07314E-A59F-4182-B50F-EFA5D13CFF59}">
      <dsp:nvSpPr>
        <dsp:cNvPr id="0" name=""/>
        <dsp:cNvSpPr/>
      </dsp:nvSpPr>
      <dsp:spPr>
        <a:xfrm>
          <a:off x="2877514" y="1372355"/>
          <a:ext cx="1488369" cy="998076"/>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CC2DEC-5C6D-4B15-B900-D45DEE2F3478}">
      <dsp:nvSpPr>
        <dsp:cNvPr id="0" name=""/>
        <dsp:cNvSpPr/>
      </dsp:nvSpPr>
      <dsp:spPr>
        <a:xfrm>
          <a:off x="744184" y="1447210"/>
          <a:ext cx="1587594" cy="1047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endParaRPr lang="en-US" sz="3800" b="1" kern="1200" dirty="0">
            <a:latin typeface="Times New Roman" panose="02020603050405020304" pitchFamily="18" charset="0"/>
            <a:cs typeface="Times New Roman" panose="02020603050405020304" pitchFamily="18" charset="0"/>
          </a:endParaRPr>
        </a:p>
      </dsp:txBody>
      <dsp:txXfrm>
        <a:off x="744184" y="1447210"/>
        <a:ext cx="1587594" cy="10479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FCFFEA-56A0-4C2E-89EC-1292AE65E708}">
      <dsp:nvSpPr>
        <dsp:cNvPr id="0" name=""/>
        <dsp:cNvSpPr/>
      </dsp:nvSpPr>
      <dsp:spPr>
        <a:xfrm>
          <a:off x="4165" y="0"/>
          <a:ext cx="2957167" cy="66375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Cầu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Nhà</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đầu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tư</a:t>
          </a:r>
          <a:r>
            <a:rPr lang="en-US" sz="2000" kern="1200" dirty="0">
              <a:latin typeface="Times New Roman" panose="02020603050405020304" pitchFamily="18" charset="0"/>
              <a:cs typeface="Times New Roman" panose="02020603050405020304" pitchFamily="18" charset="0"/>
            </a:rPr>
            <a:t>)</a:t>
          </a:r>
        </a:p>
      </dsp:txBody>
      <dsp:txXfrm>
        <a:off x="4165" y="0"/>
        <a:ext cx="2791228" cy="663758"/>
      </dsp:txXfrm>
    </dsp:sp>
    <dsp:sp modelId="{A9A31986-98BD-44DF-9D50-7AF1325EC44C}">
      <dsp:nvSpPr>
        <dsp:cNvPr id="0" name=""/>
        <dsp:cNvSpPr/>
      </dsp:nvSpPr>
      <dsp:spPr>
        <a:xfrm>
          <a:off x="2369898" y="0"/>
          <a:ext cx="2957167" cy="66375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Cung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Nhà</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nước</a:t>
          </a:r>
          <a:r>
            <a:rPr lang="en-US" sz="2000" kern="1200" dirty="0">
              <a:latin typeface="Times New Roman" panose="02020603050405020304" pitchFamily="18" charset="0"/>
              <a:cs typeface="Times New Roman" panose="02020603050405020304" pitchFamily="18" charset="0"/>
            </a:rPr>
            <a:t>)</a:t>
          </a:r>
        </a:p>
      </dsp:txBody>
      <dsp:txXfrm>
        <a:off x="2701777" y="0"/>
        <a:ext cx="2293409" cy="663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7C7EA-CC9C-473F-86C5-4E37B7F7B364}">
      <dsp:nvSpPr>
        <dsp:cNvPr id="0" name=""/>
        <dsp:cNvSpPr/>
      </dsp:nvSpPr>
      <dsp:spPr>
        <a:xfrm>
          <a:off x="-4796049" y="-798064"/>
          <a:ext cx="6204640" cy="6204640"/>
        </a:xfrm>
        <a:prstGeom prst="blockArc">
          <a:avLst>
            <a:gd name="adj1" fmla="val 18900000"/>
            <a:gd name="adj2" fmla="val 2700000"/>
            <a:gd name="adj3" fmla="val 348"/>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0074B9-4CBE-2745-AFA7-473B1FF85966}">
      <dsp:nvSpPr>
        <dsp:cNvPr id="0" name=""/>
        <dsp:cNvSpPr/>
      </dsp:nvSpPr>
      <dsp:spPr>
        <a:xfrm>
          <a:off x="1366334" y="1211188"/>
          <a:ext cx="6071177" cy="2186135"/>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29003" tIns="104140" rIns="104140" bIns="104140" numCol="1" spcCol="1270" anchor="ctr" anchorCtr="0">
          <a:noAutofit/>
        </a:bodyPr>
        <a:lstStyle/>
        <a:p>
          <a:pPr marL="0" lvl="0" indent="0" algn="just" defTabSz="1822450">
            <a:lnSpc>
              <a:spcPct val="90000"/>
            </a:lnSpc>
            <a:spcBef>
              <a:spcPct val="0"/>
            </a:spcBef>
            <a:spcAft>
              <a:spcPct val="35000"/>
            </a:spcAft>
            <a:buNone/>
          </a:pPr>
          <a:r>
            <a:rPr lang="en-US" sz="4100" kern="1200" dirty="0"/>
            <a:t>II. </a:t>
          </a:r>
          <a:r>
            <a:rPr lang="en-US" sz="3500" kern="1200" dirty="0" err="1"/>
            <a:t>Đàm</a:t>
          </a:r>
          <a:r>
            <a:rPr lang="en-US" sz="3500" kern="1200" dirty="0"/>
            <a:t> </a:t>
          </a:r>
          <a:r>
            <a:rPr lang="en-US" sz="3500" kern="1200" dirty="0" err="1"/>
            <a:t>phán</a:t>
          </a:r>
          <a:r>
            <a:rPr lang="en-US" sz="3500" kern="1200" dirty="0"/>
            <a:t> </a:t>
          </a:r>
          <a:r>
            <a:rPr lang="en-US" sz="3500" kern="1200" dirty="0" err="1"/>
            <a:t>cạnh</a:t>
          </a:r>
          <a:r>
            <a:rPr lang="en-US" sz="3500" kern="1200" dirty="0"/>
            <a:t> </a:t>
          </a:r>
          <a:r>
            <a:rPr lang="en-US" sz="3500" kern="1200" dirty="0" err="1"/>
            <a:t>tranh</a:t>
          </a:r>
          <a:r>
            <a:rPr lang="en-US" sz="3500" kern="1200" dirty="0"/>
            <a:t> PPP </a:t>
          </a:r>
        </a:p>
      </dsp:txBody>
      <dsp:txXfrm>
        <a:off x="1366334" y="1211188"/>
        <a:ext cx="6071177" cy="2186135"/>
      </dsp:txXfrm>
    </dsp:sp>
    <dsp:sp modelId="{137031A5-C1EA-487C-A3DF-7F71B7CC657E}">
      <dsp:nvSpPr>
        <dsp:cNvPr id="0" name=""/>
        <dsp:cNvSpPr/>
      </dsp:nvSpPr>
      <dsp:spPr>
        <a:xfrm>
          <a:off x="0" y="937921"/>
          <a:ext cx="2732668" cy="2732668"/>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8830" cy="493316"/>
          </a:xfrm>
          <a:prstGeom prst="rect">
            <a:avLst/>
          </a:prstGeom>
        </p:spPr>
        <p:txBody>
          <a:bodyPr vert="horz" lIns="90853" tIns="45427" rIns="90853" bIns="45427" rtlCol="0"/>
          <a:lstStyle>
            <a:lvl1pPr algn="l">
              <a:defRPr sz="1200"/>
            </a:lvl1pPr>
          </a:lstStyle>
          <a:p>
            <a:endParaRPr lang="vi-VN"/>
          </a:p>
        </p:txBody>
      </p:sp>
      <p:sp>
        <p:nvSpPr>
          <p:cNvPr id="3" name="Date Placeholder 2"/>
          <p:cNvSpPr>
            <a:spLocks noGrp="1"/>
          </p:cNvSpPr>
          <p:nvPr>
            <p:ph type="dt" sz="quarter" idx="1"/>
          </p:nvPr>
        </p:nvSpPr>
        <p:spPr>
          <a:xfrm>
            <a:off x="3815377" y="0"/>
            <a:ext cx="2918830" cy="493316"/>
          </a:xfrm>
          <a:prstGeom prst="rect">
            <a:avLst/>
          </a:prstGeom>
        </p:spPr>
        <p:txBody>
          <a:bodyPr vert="horz" lIns="90853" tIns="45427" rIns="90853" bIns="45427" rtlCol="0"/>
          <a:lstStyle>
            <a:lvl1pPr algn="r">
              <a:defRPr sz="1200"/>
            </a:lvl1pPr>
          </a:lstStyle>
          <a:p>
            <a:fld id="{8EEEB31A-F591-4878-A49D-978C0FFA1AB7}" type="datetimeFigureOut">
              <a:rPr lang="vi-VN" smtClean="0"/>
              <a:t>01/08/2021</a:t>
            </a:fld>
            <a:endParaRPr lang="vi-VN"/>
          </a:p>
        </p:txBody>
      </p:sp>
      <p:sp>
        <p:nvSpPr>
          <p:cNvPr id="4" name="Footer Placeholder 3"/>
          <p:cNvSpPr>
            <a:spLocks noGrp="1"/>
          </p:cNvSpPr>
          <p:nvPr>
            <p:ph type="ftr" sz="quarter" idx="2"/>
          </p:nvPr>
        </p:nvSpPr>
        <p:spPr>
          <a:xfrm>
            <a:off x="4" y="9371284"/>
            <a:ext cx="2918830" cy="493316"/>
          </a:xfrm>
          <a:prstGeom prst="rect">
            <a:avLst/>
          </a:prstGeom>
        </p:spPr>
        <p:txBody>
          <a:bodyPr vert="horz" lIns="90853" tIns="45427" rIns="90853" bIns="45427" rtlCol="0" anchor="b"/>
          <a:lstStyle>
            <a:lvl1pPr algn="l">
              <a:defRPr sz="1200"/>
            </a:lvl1pPr>
          </a:lstStyle>
          <a:p>
            <a:endParaRPr lang="vi-VN"/>
          </a:p>
        </p:txBody>
      </p:sp>
      <p:sp>
        <p:nvSpPr>
          <p:cNvPr id="5" name="Slide Number Placeholder 4"/>
          <p:cNvSpPr>
            <a:spLocks noGrp="1"/>
          </p:cNvSpPr>
          <p:nvPr>
            <p:ph type="sldNum" sz="quarter" idx="3"/>
          </p:nvPr>
        </p:nvSpPr>
        <p:spPr>
          <a:xfrm>
            <a:off x="3815377" y="9371284"/>
            <a:ext cx="2918830" cy="493316"/>
          </a:xfrm>
          <a:prstGeom prst="rect">
            <a:avLst/>
          </a:prstGeom>
        </p:spPr>
        <p:txBody>
          <a:bodyPr vert="horz" lIns="90853" tIns="45427" rIns="90853" bIns="45427" rtlCol="0" anchor="b"/>
          <a:lstStyle>
            <a:lvl1pPr algn="r">
              <a:defRPr sz="1200"/>
            </a:lvl1pPr>
          </a:lstStyle>
          <a:p>
            <a:fld id="{A5457F69-89D0-450B-8EB7-A44C691F4B1D}" type="slidenum">
              <a:rPr lang="vi-VN" smtClean="0"/>
              <a:t>‹#›</a:t>
            </a:fld>
            <a:endParaRPr lang="vi-VN"/>
          </a:p>
        </p:txBody>
      </p:sp>
    </p:spTree>
    <p:extLst>
      <p:ext uri="{BB962C8B-B14F-4D97-AF65-F5344CB8AC3E}">
        <p14:creationId xmlns:p14="http://schemas.microsoft.com/office/powerpoint/2010/main" val="1796644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8830" cy="493316"/>
          </a:xfrm>
          <a:prstGeom prst="rect">
            <a:avLst/>
          </a:prstGeom>
        </p:spPr>
        <p:txBody>
          <a:bodyPr vert="horz" lIns="90853" tIns="45427" rIns="90853" bIns="45427" rtlCol="0"/>
          <a:lstStyle>
            <a:lvl1pPr algn="l">
              <a:defRPr sz="1200"/>
            </a:lvl1pPr>
          </a:lstStyle>
          <a:p>
            <a:endParaRPr lang="vi-VN"/>
          </a:p>
        </p:txBody>
      </p:sp>
      <p:sp>
        <p:nvSpPr>
          <p:cNvPr id="3" name="Date Placeholder 2"/>
          <p:cNvSpPr>
            <a:spLocks noGrp="1"/>
          </p:cNvSpPr>
          <p:nvPr>
            <p:ph type="dt" idx="1"/>
          </p:nvPr>
        </p:nvSpPr>
        <p:spPr>
          <a:xfrm>
            <a:off x="3815377" y="0"/>
            <a:ext cx="2918830" cy="493316"/>
          </a:xfrm>
          <a:prstGeom prst="rect">
            <a:avLst/>
          </a:prstGeom>
        </p:spPr>
        <p:txBody>
          <a:bodyPr vert="horz" lIns="90853" tIns="45427" rIns="90853" bIns="45427" rtlCol="0"/>
          <a:lstStyle>
            <a:lvl1pPr algn="r">
              <a:defRPr sz="1200"/>
            </a:lvl1pPr>
          </a:lstStyle>
          <a:p>
            <a:fld id="{D5D54254-1604-4176-B47D-D4B2056C23CB}" type="datetimeFigureOut">
              <a:rPr lang="vi-VN" smtClean="0"/>
              <a:t>01/08/2021</a:t>
            </a:fld>
            <a:endParaRPr lang="vi-VN"/>
          </a:p>
        </p:txBody>
      </p:sp>
      <p:sp>
        <p:nvSpPr>
          <p:cNvPr id="4" name="Slide Image Placeholder 3"/>
          <p:cNvSpPr>
            <a:spLocks noGrp="1" noRot="1" noChangeAspect="1"/>
          </p:cNvSpPr>
          <p:nvPr>
            <p:ph type="sldImg" idx="2"/>
          </p:nvPr>
        </p:nvSpPr>
        <p:spPr>
          <a:xfrm>
            <a:off x="900113" y="739775"/>
            <a:ext cx="4935537" cy="3700463"/>
          </a:xfrm>
          <a:prstGeom prst="rect">
            <a:avLst/>
          </a:prstGeom>
          <a:noFill/>
          <a:ln w="12700">
            <a:solidFill>
              <a:prstClr val="black"/>
            </a:solidFill>
          </a:ln>
        </p:spPr>
        <p:txBody>
          <a:bodyPr vert="horz" lIns="90853" tIns="45427" rIns="90853" bIns="45427" rtlCol="0" anchor="ctr"/>
          <a:lstStyle/>
          <a:p>
            <a:endParaRPr lang="vi-VN"/>
          </a:p>
        </p:txBody>
      </p:sp>
      <p:sp>
        <p:nvSpPr>
          <p:cNvPr id="5" name="Notes Placeholder 4"/>
          <p:cNvSpPr>
            <a:spLocks noGrp="1"/>
          </p:cNvSpPr>
          <p:nvPr>
            <p:ph type="body" sz="quarter" idx="3"/>
          </p:nvPr>
        </p:nvSpPr>
        <p:spPr>
          <a:xfrm>
            <a:off x="673577" y="4686501"/>
            <a:ext cx="5388610" cy="4439841"/>
          </a:xfrm>
          <a:prstGeom prst="rect">
            <a:avLst/>
          </a:prstGeom>
        </p:spPr>
        <p:txBody>
          <a:bodyPr vert="horz" lIns="90853" tIns="45427" rIns="90853" bIns="454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4" y="9371284"/>
            <a:ext cx="2918830" cy="493316"/>
          </a:xfrm>
          <a:prstGeom prst="rect">
            <a:avLst/>
          </a:prstGeom>
        </p:spPr>
        <p:txBody>
          <a:bodyPr vert="horz" lIns="90853" tIns="45427" rIns="90853" bIns="45427" rtlCol="0" anchor="b"/>
          <a:lstStyle>
            <a:lvl1pPr algn="l">
              <a:defRPr sz="1200"/>
            </a:lvl1pPr>
          </a:lstStyle>
          <a:p>
            <a:endParaRPr lang="vi-VN"/>
          </a:p>
        </p:txBody>
      </p:sp>
      <p:sp>
        <p:nvSpPr>
          <p:cNvPr id="7" name="Slide Number Placeholder 6"/>
          <p:cNvSpPr>
            <a:spLocks noGrp="1"/>
          </p:cNvSpPr>
          <p:nvPr>
            <p:ph type="sldNum" sz="quarter" idx="5"/>
          </p:nvPr>
        </p:nvSpPr>
        <p:spPr>
          <a:xfrm>
            <a:off x="3815377" y="9371284"/>
            <a:ext cx="2918830" cy="493316"/>
          </a:xfrm>
          <a:prstGeom prst="rect">
            <a:avLst/>
          </a:prstGeom>
        </p:spPr>
        <p:txBody>
          <a:bodyPr vert="horz" lIns="90853" tIns="45427" rIns="90853" bIns="45427" rtlCol="0" anchor="b"/>
          <a:lstStyle>
            <a:lvl1pPr algn="r">
              <a:defRPr sz="1200"/>
            </a:lvl1pPr>
          </a:lstStyle>
          <a:p>
            <a:fld id="{4F35D6A7-2700-406A-8A72-C6279028941D}" type="slidenum">
              <a:rPr lang="vi-VN" smtClean="0"/>
              <a:t>‹#›</a:t>
            </a:fld>
            <a:endParaRPr lang="vi-VN"/>
          </a:p>
        </p:txBody>
      </p:sp>
    </p:spTree>
    <p:extLst>
      <p:ext uri="{BB962C8B-B14F-4D97-AF65-F5344CB8AC3E}">
        <p14:creationId xmlns:p14="http://schemas.microsoft.com/office/powerpoint/2010/main" val="2152679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4F35D6A7-2700-406A-8A72-C6279028941D}" type="slidenum">
              <a:rPr lang="vi-VN" smtClean="0"/>
              <a:t>2</a:t>
            </a:fld>
            <a:endParaRPr lang="vi-VN"/>
          </a:p>
        </p:txBody>
      </p:sp>
    </p:spTree>
    <p:extLst>
      <p:ext uri="{BB962C8B-B14F-4D97-AF65-F5344CB8AC3E}">
        <p14:creationId xmlns:p14="http://schemas.microsoft.com/office/powerpoint/2010/main" val="3217992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4F35D6A7-2700-406A-8A72-C6279028941D}" type="slidenum">
              <a:rPr lang="vi-VN" smtClean="0"/>
              <a:t>17</a:t>
            </a:fld>
            <a:endParaRPr lang="vi-VN"/>
          </a:p>
        </p:txBody>
      </p:sp>
    </p:spTree>
    <p:extLst>
      <p:ext uri="{BB962C8B-B14F-4D97-AF65-F5344CB8AC3E}">
        <p14:creationId xmlns:p14="http://schemas.microsoft.com/office/powerpoint/2010/main" val="2810388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35D6A7-2700-406A-8A72-C6279028941D}" type="slidenum">
              <a:rPr lang="vi-VN" smtClean="0"/>
              <a:t>23</a:t>
            </a:fld>
            <a:endParaRPr lang="vi-VN"/>
          </a:p>
        </p:txBody>
      </p:sp>
    </p:spTree>
    <p:extLst>
      <p:ext uri="{BB962C8B-B14F-4D97-AF65-F5344CB8AC3E}">
        <p14:creationId xmlns:p14="http://schemas.microsoft.com/office/powerpoint/2010/main" val="1173543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2" indent="-342900">
              <a:lnSpc>
                <a:spcPct val="120000"/>
              </a:lnSpc>
              <a:spcBef>
                <a:spcPts val="600"/>
              </a:spcBef>
              <a:spcAft>
                <a:spcPts val="600"/>
              </a:spcAft>
            </a:pPr>
            <a:r>
              <a:rPr lang="en-US" sz="7000" b="1" dirty="0" err="1">
                <a:solidFill>
                  <a:srgbClr val="C00000"/>
                </a:solidFill>
              </a:rPr>
              <a:t>Danh</a:t>
            </a:r>
            <a:r>
              <a:rPr lang="en-US" sz="7000" b="1" dirty="0">
                <a:solidFill>
                  <a:srgbClr val="C00000"/>
                </a:solidFill>
              </a:rPr>
              <a:t> </a:t>
            </a:r>
            <a:r>
              <a:rPr lang="en-US" sz="7000" b="1" dirty="0" err="1">
                <a:solidFill>
                  <a:srgbClr val="C00000"/>
                </a:solidFill>
              </a:rPr>
              <a:t>mục</a:t>
            </a:r>
            <a:r>
              <a:rPr lang="en-US" sz="7000" b="1" dirty="0">
                <a:solidFill>
                  <a:srgbClr val="C00000"/>
                </a:solidFill>
              </a:rPr>
              <a:t> CNC </a:t>
            </a:r>
            <a:r>
              <a:rPr lang="en-US" sz="7000" b="1" dirty="0" err="1">
                <a:solidFill>
                  <a:srgbClr val="C00000"/>
                </a:solidFill>
              </a:rPr>
              <a:t>ưu</a:t>
            </a:r>
            <a:r>
              <a:rPr lang="en-US" sz="7000" b="1" dirty="0">
                <a:solidFill>
                  <a:srgbClr val="C00000"/>
                </a:solidFill>
              </a:rPr>
              <a:t> </a:t>
            </a:r>
            <a:r>
              <a:rPr lang="en-US" sz="7000" b="1" dirty="0" err="1">
                <a:solidFill>
                  <a:srgbClr val="C00000"/>
                </a:solidFill>
              </a:rPr>
              <a:t>tiên</a:t>
            </a:r>
            <a:r>
              <a:rPr lang="en-US" sz="7000" b="1" dirty="0">
                <a:solidFill>
                  <a:srgbClr val="C00000"/>
                </a:solidFill>
              </a:rPr>
              <a:t> ĐTP</a:t>
            </a:r>
            <a:r>
              <a:rPr lang="en-US" sz="7000" b="1" dirty="0"/>
              <a:t>T: </a:t>
            </a:r>
            <a:r>
              <a:rPr lang="en-US" sz="7000" dirty="0" err="1"/>
              <a:t>Phụ</a:t>
            </a:r>
            <a:r>
              <a:rPr lang="en-US" sz="7000" dirty="0"/>
              <a:t> </a:t>
            </a:r>
            <a:r>
              <a:rPr lang="en-US" sz="7000" dirty="0" err="1"/>
              <a:t>lục</a:t>
            </a:r>
            <a:r>
              <a:rPr lang="en-US" sz="7000" dirty="0"/>
              <a:t> I </a:t>
            </a:r>
            <a:r>
              <a:rPr lang="en-US" sz="7000" dirty="0" err="1"/>
              <a:t>kèm</a:t>
            </a:r>
            <a:r>
              <a:rPr lang="en-US" sz="7000" dirty="0"/>
              <a:t> </a:t>
            </a:r>
            <a:r>
              <a:rPr lang="en-US" sz="7000" dirty="0" err="1"/>
              <a:t>theo</a:t>
            </a:r>
            <a:r>
              <a:rPr lang="en-US" sz="7000" dirty="0"/>
              <a:t> </a:t>
            </a:r>
            <a:r>
              <a:rPr lang="vi-VN" sz="7000" dirty="0"/>
              <a:t>Quyết định số: 38/2020/QĐ-TTg ngày 30</a:t>
            </a:r>
            <a:r>
              <a:rPr lang="en-US" sz="7000" dirty="0"/>
              <a:t>/1</a:t>
            </a:r>
            <a:r>
              <a:rPr lang="vi-VN" sz="7000" dirty="0"/>
              <a:t>2</a:t>
            </a:r>
            <a:r>
              <a:rPr lang="en-US" sz="7000" dirty="0"/>
              <a:t>/</a:t>
            </a:r>
            <a:r>
              <a:rPr lang="vi-VN" sz="7000" dirty="0"/>
              <a:t>2020 của Thủ tướng Chính phủ</a:t>
            </a:r>
            <a:endParaRPr lang="en-US" sz="7000" dirty="0"/>
          </a:p>
          <a:p>
            <a:pPr marL="342900" lvl="2" indent="-342900">
              <a:lnSpc>
                <a:spcPct val="120000"/>
              </a:lnSpc>
              <a:spcBef>
                <a:spcPts val="600"/>
              </a:spcBef>
              <a:spcAft>
                <a:spcPts val="600"/>
              </a:spcAft>
            </a:pPr>
            <a:r>
              <a:rPr lang="en-US" sz="7000" b="1" dirty="0" err="1">
                <a:solidFill>
                  <a:srgbClr val="C00000"/>
                </a:solidFill>
              </a:rPr>
              <a:t>Tiêu</a:t>
            </a:r>
            <a:r>
              <a:rPr lang="en-US" sz="7000" b="1" dirty="0">
                <a:solidFill>
                  <a:srgbClr val="C00000"/>
                </a:solidFill>
              </a:rPr>
              <a:t> </a:t>
            </a:r>
            <a:r>
              <a:rPr lang="en-US" sz="7000" b="1" dirty="0" err="1">
                <a:solidFill>
                  <a:srgbClr val="C00000"/>
                </a:solidFill>
              </a:rPr>
              <a:t>chí</a:t>
            </a:r>
            <a:r>
              <a:rPr lang="en-US" sz="7000" b="1" dirty="0">
                <a:solidFill>
                  <a:srgbClr val="C00000"/>
                </a:solidFill>
              </a:rPr>
              <a:t> </a:t>
            </a:r>
            <a:r>
              <a:rPr lang="en-US" sz="7000" b="1" dirty="0" err="1">
                <a:solidFill>
                  <a:srgbClr val="C00000"/>
                </a:solidFill>
              </a:rPr>
              <a:t>xác</a:t>
            </a:r>
            <a:r>
              <a:rPr lang="en-US" sz="7000" b="1" dirty="0">
                <a:solidFill>
                  <a:srgbClr val="C00000"/>
                </a:solidFill>
              </a:rPr>
              <a:t> </a:t>
            </a:r>
            <a:r>
              <a:rPr lang="en-US" sz="7000" b="1" dirty="0" err="1">
                <a:solidFill>
                  <a:srgbClr val="C00000"/>
                </a:solidFill>
              </a:rPr>
              <a:t>định</a:t>
            </a:r>
            <a:r>
              <a:rPr lang="en-US" sz="7000" b="1" dirty="0">
                <a:solidFill>
                  <a:srgbClr val="C00000"/>
                </a:solidFill>
              </a:rPr>
              <a:t>:</a:t>
            </a:r>
            <a:r>
              <a:rPr lang="vi-VN" sz="7000" b="1" dirty="0">
                <a:solidFill>
                  <a:srgbClr val="C00000"/>
                </a:solidFill>
              </a:rPr>
              <a:t> </a:t>
            </a:r>
            <a:r>
              <a:rPr lang="vi-VN" sz="7000" dirty="0"/>
              <a:t>Thông tư 04/2020/TT-BKHCN</a:t>
            </a:r>
            <a:r>
              <a:rPr lang="en-US" sz="7000" dirty="0"/>
              <a:t> </a:t>
            </a:r>
            <a:r>
              <a:rPr lang="vi-VN" sz="7000" dirty="0"/>
              <a:t>(Điều 1)</a:t>
            </a:r>
            <a:r>
              <a:rPr lang="en-US" sz="7000" dirty="0"/>
              <a:t>, </a:t>
            </a:r>
            <a:r>
              <a:rPr lang="vi-VN" sz="7000" dirty="0"/>
              <a:t>Thông tư 32/2011/TT-BKHCN (Điều 2,3) quy định chi tiết về tiêu chí xác định dự án ứng dụng </a:t>
            </a:r>
            <a:r>
              <a:rPr lang="en-US" sz="7000" dirty="0"/>
              <a:t>CNC.</a:t>
            </a:r>
          </a:p>
          <a:p>
            <a:pPr marL="342900" lvl="2" indent="-342900">
              <a:lnSpc>
                <a:spcPct val="120000"/>
              </a:lnSpc>
              <a:spcBef>
                <a:spcPts val="600"/>
              </a:spcBef>
              <a:spcAft>
                <a:spcPts val="600"/>
              </a:spcAft>
            </a:pPr>
            <a:endParaRPr lang="en-US" sz="7000" dirty="0"/>
          </a:p>
          <a:p>
            <a:pPr marL="342900" lvl="2" indent="-342900">
              <a:lnSpc>
                <a:spcPct val="120000"/>
              </a:lnSpc>
              <a:spcBef>
                <a:spcPts val="600"/>
              </a:spcBef>
              <a:spcAft>
                <a:spcPts val="600"/>
              </a:spcAft>
            </a:pPr>
            <a:endParaRPr lang="en-US" sz="7000" dirty="0"/>
          </a:p>
          <a:p>
            <a:pPr marL="342900" lvl="2" indent="-342900">
              <a:lnSpc>
                <a:spcPct val="120000"/>
              </a:lnSpc>
              <a:spcBef>
                <a:spcPts val="600"/>
              </a:spcBef>
              <a:spcAft>
                <a:spcPts val="600"/>
              </a:spcAft>
            </a:pPr>
            <a:endParaRPr lang="en-US" dirty="0"/>
          </a:p>
        </p:txBody>
      </p:sp>
      <p:sp>
        <p:nvSpPr>
          <p:cNvPr id="4" name="Slide Number Placeholder 3"/>
          <p:cNvSpPr>
            <a:spLocks noGrp="1"/>
          </p:cNvSpPr>
          <p:nvPr>
            <p:ph type="sldNum" sz="quarter" idx="5"/>
          </p:nvPr>
        </p:nvSpPr>
        <p:spPr/>
        <p:txBody>
          <a:bodyPr/>
          <a:lstStyle/>
          <a:p>
            <a:fld id="{4F35D6A7-2700-406A-8A72-C6279028941D}" type="slidenum">
              <a:rPr lang="vi-VN" smtClean="0"/>
              <a:t>24</a:t>
            </a:fld>
            <a:endParaRPr lang="vi-VN"/>
          </a:p>
        </p:txBody>
      </p:sp>
    </p:spTree>
    <p:extLst>
      <p:ext uri="{BB962C8B-B14F-4D97-AF65-F5344CB8AC3E}">
        <p14:creationId xmlns:p14="http://schemas.microsoft.com/office/powerpoint/2010/main" val="799560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FC3F8B6B-E662-434F-B336-B32AF3F29243}" type="datetime1">
              <a:rPr lang="en-US" smtClean="0"/>
              <a:t>8/1/21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6DA5C58-16BB-4099-8212-F5FAE231E152}" type="slidenum">
              <a:rPr lang="vi-VN" smtClean="0"/>
              <a:t>‹#›</a:t>
            </a:fld>
            <a:endParaRPr lang="vi-VN"/>
          </a:p>
        </p:txBody>
      </p:sp>
    </p:spTree>
    <p:extLst>
      <p:ext uri="{BB962C8B-B14F-4D97-AF65-F5344CB8AC3E}">
        <p14:creationId xmlns:p14="http://schemas.microsoft.com/office/powerpoint/2010/main" val="245068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69ED7264-66D5-0243-B9AE-B04FC470B973}" type="datetime1">
              <a:rPr lang="en-US" smtClean="0"/>
              <a:t>8/1/21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6DA5C58-16BB-4099-8212-F5FAE231E152}" type="slidenum">
              <a:rPr lang="vi-VN" smtClean="0"/>
              <a:t>‹#›</a:t>
            </a:fld>
            <a:endParaRPr lang="vi-VN"/>
          </a:p>
        </p:txBody>
      </p:sp>
    </p:spTree>
    <p:extLst>
      <p:ext uri="{BB962C8B-B14F-4D97-AF65-F5344CB8AC3E}">
        <p14:creationId xmlns:p14="http://schemas.microsoft.com/office/powerpoint/2010/main" val="237402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7D6A546-B143-C547-8746-7196E8762CE9}" type="datetime1">
              <a:rPr lang="en-US" smtClean="0"/>
              <a:t>8/1/21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6DA5C58-16BB-4099-8212-F5FAE231E152}" type="slidenum">
              <a:rPr lang="vi-VN" smtClean="0"/>
              <a:t>‹#›</a:t>
            </a:fld>
            <a:endParaRPr lang="vi-VN"/>
          </a:p>
        </p:txBody>
      </p:sp>
    </p:spTree>
    <p:extLst>
      <p:ext uri="{BB962C8B-B14F-4D97-AF65-F5344CB8AC3E}">
        <p14:creationId xmlns:p14="http://schemas.microsoft.com/office/powerpoint/2010/main" val="1384090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FC934621-E252-D649-9B3C-905258F724BE}" type="datetime1">
              <a:rPr lang="en-US" smtClean="0"/>
              <a:t>8/1/21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6DA5C58-16BB-4099-8212-F5FAE231E152}" type="slidenum">
              <a:rPr lang="vi-VN" smtClean="0"/>
              <a:t>‹#›</a:t>
            </a:fld>
            <a:endParaRPr lang="vi-VN"/>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3723"/>
            <a:ext cx="1043608" cy="717117"/>
          </a:xfrm>
          <a:prstGeom prst="rect">
            <a:avLst/>
          </a:prstGeom>
        </p:spPr>
      </p:pic>
      <p:cxnSp>
        <p:nvCxnSpPr>
          <p:cNvPr id="13" name="Straight Connector 12"/>
          <p:cNvCxnSpPr/>
          <p:nvPr userDrawn="1"/>
        </p:nvCxnSpPr>
        <p:spPr>
          <a:xfrm>
            <a:off x="1043608" y="740840"/>
            <a:ext cx="7354010"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98568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CEA25-6919-C14F-8E34-0A921F45F494}" type="datetime1">
              <a:rPr lang="en-US" smtClean="0"/>
              <a:t>8/1/21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6DA5C58-16BB-4099-8212-F5FAE231E152}" type="slidenum">
              <a:rPr lang="vi-VN" smtClean="0"/>
              <a:t>‹#›</a:t>
            </a:fld>
            <a:endParaRPr lang="vi-VN"/>
          </a:p>
        </p:txBody>
      </p:sp>
    </p:spTree>
    <p:extLst>
      <p:ext uri="{BB962C8B-B14F-4D97-AF65-F5344CB8AC3E}">
        <p14:creationId xmlns:p14="http://schemas.microsoft.com/office/powerpoint/2010/main" val="3463056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B9D87B88-620B-5C48-92FD-FE3185E4B421}" type="datetime1">
              <a:rPr lang="en-US" smtClean="0"/>
              <a:t>8/1/21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6DA5C58-16BB-4099-8212-F5FAE231E152}" type="slidenum">
              <a:rPr lang="vi-VN" smtClean="0"/>
              <a:t>‹#›</a:t>
            </a:fld>
            <a:endParaRPr lang="vi-VN"/>
          </a:p>
        </p:txBody>
      </p:sp>
    </p:spTree>
    <p:extLst>
      <p:ext uri="{BB962C8B-B14F-4D97-AF65-F5344CB8AC3E}">
        <p14:creationId xmlns:p14="http://schemas.microsoft.com/office/powerpoint/2010/main" val="1079912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DC0EB167-DBA6-674F-8F1F-A63EEEBB699C}" type="datetime1">
              <a:rPr lang="en-US" smtClean="0"/>
              <a:t>8/1/21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F6DA5C58-16BB-4099-8212-F5FAE231E152}" type="slidenum">
              <a:rPr lang="vi-VN" smtClean="0"/>
              <a:t>‹#›</a:t>
            </a:fld>
            <a:endParaRPr lang="vi-VN"/>
          </a:p>
        </p:txBody>
      </p:sp>
    </p:spTree>
    <p:extLst>
      <p:ext uri="{BB962C8B-B14F-4D97-AF65-F5344CB8AC3E}">
        <p14:creationId xmlns:p14="http://schemas.microsoft.com/office/powerpoint/2010/main" val="4247326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AE76EA08-704E-1F46-A72C-E8EBF1143FEA}" type="datetime1">
              <a:rPr lang="en-US" smtClean="0"/>
              <a:t>8/1/21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F6DA5C58-16BB-4099-8212-F5FAE231E152}" type="slidenum">
              <a:rPr lang="vi-VN" smtClean="0"/>
              <a:t>‹#›</a:t>
            </a:fld>
            <a:endParaRPr lang="vi-VN"/>
          </a:p>
        </p:txBody>
      </p:sp>
    </p:spTree>
    <p:extLst>
      <p:ext uri="{BB962C8B-B14F-4D97-AF65-F5344CB8AC3E}">
        <p14:creationId xmlns:p14="http://schemas.microsoft.com/office/powerpoint/2010/main" val="1271070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DE215-C36F-2643-98C2-FBDFDAC74A5E}" type="datetime1">
              <a:rPr lang="en-US" smtClean="0"/>
              <a:t>8/1/21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F6DA5C58-16BB-4099-8212-F5FAE231E152}" type="slidenum">
              <a:rPr lang="vi-VN" smtClean="0"/>
              <a:t>‹#›</a:t>
            </a:fld>
            <a:endParaRPr lang="vi-VN"/>
          </a:p>
        </p:txBody>
      </p:sp>
    </p:spTree>
    <p:extLst>
      <p:ext uri="{BB962C8B-B14F-4D97-AF65-F5344CB8AC3E}">
        <p14:creationId xmlns:p14="http://schemas.microsoft.com/office/powerpoint/2010/main" val="417202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6AC719-7DCF-334D-82A1-A2829371C74B}" type="datetime1">
              <a:rPr lang="en-US" smtClean="0"/>
              <a:t>8/1/21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6DA5C58-16BB-4099-8212-F5FAE231E152}" type="slidenum">
              <a:rPr lang="vi-VN" smtClean="0"/>
              <a:t>‹#›</a:t>
            </a:fld>
            <a:endParaRPr lang="vi-VN"/>
          </a:p>
        </p:txBody>
      </p:sp>
    </p:spTree>
    <p:extLst>
      <p:ext uri="{BB962C8B-B14F-4D97-AF65-F5344CB8AC3E}">
        <p14:creationId xmlns:p14="http://schemas.microsoft.com/office/powerpoint/2010/main" val="4063459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3FF0DF-5953-AB4D-9B2D-DFFB18764026}" type="datetime1">
              <a:rPr lang="en-US" smtClean="0"/>
              <a:t>8/1/21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6DA5C58-16BB-4099-8212-F5FAE231E152}" type="slidenum">
              <a:rPr lang="vi-VN" smtClean="0"/>
              <a:t>‹#›</a:t>
            </a:fld>
            <a:endParaRPr lang="vi-VN"/>
          </a:p>
        </p:txBody>
      </p:sp>
    </p:spTree>
    <p:extLst>
      <p:ext uri="{BB962C8B-B14F-4D97-AF65-F5344CB8AC3E}">
        <p14:creationId xmlns:p14="http://schemas.microsoft.com/office/powerpoint/2010/main" val="83811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49E38-907A-0D4D-9713-EB360C128D2E}" type="datetime1">
              <a:rPr lang="en-US" smtClean="0"/>
              <a:t>8/1/21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A5C58-16BB-4099-8212-F5FAE231E152}" type="slidenum">
              <a:rPr lang="vi-VN" smtClean="0"/>
              <a:t>‹#›</a:t>
            </a:fld>
            <a:endParaRPr lang="vi-VN"/>
          </a:p>
        </p:txBody>
      </p:sp>
    </p:spTree>
    <p:extLst>
      <p:ext uri="{BB962C8B-B14F-4D97-AF65-F5344CB8AC3E}">
        <p14:creationId xmlns:p14="http://schemas.microsoft.com/office/powerpoint/2010/main" val="3210233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Layout" Target="../diagrams/layout2.xml"/><Relationship Id="rId7" Type="http://schemas.openxmlformats.org/officeDocument/2006/relationships/image" Target="../media/image9.jpeg"/><Relationship Id="rId12" Type="http://schemas.microsoft.com/office/2007/relationships/diagramDrawing" Target="../diagrams/drawing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diagramColors" Target="../diagrams/colors3.xml"/><Relationship Id="rId5" Type="http://schemas.openxmlformats.org/officeDocument/2006/relationships/diagramColors" Target="../diagrams/colors2.xml"/><Relationship Id="rId10" Type="http://schemas.openxmlformats.org/officeDocument/2006/relationships/diagramQuickStyle" Target="../diagrams/quickStyle3.xml"/><Relationship Id="rId4" Type="http://schemas.openxmlformats.org/officeDocument/2006/relationships/diagramQuickStyle" Target="../diagrams/quickStyle2.xml"/><Relationship Id="rId9"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8C99AF-E89E-4364-8F65-69527A33E2D2}" type="slidenum">
              <a:rPr lang="vi-VN" smtClean="0"/>
              <a:pPr/>
              <a:t>1</a:t>
            </a:fld>
            <a:endParaRPr lang="vi-VN"/>
          </a:p>
        </p:txBody>
      </p:sp>
      <p:sp>
        <p:nvSpPr>
          <p:cNvPr id="5" name="Rectangle 4"/>
          <p:cNvSpPr/>
          <p:nvPr/>
        </p:nvSpPr>
        <p:spPr>
          <a:xfrm>
            <a:off x="30393" y="-33491"/>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15" y="743792"/>
            <a:ext cx="9146571" cy="3312368"/>
          </a:xfrm>
          <a:prstGeom prst="rect">
            <a:avLst/>
          </a:prstGeom>
        </p:spPr>
      </p:pic>
      <p:sp>
        <p:nvSpPr>
          <p:cNvPr id="3" name="TextBox 2"/>
          <p:cNvSpPr txBox="1"/>
          <p:nvPr/>
        </p:nvSpPr>
        <p:spPr>
          <a:xfrm>
            <a:off x="3011320" y="6127729"/>
            <a:ext cx="3240360" cy="384721"/>
          </a:xfrm>
          <a:prstGeom prst="rect">
            <a:avLst/>
          </a:prstGeom>
          <a:noFill/>
        </p:spPr>
        <p:txBody>
          <a:bodyPr wrap="square" rtlCol="0">
            <a:spAutoFit/>
          </a:bodyPr>
          <a:lstStyle/>
          <a:p>
            <a:pPr algn="ctr"/>
            <a:r>
              <a:rPr lang="en-US" sz="1900" i="1" dirty="0">
                <a:solidFill>
                  <a:schemeClr val="accent1">
                    <a:lumMod val="50000"/>
                  </a:schemeClr>
                </a:solidFill>
              </a:rPr>
              <a:t>Hà Nội, </a:t>
            </a:r>
            <a:r>
              <a:rPr lang="en-US" sz="1900" i="1" dirty="0" err="1">
                <a:solidFill>
                  <a:schemeClr val="accent1">
                    <a:lumMod val="50000"/>
                  </a:schemeClr>
                </a:solidFill>
              </a:rPr>
              <a:t>ngày</a:t>
            </a:r>
            <a:r>
              <a:rPr lang="en-US" sz="1900" i="1" dirty="0">
                <a:solidFill>
                  <a:schemeClr val="accent1">
                    <a:lumMod val="50000"/>
                  </a:schemeClr>
                </a:solidFill>
              </a:rPr>
              <a:t> 03/8/2021</a:t>
            </a:r>
            <a:endParaRPr lang="vi-VN" sz="1900" i="1" dirty="0">
              <a:solidFill>
                <a:schemeClr val="accent1">
                  <a:lumMod val="50000"/>
                </a:schemeClr>
              </a:solidFill>
            </a:endParaRPr>
          </a:p>
        </p:txBody>
      </p:sp>
      <p:sp>
        <p:nvSpPr>
          <p:cNvPr id="8" name="Rectangle 2"/>
          <p:cNvSpPr txBox="1">
            <a:spLocks noChangeArrowheads="1"/>
          </p:cNvSpPr>
          <p:nvPr/>
        </p:nvSpPr>
        <p:spPr bwMode="auto">
          <a:xfrm>
            <a:off x="95630" y="4396418"/>
            <a:ext cx="8611049" cy="15528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lnSpc>
                <a:spcPct val="110000"/>
              </a:lnSpc>
              <a:spcBef>
                <a:spcPts val="600"/>
              </a:spcBef>
              <a:spcAft>
                <a:spcPts val="600"/>
              </a:spcAft>
              <a:defRPr/>
            </a:pPr>
            <a:r>
              <a:rPr lang="en-US" sz="2400" b="1" dirty="0">
                <a:solidFill>
                  <a:srgbClr val="002060"/>
                </a:solidFill>
                <a:latin typeface="Constantia" panose="02030602050306030303" pitchFamily="18" charset="0"/>
                <a:ea typeface="+mj-ea"/>
                <a:cs typeface="Times New Roman" pitchFamily="18" charset="0"/>
              </a:rPr>
              <a:t>THAM VẤN VỀ </a:t>
            </a:r>
            <a:br>
              <a:rPr lang="en-US" sz="2400" b="1" dirty="0">
                <a:solidFill>
                  <a:srgbClr val="002060"/>
                </a:solidFill>
                <a:latin typeface="Constantia" panose="02030602050306030303" pitchFamily="18" charset="0"/>
                <a:ea typeface="+mj-ea"/>
                <a:cs typeface="Times New Roman" pitchFamily="18" charset="0"/>
              </a:rPr>
            </a:br>
            <a:r>
              <a:rPr lang="en-US" sz="2400" b="1" dirty="0">
                <a:solidFill>
                  <a:srgbClr val="002060"/>
                </a:solidFill>
                <a:latin typeface="Constantia" panose="02030602050306030303" pitchFamily="18" charset="0"/>
                <a:ea typeface="+mj-ea"/>
                <a:cs typeface="Times New Roman" pitchFamily="18" charset="0"/>
              </a:rPr>
              <a:t>GIÁ TRỊ NỘP NGÂN SÁCH NHÀ NƯỚC TỐI THIỂU (m3) </a:t>
            </a:r>
            <a:br>
              <a:rPr lang="en-US" sz="2400" b="1" dirty="0">
                <a:solidFill>
                  <a:srgbClr val="002060"/>
                </a:solidFill>
                <a:latin typeface="Constantia" panose="02030602050306030303" pitchFamily="18" charset="0"/>
                <a:ea typeface="+mj-ea"/>
                <a:cs typeface="Times New Roman" pitchFamily="18" charset="0"/>
              </a:rPr>
            </a:br>
            <a:r>
              <a:rPr lang="en-US" sz="2400" b="1" dirty="0">
                <a:solidFill>
                  <a:srgbClr val="002060"/>
                </a:solidFill>
                <a:latin typeface="Constantia" panose="02030602050306030303" pitchFamily="18" charset="0"/>
                <a:ea typeface="+mj-ea"/>
                <a:cs typeface="Times New Roman" pitchFamily="18" charset="0"/>
              </a:rPr>
              <a:t>VÀ </a:t>
            </a:r>
            <a:br>
              <a:rPr lang="en-US" sz="2400" b="1" dirty="0">
                <a:solidFill>
                  <a:srgbClr val="002060"/>
                </a:solidFill>
                <a:latin typeface="Constantia" panose="02030602050306030303" pitchFamily="18" charset="0"/>
                <a:ea typeface="+mj-ea"/>
                <a:cs typeface="Times New Roman" pitchFamily="18" charset="0"/>
              </a:rPr>
            </a:br>
            <a:r>
              <a:rPr lang="en-US" sz="2400" b="1" dirty="0">
                <a:solidFill>
                  <a:srgbClr val="002060"/>
                </a:solidFill>
                <a:latin typeface="Constantia" panose="02030602050306030303" pitchFamily="18" charset="0"/>
                <a:ea typeface="+mj-ea"/>
                <a:cs typeface="Times New Roman" pitchFamily="18" charset="0"/>
              </a:rPr>
              <a:t>ĐÀM PHÁN CẠNH TRANH TRONG PPP</a:t>
            </a:r>
          </a:p>
        </p:txBody>
      </p:sp>
      <p:sp>
        <p:nvSpPr>
          <p:cNvPr id="7" name="Rectangle 6">
            <a:extLst>
              <a:ext uri="{FF2B5EF4-FFF2-40B4-BE49-F238E27FC236}">
                <a16:creationId xmlns:a16="http://schemas.microsoft.com/office/drawing/2014/main" id="{14BC5697-2C6B-4648-8B4B-DB59A0C281A7}"/>
              </a:ext>
            </a:extLst>
          </p:cNvPr>
          <p:cNvSpPr/>
          <p:nvPr/>
        </p:nvSpPr>
        <p:spPr>
          <a:xfrm>
            <a:off x="0" y="0"/>
            <a:ext cx="9144000" cy="620688"/>
          </a:xfrm>
          <a:prstGeom prst="rect">
            <a:avLst/>
          </a:prstGeom>
          <a:solidFill>
            <a:srgbClr val="C61D10"/>
          </a:solidFill>
          <a:ln/>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r>
              <a:rPr lang="en-US" b="1" dirty="0">
                <a:solidFill>
                  <a:schemeClr val="bg1"/>
                </a:solidFill>
                <a:latin typeface="Times New Roman" pitchFamily="18" charset="0"/>
                <a:cs typeface="Times New Roman" pitchFamily="18" charset="0"/>
              </a:rPr>
              <a:t>CỤC QUẢN LÝ ĐẤU THẦU</a:t>
            </a:r>
          </a:p>
        </p:txBody>
      </p:sp>
    </p:spTree>
    <p:extLst>
      <p:ext uri="{BB962C8B-B14F-4D97-AF65-F5344CB8AC3E}">
        <p14:creationId xmlns:p14="http://schemas.microsoft.com/office/powerpoint/2010/main" val="2039508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965877-02B1-1642-9569-9396CE264601}"/>
              </a:ext>
            </a:extLst>
          </p:cNvPr>
          <p:cNvSpPr>
            <a:spLocks noGrp="1"/>
          </p:cNvSpPr>
          <p:nvPr>
            <p:ph type="sldNum" sz="quarter" idx="12"/>
          </p:nvPr>
        </p:nvSpPr>
        <p:spPr/>
        <p:txBody>
          <a:bodyPr/>
          <a:lstStyle/>
          <a:p>
            <a:fld id="{F6DA5C58-16BB-4099-8212-F5FAE231E152}" type="slidenum">
              <a:rPr lang="vi-VN" smtClean="0"/>
              <a:t>10</a:t>
            </a:fld>
            <a:endParaRPr lang="vi-VN"/>
          </a:p>
        </p:txBody>
      </p:sp>
      <p:sp>
        <p:nvSpPr>
          <p:cNvPr id="5" name="Title 1">
            <a:extLst>
              <a:ext uri="{FF2B5EF4-FFF2-40B4-BE49-F238E27FC236}">
                <a16:creationId xmlns:a16="http://schemas.microsoft.com/office/drawing/2014/main" id="{846C0831-90EB-4E42-9004-DC35A0CA0A93}"/>
              </a:ext>
            </a:extLst>
          </p:cNvPr>
          <p:cNvSpPr>
            <a:spLocks noGrp="1"/>
          </p:cNvSpPr>
          <p:nvPr>
            <p:ph type="title"/>
          </p:nvPr>
        </p:nvSpPr>
        <p:spPr>
          <a:xfrm>
            <a:off x="457200" y="0"/>
            <a:ext cx="8229600" cy="908720"/>
          </a:xfrm>
        </p:spPr>
        <p:txBody>
          <a:bodyPr>
            <a:normAutofit/>
          </a:bodyPr>
          <a:lstStyle/>
          <a:p>
            <a:r>
              <a:rPr lang="en-US">
                <a:solidFill>
                  <a:schemeClr val="accent1">
                    <a:lumMod val="75000"/>
                  </a:schemeClr>
                </a:solidFill>
              </a:rPr>
              <a:t>3. Bối cảnh triển khai </a:t>
            </a:r>
            <a:r>
              <a:rPr lang="en-US" b="1">
                <a:solidFill>
                  <a:schemeClr val="accent1">
                    <a:lumMod val="75000"/>
                  </a:schemeClr>
                </a:solidFill>
                <a:latin typeface="Constantia" panose="02030602050306030303" pitchFamily="18" charset="0"/>
                <a:cs typeface="Times New Roman" pitchFamily="18" charset="0"/>
              </a:rPr>
              <a:t>m3 (4)</a:t>
            </a:r>
            <a:endParaRPr lang="en-US" dirty="0">
              <a:solidFill>
                <a:schemeClr val="accent1">
                  <a:lumMod val="75000"/>
                </a:schemeClr>
              </a:solidFill>
            </a:endParaRPr>
          </a:p>
        </p:txBody>
      </p:sp>
      <p:sp>
        <p:nvSpPr>
          <p:cNvPr id="11" name="TextBox 7">
            <a:extLst>
              <a:ext uri="{FF2B5EF4-FFF2-40B4-BE49-F238E27FC236}">
                <a16:creationId xmlns:a16="http://schemas.microsoft.com/office/drawing/2014/main" id="{8056BDC0-CB68-4A7F-ACED-80834D54AC03}"/>
              </a:ext>
            </a:extLst>
          </p:cNvPr>
          <p:cNvSpPr txBox="1"/>
          <p:nvPr/>
        </p:nvSpPr>
        <p:spPr>
          <a:xfrm>
            <a:off x="251520" y="5025617"/>
            <a:ext cx="2157750" cy="589017"/>
          </a:xfrm>
          <a:prstGeom prst="rect">
            <a:avLst/>
          </a:prstGeom>
          <a:noFill/>
        </p:spPr>
        <p:txBody>
          <a:bodyPr wrap="square" rtlCol="0">
            <a:noAutofit/>
          </a:bodyPr>
          <a:lstStyle/>
          <a:p>
            <a:pPr algn="ctr"/>
            <a:r>
              <a:rPr lang="en-US" sz="2400" kern="12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Áp lực cạnh tranh</a:t>
            </a:r>
            <a:endParaRPr lang="en-US" sz="2800">
              <a:effectLst/>
              <a:latin typeface="Times New Roman" panose="02020603050405020304" pitchFamily="18" charset="0"/>
              <a:ea typeface="Times New Roman" panose="02020603050405020304" pitchFamily="18" charset="0"/>
            </a:endParaRPr>
          </a:p>
        </p:txBody>
      </p:sp>
      <p:graphicFrame>
        <p:nvGraphicFramePr>
          <p:cNvPr id="14" name="Diagram 13">
            <a:extLst>
              <a:ext uri="{FF2B5EF4-FFF2-40B4-BE49-F238E27FC236}">
                <a16:creationId xmlns:a16="http://schemas.microsoft.com/office/drawing/2014/main" id="{ABE2CAAF-1C1E-472C-AE21-932E79CC19FF}"/>
              </a:ext>
            </a:extLst>
          </p:cNvPr>
          <p:cNvGraphicFramePr/>
          <p:nvPr>
            <p:extLst>
              <p:ext uri="{D42A27DB-BD31-4B8C-83A1-F6EECF244321}">
                <p14:modId xmlns:p14="http://schemas.microsoft.com/office/powerpoint/2010/main" val="2329744071"/>
              </p:ext>
            </p:extLst>
          </p:nvPr>
        </p:nvGraphicFramePr>
        <p:xfrm>
          <a:off x="2059040" y="4226284"/>
          <a:ext cx="4961232" cy="2495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oup 1">
            <a:extLst>
              <a:ext uri="{FF2B5EF4-FFF2-40B4-BE49-F238E27FC236}">
                <a16:creationId xmlns:a16="http://schemas.microsoft.com/office/drawing/2014/main" id="{FF6EA8E8-55A2-48C0-8CCC-95E634F2C203}"/>
              </a:ext>
            </a:extLst>
          </p:cNvPr>
          <p:cNvGrpSpPr/>
          <p:nvPr/>
        </p:nvGrpSpPr>
        <p:grpSpPr>
          <a:xfrm>
            <a:off x="601749" y="1052736"/>
            <a:ext cx="8290731" cy="5068949"/>
            <a:chOff x="601749" y="1052736"/>
            <a:chExt cx="8290731" cy="5068949"/>
          </a:xfrm>
        </p:grpSpPr>
        <p:sp>
          <p:nvSpPr>
            <p:cNvPr id="9" name="Up Arrow 2">
              <a:extLst>
                <a:ext uri="{FF2B5EF4-FFF2-40B4-BE49-F238E27FC236}">
                  <a16:creationId xmlns:a16="http://schemas.microsoft.com/office/drawing/2014/main" id="{40E49376-5FEA-459B-B831-A044430FB5FA}"/>
                </a:ext>
              </a:extLst>
            </p:cNvPr>
            <p:cNvSpPr/>
            <p:nvPr/>
          </p:nvSpPr>
          <p:spPr>
            <a:xfrm>
              <a:off x="6878287" y="2182061"/>
              <a:ext cx="1675491" cy="2969478"/>
            </a:xfrm>
            <a:prstGeom prst="up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000" kern="1200">
                  <a:solidFill>
                    <a:srgbClr val="FFFFFF"/>
                  </a:solidFill>
                  <a:effectLst/>
                  <a:latin typeface="Times New Roman" panose="02020603050405020304" pitchFamily="18" charset="0"/>
                  <a:ea typeface="Times New Roman" panose="02020603050405020304" pitchFamily="18" charset="0"/>
                </a:rPr>
                <a:t>Mong muốn tăng thu ngân sách</a:t>
              </a:r>
              <a:endParaRPr lang="en-US" sz="2400">
                <a:effectLst/>
                <a:latin typeface="Times New Roman" panose="02020603050405020304" pitchFamily="18" charset="0"/>
                <a:ea typeface="Times New Roman" panose="02020603050405020304" pitchFamily="18" charset="0"/>
              </a:endParaRPr>
            </a:p>
          </p:txBody>
        </p:sp>
        <p:sp>
          <p:nvSpPr>
            <p:cNvPr id="10" name="Down Arrow 3">
              <a:extLst>
                <a:ext uri="{FF2B5EF4-FFF2-40B4-BE49-F238E27FC236}">
                  <a16:creationId xmlns:a16="http://schemas.microsoft.com/office/drawing/2014/main" id="{E532F8FE-F6CC-407E-B89D-A7F21CC35817}"/>
                </a:ext>
              </a:extLst>
            </p:cNvPr>
            <p:cNvSpPr/>
            <p:nvPr/>
          </p:nvSpPr>
          <p:spPr>
            <a:xfrm>
              <a:off x="601749" y="2182061"/>
              <a:ext cx="1701906" cy="2859771"/>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000" kern="1200" dirty="0" err="1">
                  <a:solidFill>
                    <a:srgbClr val="FFFFFF"/>
                  </a:solidFill>
                  <a:effectLst/>
                  <a:latin typeface="Times New Roman" panose="02020603050405020304" pitchFamily="18" charset="0"/>
                  <a:ea typeface="Times New Roman" panose="02020603050405020304" pitchFamily="18" charset="0"/>
                </a:rPr>
                <a:t>Mong</a:t>
              </a:r>
              <a:r>
                <a:rPr lang="en-US" sz="2000" kern="1200" dirty="0">
                  <a:solidFill>
                    <a:srgbClr val="FFFFFF"/>
                  </a:solidFill>
                  <a:effectLst/>
                  <a:latin typeface="Times New Roman" panose="02020603050405020304" pitchFamily="18" charset="0"/>
                  <a:ea typeface="Times New Roman" panose="02020603050405020304" pitchFamily="18" charset="0"/>
                </a:rPr>
                <a:t> </a:t>
              </a:r>
              <a:r>
                <a:rPr lang="en-US" sz="2000" kern="1200" dirty="0" err="1">
                  <a:solidFill>
                    <a:srgbClr val="FFFFFF"/>
                  </a:solidFill>
                  <a:effectLst/>
                  <a:latin typeface="Times New Roman" panose="02020603050405020304" pitchFamily="18" charset="0"/>
                  <a:ea typeface="Times New Roman" panose="02020603050405020304" pitchFamily="18" charset="0"/>
                </a:rPr>
                <a:t>muốn</a:t>
              </a:r>
              <a:r>
                <a:rPr lang="en-US" sz="2000" kern="1200" dirty="0">
                  <a:solidFill>
                    <a:srgbClr val="FFFFFF"/>
                  </a:solidFill>
                  <a:effectLst/>
                  <a:latin typeface="Times New Roman" panose="02020603050405020304" pitchFamily="18" charset="0"/>
                  <a:ea typeface="Times New Roman" panose="02020603050405020304" pitchFamily="18" charset="0"/>
                </a:rPr>
                <a:t> </a:t>
              </a:r>
              <a:r>
                <a:rPr lang="en-US" sz="2000" kern="1200" dirty="0" err="1">
                  <a:solidFill>
                    <a:srgbClr val="FFFFFF"/>
                  </a:solidFill>
                  <a:effectLst/>
                  <a:latin typeface="Times New Roman" panose="02020603050405020304" pitchFamily="18" charset="0"/>
                  <a:ea typeface="Times New Roman" panose="02020603050405020304" pitchFamily="18" charset="0"/>
                </a:rPr>
                <a:t>giảm</a:t>
              </a:r>
              <a:r>
                <a:rPr lang="en-US" sz="2000" kern="1200" dirty="0">
                  <a:solidFill>
                    <a:srgbClr val="FFFFFF"/>
                  </a:solidFill>
                  <a:effectLst/>
                  <a:latin typeface="Times New Roman" panose="02020603050405020304" pitchFamily="18" charset="0"/>
                  <a:ea typeface="Times New Roman" panose="02020603050405020304" pitchFamily="18" charset="0"/>
                </a:rPr>
                <a:t> chi </a:t>
              </a:r>
              <a:r>
                <a:rPr lang="en-US" sz="2000" kern="1200" dirty="0" err="1">
                  <a:solidFill>
                    <a:srgbClr val="FFFFFF"/>
                  </a:solidFill>
                  <a:effectLst/>
                  <a:latin typeface="Times New Roman" panose="02020603050405020304" pitchFamily="18" charset="0"/>
                  <a:ea typeface="Times New Roman" panose="02020603050405020304" pitchFamily="18" charset="0"/>
                </a:rPr>
                <a:t>phí</a:t>
              </a:r>
              <a:endParaRPr lang="en-US" sz="2400" dirty="0">
                <a:effectLst/>
                <a:latin typeface="Times New Roman" panose="02020603050405020304" pitchFamily="18" charset="0"/>
                <a:ea typeface="Times New Roman" panose="02020603050405020304" pitchFamily="18" charset="0"/>
              </a:endParaRPr>
            </a:p>
          </p:txBody>
        </p:sp>
        <p:sp>
          <p:nvSpPr>
            <p:cNvPr id="12" name="TextBox 8">
              <a:extLst>
                <a:ext uri="{FF2B5EF4-FFF2-40B4-BE49-F238E27FC236}">
                  <a16:creationId xmlns:a16="http://schemas.microsoft.com/office/drawing/2014/main" id="{9E96F751-AFA2-4F4D-A707-944DFA5A927F}"/>
                </a:ext>
              </a:extLst>
            </p:cNvPr>
            <p:cNvSpPr txBox="1"/>
            <p:nvPr/>
          </p:nvSpPr>
          <p:spPr>
            <a:xfrm>
              <a:off x="6539583" y="5151539"/>
              <a:ext cx="2352897" cy="970146"/>
            </a:xfrm>
            <a:prstGeom prst="rect">
              <a:avLst/>
            </a:prstGeom>
            <a:noFill/>
          </p:spPr>
          <p:txBody>
            <a:bodyPr wrap="square" rtlCol="0">
              <a:noAutofit/>
            </a:bodyPr>
            <a:lstStyle/>
            <a:p>
              <a:pPr algn="ctr"/>
              <a:r>
                <a:rPr lang="en-US" sz="2000"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Rủi</a:t>
              </a:r>
              <a:r>
                <a:rPr lang="en-US" sz="20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ro</a:t>
              </a:r>
              <a:r>
                <a:rPr lang="en-US" sz="20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xác</a:t>
              </a:r>
              <a:r>
                <a:rPr lang="en-US" sz="20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định</a:t>
              </a:r>
              <a:r>
                <a:rPr lang="en-US" sz="20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thấp</a:t>
              </a:r>
              <a:r>
                <a:rPr lang="en-US" sz="20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dẫn</a:t>
              </a:r>
              <a:r>
                <a:rPr lang="en-US" sz="20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đến</a:t>
              </a:r>
              <a:r>
                <a:rPr lang="en-US" sz="20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thất</a:t>
              </a:r>
              <a:r>
                <a:rPr lang="en-US" sz="20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thoát</a:t>
              </a:r>
              <a:endParaRPr lang="en-US" sz="2400" dirty="0">
                <a:effectLst/>
                <a:latin typeface="Times New Roman" panose="02020603050405020304" pitchFamily="18" charset="0"/>
                <a:ea typeface="Times New Roman" panose="02020603050405020304" pitchFamily="18" charset="0"/>
              </a:endParaRPr>
            </a:p>
          </p:txBody>
        </p:sp>
        <p:pic>
          <p:nvPicPr>
            <p:cNvPr id="13" name="Picture 12" descr="Cách đặt câu hỏi trong tiếng Anh “đỉnh cao” bạn biết chưa?">
              <a:extLst>
                <a:ext uri="{FF2B5EF4-FFF2-40B4-BE49-F238E27FC236}">
                  <a16:creationId xmlns:a16="http://schemas.microsoft.com/office/drawing/2014/main" id="{8C9FB704-1FA9-4036-BB4F-6CF3CFAEFF8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67867" y="3674872"/>
              <a:ext cx="1186553" cy="1062142"/>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7">
              <a:extLst>
                <a:ext uri="{FF2B5EF4-FFF2-40B4-BE49-F238E27FC236}">
                  <a16:creationId xmlns:a16="http://schemas.microsoft.com/office/drawing/2014/main" id="{37CB7FFC-30BF-462D-84F3-7B55FEE70CDF}"/>
                </a:ext>
              </a:extLst>
            </p:cNvPr>
            <p:cNvSpPr txBox="1"/>
            <p:nvPr/>
          </p:nvSpPr>
          <p:spPr>
            <a:xfrm>
              <a:off x="4167278" y="3108953"/>
              <a:ext cx="830849" cy="676252"/>
            </a:xfrm>
            <a:prstGeom prst="rect">
              <a:avLst/>
            </a:prstGeom>
            <a:noFill/>
          </p:spPr>
          <p:txBody>
            <a:bodyPr wrap="square" rtlCol="0">
              <a:noAutofit/>
            </a:bodyPr>
            <a:lstStyle/>
            <a:p>
              <a:pPr algn="ctr"/>
              <a:r>
                <a:rPr lang="vi-VN" sz="1100" kern="12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m­</a:t>
              </a:r>
              <a:r>
                <a:rPr lang="vi-VN" sz="1100" kern="1200" baseline="-250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p:txBody>
        </p:sp>
        <p:sp>
          <p:nvSpPr>
            <p:cNvPr id="16" name="Flowchart: Process 15">
              <a:extLst>
                <a:ext uri="{FF2B5EF4-FFF2-40B4-BE49-F238E27FC236}">
                  <a16:creationId xmlns:a16="http://schemas.microsoft.com/office/drawing/2014/main" id="{9997213A-8380-47BD-9E59-F197CCCB18FE}"/>
                </a:ext>
              </a:extLst>
            </p:cNvPr>
            <p:cNvSpPr/>
            <p:nvPr/>
          </p:nvSpPr>
          <p:spPr>
            <a:xfrm>
              <a:off x="786463" y="1052736"/>
              <a:ext cx="7444610" cy="9919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b="1" kern="1200" dirty="0" err="1">
                  <a:solidFill>
                    <a:srgbClr val="FFFFFF"/>
                  </a:solidFill>
                  <a:effectLst/>
                  <a:latin typeface="Times New Roman" panose="02020603050405020304" pitchFamily="18" charset="0"/>
                  <a:ea typeface="Times New Roman" panose="02020603050405020304" pitchFamily="18" charset="0"/>
                </a:rPr>
                <a:t>Thực</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tiễn</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trong</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việc</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nhà</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nước</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giao</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đất</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cho</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thuê</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đất</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cho</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nhà</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đầu</a:t>
              </a:r>
              <a:r>
                <a:rPr lang="en-US" sz="2400" b="1" kern="1200" dirty="0">
                  <a:solidFill>
                    <a:srgbClr val="FFFFFF"/>
                  </a:solidFill>
                  <a:effectLst/>
                  <a:latin typeface="Times New Roman" panose="02020603050405020304" pitchFamily="18" charset="0"/>
                  <a:ea typeface="Times New Roman" panose="02020603050405020304" pitchFamily="18" charset="0"/>
                </a:rPr>
                <a:t> </a:t>
              </a:r>
              <a:r>
                <a:rPr lang="en-US" sz="2400" b="1" kern="1200" dirty="0" err="1">
                  <a:solidFill>
                    <a:srgbClr val="FFFFFF"/>
                  </a:solidFill>
                  <a:effectLst/>
                  <a:latin typeface="Times New Roman" panose="02020603050405020304" pitchFamily="18" charset="0"/>
                  <a:ea typeface="Times New Roman" panose="02020603050405020304" pitchFamily="18" charset="0"/>
                </a:rPr>
                <a:t>tư</a:t>
              </a:r>
              <a:endParaRPr lang="en-US" sz="2800" dirty="0">
                <a:effectLst/>
                <a:latin typeface="Times New Roman" panose="02020603050405020304" pitchFamily="18" charset="0"/>
                <a:ea typeface="Times New Roman" panose="02020603050405020304" pitchFamily="18" charset="0"/>
              </a:endParaRPr>
            </a:p>
          </p:txBody>
        </p:sp>
        <p:graphicFrame>
          <p:nvGraphicFramePr>
            <p:cNvPr id="17" name="Diagram 16">
              <a:extLst>
                <a:ext uri="{FF2B5EF4-FFF2-40B4-BE49-F238E27FC236}">
                  <a16:creationId xmlns:a16="http://schemas.microsoft.com/office/drawing/2014/main" id="{639DFA54-300B-447F-8104-99BDDF23FDA0}"/>
                </a:ext>
              </a:extLst>
            </p:cNvPr>
            <p:cNvGraphicFramePr/>
            <p:nvPr>
              <p:extLst>
                <p:ext uri="{D42A27DB-BD31-4B8C-83A1-F6EECF244321}">
                  <p14:modId xmlns:p14="http://schemas.microsoft.com/office/powerpoint/2010/main" val="2315578605"/>
                </p:ext>
              </p:extLst>
            </p:nvPr>
          </p:nvGraphicFramePr>
          <p:xfrm>
            <a:off x="1964151" y="2281823"/>
            <a:ext cx="5331231" cy="66375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spTree>
    <p:extLst>
      <p:ext uri="{BB962C8B-B14F-4D97-AF65-F5344CB8AC3E}">
        <p14:creationId xmlns:p14="http://schemas.microsoft.com/office/powerpoint/2010/main" val="387042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965877-02B1-1642-9569-9396CE264601}"/>
              </a:ext>
            </a:extLst>
          </p:cNvPr>
          <p:cNvSpPr>
            <a:spLocks noGrp="1"/>
          </p:cNvSpPr>
          <p:nvPr>
            <p:ph type="sldNum" sz="quarter" idx="12"/>
          </p:nvPr>
        </p:nvSpPr>
        <p:spPr/>
        <p:txBody>
          <a:bodyPr/>
          <a:lstStyle/>
          <a:p>
            <a:fld id="{F6DA5C58-16BB-4099-8212-F5FAE231E152}" type="slidenum">
              <a:rPr lang="vi-VN" smtClean="0"/>
              <a:t>11</a:t>
            </a:fld>
            <a:endParaRPr lang="vi-VN"/>
          </a:p>
        </p:txBody>
      </p:sp>
      <p:sp>
        <p:nvSpPr>
          <p:cNvPr id="5" name="Title 1">
            <a:extLst>
              <a:ext uri="{FF2B5EF4-FFF2-40B4-BE49-F238E27FC236}">
                <a16:creationId xmlns:a16="http://schemas.microsoft.com/office/drawing/2014/main" id="{846C0831-90EB-4E42-9004-DC35A0CA0A93}"/>
              </a:ext>
            </a:extLst>
          </p:cNvPr>
          <p:cNvSpPr>
            <a:spLocks noGrp="1"/>
          </p:cNvSpPr>
          <p:nvPr>
            <p:ph type="title"/>
          </p:nvPr>
        </p:nvSpPr>
        <p:spPr>
          <a:xfrm>
            <a:off x="457200" y="0"/>
            <a:ext cx="8229600" cy="908720"/>
          </a:xfrm>
        </p:spPr>
        <p:txBody>
          <a:bodyPr>
            <a:normAutofit/>
          </a:bodyPr>
          <a:lstStyle/>
          <a:p>
            <a:r>
              <a:rPr lang="en-US" dirty="0">
                <a:solidFill>
                  <a:schemeClr val="accent1">
                    <a:lumMod val="75000"/>
                  </a:schemeClr>
                </a:solidFill>
              </a:rPr>
              <a:t>3. </a:t>
            </a:r>
            <a:r>
              <a:rPr lang="en-US" dirty="0" err="1">
                <a:solidFill>
                  <a:schemeClr val="accent1">
                    <a:lumMod val="75000"/>
                  </a:schemeClr>
                </a:solidFill>
              </a:rPr>
              <a:t>Bối</a:t>
            </a:r>
            <a:r>
              <a:rPr lang="en-US" dirty="0">
                <a:solidFill>
                  <a:schemeClr val="accent1">
                    <a:lumMod val="75000"/>
                  </a:schemeClr>
                </a:solidFill>
              </a:rPr>
              <a:t> </a:t>
            </a:r>
            <a:r>
              <a:rPr lang="en-US" dirty="0" err="1">
                <a:solidFill>
                  <a:schemeClr val="accent1">
                    <a:lumMod val="75000"/>
                  </a:schemeClr>
                </a:solidFill>
              </a:rPr>
              <a:t>cảnh</a:t>
            </a:r>
            <a:r>
              <a:rPr lang="en-US" dirty="0">
                <a:solidFill>
                  <a:schemeClr val="accent1">
                    <a:lumMod val="75000"/>
                  </a:schemeClr>
                </a:solidFill>
              </a:rPr>
              <a:t> </a:t>
            </a:r>
            <a:r>
              <a:rPr lang="en-US" dirty="0" err="1">
                <a:solidFill>
                  <a:schemeClr val="accent1">
                    <a:lumMod val="75000"/>
                  </a:schemeClr>
                </a:solidFill>
              </a:rPr>
              <a:t>triển</a:t>
            </a:r>
            <a:r>
              <a:rPr lang="en-US" dirty="0">
                <a:solidFill>
                  <a:schemeClr val="accent1">
                    <a:lumMod val="75000"/>
                  </a:schemeClr>
                </a:solidFill>
              </a:rPr>
              <a:t> </a:t>
            </a:r>
            <a:r>
              <a:rPr lang="en-US" dirty="0" err="1">
                <a:solidFill>
                  <a:schemeClr val="accent1">
                    <a:lumMod val="75000"/>
                  </a:schemeClr>
                </a:solidFill>
              </a:rPr>
              <a:t>khai</a:t>
            </a:r>
            <a:r>
              <a:rPr lang="en-US" dirty="0">
                <a:solidFill>
                  <a:schemeClr val="accent1">
                    <a:lumMod val="75000"/>
                  </a:schemeClr>
                </a:solidFill>
              </a:rPr>
              <a:t> </a:t>
            </a:r>
            <a:r>
              <a:rPr lang="en-US" b="1" dirty="0">
                <a:solidFill>
                  <a:schemeClr val="accent1">
                    <a:lumMod val="75000"/>
                  </a:schemeClr>
                </a:solidFill>
                <a:latin typeface="Constantia" panose="02030602050306030303" pitchFamily="18" charset="0"/>
                <a:cs typeface="Times New Roman" pitchFamily="18" charset="0"/>
              </a:rPr>
              <a:t>m3 (5)</a:t>
            </a:r>
            <a:endParaRPr lang="en-US" dirty="0">
              <a:solidFill>
                <a:schemeClr val="accent1">
                  <a:lumMod val="75000"/>
                </a:schemeClr>
              </a:solidFill>
            </a:endParaRPr>
          </a:p>
        </p:txBody>
      </p:sp>
      <p:sp>
        <p:nvSpPr>
          <p:cNvPr id="2" name="Explosion 1 1"/>
          <p:cNvSpPr/>
          <p:nvPr/>
        </p:nvSpPr>
        <p:spPr>
          <a:xfrm>
            <a:off x="-2232" y="1121256"/>
            <a:ext cx="2772308" cy="315035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Địa phương phản ánh m3 cao</a:t>
            </a:r>
          </a:p>
        </p:txBody>
      </p:sp>
      <p:sp>
        <p:nvSpPr>
          <p:cNvPr id="8" name="Right Arrow 7"/>
          <p:cNvSpPr/>
          <p:nvPr/>
        </p:nvSpPr>
        <p:spPr>
          <a:xfrm>
            <a:off x="2699792" y="2492896"/>
            <a:ext cx="2016224" cy="11521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Lý do?</a:t>
            </a:r>
          </a:p>
        </p:txBody>
      </p:sp>
      <p:sp>
        <p:nvSpPr>
          <p:cNvPr id="18" name="Rounded Rectangle 17"/>
          <p:cNvSpPr/>
          <p:nvPr/>
        </p:nvSpPr>
        <p:spPr>
          <a:xfrm>
            <a:off x="4716016" y="908720"/>
            <a:ext cx="4176464" cy="4824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000"/>
              <a:t>Đối với các dự án chuyển tiếp, giá trị m3 tính theo công thức NĐ25 và TT06 cao hơn giá trị m3 được ước tính theo NĐ30 và TT16 </a:t>
            </a:r>
          </a:p>
          <a:p>
            <a:pPr marL="342900" indent="-342900" algn="just">
              <a:buAutoNum type="arabicPeriod"/>
            </a:pPr>
            <a:endParaRPr lang="en-US" sz="2000"/>
          </a:p>
          <a:p>
            <a:pPr marL="342900" indent="-342900" algn="just">
              <a:buAutoNum type="arabicPeriod"/>
            </a:pPr>
            <a:r>
              <a:rPr lang="en-US" sz="2000"/>
              <a:t>Một số địa phương có tình trạng “sốt” đất nên đẩy giá trị </a:t>
            </a:r>
            <a:r>
              <a:rPr lang="en-US" sz="2000">
                <a:latin typeface="Ebrima" panose="02000000000000000000" pitchFamily="2" charset="0"/>
                <a:ea typeface="Ebrima" panose="02000000000000000000" pitchFamily="2" charset="0"/>
                <a:cs typeface="Ebrima" panose="02000000000000000000" pitchFamily="2" charset="0"/>
              </a:rPr>
              <a:t> </a:t>
            </a:r>
            <a:r>
              <a:rPr lang="el-GR" sz="2000"/>
              <a:t>Δ</a:t>
            </a:r>
            <a:r>
              <a:rPr lang="en-US" sz="2000"/>
              <a:t>G tăng</a:t>
            </a:r>
          </a:p>
          <a:p>
            <a:pPr marL="342900" indent="-342900" algn="just">
              <a:buAutoNum type="arabicPeriod"/>
            </a:pPr>
            <a:endParaRPr lang="en-US" sz="2000"/>
          </a:p>
          <a:p>
            <a:pPr marL="342900" indent="-342900" algn="just">
              <a:buFontTx/>
              <a:buAutoNum type="arabicPeriod"/>
            </a:pPr>
            <a:r>
              <a:rPr lang="en-US" sz="2000"/>
              <a:t>Việc xác định giá sàn trong đấu giá còn bất cập khiến chênh lệch giữa giá sàn và giá trúng đấu giá lớn </a:t>
            </a:r>
            <a:r>
              <a:rPr lang="en-US" sz="2000">
                <a:sym typeface="Wingdings" panose="05000000000000000000" pitchFamily="2" charset="2"/>
              </a:rPr>
              <a:t> </a:t>
            </a:r>
            <a:r>
              <a:rPr lang="el-GR" sz="2000"/>
              <a:t>Δ</a:t>
            </a:r>
            <a:r>
              <a:rPr lang="en-US" sz="2000"/>
              <a:t>G cũng tăng</a:t>
            </a:r>
          </a:p>
        </p:txBody>
      </p:sp>
      <p:sp>
        <p:nvSpPr>
          <p:cNvPr id="19" name="Oval 18"/>
          <p:cNvSpPr/>
          <p:nvPr/>
        </p:nvSpPr>
        <p:spPr>
          <a:xfrm>
            <a:off x="683568" y="5432735"/>
            <a:ext cx="4464496"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Còn lý do nào nữa không?</a:t>
            </a:r>
          </a:p>
        </p:txBody>
      </p:sp>
    </p:spTree>
    <p:extLst>
      <p:ext uri="{BB962C8B-B14F-4D97-AF65-F5344CB8AC3E}">
        <p14:creationId xmlns:p14="http://schemas.microsoft.com/office/powerpoint/2010/main" val="2287711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4510DE-9A95-FB42-A775-BF0BF6E1EF60}"/>
              </a:ext>
            </a:extLst>
          </p:cNvPr>
          <p:cNvSpPr>
            <a:spLocks noGrp="1"/>
          </p:cNvSpPr>
          <p:nvPr>
            <p:ph type="sldNum" sz="quarter" idx="12"/>
          </p:nvPr>
        </p:nvSpPr>
        <p:spPr/>
        <p:txBody>
          <a:bodyPr/>
          <a:lstStyle/>
          <a:p>
            <a:fld id="{F6DA5C58-16BB-4099-8212-F5FAE231E152}" type="slidenum">
              <a:rPr lang="vi-VN" smtClean="0"/>
              <a:t>12</a:t>
            </a:fld>
            <a:endParaRPr lang="vi-VN"/>
          </a:p>
        </p:txBody>
      </p:sp>
      <p:sp>
        <p:nvSpPr>
          <p:cNvPr id="10" name="Title 1">
            <a:extLst>
              <a:ext uri="{FF2B5EF4-FFF2-40B4-BE49-F238E27FC236}">
                <a16:creationId xmlns:a16="http://schemas.microsoft.com/office/drawing/2014/main" id="{8CF3E2D8-F873-EF42-9387-E826AF4A90D3}"/>
              </a:ext>
            </a:extLst>
          </p:cNvPr>
          <p:cNvSpPr>
            <a:spLocks noGrp="1"/>
          </p:cNvSpPr>
          <p:nvPr>
            <p:ph type="title"/>
          </p:nvPr>
        </p:nvSpPr>
        <p:spPr>
          <a:xfrm>
            <a:off x="457200" y="0"/>
            <a:ext cx="8229600" cy="908720"/>
          </a:xfrm>
        </p:spPr>
        <p:txBody>
          <a:bodyPr>
            <a:normAutofit/>
          </a:bodyPr>
          <a:lstStyle/>
          <a:p>
            <a:r>
              <a:rPr lang="en-US" dirty="0">
                <a:solidFill>
                  <a:schemeClr val="accent1">
                    <a:lumMod val="75000"/>
                  </a:schemeClr>
                </a:solidFill>
              </a:rPr>
              <a:t>3. </a:t>
            </a:r>
            <a:r>
              <a:rPr lang="en-US" dirty="0" err="1">
                <a:solidFill>
                  <a:schemeClr val="accent1">
                    <a:lumMod val="75000"/>
                  </a:schemeClr>
                </a:solidFill>
              </a:rPr>
              <a:t>Bối</a:t>
            </a:r>
            <a:r>
              <a:rPr lang="en-US" dirty="0">
                <a:solidFill>
                  <a:schemeClr val="accent1">
                    <a:lumMod val="75000"/>
                  </a:schemeClr>
                </a:solidFill>
              </a:rPr>
              <a:t> </a:t>
            </a:r>
            <a:r>
              <a:rPr lang="en-US" dirty="0" err="1">
                <a:solidFill>
                  <a:schemeClr val="accent1">
                    <a:lumMod val="75000"/>
                  </a:schemeClr>
                </a:solidFill>
              </a:rPr>
              <a:t>cảnh</a:t>
            </a:r>
            <a:r>
              <a:rPr lang="en-US" dirty="0">
                <a:solidFill>
                  <a:schemeClr val="accent1">
                    <a:lumMod val="75000"/>
                  </a:schemeClr>
                </a:solidFill>
              </a:rPr>
              <a:t> </a:t>
            </a:r>
            <a:r>
              <a:rPr lang="en-US" dirty="0" err="1">
                <a:solidFill>
                  <a:schemeClr val="accent1">
                    <a:lumMod val="75000"/>
                  </a:schemeClr>
                </a:solidFill>
              </a:rPr>
              <a:t>triển</a:t>
            </a:r>
            <a:r>
              <a:rPr lang="en-US" dirty="0">
                <a:solidFill>
                  <a:schemeClr val="accent1">
                    <a:lumMod val="75000"/>
                  </a:schemeClr>
                </a:solidFill>
              </a:rPr>
              <a:t> </a:t>
            </a:r>
            <a:r>
              <a:rPr lang="en-US" dirty="0" err="1">
                <a:solidFill>
                  <a:schemeClr val="accent1">
                    <a:lumMod val="75000"/>
                  </a:schemeClr>
                </a:solidFill>
              </a:rPr>
              <a:t>khai</a:t>
            </a:r>
            <a:r>
              <a:rPr lang="en-US" dirty="0">
                <a:solidFill>
                  <a:schemeClr val="accent1">
                    <a:lumMod val="75000"/>
                  </a:schemeClr>
                </a:solidFill>
              </a:rPr>
              <a:t> </a:t>
            </a:r>
            <a:r>
              <a:rPr lang="en-US" b="1" dirty="0">
                <a:solidFill>
                  <a:schemeClr val="accent1">
                    <a:lumMod val="75000"/>
                  </a:schemeClr>
                </a:solidFill>
                <a:latin typeface="Constantia" panose="02030602050306030303" pitchFamily="18" charset="0"/>
                <a:cs typeface="Times New Roman" pitchFamily="18" charset="0"/>
              </a:rPr>
              <a:t>m3 (6)</a:t>
            </a:r>
            <a:endParaRPr lang="en-US" dirty="0">
              <a:solidFill>
                <a:schemeClr val="accent1">
                  <a:lumMod val="75000"/>
                </a:schemeClr>
              </a:solidFill>
            </a:endParaRPr>
          </a:p>
        </p:txBody>
      </p:sp>
      <p:sp>
        <p:nvSpPr>
          <p:cNvPr id="2" name="TextBox 1">
            <a:extLst>
              <a:ext uri="{FF2B5EF4-FFF2-40B4-BE49-F238E27FC236}">
                <a16:creationId xmlns:a16="http://schemas.microsoft.com/office/drawing/2014/main" id="{142956BB-DE45-4376-ADF4-84E8B8CECEE4}"/>
              </a:ext>
            </a:extLst>
          </p:cNvPr>
          <p:cNvSpPr txBox="1"/>
          <p:nvPr/>
        </p:nvSpPr>
        <p:spPr>
          <a:xfrm>
            <a:off x="647564" y="908720"/>
            <a:ext cx="7848872" cy="5524589"/>
          </a:xfrm>
          <a:prstGeom prst="rect">
            <a:avLst/>
          </a:prstGeom>
          <a:noFill/>
        </p:spPr>
        <p:txBody>
          <a:bodyPr wrap="square" rtlCol="0">
            <a:spAutoFit/>
          </a:bodyPr>
          <a:lstStyle/>
          <a:p>
            <a:pPr algn="ctr">
              <a:spcAft>
                <a:spcPts val="1200"/>
              </a:spcAft>
            </a:pPr>
            <a:r>
              <a:rPr lang="en-US" b="1" dirty="0">
                <a:latin typeface="Times New Roman" panose="02020603050405020304" pitchFamily="18" charset="0"/>
                <a:ea typeface="Arial" panose="020B0604020202020204" pitchFamily="34" charset="0"/>
                <a:cs typeface="Times New Roman" panose="02020603050405020304" pitchFamily="18" charset="0"/>
              </a:rPr>
              <a:t>MỘT SỐ PHẢN ÁNH KHÁC TỪ ĐỊA PHƯƠNG</a:t>
            </a:r>
          </a:p>
          <a:p>
            <a:pPr algn="just">
              <a:spcAft>
                <a:spcPts val="1200"/>
              </a:spcAft>
            </a:pPr>
            <a:r>
              <a:rPr lang="en-US" dirty="0">
                <a:latin typeface="Times New Roman" panose="02020603050405020304" pitchFamily="18" charset="0"/>
                <a:ea typeface="Arial" panose="020B0604020202020204" pitchFamily="34" charset="0"/>
                <a:cs typeface="Times New Roman" panose="02020603050405020304" pitchFamily="18" charset="0"/>
              </a:rPr>
              <a:t>-  </a:t>
            </a:r>
            <a:r>
              <a:rPr lang="vi-VN" dirty="0">
                <a:latin typeface="Times New Roman" panose="02020603050405020304" pitchFamily="18" charset="0"/>
                <a:ea typeface="Arial" panose="020B0604020202020204" pitchFamily="34" charset="0"/>
                <a:cs typeface="Times New Roman" panose="02020603050405020304" pitchFamily="18" charset="0"/>
              </a:rPr>
              <a:t>m</a:t>
            </a:r>
            <a:r>
              <a:rPr lang="vi-VN" baseline="-25000" dirty="0">
                <a:latin typeface="Times New Roman" panose="02020603050405020304" pitchFamily="18" charset="0"/>
                <a:ea typeface="Arial" panose="020B0604020202020204" pitchFamily="34" charset="0"/>
                <a:cs typeface="Times New Roman" panose="02020603050405020304" pitchFamily="18" charset="0"/>
              </a:rPr>
              <a:t>3</a:t>
            </a:r>
            <a:r>
              <a:rPr lang="vi-VN" dirty="0">
                <a:latin typeface="Times New Roman" panose="02020603050405020304" pitchFamily="18" charset="0"/>
                <a:ea typeface="Arial" panose="020B0604020202020204" pitchFamily="34" charset="0"/>
                <a:cs typeface="Times New Roman" panose="02020603050405020304" pitchFamily="18" charset="0"/>
              </a:rPr>
              <a:t> cao cùng với tiền sử dụng đất mà nhà đầu tư phải nộp sẽ làm giảm khả năng thu hút đầu tư, đặc biệt là các địa bàn xa trung tâm.</a:t>
            </a:r>
            <a:endParaRPr lang="en-US" dirty="0">
              <a:latin typeface="Times New Roman" panose="02020603050405020304" pitchFamily="18" charset="0"/>
              <a:ea typeface="Arial" panose="020B0604020202020204" pitchFamily="34" charset="0"/>
              <a:cs typeface="Times New Roman" panose="02020603050405020304" pitchFamily="18" charset="0"/>
            </a:endParaRPr>
          </a:p>
          <a:p>
            <a:pPr algn="just">
              <a:spcAft>
                <a:spcPts val="1200"/>
              </a:spcAft>
            </a:pPr>
            <a:r>
              <a:rPr lang="en-US" dirty="0">
                <a:latin typeface="Times New Roman" panose="02020603050405020304" pitchFamily="18" charset="0"/>
                <a:ea typeface="Arial" panose="020B0604020202020204" pitchFamily="34" charset="0"/>
                <a:cs typeface="Times New Roman" panose="02020603050405020304" pitchFamily="18" charset="0"/>
              </a:rPr>
              <a:t>- </a:t>
            </a:r>
            <a:r>
              <a:rPr lang="vi-VN" dirty="0"/>
              <a:t>Thông tư số 06/2020/TT-BKHĐT</a:t>
            </a:r>
            <a:r>
              <a:rPr lang="vi-VN" dirty="0">
                <a:latin typeface="Times New Roman" panose="02020603050405020304" pitchFamily="18" charset="0"/>
                <a:ea typeface="Arial" panose="020B0604020202020204" pitchFamily="34" charset="0"/>
                <a:cs typeface="Times New Roman" panose="02020603050405020304" pitchFamily="18" charset="0"/>
              </a:rPr>
              <a:t> có 2 cách tính: địa phương tự xác định thống số; áp dụng Phụ lục V. Điều này dẫn đến xác định giá trị m3 khác nhau khi áp dụng theo từng phương pháp. </a:t>
            </a:r>
            <a:endParaRPr lang="en-US" dirty="0">
              <a:latin typeface="Times New Roman" panose="02020603050405020304" pitchFamily="18" charset="0"/>
              <a:ea typeface="Arial" panose="020B0604020202020204" pitchFamily="34" charset="0"/>
              <a:cs typeface="Times New Roman" panose="02020603050405020304" pitchFamily="18" charset="0"/>
            </a:endParaRPr>
          </a:p>
          <a:p>
            <a:pPr algn="just">
              <a:spcAft>
                <a:spcPts val="1200"/>
              </a:spcAft>
            </a:pPr>
            <a:r>
              <a:rPr lang="en-US" dirty="0">
                <a:latin typeface="Times New Roman" panose="02020603050405020304" pitchFamily="18" charset="0"/>
                <a:cs typeface="Times New Roman" panose="02020603050405020304" pitchFamily="18" charset="0"/>
              </a:rPr>
              <a:t>- K</a:t>
            </a:r>
            <a:r>
              <a:rPr lang="vi-VN" dirty="0">
                <a:latin typeface="Times New Roman" panose="02020603050405020304" pitchFamily="18" charset="0"/>
                <a:cs typeface="Times New Roman" panose="02020603050405020304" pitchFamily="18" charset="0"/>
              </a:rPr>
              <a:t>hông có dự án khu đất, quỹ đất tương tự về quy mô như dự án đang xét được đấu giá. </a:t>
            </a:r>
            <a:endParaRPr lang="en-US" dirty="0">
              <a:latin typeface="Times New Roman" panose="02020603050405020304" pitchFamily="18" charset="0"/>
              <a:cs typeface="Times New Roman" panose="02020603050405020304" pitchFamily="18" charset="0"/>
            </a:endParaRPr>
          </a:p>
          <a:p>
            <a:pPr algn="just">
              <a:spcAft>
                <a:spcPts val="1200"/>
              </a:spcAft>
            </a:pPr>
            <a:r>
              <a:rPr lang="en-US" spc="10" dirty="0">
                <a:latin typeface="Times New Roman" panose="02020603050405020304" pitchFamily="18" charset="0"/>
                <a:cs typeface="Times New Roman" panose="02020603050405020304" pitchFamily="18" charset="0"/>
              </a:rPr>
              <a:t>- </a:t>
            </a:r>
            <a:r>
              <a:rPr lang="vi-VN" spc="10" dirty="0">
                <a:latin typeface="Times New Roman" panose="02020603050405020304" pitchFamily="18" charset="0"/>
                <a:cs typeface="Times New Roman" panose="02020603050405020304" pitchFamily="18" charset="0"/>
              </a:rPr>
              <a:t>m</a:t>
            </a:r>
            <a:r>
              <a:rPr lang="vi-VN" spc="10" baseline="-25000" dirty="0">
                <a:latin typeface="Times New Roman" panose="02020603050405020304" pitchFamily="18" charset="0"/>
                <a:cs typeface="Times New Roman" panose="02020603050405020304" pitchFamily="18" charset="0"/>
              </a:rPr>
              <a:t>3</a:t>
            </a:r>
            <a:r>
              <a:rPr lang="vi-VN" spc="10" dirty="0">
                <a:latin typeface="Times New Roman" panose="02020603050405020304" pitchFamily="18" charset="0"/>
                <a:cs typeface="Times New Roman" panose="02020603050405020304" pitchFamily="18" charset="0"/>
              </a:rPr>
              <a:t> là phần trích lại lợi nhuận của nhà đầu tư từ dự án, trong khi đó việc xác định lợi nhuận của nhà đầu tư từ dự án là chưa có cơ sở</a:t>
            </a:r>
            <a:r>
              <a:rPr lang="en-US" spc="10" dirty="0">
                <a:latin typeface="Times New Roman" panose="02020603050405020304" pitchFamily="18" charset="0"/>
                <a:cs typeface="Times New Roman" panose="02020603050405020304" pitchFamily="18" charset="0"/>
              </a:rPr>
              <a:t> =&gt; </a:t>
            </a:r>
            <a:r>
              <a:rPr lang="en-US" spc="10" dirty="0" err="1">
                <a:latin typeface="Times New Roman" panose="02020603050405020304" pitchFamily="18" charset="0"/>
                <a:cs typeface="Times New Roman" panose="02020603050405020304" pitchFamily="18" charset="0"/>
              </a:rPr>
              <a:t>NĐT</a:t>
            </a:r>
            <a:r>
              <a:rPr lang="vi-VN" spc="10" dirty="0">
                <a:latin typeface="Times New Roman" panose="02020603050405020304" pitchFamily="18" charset="0"/>
                <a:cs typeface="Times New Roman" panose="02020603050405020304" pitchFamily="18" charset="0"/>
              </a:rPr>
              <a:t> gặp nhiều bất lợi như: Thời gian thực hiện đầu tư kéo dài, thị trường </a:t>
            </a:r>
            <a:r>
              <a:rPr lang="en-US" spc="10" dirty="0" err="1">
                <a:latin typeface="Times New Roman" panose="02020603050405020304" pitchFamily="18" charset="0"/>
                <a:cs typeface="Times New Roman" panose="02020603050405020304" pitchFamily="18" charset="0"/>
              </a:rPr>
              <a:t>BĐS</a:t>
            </a:r>
            <a:r>
              <a:rPr lang="vi-VN" spc="10" dirty="0">
                <a:latin typeface="Times New Roman" panose="02020603050405020304" pitchFamily="18" charset="0"/>
                <a:cs typeface="Times New Roman" panose="02020603050405020304" pitchFamily="18" charset="0"/>
              </a:rPr>
              <a:t> đi xuống, lượng tồn kho cao, thậm chí bị thua lỗ.</a:t>
            </a:r>
            <a:endParaRPr lang="en-US" spc="10" dirty="0">
              <a:latin typeface="Times New Roman" panose="02020603050405020304" pitchFamily="18" charset="0"/>
              <a:cs typeface="Times New Roman" panose="02020603050405020304" pitchFamily="18" charset="0"/>
            </a:endParaRPr>
          </a:p>
          <a:p>
            <a:pPr algn="just">
              <a:spcBef>
                <a:spcPts val="300"/>
              </a:spcBef>
              <a:spcAft>
                <a:spcPts val="1200"/>
              </a:spcAft>
            </a:pPr>
            <a:r>
              <a:rPr lang="de-DE" dirty="0"/>
              <a:t>- Căn cứ vào vào kết quả trúng đấu giá của các khu đất riêng lẻ (đã có hạ tầng) để xác định cho khu đất thực hiện dự án (chưa có hạ tầng) là chưa phản ánh yếu tố tương đồng với khu đất thực hiện dự án </a:t>
            </a:r>
          </a:p>
          <a:p>
            <a:pPr algn="just">
              <a:spcBef>
                <a:spcPts val="300"/>
              </a:spcBef>
              <a:spcAft>
                <a:spcPts val="1200"/>
              </a:spcAft>
            </a:pPr>
            <a:r>
              <a:rPr lang="en-US" dirty="0">
                <a:effectLst/>
                <a:latin typeface="Times New Roman" panose="02020603050405020304" pitchFamily="18" charset="0"/>
                <a:ea typeface="Arial" panose="020B0604020202020204" pitchFamily="34" charset="0"/>
                <a:cs typeface="Times New Roman" panose="02020603050405020304" pitchFamily="18" charset="0"/>
              </a:rPr>
              <a:t>- </a:t>
            </a:r>
            <a:r>
              <a:rPr lang="en-US" dirty="0" err="1">
                <a:effectLst/>
                <a:latin typeface="Times New Roman" panose="02020603050405020304" pitchFamily="18" charset="0"/>
                <a:ea typeface="Arial" panose="020B0604020202020204" pitchFamily="34" charset="0"/>
                <a:cs typeface="Times New Roman" panose="02020603050405020304" pitchFamily="18" charset="0"/>
              </a:rPr>
              <a:t>Thiếu</a:t>
            </a:r>
            <a:r>
              <a:rPr lang="en-US" dirty="0">
                <a:effectLst/>
                <a:latin typeface="Times New Roman" panose="02020603050405020304" pitchFamily="18" charset="0"/>
                <a:ea typeface="Arial" panose="020B0604020202020204" pitchFamily="34" charset="0"/>
                <a:cs typeface="Times New Roman" panose="02020603050405020304" pitchFamily="18" charset="0"/>
              </a:rPr>
              <a:t> </a:t>
            </a:r>
            <a:r>
              <a:rPr lang="en-US" dirty="0" err="1">
                <a:effectLst/>
                <a:latin typeface="Times New Roman" panose="02020603050405020304" pitchFamily="18" charset="0"/>
                <a:ea typeface="Arial" panose="020B0604020202020204" pitchFamily="34" charset="0"/>
                <a:cs typeface="Times New Roman" panose="02020603050405020304" pitchFamily="18" charset="0"/>
              </a:rPr>
              <a:t>sự</a:t>
            </a:r>
            <a:r>
              <a:rPr lang="en-US" dirty="0">
                <a:effectLst/>
                <a:latin typeface="Times New Roman" panose="02020603050405020304" pitchFamily="18" charset="0"/>
                <a:ea typeface="Arial" panose="020B0604020202020204" pitchFamily="34" charset="0"/>
                <a:cs typeface="Times New Roman" panose="02020603050405020304" pitchFamily="18" charset="0"/>
              </a:rPr>
              <a:t> </a:t>
            </a:r>
            <a:r>
              <a:rPr lang="en-US" dirty="0" err="1">
                <a:effectLst/>
                <a:latin typeface="Times New Roman" panose="02020603050405020304" pitchFamily="18" charset="0"/>
                <a:ea typeface="Arial" panose="020B0604020202020204" pitchFamily="34" charset="0"/>
                <a:cs typeface="Times New Roman" panose="02020603050405020304" pitchFamily="18" charset="0"/>
              </a:rPr>
              <a:t>phối</a:t>
            </a:r>
            <a:r>
              <a:rPr lang="en-US" dirty="0">
                <a:effectLst/>
                <a:latin typeface="Times New Roman" panose="02020603050405020304" pitchFamily="18" charset="0"/>
                <a:ea typeface="Arial" panose="020B0604020202020204" pitchFamily="34" charset="0"/>
                <a:cs typeface="Times New Roman" panose="02020603050405020304" pitchFamily="18" charset="0"/>
              </a:rPr>
              <a:t> </a:t>
            </a:r>
            <a:r>
              <a:rPr lang="en-US" dirty="0" err="1">
                <a:effectLst/>
                <a:latin typeface="Times New Roman" panose="02020603050405020304" pitchFamily="18" charset="0"/>
                <a:ea typeface="Arial" panose="020B0604020202020204" pitchFamily="34" charset="0"/>
                <a:cs typeface="Times New Roman" panose="02020603050405020304" pitchFamily="18" charset="0"/>
              </a:rPr>
              <a:t>hợp</a:t>
            </a:r>
            <a:r>
              <a:rPr lang="en-US" dirty="0">
                <a:effectLst/>
                <a:latin typeface="Times New Roman" panose="02020603050405020304" pitchFamily="18" charset="0"/>
                <a:ea typeface="Arial" panose="020B0604020202020204" pitchFamily="34" charset="0"/>
                <a:cs typeface="Times New Roman" panose="02020603050405020304" pitchFamily="18" charset="0"/>
              </a:rPr>
              <a:t> </a:t>
            </a:r>
            <a:r>
              <a:rPr lang="en-US" dirty="0" err="1">
                <a:effectLst/>
                <a:latin typeface="Times New Roman" panose="02020603050405020304" pitchFamily="18" charset="0"/>
                <a:ea typeface="Arial" panose="020B0604020202020204" pitchFamily="34" charset="0"/>
                <a:cs typeface="Times New Roman" panose="02020603050405020304" pitchFamily="18" charset="0"/>
              </a:rPr>
              <a:t>của</a:t>
            </a:r>
            <a:r>
              <a:rPr lang="en-US" dirty="0">
                <a:effectLst/>
                <a:latin typeface="Times New Roman" panose="02020603050405020304" pitchFamily="18" charset="0"/>
                <a:ea typeface="Arial" panose="020B0604020202020204" pitchFamily="34" charset="0"/>
                <a:cs typeface="Times New Roman" panose="02020603050405020304" pitchFamily="18" charset="0"/>
              </a:rPr>
              <a:t> </a:t>
            </a:r>
            <a:r>
              <a:rPr lang="en-US" dirty="0" err="1">
                <a:effectLst/>
                <a:latin typeface="Times New Roman" panose="02020603050405020304" pitchFamily="18" charset="0"/>
                <a:ea typeface="Arial" panose="020B0604020202020204" pitchFamily="34" charset="0"/>
                <a:cs typeface="Times New Roman" panose="02020603050405020304" pitchFamily="18" charset="0"/>
              </a:rPr>
              <a:t>các</a:t>
            </a:r>
            <a:r>
              <a:rPr lang="en-US" dirty="0">
                <a:effectLst/>
                <a:latin typeface="Times New Roman" panose="02020603050405020304" pitchFamily="18" charset="0"/>
                <a:ea typeface="Arial" panose="020B0604020202020204" pitchFamily="34" charset="0"/>
                <a:cs typeface="Times New Roman" panose="02020603050405020304" pitchFamily="18" charset="0"/>
              </a:rPr>
              <a:t> </a:t>
            </a:r>
            <a:r>
              <a:rPr lang="en-US" dirty="0" err="1">
                <a:effectLst/>
                <a:latin typeface="Times New Roman" panose="02020603050405020304" pitchFamily="18" charset="0"/>
                <a:ea typeface="Arial" panose="020B0604020202020204" pitchFamily="34" charset="0"/>
                <a:cs typeface="Times New Roman" panose="02020603050405020304" pitchFamily="18" charset="0"/>
              </a:rPr>
              <a:t>cơ</a:t>
            </a:r>
            <a:r>
              <a:rPr lang="en-US" dirty="0">
                <a:effectLst/>
                <a:latin typeface="Times New Roman" panose="02020603050405020304" pitchFamily="18" charset="0"/>
                <a:ea typeface="Arial" panose="020B0604020202020204" pitchFamily="34" charset="0"/>
                <a:cs typeface="Times New Roman" panose="02020603050405020304" pitchFamily="18" charset="0"/>
              </a:rPr>
              <a:t> </a:t>
            </a:r>
            <a:r>
              <a:rPr lang="en-US" dirty="0" err="1">
                <a:effectLst/>
                <a:latin typeface="Times New Roman" panose="02020603050405020304" pitchFamily="18" charset="0"/>
                <a:ea typeface="Arial" panose="020B0604020202020204" pitchFamily="34" charset="0"/>
                <a:cs typeface="Times New Roman" panose="02020603050405020304" pitchFamily="18" charset="0"/>
              </a:rPr>
              <a:t>quan</a:t>
            </a:r>
            <a:r>
              <a:rPr lang="en-US" dirty="0">
                <a:effectLst/>
                <a:latin typeface="Times New Roman" panose="02020603050405020304" pitchFamily="18" charset="0"/>
                <a:ea typeface="Arial" panose="020B0604020202020204" pitchFamily="34" charset="0"/>
                <a:cs typeface="Times New Roman" panose="02020603050405020304" pitchFamily="18" charset="0"/>
              </a:rPr>
              <a:t> </a:t>
            </a:r>
            <a:r>
              <a:rPr lang="en-US" dirty="0" err="1">
                <a:effectLst/>
                <a:latin typeface="Times New Roman" panose="02020603050405020304" pitchFamily="18" charset="0"/>
                <a:ea typeface="Arial" panose="020B0604020202020204" pitchFamily="34" charset="0"/>
                <a:cs typeface="Times New Roman" panose="02020603050405020304" pitchFamily="18" charset="0"/>
              </a:rPr>
              <a:t>liên</a:t>
            </a:r>
            <a:r>
              <a:rPr lang="en-US" dirty="0">
                <a:effectLst/>
                <a:latin typeface="Times New Roman" panose="02020603050405020304" pitchFamily="18" charset="0"/>
                <a:ea typeface="Arial" panose="020B0604020202020204" pitchFamily="34" charset="0"/>
                <a:cs typeface="Times New Roman" panose="02020603050405020304" pitchFamily="18" charset="0"/>
              </a:rPr>
              <a:t> </a:t>
            </a:r>
            <a:r>
              <a:rPr lang="en-US" dirty="0" err="1">
                <a:effectLst/>
                <a:latin typeface="Times New Roman" panose="02020603050405020304" pitchFamily="18" charset="0"/>
                <a:ea typeface="Arial" panose="020B0604020202020204" pitchFamily="34" charset="0"/>
                <a:cs typeface="Times New Roman" panose="02020603050405020304" pitchFamily="18" charset="0"/>
              </a:rPr>
              <a:t>quan</a:t>
            </a:r>
            <a:r>
              <a:rPr lang="en-US" dirty="0">
                <a:effectLst/>
                <a:latin typeface="Times New Roman" panose="02020603050405020304" pitchFamily="18" charset="0"/>
                <a:ea typeface="Arial" panose="020B0604020202020204" pitchFamily="34" charset="0"/>
                <a:cs typeface="Times New Roman" panose="02020603050405020304" pitchFamily="18" charset="0"/>
              </a:rPr>
              <a:t> </a:t>
            </a:r>
            <a:r>
              <a:rPr lang="en-US" dirty="0" err="1">
                <a:effectLst/>
                <a:latin typeface="Times New Roman" panose="02020603050405020304" pitchFamily="18" charset="0"/>
                <a:ea typeface="Arial" panose="020B0604020202020204" pitchFamily="34" charset="0"/>
                <a:cs typeface="Times New Roman" panose="02020603050405020304" pitchFamily="18" charset="0"/>
              </a:rPr>
              <a:t>trong</a:t>
            </a:r>
            <a:r>
              <a:rPr lang="en-US" dirty="0">
                <a:effectLst/>
                <a:latin typeface="Times New Roman" panose="02020603050405020304" pitchFamily="18" charset="0"/>
                <a:ea typeface="Arial" panose="020B0604020202020204" pitchFamily="34" charset="0"/>
                <a:cs typeface="Times New Roman" panose="02020603050405020304" pitchFamily="18" charset="0"/>
              </a:rPr>
              <a:t> </a:t>
            </a:r>
            <a:r>
              <a:rPr lang="en-US" dirty="0" err="1">
                <a:effectLst/>
                <a:latin typeface="Times New Roman" panose="02020603050405020304" pitchFamily="18" charset="0"/>
                <a:ea typeface="Arial" panose="020B0604020202020204" pitchFamily="34" charset="0"/>
                <a:cs typeface="Times New Roman" panose="02020603050405020304" pitchFamily="18" charset="0"/>
              </a:rPr>
              <a:t>xác</a:t>
            </a:r>
            <a:r>
              <a:rPr lang="en-US" dirty="0">
                <a:effectLst/>
                <a:latin typeface="Times New Roman" panose="02020603050405020304" pitchFamily="18" charset="0"/>
                <a:ea typeface="Arial" panose="020B0604020202020204" pitchFamily="34" charset="0"/>
                <a:cs typeface="Times New Roman" panose="02020603050405020304" pitchFamily="18" charset="0"/>
              </a:rPr>
              <a:t> </a:t>
            </a:r>
            <a:r>
              <a:rPr lang="en-US" dirty="0" err="1">
                <a:effectLst/>
                <a:latin typeface="Times New Roman" panose="02020603050405020304" pitchFamily="18" charset="0"/>
                <a:ea typeface="Arial" panose="020B0604020202020204" pitchFamily="34" charset="0"/>
                <a:cs typeface="Times New Roman" panose="02020603050405020304" pitchFamily="18" charset="0"/>
              </a:rPr>
              <a:t>định</a:t>
            </a:r>
            <a:r>
              <a:rPr lang="vi-VN" dirty="0">
                <a:latin typeface="Times New Roman" panose="02020603050405020304" pitchFamily="18" charset="0"/>
                <a:ea typeface="Arial" panose="020B0604020202020204" pitchFamily="34" charset="0"/>
                <a:cs typeface="Times New Roman" panose="02020603050405020304" pitchFamily="18" charset="0"/>
              </a:rPr>
              <a:t> m</a:t>
            </a:r>
            <a:r>
              <a:rPr lang="vi-VN" baseline="-25000" dirty="0">
                <a:latin typeface="Times New Roman" panose="02020603050405020304" pitchFamily="18" charset="0"/>
                <a:ea typeface="Arial" panose="020B0604020202020204" pitchFamily="34" charset="0"/>
                <a:cs typeface="Times New Roman" panose="02020603050405020304" pitchFamily="18" charset="0"/>
              </a:rPr>
              <a:t>3</a:t>
            </a:r>
            <a:endParaRPr lang="en-US" dirty="0"/>
          </a:p>
        </p:txBody>
      </p:sp>
    </p:spTree>
    <p:extLst>
      <p:ext uri="{BB962C8B-B14F-4D97-AF65-F5344CB8AC3E}">
        <p14:creationId xmlns:p14="http://schemas.microsoft.com/office/powerpoint/2010/main" val="3139503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4510DE-9A95-FB42-A775-BF0BF6E1EF60}"/>
              </a:ext>
            </a:extLst>
          </p:cNvPr>
          <p:cNvSpPr>
            <a:spLocks noGrp="1"/>
          </p:cNvSpPr>
          <p:nvPr>
            <p:ph type="sldNum" sz="quarter" idx="12"/>
          </p:nvPr>
        </p:nvSpPr>
        <p:spPr/>
        <p:txBody>
          <a:bodyPr/>
          <a:lstStyle/>
          <a:p>
            <a:fld id="{F6DA5C58-16BB-4099-8212-F5FAE231E152}" type="slidenum">
              <a:rPr lang="vi-VN" smtClean="0"/>
              <a:t>13</a:t>
            </a:fld>
            <a:endParaRPr lang="vi-VN"/>
          </a:p>
        </p:txBody>
      </p:sp>
      <p:sp>
        <p:nvSpPr>
          <p:cNvPr id="10" name="Title 1">
            <a:extLst>
              <a:ext uri="{FF2B5EF4-FFF2-40B4-BE49-F238E27FC236}">
                <a16:creationId xmlns:a16="http://schemas.microsoft.com/office/drawing/2014/main" id="{8CF3E2D8-F873-EF42-9387-E826AF4A90D3}"/>
              </a:ext>
            </a:extLst>
          </p:cNvPr>
          <p:cNvSpPr>
            <a:spLocks noGrp="1"/>
          </p:cNvSpPr>
          <p:nvPr>
            <p:ph type="title"/>
          </p:nvPr>
        </p:nvSpPr>
        <p:spPr>
          <a:xfrm>
            <a:off x="457200" y="0"/>
            <a:ext cx="8229600" cy="908720"/>
          </a:xfrm>
        </p:spPr>
        <p:txBody>
          <a:bodyPr>
            <a:normAutofit/>
          </a:bodyPr>
          <a:lstStyle/>
          <a:p>
            <a:r>
              <a:rPr lang="en-US" dirty="0">
                <a:solidFill>
                  <a:schemeClr val="accent1">
                    <a:lumMod val="75000"/>
                  </a:schemeClr>
                </a:solidFill>
              </a:rPr>
              <a:t>4. </a:t>
            </a:r>
            <a:r>
              <a:rPr lang="en-US" dirty="0" err="1">
                <a:solidFill>
                  <a:schemeClr val="accent1">
                    <a:lumMod val="75000"/>
                  </a:schemeClr>
                </a:solidFill>
              </a:rPr>
              <a:t>Đề</a:t>
            </a:r>
            <a:r>
              <a:rPr lang="en-US" dirty="0">
                <a:solidFill>
                  <a:schemeClr val="accent1">
                    <a:lumMod val="75000"/>
                  </a:schemeClr>
                </a:solidFill>
              </a:rPr>
              <a:t> </a:t>
            </a:r>
            <a:r>
              <a:rPr lang="en-US" dirty="0" err="1">
                <a:solidFill>
                  <a:schemeClr val="accent1">
                    <a:lumMod val="75000"/>
                  </a:schemeClr>
                </a:solidFill>
              </a:rPr>
              <a:t>xuất</a:t>
            </a:r>
            <a:r>
              <a:rPr lang="en-US" dirty="0">
                <a:solidFill>
                  <a:schemeClr val="accent1">
                    <a:lumMod val="75000"/>
                  </a:schemeClr>
                </a:solidFill>
              </a:rPr>
              <a:t> </a:t>
            </a:r>
            <a:r>
              <a:rPr lang="en-US" b="1" dirty="0">
                <a:solidFill>
                  <a:schemeClr val="accent1">
                    <a:lumMod val="75000"/>
                  </a:schemeClr>
                </a:solidFill>
                <a:latin typeface="Constantia" panose="02030602050306030303" pitchFamily="18" charset="0"/>
                <a:cs typeface="Times New Roman" pitchFamily="18" charset="0"/>
              </a:rPr>
              <a:t>m3 (1)</a:t>
            </a:r>
            <a:endParaRPr lang="en-US" dirty="0">
              <a:solidFill>
                <a:schemeClr val="accent1">
                  <a:lumMod val="75000"/>
                </a:schemeClr>
              </a:solidFill>
            </a:endParaRPr>
          </a:p>
        </p:txBody>
      </p:sp>
      <p:sp>
        <p:nvSpPr>
          <p:cNvPr id="2" name="TextBox 1">
            <a:extLst>
              <a:ext uri="{FF2B5EF4-FFF2-40B4-BE49-F238E27FC236}">
                <a16:creationId xmlns:a16="http://schemas.microsoft.com/office/drawing/2014/main" id="{3CF072B6-26BC-4486-984A-B720D5F287C1}"/>
              </a:ext>
            </a:extLst>
          </p:cNvPr>
          <p:cNvSpPr txBox="1"/>
          <p:nvPr/>
        </p:nvSpPr>
        <p:spPr>
          <a:xfrm>
            <a:off x="899592" y="1052736"/>
            <a:ext cx="7560840" cy="5632311"/>
          </a:xfrm>
          <a:prstGeom prst="rect">
            <a:avLst/>
          </a:prstGeom>
          <a:noFill/>
        </p:spPr>
        <p:txBody>
          <a:bodyPr wrap="square" rtlCol="0">
            <a:spAutoFit/>
          </a:bodyPr>
          <a:lstStyle/>
          <a:p>
            <a:pPr algn="just">
              <a:spcAft>
                <a:spcPts val="1800"/>
              </a:spcAft>
            </a:pPr>
            <a:r>
              <a:rPr lang="en-US" sz="2200" spc="10" dirty="0">
                <a:latin typeface="Times New Roman" panose="02020603050405020304" pitchFamily="18" charset="0"/>
                <a:cs typeface="Times New Roman" panose="02020603050405020304" pitchFamily="18" charset="0"/>
              </a:rPr>
              <a:t>- T</a:t>
            </a:r>
            <a:r>
              <a:rPr lang="vi-VN" sz="2200" spc="10" dirty="0">
                <a:latin typeface="Times New Roman" panose="02020603050405020304" pitchFamily="18" charset="0"/>
                <a:cs typeface="Times New Roman" panose="02020603050405020304" pitchFamily="18" charset="0"/>
              </a:rPr>
              <a:t>ính giá trị m</a:t>
            </a:r>
            <a:r>
              <a:rPr lang="vi-VN" sz="2200" spc="10" baseline="-25000" dirty="0">
                <a:latin typeface="Times New Roman" panose="02020603050405020304" pitchFamily="18" charset="0"/>
                <a:cs typeface="Times New Roman" panose="02020603050405020304" pitchFamily="18" charset="0"/>
              </a:rPr>
              <a:t>3 </a:t>
            </a:r>
            <a:r>
              <a:rPr lang="vi-VN" sz="2200" spc="10" dirty="0">
                <a:latin typeface="Times New Roman" panose="02020603050405020304" pitchFamily="18" charset="0"/>
                <a:cs typeface="Times New Roman" panose="02020603050405020304" pitchFamily="18" charset="0"/>
              </a:rPr>
              <a:t>theo tỷ lệ % của tiền sử dụng đất</a:t>
            </a:r>
            <a:r>
              <a:rPr lang="en-US" sz="2200" spc="10" dirty="0">
                <a:latin typeface="Times New Roman" panose="02020603050405020304" pitchFamily="18" charset="0"/>
                <a:cs typeface="Times New Roman" panose="02020603050405020304" pitchFamily="18" charset="0"/>
              </a:rPr>
              <a:t> </a:t>
            </a:r>
            <a:r>
              <a:rPr lang="vi-VN" sz="2200" spc="10" dirty="0">
                <a:latin typeface="Times New Roman" panose="02020603050405020304" pitchFamily="18" charset="0"/>
                <a:cs typeface="Times New Roman" panose="02020603050405020304" pitchFamily="18" charset="0"/>
              </a:rPr>
              <a:t>nhà đầu tư phải nộp tùy theo đặc điểm tình hình của mỗi địa</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phương</a:t>
            </a:r>
            <a:r>
              <a:rPr lang="en-US" sz="2200" spc="10" dirty="0">
                <a:latin typeface="Times New Roman" panose="02020603050405020304" pitchFamily="18" charset="0"/>
                <a:cs typeface="Times New Roman" panose="02020603050405020304" pitchFamily="18" charset="0"/>
              </a:rPr>
              <a:t>.</a:t>
            </a:r>
          </a:p>
          <a:p>
            <a:pPr algn="just">
              <a:spcAft>
                <a:spcPts val="1800"/>
              </a:spcAft>
            </a:pPr>
            <a:r>
              <a:rPr lang="en-US" sz="2200" spc="10" dirty="0">
                <a:latin typeface="Times New Roman" panose="02020603050405020304" pitchFamily="18" charset="0"/>
                <a:cs typeface="Times New Roman" panose="02020603050405020304" pitchFamily="18" charset="0"/>
              </a:rPr>
              <a:t>- C</a:t>
            </a:r>
            <a:r>
              <a:rPr lang="vi-VN" sz="2200" spc="10" dirty="0">
                <a:latin typeface="Times New Roman" panose="02020603050405020304" pitchFamily="18" charset="0"/>
                <a:cs typeface="Times New Roman" panose="02020603050405020304" pitchFamily="18" charset="0"/>
              </a:rPr>
              <a:t>hỉ sử dụng kết quả đấu giá của các khu đất, quỹ đất để thực hiện dự án đầu tư để tham chiếu</a:t>
            </a:r>
            <a:r>
              <a:rPr lang="en-US" sz="2200" spc="10" dirty="0">
                <a:latin typeface="Times New Roman" panose="02020603050405020304" pitchFamily="18" charset="0"/>
                <a:cs typeface="Times New Roman" panose="02020603050405020304" pitchFamily="18" charset="0"/>
              </a:rPr>
              <a:t> </a:t>
            </a:r>
          </a:p>
          <a:p>
            <a:pPr algn="just">
              <a:spcAft>
                <a:spcPts val="1800"/>
              </a:spcAft>
            </a:pPr>
            <a:r>
              <a:rPr lang="en-US" sz="2200" spc="10">
                <a:latin typeface="Times New Roman" panose="02020603050405020304" pitchFamily="18" charset="0"/>
                <a:cs typeface="Times New Roman" panose="02020603050405020304" pitchFamily="18" charset="0"/>
              </a:rPr>
              <a:t>- Chỉ </a:t>
            </a:r>
            <a:r>
              <a:rPr lang="en-US" sz="2200" spc="10" dirty="0" err="1">
                <a:latin typeface="Times New Roman" panose="02020603050405020304" pitchFamily="18" charset="0"/>
                <a:cs typeface="Times New Roman" panose="02020603050405020304" pitchFamily="18" charset="0"/>
              </a:rPr>
              <a:t>sử</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dụng</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kết</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quả</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đấu</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giá</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của</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các</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khu</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đất</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mà</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nhà</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đầu</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tư</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đã</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hoàn</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thành</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nghĩa</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vụ</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tài</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chính</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với</a:t>
            </a:r>
            <a:r>
              <a:rPr lang="en-US" sz="2200" spc="10" dirty="0">
                <a:latin typeface="Times New Roman" panose="02020603050405020304" pitchFamily="18" charset="0"/>
                <a:cs typeface="Times New Roman" panose="02020603050405020304" pitchFamily="18" charset="0"/>
              </a:rPr>
              <a:t> </a:t>
            </a:r>
            <a:r>
              <a:rPr lang="en-US" sz="2200" spc="10" err="1">
                <a:latin typeface="Times New Roman" panose="02020603050405020304" pitchFamily="18" charset="0"/>
                <a:cs typeface="Times New Roman" panose="02020603050405020304" pitchFamily="18" charset="0"/>
              </a:rPr>
              <a:t>Nhà</a:t>
            </a:r>
            <a:r>
              <a:rPr lang="en-US" sz="2200" spc="10">
                <a:latin typeface="Times New Roman" panose="02020603050405020304" pitchFamily="18" charset="0"/>
                <a:cs typeface="Times New Roman" panose="02020603050405020304" pitchFamily="18" charset="0"/>
              </a:rPr>
              <a:t> nước</a:t>
            </a:r>
            <a:endParaRPr lang="en-US" sz="2200" spc="10" dirty="0">
              <a:latin typeface="Times New Roman" panose="02020603050405020304" pitchFamily="18" charset="0"/>
              <a:cs typeface="Times New Roman" panose="02020603050405020304" pitchFamily="18" charset="0"/>
            </a:endParaRPr>
          </a:p>
          <a:p>
            <a:pPr algn="just">
              <a:spcAft>
                <a:spcPts val="1800"/>
              </a:spcAft>
            </a:pPr>
            <a:r>
              <a:rPr lang="en-US" sz="2200" spc="10">
                <a:latin typeface="Times New Roman" panose="02020603050405020304" pitchFamily="18" charset="0"/>
                <a:cs typeface="Times New Roman" panose="02020603050405020304" pitchFamily="18" charset="0"/>
              </a:rPr>
              <a:t>- </a:t>
            </a:r>
            <a:r>
              <a:rPr lang="de-DE" sz="2200"/>
              <a:t>BĐS</a:t>
            </a:r>
            <a:r>
              <a:rPr lang="en-US" sz="2200"/>
              <a:t> </a:t>
            </a:r>
            <a:r>
              <a:rPr lang="en-US" sz="2200" dirty="0" err="1"/>
              <a:t>là</a:t>
            </a:r>
            <a:r>
              <a:rPr lang="en-US" sz="2200" dirty="0"/>
              <a:t> </a:t>
            </a:r>
            <a:r>
              <a:rPr lang="vi-VN" sz="2200" dirty="0"/>
              <a:t>một trong những thành tố quan trọng của GDP</a:t>
            </a:r>
            <a:r>
              <a:rPr lang="en-US" sz="2200" dirty="0"/>
              <a:t> </a:t>
            </a:r>
            <a:r>
              <a:rPr lang="en-US" sz="2200" i="1" dirty="0"/>
              <a:t>(</a:t>
            </a:r>
            <a:r>
              <a:rPr lang="vi-VN" sz="2200" i="1" dirty="0"/>
              <a:t>chiếm 5 - 10% GDP, nền kinh tế có tổng tích luỹ cao lên tới 15 - 20% GDP</a:t>
            </a:r>
            <a:r>
              <a:rPr lang="en-US" sz="2200" i="1"/>
              <a:t>)</a:t>
            </a:r>
            <a:r>
              <a:rPr lang="en-US" sz="2200"/>
              <a:t>. Xác </a:t>
            </a:r>
            <a:r>
              <a:rPr lang="en-US" sz="2200" dirty="0" err="1"/>
              <a:t>định</a:t>
            </a:r>
            <a:r>
              <a:rPr lang="en-US" sz="2200" dirty="0"/>
              <a:t> </a:t>
            </a:r>
            <a:r>
              <a:rPr lang="en-US" sz="2200" dirty="0" err="1"/>
              <a:t>giá</a:t>
            </a:r>
            <a:r>
              <a:rPr lang="en-US" sz="2200" dirty="0"/>
              <a:t> </a:t>
            </a:r>
            <a:r>
              <a:rPr lang="en-US" sz="2200" err="1"/>
              <a:t>trị</a:t>
            </a:r>
            <a:r>
              <a:rPr lang="en-US" sz="2200"/>
              <a:t> m</a:t>
            </a:r>
            <a:r>
              <a:rPr lang="en-US" sz="2200" baseline="-25000"/>
              <a:t>3</a:t>
            </a:r>
            <a:r>
              <a:rPr lang="en-US" sz="2200"/>
              <a:t> </a:t>
            </a:r>
            <a:r>
              <a:rPr lang="en-US" sz="2200" dirty="0" err="1"/>
              <a:t>xét</a:t>
            </a:r>
            <a:r>
              <a:rPr lang="en-US" sz="2200" dirty="0"/>
              <a:t> </a:t>
            </a:r>
            <a:r>
              <a:rPr lang="en-US" sz="2200" dirty="0" err="1"/>
              <a:t>trong</a:t>
            </a:r>
            <a:r>
              <a:rPr lang="en-US" sz="2200" dirty="0"/>
              <a:t> </a:t>
            </a:r>
            <a:r>
              <a:rPr lang="en-US" sz="2200" dirty="0" err="1"/>
              <a:t>mối</a:t>
            </a:r>
            <a:r>
              <a:rPr lang="en-US" sz="2200" dirty="0"/>
              <a:t> </a:t>
            </a:r>
            <a:r>
              <a:rPr lang="en-US" sz="2200" dirty="0" err="1"/>
              <a:t>tương</a:t>
            </a:r>
            <a:r>
              <a:rPr lang="en-US" sz="2200" dirty="0"/>
              <a:t> </a:t>
            </a:r>
            <a:r>
              <a:rPr lang="en-US" sz="2200" dirty="0" err="1"/>
              <a:t>quan</a:t>
            </a:r>
            <a:r>
              <a:rPr lang="en-US" sz="2200" dirty="0"/>
              <a:t> </a:t>
            </a:r>
            <a:r>
              <a:rPr lang="en-US" sz="2200" dirty="0" err="1"/>
              <a:t>với</a:t>
            </a:r>
            <a:r>
              <a:rPr lang="en-US" sz="2200" dirty="0"/>
              <a:t> </a:t>
            </a:r>
            <a:r>
              <a:rPr lang="en-US" sz="2200" dirty="0" err="1"/>
              <a:t>giá</a:t>
            </a:r>
            <a:r>
              <a:rPr lang="en-US" sz="2200" dirty="0"/>
              <a:t> </a:t>
            </a:r>
            <a:r>
              <a:rPr lang="en-US" sz="2200" dirty="0" err="1"/>
              <a:t>trị</a:t>
            </a:r>
            <a:r>
              <a:rPr lang="en-US" sz="2200" dirty="0"/>
              <a:t> GDP </a:t>
            </a:r>
            <a:r>
              <a:rPr lang="en-US" sz="2200" dirty="0" err="1"/>
              <a:t>trên</a:t>
            </a:r>
            <a:r>
              <a:rPr lang="en-US" sz="2200" dirty="0"/>
              <a:t> </a:t>
            </a:r>
            <a:r>
              <a:rPr lang="en-US" sz="2200" dirty="0" err="1"/>
              <a:t>địa</a:t>
            </a:r>
            <a:r>
              <a:rPr lang="en-US" sz="2200" dirty="0"/>
              <a:t> </a:t>
            </a:r>
            <a:r>
              <a:rPr lang="en-US" sz="2200" dirty="0" err="1"/>
              <a:t>bàn</a:t>
            </a:r>
            <a:r>
              <a:rPr lang="en-US" sz="2200" dirty="0"/>
              <a:t> </a:t>
            </a:r>
            <a:r>
              <a:rPr lang="en-US" sz="2200" dirty="0" err="1"/>
              <a:t>tỉnh</a:t>
            </a:r>
            <a:r>
              <a:rPr lang="en-US" sz="2200" dirty="0"/>
              <a:t> </a:t>
            </a:r>
            <a:r>
              <a:rPr lang="en-US" sz="2200" dirty="0" err="1"/>
              <a:t>hoặc</a:t>
            </a:r>
            <a:r>
              <a:rPr lang="en-US" sz="2200" dirty="0"/>
              <a:t> </a:t>
            </a:r>
            <a:r>
              <a:rPr lang="en-US" sz="2200" dirty="0" err="1"/>
              <a:t>thành</a:t>
            </a:r>
            <a:r>
              <a:rPr lang="en-US" sz="2200" dirty="0"/>
              <a:t> </a:t>
            </a:r>
            <a:r>
              <a:rPr lang="en-US" sz="2200" dirty="0" err="1"/>
              <a:t>phố</a:t>
            </a:r>
            <a:r>
              <a:rPr lang="en-US" sz="2200" dirty="0"/>
              <a:t>/</a:t>
            </a:r>
            <a:r>
              <a:rPr lang="en-US" sz="2200" dirty="0" err="1"/>
              <a:t>quận</a:t>
            </a:r>
            <a:r>
              <a:rPr lang="en-US" sz="2200" dirty="0"/>
              <a:t> </a:t>
            </a:r>
            <a:r>
              <a:rPr lang="en-US" sz="2200" dirty="0" err="1"/>
              <a:t>huyện</a:t>
            </a:r>
            <a:r>
              <a:rPr lang="en-US" sz="2200" dirty="0"/>
              <a:t> (</a:t>
            </a:r>
            <a:r>
              <a:rPr lang="en-US" sz="2200" err="1"/>
              <a:t>GRDP</a:t>
            </a:r>
            <a:r>
              <a:rPr lang="en-US" sz="2200"/>
              <a:t>).</a:t>
            </a:r>
          </a:p>
          <a:p>
            <a:pPr algn="just">
              <a:spcAft>
                <a:spcPts val="1800"/>
              </a:spcAft>
            </a:pPr>
            <a:r>
              <a:rPr lang="en-US" sz="2000">
                <a:latin typeface="Times New Roman" panose="02020603050405020304" pitchFamily="18" charset="0"/>
                <a:cs typeface="Times New Roman" panose="02020603050405020304" pitchFamily="18" charset="0"/>
              </a:rPr>
              <a:t>- Xem xét thêm quyền phát triển không gian của dự án </a:t>
            </a:r>
            <a:r>
              <a:rPr lang="en-US" sz="2000" i="1">
                <a:latin typeface="Times New Roman" panose="02020603050405020304" pitchFamily="18" charset="0"/>
                <a:cs typeface="Times New Roman" panose="02020603050405020304" pitchFamily="18" charset="0"/>
              </a:rPr>
              <a:t>(cùng một khu đất, hiệu quả địa tô thu được theo quy hoạch dự án tòa nhà trung tâm thương mại/chung cư lớn hơn rất nhiều địa tô xây dựng nhà ở các nhân (nếu thông qua đấu giá)</a:t>
            </a:r>
            <a:endParaRPr lang="en-US" sz="2200" dirty="0"/>
          </a:p>
        </p:txBody>
      </p:sp>
    </p:spTree>
    <p:extLst>
      <p:ext uri="{BB962C8B-B14F-4D97-AF65-F5344CB8AC3E}">
        <p14:creationId xmlns:p14="http://schemas.microsoft.com/office/powerpoint/2010/main" val="2551567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4510DE-9A95-FB42-A775-BF0BF6E1EF60}"/>
              </a:ext>
            </a:extLst>
          </p:cNvPr>
          <p:cNvSpPr>
            <a:spLocks noGrp="1"/>
          </p:cNvSpPr>
          <p:nvPr>
            <p:ph type="sldNum" sz="quarter" idx="12"/>
          </p:nvPr>
        </p:nvSpPr>
        <p:spPr/>
        <p:txBody>
          <a:bodyPr/>
          <a:lstStyle/>
          <a:p>
            <a:fld id="{F6DA5C58-16BB-4099-8212-F5FAE231E152}" type="slidenum">
              <a:rPr lang="vi-VN" smtClean="0"/>
              <a:t>14</a:t>
            </a:fld>
            <a:endParaRPr lang="vi-VN"/>
          </a:p>
        </p:txBody>
      </p:sp>
      <p:sp>
        <p:nvSpPr>
          <p:cNvPr id="10" name="Title 1">
            <a:extLst>
              <a:ext uri="{FF2B5EF4-FFF2-40B4-BE49-F238E27FC236}">
                <a16:creationId xmlns:a16="http://schemas.microsoft.com/office/drawing/2014/main" id="{8CF3E2D8-F873-EF42-9387-E826AF4A90D3}"/>
              </a:ext>
            </a:extLst>
          </p:cNvPr>
          <p:cNvSpPr>
            <a:spLocks noGrp="1"/>
          </p:cNvSpPr>
          <p:nvPr>
            <p:ph type="title"/>
          </p:nvPr>
        </p:nvSpPr>
        <p:spPr>
          <a:xfrm>
            <a:off x="457200" y="0"/>
            <a:ext cx="8229600" cy="908720"/>
          </a:xfrm>
        </p:spPr>
        <p:txBody>
          <a:bodyPr>
            <a:normAutofit/>
          </a:bodyPr>
          <a:lstStyle/>
          <a:p>
            <a:r>
              <a:rPr lang="en-US" dirty="0">
                <a:solidFill>
                  <a:schemeClr val="accent1">
                    <a:lumMod val="75000"/>
                  </a:schemeClr>
                </a:solidFill>
              </a:rPr>
              <a:t>4. </a:t>
            </a:r>
            <a:r>
              <a:rPr lang="en-US" dirty="0" err="1">
                <a:solidFill>
                  <a:schemeClr val="accent1">
                    <a:lumMod val="75000"/>
                  </a:schemeClr>
                </a:solidFill>
              </a:rPr>
              <a:t>Đề</a:t>
            </a:r>
            <a:r>
              <a:rPr lang="en-US" dirty="0">
                <a:solidFill>
                  <a:schemeClr val="accent1">
                    <a:lumMod val="75000"/>
                  </a:schemeClr>
                </a:solidFill>
              </a:rPr>
              <a:t> </a:t>
            </a:r>
            <a:r>
              <a:rPr lang="en-US" dirty="0" err="1">
                <a:solidFill>
                  <a:schemeClr val="accent1">
                    <a:lumMod val="75000"/>
                  </a:schemeClr>
                </a:solidFill>
              </a:rPr>
              <a:t>xuất</a:t>
            </a:r>
            <a:r>
              <a:rPr lang="en-US" dirty="0">
                <a:solidFill>
                  <a:schemeClr val="accent1">
                    <a:lumMod val="75000"/>
                  </a:schemeClr>
                </a:solidFill>
              </a:rPr>
              <a:t> </a:t>
            </a:r>
            <a:r>
              <a:rPr lang="en-US" dirty="0" err="1">
                <a:solidFill>
                  <a:schemeClr val="accent1">
                    <a:lumMod val="75000"/>
                  </a:schemeClr>
                </a:solidFill>
              </a:rPr>
              <a:t>về</a:t>
            </a:r>
            <a:r>
              <a:rPr lang="en-US" dirty="0">
                <a:solidFill>
                  <a:schemeClr val="accent1">
                    <a:lumMod val="75000"/>
                  </a:schemeClr>
                </a:solidFill>
              </a:rPr>
              <a:t> </a:t>
            </a:r>
            <a:r>
              <a:rPr lang="en-US" b="1" dirty="0">
                <a:solidFill>
                  <a:schemeClr val="accent1">
                    <a:lumMod val="75000"/>
                  </a:schemeClr>
                </a:solidFill>
                <a:latin typeface="Constantia" panose="02030602050306030303" pitchFamily="18" charset="0"/>
                <a:cs typeface="Times New Roman" pitchFamily="18" charset="0"/>
              </a:rPr>
              <a:t>m3 (2)</a:t>
            </a:r>
            <a:endParaRPr lang="en-US" dirty="0">
              <a:solidFill>
                <a:schemeClr val="accent1">
                  <a:lumMod val="75000"/>
                </a:schemeClr>
              </a:solidFill>
            </a:endParaRPr>
          </a:p>
        </p:txBody>
      </p:sp>
      <p:sp>
        <p:nvSpPr>
          <p:cNvPr id="2" name="TextBox 1">
            <a:extLst>
              <a:ext uri="{FF2B5EF4-FFF2-40B4-BE49-F238E27FC236}">
                <a16:creationId xmlns:a16="http://schemas.microsoft.com/office/drawing/2014/main" id="{3CF072B6-26BC-4486-984A-B720D5F287C1}"/>
              </a:ext>
            </a:extLst>
          </p:cNvPr>
          <p:cNvSpPr txBox="1"/>
          <p:nvPr/>
        </p:nvSpPr>
        <p:spPr>
          <a:xfrm>
            <a:off x="827584" y="1916832"/>
            <a:ext cx="7560840" cy="3908762"/>
          </a:xfrm>
          <a:prstGeom prst="rect">
            <a:avLst/>
          </a:prstGeom>
          <a:noFill/>
        </p:spPr>
        <p:txBody>
          <a:bodyPr wrap="square" rtlCol="0">
            <a:spAutoFit/>
          </a:bodyPr>
          <a:lstStyle/>
          <a:p>
            <a:pPr algn="just">
              <a:spcAft>
                <a:spcPts val="2400"/>
              </a:spcAft>
            </a:pP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Chỉ</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sử</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dụng</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thống</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nhất</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một</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phương</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pháp</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xác</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định</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giá</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trị</a:t>
            </a:r>
            <a:r>
              <a:rPr lang="en-US" sz="2200" spc="10" dirty="0">
                <a:latin typeface="Times New Roman" panose="02020603050405020304" pitchFamily="18" charset="0"/>
                <a:cs typeface="Times New Roman" panose="02020603050405020304" pitchFamily="18" charset="0"/>
              </a:rPr>
              <a:t> </a:t>
            </a:r>
            <a:r>
              <a:rPr lang="en-US" sz="2200" spc="10" dirty="0" err="1">
                <a:latin typeface="Times New Roman" panose="02020603050405020304" pitchFamily="18" charset="0"/>
                <a:cs typeface="Times New Roman" panose="02020603050405020304" pitchFamily="18" charset="0"/>
              </a:rPr>
              <a:t>m</a:t>
            </a:r>
            <a:r>
              <a:rPr lang="en-US" sz="2200" spc="10" baseline="-25000" dirty="0" err="1">
                <a:latin typeface="Times New Roman" panose="02020603050405020304" pitchFamily="18" charset="0"/>
                <a:cs typeface="Times New Roman" panose="02020603050405020304" pitchFamily="18" charset="0"/>
              </a:rPr>
              <a:t>3</a:t>
            </a:r>
            <a:endParaRPr lang="de-DE" sz="2200" dirty="0"/>
          </a:p>
          <a:p>
            <a:pPr algn="just">
              <a:spcAft>
                <a:spcPts val="2400"/>
              </a:spcAft>
            </a:pPr>
            <a:r>
              <a:rPr lang="de-DE" sz="2200" dirty="0"/>
              <a:t>- </a:t>
            </a:r>
            <a:r>
              <a:rPr lang="en-US" sz="2200" spc="10" dirty="0">
                <a:latin typeface="Times New Roman" panose="02020603050405020304" pitchFamily="18" charset="0"/>
                <a:cs typeface="Times New Roman" panose="02020603050405020304" pitchFamily="18" charset="0"/>
              </a:rPr>
              <a:t>H</a:t>
            </a:r>
            <a:r>
              <a:rPr lang="vi-VN" sz="2200" spc="10" dirty="0">
                <a:latin typeface="Times New Roman" panose="02020603050405020304" pitchFamily="18" charset="0"/>
                <a:cs typeface="Times New Roman" panose="02020603050405020304" pitchFamily="18" charset="0"/>
              </a:rPr>
              <a:t>ệ số k được xác định theo chỉ số trượt bình quân</a:t>
            </a:r>
            <a:r>
              <a:rPr lang="en-US" sz="2200" spc="10" dirty="0">
                <a:latin typeface="Times New Roman" panose="02020603050405020304" pitchFamily="18" charset="0"/>
                <a:cs typeface="Times New Roman" panose="02020603050405020304" pitchFamily="18" charset="0"/>
              </a:rPr>
              <a:t> </a:t>
            </a:r>
            <a:r>
              <a:rPr lang="vi-VN" sz="2200" spc="10" dirty="0">
                <a:latin typeface="Times New Roman" panose="02020603050405020304" pitchFamily="18" charset="0"/>
                <a:cs typeface="Times New Roman" panose="02020603050405020304" pitchFamily="18" charset="0"/>
              </a:rPr>
              <a:t>của hệ số điều chỉnh giá đất do địa phương ban hành cho 02 năm liền kề trước thời điểm phê duyệt </a:t>
            </a:r>
            <a:r>
              <a:rPr lang="en-US" sz="2200" spc="10" dirty="0" err="1">
                <a:latin typeface="Times New Roman" panose="02020603050405020304" pitchFamily="18" charset="0"/>
                <a:cs typeface="Times New Roman" panose="02020603050405020304" pitchFamily="18" charset="0"/>
              </a:rPr>
              <a:t>KHLCNĐT</a:t>
            </a:r>
            <a:r>
              <a:rPr lang="vi-VN" sz="2200" spc="10" dirty="0">
                <a:latin typeface="Times New Roman" panose="02020603050405020304" pitchFamily="18" charset="0"/>
                <a:cs typeface="Times New Roman" panose="02020603050405020304" pitchFamily="18" charset="0"/>
              </a:rPr>
              <a:t> của tuyến đường có giá đất cao nhất liền kề các khu đất, quỹ đất dự án đang xét.</a:t>
            </a:r>
            <a:r>
              <a:rPr lang="de-DE" sz="2200" dirty="0"/>
              <a:t> </a:t>
            </a:r>
          </a:p>
          <a:p>
            <a:pPr algn="just">
              <a:spcAft>
                <a:spcPts val="2400"/>
              </a:spcAft>
            </a:pPr>
            <a:r>
              <a:rPr lang="de-DE" sz="2200" dirty="0"/>
              <a:t>- Hệ số k được hiệu chỉnh trên cơ sở mối tương quan của một số yếu tố về quy mô diện tích, vị trí (của khu đất tham chiếu) để phản ánh gần nhất tính tương đồng với khu đất thực hiện dự án.</a:t>
            </a:r>
          </a:p>
          <a:p>
            <a:endParaRPr lang="en-US" sz="1200" dirty="0"/>
          </a:p>
        </p:txBody>
      </p:sp>
    </p:spTree>
    <p:extLst>
      <p:ext uri="{BB962C8B-B14F-4D97-AF65-F5344CB8AC3E}">
        <p14:creationId xmlns:p14="http://schemas.microsoft.com/office/powerpoint/2010/main" val="1824211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4510DE-9A95-FB42-A775-BF0BF6E1EF60}"/>
              </a:ext>
            </a:extLst>
          </p:cNvPr>
          <p:cNvSpPr>
            <a:spLocks noGrp="1"/>
          </p:cNvSpPr>
          <p:nvPr>
            <p:ph type="sldNum" sz="quarter" idx="12"/>
          </p:nvPr>
        </p:nvSpPr>
        <p:spPr/>
        <p:txBody>
          <a:bodyPr/>
          <a:lstStyle/>
          <a:p>
            <a:fld id="{F6DA5C58-16BB-4099-8212-F5FAE231E152}" type="slidenum">
              <a:rPr lang="vi-VN" smtClean="0"/>
              <a:t>15</a:t>
            </a:fld>
            <a:endParaRPr lang="vi-VN"/>
          </a:p>
        </p:txBody>
      </p:sp>
      <p:sp>
        <p:nvSpPr>
          <p:cNvPr id="10" name="Title 1">
            <a:extLst>
              <a:ext uri="{FF2B5EF4-FFF2-40B4-BE49-F238E27FC236}">
                <a16:creationId xmlns:a16="http://schemas.microsoft.com/office/drawing/2014/main" id="{8CF3E2D8-F873-EF42-9387-E826AF4A90D3}"/>
              </a:ext>
            </a:extLst>
          </p:cNvPr>
          <p:cNvSpPr>
            <a:spLocks noGrp="1"/>
          </p:cNvSpPr>
          <p:nvPr>
            <p:ph type="title"/>
          </p:nvPr>
        </p:nvSpPr>
        <p:spPr>
          <a:xfrm>
            <a:off x="457200" y="0"/>
            <a:ext cx="8229600" cy="908720"/>
          </a:xfrm>
        </p:spPr>
        <p:txBody>
          <a:bodyPr>
            <a:normAutofit/>
          </a:bodyPr>
          <a:lstStyle/>
          <a:p>
            <a:r>
              <a:rPr lang="en-US" dirty="0">
                <a:solidFill>
                  <a:schemeClr val="accent1">
                    <a:lumMod val="75000"/>
                  </a:schemeClr>
                </a:solidFill>
              </a:rPr>
              <a:t>5. </a:t>
            </a:r>
            <a:r>
              <a:rPr lang="en-US" dirty="0" err="1">
                <a:solidFill>
                  <a:schemeClr val="accent1">
                    <a:lumMod val="75000"/>
                  </a:schemeClr>
                </a:solidFill>
              </a:rPr>
              <a:t>Nhận</a:t>
            </a:r>
            <a:r>
              <a:rPr lang="en-US" dirty="0">
                <a:solidFill>
                  <a:schemeClr val="accent1">
                    <a:lumMod val="75000"/>
                  </a:schemeClr>
                </a:solidFill>
              </a:rPr>
              <a:t> </a:t>
            </a:r>
            <a:r>
              <a:rPr lang="en-US" dirty="0" err="1">
                <a:solidFill>
                  <a:schemeClr val="accent1">
                    <a:lumMod val="75000"/>
                  </a:schemeClr>
                </a:solidFill>
              </a:rPr>
              <a:t>định</a:t>
            </a:r>
            <a:r>
              <a:rPr lang="en-US" dirty="0">
                <a:solidFill>
                  <a:schemeClr val="accent1">
                    <a:lumMod val="75000"/>
                  </a:schemeClr>
                </a:solidFill>
              </a:rPr>
              <a:t> </a:t>
            </a:r>
            <a:r>
              <a:rPr lang="en-US" dirty="0" err="1">
                <a:solidFill>
                  <a:schemeClr val="accent1">
                    <a:lumMod val="75000"/>
                  </a:schemeClr>
                </a:solidFill>
              </a:rPr>
              <a:t>về</a:t>
            </a:r>
            <a:r>
              <a:rPr lang="en-US" dirty="0">
                <a:solidFill>
                  <a:schemeClr val="accent1">
                    <a:lumMod val="75000"/>
                  </a:schemeClr>
                </a:solidFill>
              </a:rPr>
              <a:t> </a:t>
            </a:r>
            <a:r>
              <a:rPr lang="en-US" b="1" dirty="0">
                <a:solidFill>
                  <a:schemeClr val="accent1">
                    <a:lumMod val="75000"/>
                  </a:schemeClr>
                </a:solidFill>
                <a:latin typeface="Constantia" panose="02030602050306030303" pitchFamily="18" charset="0"/>
                <a:cs typeface="Times New Roman" pitchFamily="18" charset="0"/>
              </a:rPr>
              <a:t>m3</a:t>
            </a:r>
            <a:endParaRPr lang="en-US" dirty="0">
              <a:solidFill>
                <a:schemeClr val="accent1">
                  <a:lumMod val="75000"/>
                </a:schemeClr>
              </a:solidFill>
            </a:endParaRPr>
          </a:p>
        </p:txBody>
      </p:sp>
      <p:sp>
        <p:nvSpPr>
          <p:cNvPr id="2" name="TextBox 1">
            <a:extLst>
              <a:ext uri="{FF2B5EF4-FFF2-40B4-BE49-F238E27FC236}">
                <a16:creationId xmlns:a16="http://schemas.microsoft.com/office/drawing/2014/main" id="{8422E87A-1770-CB4A-97F6-2CB30CF32DD8}"/>
              </a:ext>
            </a:extLst>
          </p:cNvPr>
          <p:cNvSpPr txBox="1"/>
          <p:nvPr/>
        </p:nvSpPr>
        <p:spPr>
          <a:xfrm>
            <a:off x="899592" y="1530950"/>
            <a:ext cx="2592288" cy="1938992"/>
          </a:xfrm>
          <a:prstGeom prst="rect">
            <a:avLst/>
          </a:prstGeom>
          <a:noFill/>
        </p:spPr>
        <p:txBody>
          <a:bodyPr wrap="square" rtlCol="0">
            <a:spAutoFit/>
          </a:bodyPr>
          <a:lstStyle/>
          <a:p>
            <a:r>
              <a:rPr lang="en-US" sz="2400" dirty="0" err="1"/>
              <a:t>Vậy</a:t>
            </a:r>
            <a:r>
              <a:rPr lang="en-US" sz="2400" dirty="0"/>
              <a:t> </a:t>
            </a:r>
            <a:r>
              <a:rPr lang="en-US" sz="2400" b="1" dirty="0">
                <a:latin typeface="Constantia" panose="02030602050306030303" pitchFamily="18" charset="0"/>
                <a:cs typeface="Times New Roman" pitchFamily="18" charset="0"/>
              </a:rPr>
              <a:t>m3 </a:t>
            </a:r>
            <a:r>
              <a:rPr lang="en-US" sz="2400" dirty="0" err="1"/>
              <a:t>là</a:t>
            </a:r>
            <a:r>
              <a:rPr lang="en-US" sz="2400" dirty="0"/>
              <a:t>?</a:t>
            </a:r>
          </a:p>
          <a:p>
            <a:endParaRPr lang="en-US" sz="2400" dirty="0"/>
          </a:p>
          <a:p>
            <a:pPr marL="342900" indent="-342900">
              <a:buAutoNum type="alphaLcParenR"/>
            </a:pPr>
            <a:r>
              <a:rPr lang="en-US" sz="2400" dirty="0"/>
              <a:t>Cao</a:t>
            </a:r>
          </a:p>
          <a:p>
            <a:pPr marL="342900" indent="-342900">
              <a:buAutoNum type="alphaLcParenR"/>
            </a:pPr>
            <a:r>
              <a:rPr lang="en-US" sz="2400" dirty="0" err="1"/>
              <a:t>Thấp</a:t>
            </a:r>
            <a:endParaRPr lang="en-US" sz="2400" dirty="0"/>
          </a:p>
          <a:p>
            <a:pPr marL="342900" indent="-342900">
              <a:buAutoNum type="alphaLcParenR"/>
            </a:pPr>
            <a:r>
              <a:rPr lang="en-US" sz="2400" dirty="0" err="1"/>
              <a:t>Đang</a:t>
            </a:r>
            <a:r>
              <a:rPr lang="en-US" sz="2400" dirty="0"/>
              <a:t> </a:t>
            </a:r>
            <a:r>
              <a:rPr lang="en-US" sz="2400" dirty="0" err="1"/>
              <a:t>tính</a:t>
            </a:r>
            <a:r>
              <a:rPr lang="en-US" sz="2400" dirty="0"/>
              <a:t> </a:t>
            </a:r>
            <a:r>
              <a:rPr lang="en-US" sz="2400" dirty="0" err="1"/>
              <a:t>đúng</a:t>
            </a:r>
            <a:r>
              <a:rPr lang="en-US" sz="2400" dirty="0"/>
              <a:t> </a:t>
            </a:r>
          </a:p>
        </p:txBody>
      </p:sp>
      <p:sp>
        <p:nvSpPr>
          <p:cNvPr id="5" name="Star: 5 Points 4">
            <a:extLst>
              <a:ext uri="{FF2B5EF4-FFF2-40B4-BE49-F238E27FC236}">
                <a16:creationId xmlns:a16="http://schemas.microsoft.com/office/drawing/2014/main" id="{55658D2F-1349-45C2-B7D0-AA8A564A9233}"/>
              </a:ext>
            </a:extLst>
          </p:cNvPr>
          <p:cNvSpPr/>
          <p:nvPr/>
        </p:nvSpPr>
        <p:spPr>
          <a:xfrm>
            <a:off x="3707904" y="1750473"/>
            <a:ext cx="4752528" cy="3744416"/>
          </a:xfrm>
          <a:prstGeom prst="star5">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95000"/>
                    <a:lumOff val="5000"/>
                  </a:schemeClr>
                </a:solidFill>
              </a:rPr>
              <a:t>Đề</a:t>
            </a:r>
            <a:r>
              <a:rPr lang="en-US" dirty="0">
                <a:solidFill>
                  <a:schemeClr val="tx1">
                    <a:lumMod val="95000"/>
                    <a:lumOff val="5000"/>
                  </a:schemeClr>
                </a:solidFill>
              </a:rPr>
              <a:t> </a:t>
            </a:r>
            <a:r>
              <a:rPr lang="en-US" dirty="0" err="1">
                <a:solidFill>
                  <a:schemeClr val="tx1">
                    <a:lumMod val="95000"/>
                    <a:lumOff val="5000"/>
                  </a:schemeClr>
                </a:solidFill>
              </a:rPr>
              <a:t>nghị</a:t>
            </a:r>
            <a:r>
              <a:rPr lang="en-US" dirty="0">
                <a:solidFill>
                  <a:schemeClr val="tx1">
                    <a:lumMod val="95000"/>
                    <a:lumOff val="5000"/>
                  </a:schemeClr>
                </a:solidFill>
              </a:rPr>
              <a:t> </a:t>
            </a:r>
            <a:r>
              <a:rPr lang="en-US" dirty="0" err="1">
                <a:solidFill>
                  <a:schemeClr val="tx1">
                    <a:lumMod val="95000"/>
                    <a:lumOff val="5000"/>
                  </a:schemeClr>
                </a:solidFill>
              </a:rPr>
              <a:t>chọn</a:t>
            </a:r>
            <a:r>
              <a:rPr lang="en-US" dirty="0">
                <a:solidFill>
                  <a:schemeClr val="tx1">
                    <a:lumMod val="95000"/>
                    <a:lumOff val="5000"/>
                  </a:schemeClr>
                </a:solidFill>
              </a:rPr>
              <a:t> </a:t>
            </a:r>
            <a:r>
              <a:rPr lang="en-US" dirty="0" err="1">
                <a:solidFill>
                  <a:schemeClr val="tx1">
                    <a:lumMod val="95000"/>
                    <a:lumOff val="5000"/>
                  </a:schemeClr>
                </a:solidFill>
              </a:rPr>
              <a:t>câu</a:t>
            </a:r>
            <a:r>
              <a:rPr lang="en-US" dirty="0">
                <a:solidFill>
                  <a:schemeClr val="tx1">
                    <a:lumMod val="95000"/>
                    <a:lumOff val="5000"/>
                  </a:schemeClr>
                </a:solidFill>
              </a:rPr>
              <a:t> </a:t>
            </a:r>
            <a:r>
              <a:rPr lang="en-US" dirty="0" err="1">
                <a:solidFill>
                  <a:schemeClr val="tx1">
                    <a:lumMod val="95000"/>
                    <a:lumOff val="5000"/>
                  </a:schemeClr>
                </a:solidFill>
              </a:rPr>
              <a:t>trả</a:t>
            </a:r>
            <a:r>
              <a:rPr lang="en-US" dirty="0">
                <a:solidFill>
                  <a:schemeClr val="tx1">
                    <a:lumMod val="95000"/>
                    <a:lumOff val="5000"/>
                  </a:schemeClr>
                </a:solidFill>
              </a:rPr>
              <a:t> </a:t>
            </a:r>
            <a:r>
              <a:rPr lang="en-US" dirty="0" err="1">
                <a:solidFill>
                  <a:schemeClr val="tx1">
                    <a:lumMod val="95000"/>
                    <a:lumOff val="5000"/>
                  </a:schemeClr>
                </a:solidFill>
              </a:rPr>
              <a:t>lời</a:t>
            </a:r>
            <a:endParaRPr lang="en-US" dirty="0">
              <a:solidFill>
                <a:schemeClr val="tx1">
                  <a:lumMod val="95000"/>
                  <a:lumOff val="5000"/>
                </a:schemeClr>
              </a:solidFill>
            </a:endParaRPr>
          </a:p>
          <a:p>
            <a:pPr algn="ctr"/>
            <a:endParaRPr lang="en-US" dirty="0"/>
          </a:p>
        </p:txBody>
      </p:sp>
    </p:spTree>
    <p:extLst>
      <p:ext uri="{BB962C8B-B14F-4D97-AF65-F5344CB8AC3E}">
        <p14:creationId xmlns:p14="http://schemas.microsoft.com/office/powerpoint/2010/main" val="1299403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1 Nguyên tắc ngân sách thăng bằng thể hiện thế nào trong Luật ngân sách nhà  nước?">
            <a:extLst>
              <a:ext uri="{FF2B5EF4-FFF2-40B4-BE49-F238E27FC236}">
                <a16:creationId xmlns:a16="http://schemas.microsoft.com/office/drawing/2014/main" id="{099488E0-7059-4562-A3C5-59B9A0AD8E3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r="-3279" b="24156"/>
          <a:stretch/>
        </p:blipFill>
        <p:spPr bwMode="auto">
          <a:xfrm>
            <a:off x="3923928" y="3859024"/>
            <a:ext cx="4680520" cy="240602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8E4510DE-9A95-FB42-A775-BF0BF6E1EF60}"/>
              </a:ext>
            </a:extLst>
          </p:cNvPr>
          <p:cNvSpPr>
            <a:spLocks noGrp="1"/>
          </p:cNvSpPr>
          <p:nvPr>
            <p:ph type="sldNum" sz="quarter" idx="12"/>
          </p:nvPr>
        </p:nvSpPr>
        <p:spPr/>
        <p:txBody>
          <a:bodyPr/>
          <a:lstStyle/>
          <a:p>
            <a:fld id="{F6DA5C58-16BB-4099-8212-F5FAE231E152}" type="slidenum">
              <a:rPr lang="vi-VN" smtClean="0"/>
              <a:t>16</a:t>
            </a:fld>
            <a:endParaRPr lang="vi-VN"/>
          </a:p>
        </p:txBody>
      </p:sp>
      <p:sp>
        <p:nvSpPr>
          <p:cNvPr id="10" name="Title 1">
            <a:extLst>
              <a:ext uri="{FF2B5EF4-FFF2-40B4-BE49-F238E27FC236}">
                <a16:creationId xmlns:a16="http://schemas.microsoft.com/office/drawing/2014/main" id="{8CF3E2D8-F873-EF42-9387-E826AF4A90D3}"/>
              </a:ext>
            </a:extLst>
          </p:cNvPr>
          <p:cNvSpPr>
            <a:spLocks noGrp="1"/>
          </p:cNvSpPr>
          <p:nvPr>
            <p:ph type="title"/>
          </p:nvPr>
        </p:nvSpPr>
        <p:spPr>
          <a:xfrm>
            <a:off x="457200" y="0"/>
            <a:ext cx="8229600" cy="908720"/>
          </a:xfrm>
        </p:spPr>
        <p:txBody>
          <a:bodyPr>
            <a:normAutofit/>
          </a:bodyPr>
          <a:lstStyle/>
          <a:p>
            <a:r>
              <a:rPr lang="en-US" dirty="0">
                <a:solidFill>
                  <a:schemeClr val="accent1">
                    <a:lumMod val="75000"/>
                  </a:schemeClr>
                </a:solidFill>
              </a:rPr>
              <a:t>6. </a:t>
            </a:r>
            <a:r>
              <a:rPr lang="en-US" dirty="0" err="1">
                <a:solidFill>
                  <a:schemeClr val="accent1">
                    <a:lumMod val="75000"/>
                  </a:schemeClr>
                </a:solidFill>
              </a:rPr>
              <a:t>Phương</a:t>
            </a:r>
            <a:r>
              <a:rPr lang="en-US" dirty="0">
                <a:solidFill>
                  <a:schemeClr val="accent1">
                    <a:lumMod val="75000"/>
                  </a:schemeClr>
                </a:solidFill>
              </a:rPr>
              <a:t> </a:t>
            </a:r>
            <a:r>
              <a:rPr lang="en-US" dirty="0" err="1">
                <a:solidFill>
                  <a:schemeClr val="accent1">
                    <a:lumMod val="75000"/>
                  </a:schemeClr>
                </a:solidFill>
              </a:rPr>
              <a:t>án</a:t>
            </a:r>
            <a:r>
              <a:rPr lang="en-US" dirty="0">
                <a:solidFill>
                  <a:schemeClr val="accent1">
                    <a:lumMod val="75000"/>
                  </a:schemeClr>
                </a:solidFill>
              </a:rPr>
              <a:t> </a:t>
            </a:r>
            <a:r>
              <a:rPr lang="en-US" dirty="0" err="1">
                <a:solidFill>
                  <a:schemeClr val="accent1">
                    <a:lumMod val="75000"/>
                  </a:schemeClr>
                </a:solidFill>
              </a:rPr>
              <a:t>sửa</a:t>
            </a:r>
            <a:r>
              <a:rPr lang="en-US" dirty="0">
                <a:solidFill>
                  <a:schemeClr val="accent1">
                    <a:lumMod val="75000"/>
                  </a:schemeClr>
                </a:solidFill>
              </a:rPr>
              <a:t> </a:t>
            </a:r>
            <a:r>
              <a:rPr lang="en-US" b="1" dirty="0">
                <a:solidFill>
                  <a:schemeClr val="accent1">
                    <a:lumMod val="75000"/>
                  </a:schemeClr>
                </a:solidFill>
                <a:latin typeface="Constantia" panose="02030602050306030303" pitchFamily="18" charset="0"/>
                <a:cs typeface="Times New Roman" pitchFamily="18" charset="0"/>
              </a:rPr>
              <a:t>m3</a:t>
            </a:r>
            <a:endParaRPr lang="en-US" dirty="0">
              <a:solidFill>
                <a:schemeClr val="accent1">
                  <a:lumMod val="75000"/>
                </a:schemeClr>
              </a:solidFill>
            </a:endParaRPr>
          </a:p>
        </p:txBody>
      </p:sp>
      <p:sp>
        <p:nvSpPr>
          <p:cNvPr id="5" name="TextBox 4">
            <a:extLst>
              <a:ext uri="{FF2B5EF4-FFF2-40B4-BE49-F238E27FC236}">
                <a16:creationId xmlns:a16="http://schemas.microsoft.com/office/drawing/2014/main" id="{D4575774-88B9-4531-ABB1-0A6250C4E6A8}"/>
              </a:ext>
            </a:extLst>
          </p:cNvPr>
          <p:cNvSpPr txBox="1"/>
          <p:nvPr/>
        </p:nvSpPr>
        <p:spPr>
          <a:xfrm>
            <a:off x="529389" y="1196752"/>
            <a:ext cx="7704856" cy="2805896"/>
          </a:xfrm>
          <a:prstGeom prst="rect">
            <a:avLst/>
          </a:prstGeom>
          <a:noFill/>
        </p:spPr>
        <p:txBody>
          <a:bodyPr wrap="square" rtlCol="0">
            <a:spAutoFit/>
          </a:bodyPr>
          <a:lstStyle/>
          <a:p>
            <a:pPr indent="457200" algn="just">
              <a:lnSpc>
                <a:spcPts val="2000"/>
              </a:lnSpc>
              <a:spcBef>
                <a:spcPts val="600"/>
              </a:spcBef>
              <a:spcAft>
                <a:spcPts val="1200"/>
              </a:spcAft>
            </a:pPr>
            <a:r>
              <a:rPr lang="de-DE" sz="2200" dirty="0">
                <a:effectLst/>
                <a:latin typeface="Times New Roman" panose="02020603050405020304" pitchFamily="18" charset="0"/>
                <a:ea typeface="Arial" panose="020B0604020202020204" pitchFamily="34" charset="0"/>
                <a:cs typeface="Times New Roman" panose="02020603050405020304" pitchFamily="18" charset="0"/>
              </a:rPr>
              <a:t>(i) PA1: Giữ nguyên phương pháp và cách thức xác định giá trị m3, hệ số k tại Phụ lục V Thông tư số 06 nhưng các địa phương được hiệu chỉnh hệ số k trên cơ sở hiệu chỉnh giữa giá trị GRDP trên địa bàn quận/huyện có dự án và GRDP trên địa bản tỉnh/thành phố (có xét tương quan với các địa phương trong cả nước). </a:t>
            </a:r>
            <a:endParaRPr lang="en-US" sz="2200" dirty="0">
              <a:latin typeface="Arial" panose="020B0604020202020204" pitchFamily="34" charset="0"/>
              <a:ea typeface="Arial" panose="020B0604020202020204" pitchFamily="34" charset="0"/>
              <a:cs typeface="Times New Roman" panose="02020603050405020304" pitchFamily="18" charset="0"/>
            </a:endParaRPr>
          </a:p>
          <a:p>
            <a:pPr indent="457200" algn="just">
              <a:lnSpc>
                <a:spcPts val="2000"/>
              </a:lnSpc>
              <a:spcBef>
                <a:spcPts val="600"/>
              </a:spcBef>
              <a:spcAft>
                <a:spcPts val="1200"/>
              </a:spcAft>
            </a:pPr>
            <a:r>
              <a:rPr lang="de-DE" sz="2200" dirty="0">
                <a:effectLst/>
                <a:latin typeface="Times New Roman" panose="02020603050405020304" pitchFamily="18" charset="0"/>
                <a:ea typeface="Arial" panose="020B0604020202020204" pitchFamily="34" charset="0"/>
                <a:cs typeface="Times New Roman" panose="02020603050405020304" pitchFamily="18" charset="0"/>
              </a:rPr>
              <a:t>(ii) PA2: Giữ nguyên phương pháp và cách thức xác định giá trị m3 tại Phụ lục V Thông tư số 06 nhưng có xét đến sự so sánh tương quan giữa khu đất của dự án và các khu đất tham chiếu. </a:t>
            </a:r>
            <a:endParaRPr lang="en-US" sz="22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67075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418058"/>
          </a:xfrm>
        </p:spPr>
        <p:txBody>
          <a:bodyPr>
            <a:noAutofit/>
          </a:bodyPr>
          <a:lstStyle/>
          <a:p>
            <a:r>
              <a:rPr lang="en-US" sz="3000" b="1" dirty="0">
                <a:solidFill>
                  <a:schemeClr val="accent1">
                    <a:lumMod val="75000"/>
                  </a:schemeClr>
                </a:solidFill>
              </a:rPr>
              <a:t>NỘI DUNG</a:t>
            </a:r>
            <a:endParaRPr lang="vi-VN" sz="3000" b="1" dirty="0">
              <a:solidFill>
                <a:schemeClr val="accent1">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4505936"/>
              </p:ext>
            </p:extLst>
          </p:nvPr>
        </p:nvGraphicFramePr>
        <p:xfrm>
          <a:off x="1259632" y="1412776"/>
          <a:ext cx="7437512"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4C8F2777-923D-E446-8A9F-4BAF275C1572}"/>
              </a:ext>
            </a:extLst>
          </p:cNvPr>
          <p:cNvSpPr>
            <a:spLocks noGrp="1"/>
          </p:cNvSpPr>
          <p:nvPr>
            <p:ph type="sldNum" sz="quarter" idx="12"/>
          </p:nvPr>
        </p:nvSpPr>
        <p:spPr/>
        <p:txBody>
          <a:bodyPr/>
          <a:lstStyle/>
          <a:p>
            <a:fld id="{F6DA5C58-16BB-4099-8212-F5FAE231E152}" type="slidenum">
              <a:rPr lang="vi-VN" smtClean="0"/>
              <a:t>17</a:t>
            </a:fld>
            <a:endParaRPr lang="vi-VN"/>
          </a:p>
        </p:txBody>
      </p:sp>
    </p:spTree>
    <p:extLst>
      <p:ext uri="{BB962C8B-B14F-4D97-AF65-F5344CB8AC3E}">
        <p14:creationId xmlns:p14="http://schemas.microsoft.com/office/powerpoint/2010/main" val="17018966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2"/>
          <p:cNvSpPr txBox="1">
            <a:spLocks noChangeArrowheads="1"/>
          </p:cNvSpPr>
          <p:nvPr/>
        </p:nvSpPr>
        <p:spPr>
          <a:xfrm>
            <a:off x="539552" y="0"/>
            <a:ext cx="8227888" cy="685800"/>
          </a:xfrm>
          <a:prstGeom prst="rect">
            <a:avLst/>
          </a:prstGeom>
        </p:spPr>
        <p:txBody>
          <a:bodyPr anchor="ctr"/>
          <a:lstStyle/>
          <a:p>
            <a:pPr marL="971550" lvl="1" indent="-514350" fontAlgn="auto">
              <a:spcAft>
                <a:spcPts val="0"/>
              </a:spcAft>
              <a:buAutoNum type="arabicPeriod"/>
              <a:defRPr/>
            </a:pPr>
            <a:r>
              <a:rPr lang="en-US" sz="2800" b="1" dirty="0" err="1">
                <a:solidFill>
                  <a:schemeClr val="accent1">
                    <a:lumMod val="75000"/>
                  </a:schemeClr>
                </a:solidFill>
                <a:latin typeface="+mj-lt"/>
                <a:ea typeface="+mj-ea"/>
                <a:cs typeface="Times New Roman" pitchFamily="18" charset="0"/>
              </a:rPr>
              <a:t>Hình</a:t>
            </a:r>
            <a:r>
              <a:rPr lang="en-US" sz="2800" b="1" dirty="0">
                <a:solidFill>
                  <a:schemeClr val="accent1">
                    <a:lumMod val="75000"/>
                  </a:schemeClr>
                </a:solidFill>
                <a:latin typeface="+mj-lt"/>
                <a:ea typeface="+mj-ea"/>
                <a:cs typeface="Times New Roman" pitchFamily="18" charset="0"/>
              </a:rPr>
              <a:t> </a:t>
            </a:r>
            <a:r>
              <a:rPr lang="en-US" sz="2800" b="1" dirty="0" err="1">
                <a:solidFill>
                  <a:schemeClr val="accent1">
                    <a:lumMod val="75000"/>
                  </a:schemeClr>
                </a:solidFill>
                <a:latin typeface="+mj-lt"/>
                <a:ea typeface="+mj-ea"/>
                <a:cs typeface="Times New Roman" pitchFamily="18" charset="0"/>
              </a:rPr>
              <a:t>thức</a:t>
            </a:r>
            <a:r>
              <a:rPr lang="en-US" sz="2800" b="1" dirty="0">
                <a:solidFill>
                  <a:schemeClr val="accent1">
                    <a:lumMod val="75000"/>
                  </a:schemeClr>
                </a:solidFill>
                <a:latin typeface="+mj-lt"/>
                <a:ea typeface="+mj-ea"/>
                <a:cs typeface="Times New Roman" pitchFamily="18" charset="0"/>
              </a:rPr>
              <a:t> </a:t>
            </a:r>
            <a:r>
              <a:rPr lang="en-US" sz="2800" b="1" dirty="0" err="1">
                <a:solidFill>
                  <a:schemeClr val="accent1">
                    <a:lumMod val="75000"/>
                  </a:schemeClr>
                </a:solidFill>
                <a:latin typeface="+mj-lt"/>
                <a:ea typeface="+mj-ea"/>
                <a:cs typeface="Times New Roman" pitchFamily="18" charset="0"/>
              </a:rPr>
              <a:t>đàm</a:t>
            </a:r>
            <a:r>
              <a:rPr lang="en-US" sz="2800" b="1" dirty="0">
                <a:solidFill>
                  <a:schemeClr val="accent1">
                    <a:lumMod val="75000"/>
                  </a:schemeClr>
                </a:solidFill>
                <a:latin typeface="+mj-lt"/>
                <a:ea typeface="+mj-ea"/>
                <a:cs typeface="Times New Roman" pitchFamily="18" charset="0"/>
              </a:rPr>
              <a:t> </a:t>
            </a:r>
            <a:r>
              <a:rPr lang="en-US" sz="2800" b="1" dirty="0" err="1">
                <a:solidFill>
                  <a:schemeClr val="accent1">
                    <a:lumMod val="75000"/>
                  </a:schemeClr>
                </a:solidFill>
                <a:latin typeface="+mj-lt"/>
                <a:ea typeface="+mj-ea"/>
                <a:cs typeface="Times New Roman" pitchFamily="18" charset="0"/>
              </a:rPr>
              <a:t>phán</a:t>
            </a:r>
            <a:r>
              <a:rPr lang="en-US" sz="2800" b="1" dirty="0">
                <a:solidFill>
                  <a:schemeClr val="accent1">
                    <a:lumMod val="75000"/>
                  </a:schemeClr>
                </a:solidFill>
                <a:latin typeface="+mj-lt"/>
                <a:ea typeface="+mj-ea"/>
                <a:cs typeface="Times New Roman" pitchFamily="18" charset="0"/>
              </a:rPr>
              <a:t> </a:t>
            </a:r>
            <a:r>
              <a:rPr lang="en-US" sz="2800" b="1" dirty="0" err="1">
                <a:solidFill>
                  <a:schemeClr val="accent1">
                    <a:lumMod val="75000"/>
                  </a:schemeClr>
                </a:solidFill>
                <a:latin typeface="+mj-lt"/>
                <a:ea typeface="+mj-ea"/>
                <a:cs typeface="Times New Roman" pitchFamily="18" charset="0"/>
              </a:rPr>
              <a:t>cạnh</a:t>
            </a:r>
            <a:r>
              <a:rPr lang="en-US" sz="2800" b="1" dirty="0">
                <a:solidFill>
                  <a:schemeClr val="accent1">
                    <a:lumMod val="75000"/>
                  </a:schemeClr>
                </a:solidFill>
                <a:latin typeface="+mj-lt"/>
                <a:ea typeface="+mj-ea"/>
                <a:cs typeface="Times New Roman" pitchFamily="18" charset="0"/>
              </a:rPr>
              <a:t> </a:t>
            </a:r>
            <a:r>
              <a:rPr lang="en-US" sz="2800" b="1" dirty="0" err="1">
                <a:solidFill>
                  <a:schemeClr val="accent1">
                    <a:lumMod val="75000"/>
                  </a:schemeClr>
                </a:solidFill>
                <a:latin typeface="+mj-lt"/>
                <a:ea typeface="+mj-ea"/>
                <a:cs typeface="Times New Roman" pitchFamily="18" charset="0"/>
              </a:rPr>
              <a:t>tranh</a:t>
            </a:r>
            <a:r>
              <a:rPr lang="en-US" sz="2800" b="1" dirty="0">
                <a:solidFill>
                  <a:schemeClr val="accent1">
                    <a:lumMod val="75000"/>
                  </a:schemeClr>
                </a:solidFill>
                <a:latin typeface="+mj-lt"/>
                <a:ea typeface="+mj-ea"/>
                <a:cs typeface="Times New Roman" pitchFamily="18" charset="0"/>
              </a:rPr>
              <a:t> – QĐCTĐT</a:t>
            </a:r>
          </a:p>
          <a:p>
            <a:pPr lvl="1" fontAlgn="auto">
              <a:spcAft>
                <a:spcPts val="0"/>
              </a:spcAft>
              <a:defRPr/>
            </a:pPr>
            <a:r>
              <a:rPr lang="en-US" sz="2000" i="1" dirty="0">
                <a:solidFill>
                  <a:schemeClr val="accent1">
                    <a:lumMod val="75000"/>
                  </a:schemeClr>
                </a:solidFill>
                <a:latin typeface="+mj-lt"/>
                <a:ea typeface="+mj-ea"/>
                <a:cs typeface="Times New Roman" pitchFamily="18" charset="0"/>
              </a:rPr>
              <a:t>(</a:t>
            </a:r>
            <a:r>
              <a:rPr lang="en-US" sz="2000" i="1" dirty="0" err="1">
                <a:solidFill>
                  <a:schemeClr val="accent1">
                    <a:lumMod val="75000"/>
                  </a:schemeClr>
                </a:solidFill>
                <a:latin typeface="+mj-lt"/>
                <a:ea typeface="+mj-ea"/>
                <a:cs typeface="Times New Roman" pitchFamily="18" charset="0"/>
              </a:rPr>
              <a:t>Khoản</a:t>
            </a:r>
            <a:r>
              <a:rPr lang="en-US" sz="2000" i="1" dirty="0">
                <a:solidFill>
                  <a:schemeClr val="accent1">
                    <a:lumMod val="75000"/>
                  </a:schemeClr>
                </a:solidFill>
                <a:latin typeface="+mj-lt"/>
                <a:ea typeface="+mj-ea"/>
                <a:cs typeface="Times New Roman" pitchFamily="18" charset="0"/>
              </a:rPr>
              <a:t> 2, 3 </a:t>
            </a:r>
            <a:r>
              <a:rPr lang="vi-VN" sz="2000" i="1" dirty="0">
                <a:solidFill>
                  <a:schemeClr val="accent1">
                    <a:lumMod val="75000"/>
                  </a:schemeClr>
                </a:solidFill>
                <a:latin typeface="+mj-lt"/>
              </a:rPr>
              <a:t>Điều 38</a:t>
            </a:r>
            <a:r>
              <a:rPr lang="en-US" sz="2000" i="1" dirty="0">
                <a:solidFill>
                  <a:schemeClr val="accent1">
                    <a:lumMod val="75000"/>
                  </a:schemeClr>
                </a:solidFill>
                <a:latin typeface="+mj-lt"/>
              </a:rPr>
              <a:t> </a:t>
            </a:r>
            <a:r>
              <a:rPr lang="en-US" sz="2000" i="1" dirty="0" err="1">
                <a:solidFill>
                  <a:schemeClr val="accent1">
                    <a:lumMod val="75000"/>
                  </a:schemeClr>
                </a:solidFill>
                <a:latin typeface="+mj-lt"/>
              </a:rPr>
              <a:t>Luật</a:t>
            </a:r>
            <a:r>
              <a:rPr lang="en-US" sz="2000" i="1" dirty="0">
                <a:solidFill>
                  <a:schemeClr val="accent1">
                    <a:lumMod val="75000"/>
                  </a:schemeClr>
                </a:solidFill>
                <a:latin typeface="+mj-lt"/>
              </a:rPr>
              <a:t> PPP 2020, </a:t>
            </a:r>
            <a:r>
              <a:rPr lang="en-US" sz="2000" i="1" dirty="0" err="1">
                <a:solidFill>
                  <a:schemeClr val="accent1">
                    <a:lumMod val="75000"/>
                  </a:schemeClr>
                </a:solidFill>
                <a:latin typeface="+mj-lt"/>
                <a:ea typeface="+mj-ea"/>
                <a:cs typeface="Times New Roman" pitchFamily="18" charset="0"/>
              </a:rPr>
              <a:t>Điều</a:t>
            </a:r>
            <a:r>
              <a:rPr lang="en-US" sz="2000" i="1" dirty="0">
                <a:solidFill>
                  <a:schemeClr val="accent1">
                    <a:lumMod val="75000"/>
                  </a:schemeClr>
                </a:solidFill>
                <a:latin typeface="+mj-lt"/>
                <a:ea typeface="+mj-ea"/>
                <a:cs typeface="Times New Roman" pitchFamily="18" charset="0"/>
              </a:rPr>
              <a:t> 21 </a:t>
            </a:r>
            <a:r>
              <a:rPr lang="en-US" sz="2000" i="1" dirty="0" err="1">
                <a:solidFill>
                  <a:schemeClr val="accent1">
                    <a:lumMod val="75000"/>
                  </a:schemeClr>
                </a:solidFill>
                <a:latin typeface="+mj-lt"/>
              </a:rPr>
              <a:t>Nghị</a:t>
            </a:r>
            <a:r>
              <a:rPr lang="en-US" sz="2000" i="1" dirty="0">
                <a:solidFill>
                  <a:schemeClr val="accent1">
                    <a:lumMod val="75000"/>
                  </a:schemeClr>
                </a:solidFill>
                <a:latin typeface="+mj-lt"/>
              </a:rPr>
              <a:t> </a:t>
            </a:r>
            <a:r>
              <a:rPr lang="en-US" sz="2000" i="1" dirty="0" err="1">
                <a:solidFill>
                  <a:schemeClr val="accent1">
                    <a:lumMod val="75000"/>
                  </a:schemeClr>
                </a:solidFill>
                <a:latin typeface="+mj-lt"/>
              </a:rPr>
              <a:t>định</a:t>
            </a:r>
            <a:r>
              <a:rPr lang="en-US" sz="2000" i="1" dirty="0">
                <a:solidFill>
                  <a:schemeClr val="accent1">
                    <a:lumMod val="75000"/>
                  </a:schemeClr>
                </a:solidFill>
                <a:latin typeface="+mj-lt"/>
              </a:rPr>
              <a:t> 35/2021/NĐ-CP)</a:t>
            </a:r>
            <a:endParaRPr lang="en-US" sz="2000" i="1" dirty="0">
              <a:solidFill>
                <a:schemeClr val="accent1">
                  <a:lumMod val="75000"/>
                </a:schemeClr>
              </a:solidFill>
              <a:latin typeface="+mj-lt"/>
              <a:ea typeface="+mj-ea"/>
              <a:cs typeface="Times New Roman" pitchFamily="18" charset="0"/>
            </a:endParaRPr>
          </a:p>
        </p:txBody>
      </p:sp>
      <p:sp>
        <p:nvSpPr>
          <p:cNvPr id="13" name="Content Placeholder 2">
            <a:extLst>
              <a:ext uri="{FF2B5EF4-FFF2-40B4-BE49-F238E27FC236}">
                <a16:creationId xmlns:a16="http://schemas.microsoft.com/office/drawing/2014/main" id="{8D7DB4B8-5DC2-4DC5-B731-20CA71551320}"/>
              </a:ext>
            </a:extLst>
          </p:cNvPr>
          <p:cNvSpPr>
            <a:spLocks noGrp="1"/>
          </p:cNvSpPr>
          <p:nvPr>
            <p:ph idx="1"/>
          </p:nvPr>
        </p:nvSpPr>
        <p:spPr>
          <a:xfrm>
            <a:off x="539552" y="1253330"/>
            <a:ext cx="7910264" cy="4695949"/>
          </a:xfrm>
        </p:spPr>
        <p:txBody>
          <a:bodyPr>
            <a:normAutofit/>
          </a:bodyPr>
          <a:lstStyle/>
          <a:p>
            <a:pPr algn="just"/>
            <a:r>
              <a:rPr lang="vi-VN" sz="2800" dirty="0"/>
              <a:t>Dự án ứng dụng công nghệ cao thuộc </a:t>
            </a:r>
            <a:r>
              <a:rPr lang="vi-VN" sz="2800" b="1" dirty="0">
                <a:solidFill>
                  <a:srgbClr val="C00000"/>
                </a:solidFill>
              </a:rPr>
              <a:t>danh mục công nghệ cao </a:t>
            </a:r>
            <a:r>
              <a:rPr lang="vi-VN" sz="2800" dirty="0"/>
              <a:t>được</a:t>
            </a:r>
            <a:r>
              <a:rPr lang="vi-VN" sz="2800" b="1" dirty="0">
                <a:solidFill>
                  <a:srgbClr val="C00000"/>
                </a:solidFill>
              </a:rPr>
              <a:t> ưu tiên</a:t>
            </a:r>
            <a:r>
              <a:rPr lang="vi-VN" sz="2800" dirty="0"/>
              <a:t> đầu tư phát triển theo quy định của </a:t>
            </a:r>
            <a:r>
              <a:rPr lang="vi-VN" sz="2800" b="1" dirty="0">
                <a:solidFill>
                  <a:srgbClr val="C00000"/>
                </a:solidFill>
              </a:rPr>
              <a:t>pháp luật về công nghệ cao</a:t>
            </a:r>
            <a:r>
              <a:rPr lang="vi-VN" sz="2800" dirty="0"/>
              <a:t>;</a:t>
            </a:r>
            <a:endParaRPr lang="en-US" sz="2800" dirty="0"/>
          </a:p>
          <a:p>
            <a:pPr algn="just"/>
            <a:endParaRPr lang="en-US" sz="2800" dirty="0"/>
          </a:p>
          <a:p>
            <a:pPr algn="just"/>
            <a:r>
              <a:rPr lang="vi-VN" sz="2800" dirty="0"/>
              <a:t>Dự án ứng dụng công nghệ </a:t>
            </a:r>
            <a:r>
              <a:rPr lang="vi-VN" sz="2800" b="1" dirty="0">
                <a:solidFill>
                  <a:srgbClr val="C00000"/>
                </a:solidFill>
              </a:rPr>
              <a:t>tiên tiến</a:t>
            </a:r>
            <a:r>
              <a:rPr lang="vi-VN" sz="2800" dirty="0"/>
              <a:t>, công nghệ </a:t>
            </a:r>
            <a:r>
              <a:rPr lang="vi-VN" sz="2800" b="1" dirty="0">
                <a:solidFill>
                  <a:srgbClr val="C00000"/>
                </a:solidFill>
              </a:rPr>
              <a:t>mới</a:t>
            </a:r>
            <a:r>
              <a:rPr lang="vi-VN" sz="2800" dirty="0"/>
              <a:t>, công nghệ </a:t>
            </a:r>
            <a:r>
              <a:rPr lang="vi-VN" sz="2800" b="1" dirty="0">
                <a:solidFill>
                  <a:srgbClr val="C00000"/>
                </a:solidFill>
              </a:rPr>
              <a:t>sạch</a:t>
            </a:r>
            <a:r>
              <a:rPr lang="vi-VN" sz="2800" dirty="0"/>
              <a:t> thuộc </a:t>
            </a:r>
            <a:r>
              <a:rPr lang="vi-VN" sz="2800" b="1" dirty="0">
                <a:solidFill>
                  <a:srgbClr val="C00000"/>
                </a:solidFill>
              </a:rPr>
              <a:t>danh mục công nghệ khuyến khích chuyển giao</a:t>
            </a:r>
            <a:r>
              <a:rPr lang="vi-VN" sz="2800" dirty="0"/>
              <a:t> theo quy định của </a:t>
            </a:r>
            <a:r>
              <a:rPr lang="vi-VN" sz="2800" b="1" dirty="0">
                <a:solidFill>
                  <a:srgbClr val="C00000"/>
                </a:solidFill>
              </a:rPr>
              <a:t>pháp luật về chuyển giao công nghệ</a:t>
            </a:r>
            <a:r>
              <a:rPr lang="vi-VN" sz="2800" dirty="0"/>
              <a:t> (sau đây gọi là dự án ứng dụng công nghệ mới)</a:t>
            </a:r>
            <a:endParaRPr lang="vi-VN" sz="2600" dirty="0"/>
          </a:p>
          <a:p>
            <a:pPr lvl="1"/>
            <a:endParaRPr lang="en-US" dirty="0"/>
          </a:p>
        </p:txBody>
      </p:sp>
      <p:sp>
        <p:nvSpPr>
          <p:cNvPr id="2" name="Slide Number Placeholder 1">
            <a:extLst>
              <a:ext uri="{FF2B5EF4-FFF2-40B4-BE49-F238E27FC236}">
                <a16:creationId xmlns:a16="http://schemas.microsoft.com/office/drawing/2014/main" id="{5833FFA5-8AD6-A149-90C6-EF49DD8D7250}"/>
              </a:ext>
            </a:extLst>
          </p:cNvPr>
          <p:cNvSpPr>
            <a:spLocks noGrp="1"/>
          </p:cNvSpPr>
          <p:nvPr>
            <p:ph type="sldNum" sz="quarter" idx="12"/>
          </p:nvPr>
        </p:nvSpPr>
        <p:spPr/>
        <p:txBody>
          <a:bodyPr/>
          <a:lstStyle/>
          <a:p>
            <a:fld id="{F6DA5C58-16BB-4099-8212-F5FAE231E152}" type="slidenum">
              <a:rPr lang="vi-VN" smtClean="0"/>
              <a:t>18</a:t>
            </a:fld>
            <a:endParaRPr lang="vi-VN"/>
          </a:p>
        </p:txBody>
      </p:sp>
    </p:spTree>
    <p:extLst>
      <p:ext uri="{BB962C8B-B14F-4D97-AF65-F5344CB8AC3E}">
        <p14:creationId xmlns:p14="http://schemas.microsoft.com/office/powerpoint/2010/main" val="750857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62074"/>
          </a:xfrm>
        </p:spPr>
        <p:txBody>
          <a:bodyPr>
            <a:normAutofit/>
          </a:bodyPr>
          <a:lstStyle/>
          <a:p>
            <a:r>
              <a:rPr lang="pt-BR" sz="2800" b="1" dirty="0">
                <a:solidFill>
                  <a:schemeClr val="accent1">
                    <a:lumMod val="75000"/>
                  </a:schemeClr>
                </a:solidFill>
                <a:cs typeface="Times New Roman" pitchFamily="18" charset="0"/>
              </a:rPr>
              <a:t>2. Mục tiêu của đàm phán cạnh tranh </a:t>
            </a:r>
            <a:endParaRPr lang="en-US" sz="2800" b="1" dirty="0">
              <a:solidFill>
                <a:schemeClr val="accent1">
                  <a:lumMod val="75000"/>
                </a:schemeClr>
              </a:solidFill>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pt-BR" dirty="0"/>
              <a:t>Mời nhà đầu tư chào các giải pháp KT, công nghệ theo </a:t>
            </a:r>
            <a:r>
              <a:rPr lang="pt-BR" b="1" dirty="0">
                <a:solidFill>
                  <a:srgbClr val="FF0000"/>
                </a:solidFill>
              </a:rPr>
              <a:t>yêu cầu sơ bộ </a:t>
            </a:r>
            <a:r>
              <a:rPr lang="pt-BR" dirty="0"/>
              <a:t>về mặt KT và TC-TM của dự án mà bên mời thầu lập.</a:t>
            </a:r>
          </a:p>
          <a:p>
            <a:r>
              <a:rPr lang="pt-BR" dirty="0"/>
              <a:t>Bên mời thầu sử dụng phương pháp chấm điểm để lựa chọn </a:t>
            </a:r>
            <a:r>
              <a:rPr lang="pt-BR" b="1" dirty="0">
                <a:solidFill>
                  <a:srgbClr val="FF0000"/>
                </a:solidFill>
              </a:rPr>
              <a:t>03 - 06 NĐT vào danh sách ngắn </a:t>
            </a:r>
            <a:r>
              <a:rPr lang="pt-BR" dirty="0"/>
              <a:t>để đàm phán nhằm nắm rõ chi tiết, điểm mạnh, điểm yếu về mặt KT và TC-TM của các giải pháp KT, công nghệ NĐT chào mà có thể đáp ứng tốt nhất mục tiêu của dự án. </a:t>
            </a:r>
          </a:p>
          <a:p>
            <a:r>
              <a:rPr lang="pt-BR" dirty="0"/>
              <a:t>Trên cơ sở đó, bên mời thầu </a:t>
            </a:r>
            <a:r>
              <a:rPr lang="pt-BR" b="1" dirty="0">
                <a:solidFill>
                  <a:srgbClr val="FF0000"/>
                </a:solidFill>
              </a:rPr>
              <a:t>chuẩn xác các yêu cầu chi tiết </a:t>
            </a:r>
            <a:r>
              <a:rPr lang="pt-BR" dirty="0"/>
              <a:t>về mặt KT và TC-TM , làm căn cứ lập HSMT.</a:t>
            </a:r>
          </a:p>
          <a:p>
            <a:endParaRPr lang="en-US" dirty="0"/>
          </a:p>
        </p:txBody>
      </p:sp>
      <p:sp>
        <p:nvSpPr>
          <p:cNvPr id="4" name="Slide Number Placeholder 3">
            <a:extLst>
              <a:ext uri="{FF2B5EF4-FFF2-40B4-BE49-F238E27FC236}">
                <a16:creationId xmlns:a16="http://schemas.microsoft.com/office/drawing/2014/main" id="{F9562D59-8112-E04C-A648-9EC34789C2B1}"/>
              </a:ext>
            </a:extLst>
          </p:cNvPr>
          <p:cNvSpPr>
            <a:spLocks noGrp="1"/>
          </p:cNvSpPr>
          <p:nvPr>
            <p:ph type="sldNum" sz="quarter" idx="12"/>
          </p:nvPr>
        </p:nvSpPr>
        <p:spPr/>
        <p:txBody>
          <a:bodyPr/>
          <a:lstStyle/>
          <a:p>
            <a:fld id="{F6DA5C58-16BB-4099-8212-F5FAE231E152}" type="slidenum">
              <a:rPr lang="vi-VN" smtClean="0"/>
              <a:t>19</a:t>
            </a:fld>
            <a:endParaRPr lang="vi-VN"/>
          </a:p>
        </p:txBody>
      </p:sp>
    </p:spTree>
    <p:extLst>
      <p:ext uri="{BB962C8B-B14F-4D97-AF65-F5344CB8AC3E}">
        <p14:creationId xmlns:p14="http://schemas.microsoft.com/office/powerpoint/2010/main" val="825961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418058"/>
          </a:xfrm>
        </p:spPr>
        <p:txBody>
          <a:bodyPr>
            <a:noAutofit/>
          </a:bodyPr>
          <a:lstStyle/>
          <a:p>
            <a:r>
              <a:rPr lang="en-US" sz="3000" b="1" dirty="0"/>
              <a:t>NỘI DUNG</a:t>
            </a:r>
            <a:endParaRPr lang="vi-VN" sz="3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9444929"/>
              </p:ext>
            </p:extLst>
          </p:nvPr>
        </p:nvGraphicFramePr>
        <p:xfrm>
          <a:off x="1259632" y="1412776"/>
          <a:ext cx="7437512"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4C8F2777-923D-E446-8A9F-4BAF275C1572}"/>
              </a:ext>
            </a:extLst>
          </p:cNvPr>
          <p:cNvSpPr>
            <a:spLocks noGrp="1"/>
          </p:cNvSpPr>
          <p:nvPr>
            <p:ph type="sldNum" sz="quarter" idx="12"/>
          </p:nvPr>
        </p:nvSpPr>
        <p:spPr/>
        <p:txBody>
          <a:bodyPr/>
          <a:lstStyle/>
          <a:p>
            <a:fld id="{F6DA5C58-16BB-4099-8212-F5FAE231E152}" type="slidenum">
              <a:rPr lang="vi-VN" smtClean="0"/>
              <a:t>2</a:t>
            </a:fld>
            <a:endParaRPr lang="vi-VN"/>
          </a:p>
        </p:txBody>
      </p:sp>
    </p:spTree>
    <p:extLst>
      <p:ext uri="{BB962C8B-B14F-4D97-AF65-F5344CB8AC3E}">
        <p14:creationId xmlns:p14="http://schemas.microsoft.com/office/powerpoint/2010/main" val="36665365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229600" cy="562074"/>
          </a:xfrm>
        </p:spPr>
        <p:txBody>
          <a:bodyPr>
            <a:normAutofit fontScale="90000"/>
          </a:bodyPr>
          <a:lstStyle/>
          <a:p>
            <a:r>
              <a:rPr lang="pt-BR" sz="2800" b="1" dirty="0">
                <a:solidFill>
                  <a:schemeClr val="accent1">
                    <a:lumMod val="75000"/>
                  </a:schemeClr>
                </a:solidFill>
                <a:cs typeface="Times New Roman" pitchFamily="18" charset="0"/>
              </a:rPr>
              <a:t>3. Các bước chính của hình thức đàm phán cạnh tranh </a:t>
            </a:r>
            <a:endParaRPr lang="en-US" sz="2800" b="1" dirty="0">
              <a:solidFill>
                <a:schemeClr val="accent1">
                  <a:lumMod val="75000"/>
                </a:schemeClr>
              </a:solidFill>
              <a:cs typeface="Times New Roman" pitchFamily="18" charset="0"/>
            </a:endParaRPr>
          </a:p>
        </p:txBody>
      </p:sp>
      <p:sp>
        <p:nvSpPr>
          <p:cNvPr id="3" name="Content Placeholder 2"/>
          <p:cNvSpPr>
            <a:spLocks noGrp="1"/>
          </p:cNvSpPr>
          <p:nvPr>
            <p:ph idx="1"/>
          </p:nvPr>
        </p:nvSpPr>
        <p:spPr>
          <a:xfrm>
            <a:off x="433829" y="750714"/>
            <a:ext cx="8445625" cy="5990654"/>
          </a:xfrm>
        </p:spPr>
        <p:txBody>
          <a:bodyPr>
            <a:noAutofit/>
          </a:bodyPr>
          <a:lstStyle/>
          <a:p>
            <a:pPr marL="0" indent="0">
              <a:buNone/>
            </a:pPr>
            <a:r>
              <a:rPr lang="pt-BR" sz="2000" dirty="0"/>
              <a:t>(1) Lập, thẩm định, phát hành </a:t>
            </a:r>
            <a:r>
              <a:rPr lang="pt-BR" sz="2000" b="1" dirty="0">
                <a:solidFill>
                  <a:srgbClr val="FF0000"/>
                </a:solidFill>
              </a:rPr>
              <a:t>hồ sơ mời đàm phán</a:t>
            </a:r>
            <a:r>
              <a:rPr lang="pt-BR" sz="2000" dirty="0"/>
              <a:t>, trong đó, đưa ra các yêu cầu sơ bộ về mặt kỹ thuật và tài chính thương mại của dự án; </a:t>
            </a:r>
            <a:endParaRPr lang="en-US" sz="2000" dirty="0"/>
          </a:p>
          <a:p>
            <a:pPr marL="0" indent="0">
              <a:buNone/>
            </a:pPr>
            <a:endParaRPr lang="pt-BR" sz="2000" dirty="0"/>
          </a:p>
          <a:p>
            <a:pPr marL="0" indent="0">
              <a:buNone/>
            </a:pPr>
            <a:r>
              <a:rPr lang="pt-BR" sz="2000" dirty="0"/>
              <a:t>(2) NĐT nộp </a:t>
            </a:r>
            <a:r>
              <a:rPr lang="pt-BR" sz="2000" b="1" dirty="0">
                <a:solidFill>
                  <a:srgbClr val="FF0000"/>
                </a:solidFill>
              </a:rPr>
              <a:t>hồ sơ dự đàm phán </a:t>
            </a:r>
            <a:r>
              <a:rPr lang="pt-BR" sz="2000" dirty="0"/>
              <a:t>gồm HSNLKN, HSĐXKTTCTM được đựng riêng rẽ;</a:t>
            </a:r>
            <a:endParaRPr lang="en-US" sz="2000" dirty="0"/>
          </a:p>
          <a:p>
            <a:pPr marL="0" indent="0">
              <a:buNone/>
            </a:pPr>
            <a:endParaRPr lang="en-US" sz="2000" dirty="0"/>
          </a:p>
          <a:p>
            <a:pPr marL="0" indent="0">
              <a:buNone/>
            </a:pPr>
            <a:r>
              <a:rPr lang="pt-BR" sz="2000" dirty="0"/>
              <a:t>(3) Bên mời thầu mở HSNLKN để đánh giá, xếp hạng và lựa chọn từ 03 – 06 nhà đầu tư vào </a:t>
            </a:r>
            <a:r>
              <a:rPr lang="pt-BR" sz="2000" b="1" dirty="0">
                <a:solidFill>
                  <a:srgbClr val="FF0000"/>
                </a:solidFill>
              </a:rPr>
              <a:t>danh sách ngắn </a:t>
            </a:r>
            <a:r>
              <a:rPr lang="pt-BR" sz="2000" dirty="0"/>
              <a:t>để mời vào đàm phán; </a:t>
            </a:r>
            <a:endParaRPr lang="en-US" sz="2000" dirty="0"/>
          </a:p>
          <a:p>
            <a:pPr marL="0" indent="0">
              <a:buNone/>
            </a:pPr>
            <a:endParaRPr lang="en-US" sz="2000" dirty="0"/>
          </a:p>
          <a:p>
            <a:pPr marL="0" indent="0">
              <a:buNone/>
            </a:pPr>
            <a:r>
              <a:rPr lang="pt-BR" sz="2000" dirty="0"/>
              <a:t>(4) Bên mời thầu mở HSĐXKTTCTM để </a:t>
            </a:r>
            <a:r>
              <a:rPr lang="pt-BR" sz="2000" b="1" dirty="0">
                <a:solidFill>
                  <a:srgbClr val="FF0000"/>
                </a:solidFill>
              </a:rPr>
              <a:t>đàm phán hai vòng đồng thời </a:t>
            </a:r>
            <a:r>
              <a:rPr lang="pt-BR" sz="2000" dirty="0"/>
              <a:t>với từng nhà đầu tư, nhà đầu tư được điều chỉnh nội dung đề xuất về mặt KT, TCTM. </a:t>
            </a:r>
            <a:r>
              <a:rPr lang="vi-VN" sz="2000" dirty="0"/>
              <a:t>Kết thúc vòng đàm phán thứ hai, bên mời thầu chuẩn xác yêu cầu chi tiết về mặt </a:t>
            </a:r>
            <a:r>
              <a:rPr lang="pt-BR" sz="2000" dirty="0"/>
              <a:t>KT, TCTM </a:t>
            </a:r>
            <a:r>
              <a:rPr lang="vi-VN" sz="2000" dirty="0"/>
              <a:t>của dự án, là căn cứ bên mời thầu hoàn thiện hồ sơ mời thầu</a:t>
            </a:r>
            <a:r>
              <a:rPr lang="en-US" sz="2000" dirty="0"/>
              <a:t>.</a:t>
            </a:r>
          </a:p>
          <a:p>
            <a:pPr marL="0" indent="0">
              <a:buNone/>
            </a:pPr>
            <a:endParaRPr lang="pt-BR" sz="2000" dirty="0"/>
          </a:p>
          <a:p>
            <a:pPr marL="0" indent="0">
              <a:buNone/>
            </a:pPr>
            <a:r>
              <a:rPr lang="pt-BR" sz="2000" dirty="0"/>
              <a:t>(5) Phát hành hồ sơ mời thầu;</a:t>
            </a:r>
            <a:endParaRPr lang="en-US" sz="2000" dirty="0"/>
          </a:p>
          <a:p>
            <a:pPr marL="0" indent="0">
              <a:buNone/>
            </a:pPr>
            <a:endParaRPr lang="en-US" sz="2000" dirty="0"/>
          </a:p>
          <a:p>
            <a:pPr marL="0" indent="0">
              <a:buNone/>
            </a:pPr>
            <a:r>
              <a:rPr lang="pt-BR" sz="2000" dirty="0"/>
              <a:t>(6) Đánh giá hồ sơ dự thầu và lựa chọn nhà đầu tư trúng thầu, ký kết hợp đồng </a:t>
            </a:r>
            <a:endParaRPr lang="en-US" sz="2000" dirty="0"/>
          </a:p>
        </p:txBody>
      </p:sp>
      <p:sp>
        <p:nvSpPr>
          <p:cNvPr id="4" name="Slide Number Placeholder 3">
            <a:extLst>
              <a:ext uri="{FF2B5EF4-FFF2-40B4-BE49-F238E27FC236}">
                <a16:creationId xmlns:a16="http://schemas.microsoft.com/office/drawing/2014/main" id="{C520AC1B-BE42-BF44-84F6-3FD8FD81048F}"/>
              </a:ext>
            </a:extLst>
          </p:cNvPr>
          <p:cNvSpPr>
            <a:spLocks noGrp="1"/>
          </p:cNvSpPr>
          <p:nvPr>
            <p:ph type="sldNum" sz="quarter" idx="12"/>
          </p:nvPr>
        </p:nvSpPr>
        <p:spPr/>
        <p:txBody>
          <a:bodyPr/>
          <a:lstStyle/>
          <a:p>
            <a:fld id="{F6DA5C58-16BB-4099-8212-F5FAE231E152}" type="slidenum">
              <a:rPr lang="vi-VN" smtClean="0"/>
              <a:t>20</a:t>
            </a:fld>
            <a:endParaRPr lang="vi-VN"/>
          </a:p>
        </p:txBody>
      </p:sp>
    </p:spTree>
    <p:extLst>
      <p:ext uri="{BB962C8B-B14F-4D97-AF65-F5344CB8AC3E}">
        <p14:creationId xmlns:p14="http://schemas.microsoft.com/office/powerpoint/2010/main" val="854816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pPr marL="0" indent="0" algn="just">
              <a:buNone/>
            </a:pPr>
            <a:endParaRPr lang="en-US" sz="2200" dirty="0"/>
          </a:p>
          <a:p>
            <a:pPr marL="0" indent="0">
              <a:buNone/>
            </a:pPr>
            <a:endParaRPr lang="en-US" dirty="0"/>
          </a:p>
          <a:p>
            <a:endParaRPr lang="en-US" dirty="0"/>
          </a:p>
        </p:txBody>
      </p:sp>
      <p:sp>
        <p:nvSpPr>
          <p:cNvPr id="2" name="Rectangle 1"/>
          <p:cNvSpPr/>
          <p:nvPr/>
        </p:nvSpPr>
        <p:spPr>
          <a:xfrm>
            <a:off x="914159" y="64600"/>
            <a:ext cx="7776864" cy="523220"/>
          </a:xfrm>
          <a:prstGeom prst="rect">
            <a:avLst/>
          </a:prstGeom>
        </p:spPr>
        <p:txBody>
          <a:bodyPr wrap="square">
            <a:spAutoFit/>
          </a:bodyPr>
          <a:lstStyle/>
          <a:p>
            <a:pPr>
              <a:spcBef>
                <a:spcPts val="600"/>
              </a:spcBef>
              <a:spcAft>
                <a:spcPts val="600"/>
              </a:spcAft>
            </a:pPr>
            <a:r>
              <a:rPr lang="en-US" sz="2800" b="1" dirty="0">
                <a:solidFill>
                  <a:schemeClr val="tx2"/>
                </a:solidFill>
                <a:latin typeface="+mj-lt"/>
              </a:rPr>
              <a:t>4. </a:t>
            </a:r>
            <a:r>
              <a:rPr lang="en-US" sz="2800" b="1" dirty="0" err="1">
                <a:solidFill>
                  <a:schemeClr val="tx2"/>
                </a:solidFill>
                <a:latin typeface="+mj-lt"/>
              </a:rPr>
              <a:t>Cấu</a:t>
            </a:r>
            <a:r>
              <a:rPr lang="en-US" sz="2800" b="1" dirty="0">
                <a:solidFill>
                  <a:schemeClr val="tx2"/>
                </a:solidFill>
                <a:latin typeface="+mj-lt"/>
              </a:rPr>
              <a:t> </a:t>
            </a:r>
            <a:r>
              <a:rPr lang="en-US" sz="2800" b="1" dirty="0" err="1">
                <a:solidFill>
                  <a:schemeClr val="tx2"/>
                </a:solidFill>
                <a:latin typeface="+mj-lt"/>
              </a:rPr>
              <a:t>trúc</a:t>
            </a:r>
            <a:r>
              <a:rPr lang="en-US" sz="2800" b="1" dirty="0">
                <a:solidFill>
                  <a:schemeClr val="tx2"/>
                </a:solidFill>
                <a:latin typeface="+mj-lt"/>
              </a:rPr>
              <a:t> </a:t>
            </a:r>
            <a:r>
              <a:rPr lang="en-US" sz="2800" b="1" dirty="0" err="1">
                <a:solidFill>
                  <a:schemeClr val="tx2"/>
                </a:solidFill>
                <a:latin typeface="+mj-lt"/>
              </a:rPr>
              <a:t>Mẫu</a:t>
            </a:r>
            <a:r>
              <a:rPr lang="en-US" sz="2800" b="1" dirty="0">
                <a:solidFill>
                  <a:schemeClr val="tx2"/>
                </a:solidFill>
                <a:latin typeface="+mj-lt"/>
              </a:rPr>
              <a:t> </a:t>
            </a:r>
            <a:r>
              <a:rPr lang="en-US" sz="2800" b="1" dirty="0" err="1">
                <a:solidFill>
                  <a:schemeClr val="tx2"/>
                </a:solidFill>
                <a:latin typeface="+mj-lt"/>
              </a:rPr>
              <a:t>hồ</a:t>
            </a:r>
            <a:r>
              <a:rPr lang="en-US" sz="2800" b="1" dirty="0">
                <a:solidFill>
                  <a:schemeClr val="tx2"/>
                </a:solidFill>
                <a:latin typeface="+mj-lt"/>
              </a:rPr>
              <a:t> </a:t>
            </a:r>
            <a:r>
              <a:rPr lang="en-US" sz="2800" b="1" dirty="0" err="1">
                <a:solidFill>
                  <a:schemeClr val="tx2"/>
                </a:solidFill>
                <a:latin typeface="+mj-lt"/>
              </a:rPr>
              <a:t>sơ</a:t>
            </a:r>
            <a:r>
              <a:rPr lang="en-US" sz="2800" b="1" dirty="0">
                <a:solidFill>
                  <a:schemeClr val="tx2"/>
                </a:solidFill>
                <a:latin typeface="+mj-lt"/>
              </a:rPr>
              <a:t> </a:t>
            </a:r>
            <a:r>
              <a:rPr lang="en-US" sz="2800" b="1" dirty="0" err="1">
                <a:solidFill>
                  <a:schemeClr val="tx2"/>
                </a:solidFill>
                <a:latin typeface="+mj-lt"/>
              </a:rPr>
              <a:t>mời</a:t>
            </a:r>
            <a:r>
              <a:rPr lang="en-US" sz="2800" b="1" dirty="0">
                <a:solidFill>
                  <a:schemeClr val="tx2"/>
                </a:solidFill>
                <a:latin typeface="+mj-lt"/>
              </a:rPr>
              <a:t> </a:t>
            </a:r>
            <a:r>
              <a:rPr lang="en-US" sz="2800" b="1" dirty="0" err="1">
                <a:solidFill>
                  <a:schemeClr val="tx2"/>
                </a:solidFill>
                <a:latin typeface="+mj-lt"/>
              </a:rPr>
              <a:t>đàm</a:t>
            </a:r>
            <a:r>
              <a:rPr lang="en-US" sz="2800" b="1" dirty="0">
                <a:solidFill>
                  <a:schemeClr val="tx2"/>
                </a:solidFill>
                <a:latin typeface="+mj-lt"/>
              </a:rPr>
              <a:t> </a:t>
            </a:r>
            <a:r>
              <a:rPr lang="en-US" sz="2800" b="1" dirty="0" err="1">
                <a:solidFill>
                  <a:schemeClr val="tx2"/>
                </a:solidFill>
                <a:latin typeface="+mj-lt"/>
              </a:rPr>
              <a:t>phán</a:t>
            </a:r>
            <a:r>
              <a:rPr lang="en-US" sz="2800" b="1" dirty="0">
                <a:solidFill>
                  <a:schemeClr val="tx2"/>
                </a:solidFill>
                <a:latin typeface="+mj-lt"/>
              </a:rPr>
              <a:t> </a:t>
            </a:r>
            <a:r>
              <a:rPr lang="en-US" sz="2800" b="1" dirty="0" err="1">
                <a:solidFill>
                  <a:schemeClr val="tx2"/>
                </a:solidFill>
                <a:latin typeface="+mj-lt"/>
              </a:rPr>
              <a:t>cạnh</a:t>
            </a:r>
            <a:r>
              <a:rPr lang="en-US" sz="2800" b="1" dirty="0">
                <a:solidFill>
                  <a:schemeClr val="tx2"/>
                </a:solidFill>
                <a:latin typeface="+mj-lt"/>
              </a:rPr>
              <a:t> </a:t>
            </a:r>
            <a:r>
              <a:rPr lang="en-US" sz="2800" b="1" dirty="0" err="1">
                <a:solidFill>
                  <a:schemeClr val="tx2"/>
                </a:solidFill>
                <a:latin typeface="+mj-lt"/>
              </a:rPr>
              <a:t>tranh</a:t>
            </a:r>
            <a:r>
              <a:rPr lang="en-US" sz="2800" b="1" dirty="0">
                <a:solidFill>
                  <a:schemeClr val="tx2"/>
                </a:solidFill>
                <a:latin typeface="+mj-lt"/>
              </a:rPr>
              <a:t> </a:t>
            </a:r>
            <a:endParaRPr lang="vi-VN" sz="2800" b="1" i="0" dirty="0">
              <a:solidFill>
                <a:schemeClr val="tx2"/>
              </a:solidFill>
              <a:effectLst/>
              <a:latin typeface="+mj-lt"/>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20075" t="23387" r="20863" b="28990"/>
          <a:stretch/>
        </p:blipFill>
        <p:spPr>
          <a:xfrm>
            <a:off x="457200" y="1357201"/>
            <a:ext cx="8147248" cy="4320480"/>
          </a:xfrm>
          <a:prstGeom prst="rect">
            <a:avLst/>
          </a:prstGeom>
        </p:spPr>
      </p:pic>
      <p:sp>
        <p:nvSpPr>
          <p:cNvPr id="4" name="Slide Number Placeholder 3">
            <a:extLst>
              <a:ext uri="{FF2B5EF4-FFF2-40B4-BE49-F238E27FC236}">
                <a16:creationId xmlns:a16="http://schemas.microsoft.com/office/drawing/2014/main" id="{C71744F1-099B-9A44-AD26-D36B6BC91D73}"/>
              </a:ext>
            </a:extLst>
          </p:cNvPr>
          <p:cNvSpPr>
            <a:spLocks noGrp="1"/>
          </p:cNvSpPr>
          <p:nvPr>
            <p:ph type="sldNum" sz="quarter" idx="12"/>
          </p:nvPr>
        </p:nvSpPr>
        <p:spPr/>
        <p:txBody>
          <a:bodyPr/>
          <a:lstStyle/>
          <a:p>
            <a:fld id="{F6DA5C58-16BB-4099-8212-F5FAE231E152}" type="slidenum">
              <a:rPr lang="vi-VN" smtClean="0"/>
              <a:t>21</a:t>
            </a:fld>
            <a:endParaRPr lang="vi-VN"/>
          </a:p>
        </p:txBody>
      </p:sp>
    </p:spTree>
    <p:extLst>
      <p:ext uri="{BB962C8B-B14F-4D97-AF65-F5344CB8AC3E}">
        <p14:creationId xmlns:p14="http://schemas.microsoft.com/office/powerpoint/2010/main" val="2793296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3952" y="188640"/>
            <a:ext cx="7632848" cy="461665"/>
          </a:xfrm>
          <a:prstGeom prst="rect">
            <a:avLst/>
          </a:prstGeom>
        </p:spPr>
        <p:txBody>
          <a:bodyPr wrap="square">
            <a:spAutoFit/>
          </a:bodyPr>
          <a:lstStyle/>
          <a:p>
            <a:pPr>
              <a:spcBef>
                <a:spcPts val="600"/>
              </a:spcBef>
              <a:spcAft>
                <a:spcPts val="600"/>
              </a:spcAft>
            </a:pPr>
            <a:r>
              <a:rPr lang="en-US" sz="2400" b="1" dirty="0">
                <a:solidFill>
                  <a:schemeClr val="tx2"/>
                </a:solidFill>
                <a:latin typeface="+mj-lt"/>
              </a:rPr>
              <a:t>5. </a:t>
            </a:r>
            <a:r>
              <a:rPr lang="en-US" sz="2400" b="1" dirty="0" err="1">
                <a:solidFill>
                  <a:schemeClr val="tx2"/>
                </a:solidFill>
                <a:latin typeface="+mj-lt"/>
              </a:rPr>
              <a:t>Nội</a:t>
            </a:r>
            <a:r>
              <a:rPr lang="en-US" sz="2400" b="1" dirty="0">
                <a:solidFill>
                  <a:schemeClr val="tx2"/>
                </a:solidFill>
                <a:latin typeface="+mj-lt"/>
              </a:rPr>
              <a:t> dung </a:t>
            </a:r>
            <a:r>
              <a:rPr lang="en-US" sz="2400" b="1" dirty="0" err="1">
                <a:solidFill>
                  <a:schemeClr val="tx2"/>
                </a:solidFill>
                <a:latin typeface="+mj-lt"/>
              </a:rPr>
              <a:t>tham</a:t>
            </a:r>
            <a:r>
              <a:rPr lang="en-US" sz="2400" b="1" dirty="0">
                <a:solidFill>
                  <a:schemeClr val="tx2"/>
                </a:solidFill>
                <a:latin typeface="+mj-lt"/>
              </a:rPr>
              <a:t> </a:t>
            </a:r>
            <a:r>
              <a:rPr lang="en-US" sz="2400" b="1" dirty="0" err="1">
                <a:solidFill>
                  <a:schemeClr val="tx2"/>
                </a:solidFill>
                <a:latin typeface="+mj-lt"/>
              </a:rPr>
              <a:t>vấn</a:t>
            </a:r>
            <a:r>
              <a:rPr lang="en-US" sz="2400" b="1" dirty="0">
                <a:solidFill>
                  <a:schemeClr val="tx2"/>
                </a:solidFill>
                <a:latin typeface="+mj-lt"/>
              </a:rPr>
              <a:t> – </a:t>
            </a:r>
            <a:r>
              <a:rPr lang="en-US" sz="2400" b="1" dirty="0" err="1">
                <a:solidFill>
                  <a:schemeClr val="tx2"/>
                </a:solidFill>
                <a:latin typeface="+mj-lt"/>
              </a:rPr>
              <a:t>Một</a:t>
            </a:r>
            <a:r>
              <a:rPr lang="en-US" sz="2400" b="1" dirty="0">
                <a:solidFill>
                  <a:schemeClr val="tx2"/>
                </a:solidFill>
                <a:latin typeface="+mj-lt"/>
              </a:rPr>
              <a:t> </a:t>
            </a:r>
            <a:r>
              <a:rPr lang="en-US" sz="2400" b="1" dirty="0" err="1">
                <a:solidFill>
                  <a:schemeClr val="tx2"/>
                </a:solidFill>
                <a:latin typeface="+mj-lt"/>
              </a:rPr>
              <a:t>số</a:t>
            </a:r>
            <a:r>
              <a:rPr lang="en-US" sz="2400" b="1" dirty="0">
                <a:solidFill>
                  <a:schemeClr val="tx2"/>
                </a:solidFill>
                <a:latin typeface="+mj-lt"/>
              </a:rPr>
              <a:t> </a:t>
            </a:r>
            <a:r>
              <a:rPr lang="en-US" sz="2400" b="1" dirty="0" err="1">
                <a:solidFill>
                  <a:schemeClr val="tx2"/>
                </a:solidFill>
                <a:latin typeface="+mj-lt"/>
              </a:rPr>
              <a:t>tiêu</a:t>
            </a:r>
            <a:r>
              <a:rPr lang="en-US" sz="2400" b="1" dirty="0">
                <a:solidFill>
                  <a:schemeClr val="tx2"/>
                </a:solidFill>
                <a:latin typeface="+mj-lt"/>
              </a:rPr>
              <a:t> </a:t>
            </a:r>
            <a:r>
              <a:rPr lang="en-US" sz="2400" b="1" dirty="0" err="1">
                <a:solidFill>
                  <a:schemeClr val="tx2"/>
                </a:solidFill>
                <a:latin typeface="+mj-lt"/>
              </a:rPr>
              <a:t>chí</a:t>
            </a:r>
            <a:r>
              <a:rPr lang="en-US" sz="2400" b="1" dirty="0">
                <a:solidFill>
                  <a:schemeClr val="tx2"/>
                </a:solidFill>
                <a:latin typeface="+mj-lt"/>
              </a:rPr>
              <a:t> </a:t>
            </a:r>
            <a:r>
              <a:rPr lang="en-US" sz="2400" b="1" dirty="0" err="1">
                <a:solidFill>
                  <a:schemeClr val="tx2"/>
                </a:solidFill>
                <a:latin typeface="+mj-lt"/>
              </a:rPr>
              <a:t>đánh</a:t>
            </a:r>
            <a:r>
              <a:rPr lang="en-US" sz="2400" b="1" dirty="0">
                <a:solidFill>
                  <a:schemeClr val="tx2"/>
                </a:solidFill>
                <a:latin typeface="+mj-lt"/>
              </a:rPr>
              <a:t> </a:t>
            </a:r>
            <a:r>
              <a:rPr lang="en-US" sz="2400" b="1" dirty="0" err="1">
                <a:solidFill>
                  <a:schemeClr val="tx2"/>
                </a:solidFill>
                <a:latin typeface="+mj-lt"/>
              </a:rPr>
              <a:t>giá</a:t>
            </a:r>
            <a:r>
              <a:rPr lang="en-US" sz="2400" b="1" dirty="0">
                <a:solidFill>
                  <a:schemeClr val="tx2"/>
                </a:solidFill>
                <a:latin typeface="+mj-lt"/>
              </a:rPr>
              <a:t> NLKN</a:t>
            </a:r>
            <a:endParaRPr lang="vi-VN" sz="2400" b="1" i="0" dirty="0">
              <a:solidFill>
                <a:schemeClr val="tx2"/>
              </a:solidFill>
              <a:effectLst/>
              <a:latin typeface="+mj-lt"/>
            </a:endParaRPr>
          </a:p>
        </p:txBody>
      </p:sp>
      <p:sp>
        <p:nvSpPr>
          <p:cNvPr id="3" name="Content Placeholder 2"/>
          <p:cNvSpPr>
            <a:spLocks noGrp="1"/>
          </p:cNvSpPr>
          <p:nvPr>
            <p:ph idx="1"/>
          </p:nvPr>
        </p:nvSpPr>
        <p:spPr>
          <a:xfrm>
            <a:off x="457200" y="908720"/>
            <a:ext cx="8363272" cy="5616624"/>
          </a:xfrm>
        </p:spPr>
        <p:txBody>
          <a:bodyPr>
            <a:normAutofit fontScale="55000" lnSpcReduction="20000"/>
          </a:bodyPr>
          <a:lstStyle/>
          <a:p>
            <a:pPr marL="0" lvl="0" indent="0">
              <a:buNone/>
            </a:pPr>
            <a:r>
              <a:rPr lang="en-US" sz="3800" b="1" dirty="0"/>
              <a:t>(1) </a:t>
            </a:r>
            <a:r>
              <a:rPr lang="en-US" sz="3800" b="1" dirty="0" err="1"/>
              <a:t>Căn</a:t>
            </a:r>
            <a:r>
              <a:rPr lang="en-US" sz="3800" b="1" dirty="0"/>
              <a:t> </a:t>
            </a:r>
            <a:r>
              <a:rPr lang="en-US" sz="3800" b="1" dirty="0" err="1"/>
              <a:t>cứ</a:t>
            </a:r>
            <a:r>
              <a:rPr lang="en-US" sz="3800" b="1" dirty="0"/>
              <a:t> </a:t>
            </a:r>
            <a:r>
              <a:rPr lang="en-US" sz="3800" b="1" dirty="0" err="1"/>
              <a:t>xác</a:t>
            </a:r>
            <a:r>
              <a:rPr lang="en-US" sz="3800" b="1" dirty="0"/>
              <a:t> </a:t>
            </a:r>
            <a:r>
              <a:rPr lang="en-US" sz="3800" b="1" dirty="0" err="1"/>
              <a:t>định</a:t>
            </a:r>
            <a:r>
              <a:rPr lang="en-US" sz="3800" b="1" dirty="0"/>
              <a:t> </a:t>
            </a:r>
            <a:r>
              <a:rPr lang="en-US" sz="3800" b="1" dirty="0" err="1"/>
              <a:t>vốn</a:t>
            </a:r>
            <a:r>
              <a:rPr lang="en-US" sz="3800" b="1" dirty="0"/>
              <a:t> </a:t>
            </a:r>
            <a:r>
              <a:rPr lang="en-US" sz="3800" b="1" dirty="0" err="1"/>
              <a:t>chủ</a:t>
            </a:r>
            <a:r>
              <a:rPr lang="en-US" sz="3800" b="1" dirty="0"/>
              <a:t> </a:t>
            </a:r>
            <a:r>
              <a:rPr lang="en-US" sz="3800" b="1" dirty="0" err="1"/>
              <a:t>sở</a:t>
            </a:r>
            <a:r>
              <a:rPr lang="en-US" sz="3800" b="1" dirty="0"/>
              <a:t> </a:t>
            </a:r>
            <a:r>
              <a:rPr lang="en-US" sz="3800" b="1" dirty="0" err="1"/>
              <a:t>hữu</a:t>
            </a:r>
            <a:r>
              <a:rPr lang="en-US" sz="3800" b="1" dirty="0"/>
              <a:t> </a:t>
            </a:r>
            <a:r>
              <a:rPr lang="en-US" sz="3800" b="1" dirty="0" err="1"/>
              <a:t>tối</a:t>
            </a:r>
            <a:r>
              <a:rPr lang="en-US" sz="3800" b="1" dirty="0"/>
              <a:t> </a:t>
            </a:r>
            <a:r>
              <a:rPr lang="en-US" sz="3800" b="1" dirty="0" err="1"/>
              <a:t>thiểu</a:t>
            </a:r>
            <a:r>
              <a:rPr lang="en-US" sz="3800" b="1" dirty="0"/>
              <a:t> NĐT </a:t>
            </a:r>
          </a:p>
          <a:p>
            <a:pPr marL="342900" lvl="2" indent="-342900"/>
            <a:r>
              <a:rPr lang="en-US" sz="3600" dirty="0"/>
              <a:t>BCTC </a:t>
            </a:r>
            <a:r>
              <a:rPr lang="en-US" sz="3600" dirty="0" err="1"/>
              <a:t>được</a:t>
            </a:r>
            <a:r>
              <a:rPr lang="en-US" sz="3600" dirty="0"/>
              <a:t> </a:t>
            </a:r>
            <a:r>
              <a:rPr lang="en-US" sz="3600" dirty="0" err="1"/>
              <a:t>kiểm</a:t>
            </a:r>
            <a:r>
              <a:rPr lang="en-US" sz="3600" dirty="0"/>
              <a:t> </a:t>
            </a:r>
            <a:r>
              <a:rPr lang="en-US" sz="3600" dirty="0" err="1"/>
              <a:t>toán</a:t>
            </a:r>
            <a:r>
              <a:rPr lang="en-US" sz="3600" dirty="0"/>
              <a:t> </a:t>
            </a:r>
            <a:r>
              <a:rPr lang="en-US" sz="3600" dirty="0" err="1"/>
              <a:t>trong</a:t>
            </a:r>
            <a:r>
              <a:rPr lang="en-US" sz="3600" dirty="0"/>
              <a:t> </a:t>
            </a:r>
            <a:r>
              <a:rPr lang="en-US" sz="3600" dirty="0" err="1"/>
              <a:t>vòng</a:t>
            </a:r>
            <a:r>
              <a:rPr lang="en-US" sz="3600" dirty="0"/>
              <a:t> </a:t>
            </a:r>
            <a:r>
              <a:rPr lang="en-US" sz="3600" b="1" dirty="0">
                <a:solidFill>
                  <a:srgbClr val="C00000"/>
                </a:solidFill>
              </a:rPr>
              <a:t>28 </a:t>
            </a:r>
            <a:r>
              <a:rPr lang="en-US" sz="3600" b="1" dirty="0" err="1">
                <a:solidFill>
                  <a:srgbClr val="C00000"/>
                </a:solidFill>
              </a:rPr>
              <a:t>ngày</a:t>
            </a:r>
            <a:r>
              <a:rPr lang="en-US" sz="3600" b="1" dirty="0">
                <a:solidFill>
                  <a:srgbClr val="C00000"/>
                </a:solidFill>
              </a:rPr>
              <a:t> </a:t>
            </a:r>
            <a:r>
              <a:rPr lang="en-US" sz="3600" dirty="0" err="1"/>
              <a:t>trước</a:t>
            </a:r>
            <a:r>
              <a:rPr lang="en-US" sz="3600" dirty="0"/>
              <a:t> </a:t>
            </a:r>
            <a:r>
              <a:rPr lang="en-US" sz="3600" dirty="0" err="1"/>
              <a:t>đóng</a:t>
            </a:r>
            <a:r>
              <a:rPr lang="en-US" sz="3600" dirty="0"/>
              <a:t> </a:t>
            </a:r>
            <a:r>
              <a:rPr lang="en-US" sz="3600" dirty="0" err="1"/>
              <a:t>thầu</a:t>
            </a:r>
            <a:r>
              <a:rPr lang="en-US" sz="3600" dirty="0"/>
              <a:t> (DN </a:t>
            </a:r>
            <a:r>
              <a:rPr lang="en-US" sz="3600" dirty="0" err="1"/>
              <a:t>mới</a:t>
            </a:r>
            <a:r>
              <a:rPr lang="en-US" sz="3600" dirty="0"/>
              <a:t> </a:t>
            </a:r>
            <a:r>
              <a:rPr lang="en-US" sz="3600" dirty="0" err="1"/>
              <a:t>thành</a:t>
            </a:r>
            <a:r>
              <a:rPr lang="en-US" sz="3600" dirty="0"/>
              <a:t> </a:t>
            </a:r>
            <a:r>
              <a:rPr lang="en-US" sz="3600" dirty="0" err="1"/>
              <a:t>lập</a:t>
            </a:r>
            <a:r>
              <a:rPr lang="en-US" sz="3600" dirty="0"/>
              <a:t>), </a:t>
            </a:r>
            <a:r>
              <a:rPr lang="en-US" sz="3600" dirty="0" err="1"/>
              <a:t>hoặc</a:t>
            </a:r>
            <a:endParaRPr lang="en-US" sz="3600" dirty="0"/>
          </a:p>
          <a:p>
            <a:pPr marL="342900" lvl="2" indent="-342900"/>
            <a:r>
              <a:rPr lang="en-US" sz="3600" dirty="0"/>
              <a:t>BCTC </a:t>
            </a:r>
            <a:r>
              <a:rPr lang="en-US" sz="3600" dirty="0" err="1"/>
              <a:t>được</a:t>
            </a:r>
            <a:r>
              <a:rPr lang="en-US" sz="3600" dirty="0"/>
              <a:t> </a:t>
            </a:r>
            <a:r>
              <a:rPr lang="en-US" sz="3600" dirty="0" err="1"/>
              <a:t>kiểm</a:t>
            </a:r>
            <a:r>
              <a:rPr lang="en-US" sz="3600" dirty="0"/>
              <a:t> </a:t>
            </a:r>
            <a:r>
              <a:rPr lang="en-US" sz="3600" dirty="0" err="1"/>
              <a:t>toán</a:t>
            </a:r>
            <a:r>
              <a:rPr lang="en-US" sz="3600" dirty="0"/>
              <a:t> </a:t>
            </a:r>
            <a:r>
              <a:rPr lang="it-IT" sz="3600" dirty="0"/>
              <a:t>tại thời điểm </a:t>
            </a:r>
            <a:r>
              <a:rPr lang="it-IT" sz="3600" b="1" dirty="0">
                <a:solidFill>
                  <a:srgbClr val="C00000"/>
                </a:solidFill>
              </a:rPr>
              <a:t>gần nhất</a:t>
            </a:r>
            <a:endParaRPr lang="en-US" sz="3600" b="1" dirty="0">
              <a:solidFill>
                <a:srgbClr val="C00000"/>
              </a:solidFill>
            </a:endParaRPr>
          </a:p>
          <a:p>
            <a:pPr marL="342900" lvl="2" indent="-342900"/>
            <a:r>
              <a:rPr lang="es-ES_tradnl" sz="3600" dirty="0" err="1"/>
              <a:t>Văn</a:t>
            </a:r>
            <a:r>
              <a:rPr lang="es-ES_tradnl" sz="3600" dirty="0"/>
              <a:t> </a:t>
            </a:r>
            <a:r>
              <a:rPr lang="es-ES_tradnl" sz="3600" dirty="0" err="1"/>
              <a:t>bản</a:t>
            </a:r>
            <a:r>
              <a:rPr lang="es-ES_tradnl" sz="3600" dirty="0"/>
              <a:t> </a:t>
            </a:r>
            <a:r>
              <a:rPr lang="es-ES_tradnl" sz="3600" b="1" dirty="0">
                <a:solidFill>
                  <a:srgbClr val="C00000"/>
                </a:solidFill>
              </a:rPr>
              <a:t>c</a:t>
            </a:r>
            <a:r>
              <a:rPr lang="it-IT" sz="3600" b="1" dirty="0">
                <a:solidFill>
                  <a:srgbClr val="C00000"/>
                </a:solidFill>
              </a:rPr>
              <a:t>am kết bảo đảm đủ VCSH </a:t>
            </a:r>
            <a:r>
              <a:rPr lang="it-IT" sz="3600" dirty="0"/>
              <a:t>của đại diện chủ sở hữu, chủ sở hữu hoặc công ty mẹ</a:t>
            </a:r>
            <a:endParaRPr lang="en-US" sz="3600" dirty="0"/>
          </a:p>
          <a:p>
            <a:pPr marL="0" indent="0">
              <a:buNone/>
            </a:pPr>
            <a:endParaRPr lang="en-US" dirty="0"/>
          </a:p>
          <a:p>
            <a:pPr marL="0" indent="0">
              <a:buNone/>
            </a:pPr>
            <a:r>
              <a:rPr lang="en-US" sz="3800" b="1" dirty="0"/>
              <a:t>(2) </a:t>
            </a:r>
            <a:r>
              <a:rPr lang="en-US" sz="3800" b="1" dirty="0" err="1"/>
              <a:t>Vốn</a:t>
            </a:r>
            <a:r>
              <a:rPr lang="en-US" sz="3800" b="1" dirty="0"/>
              <a:t> </a:t>
            </a:r>
            <a:r>
              <a:rPr lang="en-US" sz="3800" b="1" dirty="0" err="1"/>
              <a:t>vay</a:t>
            </a:r>
            <a:r>
              <a:rPr lang="en-US" sz="3800" b="1" dirty="0"/>
              <a:t> NĐT </a:t>
            </a:r>
            <a:r>
              <a:rPr lang="en-US" sz="3800" b="1" dirty="0" err="1"/>
              <a:t>có</a:t>
            </a:r>
            <a:r>
              <a:rPr lang="en-US" sz="3800" b="1" dirty="0"/>
              <a:t> </a:t>
            </a:r>
            <a:r>
              <a:rPr lang="en-US" sz="3800" b="1" dirty="0" err="1"/>
              <a:t>khả</a:t>
            </a:r>
            <a:r>
              <a:rPr lang="en-US" sz="3800" b="1" dirty="0"/>
              <a:t> </a:t>
            </a:r>
            <a:r>
              <a:rPr lang="en-US" sz="3800" b="1" dirty="0" err="1"/>
              <a:t>năng</a:t>
            </a:r>
            <a:r>
              <a:rPr lang="en-US" sz="3800" b="1" dirty="0"/>
              <a:t> </a:t>
            </a:r>
            <a:r>
              <a:rPr lang="en-US" sz="3800" b="1" dirty="0" err="1"/>
              <a:t>thu</a:t>
            </a:r>
            <a:r>
              <a:rPr lang="en-US" sz="3800" b="1" dirty="0"/>
              <a:t> </a:t>
            </a:r>
            <a:r>
              <a:rPr lang="en-US" sz="3800" b="1" dirty="0" err="1"/>
              <a:t>xếp</a:t>
            </a:r>
            <a:endParaRPr lang="en-US" sz="3800" b="1" dirty="0"/>
          </a:p>
          <a:p>
            <a:pPr marL="342900" lvl="2" indent="-342900"/>
            <a:r>
              <a:rPr lang="en-US" sz="3600" b="1" dirty="0" err="1">
                <a:solidFill>
                  <a:srgbClr val="C00000"/>
                </a:solidFill>
              </a:rPr>
              <a:t>Sự</a:t>
            </a:r>
            <a:r>
              <a:rPr lang="en-US" sz="3600" b="1" dirty="0">
                <a:solidFill>
                  <a:srgbClr val="C00000"/>
                </a:solidFill>
              </a:rPr>
              <a:t> </a:t>
            </a:r>
            <a:r>
              <a:rPr lang="en-US" sz="3600" b="1" dirty="0" err="1">
                <a:solidFill>
                  <a:srgbClr val="C00000"/>
                </a:solidFill>
              </a:rPr>
              <a:t>phù</a:t>
            </a:r>
            <a:r>
              <a:rPr lang="en-US" sz="3600" b="1" dirty="0">
                <a:solidFill>
                  <a:srgbClr val="C00000"/>
                </a:solidFill>
              </a:rPr>
              <a:t> </a:t>
            </a:r>
            <a:r>
              <a:rPr lang="en-US" sz="3600" b="1" dirty="0" err="1">
                <a:solidFill>
                  <a:srgbClr val="C00000"/>
                </a:solidFill>
              </a:rPr>
              <a:t>hợp</a:t>
            </a:r>
            <a:r>
              <a:rPr lang="en-US" sz="3600" b="1" dirty="0">
                <a:solidFill>
                  <a:srgbClr val="C00000"/>
                </a:solidFill>
              </a:rPr>
              <a:t> </a:t>
            </a:r>
            <a:r>
              <a:rPr lang="en-US" sz="3600" dirty="0" err="1"/>
              <a:t>của</a:t>
            </a:r>
            <a:r>
              <a:rPr lang="en-US" sz="3600" dirty="0"/>
              <a:t> </a:t>
            </a:r>
            <a:r>
              <a:rPr lang="en-US" sz="3600" dirty="0" err="1"/>
              <a:t>tiêu</a:t>
            </a:r>
            <a:r>
              <a:rPr lang="en-US" sz="3600" dirty="0"/>
              <a:t> </a:t>
            </a:r>
            <a:r>
              <a:rPr lang="en-US" sz="3600" dirty="0" err="1"/>
              <a:t>chí</a:t>
            </a:r>
            <a:r>
              <a:rPr lang="en-US" sz="3600" dirty="0"/>
              <a:t> </a:t>
            </a:r>
            <a:r>
              <a:rPr lang="en-US" sz="3600" dirty="0" err="1"/>
              <a:t>này</a:t>
            </a:r>
            <a:endParaRPr lang="en-US" sz="3600" dirty="0"/>
          </a:p>
          <a:p>
            <a:pPr marL="342900" lvl="2" indent="-342900"/>
            <a:r>
              <a:rPr lang="en-US" sz="3600" b="1" dirty="0" err="1">
                <a:solidFill>
                  <a:srgbClr val="C00000"/>
                </a:solidFill>
              </a:rPr>
              <a:t>Hình</a:t>
            </a:r>
            <a:r>
              <a:rPr lang="en-US" sz="3600" b="1" dirty="0">
                <a:solidFill>
                  <a:srgbClr val="C00000"/>
                </a:solidFill>
              </a:rPr>
              <a:t> </a:t>
            </a:r>
            <a:r>
              <a:rPr lang="en-US" sz="3600" b="1" dirty="0" err="1">
                <a:solidFill>
                  <a:srgbClr val="C00000"/>
                </a:solidFill>
              </a:rPr>
              <a:t>thức</a:t>
            </a:r>
            <a:r>
              <a:rPr lang="en-US" sz="3600" b="1" dirty="0">
                <a:solidFill>
                  <a:srgbClr val="C00000"/>
                </a:solidFill>
              </a:rPr>
              <a:t>, </a:t>
            </a:r>
            <a:r>
              <a:rPr lang="en-US" sz="3600" b="1" dirty="0" err="1">
                <a:solidFill>
                  <a:srgbClr val="C00000"/>
                </a:solidFill>
              </a:rPr>
              <a:t>nội</a:t>
            </a:r>
            <a:r>
              <a:rPr lang="en-US" sz="3600" b="1" dirty="0">
                <a:solidFill>
                  <a:srgbClr val="C00000"/>
                </a:solidFill>
              </a:rPr>
              <a:t> dung v</a:t>
            </a:r>
            <a:r>
              <a:rPr lang="es-ES_tradnl" sz="3600" b="1" dirty="0" err="1">
                <a:solidFill>
                  <a:srgbClr val="C00000"/>
                </a:solidFill>
              </a:rPr>
              <a:t>ăn</a:t>
            </a:r>
            <a:r>
              <a:rPr lang="es-ES_tradnl" sz="3600" b="1" dirty="0">
                <a:solidFill>
                  <a:srgbClr val="C00000"/>
                </a:solidFill>
              </a:rPr>
              <a:t> </a:t>
            </a:r>
            <a:r>
              <a:rPr lang="es-ES_tradnl" sz="3600" b="1" dirty="0" err="1">
                <a:solidFill>
                  <a:srgbClr val="C00000"/>
                </a:solidFill>
              </a:rPr>
              <a:t>bản</a:t>
            </a:r>
            <a:r>
              <a:rPr lang="es-ES_tradnl" sz="3600" b="1" dirty="0">
                <a:solidFill>
                  <a:srgbClr val="C00000"/>
                </a:solidFill>
              </a:rPr>
              <a:t> </a:t>
            </a:r>
            <a:r>
              <a:rPr lang="es-ES_tradnl" sz="3600" b="1" dirty="0" err="1">
                <a:solidFill>
                  <a:srgbClr val="C00000"/>
                </a:solidFill>
              </a:rPr>
              <a:t>cam</a:t>
            </a:r>
            <a:r>
              <a:rPr lang="es-ES_tradnl" sz="3600" b="1" dirty="0">
                <a:solidFill>
                  <a:srgbClr val="C00000"/>
                </a:solidFill>
              </a:rPr>
              <a:t> </a:t>
            </a:r>
            <a:r>
              <a:rPr lang="es-ES_tradnl" sz="3600" b="1" dirty="0" err="1">
                <a:solidFill>
                  <a:srgbClr val="C00000"/>
                </a:solidFill>
              </a:rPr>
              <a:t>kết</a:t>
            </a:r>
            <a:r>
              <a:rPr lang="es-ES_tradnl" sz="3600" b="1" dirty="0">
                <a:solidFill>
                  <a:srgbClr val="C00000"/>
                </a:solidFill>
              </a:rPr>
              <a:t> </a:t>
            </a:r>
            <a:r>
              <a:rPr lang="es-ES_tradnl" sz="3600" dirty="0" err="1"/>
              <a:t>cung</a:t>
            </a:r>
            <a:r>
              <a:rPr lang="es-ES_tradnl" sz="3600" dirty="0"/>
              <a:t> </a:t>
            </a:r>
            <a:r>
              <a:rPr lang="es-ES_tradnl" sz="3600" dirty="0" err="1"/>
              <a:t>cấp</a:t>
            </a:r>
            <a:r>
              <a:rPr lang="es-ES_tradnl" sz="3600" dirty="0"/>
              <a:t> </a:t>
            </a:r>
            <a:r>
              <a:rPr lang="es-ES_tradnl" sz="3600" dirty="0" err="1"/>
              <a:t>tài</a:t>
            </a:r>
            <a:r>
              <a:rPr lang="es-ES_tradnl" sz="3600" dirty="0"/>
              <a:t> </a:t>
            </a:r>
            <a:r>
              <a:rPr lang="es-ES_tradnl" sz="3600" dirty="0" err="1"/>
              <a:t>chính</a:t>
            </a:r>
            <a:r>
              <a:rPr lang="es-ES_tradnl" sz="3600" dirty="0"/>
              <a:t> </a:t>
            </a:r>
            <a:r>
              <a:rPr lang="es-ES_tradnl" sz="3600" dirty="0" err="1"/>
              <a:t>của</a:t>
            </a:r>
            <a:r>
              <a:rPr lang="es-ES_tradnl" sz="3600" dirty="0"/>
              <a:t> </a:t>
            </a:r>
            <a:r>
              <a:rPr lang="es-ES_tradnl" sz="3600" dirty="0" err="1"/>
              <a:t>bên</a:t>
            </a:r>
            <a:r>
              <a:rPr lang="es-ES_tradnl" sz="3600" dirty="0"/>
              <a:t> </a:t>
            </a:r>
            <a:r>
              <a:rPr lang="es-ES_tradnl" sz="3600" dirty="0" err="1"/>
              <a:t>cho</a:t>
            </a:r>
            <a:r>
              <a:rPr lang="es-ES_tradnl" sz="3600" dirty="0"/>
              <a:t> </a:t>
            </a:r>
            <a:r>
              <a:rPr lang="es-ES_tradnl" sz="3600" dirty="0" err="1"/>
              <a:t>vay</a:t>
            </a:r>
            <a:endParaRPr lang="en-US" sz="3600" dirty="0"/>
          </a:p>
          <a:p>
            <a:pPr marL="0" indent="0">
              <a:buNone/>
            </a:pPr>
            <a:endParaRPr lang="en-US" sz="3600" dirty="0"/>
          </a:p>
          <a:p>
            <a:pPr marL="0" indent="0">
              <a:buNone/>
            </a:pPr>
            <a:r>
              <a:rPr lang="en-US" sz="3800" b="1" dirty="0"/>
              <a:t>(3) </a:t>
            </a:r>
            <a:r>
              <a:rPr lang="vi-VN" sz="3800" b="1" dirty="0"/>
              <a:t>Kinh nghiệm </a:t>
            </a:r>
            <a:r>
              <a:rPr lang="en-US" sz="3800" b="1" dirty="0" err="1"/>
              <a:t>tương</a:t>
            </a:r>
            <a:r>
              <a:rPr lang="en-US" sz="3800" b="1" dirty="0"/>
              <a:t> </a:t>
            </a:r>
            <a:r>
              <a:rPr lang="en-US" sz="3800" b="1" dirty="0" err="1"/>
              <a:t>tự</a:t>
            </a:r>
            <a:endParaRPr lang="en-US" sz="3800" b="1" dirty="0"/>
          </a:p>
          <a:p>
            <a:pPr marL="342900" lvl="2" indent="-342900"/>
            <a:r>
              <a:rPr lang="en-US" sz="3600" dirty="0"/>
              <a:t>T</a:t>
            </a:r>
            <a:r>
              <a:rPr lang="vi-VN" sz="3600" dirty="0"/>
              <a:t>hực hiện dự án</a:t>
            </a:r>
            <a:r>
              <a:rPr lang="en-US" sz="3600" dirty="0"/>
              <a:t>/</a:t>
            </a:r>
            <a:r>
              <a:rPr lang="en-US" sz="3600" dirty="0" err="1"/>
              <a:t>gói</a:t>
            </a:r>
            <a:r>
              <a:rPr lang="en-US" sz="3600" dirty="0"/>
              <a:t> </a:t>
            </a:r>
            <a:r>
              <a:rPr lang="en-US" sz="3600" dirty="0" err="1"/>
              <a:t>thầu</a:t>
            </a:r>
            <a:r>
              <a:rPr lang="en-US" sz="3600" dirty="0"/>
              <a:t> </a:t>
            </a:r>
            <a:r>
              <a:rPr lang="en-US" sz="3600" dirty="0" err="1"/>
              <a:t>có</a:t>
            </a:r>
            <a:r>
              <a:rPr lang="en-US" sz="3600" dirty="0"/>
              <a:t> </a:t>
            </a:r>
            <a:r>
              <a:rPr lang="en-US" sz="3600" b="1" dirty="0" err="1">
                <a:solidFill>
                  <a:srgbClr val="C00000"/>
                </a:solidFill>
              </a:rPr>
              <a:t>giải</a:t>
            </a:r>
            <a:r>
              <a:rPr lang="en-US" sz="3600" b="1" dirty="0">
                <a:solidFill>
                  <a:srgbClr val="C00000"/>
                </a:solidFill>
              </a:rPr>
              <a:t> </a:t>
            </a:r>
            <a:r>
              <a:rPr lang="en-US" sz="3600" b="1" dirty="0" err="1">
                <a:solidFill>
                  <a:srgbClr val="C00000"/>
                </a:solidFill>
              </a:rPr>
              <a:t>pháp</a:t>
            </a:r>
            <a:r>
              <a:rPr lang="en-US" sz="3600" b="1" dirty="0">
                <a:solidFill>
                  <a:srgbClr val="C00000"/>
                </a:solidFill>
              </a:rPr>
              <a:t> </a:t>
            </a:r>
            <a:r>
              <a:rPr lang="en-US" sz="3600" b="1" dirty="0" err="1">
                <a:solidFill>
                  <a:srgbClr val="C00000"/>
                </a:solidFill>
              </a:rPr>
              <a:t>kỹ</a:t>
            </a:r>
            <a:r>
              <a:rPr lang="en-US" sz="3600" b="1" dirty="0">
                <a:solidFill>
                  <a:srgbClr val="C00000"/>
                </a:solidFill>
              </a:rPr>
              <a:t> </a:t>
            </a:r>
            <a:r>
              <a:rPr lang="en-US" sz="3600" b="1" dirty="0" err="1">
                <a:solidFill>
                  <a:srgbClr val="C00000"/>
                </a:solidFill>
              </a:rPr>
              <a:t>thuật</a:t>
            </a:r>
            <a:r>
              <a:rPr lang="en-US" sz="3600" b="1" dirty="0">
                <a:solidFill>
                  <a:srgbClr val="C00000"/>
                </a:solidFill>
              </a:rPr>
              <a:t>, </a:t>
            </a:r>
            <a:r>
              <a:rPr lang="en-US" sz="3600" b="1" dirty="0" err="1">
                <a:solidFill>
                  <a:srgbClr val="C00000"/>
                </a:solidFill>
              </a:rPr>
              <a:t>công</a:t>
            </a:r>
            <a:r>
              <a:rPr lang="en-US" sz="3600" b="1" dirty="0">
                <a:solidFill>
                  <a:srgbClr val="C00000"/>
                </a:solidFill>
              </a:rPr>
              <a:t> </a:t>
            </a:r>
            <a:r>
              <a:rPr lang="en-US" sz="3600" b="1" dirty="0" err="1">
                <a:solidFill>
                  <a:srgbClr val="C00000"/>
                </a:solidFill>
              </a:rPr>
              <a:t>nghệ</a:t>
            </a:r>
            <a:r>
              <a:rPr lang="en-US" sz="3600" b="1" dirty="0">
                <a:solidFill>
                  <a:srgbClr val="C00000"/>
                </a:solidFill>
              </a:rPr>
              <a:t> </a:t>
            </a:r>
            <a:r>
              <a:rPr lang="vi-VN" sz="3600" b="1" dirty="0">
                <a:solidFill>
                  <a:srgbClr val="C00000"/>
                </a:solidFill>
              </a:rPr>
              <a:t>tương </a:t>
            </a:r>
            <a:r>
              <a:rPr lang="en-US" sz="3600" b="1" dirty="0" err="1">
                <a:solidFill>
                  <a:srgbClr val="C00000"/>
                </a:solidFill>
              </a:rPr>
              <a:t>tự</a:t>
            </a:r>
            <a:endParaRPr lang="en-US" sz="3600" b="1" dirty="0">
              <a:solidFill>
                <a:srgbClr val="C00000"/>
              </a:solidFill>
            </a:endParaRPr>
          </a:p>
          <a:p>
            <a:pPr marL="342900" lvl="2" indent="-342900"/>
            <a:r>
              <a:rPr lang="en-US" sz="3600" dirty="0" err="1"/>
              <a:t>Thực</a:t>
            </a:r>
            <a:r>
              <a:rPr lang="en-US" sz="3600" dirty="0"/>
              <a:t> </a:t>
            </a:r>
            <a:r>
              <a:rPr lang="en-US" sz="3600" dirty="0" err="1"/>
              <a:t>hiện</a:t>
            </a:r>
            <a:r>
              <a:rPr lang="en-US" sz="3600" dirty="0"/>
              <a:t> </a:t>
            </a:r>
            <a:r>
              <a:rPr lang="en-US" sz="3600" b="1" dirty="0" err="1">
                <a:solidFill>
                  <a:srgbClr val="C00000"/>
                </a:solidFill>
              </a:rPr>
              <a:t>dự</a:t>
            </a:r>
            <a:r>
              <a:rPr lang="en-US" sz="3600" b="1" dirty="0">
                <a:solidFill>
                  <a:srgbClr val="C00000"/>
                </a:solidFill>
              </a:rPr>
              <a:t> </a:t>
            </a:r>
            <a:r>
              <a:rPr lang="en-US" sz="3600" b="1" dirty="0" err="1">
                <a:solidFill>
                  <a:srgbClr val="C00000"/>
                </a:solidFill>
              </a:rPr>
              <a:t>án</a:t>
            </a:r>
            <a:r>
              <a:rPr lang="en-US" sz="3600" b="1" dirty="0">
                <a:solidFill>
                  <a:srgbClr val="C00000"/>
                </a:solidFill>
              </a:rPr>
              <a:t> PPP </a:t>
            </a:r>
            <a:r>
              <a:rPr lang="en-US" sz="3600" dirty="0"/>
              <a:t>(</a:t>
            </a:r>
            <a:r>
              <a:rPr lang="en-US" sz="3600" dirty="0" err="1"/>
              <a:t>tương</a:t>
            </a:r>
            <a:r>
              <a:rPr lang="en-US" sz="3600" dirty="0"/>
              <a:t> </a:t>
            </a:r>
            <a:r>
              <a:rPr lang="en-US" sz="3600" dirty="0" err="1"/>
              <a:t>tự</a:t>
            </a:r>
            <a:r>
              <a:rPr lang="en-US" sz="3600" dirty="0"/>
              <a:t> </a:t>
            </a:r>
            <a:r>
              <a:rPr lang="en-US" sz="3600" dirty="0" err="1"/>
              <a:t>theo</a:t>
            </a:r>
            <a:r>
              <a:rPr lang="en-US" sz="3600" dirty="0"/>
              <a:t> TMĐT, VCSH 50% -70% DA </a:t>
            </a:r>
            <a:r>
              <a:rPr lang="en-US" sz="3600" dirty="0" err="1"/>
              <a:t>đang</a:t>
            </a:r>
            <a:r>
              <a:rPr lang="en-US" sz="3600" dirty="0"/>
              <a:t> </a:t>
            </a:r>
            <a:r>
              <a:rPr lang="en-US" sz="3600" dirty="0" err="1"/>
              <a:t>xét</a:t>
            </a:r>
            <a:r>
              <a:rPr lang="en-US" sz="3600" dirty="0"/>
              <a:t>)</a:t>
            </a:r>
          </a:p>
          <a:p>
            <a:pPr marL="342900" lvl="2" indent="-342900"/>
            <a:r>
              <a:rPr lang="en-US" sz="3600" dirty="0" err="1"/>
              <a:t>Thực</a:t>
            </a:r>
            <a:r>
              <a:rPr lang="en-US" sz="3600" dirty="0"/>
              <a:t> </a:t>
            </a:r>
            <a:r>
              <a:rPr lang="en-US" sz="3600" dirty="0" err="1"/>
              <a:t>hiện</a:t>
            </a:r>
            <a:r>
              <a:rPr lang="en-US" sz="3600" dirty="0"/>
              <a:t> </a:t>
            </a:r>
            <a:r>
              <a:rPr lang="en-US" sz="3600" dirty="0" err="1"/>
              <a:t>dự</a:t>
            </a:r>
            <a:r>
              <a:rPr lang="en-US" sz="3600" dirty="0"/>
              <a:t> </a:t>
            </a:r>
            <a:r>
              <a:rPr lang="en-US" sz="3600" dirty="0" err="1"/>
              <a:t>án</a:t>
            </a:r>
            <a:r>
              <a:rPr lang="en-US" sz="3600" dirty="0"/>
              <a:t> </a:t>
            </a:r>
            <a:r>
              <a:rPr lang="en-US" sz="3600" dirty="0" err="1"/>
              <a:t>đầu</a:t>
            </a:r>
            <a:r>
              <a:rPr lang="en-US" sz="3600" dirty="0"/>
              <a:t> </a:t>
            </a:r>
            <a:r>
              <a:rPr lang="en-US" sz="3600" dirty="0" err="1"/>
              <a:t>tư</a:t>
            </a:r>
            <a:r>
              <a:rPr lang="en-US" sz="3600" dirty="0"/>
              <a:t> </a:t>
            </a:r>
            <a:r>
              <a:rPr lang="en-US" sz="3600" b="1" dirty="0" err="1">
                <a:solidFill>
                  <a:srgbClr val="C00000"/>
                </a:solidFill>
              </a:rPr>
              <a:t>khác</a:t>
            </a:r>
            <a:r>
              <a:rPr lang="en-US" sz="3600" b="1" dirty="0">
                <a:solidFill>
                  <a:srgbClr val="C00000"/>
                </a:solidFill>
              </a:rPr>
              <a:t> </a:t>
            </a:r>
            <a:r>
              <a:rPr lang="en-US" sz="3600" dirty="0"/>
              <a:t>(</a:t>
            </a:r>
            <a:r>
              <a:rPr lang="en-US" sz="3600" dirty="0" err="1"/>
              <a:t>tương</a:t>
            </a:r>
            <a:r>
              <a:rPr lang="en-US" sz="3600" dirty="0"/>
              <a:t> </a:t>
            </a:r>
            <a:r>
              <a:rPr lang="en-US" sz="3600" dirty="0" err="1"/>
              <a:t>tự</a:t>
            </a:r>
            <a:r>
              <a:rPr lang="en-US" sz="3600" dirty="0"/>
              <a:t> </a:t>
            </a:r>
            <a:r>
              <a:rPr lang="en-US" sz="3600" dirty="0" err="1"/>
              <a:t>theo</a:t>
            </a:r>
            <a:r>
              <a:rPr lang="en-US" sz="3600" dirty="0"/>
              <a:t> TMĐT 50% -70% DA </a:t>
            </a:r>
            <a:r>
              <a:rPr lang="en-US" sz="3600" dirty="0" err="1"/>
              <a:t>đang</a:t>
            </a:r>
            <a:r>
              <a:rPr lang="en-US" sz="3600" dirty="0"/>
              <a:t> </a:t>
            </a:r>
            <a:r>
              <a:rPr lang="en-US" sz="3600" dirty="0" err="1"/>
              <a:t>xét</a:t>
            </a:r>
            <a:r>
              <a:rPr lang="en-US" sz="3600" dirty="0"/>
              <a:t>) </a:t>
            </a:r>
          </a:p>
          <a:p>
            <a:pPr marL="342900" lvl="2" indent="-342900"/>
            <a:r>
              <a:rPr lang="it-IT" sz="3600" dirty="0"/>
              <a:t>Dự án trong lĩnh vực mới hoặc có quy mô đầu tư lớn, không có nhà đầu tư có kinh nghiệm thực hiện dự án tương tự </a:t>
            </a:r>
            <a:r>
              <a:rPr lang="en-US" sz="3600" dirty="0" err="1"/>
              <a:t>thì</a:t>
            </a:r>
            <a:r>
              <a:rPr lang="en-US" sz="3600" dirty="0"/>
              <a:t> </a:t>
            </a:r>
            <a:r>
              <a:rPr lang="en-US" sz="3600" b="1" dirty="0" err="1">
                <a:solidFill>
                  <a:srgbClr val="C00000"/>
                </a:solidFill>
              </a:rPr>
              <a:t>chỉnh</a:t>
            </a:r>
            <a:r>
              <a:rPr lang="en-US" sz="3600" b="1" dirty="0">
                <a:solidFill>
                  <a:srgbClr val="C00000"/>
                </a:solidFill>
              </a:rPr>
              <a:t> </a:t>
            </a:r>
            <a:r>
              <a:rPr lang="en-US" sz="3600" b="1" dirty="0" err="1">
                <a:solidFill>
                  <a:srgbClr val="C00000"/>
                </a:solidFill>
              </a:rPr>
              <a:t>sửa</a:t>
            </a:r>
            <a:r>
              <a:rPr lang="en-US" sz="3600" b="1" dirty="0">
                <a:solidFill>
                  <a:srgbClr val="C00000"/>
                </a:solidFill>
              </a:rPr>
              <a:t> </a:t>
            </a:r>
            <a:r>
              <a:rPr lang="en-US" sz="3600" b="1" dirty="0" err="1">
                <a:solidFill>
                  <a:srgbClr val="C00000"/>
                </a:solidFill>
              </a:rPr>
              <a:t>thấp</a:t>
            </a:r>
            <a:r>
              <a:rPr lang="en-US" sz="3600" b="1" dirty="0">
                <a:solidFill>
                  <a:srgbClr val="C00000"/>
                </a:solidFill>
              </a:rPr>
              <a:t> </a:t>
            </a:r>
            <a:r>
              <a:rPr lang="en-US" sz="3600" b="1" dirty="0" err="1">
                <a:solidFill>
                  <a:srgbClr val="C00000"/>
                </a:solidFill>
              </a:rPr>
              <a:t>hơn</a:t>
            </a:r>
            <a:r>
              <a:rPr lang="en-US" sz="3600" b="1" dirty="0">
                <a:solidFill>
                  <a:srgbClr val="C00000"/>
                </a:solidFill>
              </a:rPr>
              <a:t> </a:t>
            </a:r>
            <a:r>
              <a:rPr lang="en-US" sz="3600" dirty="0" err="1"/>
              <a:t>nhưng</a:t>
            </a:r>
            <a:r>
              <a:rPr lang="en-US" sz="3600" dirty="0"/>
              <a:t> </a:t>
            </a:r>
            <a:r>
              <a:rPr lang="en-US" sz="3600" dirty="0" err="1"/>
              <a:t>đảm</a:t>
            </a:r>
            <a:r>
              <a:rPr lang="en-US" sz="3600" dirty="0"/>
              <a:t> </a:t>
            </a:r>
            <a:r>
              <a:rPr lang="en-US" sz="3600" dirty="0" err="1"/>
              <a:t>bảo</a:t>
            </a:r>
            <a:r>
              <a:rPr lang="en-US" sz="3600" dirty="0"/>
              <a:t> </a:t>
            </a:r>
            <a:r>
              <a:rPr lang="en-US" sz="3600" dirty="0" err="1"/>
              <a:t>phù</a:t>
            </a:r>
            <a:r>
              <a:rPr lang="en-US" sz="3600" dirty="0"/>
              <a:t> </a:t>
            </a:r>
            <a:r>
              <a:rPr lang="en-US" sz="3600" dirty="0" err="1"/>
              <a:t>hợp</a:t>
            </a:r>
            <a:endParaRPr lang="en-US" sz="3600" dirty="0"/>
          </a:p>
          <a:p>
            <a:pPr marL="0" indent="0">
              <a:buNone/>
            </a:pPr>
            <a:endParaRPr lang="en-US" dirty="0"/>
          </a:p>
        </p:txBody>
      </p:sp>
      <p:sp>
        <p:nvSpPr>
          <p:cNvPr id="4" name="Slide Number Placeholder 3">
            <a:extLst>
              <a:ext uri="{FF2B5EF4-FFF2-40B4-BE49-F238E27FC236}">
                <a16:creationId xmlns:a16="http://schemas.microsoft.com/office/drawing/2014/main" id="{FDEE5EF2-2741-A249-86BD-2B667BC17527}"/>
              </a:ext>
            </a:extLst>
          </p:cNvPr>
          <p:cNvSpPr>
            <a:spLocks noGrp="1"/>
          </p:cNvSpPr>
          <p:nvPr>
            <p:ph type="sldNum" sz="quarter" idx="12"/>
          </p:nvPr>
        </p:nvSpPr>
        <p:spPr/>
        <p:txBody>
          <a:bodyPr/>
          <a:lstStyle/>
          <a:p>
            <a:fld id="{F6DA5C58-16BB-4099-8212-F5FAE231E152}" type="slidenum">
              <a:rPr lang="vi-VN" smtClean="0"/>
              <a:t>22</a:t>
            </a:fld>
            <a:endParaRPr lang="vi-VN"/>
          </a:p>
        </p:txBody>
      </p:sp>
    </p:spTree>
    <p:extLst>
      <p:ext uri="{BB962C8B-B14F-4D97-AF65-F5344CB8AC3E}">
        <p14:creationId xmlns:p14="http://schemas.microsoft.com/office/powerpoint/2010/main" val="4260095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229600" cy="2952328"/>
          </a:xfrm>
        </p:spPr>
        <p:txBody>
          <a:bodyPr>
            <a:normAutofit fontScale="92500" lnSpcReduction="20000"/>
          </a:bodyPr>
          <a:lstStyle/>
          <a:p>
            <a:pPr marL="0" lvl="2" indent="0">
              <a:lnSpc>
                <a:spcPct val="80000"/>
              </a:lnSpc>
              <a:buNone/>
            </a:pPr>
            <a:r>
              <a:rPr lang="es-ES" sz="3200" dirty="0"/>
              <a:t>(1) </a:t>
            </a:r>
            <a:r>
              <a:rPr lang="es-ES" sz="3200" dirty="0" err="1"/>
              <a:t>NĐT</a:t>
            </a:r>
            <a:r>
              <a:rPr lang="es-ES" sz="3200" dirty="0"/>
              <a:t> </a:t>
            </a:r>
            <a:r>
              <a:rPr lang="es-ES" sz="3200" dirty="0" err="1"/>
              <a:t>có</a:t>
            </a:r>
            <a:r>
              <a:rPr lang="es-ES" sz="3200" dirty="0"/>
              <a:t> </a:t>
            </a:r>
            <a:r>
              <a:rPr lang="es-ES" sz="3200" dirty="0" err="1"/>
              <a:t>thể</a:t>
            </a:r>
            <a:r>
              <a:rPr lang="es-ES" sz="3200" dirty="0"/>
              <a:t> </a:t>
            </a:r>
            <a:r>
              <a:rPr lang="es-ES" sz="3200" dirty="0" err="1"/>
              <a:t>mời</a:t>
            </a:r>
            <a:r>
              <a:rPr lang="es-ES" sz="3200" dirty="0"/>
              <a:t> </a:t>
            </a:r>
            <a:r>
              <a:rPr lang="es-ES" sz="3200" dirty="0" err="1"/>
              <a:t>bên</a:t>
            </a:r>
            <a:r>
              <a:rPr lang="es-ES" sz="3200" dirty="0"/>
              <a:t> </a:t>
            </a:r>
            <a:r>
              <a:rPr lang="es-ES" sz="3200" dirty="0" err="1"/>
              <a:t>cho</a:t>
            </a:r>
            <a:r>
              <a:rPr lang="es-ES" sz="3200" dirty="0"/>
              <a:t> </a:t>
            </a:r>
            <a:r>
              <a:rPr lang="es-ES" sz="3200" dirty="0" err="1"/>
              <a:t>vay</a:t>
            </a:r>
            <a:r>
              <a:rPr lang="es-ES" sz="3200" dirty="0"/>
              <a:t> </a:t>
            </a:r>
            <a:r>
              <a:rPr lang="es-ES" sz="3200" dirty="0" err="1"/>
              <a:t>tham</a:t>
            </a:r>
            <a:r>
              <a:rPr lang="es-ES" sz="3200" dirty="0"/>
              <a:t> </a:t>
            </a:r>
            <a:r>
              <a:rPr lang="es-ES" sz="3200" dirty="0" err="1"/>
              <a:t>gia</a:t>
            </a:r>
            <a:r>
              <a:rPr lang="es-ES" sz="3200" dirty="0"/>
              <a:t> </a:t>
            </a:r>
            <a:r>
              <a:rPr lang="es-ES" sz="3200" dirty="0" err="1"/>
              <a:t>đàm</a:t>
            </a:r>
            <a:r>
              <a:rPr lang="es-ES" sz="3200" dirty="0"/>
              <a:t> </a:t>
            </a:r>
            <a:r>
              <a:rPr lang="es-ES" sz="3200" dirty="0" err="1"/>
              <a:t>phán</a:t>
            </a:r>
            <a:endParaRPr lang="es-ES" sz="3200" dirty="0"/>
          </a:p>
          <a:p>
            <a:pPr marL="0" lvl="2" indent="0">
              <a:lnSpc>
                <a:spcPct val="80000"/>
              </a:lnSpc>
              <a:buNone/>
            </a:pPr>
            <a:endParaRPr lang="es-ES" sz="3200" dirty="0"/>
          </a:p>
          <a:p>
            <a:pPr marL="800100" lvl="3" indent="-342900">
              <a:lnSpc>
                <a:spcPct val="80000"/>
              </a:lnSpc>
            </a:pPr>
            <a:r>
              <a:rPr lang="es-ES" sz="2800" dirty="0" err="1"/>
              <a:t>Thuận</a:t>
            </a:r>
            <a:r>
              <a:rPr lang="es-ES" sz="2800" dirty="0"/>
              <a:t> </a:t>
            </a:r>
            <a:r>
              <a:rPr lang="es-ES" sz="2800" dirty="0" err="1"/>
              <a:t>lợi</a:t>
            </a:r>
            <a:r>
              <a:rPr lang="es-ES" sz="2800" dirty="0"/>
              <a:t>, </a:t>
            </a:r>
            <a:r>
              <a:rPr lang="es-ES" sz="2800" dirty="0" err="1"/>
              <a:t>khó</a:t>
            </a:r>
            <a:r>
              <a:rPr lang="es-ES" sz="2800" dirty="0"/>
              <a:t> </a:t>
            </a:r>
            <a:r>
              <a:rPr lang="es-ES" sz="2800" dirty="0" err="1"/>
              <a:t>khăn</a:t>
            </a:r>
            <a:endParaRPr lang="es-ES" sz="2800" dirty="0"/>
          </a:p>
          <a:p>
            <a:pPr marL="0" lvl="2" indent="0">
              <a:lnSpc>
                <a:spcPct val="80000"/>
              </a:lnSpc>
              <a:buNone/>
            </a:pPr>
            <a:endParaRPr lang="es-ES" sz="3200" dirty="0"/>
          </a:p>
          <a:p>
            <a:pPr marL="0" lvl="2" indent="0">
              <a:lnSpc>
                <a:spcPct val="80000"/>
              </a:lnSpc>
              <a:buNone/>
            </a:pPr>
            <a:r>
              <a:rPr lang="es-ES" sz="3200" dirty="0"/>
              <a:t>(2) </a:t>
            </a:r>
            <a:r>
              <a:rPr lang="es-ES" sz="3200" dirty="0" err="1"/>
              <a:t>Vai</a:t>
            </a:r>
            <a:r>
              <a:rPr lang="es-ES" sz="3200" dirty="0"/>
              <a:t> </a:t>
            </a:r>
            <a:r>
              <a:rPr lang="es-ES" sz="3200" dirty="0" err="1"/>
              <a:t>trò</a:t>
            </a:r>
            <a:r>
              <a:rPr lang="es-ES" sz="3200" dirty="0"/>
              <a:t> </a:t>
            </a:r>
            <a:r>
              <a:rPr lang="es-ES" sz="3200" dirty="0" err="1"/>
              <a:t>bên</a:t>
            </a:r>
            <a:r>
              <a:rPr lang="es-ES" sz="3200" dirty="0"/>
              <a:t> </a:t>
            </a:r>
            <a:r>
              <a:rPr lang="es-ES" sz="3200" dirty="0" err="1"/>
              <a:t>cho</a:t>
            </a:r>
            <a:r>
              <a:rPr lang="es-ES" sz="3200" dirty="0"/>
              <a:t> </a:t>
            </a:r>
            <a:r>
              <a:rPr lang="es-ES" sz="3200" dirty="0" err="1"/>
              <a:t>vay</a:t>
            </a:r>
            <a:r>
              <a:rPr lang="es-ES" sz="3200" dirty="0"/>
              <a:t> </a:t>
            </a:r>
            <a:r>
              <a:rPr lang="es-ES" sz="3200" dirty="0" err="1"/>
              <a:t>khi</a:t>
            </a:r>
            <a:r>
              <a:rPr lang="es-ES" sz="3200" dirty="0"/>
              <a:t> </a:t>
            </a:r>
            <a:r>
              <a:rPr lang="es-ES" sz="3200" dirty="0" err="1"/>
              <a:t>tham</a:t>
            </a:r>
            <a:r>
              <a:rPr lang="es-ES" sz="3200" dirty="0"/>
              <a:t> </a:t>
            </a:r>
            <a:r>
              <a:rPr lang="es-ES" sz="3200" dirty="0" err="1"/>
              <a:t>gia</a:t>
            </a:r>
            <a:r>
              <a:rPr lang="es-ES" sz="3200" dirty="0"/>
              <a:t> </a:t>
            </a:r>
            <a:r>
              <a:rPr lang="es-ES" sz="3200" dirty="0" err="1"/>
              <a:t>đàm</a:t>
            </a:r>
            <a:r>
              <a:rPr lang="es-ES" sz="3200" dirty="0"/>
              <a:t> </a:t>
            </a:r>
            <a:r>
              <a:rPr lang="es-ES" sz="3200" dirty="0" err="1"/>
              <a:t>phán</a:t>
            </a:r>
            <a:endParaRPr lang="es-ES" sz="3200" dirty="0"/>
          </a:p>
          <a:p>
            <a:pPr marL="0" lvl="2" indent="0">
              <a:lnSpc>
                <a:spcPct val="80000"/>
              </a:lnSpc>
              <a:buNone/>
            </a:pPr>
            <a:endParaRPr lang="es-ES" sz="3200" dirty="0"/>
          </a:p>
          <a:p>
            <a:pPr marL="800100" lvl="3" indent="-342900">
              <a:lnSpc>
                <a:spcPct val="80000"/>
              </a:lnSpc>
            </a:pPr>
            <a:r>
              <a:rPr lang="es-ES" sz="2800" dirty="0" err="1"/>
              <a:t>Nội</a:t>
            </a:r>
            <a:r>
              <a:rPr lang="es-ES" sz="2800" dirty="0"/>
              <a:t> </a:t>
            </a:r>
            <a:r>
              <a:rPr lang="es-ES" sz="2800" dirty="0" err="1"/>
              <a:t>dung</a:t>
            </a:r>
            <a:r>
              <a:rPr lang="es-ES" sz="2800" dirty="0"/>
              <a:t> </a:t>
            </a:r>
            <a:r>
              <a:rPr lang="es-ES" sz="2800" dirty="0" err="1"/>
              <a:t>trao</a:t>
            </a:r>
            <a:r>
              <a:rPr lang="es-ES" sz="2800" dirty="0"/>
              <a:t> </a:t>
            </a:r>
            <a:r>
              <a:rPr lang="es-ES" sz="2800" dirty="0" err="1"/>
              <a:t>đổi</a:t>
            </a:r>
            <a:r>
              <a:rPr lang="es-ES" sz="2800" dirty="0"/>
              <a:t> </a:t>
            </a:r>
            <a:r>
              <a:rPr lang="es-ES" sz="2800" dirty="0" err="1"/>
              <a:t>của</a:t>
            </a:r>
            <a:r>
              <a:rPr lang="es-ES" sz="2800" dirty="0"/>
              <a:t> </a:t>
            </a:r>
            <a:r>
              <a:rPr lang="es-ES" sz="2800" dirty="0" err="1"/>
              <a:t>bên</a:t>
            </a:r>
            <a:r>
              <a:rPr lang="es-ES" sz="2800" dirty="0"/>
              <a:t> </a:t>
            </a:r>
            <a:r>
              <a:rPr lang="es-ES" sz="2800" dirty="0" err="1"/>
              <a:t>cho</a:t>
            </a:r>
            <a:r>
              <a:rPr lang="es-ES" sz="2800" dirty="0"/>
              <a:t> </a:t>
            </a:r>
            <a:r>
              <a:rPr lang="es-ES" sz="2800" dirty="0" err="1"/>
              <a:t>vay</a:t>
            </a:r>
            <a:r>
              <a:rPr lang="es-ES" sz="2800" dirty="0"/>
              <a:t> (</a:t>
            </a:r>
            <a:r>
              <a:rPr lang="es-ES" sz="2800" dirty="0" err="1"/>
              <a:t>lãi</a:t>
            </a:r>
            <a:r>
              <a:rPr lang="es-ES" sz="2800" dirty="0"/>
              <a:t> </a:t>
            </a:r>
            <a:r>
              <a:rPr lang="es-ES" sz="2800" dirty="0" err="1"/>
              <a:t>suất</a:t>
            </a:r>
            <a:r>
              <a:rPr lang="es-ES" sz="2800" dirty="0"/>
              <a:t>, </a:t>
            </a:r>
            <a:r>
              <a:rPr lang="es-ES" sz="2800" dirty="0" err="1"/>
              <a:t>thời</a:t>
            </a:r>
            <a:r>
              <a:rPr lang="es-ES" sz="2800" dirty="0"/>
              <a:t> </a:t>
            </a:r>
            <a:r>
              <a:rPr lang="es-ES" sz="2800" dirty="0" err="1"/>
              <a:t>gian</a:t>
            </a:r>
            <a:r>
              <a:rPr lang="es-ES" sz="2800" dirty="0"/>
              <a:t>, </a:t>
            </a:r>
            <a:r>
              <a:rPr lang="es-ES" sz="2800" dirty="0" err="1"/>
              <a:t>điều</a:t>
            </a:r>
            <a:r>
              <a:rPr lang="es-ES" sz="2800" dirty="0"/>
              <a:t> </a:t>
            </a:r>
            <a:r>
              <a:rPr lang="es-ES" sz="2800" dirty="0" err="1"/>
              <a:t>kiện</a:t>
            </a:r>
            <a:r>
              <a:rPr lang="es-ES" sz="2800" dirty="0"/>
              <a:t>…) </a:t>
            </a:r>
            <a:r>
              <a:rPr lang="es-ES" sz="2800" dirty="0" err="1"/>
              <a:t>và</a:t>
            </a:r>
            <a:r>
              <a:rPr lang="es-ES" sz="2800" dirty="0"/>
              <a:t> </a:t>
            </a:r>
            <a:r>
              <a:rPr lang="es-ES" sz="2800" dirty="0" err="1"/>
              <a:t>mức</a:t>
            </a:r>
            <a:r>
              <a:rPr lang="es-ES" sz="2800" dirty="0"/>
              <a:t> </a:t>
            </a:r>
            <a:r>
              <a:rPr lang="es-ES" sz="2800" dirty="0" err="1"/>
              <a:t>độ</a:t>
            </a:r>
            <a:r>
              <a:rPr lang="es-ES" sz="2800" dirty="0"/>
              <a:t> </a:t>
            </a:r>
            <a:r>
              <a:rPr lang="es-ES" sz="2800" dirty="0" err="1"/>
              <a:t>cam</a:t>
            </a:r>
            <a:r>
              <a:rPr lang="es-ES" sz="2800" dirty="0"/>
              <a:t> </a:t>
            </a:r>
            <a:r>
              <a:rPr lang="es-ES" sz="2800" dirty="0" err="1"/>
              <a:t>kết</a:t>
            </a:r>
            <a:endParaRPr lang="es-ES" sz="2800" dirty="0"/>
          </a:p>
        </p:txBody>
      </p:sp>
      <p:sp>
        <p:nvSpPr>
          <p:cNvPr id="2" name="Rectangle 1"/>
          <p:cNvSpPr/>
          <p:nvPr/>
        </p:nvSpPr>
        <p:spPr>
          <a:xfrm>
            <a:off x="909936" y="-5324"/>
            <a:ext cx="8234064" cy="461665"/>
          </a:xfrm>
          <a:prstGeom prst="rect">
            <a:avLst/>
          </a:prstGeom>
        </p:spPr>
        <p:txBody>
          <a:bodyPr wrap="square">
            <a:spAutoFit/>
          </a:bodyPr>
          <a:lstStyle/>
          <a:p>
            <a:pPr>
              <a:spcBef>
                <a:spcPts val="600"/>
              </a:spcBef>
              <a:spcAft>
                <a:spcPts val="600"/>
              </a:spcAft>
            </a:pPr>
            <a:r>
              <a:rPr lang="en-US" sz="2400" b="1" dirty="0">
                <a:solidFill>
                  <a:schemeClr val="tx2"/>
                </a:solidFill>
                <a:latin typeface="+mj-lt"/>
              </a:rPr>
              <a:t>5. </a:t>
            </a:r>
            <a:r>
              <a:rPr lang="en-US" sz="2400" b="1" dirty="0" err="1">
                <a:solidFill>
                  <a:schemeClr val="tx2"/>
                </a:solidFill>
                <a:latin typeface="+mj-lt"/>
              </a:rPr>
              <a:t>Nội</a:t>
            </a:r>
            <a:r>
              <a:rPr lang="en-US" sz="2400" b="1" dirty="0">
                <a:solidFill>
                  <a:schemeClr val="tx2"/>
                </a:solidFill>
                <a:latin typeface="+mj-lt"/>
              </a:rPr>
              <a:t> dung </a:t>
            </a:r>
            <a:r>
              <a:rPr lang="en-US" sz="2400" b="1" dirty="0" err="1">
                <a:solidFill>
                  <a:schemeClr val="tx2"/>
                </a:solidFill>
                <a:latin typeface="+mj-lt"/>
              </a:rPr>
              <a:t>tham</a:t>
            </a:r>
            <a:r>
              <a:rPr lang="en-US" sz="2400" b="1" dirty="0">
                <a:solidFill>
                  <a:schemeClr val="tx2"/>
                </a:solidFill>
                <a:latin typeface="+mj-lt"/>
              </a:rPr>
              <a:t> </a:t>
            </a:r>
            <a:r>
              <a:rPr lang="en-US" sz="2400" b="1" dirty="0" err="1">
                <a:solidFill>
                  <a:schemeClr val="tx2"/>
                </a:solidFill>
                <a:latin typeface="+mj-lt"/>
              </a:rPr>
              <a:t>vấn</a:t>
            </a:r>
            <a:r>
              <a:rPr lang="en-US" sz="2400" b="1" dirty="0">
                <a:solidFill>
                  <a:schemeClr val="tx2"/>
                </a:solidFill>
                <a:latin typeface="+mj-lt"/>
              </a:rPr>
              <a:t> – </a:t>
            </a:r>
            <a:r>
              <a:rPr lang="en-US" sz="2400" b="1" dirty="0" err="1">
                <a:solidFill>
                  <a:schemeClr val="tx2"/>
                </a:solidFill>
                <a:latin typeface="+mj-lt"/>
              </a:rPr>
              <a:t>Sự</a:t>
            </a:r>
            <a:r>
              <a:rPr lang="en-US" sz="2400" b="1" dirty="0">
                <a:solidFill>
                  <a:schemeClr val="tx2"/>
                </a:solidFill>
                <a:latin typeface="+mj-lt"/>
              </a:rPr>
              <a:t> </a:t>
            </a:r>
            <a:r>
              <a:rPr lang="en-US" sz="2400" b="1" dirty="0" err="1">
                <a:solidFill>
                  <a:schemeClr val="tx2"/>
                </a:solidFill>
                <a:latin typeface="+mj-lt"/>
              </a:rPr>
              <a:t>tham</a:t>
            </a:r>
            <a:r>
              <a:rPr lang="en-US" sz="2400" b="1" dirty="0">
                <a:solidFill>
                  <a:schemeClr val="tx2"/>
                </a:solidFill>
                <a:latin typeface="+mj-lt"/>
              </a:rPr>
              <a:t> </a:t>
            </a:r>
            <a:r>
              <a:rPr lang="en-US" sz="2400" b="1" dirty="0" err="1">
                <a:solidFill>
                  <a:schemeClr val="tx2"/>
                </a:solidFill>
                <a:latin typeface="+mj-lt"/>
              </a:rPr>
              <a:t>gia</a:t>
            </a:r>
            <a:r>
              <a:rPr lang="en-US" sz="2400" b="1" dirty="0">
                <a:solidFill>
                  <a:schemeClr val="tx2"/>
                </a:solidFill>
                <a:latin typeface="+mj-lt"/>
              </a:rPr>
              <a:t> </a:t>
            </a:r>
            <a:r>
              <a:rPr lang="en-US" sz="2400" b="1" dirty="0" err="1">
                <a:solidFill>
                  <a:schemeClr val="tx2"/>
                </a:solidFill>
                <a:latin typeface="+mj-lt"/>
              </a:rPr>
              <a:t>của</a:t>
            </a:r>
            <a:r>
              <a:rPr lang="en-US" sz="2400" b="1" dirty="0">
                <a:solidFill>
                  <a:schemeClr val="tx2"/>
                </a:solidFill>
                <a:latin typeface="+mj-lt"/>
              </a:rPr>
              <a:t> </a:t>
            </a:r>
            <a:r>
              <a:rPr lang="en-US" sz="2400" b="1" dirty="0" err="1">
                <a:solidFill>
                  <a:schemeClr val="tx2"/>
                </a:solidFill>
                <a:latin typeface="+mj-lt"/>
              </a:rPr>
              <a:t>bên</a:t>
            </a:r>
            <a:r>
              <a:rPr lang="en-US" sz="2400" b="1" dirty="0">
                <a:solidFill>
                  <a:schemeClr val="tx2"/>
                </a:solidFill>
                <a:latin typeface="+mj-lt"/>
              </a:rPr>
              <a:t> </a:t>
            </a:r>
            <a:r>
              <a:rPr lang="en-US" sz="2400" b="1" dirty="0" err="1">
                <a:solidFill>
                  <a:schemeClr val="tx2"/>
                </a:solidFill>
                <a:latin typeface="+mj-lt"/>
              </a:rPr>
              <a:t>cho</a:t>
            </a:r>
            <a:r>
              <a:rPr lang="en-US" sz="2400" b="1" dirty="0">
                <a:solidFill>
                  <a:schemeClr val="tx2"/>
                </a:solidFill>
                <a:latin typeface="+mj-lt"/>
              </a:rPr>
              <a:t> </a:t>
            </a:r>
            <a:r>
              <a:rPr lang="en-US" sz="2400" b="1" dirty="0" err="1">
                <a:solidFill>
                  <a:schemeClr val="tx2"/>
                </a:solidFill>
                <a:latin typeface="+mj-lt"/>
              </a:rPr>
              <a:t>vay</a:t>
            </a:r>
            <a:endParaRPr lang="vi-VN" sz="2400" b="1" i="0" dirty="0">
              <a:solidFill>
                <a:schemeClr val="tx2"/>
              </a:solidFill>
              <a:effectLst/>
              <a:latin typeface="+mj-lt"/>
            </a:endParaRPr>
          </a:p>
        </p:txBody>
      </p:sp>
      <p:sp>
        <p:nvSpPr>
          <p:cNvPr id="4" name="Slide Number Placeholder 3">
            <a:extLst>
              <a:ext uri="{FF2B5EF4-FFF2-40B4-BE49-F238E27FC236}">
                <a16:creationId xmlns:a16="http://schemas.microsoft.com/office/drawing/2014/main" id="{17438476-C72B-E14A-9FF8-0BB8E3D1691A}"/>
              </a:ext>
            </a:extLst>
          </p:cNvPr>
          <p:cNvSpPr>
            <a:spLocks noGrp="1"/>
          </p:cNvSpPr>
          <p:nvPr>
            <p:ph type="sldNum" sz="quarter" idx="12"/>
          </p:nvPr>
        </p:nvSpPr>
        <p:spPr/>
        <p:txBody>
          <a:bodyPr/>
          <a:lstStyle/>
          <a:p>
            <a:fld id="{F6DA5C58-16BB-4099-8212-F5FAE231E152}" type="slidenum">
              <a:rPr lang="vi-VN" smtClean="0"/>
              <a:t>23</a:t>
            </a:fld>
            <a:endParaRPr lang="vi-VN"/>
          </a:p>
        </p:txBody>
      </p:sp>
      <p:sp>
        <p:nvSpPr>
          <p:cNvPr id="5" name="TextBox 4">
            <a:extLst>
              <a:ext uri="{FF2B5EF4-FFF2-40B4-BE49-F238E27FC236}">
                <a16:creationId xmlns:a16="http://schemas.microsoft.com/office/drawing/2014/main" id="{6B94DD34-8591-FF4E-A8EB-D1F7066DF7AC}"/>
              </a:ext>
            </a:extLst>
          </p:cNvPr>
          <p:cNvSpPr txBox="1"/>
          <p:nvPr/>
        </p:nvSpPr>
        <p:spPr>
          <a:xfrm>
            <a:off x="0" y="4077072"/>
            <a:ext cx="4499992" cy="2677656"/>
          </a:xfrm>
          <a:prstGeom prst="rect">
            <a:avLst/>
          </a:prstGeom>
          <a:noFill/>
        </p:spPr>
        <p:txBody>
          <a:bodyPr wrap="square" rtlCol="0">
            <a:spAutoFit/>
          </a:bodyPr>
          <a:lstStyle/>
          <a:p>
            <a:pPr algn="ctr"/>
            <a:r>
              <a:rPr lang="en-US" sz="2400" b="1" dirty="0" err="1">
                <a:solidFill>
                  <a:srgbClr val="0070C0"/>
                </a:solidFill>
              </a:rPr>
              <a:t>Vậy</a:t>
            </a:r>
            <a:r>
              <a:rPr lang="en-US" sz="2400" b="1" dirty="0">
                <a:solidFill>
                  <a:srgbClr val="0070C0"/>
                </a:solidFill>
              </a:rPr>
              <a:t>, </a:t>
            </a:r>
            <a:r>
              <a:rPr lang="en-US" sz="2400" b="1" dirty="0" err="1">
                <a:solidFill>
                  <a:srgbClr val="0070C0"/>
                </a:solidFill>
              </a:rPr>
              <a:t>sự</a:t>
            </a:r>
            <a:r>
              <a:rPr lang="en-US" sz="2400" b="1" dirty="0">
                <a:solidFill>
                  <a:srgbClr val="0070C0"/>
                </a:solidFill>
              </a:rPr>
              <a:t> </a:t>
            </a:r>
            <a:r>
              <a:rPr lang="en-US" sz="2400" b="1" dirty="0" err="1">
                <a:solidFill>
                  <a:srgbClr val="0070C0"/>
                </a:solidFill>
              </a:rPr>
              <a:t>đồng</a:t>
            </a:r>
            <a:r>
              <a:rPr lang="en-US" sz="2400" b="1" dirty="0">
                <a:solidFill>
                  <a:srgbClr val="0070C0"/>
                </a:solidFill>
              </a:rPr>
              <a:t> </a:t>
            </a:r>
            <a:r>
              <a:rPr lang="en-US" sz="2400" b="1" dirty="0" err="1">
                <a:solidFill>
                  <a:srgbClr val="0070C0"/>
                </a:solidFill>
              </a:rPr>
              <a:t>hành</a:t>
            </a:r>
            <a:r>
              <a:rPr lang="en-US" sz="2400" b="1" dirty="0">
                <a:solidFill>
                  <a:srgbClr val="0070C0"/>
                </a:solidFill>
              </a:rPr>
              <a:t> </a:t>
            </a:r>
            <a:r>
              <a:rPr lang="en-US" sz="2400" b="1" dirty="0" err="1">
                <a:solidFill>
                  <a:srgbClr val="0070C0"/>
                </a:solidFill>
              </a:rPr>
              <a:t>của</a:t>
            </a:r>
            <a:r>
              <a:rPr lang="en-US" sz="2400" b="1" dirty="0">
                <a:solidFill>
                  <a:srgbClr val="0070C0"/>
                </a:solidFill>
              </a:rPr>
              <a:t> </a:t>
            </a:r>
            <a:br>
              <a:rPr lang="en-US" sz="2400" b="1" dirty="0">
                <a:solidFill>
                  <a:srgbClr val="0070C0"/>
                </a:solidFill>
              </a:rPr>
            </a:br>
            <a:r>
              <a:rPr lang="en-US" sz="2400" b="1" dirty="0" err="1">
                <a:solidFill>
                  <a:srgbClr val="0070C0"/>
                </a:solidFill>
              </a:rPr>
              <a:t>bên</a:t>
            </a:r>
            <a:r>
              <a:rPr lang="en-US" sz="2400" b="1" dirty="0">
                <a:solidFill>
                  <a:srgbClr val="0070C0"/>
                </a:solidFill>
              </a:rPr>
              <a:t> </a:t>
            </a:r>
            <a:r>
              <a:rPr lang="en-US" sz="2400" b="1" dirty="0" err="1">
                <a:solidFill>
                  <a:srgbClr val="0070C0"/>
                </a:solidFill>
              </a:rPr>
              <a:t>cho</a:t>
            </a:r>
            <a:r>
              <a:rPr lang="en-US" sz="2400" b="1" dirty="0">
                <a:solidFill>
                  <a:srgbClr val="0070C0"/>
                </a:solidFill>
              </a:rPr>
              <a:t> </a:t>
            </a:r>
            <a:r>
              <a:rPr lang="en-US" sz="2400" b="1" dirty="0" err="1">
                <a:solidFill>
                  <a:srgbClr val="0070C0"/>
                </a:solidFill>
              </a:rPr>
              <a:t>vay</a:t>
            </a:r>
            <a:r>
              <a:rPr lang="en-US" sz="2400" b="1" dirty="0">
                <a:solidFill>
                  <a:srgbClr val="0070C0"/>
                </a:solidFill>
              </a:rPr>
              <a:t> </a:t>
            </a:r>
            <a:r>
              <a:rPr lang="en-US" sz="2400" b="1" dirty="0" err="1">
                <a:solidFill>
                  <a:srgbClr val="0070C0"/>
                </a:solidFill>
              </a:rPr>
              <a:t>từ</a:t>
            </a:r>
            <a:r>
              <a:rPr lang="en-US" sz="2400" b="1" dirty="0">
                <a:solidFill>
                  <a:srgbClr val="0070C0"/>
                </a:solidFill>
              </a:rPr>
              <a:t> </a:t>
            </a:r>
            <a:r>
              <a:rPr lang="en-US" sz="2400" b="1" dirty="0" err="1">
                <a:solidFill>
                  <a:srgbClr val="0070C0"/>
                </a:solidFill>
              </a:rPr>
              <a:t>thời</a:t>
            </a:r>
            <a:r>
              <a:rPr lang="en-US" sz="2400" b="1" dirty="0">
                <a:solidFill>
                  <a:srgbClr val="0070C0"/>
                </a:solidFill>
              </a:rPr>
              <a:t> </a:t>
            </a:r>
            <a:r>
              <a:rPr lang="en-US" sz="2400" b="1" dirty="0" err="1">
                <a:solidFill>
                  <a:srgbClr val="0070C0"/>
                </a:solidFill>
              </a:rPr>
              <a:t>điểm</a:t>
            </a:r>
            <a:r>
              <a:rPr lang="en-US" sz="2400" b="1" dirty="0">
                <a:solidFill>
                  <a:srgbClr val="0070C0"/>
                </a:solidFill>
              </a:rPr>
              <a:t> </a:t>
            </a:r>
            <a:r>
              <a:rPr lang="en-US" sz="2400" b="1" dirty="0" err="1">
                <a:solidFill>
                  <a:srgbClr val="0070C0"/>
                </a:solidFill>
              </a:rPr>
              <a:t>này</a:t>
            </a:r>
            <a:r>
              <a:rPr lang="en-US" sz="2400" b="1" dirty="0">
                <a:solidFill>
                  <a:srgbClr val="0070C0"/>
                </a:solidFill>
              </a:rPr>
              <a:t> </a:t>
            </a:r>
            <a:r>
              <a:rPr lang="en-US" sz="2400" b="1" dirty="0" err="1">
                <a:solidFill>
                  <a:srgbClr val="0070C0"/>
                </a:solidFill>
              </a:rPr>
              <a:t>là</a:t>
            </a:r>
            <a:r>
              <a:rPr lang="en-US" sz="2400" b="1" dirty="0">
                <a:solidFill>
                  <a:srgbClr val="0070C0"/>
                </a:solidFill>
              </a:rPr>
              <a:t>?</a:t>
            </a:r>
          </a:p>
          <a:p>
            <a:endParaRPr lang="en-US" sz="2400" dirty="0"/>
          </a:p>
          <a:p>
            <a:pPr marL="342900" indent="-342900">
              <a:buAutoNum type="alphaLcParenR"/>
            </a:pPr>
            <a:r>
              <a:rPr lang="en-US" sz="2400" dirty="0" err="1"/>
              <a:t>Cần</a:t>
            </a:r>
            <a:r>
              <a:rPr lang="en-US" sz="2400" dirty="0"/>
              <a:t> </a:t>
            </a:r>
            <a:r>
              <a:rPr lang="en-US" sz="2400" dirty="0" err="1"/>
              <a:t>nhưng</a:t>
            </a:r>
            <a:r>
              <a:rPr lang="en-US" sz="2400" dirty="0"/>
              <a:t> </a:t>
            </a:r>
            <a:r>
              <a:rPr lang="en-US" sz="2400" dirty="0" err="1"/>
              <a:t>không</a:t>
            </a:r>
            <a:r>
              <a:rPr lang="en-US" sz="2400" dirty="0"/>
              <a:t> </a:t>
            </a:r>
            <a:r>
              <a:rPr lang="en-US" sz="2400" dirty="0" err="1"/>
              <a:t>khả</a:t>
            </a:r>
            <a:r>
              <a:rPr lang="en-US" sz="2400" dirty="0"/>
              <a:t> </a:t>
            </a:r>
            <a:r>
              <a:rPr lang="en-US" sz="2400" dirty="0" err="1"/>
              <a:t>thi</a:t>
            </a:r>
            <a:r>
              <a:rPr lang="en-US" sz="2400" dirty="0"/>
              <a:t> </a:t>
            </a:r>
          </a:p>
          <a:p>
            <a:pPr marL="342900" indent="-342900">
              <a:buAutoNum type="alphaLcParenR"/>
            </a:pPr>
            <a:r>
              <a:rPr lang="en-US" sz="2400" dirty="0" err="1"/>
              <a:t>Cần</a:t>
            </a:r>
            <a:r>
              <a:rPr lang="en-US" sz="2400" dirty="0"/>
              <a:t>, </a:t>
            </a:r>
            <a:r>
              <a:rPr lang="en-US" sz="2400" dirty="0" err="1"/>
              <a:t>nên</a:t>
            </a:r>
            <a:r>
              <a:rPr lang="en-US" sz="2400" dirty="0"/>
              <a:t> </a:t>
            </a:r>
            <a:r>
              <a:rPr lang="en-US" sz="2400" dirty="0" err="1"/>
              <a:t>khuyến</a:t>
            </a:r>
            <a:r>
              <a:rPr lang="en-US" sz="2400" dirty="0"/>
              <a:t> </a:t>
            </a:r>
            <a:r>
              <a:rPr lang="en-US" sz="2400" dirty="0" err="1"/>
              <a:t>khích</a:t>
            </a:r>
            <a:endParaRPr lang="en-US" sz="2400" dirty="0"/>
          </a:p>
          <a:p>
            <a:pPr marL="342900" indent="-342900">
              <a:buAutoNum type="alphaLcParenR"/>
            </a:pPr>
            <a:r>
              <a:rPr lang="en-US" sz="2400" dirty="0" err="1"/>
              <a:t>Không</a:t>
            </a:r>
            <a:r>
              <a:rPr lang="en-US" sz="2400" dirty="0"/>
              <a:t> </a:t>
            </a:r>
            <a:r>
              <a:rPr lang="en-US" sz="2400" dirty="0" err="1"/>
              <a:t>cần</a:t>
            </a:r>
            <a:r>
              <a:rPr lang="en-US" sz="2400" dirty="0"/>
              <a:t>, </a:t>
            </a:r>
            <a:r>
              <a:rPr lang="en-US" sz="2400" dirty="0" err="1"/>
              <a:t>để</a:t>
            </a:r>
            <a:r>
              <a:rPr lang="en-US" sz="2400" dirty="0"/>
              <a:t> </a:t>
            </a:r>
            <a:r>
              <a:rPr lang="en-US" sz="2400" dirty="0" err="1"/>
              <a:t>tránh</a:t>
            </a:r>
            <a:r>
              <a:rPr lang="en-US" sz="2400" dirty="0"/>
              <a:t> </a:t>
            </a:r>
            <a:r>
              <a:rPr lang="en-US" sz="2400" dirty="0" err="1"/>
              <a:t>ràng</a:t>
            </a:r>
            <a:r>
              <a:rPr lang="en-US" sz="2400" dirty="0"/>
              <a:t> </a:t>
            </a:r>
            <a:r>
              <a:rPr lang="en-US" sz="2400" dirty="0" err="1"/>
              <a:t>buộc</a:t>
            </a:r>
            <a:r>
              <a:rPr lang="en-US" sz="2400" dirty="0"/>
              <a:t> </a:t>
            </a:r>
            <a:r>
              <a:rPr lang="en-US" sz="2400" dirty="0" err="1"/>
              <a:t>sớm</a:t>
            </a:r>
            <a:endParaRPr lang="en-US" sz="2400" dirty="0"/>
          </a:p>
        </p:txBody>
      </p:sp>
      <p:sp>
        <p:nvSpPr>
          <p:cNvPr id="6" name="Star: 5 Points 4">
            <a:extLst>
              <a:ext uri="{FF2B5EF4-FFF2-40B4-BE49-F238E27FC236}">
                <a16:creationId xmlns:a16="http://schemas.microsoft.com/office/drawing/2014/main" id="{AC01B545-CCEB-6F45-A1B6-62D97669FE33}"/>
              </a:ext>
            </a:extLst>
          </p:cNvPr>
          <p:cNvSpPr/>
          <p:nvPr/>
        </p:nvSpPr>
        <p:spPr>
          <a:xfrm>
            <a:off x="4639245" y="3933056"/>
            <a:ext cx="3672408" cy="2209905"/>
          </a:xfrm>
          <a:prstGeom prst="star5">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95000"/>
                    <a:lumOff val="5000"/>
                  </a:schemeClr>
                </a:solidFill>
              </a:rPr>
              <a:t>Đề</a:t>
            </a:r>
            <a:r>
              <a:rPr lang="en-US" dirty="0">
                <a:solidFill>
                  <a:schemeClr val="tx1">
                    <a:lumMod val="95000"/>
                    <a:lumOff val="5000"/>
                  </a:schemeClr>
                </a:solidFill>
              </a:rPr>
              <a:t> </a:t>
            </a:r>
            <a:r>
              <a:rPr lang="en-US" dirty="0" err="1">
                <a:solidFill>
                  <a:schemeClr val="tx1">
                    <a:lumMod val="95000"/>
                    <a:lumOff val="5000"/>
                  </a:schemeClr>
                </a:solidFill>
              </a:rPr>
              <a:t>nghị</a:t>
            </a:r>
            <a:r>
              <a:rPr lang="en-US" dirty="0">
                <a:solidFill>
                  <a:schemeClr val="tx1">
                    <a:lumMod val="95000"/>
                    <a:lumOff val="5000"/>
                  </a:schemeClr>
                </a:solidFill>
              </a:rPr>
              <a:t> </a:t>
            </a:r>
            <a:r>
              <a:rPr lang="en-US" dirty="0" err="1">
                <a:solidFill>
                  <a:schemeClr val="tx1">
                    <a:lumMod val="95000"/>
                    <a:lumOff val="5000"/>
                  </a:schemeClr>
                </a:solidFill>
              </a:rPr>
              <a:t>chọn</a:t>
            </a:r>
            <a:r>
              <a:rPr lang="en-US" dirty="0">
                <a:solidFill>
                  <a:schemeClr val="tx1">
                    <a:lumMod val="95000"/>
                    <a:lumOff val="5000"/>
                  </a:schemeClr>
                </a:solidFill>
              </a:rPr>
              <a:t> </a:t>
            </a:r>
            <a:r>
              <a:rPr lang="en-US" dirty="0" err="1">
                <a:solidFill>
                  <a:schemeClr val="tx1">
                    <a:lumMod val="95000"/>
                    <a:lumOff val="5000"/>
                  </a:schemeClr>
                </a:solidFill>
              </a:rPr>
              <a:t>câu</a:t>
            </a:r>
            <a:r>
              <a:rPr lang="en-US" dirty="0">
                <a:solidFill>
                  <a:schemeClr val="tx1">
                    <a:lumMod val="95000"/>
                    <a:lumOff val="5000"/>
                  </a:schemeClr>
                </a:solidFill>
              </a:rPr>
              <a:t> </a:t>
            </a:r>
            <a:br>
              <a:rPr lang="en-US" dirty="0">
                <a:solidFill>
                  <a:schemeClr val="tx1">
                    <a:lumMod val="95000"/>
                    <a:lumOff val="5000"/>
                  </a:schemeClr>
                </a:solidFill>
              </a:rPr>
            </a:br>
            <a:r>
              <a:rPr lang="en-US" dirty="0" err="1">
                <a:solidFill>
                  <a:schemeClr val="tx1">
                    <a:lumMod val="95000"/>
                    <a:lumOff val="5000"/>
                  </a:schemeClr>
                </a:solidFill>
              </a:rPr>
              <a:t>trả</a:t>
            </a:r>
            <a:r>
              <a:rPr lang="en-US" dirty="0">
                <a:solidFill>
                  <a:schemeClr val="tx1">
                    <a:lumMod val="95000"/>
                    <a:lumOff val="5000"/>
                  </a:schemeClr>
                </a:solidFill>
              </a:rPr>
              <a:t> </a:t>
            </a:r>
            <a:r>
              <a:rPr lang="en-US" dirty="0" err="1">
                <a:solidFill>
                  <a:schemeClr val="tx1">
                    <a:lumMod val="95000"/>
                    <a:lumOff val="5000"/>
                  </a:schemeClr>
                </a:solidFill>
              </a:rPr>
              <a:t>lời</a:t>
            </a:r>
            <a:endParaRPr lang="en-US" dirty="0">
              <a:solidFill>
                <a:schemeClr val="tx1">
                  <a:lumMod val="95000"/>
                  <a:lumOff val="5000"/>
                </a:schemeClr>
              </a:solidFill>
            </a:endParaRPr>
          </a:p>
        </p:txBody>
      </p:sp>
    </p:spTree>
    <p:extLst>
      <p:ext uri="{BB962C8B-B14F-4D97-AF65-F5344CB8AC3E}">
        <p14:creationId xmlns:p14="http://schemas.microsoft.com/office/powerpoint/2010/main" val="2679835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850" y="764703"/>
            <a:ext cx="8892480" cy="6093297"/>
          </a:xfrm>
        </p:spPr>
        <p:txBody>
          <a:bodyPr>
            <a:normAutofit fontScale="25000" lnSpcReduction="20000"/>
          </a:bodyPr>
          <a:lstStyle/>
          <a:p>
            <a:pPr marL="457200" indent="-457200" algn="just">
              <a:lnSpc>
                <a:spcPct val="120000"/>
              </a:lnSpc>
              <a:spcBef>
                <a:spcPts val="600"/>
              </a:spcBef>
              <a:spcAft>
                <a:spcPts val="600"/>
              </a:spcAft>
              <a:buAutoNum type="arabicParenBoth"/>
            </a:pPr>
            <a:r>
              <a:rPr lang="vi-VN" sz="7000" b="1" dirty="0"/>
              <a:t>Dự án ứng dụng công nghệ cao</a:t>
            </a:r>
            <a:r>
              <a:rPr lang="en-US" sz="7000" b="1" dirty="0"/>
              <a:t> </a:t>
            </a:r>
            <a:endParaRPr lang="en-US" sz="7000" dirty="0"/>
          </a:p>
          <a:p>
            <a:pPr marL="342900" lvl="2" indent="-342900">
              <a:lnSpc>
                <a:spcPct val="120000"/>
              </a:lnSpc>
              <a:spcBef>
                <a:spcPts val="600"/>
              </a:spcBef>
              <a:spcAft>
                <a:spcPts val="600"/>
              </a:spcAft>
            </a:pPr>
            <a:r>
              <a:rPr lang="en-US" sz="7000" dirty="0" err="1"/>
              <a:t>Quy</a:t>
            </a:r>
            <a:r>
              <a:rPr lang="en-US" sz="7000" dirty="0"/>
              <a:t> </a:t>
            </a:r>
            <a:r>
              <a:rPr lang="en-US" sz="7000" dirty="0" err="1"/>
              <a:t>định</a:t>
            </a:r>
            <a:r>
              <a:rPr lang="en-US" sz="7000" dirty="0"/>
              <a:t> </a:t>
            </a:r>
            <a:r>
              <a:rPr lang="en-US" sz="7000" dirty="0" err="1"/>
              <a:t>về</a:t>
            </a:r>
            <a:r>
              <a:rPr lang="en-US" sz="7000" dirty="0"/>
              <a:t> </a:t>
            </a:r>
            <a:r>
              <a:rPr lang="en-US" sz="7000" b="1" dirty="0" err="1">
                <a:solidFill>
                  <a:srgbClr val="FF0000"/>
                </a:solidFill>
              </a:rPr>
              <a:t>đặc</a:t>
            </a:r>
            <a:r>
              <a:rPr lang="en-US" sz="7000" b="1" dirty="0">
                <a:solidFill>
                  <a:srgbClr val="FF0000"/>
                </a:solidFill>
              </a:rPr>
              <a:t> </a:t>
            </a:r>
            <a:r>
              <a:rPr lang="en-US" sz="7000" b="1" dirty="0" err="1">
                <a:solidFill>
                  <a:srgbClr val="FF0000"/>
                </a:solidFill>
              </a:rPr>
              <a:t>điểm</a:t>
            </a:r>
            <a:r>
              <a:rPr lang="en-US" sz="7000" b="1" dirty="0">
                <a:solidFill>
                  <a:srgbClr val="FF0000"/>
                </a:solidFill>
              </a:rPr>
              <a:t> </a:t>
            </a:r>
            <a:r>
              <a:rPr lang="en-US" sz="7000" b="1" dirty="0" err="1">
                <a:solidFill>
                  <a:srgbClr val="FF0000"/>
                </a:solidFill>
              </a:rPr>
              <a:t>lõi</a:t>
            </a:r>
            <a:r>
              <a:rPr lang="en-US" sz="7000" b="1" dirty="0">
                <a:solidFill>
                  <a:srgbClr val="FF0000"/>
                </a:solidFill>
              </a:rPr>
              <a:t> </a:t>
            </a:r>
            <a:r>
              <a:rPr lang="en-US" sz="7000" dirty="0" err="1"/>
              <a:t>của</a:t>
            </a:r>
            <a:r>
              <a:rPr lang="en-US" sz="7000" dirty="0"/>
              <a:t> </a:t>
            </a:r>
            <a:r>
              <a:rPr lang="en-US" sz="7000" dirty="0" err="1"/>
              <a:t>công</a:t>
            </a:r>
            <a:r>
              <a:rPr lang="en-US" sz="7000" dirty="0"/>
              <a:t> </a:t>
            </a:r>
            <a:r>
              <a:rPr lang="en-US" sz="7000" dirty="0" err="1"/>
              <a:t>nghệ</a:t>
            </a:r>
            <a:endParaRPr lang="en-US" sz="7000" dirty="0"/>
          </a:p>
          <a:p>
            <a:pPr marL="342900" lvl="2" indent="-342900">
              <a:lnSpc>
                <a:spcPct val="120000"/>
              </a:lnSpc>
              <a:spcBef>
                <a:spcPts val="600"/>
              </a:spcBef>
              <a:spcAft>
                <a:spcPts val="600"/>
              </a:spcAft>
            </a:pPr>
            <a:r>
              <a:rPr lang="en-US" sz="7000" b="1" dirty="0">
                <a:solidFill>
                  <a:srgbClr val="C00000"/>
                </a:solidFill>
              </a:rPr>
              <a:t>C</a:t>
            </a:r>
            <a:r>
              <a:rPr lang="vi-VN" sz="7000" b="1" dirty="0">
                <a:solidFill>
                  <a:srgbClr val="C00000"/>
                </a:solidFill>
              </a:rPr>
              <a:t>ấp Giấy chứng nhận hoạt động </a:t>
            </a:r>
            <a:r>
              <a:rPr lang="vi-VN" sz="7000" dirty="0"/>
              <a:t>ứng dụng </a:t>
            </a:r>
            <a:r>
              <a:rPr lang="en-US" sz="7000" dirty="0"/>
              <a:t>CNC</a:t>
            </a:r>
            <a:r>
              <a:rPr lang="vi-VN" sz="7000" dirty="0"/>
              <a:t>, </a:t>
            </a:r>
            <a:r>
              <a:rPr lang="vi-VN" sz="7000" b="1" dirty="0">
                <a:solidFill>
                  <a:srgbClr val="C00000"/>
                </a:solidFill>
              </a:rPr>
              <a:t>doanh nghiệp </a:t>
            </a:r>
            <a:r>
              <a:rPr lang="vi-VN" sz="7000" dirty="0"/>
              <a:t>thành lập mới từ </a:t>
            </a:r>
            <a:r>
              <a:rPr lang="en-US" sz="7000" dirty="0"/>
              <a:t>DA ĐTSX</a:t>
            </a:r>
            <a:r>
              <a:rPr lang="vi-VN" sz="7000" dirty="0"/>
              <a:t> sản phẩm </a:t>
            </a:r>
            <a:r>
              <a:rPr lang="en-US" sz="7000" dirty="0"/>
              <a:t>CNC</a:t>
            </a:r>
            <a:r>
              <a:rPr lang="vi-VN" sz="7000" dirty="0"/>
              <a:t>, doanh nghiệp </a:t>
            </a:r>
            <a:r>
              <a:rPr lang="en-US" sz="7000" dirty="0"/>
              <a:t>CNC: </a:t>
            </a:r>
            <a:r>
              <a:rPr lang="vi-VN" sz="7000" dirty="0"/>
              <a:t>Thông tư 32/2011/TT-BKHCN </a:t>
            </a:r>
            <a:endParaRPr lang="en-US" sz="7000" dirty="0"/>
          </a:p>
          <a:p>
            <a:pPr marL="0" indent="0" algn="just">
              <a:lnSpc>
                <a:spcPct val="120000"/>
              </a:lnSpc>
              <a:spcBef>
                <a:spcPts val="600"/>
              </a:spcBef>
              <a:spcAft>
                <a:spcPts val="600"/>
              </a:spcAft>
              <a:buNone/>
            </a:pPr>
            <a:r>
              <a:rPr lang="en-US" sz="7000" b="1" dirty="0"/>
              <a:t>(2) </a:t>
            </a:r>
            <a:r>
              <a:rPr lang="vi-VN" sz="7000" b="1" dirty="0"/>
              <a:t>Dự án ứng dụng công nghệ mới</a:t>
            </a:r>
            <a:endParaRPr lang="en-US" sz="7000" b="1" dirty="0"/>
          </a:p>
          <a:p>
            <a:pPr marL="342900" lvl="2" indent="-342900" algn="just">
              <a:lnSpc>
                <a:spcPct val="120000"/>
              </a:lnSpc>
              <a:spcBef>
                <a:spcPts val="600"/>
              </a:spcBef>
              <a:spcAft>
                <a:spcPts val="600"/>
              </a:spcAft>
            </a:pPr>
            <a:r>
              <a:rPr lang="en-US" sz="7000" dirty="0"/>
              <a:t>L</a:t>
            </a:r>
            <a:r>
              <a:rPr lang="vi-VN" sz="7000" dirty="0"/>
              <a:t>uật chuyển giao công nghệ </a:t>
            </a:r>
            <a:r>
              <a:rPr lang="vi-VN" sz="7000" b="1" dirty="0">
                <a:solidFill>
                  <a:srgbClr val="C00000"/>
                </a:solidFill>
              </a:rPr>
              <a:t>không quy định cụ thể tiêu chí </a:t>
            </a:r>
            <a:r>
              <a:rPr lang="vi-VN" sz="7000" dirty="0"/>
              <a:t>xác định </a:t>
            </a:r>
            <a:r>
              <a:rPr lang="en-US" sz="7000" dirty="0"/>
              <a:t>DA </a:t>
            </a:r>
            <a:r>
              <a:rPr lang="vi-VN" sz="7000" dirty="0"/>
              <a:t>ứng dụng </a:t>
            </a:r>
            <a:r>
              <a:rPr lang="en-US" sz="7000" dirty="0"/>
              <a:t>CNM</a:t>
            </a:r>
            <a:r>
              <a:rPr lang="vi-VN" sz="7000" dirty="0"/>
              <a:t>, chỉ nêu </a:t>
            </a:r>
            <a:r>
              <a:rPr lang="vi-VN" sz="7000" b="1" dirty="0">
                <a:solidFill>
                  <a:srgbClr val="C00000"/>
                </a:solidFill>
              </a:rPr>
              <a:t>khái niệm </a:t>
            </a:r>
            <a:r>
              <a:rPr lang="en-US" sz="7000" dirty="0"/>
              <a:t>CNM </a:t>
            </a:r>
            <a:r>
              <a:rPr lang="vi-VN" sz="7000" dirty="0"/>
              <a:t>và danh mục công nghệ khuyến khích chuyển giao.</a:t>
            </a:r>
            <a:endParaRPr lang="en-US" sz="7000" dirty="0"/>
          </a:p>
          <a:p>
            <a:pPr marL="342900" lvl="2" indent="-342900" algn="just">
              <a:lnSpc>
                <a:spcPct val="120000"/>
              </a:lnSpc>
              <a:spcBef>
                <a:spcPts val="600"/>
              </a:spcBef>
              <a:spcAft>
                <a:spcPts val="600"/>
              </a:spcAft>
            </a:pPr>
            <a:r>
              <a:rPr lang="en-US" sz="7000" b="1" dirty="0" err="1">
                <a:solidFill>
                  <a:srgbClr val="C00000"/>
                </a:solidFill>
              </a:rPr>
              <a:t>Danh</a:t>
            </a:r>
            <a:r>
              <a:rPr lang="en-US" sz="7000" b="1" dirty="0">
                <a:solidFill>
                  <a:srgbClr val="C00000"/>
                </a:solidFill>
              </a:rPr>
              <a:t> </a:t>
            </a:r>
            <a:r>
              <a:rPr lang="en-US" sz="7000" b="1" dirty="0" err="1">
                <a:solidFill>
                  <a:srgbClr val="C00000"/>
                </a:solidFill>
              </a:rPr>
              <a:t>mục</a:t>
            </a:r>
            <a:r>
              <a:rPr lang="en-US" sz="7000" b="1" dirty="0">
                <a:solidFill>
                  <a:srgbClr val="C00000"/>
                </a:solidFill>
              </a:rPr>
              <a:t> </a:t>
            </a:r>
            <a:r>
              <a:rPr lang="en-US" sz="7000" b="1" dirty="0" err="1">
                <a:solidFill>
                  <a:srgbClr val="C00000"/>
                </a:solidFill>
              </a:rPr>
              <a:t>công</a:t>
            </a:r>
            <a:r>
              <a:rPr lang="en-US" sz="7000" b="1" dirty="0">
                <a:solidFill>
                  <a:srgbClr val="C00000"/>
                </a:solidFill>
              </a:rPr>
              <a:t> </a:t>
            </a:r>
            <a:r>
              <a:rPr lang="en-US" sz="7000" b="1" dirty="0" err="1">
                <a:solidFill>
                  <a:srgbClr val="C00000"/>
                </a:solidFill>
              </a:rPr>
              <a:t>nghệ</a:t>
            </a:r>
            <a:r>
              <a:rPr lang="en-US" sz="7000" b="1" dirty="0">
                <a:solidFill>
                  <a:srgbClr val="C00000"/>
                </a:solidFill>
              </a:rPr>
              <a:t> </a:t>
            </a:r>
            <a:r>
              <a:rPr lang="en-US" sz="7000" b="1" dirty="0" err="1">
                <a:solidFill>
                  <a:srgbClr val="C00000"/>
                </a:solidFill>
              </a:rPr>
              <a:t>khuyến</a:t>
            </a:r>
            <a:r>
              <a:rPr lang="en-US" sz="7000" b="1" dirty="0">
                <a:solidFill>
                  <a:srgbClr val="C00000"/>
                </a:solidFill>
              </a:rPr>
              <a:t> </a:t>
            </a:r>
            <a:r>
              <a:rPr lang="en-US" sz="7000" b="1" dirty="0" err="1">
                <a:solidFill>
                  <a:srgbClr val="C00000"/>
                </a:solidFill>
              </a:rPr>
              <a:t>khích</a:t>
            </a:r>
            <a:r>
              <a:rPr lang="en-US" sz="7000" b="1" dirty="0">
                <a:solidFill>
                  <a:srgbClr val="C00000"/>
                </a:solidFill>
              </a:rPr>
              <a:t> </a:t>
            </a:r>
            <a:r>
              <a:rPr lang="en-US" sz="7000" b="1" dirty="0" err="1">
                <a:solidFill>
                  <a:srgbClr val="C00000"/>
                </a:solidFill>
              </a:rPr>
              <a:t>chuyển</a:t>
            </a:r>
            <a:r>
              <a:rPr lang="en-US" sz="7000" b="1" dirty="0">
                <a:solidFill>
                  <a:srgbClr val="C00000"/>
                </a:solidFill>
              </a:rPr>
              <a:t> </a:t>
            </a:r>
            <a:r>
              <a:rPr lang="en-US" sz="7000" b="1" dirty="0" err="1">
                <a:solidFill>
                  <a:srgbClr val="C00000"/>
                </a:solidFill>
              </a:rPr>
              <a:t>giao</a:t>
            </a:r>
            <a:r>
              <a:rPr lang="en-US" sz="7000" b="1" dirty="0">
                <a:solidFill>
                  <a:srgbClr val="C00000"/>
                </a:solidFill>
              </a:rPr>
              <a:t>: </a:t>
            </a:r>
            <a:r>
              <a:rPr lang="en-US" sz="7000" dirty="0" err="1"/>
              <a:t>Phụ</a:t>
            </a:r>
            <a:r>
              <a:rPr lang="en-US" sz="7000" dirty="0"/>
              <a:t> </a:t>
            </a:r>
            <a:r>
              <a:rPr lang="en-US" sz="7000" dirty="0" err="1"/>
              <a:t>lục</a:t>
            </a:r>
            <a:r>
              <a:rPr lang="en-US" sz="7000" dirty="0"/>
              <a:t> I </a:t>
            </a:r>
            <a:r>
              <a:rPr lang="en-US" sz="7000" dirty="0" err="1"/>
              <a:t>Nghị</a:t>
            </a:r>
            <a:r>
              <a:rPr lang="en-US" sz="7000" dirty="0"/>
              <a:t> </a:t>
            </a:r>
            <a:r>
              <a:rPr lang="en-US" sz="7000" dirty="0" err="1"/>
              <a:t>định</a:t>
            </a:r>
            <a:r>
              <a:rPr lang="en-US" sz="7000" dirty="0"/>
              <a:t> </a:t>
            </a:r>
            <a:r>
              <a:rPr lang="en-US" sz="7000" dirty="0" err="1"/>
              <a:t>số</a:t>
            </a:r>
            <a:r>
              <a:rPr lang="en-US" sz="7000" dirty="0"/>
              <a:t> 76/2018/NĐ-CP </a:t>
            </a:r>
            <a:r>
              <a:rPr lang="vi-VN" sz="7000" dirty="0"/>
              <a:t>quy định chi tiết và hướng dẫn thi hành một số điều của luật chuyển giao công nghệ</a:t>
            </a:r>
            <a:r>
              <a:rPr lang="en-US" sz="7000" dirty="0"/>
              <a:t>.</a:t>
            </a:r>
          </a:p>
          <a:p>
            <a:pPr marL="0" lvl="2" indent="0">
              <a:lnSpc>
                <a:spcPct val="120000"/>
              </a:lnSpc>
              <a:spcBef>
                <a:spcPts val="600"/>
              </a:spcBef>
              <a:spcAft>
                <a:spcPts val="600"/>
              </a:spcAft>
              <a:buNone/>
            </a:pPr>
            <a:r>
              <a:rPr lang="en-US" sz="7000" b="1" dirty="0"/>
              <a:t>(3) </a:t>
            </a:r>
            <a:r>
              <a:rPr lang="en-US" sz="7000" b="1" dirty="0" err="1"/>
              <a:t>Dự</a:t>
            </a:r>
            <a:r>
              <a:rPr lang="en-US" sz="7000" b="1" dirty="0"/>
              <a:t> </a:t>
            </a:r>
            <a:r>
              <a:rPr lang="en-US" sz="7000" b="1" dirty="0" err="1"/>
              <a:t>án</a:t>
            </a:r>
            <a:r>
              <a:rPr lang="en-US" sz="7000" b="1" dirty="0"/>
              <a:t> </a:t>
            </a:r>
            <a:r>
              <a:rPr lang="en-US" sz="7000" b="1" dirty="0" err="1"/>
              <a:t>sử</a:t>
            </a:r>
            <a:r>
              <a:rPr lang="en-US" sz="7000" b="1" dirty="0"/>
              <a:t> </a:t>
            </a:r>
            <a:r>
              <a:rPr lang="en-US" sz="7000" b="1" dirty="0" err="1"/>
              <a:t>dụng</a:t>
            </a:r>
            <a:r>
              <a:rPr lang="en-US" sz="7000" b="1" dirty="0"/>
              <a:t> </a:t>
            </a:r>
            <a:r>
              <a:rPr lang="en-US" sz="7000" b="1" dirty="0" err="1"/>
              <a:t>công</a:t>
            </a:r>
            <a:r>
              <a:rPr lang="en-US" sz="7000" b="1" dirty="0"/>
              <a:t> </a:t>
            </a:r>
            <a:r>
              <a:rPr lang="en-US" sz="7000" b="1" dirty="0" err="1"/>
              <a:t>nghệ</a:t>
            </a:r>
            <a:r>
              <a:rPr lang="en-US" sz="7000" b="1" dirty="0"/>
              <a:t> </a:t>
            </a:r>
            <a:r>
              <a:rPr lang="en-US" sz="7000" b="1" dirty="0" err="1"/>
              <a:t>như</a:t>
            </a:r>
            <a:r>
              <a:rPr lang="en-US" sz="7000" b="1" dirty="0"/>
              <a:t> </a:t>
            </a:r>
            <a:r>
              <a:rPr lang="en-US" sz="7000" b="1" dirty="0" err="1"/>
              <a:t>thế</a:t>
            </a:r>
            <a:r>
              <a:rPr lang="en-US" sz="7000" b="1" dirty="0"/>
              <a:t> </a:t>
            </a:r>
            <a:r>
              <a:rPr lang="en-US" sz="7000" b="1" dirty="0" err="1"/>
              <a:t>nào</a:t>
            </a:r>
            <a:r>
              <a:rPr lang="en-US" sz="7000" b="1" dirty="0"/>
              <a:t> - </a:t>
            </a:r>
            <a:r>
              <a:rPr lang="en-US" sz="7000" dirty="0" err="1"/>
              <a:t>sử</a:t>
            </a:r>
            <a:r>
              <a:rPr lang="en-US" sz="7000" dirty="0"/>
              <a:t> </a:t>
            </a:r>
            <a:r>
              <a:rPr lang="en-US" sz="7000" dirty="0" err="1"/>
              <a:t>dụng</a:t>
            </a:r>
            <a:r>
              <a:rPr lang="en-US" sz="7000" dirty="0"/>
              <a:t> </a:t>
            </a:r>
            <a:r>
              <a:rPr lang="en-US" sz="7000" dirty="0" err="1"/>
              <a:t>toàn</a:t>
            </a:r>
            <a:r>
              <a:rPr lang="en-US" sz="7000" dirty="0"/>
              <a:t> </a:t>
            </a:r>
            <a:r>
              <a:rPr lang="en-US" sz="7000" dirty="0" err="1"/>
              <a:t>bộ</a:t>
            </a:r>
            <a:r>
              <a:rPr lang="en-US" sz="7000" dirty="0"/>
              <a:t> hay </a:t>
            </a:r>
            <a:r>
              <a:rPr lang="en-US" sz="7000" dirty="0" err="1"/>
              <a:t>chỉ</a:t>
            </a:r>
            <a:r>
              <a:rPr lang="en-US" sz="7000" dirty="0"/>
              <a:t> </a:t>
            </a:r>
            <a:r>
              <a:rPr lang="en-US" sz="7000" dirty="0" err="1"/>
              <a:t>một</a:t>
            </a:r>
            <a:r>
              <a:rPr lang="en-US" sz="7000" dirty="0"/>
              <a:t> </a:t>
            </a:r>
            <a:r>
              <a:rPr lang="en-US" sz="7000" dirty="0" err="1"/>
              <a:t>phần</a:t>
            </a:r>
            <a:r>
              <a:rPr lang="en-US" sz="7000" dirty="0"/>
              <a:t> </a:t>
            </a:r>
            <a:r>
              <a:rPr lang="en-US" sz="7000" dirty="0" err="1"/>
              <a:t>công</a:t>
            </a:r>
            <a:r>
              <a:rPr lang="en-US" sz="7000" dirty="0"/>
              <a:t> </a:t>
            </a:r>
            <a:r>
              <a:rPr lang="en-US" sz="7000" dirty="0" err="1"/>
              <a:t>nghệ</a:t>
            </a:r>
            <a:r>
              <a:rPr lang="en-US" sz="7000" dirty="0"/>
              <a:t> </a:t>
            </a:r>
            <a:r>
              <a:rPr lang="en-US" sz="7000" dirty="0" err="1"/>
              <a:t>cao</a:t>
            </a:r>
            <a:r>
              <a:rPr lang="en-US" sz="7000" dirty="0"/>
              <a:t> </a:t>
            </a:r>
            <a:r>
              <a:rPr lang="en-US" sz="7000" dirty="0" err="1"/>
              <a:t>đó</a:t>
            </a:r>
            <a:r>
              <a:rPr lang="en-US" sz="7000" dirty="0"/>
              <a:t> - </a:t>
            </a:r>
            <a:r>
              <a:rPr lang="en-US" sz="7000" dirty="0" err="1"/>
              <a:t>thì</a:t>
            </a:r>
            <a:r>
              <a:rPr lang="en-US" sz="7000" dirty="0"/>
              <a:t> </a:t>
            </a:r>
            <a:r>
              <a:rPr lang="en-US" sz="7000" dirty="0" err="1"/>
              <a:t>được</a:t>
            </a:r>
            <a:r>
              <a:rPr lang="en-US" sz="7000" dirty="0"/>
              <a:t> </a:t>
            </a:r>
            <a:r>
              <a:rPr lang="en-US" sz="7000" dirty="0" err="1"/>
              <a:t>xác</a:t>
            </a:r>
            <a:r>
              <a:rPr lang="en-US" sz="7000" dirty="0"/>
              <a:t> </a:t>
            </a:r>
            <a:r>
              <a:rPr lang="en-US" sz="7000" dirty="0" err="1"/>
              <a:t>định</a:t>
            </a:r>
            <a:r>
              <a:rPr lang="en-US" sz="7000" dirty="0"/>
              <a:t> </a:t>
            </a:r>
            <a:r>
              <a:rPr lang="en-US" sz="7000" dirty="0" err="1"/>
              <a:t>là</a:t>
            </a:r>
            <a:r>
              <a:rPr lang="en-US" sz="7000" dirty="0"/>
              <a:t> </a:t>
            </a:r>
            <a:r>
              <a:rPr lang="en-US" sz="7000" dirty="0" err="1"/>
              <a:t>dự</a:t>
            </a:r>
            <a:r>
              <a:rPr lang="en-US" sz="7000" dirty="0"/>
              <a:t> </a:t>
            </a:r>
            <a:r>
              <a:rPr lang="en-US" sz="7000" dirty="0" err="1"/>
              <a:t>án</a:t>
            </a:r>
            <a:r>
              <a:rPr lang="en-US" sz="7000" dirty="0"/>
              <a:t> </a:t>
            </a:r>
            <a:r>
              <a:rPr lang="en-US" sz="7000" dirty="0" err="1"/>
              <a:t>ứng</a:t>
            </a:r>
            <a:r>
              <a:rPr lang="en-US" sz="7000" dirty="0"/>
              <a:t> </a:t>
            </a:r>
            <a:r>
              <a:rPr lang="en-US" sz="7000" dirty="0" err="1"/>
              <a:t>dụng</a:t>
            </a:r>
            <a:r>
              <a:rPr lang="en-US" sz="7000" dirty="0"/>
              <a:t> </a:t>
            </a:r>
            <a:r>
              <a:rPr lang="en-US" sz="7000" dirty="0" err="1"/>
              <a:t>công</a:t>
            </a:r>
            <a:r>
              <a:rPr lang="en-US" sz="7000" dirty="0"/>
              <a:t> </a:t>
            </a:r>
            <a:r>
              <a:rPr lang="en-US" sz="7000" dirty="0" err="1"/>
              <a:t>nghệ</a:t>
            </a:r>
            <a:r>
              <a:rPr lang="en-US" sz="7000" dirty="0"/>
              <a:t> </a:t>
            </a:r>
            <a:r>
              <a:rPr lang="en-US" sz="7000" dirty="0" err="1"/>
              <a:t>cao</a:t>
            </a:r>
            <a:r>
              <a:rPr lang="en-US" sz="7000" dirty="0"/>
              <a:t>?  </a:t>
            </a:r>
            <a:r>
              <a:rPr lang="en-US" sz="7000" dirty="0" err="1"/>
              <a:t>Nếu</a:t>
            </a:r>
            <a:r>
              <a:rPr lang="en-US" sz="7000" dirty="0"/>
              <a:t> </a:t>
            </a:r>
            <a:r>
              <a:rPr lang="en-US" sz="7000" dirty="0" err="1"/>
              <a:t>chỉ</a:t>
            </a:r>
            <a:r>
              <a:rPr lang="en-US" sz="7000" dirty="0"/>
              <a:t> </a:t>
            </a:r>
            <a:r>
              <a:rPr lang="en-US" sz="7000" dirty="0" err="1"/>
              <a:t>một</a:t>
            </a:r>
            <a:r>
              <a:rPr lang="en-US" sz="7000" dirty="0"/>
              <a:t> </a:t>
            </a:r>
            <a:r>
              <a:rPr lang="en-US" sz="7000" dirty="0" err="1"/>
              <a:t>phần</a:t>
            </a:r>
            <a:r>
              <a:rPr lang="en-US" sz="7000" dirty="0"/>
              <a:t> </a:t>
            </a:r>
            <a:r>
              <a:rPr lang="en-US" sz="7000" dirty="0" err="1"/>
              <a:t>thì</a:t>
            </a:r>
            <a:r>
              <a:rPr lang="en-US" sz="7000" dirty="0"/>
              <a:t> </a:t>
            </a:r>
            <a:r>
              <a:rPr lang="en-US" sz="7000" dirty="0" err="1"/>
              <a:t>xác</a:t>
            </a:r>
            <a:r>
              <a:rPr lang="en-US" sz="7000" dirty="0"/>
              <a:t> </a:t>
            </a:r>
            <a:r>
              <a:rPr lang="en-US" sz="7000" dirty="0" err="1"/>
              <a:t>định</a:t>
            </a:r>
            <a:r>
              <a:rPr lang="en-US" sz="7000" dirty="0"/>
              <a:t> </a:t>
            </a:r>
            <a:r>
              <a:rPr lang="en-US" sz="7000" dirty="0" err="1"/>
              <a:t>tỷ</a:t>
            </a:r>
            <a:r>
              <a:rPr lang="en-US" sz="7000" dirty="0"/>
              <a:t> </a:t>
            </a:r>
            <a:r>
              <a:rPr lang="en-US" sz="7000" dirty="0" err="1"/>
              <a:t>lệ</a:t>
            </a:r>
            <a:r>
              <a:rPr lang="en-US" sz="7000" dirty="0"/>
              <a:t> </a:t>
            </a:r>
            <a:r>
              <a:rPr lang="en-US" sz="7000" dirty="0" err="1"/>
              <a:t>này</a:t>
            </a:r>
            <a:r>
              <a:rPr lang="en-US" sz="7000" dirty="0"/>
              <a:t> </a:t>
            </a:r>
            <a:r>
              <a:rPr lang="en-US" sz="7000" dirty="0" err="1"/>
              <a:t>như</a:t>
            </a:r>
            <a:r>
              <a:rPr lang="en-US" sz="7000" dirty="0"/>
              <a:t> </a:t>
            </a:r>
            <a:r>
              <a:rPr lang="en-US" sz="7000" dirty="0" err="1"/>
              <a:t>thế</a:t>
            </a:r>
            <a:r>
              <a:rPr lang="en-US" sz="7000" dirty="0"/>
              <a:t> </a:t>
            </a:r>
            <a:r>
              <a:rPr lang="en-US" sz="7000" dirty="0" err="1"/>
              <a:t>nào</a:t>
            </a:r>
            <a:r>
              <a:rPr lang="en-US" sz="7000" dirty="0"/>
              <a:t>?</a:t>
            </a:r>
          </a:p>
          <a:p>
            <a:pPr marL="0" lvl="2" indent="0">
              <a:lnSpc>
                <a:spcPct val="120000"/>
              </a:lnSpc>
              <a:spcBef>
                <a:spcPts val="600"/>
              </a:spcBef>
              <a:spcAft>
                <a:spcPts val="600"/>
              </a:spcAft>
              <a:buNone/>
            </a:pPr>
            <a:r>
              <a:rPr lang="en-US" sz="7000" b="1" dirty="0"/>
              <a:t>(4) </a:t>
            </a:r>
            <a:r>
              <a:rPr lang="en-US" sz="7000" b="1" dirty="0" err="1"/>
              <a:t>Tài</a:t>
            </a:r>
            <a:r>
              <a:rPr lang="en-US" sz="7000" b="1" dirty="0"/>
              <a:t> </a:t>
            </a:r>
            <a:r>
              <a:rPr lang="en-US" sz="7000" b="1" dirty="0" err="1"/>
              <a:t>liệu</a:t>
            </a:r>
            <a:r>
              <a:rPr lang="en-US" sz="7000" b="1" dirty="0"/>
              <a:t> </a:t>
            </a:r>
            <a:r>
              <a:rPr lang="en-US" sz="7000" b="1" dirty="0" err="1"/>
              <a:t>chứng</a:t>
            </a:r>
            <a:r>
              <a:rPr lang="en-US" sz="7000" b="1" dirty="0"/>
              <a:t> </a:t>
            </a:r>
            <a:r>
              <a:rPr lang="en-US" sz="7000" b="1" dirty="0" err="1"/>
              <a:t>minh</a:t>
            </a:r>
            <a:r>
              <a:rPr lang="en-US" sz="7000" b="1" dirty="0"/>
              <a:t> </a:t>
            </a:r>
            <a:r>
              <a:rPr lang="en-US" sz="7000" b="1" dirty="0" err="1"/>
              <a:t>quyền</a:t>
            </a:r>
            <a:r>
              <a:rPr lang="en-US" sz="7000" b="1" dirty="0"/>
              <a:t> </a:t>
            </a:r>
            <a:r>
              <a:rPr lang="en-US" sz="7000" b="1" dirty="0" err="1"/>
              <a:t>sử</a:t>
            </a:r>
            <a:r>
              <a:rPr lang="en-US" sz="7000" b="1" dirty="0"/>
              <a:t> </a:t>
            </a:r>
            <a:r>
              <a:rPr lang="en-US" sz="7000" b="1" dirty="0" err="1"/>
              <a:t>dụng</a:t>
            </a:r>
            <a:r>
              <a:rPr lang="en-US" sz="7000" b="1" dirty="0"/>
              <a:t> CNC/CNM</a:t>
            </a:r>
            <a:endParaRPr lang="en-US" sz="7000" dirty="0"/>
          </a:p>
          <a:p>
            <a:pPr marL="514350" indent="-514350">
              <a:buAutoNum type="arabicPeriod"/>
            </a:pPr>
            <a:endParaRPr lang="en-US" dirty="0"/>
          </a:p>
          <a:p>
            <a:endParaRPr lang="en-US" dirty="0"/>
          </a:p>
        </p:txBody>
      </p:sp>
      <p:sp>
        <p:nvSpPr>
          <p:cNvPr id="2" name="Rectangle 1"/>
          <p:cNvSpPr/>
          <p:nvPr/>
        </p:nvSpPr>
        <p:spPr>
          <a:xfrm>
            <a:off x="1043608" y="188640"/>
            <a:ext cx="7848872" cy="461665"/>
          </a:xfrm>
          <a:prstGeom prst="rect">
            <a:avLst/>
          </a:prstGeom>
        </p:spPr>
        <p:txBody>
          <a:bodyPr wrap="square">
            <a:spAutoFit/>
          </a:bodyPr>
          <a:lstStyle/>
          <a:p>
            <a:pPr>
              <a:spcBef>
                <a:spcPts val="600"/>
              </a:spcBef>
              <a:spcAft>
                <a:spcPts val="600"/>
              </a:spcAft>
            </a:pPr>
            <a:r>
              <a:rPr lang="en-US" sz="2400" b="1" dirty="0">
                <a:solidFill>
                  <a:schemeClr val="tx2"/>
                </a:solidFill>
                <a:latin typeface="+mj-lt"/>
              </a:rPr>
              <a:t>5. </a:t>
            </a:r>
            <a:r>
              <a:rPr lang="en-US" sz="2400" b="1" dirty="0" err="1">
                <a:solidFill>
                  <a:schemeClr val="tx2"/>
                </a:solidFill>
                <a:latin typeface="+mj-lt"/>
              </a:rPr>
              <a:t>Nội</a:t>
            </a:r>
            <a:r>
              <a:rPr lang="en-US" sz="2400" b="1" dirty="0">
                <a:solidFill>
                  <a:schemeClr val="tx2"/>
                </a:solidFill>
                <a:latin typeface="+mj-lt"/>
              </a:rPr>
              <a:t> dung </a:t>
            </a:r>
            <a:r>
              <a:rPr lang="en-US" sz="2400" b="1" dirty="0" err="1">
                <a:solidFill>
                  <a:schemeClr val="tx2"/>
                </a:solidFill>
                <a:latin typeface="+mj-lt"/>
              </a:rPr>
              <a:t>tham</a:t>
            </a:r>
            <a:r>
              <a:rPr lang="en-US" sz="2400" b="1" dirty="0">
                <a:solidFill>
                  <a:schemeClr val="tx2"/>
                </a:solidFill>
                <a:latin typeface="+mj-lt"/>
              </a:rPr>
              <a:t> </a:t>
            </a:r>
            <a:r>
              <a:rPr lang="en-US" sz="2400" b="1" dirty="0" err="1">
                <a:solidFill>
                  <a:schemeClr val="tx2"/>
                </a:solidFill>
                <a:latin typeface="+mj-lt"/>
              </a:rPr>
              <a:t>vấn</a:t>
            </a:r>
            <a:r>
              <a:rPr lang="en-US" sz="2400" b="1" dirty="0">
                <a:solidFill>
                  <a:schemeClr val="tx2"/>
                </a:solidFill>
                <a:latin typeface="+mj-lt"/>
              </a:rPr>
              <a:t> – </a:t>
            </a:r>
            <a:r>
              <a:rPr lang="en-US" sz="2400" b="1" dirty="0" err="1">
                <a:solidFill>
                  <a:schemeClr val="tx2"/>
                </a:solidFill>
                <a:latin typeface="+mj-lt"/>
              </a:rPr>
              <a:t>Xác</a:t>
            </a:r>
            <a:r>
              <a:rPr lang="en-US" sz="2400" b="1" dirty="0">
                <a:solidFill>
                  <a:schemeClr val="tx2"/>
                </a:solidFill>
                <a:latin typeface="+mj-lt"/>
              </a:rPr>
              <a:t> </a:t>
            </a:r>
            <a:r>
              <a:rPr lang="en-US" sz="2400" b="1" dirty="0" err="1">
                <a:solidFill>
                  <a:schemeClr val="tx2"/>
                </a:solidFill>
                <a:latin typeface="+mj-lt"/>
              </a:rPr>
              <a:t>định</a:t>
            </a:r>
            <a:r>
              <a:rPr lang="en-US" sz="2400" b="1" dirty="0">
                <a:solidFill>
                  <a:schemeClr val="tx2"/>
                </a:solidFill>
                <a:latin typeface="+mj-lt"/>
              </a:rPr>
              <a:t> </a:t>
            </a:r>
            <a:r>
              <a:rPr lang="en-US" sz="2400" b="1" dirty="0" err="1">
                <a:solidFill>
                  <a:schemeClr val="tx2"/>
                </a:solidFill>
                <a:latin typeface="+mj-lt"/>
              </a:rPr>
              <a:t>công</a:t>
            </a:r>
            <a:r>
              <a:rPr lang="en-US" sz="2400" b="1" dirty="0">
                <a:solidFill>
                  <a:schemeClr val="tx2"/>
                </a:solidFill>
                <a:latin typeface="+mj-lt"/>
              </a:rPr>
              <a:t> </a:t>
            </a:r>
            <a:r>
              <a:rPr lang="en-US" sz="2400" b="1" dirty="0" err="1">
                <a:solidFill>
                  <a:schemeClr val="tx2"/>
                </a:solidFill>
                <a:latin typeface="+mj-lt"/>
              </a:rPr>
              <a:t>nghệ</a:t>
            </a:r>
            <a:r>
              <a:rPr lang="en-US" sz="2400" b="1" dirty="0">
                <a:solidFill>
                  <a:schemeClr val="tx2"/>
                </a:solidFill>
                <a:latin typeface="+mj-lt"/>
              </a:rPr>
              <a:t> </a:t>
            </a:r>
            <a:r>
              <a:rPr lang="en-US" sz="2400" b="1" dirty="0" err="1">
                <a:solidFill>
                  <a:schemeClr val="tx2"/>
                </a:solidFill>
                <a:latin typeface="+mj-lt"/>
              </a:rPr>
              <a:t>cao</a:t>
            </a:r>
            <a:r>
              <a:rPr lang="en-US" sz="2400" b="1" dirty="0">
                <a:solidFill>
                  <a:schemeClr val="tx2"/>
                </a:solidFill>
                <a:latin typeface="+mj-lt"/>
              </a:rPr>
              <a:t>/</a:t>
            </a:r>
            <a:r>
              <a:rPr lang="en-US" sz="2400" b="1" dirty="0" err="1">
                <a:solidFill>
                  <a:schemeClr val="tx2"/>
                </a:solidFill>
                <a:latin typeface="+mj-lt"/>
              </a:rPr>
              <a:t>mới</a:t>
            </a:r>
            <a:endParaRPr lang="vi-VN" sz="2400" b="1" i="0" dirty="0">
              <a:solidFill>
                <a:schemeClr val="tx2"/>
              </a:solidFill>
              <a:effectLst/>
              <a:latin typeface="+mj-lt"/>
            </a:endParaRPr>
          </a:p>
        </p:txBody>
      </p:sp>
      <p:sp>
        <p:nvSpPr>
          <p:cNvPr id="4" name="Slide Number Placeholder 3">
            <a:extLst>
              <a:ext uri="{FF2B5EF4-FFF2-40B4-BE49-F238E27FC236}">
                <a16:creationId xmlns:a16="http://schemas.microsoft.com/office/drawing/2014/main" id="{33F49A42-0E51-B04E-AA12-C61785C4AB71}"/>
              </a:ext>
            </a:extLst>
          </p:cNvPr>
          <p:cNvSpPr>
            <a:spLocks noGrp="1"/>
          </p:cNvSpPr>
          <p:nvPr>
            <p:ph type="sldNum" sz="quarter" idx="12"/>
          </p:nvPr>
        </p:nvSpPr>
        <p:spPr/>
        <p:txBody>
          <a:bodyPr/>
          <a:lstStyle/>
          <a:p>
            <a:fld id="{F6DA5C58-16BB-4099-8212-F5FAE231E152}" type="slidenum">
              <a:rPr lang="vi-VN" smtClean="0"/>
              <a:t>24</a:t>
            </a:fld>
            <a:endParaRPr lang="vi-VN"/>
          </a:p>
        </p:txBody>
      </p:sp>
    </p:spTree>
    <p:extLst>
      <p:ext uri="{BB962C8B-B14F-4D97-AF65-F5344CB8AC3E}">
        <p14:creationId xmlns:p14="http://schemas.microsoft.com/office/powerpoint/2010/main" val="2721850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07" y="1"/>
            <a:ext cx="9146571" cy="3212976"/>
          </a:xfrm>
          <a:prstGeom prst="rect">
            <a:avLst/>
          </a:prstGeom>
        </p:spPr>
      </p:pic>
      <p:sp>
        <p:nvSpPr>
          <p:cNvPr id="10" name="Rectangle 2"/>
          <p:cNvSpPr txBox="1">
            <a:spLocks noChangeArrowheads="1"/>
          </p:cNvSpPr>
          <p:nvPr/>
        </p:nvSpPr>
        <p:spPr bwMode="auto">
          <a:xfrm>
            <a:off x="899592" y="3933056"/>
            <a:ext cx="7704856" cy="1328928"/>
          </a:xfrm>
          <a:prstGeom prst="rect">
            <a:avLst/>
          </a:prstGeom>
          <a:noFill/>
          <a:ln w="9525">
            <a:noFill/>
            <a:miter lim="800000"/>
            <a:headEnd/>
            <a:tailEnd/>
          </a:ln>
        </p:spPr>
        <p:txBody>
          <a:bodyPr wrap="none" anchor="ctr"/>
          <a:lstStyle/>
          <a:p>
            <a:pPr algn="ctr" fontAlgn="auto">
              <a:lnSpc>
                <a:spcPct val="95000"/>
              </a:lnSpc>
              <a:spcBef>
                <a:spcPts val="0"/>
              </a:spcBef>
              <a:spcAft>
                <a:spcPts val="0"/>
              </a:spcAft>
              <a:defRPr/>
            </a:pPr>
            <a:r>
              <a:rPr lang="en-US" sz="4000" b="1" kern="0" cap="all">
                <a:ln w="9000" cmpd="sng">
                  <a:solidFill>
                    <a:schemeClr val="accent4">
                      <a:shade val="50000"/>
                      <a:satMod val="120000"/>
                    </a:schemeClr>
                  </a:solidFill>
                  <a:prstDash val="solid"/>
                </a:ln>
                <a:solidFill>
                  <a:schemeClr val="tx2">
                    <a:lumMod val="50000"/>
                  </a:schemeClr>
                </a:solidFill>
                <a:effectLst>
                  <a:reflection blurRad="12700" stA="28000" endPos="45000" dist="1000" dir="5400000" sy="-100000" algn="bl" rotWithShape="0"/>
                </a:effectLst>
                <a:latin typeface="Times New Roman" pitchFamily="18" charset="0"/>
                <a:ea typeface="+mj-ea"/>
                <a:cs typeface="Times New Roman" pitchFamily="18" charset="0"/>
              </a:rPr>
              <a:t>Trân trọng CẢM ƠN!</a:t>
            </a:r>
          </a:p>
        </p:txBody>
      </p:sp>
      <p:sp>
        <p:nvSpPr>
          <p:cNvPr id="2" name="Slide Number Placeholder 1">
            <a:extLst>
              <a:ext uri="{FF2B5EF4-FFF2-40B4-BE49-F238E27FC236}">
                <a16:creationId xmlns:a16="http://schemas.microsoft.com/office/drawing/2014/main" id="{D14EA2C8-C08D-0E45-847E-A0FC9C63EB8B}"/>
              </a:ext>
            </a:extLst>
          </p:cNvPr>
          <p:cNvSpPr>
            <a:spLocks noGrp="1"/>
          </p:cNvSpPr>
          <p:nvPr>
            <p:ph type="sldNum" sz="quarter" idx="12"/>
          </p:nvPr>
        </p:nvSpPr>
        <p:spPr/>
        <p:txBody>
          <a:bodyPr/>
          <a:lstStyle/>
          <a:p>
            <a:fld id="{F6DA5C58-16BB-4099-8212-F5FAE231E152}" type="slidenum">
              <a:rPr lang="vi-VN" smtClean="0"/>
              <a:t>25</a:t>
            </a:fld>
            <a:endParaRPr lang="vi-VN"/>
          </a:p>
        </p:txBody>
      </p:sp>
    </p:spTree>
    <p:extLst>
      <p:ext uri="{BB962C8B-B14F-4D97-AF65-F5344CB8AC3E}">
        <p14:creationId xmlns:p14="http://schemas.microsoft.com/office/powerpoint/2010/main" val="1715121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530CF-A68A-9147-85CD-B05B6846D40C}"/>
              </a:ext>
            </a:extLst>
          </p:cNvPr>
          <p:cNvSpPr>
            <a:spLocks noGrp="1"/>
          </p:cNvSpPr>
          <p:nvPr>
            <p:ph type="title"/>
          </p:nvPr>
        </p:nvSpPr>
        <p:spPr>
          <a:xfrm>
            <a:off x="457200" y="0"/>
            <a:ext cx="8229600" cy="908720"/>
          </a:xfrm>
        </p:spPr>
        <p:txBody>
          <a:bodyPr>
            <a:normAutofit/>
          </a:bodyPr>
          <a:lstStyle/>
          <a:p>
            <a:r>
              <a:rPr lang="en-US" dirty="0">
                <a:solidFill>
                  <a:schemeClr val="accent1">
                    <a:lumMod val="75000"/>
                  </a:schemeClr>
                </a:solidFill>
              </a:rPr>
              <a:t>1. </a:t>
            </a:r>
            <a:r>
              <a:rPr lang="en-US" dirty="0" err="1">
                <a:solidFill>
                  <a:schemeClr val="accent1">
                    <a:lumMod val="75000"/>
                  </a:schemeClr>
                </a:solidFill>
              </a:rPr>
              <a:t>Quy</a:t>
            </a:r>
            <a:r>
              <a:rPr lang="en-US" dirty="0">
                <a:solidFill>
                  <a:schemeClr val="accent1">
                    <a:lumMod val="75000"/>
                  </a:schemeClr>
                </a:solidFill>
              </a:rPr>
              <a:t> </a:t>
            </a:r>
            <a:r>
              <a:rPr lang="en-US" dirty="0" err="1">
                <a:solidFill>
                  <a:schemeClr val="accent1">
                    <a:lumMod val="75000"/>
                  </a:schemeClr>
                </a:solidFill>
              </a:rPr>
              <a:t>định</a:t>
            </a:r>
            <a:r>
              <a:rPr lang="en-US" dirty="0">
                <a:solidFill>
                  <a:schemeClr val="accent1">
                    <a:lumMod val="75000"/>
                  </a:schemeClr>
                </a:solidFill>
              </a:rPr>
              <a:t> </a:t>
            </a:r>
            <a:r>
              <a:rPr lang="en-US" dirty="0" err="1">
                <a:solidFill>
                  <a:schemeClr val="accent1">
                    <a:lumMod val="75000"/>
                  </a:schemeClr>
                </a:solidFill>
              </a:rPr>
              <a:t>về</a:t>
            </a:r>
            <a:r>
              <a:rPr lang="en-US" dirty="0">
                <a:solidFill>
                  <a:schemeClr val="accent1">
                    <a:lumMod val="75000"/>
                  </a:schemeClr>
                </a:solidFill>
              </a:rPr>
              <a:t> </a:t>
            </a:r>
            <a:r>
              <a:rPr lang="en-US" b="1" dirty="0">
                <a:solidFill>
                  <a:schemeClr val="accent1">
                    <a:lumMod val="75000"/>
                  </a:schemeClr>
                </a:solidFill>
                <a:latin typeface="Constantia" panose="02030602050306030303" pitchFamily="18" charset="0"/>
                <a:cs typeface="Times New Roman" pitchFamily="18" charset="0"/>
              </a:rPr>
              <a:t>m3 </a:t>
            </a:r>
            <a:r>
              <a:rPr lang="en-US" dirty="0">
                <a:solidFill>
                  <a:schemeClr val="accent1">
                    <a:lumMod val="75000"/>
                  </a:schemeClr>
                </a:solidFill>
                <a:latin typeface="Times New Roman" panose="02020603050405020304" pitchFamily="18" charset="0"/>
                <a:cs typeface="Times New Roman" panose="02020603050405020304" pitchFamily="18" charset="0"/>
              </a:rPr>
              <a:t>(</a:t>
            </a:r>
            <a:r>
              <a:rPr lang="en-US" b="1" dirty="0">
                <a:solidFill>
                  <a:schemeClr val="accent1">
                    <a:lumMod val="75000"/>
                  </a:schemeClr>
                </a:solidFill>
                <a:latin typeface="Constantia" panose="02030602050306030303" pitchFamily="18" charset="0"/>
                <a:cs typeface="Times New Roman" pitchFamily="18" charset="0"/>
              </a:rPr>
              <a:t>1</a:t>
            </a:r>
            <a:r>
              <a:rPr lang="en-US" dirty="0">
                <a:solidFill>
                  <a:schemeClr val="accent1">
                    <a:lumMod val="75000"/>
                  </a:schemeClr>
                </a:solidFill>
              </a:rPr>
              <a:t>)</a:t>
            </a:r>
          </a:p>
        </p:txBody>
      </p:sp>
      <p:sp>
        <p:nvSpPr>
          <p:cNvPr id="3" name="Content Placeholder 2">
            <a:extLst>
              <a:ext uri="{FF2B5EF4-FFF2-40B4-BE49-F238E27FC236}">
                <a16:creationId xmlns:a16="http://schemas.microsoft.com/office/drawing/2014/main" id="{E967C39C-2527-EE46-A6CF-1618280444C1}"/>
              </a:ext>
            </a:extLst>
          </p:cNvPr>
          <p:cNvSpPr>
            <a:spLocks noGrp="1"/>
          </p:cNvSpPr>
          <p:nvPr>
            <p:ph idx="1"/>
          </p:nvPr>
        </p:nvSpPr>
        <p:spPr>
          <a:xfrm>
            <a:off x="282352" y="1233069"/>
            <a:ext cx="8579296" cy="4284164"/>
          </a:xfrm>
        </p:spPr>
        <p:txBody>
          <a:bodyPr>
            <a:normAutofit fontScale="62500" lnSpcReduction="20000"/>
          </a:bodyPr>
          <a:lstStyle/>
          <a:p>
            <a:r>
              <a:rPr lang="de-DE" dirty="0"/>
              <a:t>Nghị định số 25/2020/NĐ-CP (điểm k Khoản 2 Điều 47) có hướng dẫn công thức </a:t>
            </a:r>
            <a:r>
              <a:rPr lang="de-DE" b="1" dirty="0"/>
              <a:t>tổng quát </a:t>
            </a:r>
            <a:r>
              <a:rPr lang="de-DE" dirty="0"/>
              <a:t>về việc xác định giá trị m­</a:t>
            </a:r>
            <a:r>
              <a:rPr lang="de-DE" baseline="-25000" dirty="0"/>
              <a:t>3</a:t>
            </a:r>
            <a:r>
              <a:rPr lang="de-DE" dirty="0"/>
              <a:t> (Giá sàn nộp ngân sách nhà nước m­</a:t>
            </a:r>
            <a:r>
              <a:rPr lang="de-DE" baseline="-25000" dirty="0"/>
              <a:t>3</a:t>
            </a:r>
            <a:r>
              <a:rPr lang="de-DE" dirty="0"/>
              <a:t> = S x ΔG x k)</a:t>
            </a:r>
          </a:p>
          <a:p>
            <a:pPr marL="0" indent="0">
              <a:buNone/>
            </a:pPr>
            <a:endParaRPr lang="de-DE" dirty="0"/>
          </a:p>
          <a:p>
            <a:pPr marL="0" indent="0">
              <a:buNone/>
            </a:pPr>
            <a:r>
              <a:rPr lang="de-DE" dirty="0"/>
              <a:t>Giá trị này mang tính </a:t>
            </a:r>
            <a:r>
              <a:rPr lang="de-DE" b="1" dirty="0"/>
              <a:t>tương đối</a:t>
            </a:r>
            <a:r>
              <a:rPr lang="de-DE" dirty="0"/>
              <a:t>, phản ánh bản chất lợi thế của khu đất (giá trị thương quyền)</a:t>
            </a:r>
          </a:p>
          <a:p>
            <a:pPr marL="0" indent="0">
              <a:buNone/>
            </a:pPr>
            <a:endParaRPr lang="en-US" dirty="0"/>
          </a:p>
          <a:p>
            <a:r>
              <a:rPr lang="de-DE" dirty="0"/>
              <a:t>Thông tư số 06/2020/TT-BKHĐT hướng dẫn </a:t>
            </a:r>
            <a:r>
              <a:rPr lang="de-DE" b="1" dirty="0"/>
              <a:t>cụ thể </a:t>
            </a:r>
            <a:r>
              <a:rPr lang="de-DE" dirty="0"/>
              <a:t>cách thức xác định, trong đó: </a:t>
            </a:r>
            <a:endParaRPr lang="en-US" dirty="0"/>
          </a:p>
          <a:p>
            <a:pPr lvl="1"/>
            <a:r>
              <a:rPr lang="de-DE" sz="3200" dirty="0"/>
              <a:t>S </a:t>
            </a:r>
            <a:r>
              <a:rPr lang="de-DE" sz="3200" dirty="0" err="1"/>
              <a:t>chia</a:t>
            </a:r>
            <a:r>
              <a:rPr lang="de-DE" sz="3200" dirty="0"/>
              <a:t> </a:t>
            </a:r>
            <a:r>
              <a:rPr lang="de-DE" sz="3200" dirty="0" err="1"/>
              <a:t>ra</a:t>
            </a:r>
            <a:r>
              <a:rPr lang="de-DE" sz="3200" dirty="0"/>
              <a:t> </a:t>
            </a:r>
            <a:r>
              <a:rPr lang="de-DE" sz="3200" dirty="0" err="1"/>
              <a:t>theo</a:t>
            </a:r>
            <a:r>
              <a:rPr lang="de-DE" sz="3200" dirty="0"/>
              <a:t> </a:t>
            </a:r>
            <a:r>
              <a:rPr lang="de-DE" sz="3200" dirty="0" err="1"/>
              <a:t>mục</a:t>
            </a:r>
            <a:r>
              <a:rPr lang="de-DE" sz="3200" dirty="0"/>
              <a:t> </a:t>
            </a:r>
            <a:r>
              <a:rPr lang="de-DE" sz="3200" dirty="0" err="1"/>
              <a:t>đích</a:t>
            </a:r>
            <a:r>
              <a:rPr lang="de-DE" sz="3200" dirty="0"/>
              <a:t> </a:t>
            </a:r>
            <a:r>
              <a:rPr lang="de-DE" sz="3200" dirty="0" err="1"/>
              <a:t>sử</a:t>
            </a:r>
            <a:r>
              <a:rPr lang="de-DE" sz="3200" dirty="0"/>
              <a:t> </a:t>
            </a:r>
            <a:r>
              <a:rPr lang="de-DE" sz="3200" dirty="0" err="1"/>
              <a:t>dụng</a:t>
            </a:r>
            <a:r>
              <a:rPr lang="de-DE" sz="3200" dirty="0"/>
              <a:t> </a:t>
            </a:r>
            <a:r>
              <a:rPr lang="vi-VN" sz="3200" dirty="0"/>
              <a:t>(đất ở, thương mại dịch vụ, khác…)</a:t>
            </a:r>
            <a:endParaRPr lang="en-US" sz="3200" dirty="0"/>
          </a:p>
          <a:p>
            <a:pPr lvl="1"/>
            <a:r>
              <a:rPr lang="de-DE" sz="3200" dirty="0"/>
              <a:t>ΔG: </a:t>
            </a:r>
            <a:r>
              <a:rPr lang="de-DE" sz="3200" dirty="0" err="1"/>
              <a:t>là</a:t>
            </a:r>
            <a:r>
              <a:rPr lang="de-DE" sz="3200" dirty="0"/>
              <a:t> </a:t>
            </a:r>
            <a:r>
              <a:rPr lang="de-DE" sz="3200" dirty="0" err="1"/>
              <a:t>giá</a:t>
            </a:r>
            <a:r>
              <a:rPr lang="de-DE" sz="3200" dirty="0"/>
              <a:t> </a:t>
            </a:r>
            <a:r>
              <a:rPr lang="de-DE" sz="3200" dirty="0" err="1"/>
              <a:t>trị</a:t>
            </a:r>
            <a:r>
              <a:rPr lang="de-DE" sz="3200" dirty="0"/>
              <a:t> </a:t>
            </a:r>
            <a:r>
              <a:rPr lang="de-DE" sz="3200" dirty="0" err="1"/>
              <a:t>tăng</a:t>
            </a:r>
            <a:r>
              <a:rPr lang="de-DE" sz="3200" dirty="0"/>
              <a:t> </a:t>
            </a:r>
            <a:r>
              <a:rPr lang="de-DE" sz="3200" dirty="0" err="1"/>
              <a:t>bình</a:t>
            </a:r>
            <a:r>
              <a:rPr lang="de-DE" sz="3200" dirty="0"/>
              <a:t> </a:t>
            </a:r>
            <a:r>
              <a:rPr lang="de-DE" sz="3200" dirty="0" err="1"/>
              <a:t>quân</a:t>
            </a:r>
            <a:r>
              <a:rPr lang="de-DE" sz="3200" dirty="0"/>
              <a:t> sau </a:t>
            </a:r>
            <a:r>
              <a:rPr lang="de-DE" sz="3200" dirty="0" err="1"/>
              <a:t>trúng</a:t>
            </a:r>
            <a:r>
              <a:rPr lang="de-DE" sz="3200" dirty="0"/>
              <a:t> </a:t>
            </a:r>
            <a:r>
              <a:rPr lang="de-DE" sz="3200" dirty="0" err="1"/>
              <a:t>đấu</a:t>
            </a:r>
            <a:r>
              <a:rPr lang="de-DE" sz="3200" dirty="0"/>
              <a:t> </a:t>
            </a:r>
            <a:r>
              <a:rPr lang="de-DE" sz="3200" dirty="0" err="1"/>
              <a:t>giá</a:t>
            </a:r>
            <a:r>
              <a:rPr lang="de-DE" sz="3200" dirty="0"/>
              <a:t> </a:t>
            </a:r>
            <a:r>
              <a:rPr lang="de-DE" sz="3200" dirty="0" err="1"/>
              <a:t>quyền</a:t>
            </a:r>
            <a:r>
              <a:rPr lang="de-DE" sz="3200" dirty="0"/>
              <a:t> </a:t>
            </a:r>
            <a:r>
              <a:rPr lang="de-DE" sz="3200" dirty="0" err="1"/>
              <a:t>sử</a:t>
            </a:r>
            <a:r>
              <a:rPr lang="de-DE" sz="3200" dirty="0"/>
              <a:t> </a:t>
            </a:r>
            <a:r>
              <a:rPr lang="de-DE" sz="3200" dirty="0" err="1"/>
              <a:t>dụng</a:t>
            </a:r>
            <a:r>
              <a:rPr lang="de-DE" sz="3200" dirty="0"/>
              <a:t> </a:t>
            </a:r>
            <a:r>
              <a:rPr lang="de-DE" sz="3200" dirty="0" err="1"/>
              <a:t>đất</a:t>
            </a:r>
            <a:r>
              <a:rPr lang="de-DE" sz="3200" dirty="0"/>
              <a:t> </a:t>
            </a:r>
            <a:r>
              <a:rPr lang="de-DE" sz="3200" dirty="0" err="1"/>
              <a:t>tính</a:t>
            </a:r>
            <a:r>
              <a:rPr lang="de-DE" sz="3200" dirty="0"/>
              <a:t> </a:t>
            </a:r>
            <a:r>
              <a:rPr lang="de-DE" sz="3200" dirty="0" err="1"/>
              <a:t>trên</a:t>
            </a:r>
            <a:r>
              <a:rPr lang="de-DE" sz="3200" dirty="0"/>
              <a:t> </a:t>
            </a:r>
            <a:r>
              <a:rPr lang="de-DE" sz="3200" dirty="0" err="1"/>
              <a:t>một</a:t>
            </a:r>
            <a:r>
              <a:rPr lang="de-DE" sz="3200" dirty="0"/>
              <a:t> </a:t>
            </a:r>
            <a:r>
              <a:rPr lang="de-DE" sz="3200" dirty="0" err="1"/>
              <a:t>đơn</a:t>
            </a:r>
            <a:r>
              <a:rPr lang="de-DE" sz="3200" dirty="0"/>
              <a:t> </a:t>
            </a:r>
            <a:r>
              <a:rPr lang="de-DE" sz="3200" dirty="0" err="1"/>
              <a:t>vị</a:t>
            </a:r>
            <a:r>
              <a:rPr lang="de-DE" sz="3200" dirty="0"/>
              <a:t> </a:t>
            </a:r>
            <a:r>
              <a:rPr lang="de-DE" sz="3200" dirty="0" err="1"/>
              <a:t>diện</a:t>
            </a:r>
            <a:r>
              <a:rPr lang="de-DE" sz="3200" dirty="0"/>
              <a:t> </a:t>
            </a:r>
            <a:r>
              <a:rPr lang="de-DE" sz="3200" dirty="0" err="1"/>
              <a:t>tích</a:t>
            </a:r>
            <a:r>
              <a:rPr lang="de-DE" sz="3200" dirty="0"/>
              <a:t> </a:t>
            </a:r>
            <a:r>
              <a:rPr lang="de-DE" sz="3200" dirty="0" err="1"/>
              <a:t>của</a:t>
            </a:r>
            <a:r>
              <a:rPr lang="de-DE" sz="3200" dirty="0"/>
              <a:t> </a:t>
            </a:r>
            <a:r>
              <a:rPr lang="de-DE" sz="3200" b="1" dirty="0" err="1"/>
              <a:t>tất</a:t>
            </a:r>
            <a:r>
              <a:rPr lang="de-DE" sz="3200" b="1" dirty="0"/>
              <a:t> </a:t>
            </a:r>
            <a:r>
              <a:rPr lang="de-DE" sz="3200" b="1" dirty="0" err="1"/>
              <a:t>cả</a:t>
            </a:r>
            <a:r>
              <a:rPr lang="de-DE" sz="3200" dirty="0"/>
              <a:t> </a:t>
            </a:r>
            <a:r>
              <a:rPr lang="de-DE" sz="3200" dirty="0" err="1"/>
              <a:t>các</a:t>
            </a:r>
            <a:r>
              <a:rPr lang="de-DE" sz="3200" dirty="0"/>
              <a:t> </a:t>
            </a:r>
            <a:r>
              <a:rPr lang="de-DE" sz="3200" dirty="0" err="1"/>
              <a:t>khu</a:t>
            </a:r>
            <a:r>
              <a:rPr lang="de-DE" sz="3200" dirty="0"/>
              <a:t> </a:t>
            </a:r>
            <a:r>
              <a:rPr lang="de-DE" sz="3200" dirty="0" err="1"/>
              <a:t>đất</a:t>
            </a:r>
            <a:r>
              <a:rPr lang="de-DE" sz="3200" dirty="0"/>
              <a:t>, </a:t>
            </a:r>
            <a:r>
              <a:rPr lang="de-DE" sz="3200" dirty="0" err="1"/>
              <a:t>quỹ</a:t>
            </a:r>
            <a:r>
              <a:rPr lang="de-DE" sz="3200" dirty="0"/>
              <a:t> </a:t>
            </a:r>
            <a:r>
              <a:rPr lang="de-DE" sz="3200" dirty="0" err="1"/>
              <a:t>đất</a:t>
            </a:r>
            <a:r>
              <a:rPr lang="de-DE" sz="3200" dirty="0"/>
              <a:t> </a:t>
            </a:r>
            <a:r>
              <a:rPr lang="de-DE" sz="3200" dirty="0" err="1"/>
              <a:t>có</a:t>
            </a:r>
            <a:r>
              <a:rPr lang="de-DE" sz="3200" dirty="0"/>
              <a:t> </a:t>
            </a:r>
            <a:r>
              <a:rPr lang="de-DE" sz="3200" dirty="0" err="1"/>
              <a:t>cùng</a:t>
            </a:r>
            <a:r>
              <a:rPr lang="de-DE" sz="3200" dirty="0"/>
              <a:t> </a:t>
            </a:r>
            <a:r>
              <a:rPr lang="de-DE" sz="3200" dirty="0" err="1"/>
              <a:t>mục</a:t>
            </a:r>
            <a:r>
              <a:rPr lang="de-DE" sz="3200" dirty="0"/>
              <a:t> </a:t>
            </a:r>
            <a:r>
              <a:rPr lang="de-DE" sz="3200" dirty="0" err="1"/>
              <a:t>đích</a:t>
            </a:r>
            <a:r>
              <a:rPr lang="de-DE" sz="3200" dirty="0"/>
              <a:t> </a:t>
            </a:r>
            <a:r>
              <a:rPr lang="de-DE" sz="3200" dirty="0" err="1"/>
              <a:t>sử</a:t>
            </a:r>
            <a:r>
              <a:rPr lang="de-DE" sz="3200" dirty="0"/>
              <a:t> </a:t>
            </a:r>
            <a:r>
              <a:rPr lang="de-DE" sz="3200" dirty="0" err="1"/>
              <a:t>dụng</a:t>
            </a:r>
            <a:r>
              <a:rPr lang="de-DE" sz="3200" dirty="0"/>
              <a:t> </a:t>
            </a:r>
            <a:r>
              <a:rPr lang="vi-VN" sz="3200" dirty="0"/>
              <a:t>(tương ứng với S)</a:t>
            </a:r>
            <a:r>
              <a:rPr lang="de-DE" sz="3200" dirty="0"/>
              <a:t> </a:t>
            </a:r>
            <a:r>
              <a:rPr lang="de-DE" sz="3200" dirty="0" err="1"/>
              <a:t>trong</a:t>
            </a:r>
            <a:r>
              <a:rPr lang="de-DE" sz="3200" dirty="0"/>
              <a:t> </a:t>
            </a:r>
            <a:r>
              <a:rPr lang="de-DE" sz="3200" dirty="0" err="1"/>
              <a:t>phạm</a:t>
            </a:r>
            <a:r>
              <a:rPr lang="de-DE" sz="3200" dirty="0"/>
              <a:t> vi </a:t>
            </a:r>
            <a:r>
              <a:rPr lang="de-DE" sz="3200" dirty="0" err="1"/>
              <a:t>huyện</a:t>
            </a:r>
            <a:r>
              <a:rPr lang="de-DE" sz="3200" dirty="0"/>
              <a:t> </a:t>
            </a:r>
            <a:r>
              <a:rPr lang="de-DE" sz="3200" dirty="0" err="1"/>
              <a:t>trong</a:t>
            </a:r>
            <a:r>
              <a:rPr lang="de-DE" sz="3200" dirty="0"/>
              <a:t> </a:t>
            </a:r>
            <a:r>
              <a:rPr lang="de-DE" sz="3200" dirty="0" err="1"/>
              <a:t>vòng</a:t>
            </a:r>
            <a:r>
              <a:rPr lang="de-DE" sz="3200" dirty="0"/>
              <a:t> </a:t>
            </a:r>
            <a:r>
              <a:rPr lang="vi-VN" sz="3200" dirty="0"/>
              <a:t>2 năm. </a:t>
            </a:r>
            <a:endParaRPr lang="en-US" sz="3200" dirty="0"/>
          </a:p>
          <a:p>
            <a:pPr lvl="1"/>
            <a:r>
              <a:rPr lang="de-DE" sz="3200" dirty="0"/>
              <a:t>k là hệ số điều chỉnh </a:t>
            </a:r>
          </a:p>
          <a:p>
            <a:pPr marL="457200" lvl="1" indent="0">
              <a:buNone/>
            </a:pPr>
            <a:endParaRPr lang="en-US" dirty="0"/>
          </a:p>
          <a:p>
            <a:pPr marL="457200" lvl="1" indent="0">
              <a:buNone/>
            </a:pPr>
            <a:endParaRPr lang="en-US" sz="3200" b="1" i="1" dirty="0"/>
          </a:p>
          <a:p>
            <a:pPr marL="457200" lvl="1" indent="0">
              <a:buNone/>
            </a:pPr>
            <a:endParaRPr lang="de-DE" dirty="0"/>
          </a:p>
        </p:txBody>
      </p:sp>
      <p:sp>
        <p:nvSpPr>
          <p:cNvPr id="4" name="Slide Number Placeholder 3">
            <a:extLst>
              <a:ext uri="{FF2B5EF4-FFF2-40B4-BE49-F238E27FC236}">
                <a16:creationId xmlns:a16="http://schemas.microsoft.com/office/drawing/2014/main" id="{C33A83E1-F424-724F-8403-4BF1FDE93392}"/>
              </a:ext>
            </a:extLst>
          </p:cNvPr>
          <p:cNvSpPr>
            <a:spLocks noGrp="1"/>
          </p:cNvSpPr>
          <p:nvPr>
            <p:ph type="sldNum" sz="quarter" idx="12"/>
          </p:nvPr>
        </p:nvSpPr>
        <p:spPr/>
        <p:txBody>
          <a:bodyPr/>
          <a:lstStyle/>
          <a:p>
            <a:fld id="{F6DA5C58-16BB-4099-8212-F5FAE231E152}" type="slidenum">
              <a:rPr lang="vi-VN" smtClean="0"/>
              <a:t>3</a:t>
            </a:fld>
            <a:endParaRPr lang="vi-VN"/>
          </a:p>
        </p:txBody>
      </p:sp>
      <p:sp>
        <p:nvSpPr>
          <p:cNvPr id="5" name="TextBox 4">
            <a:extLst>
              <a:ext uri="{FF2B5EF4-FFF2-40B4-BE49-F238E27FC236}">
                <a16:creationId xmlns:a16="http://schemas.microsoft.com/office/drawing/2014/main" id="{BBD0DE8F-084A-8F43-ADB6-E97F93776B89}"/>
              </a:ext>
            </a:extLst>
          </p:cNvPr>
          <p:cNvSpPr txBox="1"/>
          <p:nvPr/>
        </p:nvSpPr>
        <p:spPr>
          <a:xfrm>
            <a:off x="611560" y="5805264"/>
            <a:ext cx="7848872" cy="369332"/>
          </a:xfrm>
          <a:prstGeom prst="rect">
            <a:avLst/>
          </a:prstGeom>
          <a:solidFill>
            <a:srgbClr val="FFC000"/>
          </a:solidFill>
        </p:spPr>
        <p:txBody>
          <a:bodyPr wrap="square" rtlCol="0">
            <a:spAutoFit/>
          </a:bodyPr>
          <a:lstStyle/>
          <a:p>
            <a:r>
              <a:rPr lang="en-US" dirty="0" err="1"/>
              <a:t>Phụ</a:t>
            </a:r>
            <a:r>
              <a:rPr lang="en-US" dirty="0"/>
              <a:t> </a:t>
            </a:r>
            <a:r>
              <a:rPr lang="en-US" dirty="0" err="1"/>
              <a:t>lục</a:t>
            </a:r>
            <a:r>
              <a:rPr lang="en-US" dirty="0"/>
              <a:t> V </a:t>
            </a:r>
            <a:r>
              <a:rPr lang="en-US" dirty="0" err="1"/>
              <a:t>Thông</a:t>
            </a:r>
            <a:r>
              <a:rPr lang="en-US" dirty="0"/>
              <a:t> </a:t>
            </a:r>
            <a:r>
              <a:rPr lang="en-US" dirty="0" err="1"/>
              <a:t>tư</a:t>
            </a:r>
            <a:r>
              <a:rPr lang="en-US" dirty="0"/>
              <a:t> 06 </a:t>
            </a:r>
            <a:r>
              <a:rPr lang="en-US" dirty="0" err="1"/>
              <a:t>hướng</a:t>
            </a:r>
            <a:r>
              <a:rPr lang="en-US" dirty="0"/>
              <a:t> </a:t>
            </a:r>
            <a:r>
              <a:rPr lang="en-US" dirty="0" err="1"/>
              <a:t>dẫn</a:t>
            </a:r>
            <a:r>
              <a:rPr lang="en-US" dirty="0"/>
              <a:t> </a:t>
            </a:r>
            <a:r>
              <a:rPr lang="en-US" dirty="0" err="1"/>
              <a:t>Điều</a:t>
            </a:r>
            <a:r>
              <a:rPr lang="en-US" dirty="0"/>
              <a:t> 47 </a:t>
            </a:r>
            <a:r>
              <a:rPr lang="en-US" dirty="0" err="1"/>
              <a:t>Nghị</a:t>
            </a:r>
            <a:r>
              <a:rPr lang="en-US" dirty="0"/>
              <a:t> </a:t>
            </a:r>
            <a:r>
              <a:rPr lang="en-US" dirty="0" err="1"/>
              <a:t>định</a:t>
            </a:r>
            <a:r>
              <a:rPr lang="en-US" dirty="0"/>
              <a:t> 25, </a:t>
            </a:r>
            <a:r>
              <a:rPr lang="en-US" dirty="0" err="1"/>
              <a:t>mà</a:t>
            </a:r>
            <a:r>
              <a:rPr lang="en-US" dirty="0"/>
              <a:t> </a:t>
            </a:r>
            <a:r>
              <a:rPr lang="en-US" dirty="0" err="1"/>
              <a:t>không</a:t>
            </a:r>
            <a:r>
              <a:rPr lang="en-US" dirty="0"/>
              <a:t> </a:t>
            </a:r>
            <a:r>
              <a:rPr lang="en-US" dirty="0" err="1"/>
              <a:t>phải</a:t>
            </a:r>
            <a:r>
              <a:rPr lang="en-US" dirty="0"/>
              <a:t> </a:t>
            </a:r>
            <a:r>
              <a:rPr lang="en-US" dirty="0" err="1"/>
              <a:t>Điều</a:t>
            </a:r>
            <a:r>
              <a:rPr lang="en-US" dirty="0"/>
              <a:t> 90 </a:t>
            </a:r>
          </a:p>
        </p:txBody>
      </p:sp>
    </p:spTree>
    <p:extLst>
      <p:ext uri="{BB962C8B-B14F-4D97-AF65-F5344CB8AC3E}">
        <p14:creationId xmlns:p14="http://schemas.microsoft.com/office/powerpoint/2010/main" val="1320988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86E10F8-F478-4D20-8E44-66A4CF5C9B77}"/>
              </a:ext>
            </a:extLst>
          </p:cNvPr>
          <p:cNvSpPr>
            <a:spLocks noGrp="1"/>
          </p:cNvSpPr>
          <p:nvPr>
            <p:ph type="sldNum" sz="quarter" idx="12"/>
          </p:nvPr>
        </p:nvSpPr>
        <p:spPr/>
        <p:txBody>
          <a:bodyPr/>
          <a:lstStyle/>
          <a:p>
            <a:fld id="{F6DA5C58-16BB-4099-8212-F5FAE231E152}" type="slidenum">
              <a:rPr lang="vi-VN" smtClean="0"/>
              <a:t>4</a:t>
            </a:fld>
            <a:endParaRPr lang="vi-VN"/>
          </a:p>
        </p:txBody>
      </p:sp>
      <p:sp>
        <p:nvSpPr>
          <p:cNvPr id="7" name="Title 1">
            <a:extLst>
              <a:ext uri="{FF2B5EF4-FFF2-40B4-BE49-F238E27FC236}">
                <a16:creationId xmlns:a16="http://schemas.microsoft.com/office/drawing/2014/main" id="{3DF4BAC5-035E-4FEC-AB2B-E36E4DE52FB7}"/>
              </a:ext>
            </a:extLst>
          </p:cNvPr>
          <p:cNvSpPr>
            <a:spLocks noGrp="1"/>
          </p:cNvSpPr>
          <p:nvPr>
            <p:ph type="title"/>
          </p:nvPr>
        </p:nvSpPr>
        <p:spPr>
          <a:xfrm>
            <a:off x="457200" y="274638"/>
            <a:ext cx="8229600" cy="274042"/>
          </a:xfrm>
        </p:spPr>
        <p:txBody>
          <a:bodyPr>
            <a:normAutofit fontScale="90000"/>
          </a:bodyPr>
          <a:lstStyle/>
          <a:p>
            <a:r>
              <a:rPr lang="en-US" dirty="0">
                <a:solidFill>
                  <a:schemeClr val="accent1">
                    <a:lumMod val="75000"/>
                  </a:schemeClr>
                </a:solidFill>
              </a:rPr>
              <a:t>1. </a:t>
            </a:r>
            <a:r>
              <a:rPr lang="en-US" dirty="0" err="1">
                <a:solidFill>
                  <a:schemeClr val="accent1">
                    <a:lumMod val="75000"/>
                  </a:schemeClr>
                </a:solidFill>
              </a:rPr>
              <a:t>Quy</a:t>
            </a:r>
            <a:r>
              <a:rPr lang="en-US" dirty="0">
                <a:solidFill>
                  <a:schemeClr val="accent1">
                    <a:lumMod val="75000"/>
                  </a:schemeClr>
                </a:solidFill>
              </a:rPr>
              <a:t> </a:t>
            </a:r>
            <a:r>
              <a:rPr lang="en-US" dirty="0" err="1">
                <a:solidFill>
                  <a:schemeClr val="accent1">
                    <a:lumMod val="75000"/>
                  </a:schemeClr>
                </a:solidFill>
              </a:rPr>
              <a:t>định</a:t>
            </a:r>
            <a:r>
              <a:rPr lang="en-US" dirty="0">
                <a:solidFill>
                  <a:schemeClr val="accent1">
                    <a:lumMod val="75000"/>
                  </a:schemeClr>
                </a:solidFill>
              </a:rPr>
              <a:t> </a:t>
            </a:r>
            <a:r>
              <a:rPr lang="en-US" dirty="0" err="1">
                <a:solidFill>
                  <a:schemeClr val="accent1">
                    <a:lumMod val="75000"/>
                  </a:schemeClr>
                </a:solidFill>
              </a:rPr>
              <a:t>về</a:t>
            </a:r>
            <a:r>
              <a:rPr lang="en-US" dirty="0">
                <a:solidFill>
                  <a:schemeClr val="accent1">
                    <a:lumMod val="75000"/>
                  </a:schemeClr>
                </a:solidFill>
              </a:rPr>
              <a:t> </a:t>
            </a:r>
            <a:r>
              <a:rPr lang="en-US" b="1" dirty="0">
                <a:solidFill>
                  <a:schemeClr val="accent1">
                    <a:lumMod val="75000"/>
                  </a:schemeClr>
                </a:solidFill>
                <a:latin typeface="Constantia" panose="02030602050306030303" pitchFamily="18" charset="0"/>
                <a:cs typeface="Times New Roman" pitchFamily="18" charset="0"/>
              </a:rPr>
              <a:t>m3 (2)</a:t>
            </a:r>
            <a:endParaRPr lang="en-US" dirty="0">
              <a:solidFill>
                <a:schemeClr val="accent1">
                  <a:lumMod val="75000"/>
                </a:schemeClr>
              </a:solidFill>
            </a:endParaRPr>
          </a:p>
        </p:txBody>
      </p:sp>
      <mc:AlternateContent xmlns:mc="http://schemas.openxmlformats.org/markup-compatibility/2006" xmlns:a14="http://schemas.microsoft.com/office/drawing/2010/main">
        <mc:Choice Requires="a14">
          <p:sp>
            <p:nvSpPr>
              <p:cNvPr id="12" name="Rectangle 10">
                <a:extLst>
                  <a:ext uri="{FF2B5EF4-FFF2-40B4-BE49-F238E27FC236}">
                    <a16:creationId xmlns:a16="http://schemas.microsoft.com/office/drawing/2014/main" id="{E0109B41-1680-4DAF-B7F3-2FB9BF4F6968}"/>
                  </a:ext>
                </a:extLst>
              </p:cNvPr>
              <p:cNvSpPr>
                <a:spLocks noChangeArrowheads="1"/>
              </p:cNvSpPr>
              <p:nvPr/>
            </p:nvSpPr>
            <p:spPr bwMode="auto">
              <a:xfrm>
                <a:off x="2231232" y="1056136"/>
                <a:ext cx="5472608" cy="87459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4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lnSpc>
                    <a:spcPts val="1700"/>
                  </a:lnSpc>
                  <a:spcBef>
                    <a:spcPts val="600"/>
                  </a:spcBef>
                  <a:spcAft>
                    <a:spcPts val="600"/>
                  </a:spcAft>
                </a:pPr>
                <a:r>
                  <a:rPr lang="vi-VN" sz="1800" dirty="0">
                    <a:effectLst/>
                    <a:latin typeface="Times New Roman" panose="02020603050405020304" pitchFamily="18" charset="0"/>
                    <a:ea typeface="Times New Roman" panose="02020603050405020304" pitchFamily="18" charset="0"/>
                  </a:rPr>
                  <a:t>Giá trị m</a:t>
                </a:r>
                <a:r>
                  <a:rPr lang="vi-VN" sz="1800" baseline="-25000" dirty="0">
                    <a:effectLst/>
                    <a:latin typeface="Times New Roman" panose="02020603050405020304" pitchFamily="18" charset="0"/>
                    <a:ea typeface="Times New Roman" panose="02020603050405020304" pitchFamily="18" charset="0"/>
                  </a:rPr>
                  <a:t>3</a:t>
                </a:r>
                <a:r>
                  <a:rPr lang="vi-VN" sz="1800" dirty="0">
                    <a:effectLst/>
                    <a:latin typeface="Times New Roman" panose="02020603050405020304" pitchFamily="18" charset="0"/>
                    <a:ea typeface="Times New Roman" panose="02020603050405020304" pitchFamily="18" charset="0"/>
                  </a:rPr>
                  <a:t> được tính như sau:</a:t>
                </a:r>
                <a:endParaRPr lang="en-US" sz="1800" dirty="0">
                  <a:effectLst/>
                  <a:latin typeface="Times New Roman" panose="02020603050405020304" pitchFamily="18" charset="0"/>
                  <a:ea typeface="Batang" panose="02030600000101010101" pitchFamily="18" charset="-127"/>
                </a:endParaRPr>
              </a:p>
              <a:p>
                <a:pPr algn="ctr">
                  <a:lnSpc>
                    <a:spcPts val="2000"/>
                  </a:lnSpc>
                  <a:spcBef>
                    <a:spcPts val="1800"/>
                  </a:spcBef>
                  <a:spcAft>
                    <a:spcPts val="1800"/>
                  </a:spcAft>
                </a:pPr>
                <a14:m>
                  <m:oMathPara xmlns:m="http://schemas.openxmlformats.org/officeDocument/2006/math">
                    <m:oMathParaPr>
                      <m:jc m:val="centerGroup"/>
                    </m:oMathParaPr>
                    <m:oMath xmlns:m="http://schemas.openxmlformats.org/officeDocument/2006/math">
                      <m:sSub>
                        <m:sSubPr>
                          <m:ctrlPr>
                            <a:rPr lang="en-US" sz="1800" i="1" baseline="-25000">
                              <a:effectLst/>
                              <a:latin typeface="Cambria Math" panose="02040503050406030204" pitchFamily="18" charset="0"/>
                              <a:ea typeface="Times New Roman" panose="02020603050405020304" pitchFamily="18" charset="0"/>
                            </a:rPr>
                          </m:ctrlPr>
                        </m:sSubPr>
                        <m:e>
                          <m:r>
                            <a:rPr lang="en-US" sz="1800" i="1" baseline="-25000">
                              <a:effectLst/>
                              <a:latin typeface="Cambria Math" panose="02040503050406030204" pitchFamily="18" charset="0"/>
                              <a:ea typeface="Times New Roman" panose="02020603050405020304" pitchFamily="18" charset="0"/>
                            </a:rPr>
                            <m:t>𝑚</m:t>
                          </m:r>
                        </m:e>
                        <m:sub>
                          <m:r>
                            <a:rPr lang="en-US" sz="1800" i="1" baseline="-25000">
                              <a:effectLst/>
                              <a:latin typeface="Cambria Math" panose="02040503050406030204" pitchFamily="18" charset="0"/>
                              <a:ea typeface="Times New Roman" panose="02020603050405020304" pitchFamily="18" charset="0"/>
                            </a:rPr>
                            <m:t>3</m:t>
                          </m:r>
                        </m:sub>
                      </m:sSub>
                      <m:r>
                        <a:rPr lang="en-US" sz="1800" i="1" baseline="-25000">
                          <a:effectLst/>
                          <a:latin typeface="Cambria Math" panose="02040503050406030204" pitchFamily="18" charset="0"/>
                          <a:ea typeface="Cambria Math" panose="02040503050406030204" pitchFamily="18" charset="0"/>
                        </a:rPr>
                        <m:t>=</m:t>
                      </m:r>
                      <m:nary>
                        <m:naryPr>
                          <m:chr m:val="∑"/>
                          <m:grow m:val="on"/>
                          <m:ctrlPr>
                            <a:rPr lang="en-US" sz="1800" i="1" baseline="-25000">
                              <a:effectLst/>
                              <a:latin typeface="Cambria Math" panose="02040503050406030204" pitchFamily="18" charset="0"/>
                              <a:ea typeface="Times New Roman" panose="02020603050405020304" pitchFamily="18" charset="0"/>
                            </a:rPr>
                          </m:ctrlPr>
                        </m:naryPr>
                        <m:sub>
                          <m:r>
                            <a:rPr lang="en-US" sz="1800" i="1" baseline="-25000">
                              <a:effectLst/>
                              <a:latin typeface="Cambria Math" panose="02040503050406030204" pitchFamily="18" charset="0"/>
                              <a:ea typeface="Cambria Math" panose="02040503050406030204" pitchFamily="18" charset="0"/>
                            </a:rPr>
                            <m:t>𝑖</m:t>
                          </m:r>
                          <m:r>
                            <a:rPr lang="en-US" sz="1800" i="1" baseline="-25000">
                              <a:effectLst/>
                              <a:latin typeface="Cambria Math" panose="02040503050406030204" pitchFamily="18" charset="0"/>
                              <a:ea typeface="Cambria Math" panose="02040503050406030204" pitchFamily="18" charset="0"/>
                            </a:rPr>
                            <m:t>=1</m:t>
                          </m:r>
                        </m:sub>
                        <m:sup>
                          <m:r>
                            <a:rPr lang="en-US" sz="1800" i="1" baseline="-25000">
                              <a:effectLst/>
                              <a:latin typeface="Cambria Math" panose="02040503050406030204" pitchFamily="18" charset="0"/>
                              <a:ea typeface="Cambria Math" panose="02040503050406030204" pitchFamily="18" charset="0"/>
                            </a:rPr>
                            <m:t>𝑛</m:t>
                          </m:r>
                        </m:sup>
                        <m:e>
                          <m:sSub>
                            <m:sSubPr>
                              <m:ctrlPr>
                                <a:rPr lang="en-US" sz="1800" i="1" baseline="-25000">
                                  <a:effectLst/>
                                  <a:latin typeface="Cambria Math" panose="02040503050406030204" pitchFamily="18" charset="0"/>
                                  <a:ea typeface="Times New Roman" panose="02020603050405020304" pitchFamily="18" charset="0"/>
                                </a:rPr>
                              </m:ctrlPr>
                            </m:sSubPr>
                            <m:e>
                              <m:r>
                                <m:rPr>
                                  <m:sty m:val="p"/>
                                </m:rPr>
                                <a:rPr lang="en-US" sz="1800" baseline="-25000">
                                  <a:effectLst/>
                                  <a:latin typeface="Cambria Math" panose="02040503050406030204" pitchFamily="18" charset="0"/>
                                  <a:ea typeface="Times New Roman" panose="02020603050405020304" pitchFamily="18" charset="0"/>
                                </a:rPr>
                                <m:t>S</m:t>
                              </m:r>
                            </m:e>
                            <m:sub>
                              <m:r>
                                <m:rPr>
                                  <m:sty m:val="p"/>
                                </m:rPr>
                                <a:rPr lang="en-US" sz="1800" baseline="-25000">
                                  <a:effectLst/>
                                  <a:latin typeface="Cambria Math" panose="02040503050406030204" pitchFamily="18" charset="0"/>
                                  <a:ea typeface="Times New Roman" panose="02020603050405020304" pitchFamily="18" charset="0"/>
                                </a:rPr>
                                <m:t>i</m:t>
                              </m:r>
                            </m:sub>
                          </m:sSub>
                          <m:r>
                            <a:rPr lang="en-US" sz="1800" i="1" baseline="-25000">
                              <a:effectLst/>
                              <a:latin typeface="Cambria Math" panose="02040503050406030204" pitchFamily="18" charset="0"/>
                              <a:ea typeface="Times New Roman" panose="02020603050405020304" pitchFamily="18" charset="0"/>
                            </a:rPr>
                            <m:t> </m:t>
                          </m:r>
                          <m:r>
                            <a:rPr lang="en-US" sz="1800" i="1" baseline="-25000">
                              <a:effectLst/>
                              <a:latin typeface="Cambria Math" panose="02040503050406030204" pitchFamily="18" charset="0"/>
                              <a:ea typeface="Times New Roman" panose="02020603050405020304" pitchFamily="18" charset="0"/>
                            </a:rPr>
                            <m:t>𝑥</m:t>
                          </m:r>
                          <m:r>
                            <a:rPr lang="en-US" sz="1800" i="1" baseline="-25000">
                              <a:effectLst/>
                              <a:latin typeface="Cambria Math" panose="02040503050406030204" pitchFamily="18" charset="0"/>
                              <a:ea typeface="Times New Roman" panose="02020603050405020304" pitchFamily="18" charset="0"/>
                            </a:rPr>
                            <m:t> </m:t>
                          </m:r>
                          <m:sSub>
                            <m:sSubPr>
                              <m:ctrlPr>
                                <a:rPr lang="en-US" sz="1800" i="1" baseline="-25000">
                                  <a:effectLst/>
                                  <a:latin typeface="Cambria Math" panose="02040503050406030204" pitchFamily="18" charset="0"/>
                                  <a:ea typeface="Times New Roman" panose="02020603050405020304" pitchFamily="18" charset="0"/>
                                </a:rPr>
                              </m:ctrlPr>
                            </m:sSubPr>
                            <m:e>
                              <m:r>
                                <m:rPr>
                                  <m:sty m:val="p"/>
                                </m:rPr>
                                <a:rPr lang="vi-VN" sz="1800">
                                  <a:effectLst/>
                                  <a:latin typeface="Cambria Math" panose="02040503050406030204" pitchFamily="18" charset="0"/>
                                  <a:ea typeface="Calibri" panose="020F0502020204030204" pitchFamily="34" charset="0"/>
                                </a:rPr>
                                <m:t>ΔG</m:t>
                              </m:r>
                            </m:e>
                            <m:sub>
                              <m:r>
                                <a:rPr lang="en-US" sz="1800" i="1" baseline="-25000">
                                  <a:effectLst/>
                                  <a:latin typeface="Cambria Math" panose="02040503050406030204" pitchFamily="18" charset="0"/>
                                  <a:ea typeface="Times New Roman" panose="02020603050405020304" pitchFamily="18" charset="0"/>
                                </a:rPr>
                                <m:t>𝑖</m:t>
                              </m:r>
                            </m:sub>
                          </m:sSub>
                          <m:r>
                            <a:rPr lang="en-US" sz="1800" i="1" baseline="-25000">
                              <a:effectLst/>
                              <a:latin typeface="Cambria Math" panose="02040503050406030204" pitchFamily="18" charset="0"/>
                              <a:ea typeface="Times New Roman" panose="02020603050405020304" pitchFamily="18" charset="0"/>
                            </a:rPr>
                            <m:t> </m:t>
                          </m:r>
                          <m:r>
                            <a:rPr lang="en-US" sz="1800" i="1" baseline="-25000">
                              <a:effectLst/>
                              <a:latin typeface="Cambria Math" panose="02040503050406030204" pitchFamily="18" charset="0"/>
                              <a:ea typeface="Times New Roman" panose="02020603050405020304" pitchFamily="18" charset="0"/>
                            </a:rPr>
                            <m:t>𝑥</m:t>
                          </m:r>
                          <m:r>
                            <a:rPr lang="en-US" sz="1800" i="1" baseline="-25000">
                              <a:effectLst/>
                              <a:latin typeface="Cambria Math" panose="02040503050406030204" pitchFamily="18" charset="0"/>
                              <a:ea typeface="Times New Roman" panose="02020603050405020304" pitchFamily="18" charset="0"/>
                            </a:rPr>
                            <m:t> </m:t>
                          </m:r>
                          <m:sSub>
                            <m:sSubPr>
                              <m:ctrlPr>
                                <a:rPr lang="en-US" sz="1800" i="1" baseline="-25000">
                                  <a:effectLst/>
                                  <a:latin typeface="Cambria Math" panose="02040503050406030204" pitchFamily="18" charset="0"/>
                                  <a:ea typeface="Times New Roman" panose="02020603050405020304" pitchFamily="18" charset="0"/>
                                </a:rPr>
                              </m:ctrlPr>
                            </m:sSubPr>
                            <m:e>
                              <m:r>
                                <a:rPr lang="en-US" sz="1800" i="1" baseline="-25000">
                                  <a:effectLst/>
                                  <a:latin typeface="Cambria Math" panose="02040503050406030204" pitchFamily="18" charset="0"/>
                                  <a:ea typeface="Times New Roman" panose="02020603050405020304" pitchFamily="18" charset="0"/>
                                </a:rPr>
                                <m:t>𝑘</m:t>
                              </m:r>
                            </m:e>
                            <m:sub>
                              <m:r>
                                <a:rPr lang="en-US" sz="1800" i="1" baseline="-25000">
                                  <a:effectLst/>
                                  <a:latin typeface="Cambria Math" panose="02040503050406030204" pitchFamily="18" charset="0"/>
                                  <a:ea typeface="Times New Roman" panose="02020603050405020304" pitchFamily="18" charset="0"/>
                                </a:rPr>
                                <m:t>𝑖</m:t>
                              </m:r>
                            </m:sub>
                          </m:sSub>
                          <m:r>
                            <a:rPr lang="en-US" sz="1800" i="1" baseline="-25000">
                              <a:effectLst/>
                              <a:latin typeface="Cambria Math" panose="02040503050406030204" pitchFamily="18" charset="0"/>
                              <a:ea typeface="Times New Roman" panose="02020603050405020304" pitchFamily="18" charset="0"/>
                            </a:rPr>
                            <m:t> </m:t>
                          </m:r>
                        </m:e>
                      </m:nary>
                    </m:oMath>
                  </m:oMathPara>
                </a14:m>
                <a:endParaRPr lang="en-US" sz="1800" dirty="0">
                  <a:effectLst/>
                  <a:latin typeface="Times New Roman" panose="02020603050405020304" pitchFamily="18" charset="0"/>
                  <a:ea typeface="Batang" panose="02030600000101010101" pitchFamily="18" charset="-127"/>
                </a:endParaRPr>
              </a:p>
            </p:txBody>
          </p:sp>
        </mc:Choice>
        <mc:Fallback xmlns="">
          <p:sp>
            <p:nvSpPr>
              <p:cNvPr id="12" name="Rectangle 10">
                <a:extLst>
                  <a:ext uri="{FF2B5EF4-FFF2-40B4-BE49-F238E27FC236}">
                    <a16:creationId xmlns:a16="http://schemas.microsoft.com/office/drawing/2014/main" id="{E0109B41-1680-4DAF-B7F3-2FB9BF4F6968}"/>
                  </a:ext>
                </a:extLst>
              </p:cNvPr>
              <p:cNvSpPr>
                <a:spLocks noRot="1" noChangeAspect="1" noMove="1" noResize="1" noEditPoints="1" noAdjustHandles="1" noChangeArrowheads="1" noChangeShapeType="1" noTextEdit="1"/>
              </p:cNvSpPr>
              <p:nvPr/>
            </p:nvSpPr>
            <p:spPr bwMode="auto">
              <a:xfrm>
                <a:off x="2231232" y="1056136"/>
                <a:ext cx="5472608" cy="874598"/>
              </a:xfrm>
              <a:prstGeom prst="rect">
                <a:avLst/>
              </a:prstGeom>
              <a:blipFill>
                <a:blip r:embed="rId2"/>
                <a:stretch>
                  <a:fillRect t="-50000" b="-8402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FBE4F3A1-03A1-4764-97FF-E984C6AF04CC}"/>
                  </a:ext>
                </a:extLst>
              </p:cNvPr>
              <p:cNvSpPr txBox="1"/>
              <p:nvPr/>
            </p:nvSpPr>
            <p:spPr>
              <a:xfrm>
                <a:off x="971600" y="1938374"/>
                <a:ext cx="6408712" cy="178651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200" i="1" smtClean="0">
                          <a:effectLst/>
                          <a:latin typeface="Cambria Math" panose="02040503050406030204" pitchFamily="18" charset="0"/>
                          <a:ea typeface="Batang" panose="02030600000101010101" pitchFamily="18" charset="-127"/>
                        </a:rPr>
                        <m:t>=</m:t>
                      </m:r>
                      <m:r>
                        <a:rPr lang="en-US" sz="1200" i="1" smtClean="0">
                          <a:effectLst/>
                          <a:latin typeface="Cambria Math" panose="02040503050406030204" pitchFamily="18" charset="0"/>
                          <a:ea typeface="Batang" panose="02030600000101010101" pitchFamily="18" charset="-127"/>
                        </a:rPr>
                        <m:t>𝑆𝑖</m:t>
                      </m:r>
                      <m:r>
                        <a:rPr lang="en-US" sz="1200" i="1" smtClean="0">
                          <a:effectLst/>
                          <a:latin typeface="Cambria Math" panose="02040503050406030204" pitchFamily="18" charset="0"/>
                          <a:ea typeface="Batang" panose="02030600000101010101" pitchFamily="18" charset="-127"/>
                        </a:rPr>
                        <m:t> </m:t>
                      </m:r>
                      <m:r>
                        <a:rPr lang="en-US" sz="1200" i="1" smtClean="0">
                          <a:effectLst/>
                          <a:latin typeface="Cambria Math" panose="02040503050406030204" pitchFamily="18" charset="0"/>
                          <a:ea typeface="Batang" panose="02030600000101010101" pitchFamily="18" charset="-127"/>
                        </a:rPr>
                        <m:t>𝑥</m:t>
                      </m:r>
                      <m:f>
                        <m:fPr>
                          <m:ctrlPr>
                            <a:rPr lang="en-US" sz="1200" i="1">
                              <a:effectLst/>
                              <a:latin typeface="Cambria Math" panose="02040503050406030204" pitchFamily="18" charset="0"/>
                              <a:ea typeface="Batang" panose="02030600000101010101" pitchFamily="18" charset="-127"/>
                            </a:rPr>
                          </m:ctrlPr>
                        </m:fPr>
                        <m:num>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ổ</m:t>
                          </m:r>
                          <m:r>
                            <m:rPr>
                              <m:sty m:val="p"/>
                            </m:rPr>
                            <a:rPr lang="vi-VN" sz="1200" i="0">
                              <a:effectLst/>
                              <a:latin typeface="Cambria Math" panose="02040503050406030204" pitchFamily="18" charset="0"/>
                              <a:ea typeface="Batang" panose="02030600000101010101" pitchFamily="18" charset="-127"/>
                            </a:rPr>
                            <m:t>ng</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gi</m:t>
                          </m:r>
                          <m:r>
                            <a:rPr lang="vi-VN" sz="1200" i="0">
                              <a:effectLst/>
                              <a:latin typeface="Cambria Math" panose="02040503050406030204" pitchFamily="18" charset="0"/>
                              <a:ea typeface="Batang" panose="02030600000101010101" pitchFamily="18" charset="-127"/>
                            </a:rPr>
                            <m:t>á </m:t>
                          </m:r>
                          <m:r>
                            <m:rPr>
                              <m:sty m:val="p"/>
                            </m:rPr>
                            <a:rPr lang="vi-VN" sz="1200" i="0">
                              <a:effectLst/>
                              <a:latin typeface="Cambria Math" panose="02040503050406030204" pitchFamily="18" charset="0"/>
                              <a:ea typeface="Batang" panose="02030600000101010101" pitchFamily="18" charset="-127"/>
                            </a:rPr>
                            <m:t>tr</m:t>
                          </m:r>
                          <m:r>
                            <a:rPr lang="vi-VN" sz="1200" i="0">
                              <a:effectLst/>
                              <a:latin typeface="Cambria Math" panose="02040503050406030204" pitchFamily="18" charset="0"/>
                              <a:ea typeface="Batang" panose="02030600000101010101" pitchFamily="18" charset="-127"/>
                            </a:rPr>
                            <m:t>ị </m:t>
                          </m:r>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ă</m:t>
                          </m:r>
                          <m:r>
                            <m:rPr>
                              <m:sty m:val="p"/>
                            </m:rPr>
                            <a:rPr lang="vi-VN" sz="1200" i="0">
                              <a:effectLst/>
                              <a:latin typeface="Cambria Math" panose="02040503050406030204" pitchFamily="18" charset="0"/>
                              <a:ea typeface="Batang" panose="02030600000101010101" pitchFamily="18" charset="-127"/>
                            </a:rPr>
                            <m:t>ng</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sau</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tr</m:t>
                          </m:r>
                          <m:r>
                            <a:rPr lang="vi-VN" sz="1200" i="0">
                              <a:effectLst/>
                              <a:latin typeface="Cambria Math" panose="02040503050406030204" pitchFamily="18" charset="0"/>
                              <a:ea typeface="Batang" panose="02030600000101010101" pitchFamily="18" charset="-127"/>
                            </a:rPr>
                            <m:t>ú</m:t>
                          </m:r>
                          <m:r>
                            <m:rPr>
                              <m:sty m:val="p"/>
                            </m:rPr>
                            <a:rPr lang="vi-VN" sz="1200" i="0">
                              <a:effectLst/>
                              <a:latin typeface="Cambria Math" panose="02040503050406030204" pitchFamily="18" charset="0"/>
                              <a:ea typeface="Batang" panose="02030600000101010101" pitchFamily="18" charset="-127"/>
                            </a:rPr>
                            <m:t>ng</m:t>
                          </m:r>
                          <m:r>
                            <a:rPr lang="vi-VN" sz="1200" i="0">
                              <a:effectLst/>
                              <a:latin typeface="Cambria Math" panose="02040503050406030204" pitchFamily="18" charset="0"/>
                              <a:ea typeface="Batang" panose="02030600000101010101" pitchFamily="18" charset="-127"/>
                            </a:rPr>
                            <m:t> đấ</m:t>
                          </m:r>
                          <m:r>
                            <m:rPr>
                              <m:sty m:val="p"/>
                            </m:rPr>
                            <a:rPr lang="vi-VN" sz="1200" i="0">
                              <a:effectLst/>
                              <a:latin typeface="Cambria Math" panose="02040503050406030204" pitchFamily="18" charset="0"/>
                              <a:ea typeface="Batang" panose="02030600000101010101" pitchFamily="18" charset="-127"/>
                            </a:rPr>
                            <m:t>u</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gi</m:t>
                          </m:r>
                          <m:r>
                            <a:rPr lang="vi-VN" sz="1200" i="0">
                              <a:effectLst/>
                              <a:latin typeface="Cambria Math" panose="02040503050406030204" pitchFamily="18" charset="0"/>
                              <a:ea typeface="Batang" panose="02030600000101010101" pitchFamily="18" charset="-127"/>
                            </a:rPr>
                            <m:t>á </m:t>
                          </m:r>
                          <m:r>
                            <m:rPr>
                              <m:sty m:val="p"/>
                            </m:rPr>
                            <a:rPr lang="vi-VN" sz="1200" i="0">
                              <a:effectLst/>
                              <a:latin typeface="Cambria Math" panose="02040503050406030204" pitchFamily="18" charset="0"/>
                              <a:ea typeface="Batang" panose="02030600000101010101" pitchFamily="18" charset="-127"/>
                            </a:rPr>
                            <m:t>tr</m:t>
                          </m:r>
                          <m:r>
                            <a:rPr lang="vi-VN" sz="1200" i="0">
                              <a:effectLst/>
                              <a:latin typeface="Cambria Math" panose="02040503050406030204" pitchFamily="18" charset="0"/>
                              <a:ea typeface="Batang" panose="02030600000101010101" pitchFamily="18" charset="-127"/>
                            </a:rPr>
                            <m:t>ê</m:t>
                          </m:r>
                          <m:r>
                            <m:rPr>
                              <m:sty m:val="p"/>
                            </m:rPr>
                            <a:rPr lang="vi-VN" sz="1200" i="0">
                              <a:effectLst/>
                              <a:latin typeface="Cambria Math" panose="02040503050406030204" pitchFamily="18" charset="0"/>
                              <a:ea typeface="Batang" panose="02030600000101010101" pitchFamily="18" charset="-127"/>
                            </a:rPr>
                            <m:t>n</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di</m:t>
                          </m:r>
                          <m:r>
                            <a:rPr lang="vi-VN" sz="1200" i="0">
                              <a:effectLst/>
                              <a:latin typeface="Cambria Math" panose="02040503050406030204" pitchFamily="18" charset="0"/>
                              <a:ea typeface="Batang" panose="02030600000101010101" pitchFamily="18" charset="-127"/>
                            </a:rPr>
                            <m:t>ệ</m:t>
                          </m:r>
                          <m:r>
                            <m:rPr>
                              <m:sty m:val="p"/>
                            </m:rPr>
                            <a:rPr lang="vi-VN" sz="1200" i="0">
                              <a:effectLst/>
                              <a:latin typeface="Cambria Math" panose="02040503050406030204" pitchFamily="18" charset="0"/>
                              <a:ea typeface="Batang" panose="02030600000101010101" pitchFamily="18" charset="-127"/>
                            </a:rPr>
                            <m:t>n</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í</m:t>
                          </m:r>
                          <m:r>
                            <m:rPr>
                              <m:sty m:val="p"/>
                            </m:rPr>
                            <a:rPr lang="vi-VN" sz="1200" i="0">
                              <a:effectLst/>
                              <a:latin typeface="Cambria Math" panose="02040503050406030204" pitchFamily="18" charset="0"/>
                              <a:ea typeface="Batang" panose="02030600000101010101" pitchFamily="18" charset="-127"/>
                            </a:rPr>
                            <m:t>ch</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c</m:t>
                          </m:r>
                          <m:r>
                            <a:rPr lang="vi-VN" sz="1200" i="0">
                              <a:effectLst/>
                              <a:latin typeface="Cambria Math" panose="02040503050406030204" pitchFamily="18" charset="0"/>
                              <a:ea typeface="Batang" panose="02030600000101010101" pitchFamily="18" charset="-127"/>
                            </a:rPr>
                            <m:t>á</m:t>
                          </m:r>
                          <m:r>
                            <m:rPr>
                              <m:sty m:val="p"/>
                            </m:rPr>
                            <a:rPr lang="vi-VN" sz="1200" i="0">
                              <a:effectLst/>
                              <a:latin typeface="Cambria Math" panose="02040503050406030204" pitchFamily="18" charset="0"/>
                              <a:ea typeface="Batang" panose="02030600000101010101" pitchFamily="18" charset="-127"/>
                            </a:rPr>
                            <m:t>c</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khu</m:t>
                          </m:r>
                          <m:r>
                            <a:rPr lang="vi-VN" sz="1200" i="0">
                              <a:effectLst/>
                              <a:latin typeface="Cambria Math" panose="02040503050406030204" pitchFamily="18" charset="0"/>
                              <a:ea typeface="Batang" panose="02030600000101010101" pitchFamily="18" charset="-127"/>
                            </a:rPr>
                            <m:t> đấ</m:t>
                          </m:r>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 đấ</m:t>
                          </m:r>
                          <m:r>
                            <m:rPr>
                              <m:sty m:val="p"/>
                            </m:rPr>
                            <a:rPr lang="vi-VN" sz="1200" i="0">
                              <a:effectLst/>
                              <a:latin typeface="Cambria Math" panose="02040503050406030204" pitchFamily="18" charset="0"/>
                              <a:ea typeface="Batang" panose="02030600000101010101" pitchFamily="18" charset="-127"/>
                            </a:rPr>
                            <m:t>u</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gi</m:t>
                          </m:r>
                          <m:r>
                            <a:rPr lang="vi-VN" sz="1200" i="0">
                              <a:effectLst/>
                              <a:latin typeface="Cambria Math" panose="02040503050406030204" pitchFamily="18" charset="0"/>
                              <a:ea typeface="Batang" panose="02030600000101010101" pitchFamily="18" charset="-127"/>
                            </a:rPr>
                            <m:t>á </m:t>
                          </m:r>
                          <m:r>
                            <m:rPr>
                              <m:sty m:val="p"/>
                            </m:rPr>
                            <a:rPr lang="vi-VN" sz="1200" i="0">
                              <a:effectLst/>
                              <a:latin typeface="Cambria Math" panose="02040503050406030204" pitchFamily="18" charset="0"/>
                              <a:ea typeface="Batang" panose="02030600000101010101" pitchFamily="18" charset="-127"/>
                            </a:rPr>
                            <m:t>tham</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chi</m:t>
                          </m:r>
                          <m:r>
                            <a:rPr lang="vi-VN" sz="1200" i="0">
                              <a:effectLst/>
                              <a:latin typeface="Cambria Math" panose="02040503050406030204" pitchFamily="18" charset="0"/>
                              <a:ea typeface="Batang" panose="02030600000101010101" pitchFamily="18" charset="-127"/>
                            </a:rPr>
                            <m:t>ế</m:t>
                          </m:r>
                          <m:r>
                            <m:rPr>
                              <m:sty m:val="p"/>
                            </m:rPr>
                            <a:rPr lang="vi-VN" sz="1200" i="0">
                              <a:effectLst/>
                              <a:latin typeface="Cambria Math" panose="02040503050406030204" pitchFamily="18" charset="0"/>
                              <a:ea typeface="Batang" panose="02030600000101010101" pitchFamily="18" charset="-127"/>
                            </a:rPr>
                            <m:t>u</m:t>
                          </m:r>
                        </m:num>
                        <m:den>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ổ</m:t>
                          </m:r>
                          <m:r>
                            <m:rPr>
                              <m:sty m:val="p"/>
                            </m:rPr>
                            <a:rPr lang="vi-VN" sz="1200" i="0">
                              <a:effectLst/>
                              <a:latin typeface="Cambria Math" panose="02040503050406030204" pitchFamily="18" charset="0"/>
                              <a:ea typeface="Batang" panose="02030600000101010101" pitchFamily="18" charset="-127"/>
                            </a:rPr>
                            <m:t>ng</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di</m:t>
                          </m:r>
                          <m:r>
                            <a:rPr lang="vi-VN" sz="1200" i="0">
                              <a:effectLst/>
                              <a:latin typeface="Cambria Math" panose="02040503050406030204" pitchFamily="18" charset="0"/>
                              <a:ea typeface="Batang" panose="02030600000101010101" pitchFamily="18" charset="-127"/>
                            </a:rPr>
                            <m:t>ệ</m:t>
                          </m:r>
                          <m:r>
                            <m:rPr>
                              <m:sty m:val="p"/>
                            </m:rPr>
                            <a:rPr lang="vi-VN" sz="1200" i="0">
                              <a:effectLst/>
                              <a:latin typeface="Cambria Math" panose="02040503050406030204" pitchFamily="18" charset="0"/>
                              <a:ea typeface="Batang" panose="02030600000101010101" pitchFamily="18" charset="-127"/>
                            </a:rPr>
                            <m:t>n</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í</m:t>
                          </m:r>
                          <m:r>
                            <m:rPr>
                              <m:sty m:val="p"/>
                            </m:rPr>
                            <a:rPr lang="vi-VN" sz="1200" i="0">
                              <a:effectLst/>
                              <a:latin typeface="Cambria Math" panose="02040503050406030204" pitchFamily="18" charset="0"/>
                              <a:ea typeface="Batang" panose="02030600000101010101" pitchFamily="18" charset="-127"/>
                            </a:rPr>
                            <m:t>ch</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ấ</m:t>
                          </m:r>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c</m:t>
                          </m:r>
                          <m:r>
                            <a:rPr lang="vi-VN" sz="1200" i="0">
                              <a:effectLst/>
                              <a:latin typeface="Cambria Math" panose="02040503050406030204" pitchFamily="18" charset="0"/>
                              <a:ea typeface="Batang" panose="02030600000101010101" pitchFamily="18" charset="-127"/>
                            </a:rPr>
                            <m:t>ả </m:t>
                          </m:r>
                          <m:r>
                            <m:rPr>
                              <m:sty m:val="p"/>
                            </m:rPr>
                            <a:rPr lang="vi-VN" sz="1200" i="0">
                              <a:effectLst/>
                              <a:latin typeface="Cambria Math" panose="02040503050406030204" pitchFamily="18" charset="0"/>
                              <a:ea typeface="Batang" panose="02030600000101010101" pitchFamily="18" charset="-127"/>
                            </a:rPr>
                            <m:t>c</m:t>
                          </m:r>
                          <m:r>
                            <a:rPr lang="vi-VN" sz="1200" i="0">
                              <a:effectLst/>
                              <a:latin typeface="Cambria Math" panose="02040503050406030204" pitchFamily="18" charset="0"/>
                              <a:ea typeface="Batang" panose="02030600000101010101" pitchFamily="18" charset="-127"/>
                            </a:rPr>
                            <m:t>á</m:t>
                          </m:r>
                          <m:r>
                            <m:rPr>
                              <m:sty m:val="p"/>
                            </m:rPr>
                            <a:rPr lang="vi-VN" sz="1200" i="0">
                              <a:effectLst/>
                              <a:latin typeface="Cambria Math" panose="02040503050406030204" pitchFamily="18" charset="0"/>
                              <a:ea typeface="Batang" panose="02030600000101010101" pitchFamily="18" charset="-127"/>
                            </a:rPr>
                            <m:t>c</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khu</m:t>
                          </m:r>
                          <m:r>
                            <a:rPr lang="vi-VN" sz="1200" i="0">
                              <a:effectLst/>
                              <a:latin typeface="Cambria Math" panose="02040503050406030204" pitchFamily="18" charset="0"/>
                              <a:ea typeface="Batang" panose="02030600000101010101" pitchFamily="18" charset="-127"/>
                            </a:rPr>
                            <m:t> đấ</m:t>
                          </m:r>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 đấ</m:t>
                          </m:r>
                          <m:r>
                            <m:rPr>
                              <m:sty m:val="p"/>
                            </m:rPr>
                            <a:rPr lang="vi-VN" sz="1200" i="0">
                              <a:effectLst/>
                              <a:latin typeface="Cambria Math" panose="02040503050406030204" pitchFamily="18" charset="0"/>
                              <a:ea typeface="Batang" panose="02030600000101010101" pitchFamily="18" charset="-127"/>
                            </a:rPr>
                            <m:t>u</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gi</m:t>
                          </m:r>
                          <m:r>
                            <a:rPr lang="vi-VN" sz="1200" i="0">
                              <a:effectLst/>
                              <a:latin typeface="Cambria Math" panose="02040503050406030204" pitchFamily="18" charset="0"/>
                              <a:ea typeface="Batang" panose="02030600000101010101" pitchFamily="18" charset="-127"/>
                            </a:rPr>
                            <m:t>á </m:t>
                          </m:r>
                          <m:r>
                            <m:rPr>
                              <m:sty m:val="p"/>
                            </m:rPr>
                            <a:rPr lang="vi-VN" sz="1200" i="0">
                              <a:effectLst/>
                              <a:latin typeface="Cambria Math" panose="02040503050406030204" pitchFamily="18" charset="0"/>
                              <a:ea typeface="Batang" panose="02030600000101010101" pitchFamily="18" charset="-127"/>
                            </a:rPr>
                            <m:t>tham</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chi</m:t>
                          </m:r>
                          <m:r>
                            <a:rPr lang="vi-VN" sz="1200" i="0">
                              <a:effectLst/>
                              <a:latin typeface="Cambria Math" panose="02040503050406030204" pitchFamily="18" charset="0"/>
                              <a:ea typeface="Batang" panose="02030600000101010101" pitchFamily="18" charset="-127"/>
                            </a:rPr>
                            <m:t>ế</m:t>
                          </m:r>
                          <m:r>
                            <m:rPr>
                              <m:sty m:val="p"/>
                            </m:rPr>
                            <a:rPr lang="vi-VN" sz="1200" i="0">
                              <a:effectLst/>
                              <a:latin typeface="Cambria Math" panose="02040503050406030204" pitchFamily="18" charset="0"/>
                              <a:ea typeface="Batang" panose="02030600000101010101" pitchFamily="18" charset="-127"/>
                            </a:rPr>
                            <m:t>u</m:t>
                          </m:r>
                        </m:den>
                      </m:f>
                      <m:r>
                        <m:rPr>
                          <m:sty m:val="p"/>
                        </m:rPr>
                        <a:rPr lang="en-US" sz="1200" i="0">
                          <a:effectLst/>
                          <a:latin typeface="Cambria Math" panose="02040503050406030204" pitchFamily="18" charset="0"/>
                          <a:ea typeface="Batang" panose="02030600000101010101" pitchFamily="18" charset="-127"/>
                        </a:rPr>
                        <m:t>x</m:t>
                      </m:r>
                    </m:oMath>
                  </m:oMathPara>
                </a14:m>
                <a:endParaRPr lang="en-US" sz="1200" dirty="0">
                  <a:effectLst/>
                  <a:latin typeface="Times New Roman" panose="02020603050405020304" pitchFamily="18" charset="0"/>
                  <a:ea typeface="Batang" panose="02030600000101010101" pitchFamily="18" charset="-127"/>
                </a:endParaRPr>
              </a:p>
              <a:p>
                <a:pPr/>
                <a14:m>
                  <m:oMathPara xmlns:m="http://schemas.openxmlformats.org/officeDocument/2006/math">
                    <m:oMathParaPr>
                      <m:jc m:val="centerGroup"/>
                    </m:oMathParaPr>
                    <m:oMath xmlns:m="http://schemas.openxmlformats.org/officeDocument/2006/math">
                      <m:f>
                        <m:fPr>
                          <m:ctrlPr>
                            <a:rPr lang="en-US" sz="1200" i="1">
                              <a:effectLst/>
                              <a:latin typeface="Cambria Math" panose="02040503050406030204" pitchFamily="18" charset="0"/>
                              <a:ea typeface="Batang" panose="02030600000101010101" pitchFamily="18" charset="-127"/>
                            </a:rPr>
                          </m:ctrlPr>
                        </m:fPr>
                        <m:num>
                          <m:r>
                            <m:rPr>
                              <m:sty m:val="p"/>
                            </m:rPr>
                            <a:rPr lang="en-US" sz="1200" i="0">
                              <a:effectLst/>
                              <a:latin typeface="Cambria Math" panose="02040503050406030204" pitchFamily="18" charset="0"/>
                              <a:ea typeface="Batang" panose="02030600000101010101" pitchFamily="18" charset="-127"/>
                            </a:rPr>
                            <m:t>Gi</m:t>
                          </m:r>
                          <m:r>
                            <a:rPr lang="en-US" sz="1200" i="0">
                              <a:effectLst/>
                              <a:latin typeface="Cambria Math" panose="02040503050406030204" pitchFamily="18" charset="0"/>
                              <a:ea typeface="Batang" panose="02030600000101010101" pitchFamily="18" charset="-127"/>
                            </a:rPr>
                            <m:t>á </m:t>
                          </m:r>
                          <m:r>
                            <m:rPr>
                              <m:sty m:val="p"/>
                            </m:rPr>
                            <a:rPr lang="en-US" sz="1200" i="0">
                              <a:effectLst/>
                              <a:latin typeface="Cambria Math" panose="02040503050406030204" pitchFamily="18" charset="0"/>
                              <a:ea typeface="Batang" panose="02030600000101010101" pitchFamily="18" charset="-127"/>
                            </a:rPr>
                            <m:t>tr</m:t>
                          </m:r>
                          <m:r>
                            <a:rPr lang="en-US" sz="1200" i="0">
                              <a:effectLst/>
                              <a:latin typeface="Cambria Math" panose="02040503050406030204" pitchFamily="18" charset="0"/>
                              <a:ea typeface="Batang" panose="02030600000101010101" pitchFamily="18" charset="-127"/>
                            </a:rPr>
                            <m:t>ị </m:t>
                          </m:r>
                          <m:r>
                            <m:rPr>
                              <m:sty m:val="p"/>
                            </m:rPr>
                            <a:rPr lang="en-US" sz="1200" i="0">
                              <a:effectLst/>
                              <a:latin typeface="Cambria Math" panose="02040503050406030204" pitchFamily="18" charset="0"/>
                              <a:ea typeface="Batang" panose="02030600000101010101" pitchFamily="18" charset="-127"/>
                            </a:rPr>
                            <m:t>ti</m:t>
                          </m:r>
                          <m:r>
                            <a:rPr lang="en-US" sz="1200" i="0">
                              <a:effectLst/>
                              <a:latin typeface="Cambria Math" panose="02040503050406030204" pitchFamily="18" charset="0"/>
                              <a:ea typeface="Batang" panose="02030600000101010101" pitchFamily="18" charset="-127"/>
                            </a:rPr>
                            <m:t>ề</m:t>
                          </m:r>
                          <m:r>
                            <m:rPr>
                              <m:sty m:val="p"/>
                            </m:rPr>
                            <a:rPr lang="en-US" sz="1200" i="0">
                              <a:effectLst/>
                              <a:latin typeface="Cambria Math" panose="02040503050406030204" pitchFamily="18" charset="0"/>
                              <a:ea typeface="Batang" panose="02030600000101010101" pitchFamily="18" charset="-127"/>
                            </a:rPr>
                            <m:t>n</m:t>
                          </m:r>
                          <m:r>
                            <a:rPr lang="en-US" sz="1200" i="0">
                              <a:effectLst/>
                              <a:latin typeface="Cambria Math" panose="02040503050406030204" pitchFamily="18" charset="0"/>
                              <a:ea typeface="Batang" panose="02030600000101010101" pitchFamily="18" charset="-127"/>
                            </a:rPr>
                            <m:t> </m:t>
                          </m:r>
                          <m:r>
                            <m:rPr>
                              <m:sty m:val="p"/>
                            </m:rPr>
                            <a:rPr lang="en-US" sz="1200" i="0">
                              <a:effectLst/>
                              <a:latin typeface="Cambria Math" panose="02040503050406030204" pitchFamily="18" charset="0"/>
                              <a:ea typeface="Batang" panose="02030600000101010101" pitchFamily="18" charset="-127"/>
                            </a:rPr>
                            <m:t>s</m:t>
                          </m:r>
                          <m:r>
                            <a:rPr lang="en-US" sz="1200" i="0">
                              <a:effectLst/>
                              <a:latin typeface="Cambria Math" panose="02040503050406030204" pitchFamily="18" charset="0"/>
                              <a:ea typeface="Batang" panose="02030600000101010101" pitchFamily="18" charset="-127"/>
                            </a:rPr>
                            <m:t>ử </m:t>
                          </m:r>
                          <m:r>
                            <m:rPr>
                              <m:sty m:val="p"/>
                            </m:rPr>
                            <a:rPr lang="en-US" sz="1200" i="0">
                              <a:effectLst/>
                              <a:latin typeface="Cambria Math" panose="02040503050406030204" pitchFamily="18" charset="0"/>
                              <a:ea typeface="Batang" panose="02030600000101010101" pitchFamily="18" charset="-127"/>
                            </a:rPr>
                            <m:t>d</m:t>
                          </m:r>
                          <m:r>
                            <a:rPr lang="en-US" sz="1200" i="0">
                              <a:effectLst/>
                              <a:latin typeface="Cambria Math" panose="02040503050406030204" pitchFamily="18" charset="0"/>
                              <a:ea typeface="Batang" panose="02030600000101010101" pitchFamily="18" charset="-127"/>
                            </a:rPr>
                            <m:t>ụ</m:t>
                          </m:r>
                          <m:r>
                            <m:rPr>
                              <m:sty m:val="p"/>
                            </m:rPr>
                            <a:rPr lang="en-US" sz="1200" i="0">
                              <a:effectLst/>
                              <a:latin typeface="Cambria Math" panose="02040503050406030204" pitchFamily="18" charset="0"/>
                              <a:ea typeface="Batang" panose="02030600000101010101" pitchFamily="18" charset="-127"/>
                            </a:rPr>
                            <m:t>ng</m:t>
                          </m:r>
                          <m:r>
                            <a:rPr lang="en-US" sz="1200" i="0">
                              <a:effectLst/>
                              <a:latin typeface="Cambria Math" panose="02040503050406030204" pitchFamily="18" charset="0"/>
                              <a:ea typeface="Batang" panose="02030600000101010101" pitchFamily="18" charset="-127"/>
                            </a:rPr>
                            <m:t> đấ</m:t>
                          </m:r>
                          <m:r>
                            <m:rPr>
                              <m:sty m:val="p"/>
                            </m:rPr>
                            <a:rPr lang="en-US" sz="1200" i="0">
                              <a:effectLst/>
                              <a:latin typeface="Cambria Math" panose="02040503050406030204" pitchFamily="18" charset="0"/>
                              <a:ea typeface="Batang" panose="02030600000101010101" pitchFamily="18" charset="-127"/>
                            </a:rPr>
                            <m:t>t</m:t>
                          </m:r>
                          <m:r>
                            <a:rPr lang="en-US" sz="1200" i="0">
                              <a:effectLst/>
                              <a:latin typeface="Cambria Math" panose="02040503050406030204" pitchFamily="18" charset="0"/>
                              <a:ea typeface="Batang" panose="02030600000101010101" pitchFamily="18" charset="-127"/>
                            </a:rPr>
                            <m:t>, </m:t>
                          </m:r>
                          <m:r>
                            <m:rPr>
                              <m:sty m:val="p"/>
                            </m:rPr>
                            <a:rPr lang="en-US" sz="1200" i="0">
                              <a:effectLst/>
                              <a:latin typeface="Cambria Math" panose="02040503050406030204" pitchFamily="18" charset="0"/>
                              <a:ea typeface="Batang" panose="02030600000101010101" pitchFamily="18" charset="-127"/>
                            </a:rPr>
                            <m:t>thu</m:t>
                          </m:r>
                          <m:r>
                            <a:rPr lang="en-US" sz="1200" i="0">
                              <a:effectLst/>
                              <a:latin typeface="Cambria Math" panose="02040503050406030204" pitchFamily="18" charset="0"/>
                              <a:ea typeface="Batang" panose="02030600000101010101" pitchFamily="18" charset="-127"/>
                            </a:rPr>
                            <m:t>ê đấ</m:t>
                          </m:r>
                          <m:r>
                            <m:rPr>
                              <m:sty m:val="p"/>
                            </m:rPr>
                            <a:rPr lang="en-US" sz="1200" i="0">
                              <a:effectLst/>
                              <a:latin typeface="Cambria Math" panose="02040503050406030204" pitchFamily="18" charset="0"/>
                              <a:ea typeface="Batang" panose="02030600000101010101" pitchFamily="18" charset="-127"/>
                            </a:rPr>
                            <m:t>t</m:t>
                          </m:r>
                          <m:r>
                            <a:rPr lang="en-US" sz="1200" i="0">
                              <a:effectLst/>
                              <a:latin typeface="Cambria Math" panose="02040503050406030204" pitchFamily="18" charset="0"/>
                              <a:ea typeface="Batang" panose="02030600000101010101" pitchFamily="18" charset="-127"/>
                            </a:rPr>
                            <m:t> </m:t>
                          </m:r>
                          <m:r>
                            <m:rPr>
                              <m:sty m:val="p"/>
                            </m:rPr>
                            <a:rPr lang="en-US" sz="1200" i="0">
                              <a:effectLst/>
                              <a:latin typeface="Cambria Math" panose="02040503050406030204" pitchFamily="18" charset="0"/>
                              <a:ea typeface="Batang" panose="02030600000101010101" pitchFamily="18" charset="-127"/>
                            </a:rPr>
                            <m:t>c</m:t>
                          </m:r>
                          <m:r>
                            <a:rPr lang="en-US" sz="1200" i="0">
                              <a:effectLst/>
                              <a:latin typeface="Cambria Math" panose="02040503050406030204" pitchFamily="18" charset="0"/>
                              <a:ea typeface="Batang" panose="02030600000101010101" pitchFamily="18" charset="-127"/>
                            </a:rPr>
                            <m:t>ủ</m:t>
                          </m:r>
                          <m:r>
                            <m:rPr>
                              <m:sty m:val="p"/>
                            </m:rPr>
                            <a:rPr lang="en-US" sz="1200" i="0">
                              <a:effectLst/>
                              <a:latin typeface="Cambria Math" panose="02040503050406030204" pitchFamily="18" charset="0"/>
                              <a:ea typeface="Batang" panose="02030600000101010101" pitchFamily="18" charset="-127"/>
                            </a:rPr>
                            <m:t>a</m:t>
                          </m:r>
                          <m:r>
                            <a:rPr lang="en-US" sz="1200" i="0">
                              <a:effectLst/>
                              <a:latin typeface="Cambria Math" panose="02040503050406030204" pitchFamily="18" charset="0"/>
                              <a:ea typeface="Batang" panose="02030600000101010101" pitchFamily="18" charset="-127"/>
                            </a:rPr>
                            <m:t> </m:t>
                          </m:r>
                          <m:r>
                            <m:rPr>
                              <m:sty m:val="p"/>
                            </m:rPr>
                            <a:rPr lang="en-US" sz="1200" i="0">
                              <a:effectLst/>
                              <a:latin typeface="Cambria Math" panose="02040503050406030204" pitchFamily="18" charset="0"/>
                              <a:ea typeface="Batang" panose="02030600000101010101" pitchFamily="18" charset="-127"/>
                            </a:rPr>
                            <m:t>d</m:t>
                          </m:r>
                          <m:r>
                            <a:rPr lang="en-US" sz="1200" i="0">
                              <a:effectLst/>
                              <a:latin typeface="Cambria Math" panose="02040503050406030204" pitchFamily="18" charset="0"/>
                              <a:ea typeface="Batang" panose="02030600000101010101" pitchFamily="18" charset="-127"/>
                            </a:rPr>
                            <m:t>ự á</m:t>
                          </m:r>
                          <m:r>
                            <m:rPr>
                              <m:sty m:val="p"/>
                            </m:rPr>
                            <a:rPr lang="en-US" sz="1200" i="0">
                              <a:effectLst/>
                              <a:latin typeface="Cambria Math" panose="02040503050406030204" pitchFamily="18" charset="0"/>
                              <a:ea typeface="Batang" panose="02030600000101010101" pitchFamily="18" charset="-127"/>
                            </a:rPr>
                            <m:t>n</m:t>
                          </m:r>
                          <m:r>
                            <a:rPr lang="en-US" sz="1200" i="0">
                              <a:effectLst/>
                              <a:latin typeface="Cambria Math" panose="02040503050406030204" pitchFamily="18" charset="0"/>
                              <a:ea typeface="Batang" panose="02030600000101010101" pitchFamily="18" charset="-127"/>
                            </a:rPr>
                            <m:t> đ</m:t>
                          </m:r>
                          <m:r>
                            <m:rPr>
                              <m:sty m:val="p"/>
                            </m:rPr>
                            <a:rPr lang="en-US" sz="1200" i="0">
                              <a:effectLst/>
                              <a:latin typeface="Cambria Math" panose="02040503050406030204" pitchFamily="18" charset="0"/>
                              <a:ea typeface="Batang" panose="02030600000101010101" pitchFamily="18" charset="-127"/>
                            </a:rPr>
                            <m:t>an</m:t>
                          </m:r>
                          <m:r>
                            <a:rPr lang="en-US" sz="1200" i="0">
                              <a:effectLst/>
                              <a:latin typeface="Cambria Math" panose="02040503050406030204" pitchFamily="18" charset="0"/>
                              <a:ea typeface="Batang" panose="02030600000101010101" pitchFamily="18" charset="-127"/>
                            </a:rPr>
                            <m:t> </m:t>
                          </m:r>
                          <m:r>
                            <m:rPr>
                              <m:sty m:val="p"/>
                            </m:rPr>
                            <a:rPr lang="en-US" sz="1200" i="0">
                              <a:effectLst/>
                              <a:latin typeface="Cambria Math" panose="02040503050406030204" pitchFamily="18" charset="0"/>
                              <a:ea typeface="Batang" panose="02030600000101010101" pitchFamily="18" charset="-127"/>
                            </a:rPr>
                            <m:t>xem</m:t>
                          </m:r>
                          <m:r>
                            <a:rPr lang="en-US" sz="1200" i="0">
                              <a:effectLst/>
                              <a:latin typeface="Cambria Math" panose="02040503050406030204" pitchFamily="18" charset="0"/>
                              <a:ea typeface="Batang" panose="02030600000101010101" pitchFamily="18" charset="-127"/>
                            </a:rPr>
                            <m:t> </m:t>
                          </m:r>
                          <m:r>
                            <m:rPr>
                              <m:sty m:val="p"/>
                            </m:rPr>
                            <a:rPr lang="en-US" sz="1200" i="0">
                              <a:effectLst/>
                              <a:latin typeface="Cambria Math" panose="02040503050406030204" pitchFamily="18" charset="0"/>
                              <a:ea typeface="Batang" panose="02030600000101010101" pitchFamily="18" charset="-127"/>
                            </a:rPr>
                            <m:t>x</m:t>
                          </m:r>
                          <m:r>
                            <a:rPr lang="en-US" sz="1200" i="0">
                              <a:effectLst/>
                              <a:latin typeface="Cambria Math" panose="02040503050406030204" pitchFamily="18" charset="0"/>
                              <a:ea typeface="Batang" panose="02030600000101010101" pitchFamily="18" charset="-127"/>
                            </a:rPr>
                            <m:t>é</m:t>
                          </m:r>
                          <m:r>
                            <m:rPr>
                              <m:sty m:val="p"/>
                            </m:rPr>
                            <a:rPr lang="en-US" sz="1200" i="0">
                              <a:effectLst/>
                              <a:latin typeface="Cambria Math" panose="02040503050406030204" pitchFamily="18" charset="0"/>
                              <a:ea typeface="Batang" panose="02030600000101010101" pitchFamily="18" charset="-127"/>
                            </a:rPr>
                            <m:t>t</m:t>
                          </m:r>
                          <m:r>
                            <a:rPr lang="en-US" sz="1200" i="0">
                              <a:effectLst/>
                              <a:latin typeface="Cambria Math" panose="02040503050406030204" pitchFamily="18" charset="0"/>
                              <a:ea typeface="Batang" panose="02030600000101010101" pitchFamily="18" charset="-127"/>
                            </a:rPr>
                            <m:t> </m:t>
                          </m:r>
                        </m:num>
                        <m:den>
                          <m:r>
                            <m:rPr>
                              <m:sty m:val="p"/>
                            </m:rPr>
                            <a:rPr lang="en-US" sz="1200" i="0">
                              <a:effectLst/>
                              <a:latin typeface="Cambria Math" panose="02040503050406030204" pitchFamily="18" charset="0"/>
                              <a:ea typeface="Batang" panose="02030600000101010101" pitchFamily="18" charset="-127"/>
                            </a:rPr>
                            <m:t>Si</m:t>
                          </m:r>
                        </m:den>
                      </m:f>
                      <m:r>
                        <a:rPr lang="en-US" sz="1200" i="0">
                          <a:effectLst/>
                          <a:latin typeface="Cambria Math" panose="02040503050406030204" pitchFamily="18" charset="0"/>
                          <a:ea typeface="Batang" panose="02030600000101010101" pitchFamily="18" charset="-127"/>
                        </a:rPr>
                        <m:t>    </m:t>
                      </m:r>
                    </m:oMath>
                  </m:oMathPara>
                </a14:m>
                <a:endParaRPr lang="en-US" sz="1200" dirty="0">
                  <a:effectLst/>
                  <a:latin typeface="Times New Roman" panose="02020603050405020304" pitchFamily="18" charset="0"/>
                  <a:ea typeface="Batang" panose="02030600000101010101" pitchFamily="18" charset="-127"/>
                </a:endParaRPr>
              </a:p>
              <a:p>
                <a:r>
                  <a:rPr lang="en-US" sz="1200" dirty="0">
                    <a:effectLst/>
                    <a:latin typeface="Times New Roman" panose="02020603050405020304" pitchFamily="18" charset="0"/>
                    <a:ea typeface="Batang" panose="02030600000101010101" pitchFamily="18" charset="-127"/>
                  </a:rPr>
                  <a:t> </a:t>
                </a:r>
              </a:p>
              <a:p>
                <a:pPr/>
                <a14:m>
                  <m:oMathPara xmlns:m="http://schemas.openxmlformats.org/officeDocument/2006/math">
                    <m:oMathParaPr>
                      <m:jc m:val="centerGroup"/>
                    </m:oMathParaPr>
                    <m:oMath xmlns:m="http://schemas.openxmlformats.org/officeDocument/2006/math">
                      <m:f>
                        <m:fPr>
                          <m:ctrlPr>
                            <a:rPr lang="en-US" sz="1200" i="1">
                              <a:effectLst/>
                              <a:latin typeface="Cambria Math" panose="02040503050406030204" pitchFamily="18" charset="0"/>
                              <a:ea typeface="Batang" panose="02030600000101010101" pitchFamily="18" charset="-127"/>
                            </a:rPr>
                          </m:ctrlPr>
                        </m:fPr>
                        <m:num>
                          <m:r>
                            <m:rPr>
                              <m:sty m:val="p"/>
                            </m:rPr>
                            <a:rPr lang="en-US" sz="1200" i="0">
                              <a:effectLst/>
                              <a:latin typeface="Cambria Math" panose="02040503050406030204" pitchFamily="18" charset="0"/>
                              <a:ea typeface="Batang" panose="02030600000101010101" pitchFamily="18" charset="-127"/>
                            </a:rPr>
                            <m:t>Gi</m:t>
                          </m:r>
                          <m:r>
                            <a:rPr lang="en-US" sz="1200" i="0">
                              <a:effectLst/>
                              <a:latin typeface="Cambria Math" panose="02040503050406030204" pitchFamily="18" charset="0"/>
                              <a:ea typeface="Batang" panose="02030600000101010101" pitchFamily="18" charset="-127"/>
                            </a:rPr>
                            <m:t>á </m:t>
                          </m:r>
                          <m:r>
                            <m:rPr>
                              <m:sty m:val="p"/>
                            </m:rPr>
                            <a:rPr lang="en-US" sz="1200" i="0">
                              <a:effectLst/>
                              <a:latin typeface="Cambria Math" panose="02040503050406030204" pitchFamily="18" charset="0"/>
                              <a:ea typeface="Batang" panose="02030600000101010101" pitchFamily="18" charset="-127"/>
                            </a:rPr>
                            <m:t>tr</m:t>
                          </m:r>
                          <m:r>
                            <a:rPr lang="en-US" sz="1200" i="0">
                              <a:effectLst/>
                              <a:latin typeface="Cambria Math" panose="02040503050406030204" pitchFamily="18" charset="0"/>
                              <a:ea typeface="Batang" panose="02030600000101010101" pitchFamily="18" charset="-127"/>
                            </a:rPr>
                            <m:t>ị </m:t>
                          </m:r>
                          <m:r>
                            <m:rPr>
                              <m:sty m:val="p"/>
                            </m:rPr>
                            <a:rPr lang="en-US" sz="1200" i="0">
                              <a:effectLst/>
                              <a:latin typeface="Cambria Math" panose="02040503050406030204" pitchFamily="18" charset="0"/>
                              <a:ea typeface="Batang" panose="02030600000101010101" pitchFamily="18" charset="-127"/>
                            </a:rPr>
                            <m:t>ti</m:t>
                          </m:r>
                          <m:r>
                            <a:rPr lang="en-US" sz="1200" i="0">
                              <a:effectLst/>
                              <a:latin typeface="Cambria Math" panose="02040503050406030204" pitchFamily="18" charset="0"/>
                              <a:ea typeface="Batang" panose="02030600000101010101" pitchFamily="18" charset="-127"/>
                            </a:rPr>
                            <m:t>ề</m:t>
                          </m:r>
                          <m:r>
                            <m:rPr>
                              <m:sty m:val="p"/>
                            </m:rPr>
                            <a:rPr lang="en-US" sz="1200" i="0">
                              <a:effectLst/>
                              <a:latin typeface="Cambria Math" panose="02040503050406030204" pitchFamily="18" charset="0"/>
                              <a:ea typeface="Batang" panose="02030600000101010101" pitchFamily="18" charset="-127"/>
                            </a:rPr>
                            <m:t>n</m:t>
                          </m:r>
                          <m:r>
                            <a:rPr lang="en-US" sz="1200" i="0">
                              <a:effectLst/>
                              <a:latin typeface="Cambria Math" panose="02040503050406030204" pitchFamily="18" charset="0"/>
                              <a:ea typeface="Batang" panose="02030600000101010101" pitchFamily="18" charset="-127"/>
                            </a:rPr>
                            <m:t> </m:t>
                          </m:r>
                          <m:r>
                            <m:rPr>
                              <m:sty m:val="p"/>
                            </m:rPr>
                            <a:rPr lang="en-US" sz="1200" i="0">
                              <a:effectLst/>
                              <a:latin typeface="Cambria Math" panose="02040503050406030204" pitchFamily="18" charset="0"/>
                              <a:ea typeface="Batang" panose="02030600000101010101" pitchFamily="18" charset="-127"/>
                            </a:rPr>
                            <m:t>s</m:t>
                          </m:r>
                          <m:r>
                            <a:rPr lang="en-US" sz="1200" i="0">
                              <a:effectLst/>
                              <a:latin typeface="Cambria Math" panose="02040503050406030204" pitchFamily="18" charset="0"/>
                              <a:ea typeface="Batang" panose="02030600000101010101" pitchFamily="18" charset="-127"/>
                            </a:rPr>
                            <m:t>ử </m:t>
                          </m:r>
                          <m:r>
                            <m:rPr>
                              <m:sty m:val="p"/>
                            </m:rPr>
                            <a:rPr lang="en-US" sz="1200" i="0">
                              <a:effectLst/>
                              <a:latin typeface="Cambria Math" panose="02040503050406030204" pitchFamily="18" charset="0"/>
                              <a:ea typeface="Batang" panose="02030600000101010101" pitchFamily="18" charset="-127"/>
                            </a:rPr>
                            <m:t>d</m:t>
                          </m:r>
                          <m:r>
                            <a:rPr lang="en-US" sz="1200" i="0">
                              <a:effectLst/>
                              <a:latin typeface="Cambria Math" panose="02040503050406030204" pitchFamily="18" charset="0"/>
                              <a:ea typeface="Batang" panose="02030600000101010101" pitchFamily="18" charset="-127"/>
                            </a:rPr>
                            <m:t>ụ</m:t>
                          </m:r>
                          <m:r>
                            <m:rPr>
                              <m:sty m:val="p"/>
                            </m:rPr>
                            <a:rPr lang="en-US" sz="1200" i="0">
                              <a:effectLst/>
                              <a:latin typeface="Cambria Math" panose="02040503050406030204" pitchFamily="18" charset="0"/>
                              <a:ea typeface="Batang" panose="02030600000101010101" pitchFamily="18" charset="-127"/>
                            </a:rPr>
                            <m:t>ng</m:t>
                          </m:r>
                          <m:r>
                            <a:rPr lang="en-US" sz="1200" i="0">
                              <a:effectLst/>
                              <a:latin typeface="Cambria Math" panose="02040503050406030204" pitchFamily="18" charset="0"/>
                              <a:ea typeface="Batang" panose="02030600000101010101" pitchFamily="18" charset="-127"/>
                            </a:rPr>
                            <m:t> đấ</m:t>
                          </m:r>
                          <m:r>
                            <m:rPr>
                              <m:sty m:val="p"/>
                            </m:rPr>
                            <a:rPr lang="en-US" sz="1200" i="0">
                              <a:effectLst/>
                              <a:latin typeface="Cambria Math" panose="02040503050406030204" pitchFamily="18" charset="0"/>
                              <a:ea typeface="Batang" panose="02030600000101010101" pitchFamily="18" charset="-127"/>
                            </a:rPr>
                            <m:t>t</m:t>
                          </m:r>
                          <m:r>
                            <a:rPr lang="en-US" sz="1200" i="0">
                              <a:effectLst/>
                              <a:latin typeface="Cambria Math" panose="02040503050406030204" pitchFamily="18" charset="0"/>
                              <a:ea typeface="Batang" panose="02030600000101010101" pitchFamily="18" charset="-127"/>
                            </a:rPr>
                            <m:t>, </m:t>
                          </m:r>
                          <m:r>
                            <m:rPr>
                              <m:sty m:val="p"/>
                            </m:rPr>
                            <a:rPr lang="en-US" sz="1200" i="0">
                              <a:effectLst/>
                              <a:latin typeface="Cambria Math" panose="02040503050406030204" pitchFamily="18" charset="0"/>
                              <a:ea typeface="Batang" panose="02030600000101010101" pitchFamily="18" charset="-127"/>
                            </a:rPr>
                            <m:t>thu</m:t>
                          </m:r>
                          <m:r>
                            <a:rPr lang="en-US" sz="1200" i="0">
                              <a:effectLst/>
                              <a:latin typeface="Cambria Math" panose="02040503050406030204" pitchFamily="18" charset="0"/>
                              <a:ea typeface="Batang" panose="02030600000101010101" pitchFamily="18" charset="-127"/>
                            </a:rPr>
                            <m:t>ê đấ</m:t>
                          </m:r>
                          <m:r>
                            <m:rPr>
                              <m:sty m:val="p"/>
                            </m:rPr>
                            <a:rPr lang="en-US" sz="1200" i="0">
                              <a:effectLst/>
                              <a:latin typeface="Cambria Math" panose="02040503050406030204" pitchFamily="18" charset="0"/>
                              <a:ea typeface="Batang" panose="02030600000101010101" pitchFamily="18" charset="-127"/>
                            </a:rPr>
                            <m:t>t</m:t>
                          </m:r>
                          <m:r>
                            <a:rPr lang="en-US" sz="1200" i="0">
                              <a:effectLst/>
                              <a:latin typeface="Cambria Math" panose="02040503050406030204" pitchFamily="18" charset="0"/>
                              <a:ea typeface="Batang" panose="02030600000101010101" pitchFamily="18" charset="-127"/>
                            </a:rPr>
                            <m:t> </m:t>
                          </m:r>
                          <m:r>
                            <m:rPr>
                              <m:sty m:val="p"/>
                            </m:rPr>
                            <a:rPr lang="en-US" sz="1200" i="0">
                              <a:effectLst/>
                              <a:latin typeface="Cambria Math" panose="02040503050406030204" pitchFamily="18" charset="0"/>
                              <a:ea typeface="Batang" panose="02030600000101010101" pitchFamily="18" charset="-127"/>
                            </a:rPr>
                            <m:t>c</m:t>
                          </m:r>
                          <m:r>
                            <a:rPr lang="en-US" sz="1200" i="0">
                              <a:effectLst/>
                              <a:latin typeface="Cambria Math" panose="02040503050406030204" pitchFamily="18" charset="0"/>
                              <a:ea typeface="Batang" panose="02030600000101010101" pitchFamily="18" charset="-127"/>
                            </a:rPr>
                            <m:t>ủ</m:t>
                          </m:r>
                          <m:r>
                            <m:rPr>
                              <m:sty m:val="p"/>
                            </m:rPr>
                            <a:rPr lang="en-US" sz="1200" i="0">
                              <a:effectLst/>
                              <a:latin typeface="Cambria Math" panose="02040503050406030204" pitchFamily="18" charset="0"/>
                              <a:ea typeface="Batang" panose="02030600000101010101" pitchFamily="18" charset="-127"/>
                            </a:rPr>
                            <m:t>a</m:t>
                          </m:r>
                          <m:r>
                            <a:rPr lang="en-US" sz="1200" i="0">
                              <a:effectLst/>
                              <a:latin typeface="Cambria Math" panose="02040503050406030204" pitchFamily="18" charset="0"/>
                              <a:ea typeface="Batang" panose="02030600000101010101" pitchFamily="18" charset="-127"/>
                            </a:rPr>
                            <m:t> </m:t>
                          </m:r>
                          <m:r>
                            <m:rPr>
                              <m:sty m:val="p"/>
                            </m:rPr>
                            <a:rPr lang="en-US" sz="1200" i="0">
                              <a:effectLst/>
                              <a:latin typeface="Cambria Math" panose="02040503050406030204" pitchFamily="18" charset="0"/>
                              <a:ea typeface="Batang" panose="02030600000101010101" pitchFamily="18" charset="-127"/>
                            </a:rPr>
                            <m:t>d</m:t>
                          </m:r>
                          <m:r>
                            <a:rPr lang="en-US" sz="1200" i="0">
                              <a:effectLst/>
                              <a:latin typeface="Cambria Math" panose="02040503050406030204" pitchFamily="18" charset="0"/>
                              <a:ea typeface="Batang" panose="02030600000101010101" pitchFamily="18" charset="-127"/>
                            </a:rPr>
                            <m:t>ự á</m:t>
                          </m:r>
                          <m:r>
                            <m:rPr>
                              <m:sty m:val="p"/>
                            </m:rPr>
                            <a:rPr lang="en-US" sz="1200" i="0">
                              <a:effectLst/>
                              <a:latin typeface="Cambria Math" panose="02040503050406030204" pitchFamily="18" charset="0"/>
                              <a:ea typeface="Batang" panose="02030600000101010101" pitchFamily="18" charset="-127"/>
                            </a:rPr>
                            <m:t>n</m:t>
                          </m:r>
                          <m:r>
                            <a:rPr lang="en-US" sz="1200" i="0">
                              <a:effectLst/>
                              <a:latin typeface="Cambria Math" panose="02040503050406030204" pitchFamily="18" charset="0"/>
                              <a:ea typeface="Batang" panose="02030600000101010101" pitchFamily="18" charset="-127"/>
                            </a:rPr>
                            <m:t> đ</m:t>
                          </m:r>
                          <m:r>
                            <m:rPr>
                              <m:sty m:val="p"/>
                            </m:rPr>
                            <a:rPr lang="en-US" sz="1200" i="0">
                              <a:effectLst/>
                              <a:latin typeface="Cambria Math" panose="02040503050406030204" pitchFamily="18" charset="0"/>
                              <a:ea typeface="Batang" panose="02030600000101010101" pitchFamily="18" charset="-127"/>
                            </a:rPr>
                            <m:t>an</m:t>
                          </m:r>
                          <m:r>
                            <a:rPr lang="en-US" sz="1200" i="0">
                              <a:effectLst/>
                              <a:latin typeface="Cambria Math" panose="02040503050406030204" pitchFamily="18" charset="0"/>
                              <a:ea typeface="Batang" panose="02030600000101010101" pitchFamily="18" charset="-127"/>
                            </a:rPr>
                            <m:t> </m:t>
                          </m:r>
                          <m:r>
                            <m:rPr>
                              <m:sty m:val="p"/>
                            </m:rPr>
                            <a:rPr lang="en-US" sz="1200" i="0">
                              <a:effectLst/>
                              <a:latin typeface="Cambria Math" panose="02040503050406030204" pitchFamily="18" charset="0"/>
                              <a:ea typeface="Batang" panose="02030600000101010101" pitchFamily="18" charset="-127"/>
                            </a:rPr>
                            <m:t>xem</m:t>
                          </m:r>
                          <m:r>
                            <a:rPr lang="en-US" sz="1200" i="0">
                              <a:effectLst/>
                              <a:latin typeface="Cambria Math" panose="02040503050406030204" pitchFamily="18" charset="0"/>
                              <a:ea typeface="Batang" panose="02030600000101010101" pitchFamily="18" charset="-127"/>
                            </a:rPr>
                            <m:t> </m:t>
                          </m:r>
                          <m:r>
                            <m:rPr>
                              <m:sty m:val="p"/>
                            </m:rPr>
                            <a:rPr lang="en-US" sz="1200" i="0">
                              <a:effectLst/>
                              <a:latin typeface="Cambria Math" panose="02040503050406030204" pitchFamily="18" charset="0"/>
                              <a:ea typeface="Batang" panose="02030600000101010101" pitchFamily="18" charset="-127"/>
                            </a:rPr>
                            <m:t>x</m:t>
                          </m:r>
                          <m:r>
                            <a:rPr lang="en-US" sz="1200" i="0">
                              <a:effectLst/>
                              <a:latin typeface="Cambria Math" panose="02040503050406030204" pitchFamily="18" charset="0"/>
                              <a:ea typeface="Batang" panose="02030600000101010101" pitchFamily="18" charset="-127"/>
                            </a:rPr>
                            <m:t>é</m:t>
                          </m:r>
                          <m:r>
                            <m:rPr>
                              <m:sty m:val="p"/>
                            </m:rPr>
                            <a:rPr lang="en-US" sz="1200" i="0">
                              <a:effectLst/>
                              <a:latin typeface="Cambria Math" panose="02040503050406030204" pitchFamily="18" charset="0"/>
                              <a:ea typeface="Batang" panose="02030600000101010101" pitchFamily="18" charset="-127"/>
                            </a:rPr>
                            <m:t>t</m:t>
                          </m:r>
                          <m:r>
                            <a:rPr lang="en-US" sz="1200" i="0">
                              <a:effectLst/>
                              <a:latin typeface="Cambria Math" panose="02040503050406030204" pitchFamily="18" charset="0"/>
                              <a:ea typeface="Batang" panose="02030600000101010101" pitchFamily="18" charset="-127"/>
                            </a:rPr>
                            <m:t> </m:t>
                          </m:r>
                        </m:num>
                        <m:den>
                          <m:r>
                            <m:rPr>
                              <m:sty m:val="p"/>
                            </m:rPr>
                            <a:rPr lang="en-US" sz="1200" i="0">
                              <a:effectLst/>
                              <a:latin typeface="Cambria Math" panose="02040503050406030204" pitchFamily="18" charset="0"/>
                              <a:ea typeface="Batang" panose="02030600000101010101" pitchFamily="18" charset="-127"/>
                            </a:rPr>
                            <m:t>Si</m:t>
                          </m:r>
                        </m:den>
                      </m:f>
                      <m:r>
                        <m:rPr>
                          <m:sty m:val="p"/>
                        </m:rPr>
                        <a:rPr lang="en-US" sz="1200" i="0">
                          <a:effectLst/>
                          <a:latin typeface="Cambria Math" panose="02040503050406030204" pitchFamily="18" charset="0"/>
                          <a:ea typeface="Batang" panose="02030600000101010101" pitchFamily="18" charset="-127"/>
                        </a:rPr>
                        <m:t>x</m:t>
                      </m:r>
                    </m:oMath>
                  </m:oMathPara>
                </a14:m>
                <a:endParaRPr lang="en-US" sz="1200" dirty="0">
                  <a:effectLst/>
                  <a:latin typeface="Times New Roman" panose="02020603050405020304" pitchFamily="18" charset="0"/>
                  <a:ea typeface="Batang" panose="02030600000101010101" pitchFamily="18" charset="-127"/>
                </a:endParaRPr>
              </a:p>
              <a:p>
                <a:pPr/>
                <a14:m>
                  <m:oMathPara xmlns:m="http://schemas.openxmlformats.org/officeDocument/2006/math">
                    <m:oMathParaPr>
                      <m:jc m:val="centerGroup"/>
                    </m:oMathParaPr>
                    <m:oMath xmlns:m="http://schemas.openxmlformats.org/officeDocument/2006/math">
                      <m:f>
                        <m:fPr>
                          <m:ctrlPr>
                            <a:rPr lang="en-US" sz="1200" i="1">
                              <a:effectLst/>
                              <a:latin typeface="Cambria Math" panose="02040503050406030204" pitchFamily="18" charset="0"/>
                              <a:ea typeface="Batang" panose="02030600000101010101" pitchFamily="18" charset="-127"/>
                            </a:rPr>
                          </m:ctrlPr>
                        </m:fPr>
                        <m:num>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ổ</m:t>
                          </m:r>
                          <m:r>
                            <m:rPr>
                              <m:sty m:val="p"/>
                            </m:rPr>
                            <a:rPr lang="vi-VN" sz="1200" i="0">
                              <a:effectLst/>
                              <a:latin typeface="Cambria Math" panose="02040503050406030204" pitchFamily="18" charset="0"/>
                              <a:ea typeface="Batang" panose="02030600000101010101" pitchFamily="18" charset="-127"/>
                            </a:rPr>
                            <m:t>ng</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di</m:t>
                          </m:r>
                          <m:r>
                            <a:rPr lang="vi-VN" sz="1200" i="0">
                              <a:effectLst/>
                              <a:latin typeface="Cambria Math" panose="02040503050406030204" pitchFamily="18" charset="0"/>
                              <a:ea typeface="Batang" panose="02030600000101010101" pitchFamily="18" charset="-127"/>
                            </a:rPr>
                            <m:t>ệ</m:t>
                          </m:r>
                          <m:r>
                            <m:rPr>
                              <m:sty m:val="p"/>
                            </m:rPr>
                            <a:rPr lang="vi-VN" sz="1200" i="0">
                              <a:effectLst/>
                              <a:latin typeface="Cambria Math" panose="02040503050406030204" pitchFamily="18" charset="0"/>
                              <a:ea typeface="Batang" panose="02030600000101010101" pitchFamily="18" charset="-127"/>
                            </a:rPr>
                            <m:t>n</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í</m:t>
                          </m:r>
                          <m:r>
                            <m:rPr>
                              <m:sty m:val="p"/>
                            </m:rPr>
                            <a:rPr lang="vi-VN" sz="1200" i="0">
                              <a:effectLst/>
                              <a:latin typeface="Cambria Math" panose="02040503050406030204" pitchFamily="18" charset="0"/>
                              <a:ea typeface="Batang" panose="02030600000101010101" pitchFamily="18" charset="-127"/>
                            </a:rPr>
                            <m:t>ch</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c</m:t>
                          </m:r>
                          <m:r>
                            <a:rPr lang="vi-VN" sz="1200" i="0">
                              <a:effectLst/>
                              <a:latin typeface="Cambria Math" panose="02040503050406030204" pitchFamily="18" charset="0"/>
                              <a:ea typeface="Batang" panose="02030600000101010101" pitchFamily="18" charset="-127"/>
                            </a:rPr>
                            <m:t>á</m:t>
                          </m:r>
                          <m:r>
                            <m:rPr>
                              <m:sty m:val="p"/>
                            </m:rPr>
                            <a:rPr lang="vi-VN" sz="1200" i="0">
                              <a:effectLst/>
                              <a:latin typeface="Cambria Math" panose="02040503050406030204" pitchFamily="18" charset="0"/>
                              <a:ea typeface="Batang" panose="02030600000101010101" pitchFamily="18" charset="-127"/>
                            </a:rPr>
                            <m:t>c</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khu</m:t>
                          </m:r>
                          <m:r>
                            <a:rPr lang="vi-VN" sz="1200" i="0">
                              <a:effectLst/>
                              <a:latin typeface="Cambria Math" panose="02040503050406030204" pitchFamily="18" charset="0"/>
                              <a:ea typeface="Batang" panose="02030600000101010101" pitchFamily="18" charset="-127"/>
                            </a:rPr>
                            <m:t> đấ</m:t>
                          </m:r>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 đấ</m:t>
                          </m:r>
                          <m:r>
                            <m:rPr>
                              <m:sty m:val="p"/>
                            </m:rPr>
                            <a:rPr lang="vi-VN" sz="1200" i="0">
                              <a:effectLst/>
                              <a:latin typeface="Cambria Math" panose="02040503050406030204" pitchFamily="18" charset="0"/>
                              <a:ea typeface="Batang" panose="02030600000101010101" pitchFamily="18" charset="-127"/>
                            </a:rPr>
                            <m:t>u</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gi</m:t>
                          </m:r>
                          <m:r>
                            <a:rPr lang="vi-VN" sz="1200" i="0">
                              <a:effectLst/>
                              <a:latin typeface="Cambria Math" panose="02040503050406030204" pitchFamily="18" charset="0"/>
                              <a:ea typeface="Batang" panose="02030600000101010101" pitchFamily="18" charset="-127"/>
                            </a:rPr>
                            <m:t>á </m:t>
                          </m:r>
                          <m:r>
                            <m:rPr>
                              <m:sty m:val="p"/>
                            </m:rPr>
                            <a:rPr lang="vi-VN" sz="1200" i="0">
                              <a:effectLst/>
                              <a:latin typeface="Cambria Math" panose="02040503050406030204" pitchFamily="18" charset="0"/>
                              <a:ea typeface="Batang" panose="02030600000101010101" pitchFamily="18" charset="-127"/>
                            </a:rPr>
                            <m:t>tham</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chi</m:t>
                          </m:r>
                          <m:r>
                            <a:rPr lang="vi-VN" sz="1200" i="0">
                              <a:effectLst/>
                              <a:latin typeface="Cambria Math" panose="02040503050406030204" pitchFamily="18" charset="0"/>
                              <a:ea typeface="Batang" panose="02030600000101010101" pitchFamily="18" charset="-127"/>
                            </a:rPr>
                            <m:t>ế</m:t>
                          </m:r>
                          <m:r>
                            <m:rPr>
                              <m:sty m:val="p"/>
                            </m:rPr>
                            <a:rPr lang="vi-VN" sz="1200" i="0">
                              <a:effectLst/>
                              <a:latin typeface="Cambria Math" panose="02040503050406030204" pitchFamily="18" charset="0"/>
                              <a:ea typeface="Batang" panose="02030600000101010101" pitchFamily="18" charset="-127"/>
                            </a:rPr>
                            <m:t>u</m:t>
                          </m:r>
                        </m:num>
                        <m:den>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ổ</m:t>
                          </m:r>
                          <m:r>
                            <m:rPr>
                              <m:sty m:val="p"/>
                            </m:rPr>
                            <a:rPr lang="vi-VN" sz="1200" i="0">
                              <a:effectLst/>
                              <a:latin typeface="Cambria Math" panose="02040503050406030204" pitchFamily="18" charset="0"/>
                              <a:ea typeface="Batang" panose="02030600000101010101" pitchFamily="18" charset="-127"/>
                            </a:rPr>
                            <m:t>ng</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gi</m:t>
                          </m:r>
                          <m:r>
                            <a:rPr lang="vi-VN" sz="1200" i="0">
                              <a:effectLst/>
                              <a:latin typeface="Cambria Math" panose="02040503050406030204" pitchFamily="18" charset="0"/>
                              <a:ea typeface="Batang" panose="02030600000101010101" pitchFamily="18" charset="-127"/>
                            </a:rPr>
                            <m:t>á </m:t>
                          </m:r>
                          <m:r>
                            <m:rPr>
                              <m:sty m:val="p"/>
                            </m:rPr>
                            <a:rPr lang="vi-VN" sz="1200" i="0">
                              <a:effectLst/>
                              <a:latin typeface="Cambria Math" panose="02040503050406030204" pitchFamily="18" charset="0"/>
                              <a:ea typeface="Batang" panose="02030600000101010101" pitchFamily="18" charset="-127"/>
                            </a:rPr>
                            <m:t>tr</m:t>
                          </m:r>
                          <m:r>
                            <a:rPr lang="vi-VN" sz="1200" i="0">
                              <a:effectLst/>
                              <a:latin typeface="Cambria Math" panose="02040503050406030204" pitchFamily="18" charset="0"/>
                              <a:ea typeface="Batang" panose="02030600000101010101" pitchFamily="18" charset="-127"/>
                            </a:rPr>
                            <m:t>ị </m:t>
                          </m:r>
                          <m:r>
                            <m:rPr>
                              <m:sty m:val="p"/>
                            </m:rPr>
                            <a:rPr lang="vi-VN" sz="1200" i="0">
                              <a:effectLst/>
                              <a:latin typeface="Cambria Math" panose="02040503050406030204" pitchFamily="18" charset="0"/>
                              <a:ea typeface="Batang" panose="02030600000101010101" pitchFamily="18" charset="-127"/>
                            </a:rPr>
                            <m:t>kh</m:t>
                          </m:r>
                          <m:r>
                            <a:rPr lang="vi-VN" sz="1200" i="0">
                              <a:effectLst/>
                              <a:latin typeface="Cambria Math" panose="02040503050406030204" pitchFamily="18" charset="0"/>
                              <a:ea typeface="Batang" panose="02030600000101010101" pitchFamily="18" charset="-127"/>
                            </a:rPr>
                            <m:t>ở</m:t>
                          </m:r>
                          <m:r>
                            <m:rPr>
                              <m:sty m:val="p"/>
                            </m:rPr>
                            <a:rPr lang="vi-VN" sz="1200" i="0">
                              <a:effectLst/>
                              <a:latin typeface="Cambria Math" panose="02040503050406030204" pitchFamily="18" charset="0"/>
                              <a:ea typeface="Batang" panose="02030600000101010101" pitchFamily="18" charset="-127"/>
                            </a:rPr>
                            <m:t>i</m:t>
                          </m:r>
                          <m:r>
                            <a:rPr lang="vi-VN" sz="1200" i="0">
                              <a:effectLst/>
                              <a:latin typeface="Cambria Math" panose="02040503050406030204" pitchFamily="18" charset="0"/>
                              <a:ea typeface="Batang" panose="02030600000101010101" pitchFamily="18" charset="-127"/>
                            </a:rPr>
                            <m:t> đ</m:t>
                          </m:r>
                          <m:r>
                            <m:rPr>
                              <m:sty m:val="p"/>
                            </m:rPr>
                            <a:rPr lang="vi-VN" sz="1200" i="0">
                              <a:effectLst/>
                              <a:latin typeface="Cambria Math" panose="02040503050406030204" pitchFamily="18" charset="0"/>
                              <a:ea typeface="Batang" panose="02030600000101010101" pitchFamily="18" charset="-127"/>
                            </a:rPr>
                            <m:t>i</m:t>
                          </m:r>
                          <m:r>
                            <a:rPr lang="vi-VN" sz="1200" i="0">
                              <a:effectLst/>
                              <a:latin typeface="Cambria Math" panose="02040503050406030204" pitchFamily="18" charset="0"/>
                              <a:ea typeface="Batang" panose="02030600000101010101" pitchFamily="18" charset="-127"/>
                            </a:rPr>
                            <m:t>ể</m:t>
                          </m:r>
                          <m:r>
                            <m:rPr>
                              <m:sty m:val="p"/>
                            </m:rPr>
                            <a:rPr lang="vi-VN" sz="1200" i="0">
                              <a:effectLst/>
                              <a:latin typeface="Cambria Math" panose="02040503050406030204" pitchFamily="18" charset="0"/>
                              <a:ea typeface="Batang" panose="02030600000101010101" pitchFamily="18" charset="-127"/>
                            </a:rPr>
                            <m:t>m</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c</m:t>
                          </m:r>
                          <m:r>
                            <a:rPr lang="vi-VN" sz="1200" i="0">
                              <a:effectLst/>
                              <a:latin typeface="Cambria Math" panose="02040503050406030204" pitchFamily="18" charset="0"/>
                              <a:ea typeface="Batang" panose="02030600000101010101" pitchFamily="18" charset="-127"/>
                            </a:rPr>
                            <m:t>ủ</m:t>
                          </m:r>
                          <m:r>
                            <m:rPr>
                              <m:sty m:val="p"/>
                            </m:rPr>
                            <a:rPr lang="vi-VN" sz="1200" i="0">
                              <a:effectLst/>
                              <a:latin typeface="Cambria Math" panose="02040503050406030204" pitchFamily="18" charset="0"/>
                              <a:ea typeface="Batang" panose="02030600000101010101" pitchFamily="18" charset="-127"/>
                            </a:rPr>
                            <m:t>a</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ấ</m:t>
                          </m:r>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c</m:t>
                          </m:r>
                          <m:r>
                            <a:rPr lang="vi-VN" sz="1200" i="0">
                              <a:effectLst/>
                              <a:latin typeface="Cambria Math" panose="02040503050406030204" pitchFamily="18" charset="0"/>
                              <a:ea typeface="Batang" panose="02030600000101010101" pitchFamily="18" charset="-127"/>
                            </a:rPr>
                            <m:t>ả </m:t>
                          </m:r>
                          <m:r>
                            <m:rPr>
                              <m:sty m:val="p"/>
                            </m:rPr>
                            <a:rPr lang="vi-VN" sz="1200" i="0">
                              <a:effectLst/>
                              <a:latin typeface="Cambria Math" panose="02040503050406030204" pitchFamily="18" charset="0"/>
                              <a:ea typeface="Batang" panose="02030600000101010101" pitchFamily="18" charset="-127"/>
                            </a:rPr>
                            <m:t>c</m:t>
                          </m:r>
                          <m:r>
                            <a:rPr lang="vi-VN" sz="1200" i="0">
                              <a:effectLst/>
                              <a:latin typeface="Cambria Math" panose="02040503050406030204" pitchFamily="18" charset="0"/>
                              <a:ea typeface="Batang" panose="02030600000101010101" pitchFamily="18" charset="-127"/>
                            </a:rPr>
                            <m:t>á</m:t>
                          </m:r>
                          <m:r>
                            <m:rPr>
                              <m:sty m:val="p"/>
                            </m:rPr>
                            <a:rPr lang="vi-VN" sz="1200" i="0">
                              <a:effectLst/>
                              <a:latin typeface="Cambria Math" panose="02040503050406030204" pitchFamily="18" charset="0"/>
                              <a:ea typeface="Batang" panose="02030600000101010101" pitchFamily="18" charset="-127"/>
                            </a:rPr>
                            <m:t>c</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khu</m:t>
                          </m:r>
                          <m:r>
                            <a:rPr lang="vi-VN" sz="1200" i="0">
                              <a:effectLst/>
                              <a:latin typeface="Cambria Math" panose="02040503050406030204" pitchFamily="18" charset="0"/>
                              <a:ea typeface="Batang" panose="02030600000101010101" pitchFamily="18" charset="-127"/>
                            </a:rPr>
                            <m:t> đấ</m:t>
                          </m:r>
                          <m:r>
                            <m:rPr>
                              <m:sty m:val="p"/>
                            </m:rPr>
                            <a:rPr lang="vi-VN" sz="1200" i="0">
                              <a:effectLst/>
                              <a:latin typeface="Cambria Math" panose="02040503050406030204" pitchFamily="18" charset="0"/>
                              <a:ea typeface="Batang" panose="02030600000101010101" pitchFamily="18" charset="-127"/>
                            </a:rPr>
                            <m:t>t</m:t>
                          </m:r>
                          <m:r>
                            <a:rPr lang="vi-VN" sz="1200" i="0">
                              <a:effectLst/>
                              <a:latin typeface="Cambria Math" panose="02040503050406030204" pitchFamily="18" charset="0"/>
                              <a:ea typeface="Batang" panose="02030600000101010101" pitchFamily="18" charset="-127"/>
                            </a:rPr>
                            <m:t> đấ</m:t>
                          </m:r>
                          <m:r>
                            <m:rPr>
                              <m:sty m:val="p"/>
                            </m:rPr>
                            <a:rPr lang="vi-VN" sz="1200" i="0">
                              <a:effectLst/>
                              <a:latin typeface="Cambria Math" panose="02040503050406030204" pitchFamily="18" charset="0"/>
                              <a:ea typeface="Batang" panose="02030600000101010101" pitchFamily="18" charset="-127"/>
                            </a:rPr>
                            <m:t>u</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gi</m:t>
                          </m:r>
                          <m:r>
                            <a:rPr lang="vi-VN" sz="1200" i="0">
                              <a:effectLst/>
                              <a:latin typeface="Cambria Math" panose="02040503050406030204" pitchFamily="18" charset="0"/>
                              <a:ea typeface="Batang" panose="02030600000101010101" pitchFamily="18" charset="-127"/>
                            </a:rPr>
                            <m:t>á </m:t>
                          </m:r>
                          <m:r>
                            <m:rPr>
                              <m:sty m:val="p"/>
                            </m:rPr>
                            <a:rPr lang="vi-VN" sz="1200" i="0">
                              <a:effectLst/>
                              <a:latin typeface="Cambria Math" panose="02040503050406030204" pitchFamily="18" charset="0"/>
                              <a:ea typeface="Batang" panose="02030600000101010101" pitchFamily="18" charset="-127"/>
                            </a:rPr>
                            <m:t>tham</m:t>
                          </m:r>
                          <m:r>
                            <a:rPr lang="vi-VN" sz="1200" i="0">
                              <a:effectLst/>
                              <a:latin typeface="Cambria Math" panose="02040503050406030204" pitchFamily="18" charset="0"/>
                              <a:ea typeface="Batang" panose="02030600000101010101" pitchFamily="18" charset="-127"/>
                            </a:rPr>
                            <m:t> </m:t>
                          </m:r>
                          <m:r>
                            <m:rPr>
                              <m:sty m:val="p"/>
                            </m:rPr>
                            <a:rPr lang="vi-VN" sz="1200" i="0">
                              <a:effectLst/>
                              <a:latin typeface="Cambria Math" panose="02040503050406030204" pitchFamily="18" charset="0"/>
                              <a:ea typeface="Batang" panose="02030600000101010101" pitchFamily="18" charset="-127"/>
                            </a:rPr>
                            <m:t>chi</m:t>
                          </m:r>
                          <m:r>
                            <a:rPr lang="vi-VN" sz="1200" i="0">
                              <a:effectLst/>
                              <a:latin typeface="Cambria Math" panose="02040503050406030204" pitchFamily="18" charset="0"/>
                              <a:ea typeface="Batang" panose="02030600000101010101" pitchFamily="18" charset="-127"/>
                            </a:rPr>
                            <m:t>ế</m:t>
                          </m:r>
                          <m:r>
                            <m:rPr>
                              <m:sty m:val="p"/>
                            </m:rPr>
                            <a:rPr lang="vi-VN" sz="1200" i="0">
                              <a:effectLst/>
                              <a:latin typeface="Cambria Math" panose="02040503050406030204" pitchFamily="18" charset="0"/>
                              <a:ea typeface="Batang" panose="02030600000101010101" pitchFamily="18" charset="-127"/>
                            </a:rPr>
                            <m:t>u</m:t>
                          </m:r>
                        </m:den>
                      </m:f>
                      <m:r>
                        <a:rPr lang="en-US" sz="1200" i="0">
                          <a:effectLst/>
                          <a:latin typeface="Cambria Math" panose="02040503050406030204" pitchFamily="18" charset="0"/>
                          <a:ea typeface="Batang" panose="02030600000101010101" pitchFamily="18" charset="-127"/>
                        </a:rPr>
                        <m:t>  </m:t>
                      </m:r>
                    </m:oMath>
                  </m:oMathPara>
                </a14:m>
                <a:endParaRPr lang="en-US" sz="1200" dirty="0">
                  <a:effectLst/>
                  <a:latin typeface="Times New Roman" panose="02020603050405020304" pitchFamily="18" charset="0"/>
                  <a:ea typeface="Batang" panose="02030600000101010101" pitchFamily="18" charset="-127"/>
                </a:endParaRPr>
              </a:p>
            </p:txBody>
          </p:sp>
        </mc:Choice>
        <mc:Fallback xmlns="">
          <p:sp>
            <p:nvSpPr>
              <p:cNvPr id="20" name="TextBox 19">
                <a:extLst>
                  <a:ext uri="{FF2B5EF4-FFF2-40B4-BE49-F238E27FC236}">
                    <a16:creationId xmlns:a16="http://schemas.microsoft.com/office/drawing/2014/main" id="{FBE4F3A1-03A1-4764-97FF-E984C6AF04CC}"/>
                  </a:ext>
                </a:extLst>
              </p:cNvPr>
              <p:cNvSpPr txBox="1">
                <a:spLocks noRot="1" noChangeAspect="1" noMove="1" noResize="1" noEditPoints="1" noAdjustHandles="1" noChangeArrowheads="1" noChangeShapeType="1" noTextEdit="1"/>
              </p:cNvSpPr>
              <p:nvPr/>
            </p:nvSpPr>
            <p:spPr>
              <a:xfrm>
                <a:off x="971600" y="1938374"/>
                <a:ext cx="6408712" cy="1786515"/>
              </a:xfrm>
              <a:prstGeom prst="rect">
                <a:avLst/>
              </a:prstGeom>
              <a:blipFill>
                <a:blip r:embed="rId3"/>
                <a:stretch>
                  <a:fillRect b="-68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F9A95725-DF08-439E-826B-3CE934112CD8}"/>
                  </a:ext>
                </a:extLst>
              </p:cNvPr>
              <p:cNvSpPr txBox="1"/>
              <p:nvPr/>
            </p:nvSpPr>
            <p:spPr>
              <a:xfrm>
                <a:off x="251520" y="3823685"/>
                <a:ext cx="8100392" cy="85574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200" b="0" i="0" smtClean="0">
                          <a:latin typeface="Cambria Math" panose="02040503050406030204" pitchFamily="18" charset="0"/>
                          <a:ea typeface="Batang" panose="02030600000101010101" pitchFamily="18" charset="-127"/>
                        </a:rPr>
                        <m:t>= </m:t>
                      </m:r>
                      <m:f>
                        <m:fPr>
                          <m:ctrlPr>
                            <a:rPr lang="en-US" sz="1200" i="1">
                              <a:latin typeface="Cambria Math" panose="02040503050406030204" pitchFamily="18" charset="0"/>
                              <a:ea typeface="Batang" panose="02030600000101010101" pitchFamily="18" charset="-127"/>
                            </a:rPr>
                          </m:ctrlPr>
                        </m:fPr>
                        <m:num>
                          <m:r>
                            <a:rPr lang="en-US" sz="1200">
                              <a:latin typeface="Cambria Math" panose="02040503050406030204" pitchFamily="18" charset="0"/>
                              <a:ea typeface="Batang" panose="02030600000101010101" pitchFamily="18" charset="-127"/>
                            </a:rPr>
                            <m:t>𝑇</m:t>
                          </m:r>
                          <m:r>
                            <a:rPr lang="en-US" sz="1200">
                              <a:latin typeface="Cambria Math" panose="02040503050406030204" pitchFamily="18" charset="0"/>
                              <a:ea typeface="Batang" panose="02030600000101010101" pitchFamily="18" charset="-127"/>
                            </a:rPr>
                            <m:t>ổ</m:t>
                          </m:r>
                          <m:r>
                            <a:rPr lang="en-US" sz="1200">
                              <a:latin typeface="Cambria Math" panose="02040503050406030204" pitchFamily="18" charset="0"/>
                              <a:ea typeface="Batang" panose="02030600000101010101" pitchFamily="18" charset="-127"/>
                            </a:rPr>
                            <m:t>𝑛𝑔</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𝑔𝑖</m:t>
                          </m:r>
                          <m:r>
                            <a:rPr lang="en-US" sz="1200">
                              <a:latin typeface="Cambria Math" panose="02040503050406030204" pitchFamily="18" charset="0"/>
                              <a:ea typeface="Batang" panose="02030600000101010101" pitchFamily="18" charset="-127"/>
                            </a:rPr>
                            <m:t>á </m:t>
                          </m:r>
                          <m:r>
                            <a:rPr lang="en-US" sz="1200">
                              <a:latin typeface="Cambria Math" panose="02040503050406030204" pitchFamily="18" charset="0"/>
                              <a:ea typeface="Batang" panose="02030600000101010101" pitchFamily="18" charset="-127"/>
                            </a:rPr>
                            <m:t>𝑡𝑟</m:t>
                          </m:r>
                          <m:r>
                            <a:rPr lang="en-US" sz="1200">
                              <a:latin typeface="Cambria Math" panose="02040503050406030204" pitchFamily="18" charset="0"/>
                              <a:ea typeface="Batang" panose="02030600000101010101" pitchFamily="18" charset="-127"/>
                            </a:rPr>
                            <m:t>ị </m:t>
                          </m:r>
                          <m:r>
                            <a:rPr lang="en-US" sz="1200">
                              <a:latin typeface="Cambria Math" panose="02040503050406030204" pitchFamily="18" charset="0"/>
                              <a:ea typeface="Batang" panose="02030600000101010101" pitchFamily="18" charset="-127"/>
                            </a:rPr>
                            <m:t>𝑡</m:t>
                          </m:r>
                          <m:r>
                            <a:rPr lang="en-US" sz="1200">
                              <a:latin typeface="Cambria Math" panose="02040503050406030204" pitchFamily="18" charset="0"/>
                              <a:ea typeface="Batang" panose="02030600000101010101" pitchFamily="18" charset="-127"/>
                            </a:rPr>
                            <m:t>ă</m:t>
                          </m:r>
                          <m:r>
                            <a:rPr lang="en-US" sz="1200">
                              <a:latin typeface="Cambria Math" panose="02040503050406030204" pitchFamily="18" charset="0"/>
                              <a:ea typeface="Batang" panose="02030600000101010101" pitchFamily="18" charset="-127"/>
                            </a:rPr>
                            <m:t>𝑛𝑔</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𝑠𝑎𝑢</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𝑡𝑟</m:t>
                          </m:r>
                          <m:r>
                            <a:rPr lang="en-US" sz="1200">
                              <a:latin typeface="Cambria Math" panose="02040503050406030204" pitchFamily="18" charset="0"/>
                              <a:ea typeface="Batang" panose="02030600000101010101" pitchFamily="18" charset="-127"/>
                            </a:rPr>
                            <m:t>ú</m:t>
                          </m:r>
                          <m:r>
                            <a:rPr lang="en-US" sz="1200">
                              <a:latin typeface="Cambria Math" panose="02040503050406030204" pitchFamily="18" charset="0"/>
                              <a:ea typeface="Batang" panose="02030600000101010101" pitchFamily="18" charset="-127"/>
                            </a:rPr>
                            <m:t>𝑛𝑔</m:t>
                          </m:r>
                          <m:r>
                            <a:rPr lang="en-US" sz="1200">
                              <a:latin typeface="Cambria Math" panose="02040503050406030204" pitchFamily="18" charset="0"/>
                              <a:ea typeface="Batang" panose="02030600000101010101" pitchFamily="18" charset="-127"/>
                            </a:rPr>
                            <m:t> đấ</m:t>
                          </m:r>
                          <m:r>
                            <a:rPr lang="en-US" sz="1200">
                              <a:latin typeface="Cambria Math" panose="02040503050406030204" pitchFamily="18" charset="0"/>
                              <a:ea typeface="Batang" panose="02030600000101010101" pitchFamily="18" charset="-127"/>
                            </a:rPr>
                            <m:t>𝑢</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𝑔𝑖</m:t>
                          </m:r>
                          <m:r>
                            <a:rPr lang="en-US" sz="1200">
                              <a:latin typeface="Cambria Math" panose="02040503050406030204" pitchFamily="18" charset="0"/>
                              <a:ea typeface="Batang" panose="02030600000101010101" pitchFamily="18" charset="-127"/>
                            </a:rPr>
                            <m:t>á </m:t>
                          </m:r>
                          <m:r>
                            <a:rPr lang="en-US" sz="1200">
                              <a:latin typeface="Cambria Math" panose="02040503050406030204" pitchFamily="18" charset="0"/>
                              <a:ea typeface="Batang" panose="02030600000101010101" pitchFamily="18" charset="-127"/>
                            </a:rPr>
                            <m:t>𝑡𝑟</m:t>
                          </m:r>
                          <m:r>
                            <a:rPr lang="en-US" sz="1200">
                              <a:latin typeface="Cambria Math" panose="02040503050406030204" pitchFamily="18" charset="0"/>
                              <a:ea typeface="Batang" panose="02030600000101010101" pitchFamily="18" charset="-127"/>
                            </a:rPr>
                            <m:t>ê</m:t>
                          </m:r>
                          <m:r>
                            <a:rPr lang="en-US" sz="1200">
                              <a:latin typeface="Cambria Math" panose="02040503050406030204" pitchFamily="18" charset="0"/>
                              <a:ea typeface="Batang" panose="02030600000101010101" pitchFamily="18" charset="-127"/>
                            </a:rPr>
                            <m:t>𝑛</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𝑑𝑖</m:t>
                          </m:r>
                          <m:r>
                            <a:rPr lang="en-US" sz="1200">
                              <a:latin typeface="Cambria Math" panose="02040503050406030204" pitchFamily="18" charset="0"/>
                              <a:ea typeface="Batang" panose="02030600000101010101" pitchFamily="18" charset="-127"/>
                            </a:rPr>
                            <m:t>ệ</m:t>
                          </m:r>
                          <m:r>
                            <a:rPr lang="en-US" sz="1200">
                              <a:latin typeface="Cambria Math" panose="02040503050406030204" pitchFamily="18" charset="0"/>
                              <a:ea typeface="Batang" panose="02030600000101010101" pitchFamily="18" charset="-127"/>
                            </a:rPr>
                            <m:t>𝑛</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𝑡</m:t>
                          </m:r>
                          <m:r>
                            <a:rPr lang="en-US" sz="1200">
                              <a:latin typeface="Cambria Math" panose="02040503050406030204" pitchFamily="18" charset="0"/>
                              <a:ea typeface="Batang" panose="02030600000101010101" pitchFamily="18" charset="-127"/>
                            </a:rPr>
                            <m:t>í</m:t>
                          </m:r>
                          <m:r>
                            <a:rPr lang="en-US" sz="1200">
                              <a:latin typeface="Cambria Math" panose="02040503050406030204" pitchFamily="18" charset="0"/>
                              <a:ea typeface="Batang" panose="02030600000101010101" pitchFamily="18" charset="-127"/>
                            </a:rPr>
                            <m:t>𝑐h</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𝑐</m:t>
                          </m:r>
                          <m:r>
                            <a:rPr lang="en-US" sz="1200">
                              <a:latin typeface="Cambria Math" panose="02040503050406030204" pitchFamily="18" charset="0"/>
                              <a:ea typeface="Batang" panose="02030600000101010101" pitchFamily="18" charset="-127"/>
                            </a:rPr>
                            <m:t>á</m:t>
                          </m:r>
                          <m:r>
                            <a:rPr lang="en-US" sz="1200">
                              <a:latin typeface="Cambria Math" panose="02040503050406030204" pitchFamily="18" charset="0"/>
                              <a:ea typeface="Batang" panose="02030600000101010101" pitchFamily="18" charset="-127"/>
                            </a:rPr>
                            <m:t>𝑐</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𝑘h𝑢</m:t>
                          </m:r>
                          <m:r>
                            <a:rPr lang="en-US" sz="1200">
                              <a:latin typeface="Cambria Math" panose="02040503050406030204" pitchFamily="18" charset="0"/>
                              <a:ea typeface="Batang" panose="02030600000101010101" pitchFamily="18" charset="-127"/>
                            </a:rPr>
                            <m:t> đấ</m:t>
                          </m:r>
                          <m:r>
                            <a:rPr lang="en-US" sz="1200">
                              <a:latin typeface="Cambria Math" panose="02040503050406030204" pitchFamily="18" charset="0"/>
                              <a:ea typeface="Batang" panose="02030600000101010101" pitchFamily="18" charset="-127"/>
                            </a:rPr>
                            <m:t>𝑡</m:t>
                          </m:r>
                          <m:r>
                            <a:rPr lang="en-US" sz="1200">
                              <a:latin typeface="Cambria Math" panose="02040503050406030204" pitchFamily="18" charset="0"/>
                              <a:ea typeface="Batang" panose="02030600000101010101" pitchFamily="18" charset="-127"/>
                            </a:rPr>
                            <m:t> đấ</m:t>
                          </m:r>
                          <m:r>
                            <a:rPr lang="en-US" sz="1200">
                              <a:latin typeface="Cambria Math" panose="02040503050406030204" pitchFamily="18" charset="0"/>
                              <a:ea typeface="Batang" panose="02030600000101010101" pitchFamily="18" charset="-127"/>
                            </a:rPr>
                            <m:t>𝑢</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𝑔𝑖</m:t>
                          </m:r>
                          <m:r>
                            <a:rPr lang="en-US" sz="1200">
                              <a:latin typeface="Cambria Math" panose="02040503050406030204" pitchFamily="18" charset="0"/>
                              <a:ea typeface="Batang" panose="02030600000101010101" pitchFamily="18" charset="-127"/>
                            </a:rPr>
                            <m:t>á </m:t>
                          </m:r>
                          <m:r>
                            <a:rPr lang="en-US" sz="1200">
                              <a:latin typeface="Cambria Math" panose="02040503050406030204" pitchFamily="18" charset="0"/>
                              <a:ea typeface="Batang" panose="02030600000101010101" pitchFamily="18" charset="-127"/>
                            </a:rPr>
                            <m:t>𝑡h𝑎𝑚</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𝑐h𝑖</m:t>
                          </m:r>
                          <m:r>
                            <a:rPr lang="en-US" sz="1200">
                              <a:latin typeface="Cambria Math" panose="02040503050406030204" pitchFamily="18" charset="0"/>
                              <a:ea typeface="Batang" panose="02030600000101010101" pitchFamily="18" charset="-127"/>
                            </a:rPr>
                            <m:t>ế</m:t>
                          </m:r>
                          <m:r>
                            <a:rPr lang="en-US" sz="1200">
                              <a:latin typeface="Cambria Math" panose="02040503050406030204" pitchFamily="18" charset="0"/>
                              <a:ea typeface="Batang" panose="02030600000101010101" pitchFamily="18" charset="-127"/>
                            </a:rPr>
                            <m:t>𝑢</m:t>
                          </m:r>
                        </m:num>
                        <m:den>
                          <m:r>
                            <a:rPr lang="en-US" sz="1200">
                              <a:latin typeface="Cambria Math" panose="02040503050406030204" pitchFamily="18" charset="0"/>
                              <a:ea typeface="Batang" panose="02030600000101010101" pitchFamily="18" charset="-127"/>
                            </a:rPr>
                            <m:t>𝑇</m:t>
                          </m:r>
                          <m:r>
                            <a:rPr lang="en-US" sz="1200">
                              <a:latin typeface="Cambria Math" panose="02040503050406030204" pitchFamily="18" charset="0"/>
                              <a:ea typeface="Batang" panose="02030600000101010101" pitchFamily="18" charset="-127"/>
                            </a:rPr>
                            <m:t>ổ</m:t>
                          </m:r>
                          <m:r>
                            <a:rPr lang="en-US" sz="1200">
                              <a:latin typeface="Cambria Math" panose="02040503050406030204" pitchFamily="18" charset="0"/>
                              <a:ea typeface="Batang" panose="02030600000101010101" pitchFamily="18" charset="-127"/>
                            </a:rPr>
                            <m:t>𝑛𝑔</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𝑔𝑖</m:t>
                          </m:r>
                          <m:r>
                            <a:rPr lang="en-US" sz="1200">
                              <a:latin typeface="Cambria Math" panose="02040503050406030204" pitchFamily="18" charset="0"/>
                              <a:ea typeface="Batang" panose="02030600000101010101" pitchFamily="18" charset="-127"/>
                            </a:rPr>
                            <m:t>á </m:t>
                          </m:r>
                          <m:r>
                            <a:rPr lang="en-US" sz="1200">
                              <a:latin typeface="Cambria Math" panose="02040503050406030204" pitchFamily="18" charset="0"/>
                              <a:ea typeface="Batang" panose="02030600000101010101" pitchFamily="18" charset="-127"/>
                            </a:rPr>
                            <m:t>𝑡𝑟</m:t>
                          </m:r>
                          <m:r>
                            <a:rPr lang="en-US" sz="1200">
                              <a:latin typeface="Cambria Math" panose="02040503050406030204" pitchFamily="18" charset="0"/>
                              <a:ea typeface="Batang" panose="02030600000101010101" pitchFamily="18" charset="-127"/>
                            </a:rPr>
                            <m:t>ị </m:t>
                          </m:r>
                          <m:r>
                            <a:rPr lang="en-US" sz="1200">
                              <a:latin typeface="Cambria Math" panose="02040503050406030204" pitchFamily="18" charset="0"/>
                              <a:ea typeface="Batang" panose="02030600000101010101" pitchFamily="18" charset="-127"/>
                            </a:rPr>
                            <m:t>𝑘h</m:t>
                          </m:r>
                          <m:r>
                            <a:rPr lang="en-US" sz="1200">
                              <a:latin typeface="Cambria Math" panose="02040503050406030204" pitchFamily="18" charset="0"/>
                              <a:ea typeface="Batang" panose="02030600000101010101" pitchFamily="18" charset="-127"/>
                            </a:rPr>
                            <m:t>ở</m:t>
                          </m:r>
                          <m:r>
                            <a:rPr lang="en-US" sz="1200">
                              <a:latin typeface="Cambria Math" panose="02040503050406030204" pitchFamily="18" charset="0"/>
                              <a:ea typeface="Batang" panose="02030600000101010101" pitchFamily="18" charset="-127"/>
                            </a:rPr>
                            <m:t>𝑖</m:t>
                          </m:r>
                          <m:r>
                            <a:rPr lang="en-US" sz="1200">
                              <a:latin typeface="Cambria Math" panose="02040503050406030204" pitchFamily="18" charset="0"/>
                              <a:ea typeface="Batang" panose="02030600000101010101" pitchFamily="18" charset="-127"/>
                            </a:rPr>
                            <m:t> đ</m:t>
                          </m:r>
                          <m:r>
                            <a:rPr lang="en-US" sz="1200">
                              <a:latin typeface="Cambria Math" panose="02040503050406030204" pitchFamily="18" charset="0"/>
                              <a:ea typeface="Batang" panose="02030600000101010101" pitchFamily="18" charset="-127"/>
                            </a:rPr>
                            <m:t>𝑖</m:t>
                          </m:r>
                          <m:r>
                            <a:rPr lang="en-US" sz="1200">
                              <a:latin typeface="Cambria Math" panose="02040503050406030204" pitchFamily="18" charset="0"/>
                              <a:ea typeface="Batang" panose="02030600000101010101" pitchFamily="18" charset="-127"/>
                            </a:rPr>
                            <m:t>ể</m:t>
                          </m:r>
                          <m:r>
                            <a:rPr lang="en-US" sz="1200">
                              <a:latin typeface="Cambria Math" panose="02040503050406030204" pitchFamily="18" charset="0"/>
                              <a:ea typeface="Batang" panose="02030600000101010101" pitchFamily="18" charset="-127"/>
                            </a:rPr>
                            <m:t>𝑚</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𝑐</m:t>
                          </m:r>
                          <m:r>
                            <a:rPr lang="en-US" sz="1200">
                              <a:latin typeface="Cambria Math" panose="02040503050406030204" pitchFamily="18" charset="0"/>
                              <a:ea typeface="Batang" panose="02030600000101010101" pitchFamily="18" charset="-127"/>
                            </a:rPr>
                            <m:t>ủ</m:t>
                          </m:r>
                          <m:r>
                            <a:rPr lang="en-US" sz="1200">
                              <a:latin typeface="Cambria Math" panose="02040503050406030204" pitchFamily="18" charset="0"/>
                              <a:ea typeface="Batang" panose="02030600000101010101" pitchFamily="18" charset="-127"/>
                            </a:rPr>
                            <m:t>𝑎</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𝑡</m:t>
                          </m:r>
                          <m:r>
                            <a:rPr lang="en-US" sz="1200">
                              <a:latin typeface="Cambria Math" panose="02040503050406030204" pitchFamily="18" charset="0"/>
                              <a:ea typeface="Batang" panose="02030600000101010101" pitchFamily="18" charset="-127"/>
                            </a:rPr>
                            <m:t>ấ</m:t>
                          </m:r>
                          <m:r>
                            <a:rPr lang="en-US" sz="1200">
                              <a:latin typeface="Cambria Math" panose="02040503050406030204" pitchFamily="18" charset="0"/>
                              <a:ea typeface="Batang" panose="02030600000101010101" pitchFamily="18" charset="-127"/>
                            </a:rPr>
                            <m:t>𝑡</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𝑐</m:t>
                          </m:r>
                          <m:r>
                            <a:rPr lang="en-US" sz="1200">
                              <a:latin typeface="Cambria Math" panose="02040503050406030204" pitchFamily="18" charset="0"/>
                              <a:ea typeface="Batang" panose="02030600000101010101" pitchFamily="18" charset="-127"/>
                            </a:rPr>
                            <m:t>ả </m:t>
                          </m:r>
                          <m:r>
                            <a:rPr lang="en-US" sz="1200">
                              <a:latin typeface="Cambria Math" panose="02040503050406030204" pitchFamily="18" charset="0"/>
                              <a:ea typeface="Batang" panose="02030600000101010101" pitchFamily="18" charset="-127"/>
                            </a:rPr>
                            <m:t>𝑐</m:t>
                          </m:r>
                          <m:r>
                            <a:rPr lang="en-US" sz="1200">
                              <a:latin typeface="Cambria Math" panose="02040503050406030204" pitchFamily="18" charset="0"/>
                              <a:ea typeface="Batang" panose="02030600000101010101" pitchFamily="18" charset="-127"/>
                            </a:rPr>
                            <m:t>á</m:t>
                          </m:r>
                          <m:r>
                            <a:rPr lang="en-US" sz="1200">
                              <a:latin typeface="Cambria Math" panose="02040503050406030204" pitchFamily="18" charset="0"/>
                              <a:ea typeface="Batang" panose="02030600000101010101" pitchFamily="18" charset="-127"/>
                            </a:rPr>
                            <m:t>𝑐</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𝑘h𝑢</m:t>
                          </m:r>
                          <m:r>
                            <a:rPr lang="en-US" sz="1200">
                              <a:latin typeface="Cambria Math" panose="02040503050406030204" pitchFamily="18" charset="0"/>
                              <a:ea typeface="Batang" panose="02030600000101010101" pitchFamily="18" charset="-127"/>
                            </a:rPr>
                            <m:t> đấ</m:t>
                          </m:r>
                          <m:r>
                            <a:rPr lang="en-US" sz="1200">
                              <a:latin typeface="Cambria Math" panose="02040503050406030204" pitchFamily="18" charset="0"/>
                              <a:ea typeface="Batang" panose="02030600000101010101" pitchFamily="18" charset="-127"/>
                            </a:rPr>
                            <m:t>𝑡</m:t>
                          </m:r>
                          <m:r>
                            <a:rPr lang="en-US" sz="1200">
                              <a:latin typeface="Cambria Math" panose="02040503050406030204" pitchFamily="18" charset="0"/>
                              <a:ea typeface="Batang" panose="02030600000101010101" pitchFamily="18" charset="-127"/>
                            </a:rPr>
                            <m:t> đấ</m:t>
                          </m:r>
                          <m:r>
                            <a:rPr lang="en-US" sz="1200">
                              <a:latin typeface="Cambria Math" panose="02040503050406030204" pitchFamily="18" charset="0"/>
                              <a:ea typeface="Batang" panose="02030600000101010101" pitchFamily="18" charset="-127"/>
                            </a:rPr>
                            <m:t>𝑢</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𝑔𝑖</m:t>
                          </m:r>
                          <m:r>
                            <a:rPr lang="en-US" sz="1200">
                              <a:latin typeface="Cambria Math" panose="02040503050406030204" pitchFamily="18" charset="0"/>
                              <a:ea typeface="Batang" panose="02030600000101010101" pitchFamily="18" charset="-127"/>
                            </a:rPr>
                            <m:t>á </m:t>
                          </m:r>
                          <m:r>
                            <a:rPr lang="en-US" sz="1200">
                              <a:latin typeface="Cambria Math" panose="02040503050406030204" pitchFamily="18" charset="0"/>
                              <a:ea typeface="Batang" panose="02030600000101010101" pitchFamily="18" charset="-127"/>
                            </a:rPr>
                            <m:t>𝑡h𝑎𝑚</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𝑐h𝑖</m:t>
                          </m:r>
                          <m:r>
                            <a:rPr lang="en-US" sz="1200">
                              <a:latin typeface="Cambria Math" panose="02040503050406030204" pitchFamily="18" charset="0"/>
                              <a:ea typeface="Batang" panose="02030600000101010101" pitchFamily="18" charset="-127"/>
                            </a:rPr>
                            <m:t>ế</m:t>
                          </m:r>
                          <m:r>
                            <a:rPr lang="en-US" sz="1200">
                              <a:latin typeface="Cambria Math" panose="02040503050406030204" pitchFamily="18" charset="0"/>
                              <a:ea typeface="Batang" panose="02030600000101010101" pitchFamily="18" charset="-127"/>
                            </a:rPr>
                            <m:t>𝑢</m:t>
                          </m:r>
                        </m:den>
                      </m:f>
                      <m:r>
                        <a:rPr lang="en-US" sz="1200">
                          <a:latin typeface="Cambria Math" panose="02040503050406030204" pitchFamily="18" charset="0"/>
                          <a:ea typeface="Batang" panose="02030600000101010101" pitchFamily="18" charset="-127"/>
                        </a:rPr>
                        <m:t>𝑥</m:t>
                      </m:r>
                      <m:r>
                        <a:rPr lang="en-US" sz="1200">
                          <a:latin typeface="Cambria Math" panose="02040503050406030204" pitchFamily="18" charset="0"/>
                          <a:ea typeface="Batang" panose="02030600000101010101" pitchFamily="18" charset="-127"/>
                        </a:rPr>
                        <m:t> </m:t>
                      </m:r>
                    </m:oMath>
                  </m:oMathPara>
                </a14:m>
                <a:endParaRPr lang="en-US" sz="1200" dirty="0">
                  <a:latin typeface="Cambria Math" panose="02040503050406030204" pitchFamily="18" charset="0"/>
                  <a:ea typeface="Batang" panose="02030600000101010101" pitchFamily="18" charset="-127"/>
                </a:endParaRPr>
              </a:p>
              <a:p>
                <a:endParaRPr lang="en-US" sz="1200" dirty="0">
                  <a:latin typeface="Cambria Math" panose="02040503050406030204" pitchFamily="18" charset="0"/>
                  <a:ea typeface="Batang" panose="02030600000101010101" pitchFamily="18" charset="-127"/>
                </a:endParaRPr>
              </a:p>
              <a:p>
                <a:pPr/>
                <a14:m>
                  <m:oMathPara xmlns:m="http://schemas.openxmlformats.org/officeDocument/2006/math">
                    <m:oMathParaPr>
                      <m:jc m:val="centerGroup"/>
                    </m:oMathParaPr>
                    <m:oMath xmlns:m="http://schemas.openxmlformats.org/officeDocument/2006/math">
                      <m:r>
                        <a:rPr lang="en-US" sz="1200">
                          <a:latin typeface="Cambria Math" panose="02040503050406030204" pitchFamily="18" charset="0"/>
                          <a:ea typeface="Batang" panose="02030600000101010101" pitchFamily="18" charset="-127"/>
                        </a:rPr>
                        <m:t>𝐺𝑖</m:t>
                      </m:r>
                      <m:r>
                        <a:rPr lang="en-US" sz="1200">
                          <a:latin typeface="Cambria Math" panose="02040503050406030204" pitchFamily="18" charset="0"/>
                          <a:ea typeface="Batang" panose="02030600000101010101" pitchFamily="18" charset="-127"/>
                        </a:rPr>
                        <m:t>á </m:t>
                      </m:r>
                      <m:r>
                        <a:rPr lang="en-US" sz="1200">
                          <a:latin typeface="Cambria Math" panose="02040503050406030204" pitchFamily="18" charset="0"/>
                          <a:ea typeface="Batang" panose="02030600000101010101" pitchFamily="18" charset="-127"/>
                        </a:rPr>
                        <m:t>𝑡𝑖</m:t>
                      </m:r>
                      <m:r>
                        <a:rPr lang="en-US" sz="1200">
                          <a:latin typeface="Cambria Math" panose="02040503050406030204" pitchFamily="18" charset="0"/>
                          <a:ea typeface="Batang" panose="02030600000101010101" pitchFamily="18" charset="-127"/>
                        </a:rPr>
                        <m:t>ề</m:t>
                      </m:r>
                      <m:r>
                        <a:rPr lang="en-US" sz="1200">
                          <a:latin typeface="Cambria Math" panose="02040503050406030204" pitchFamily="18" charset="0"/>
                          <a:ea typeface="Batang" panose="02030600000101010101" pitchFamily="18" charset="-127"/>
                        </a:rPr>
                        <m:t>𝑛</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𝑠</m:t>
                      </m:r>
                      <m:r>
                        <a:rPr lang="en-US" sz="1200">
                          <a:latin typeface="Cambria Math" panose="02040503050406030204" pitchFamily="18" charset="0"/>
                          <a:ea typeface="Batang" panose="02030600000101010101" pitchFamily="18" charset="-127"/>
                        </a:rPr>
                        <m:t>ử </m:t>
                      </m:r>
                      <m:r>
                        <a:rPr lang="en-US" sz="1200">
                          <a:latin typeface="Cambria Math" panose="02040503050406030204" pitchFamily="18" charset="0"/>
                          <a:ea typeface="Batang" panose="02030600000101010101" pitchFamily="18" charset="-127"/>
                        </a:rPr>
                        <m:t>𝑑</m:t>
                      </m:r>
                      <m:r>
                        <a:rPr lang="en-US" sz="1200">
                          <a:latin typeface="Cambria Math" panose="02040503050406030204" pitchFamily="18" charset="0"/>
                          <a:ea typeface="Batang" panose="02030600000101010101" pitchFamily="18" charset="-127"/>
                        </a:rPr>
                        <m:t>ụ</m:t>
                      </m:r>
                      <m:r>
                        <a:rPr lang="en-US" sz="1200">
                          <a:latin typeface="Cambria Math" panose="02040503050406030204" pitchFamily="18" charset="0"/>
                          <a:ea typeface="Batang" panose="02030600000101010101" pitchFamily="18" charset="-127"/>
                        </a:rPr>
                        <m:t>𝑛𝑔</m:t>
                      </m:r>
                      <m:r>
                        <a:rPr lang="en-US" sz="1200">
                          <a:latin typeface="Cambria Math" panose="02040503050406030204" pitchFamily="18" charset="0"/>
                          <a:ea typeface="Batang" panose="02030600000101010101" pitchFamily="18" charset="-127"/>
                        </a:rPr>
                        <m:t> đấ</m:t>
                      </m:r>
                      <m:r>
                        <a:rPr lang="en-US" sz="1200">
                          <a:latin typeface="Cambria Math" panose="02040503050406030204" pitchFamily="18" charset="0"/>
                          <a:ea typeface="Batang" panose="02030600000101010101" pitchFamily="18" charset="-127"/>
                        </a:rPr>
                        <m:t>𝑡</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𝑡h𝑢</m:t>
                      </m:r>
                      <m:r>
                        <a:rPr lang="en-US" sz="1200">
                          <a:latin typeface="Cambria Math" panose="02040503050406030204" pitchFamily="18" charset="0"/>
                          <a:ea typeface="Batang" panose="02030600000101010101" pitchFamily="18" charset="-127"/>
                        </a:rPr>
                        <m:t>ê đấ</m:t>
                      </m:r>
                      <m:r>
                        <a:rPr lang="en-US" sz="1200">
                          <a:latin typeface="Cambria Math" panose="02040503050406030204" pitchFamily="18" charset="0"/>
                          <a:ea typeface="Batang" panose="02030600000101010101" pitchFamily="18" charset="-127"/>
                        </a:rPr>
                        <m:t>𝑡</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𝑐</m:t>
                      </m:r>
                      <m:r>
                        <a:rPr lang="en-US" sz="1200">
                          <a:latin typeface="Cambria Math" panose="02040503050406030204" pitchFamily="18" charset="0"/>
                          <a:ea typeface="Batang" panose="02030600000101010101" pitchFamily="18" charset="-127"/>
                        </a:rPr>
                        <m:t>ủ</m:t>
                      </m:r>
                      <m:r>
                        <a:rPr lang="en-US" sz="1200">
                          <a:latin typeface="Cambria Math" panose="02040503050406030204" pitchFamily="18" charset="0"/>
                          <a:ea typeface="Batang" panose="02030600000101010101" pitchFamily="18" charset="-127"/>
                        </a:rPr>
                        <m:t>𝑎</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𝑞𝑢</m:t>
                      </m:r>
                      <m:r>
                        <a:rPr lang="en-US" sz="1200">
                          <a:latin typeface="Cambria Math" panose="02040503050406030204" pitchFamily="18" charset="0"/>
                          <a:ea typeface="Batang" panose="02030600000101010101" pitchFamily="18" charset="-127"/>
                        </a:rPr>
                        <m:t>ỹ đấ</m:t>
                      </m:r>
                      <m:r>
                        <a:rPr lang="en-US" sz="1200">
                          <a:latin typeface="Cambria Math" panose="02040503050406030204" pitchFamily="18" charset="0"/>
                          <a:ea typeface="Batang" panose="02030600000101010101" pitchFamily="18" charset="-127"/>
                        </a:rPr>
                        <m:t>𝑡</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𝑐</m:t>
                      </m:r>
                      <m:r>
                        <a:rPr lang="en-US" sz="1200">
                          <a:latin typeface="Cambria Math" panose="02040503050406030204" pitchFamily="18" charset="0"/>
                          <a:ea typeface="Batang" panose="02030600000101010101" pitchFamily="18" charset="-127"/>
                        </a:rPr>
                        <m:t>ủ</m:t>
                      </m:r>
                      <m:r>
                        <a:rPr lang="en-US" sz="1200">
                          <a:latin typeface="Cambria Math" panose="02040503050406030204" pitchFamily="18" charset="0"/>
                          <a:ea typeface="Batang" panose="02030600000101010101" pitchFamily="18" charset="-127"/>
                        </a:rPr>
                        <m:t>𝑎</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𝑑</m:t>
                      </m:r>
                      <m:r>
                        <a:rPr lang="en-US" sz="1200">
                          <a:latin typeface="Cambria Math" panose="02040503050406030204" pitchFamily="18" charset="0"/>
                          <a:ea typeface="Batang" panose="02030600000101010101" pitchFamily="18" charset="-127"/>
                        </a:rPr>
                        <m:t>ự á</m:t>
                      </m:r>
                      <m:r>
                        <a:rPr lang="en-US" sz="1200">
                          <a:latin typeface="Cambria Math" panose="02040503050406030204" pitchFamily="18" charset="0"/>
                          <a:ea typeface="Batang" panose="02030600000101010101" pitchFamily="18" charset="-127"/>
                        </a:rPr>
                        <m:t>𝑛</m:t>
                      </m:r>
                      <m:r>
                        <a:rPr lang="en-US" sz="1200">
                          <a:latin typeface="Cambria Math" panose="02040503050406030204" pitchFamily="18" charset="0"/>
                          <a:ea typeface="Batang" panose="02030600000101010101" pitchFamily="18" charset="-127"/>
                        </a:rPr>
                        <m:t> đ</m:t>
                      </m:r>
                      <m:r>
                        <a:rPr lang="en-US" sz="1200">
                          <a:latin typeface="Cambria Math" panose="02040503050406030204" pitchFamily="18" charset="0"/>
                          <a:ea typeface="Batang" panose="02030600000101010101" pitchFamily="18" charset="-127"/>
                        </a:rPr>
                        <m:t>𝑎𝑛𝑔</m:t>
                      </m:r>
                      <m:r>
                        <a:rPr lang="en-US" sz="1200">
                          <a:latin typeface="Cambria Math" panose="02040503050406030204" pitchFamily="18" charset="0"/>
                          <a:ea typeface="Batang" panose="02030600000101010101" pitchFamily="18" charset="-127"/>
                        </a:rPr>
                        <m:t> </m:t>
                      </m:r>
                      <m:r>
                        <a:rPr lang="en-US" sz="1200">
                          <a:latin typeface="Cambria Math" panose="02040503050406030204" pitchFamily="18" charset="0"/>
                          <a:ea typeface="Batang" panose="02030600000101010101" pitchFamily="18" charset="-127"/>
                        </a:rPr>
                        <m:t>𝑥</m:t>
                      </m:r>
                      <m:r>
                        <a:rPr lang="en-US" sz="1200">
                          <a:latin typeface="Cambria Math" panose="02040503050406030204" pitchFamily="18" charset="0"/>
                          <a:ea typeface="Batang" panose="02030600000101010101" pitchFamily="18" charset="-127"/>
                        </a:rPr>
                        <m:t>é</m:t>
                      </m:r>
                      <m:r>
                        <a:rPr lang="en-US" sz="1200">
                          <a:latin typeface="Cambria Math" panose="02040503050406030204" pitchFamily="18" charset="0"/>
                          <a:ea typeface="Batang" panose="02030600000101010101" pitchFamily="18" charset="-127"/>
                        </a:rPr>
                        <m:t>𝑡</m:t>
                      </m:r>
                      <m:r>
                        <a:rPr lang="en-US" sz="1200">
                          <a:latin typeface="Cambria Math" panose="02040503050406030204" pitchFamily="18" charset="0"/>
                          <a:ea typeface="Batang" panose="02030600000101010101" pitchFamily="18" charset="-127"/>
                        </a:rPr>
                        <m:t>  </m:t>
                      </m:r>
                    </m:oMath>
                  </m:oMathPara>
                </a14:m>
                <a:endParaRPr lang="en-US" sz="1200" dirty="0">
                  <a:latin typeface="Cambria Math" panose="02040503050406030204" pitchFamily="18" charset="0"/>
                  <a:ea typeface="Batang" panose="02030600000101010101" pitchFamily="18" charset="-127"/>
                </a:endParaRPr>
              </a:p>
            </p:txBody>
          </p:sp>
        </mc:Choice>
        <mc:Fallback xmlns="">
          <p:sp>
            <p:nvSpPr>
              <p:cNvPr id="22" name="TextBox 21">
                <a:extLst>
                  <a:ext uri="{FF2B5EF4-FFF2-40B4-BE49-F238E27FC236}">
                    <a16:creationId xmlns:a16="http://schemas.microsoft.com/office/drawing/2014/main" id="{F9A95725-DF08-439E-826B-3CE934112CD8}"/>
                  </a:ext>
                </a:extLst>
              </p:cNvPr>
              <p:cNvSpPr txBox="1">
                <a:spLocks noRot="1" noChangeAspect="1" noMove="1" noResize="1" noEditPoints="1" noAdjustHandles="1" noChangeArrowheads="1" noChangeShapeType="1" noTextEdit="1"/>
              </p:cNvSpPr>
              <p:nvPr/>
            </p:nvSpPr>
            <p:spPr>
              <a:xfrm>
                <a:off x="251520" y="3823685"/>
                <a:ext cx="8100392" cy="855747"/>
              </a:xfrm>
              <a:prstGeom prst="rect">
                <a:avLst/>
              </a:prstGeom>
              <a:blipFill>
                <a:blip r:embed="rId4"/>
                <a:stretch>
                  <a:fillRect b="-1418"/>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B70C47C8-F5E6-4EF1-8A1D-F02BA27DD333}"/>
              </a:ext>
            </a:extLst>
          </p:cNvPr>
          <p:cNvSpPr txBox="1"/>
          <p:nvPr/>
        </p:nvSpPr>
        <p:spPr>
          <a:xfrm>
            <a:off x="2231232" y="5334224"/>
            <a:ext cx="4661806" cy="369332"/>
          </a:xfrm>
          <a:prstGeom prst="rect">
            <a:avLst/>
          </a:prstGeom>
          <a:solidFill>
            <a:srgbClr val="FFC000"/>
          </a:solidFill>
        </p:spPr>
        <p:txBody>
          <a:bodyPr wrap="square">
            <a:spAutoFit/>
          </a:bodyPr>
          <a:lstStyle/>
          <a:p>
            <a:pPr algn="just"/>
            <a:r>
              <a:rPr lang="en-US" b="1" i="1" dirty="0" err="1"/>
              <a:t>Là</a:t>
            </a:r>
            <a:r>
              <a:rPr lang="en-US" b="1" i="1" dirty="0"/>
              <a:t> </a:t>
            </a:r>
            <a:r>
              <a:rPr lang="en-US" b="1" i="1" dirty="0" err="1"/>
              <a:t>tương</a:t>
            </a:r>
            <a:r>
              <a:rPr lang="en-US" b="1" i="1" dirty="0"/>
              <a:t> </a:t>
            </a:r>
            <a:r>
              <a:rPr lang="en-US" b="1" i="1" dirty="0" err="1"/>
              <a:t>đương</a:t>
            </a:r>
            <a:r>
              <a:rPr lang="en-US" b="1" i="1" dirty="0"/>
              <a:t> </a:t>
            </a:r>
            <a:r>
              <a:rPr lang="en-US" b="1" i="1" dirty="0" err="1"/>
              <a:t>với</a:t>
            </a:r>
            <a:r>
              <a:rPr lang="en-US" b="1" i="1" dirty="0"/>
              <a:t> </a:t>
            </a:r>
            <a:r>
              <a:rPr lang="en-US" b="1" i="1" dirty="0" err="1"/>
              <a:t>tỷ</a:t>
            </a:r>
            <a:r>
              <a:rPr lang="en-US" b="1" i="1" dirty="0"/>
              <a:t> </a:t>
            </a:r>
            <a:r>
              <a:rPr lang="en-US" b="1" i="1" dirty="0" err="1"/>
              <a:t>lệ</a:t>
            </a:r>
            <a:r>
              <a:rPr lang="en-US" b="1" i="1" dirty="0"/>
              <a:t> </a:t>
            </a:r>
            <a:r>
              <a:rPr lang="en-US" b="1" i="1" dirty="0" err="1"/>
              <a:t>tăng</a:t>
            </a:r>
            <a:r>
              <a:rPr lang="en-US" b="1" i="1" dirty="0"/>
              <a:t> qua </a:t>
            </a:r>
            <a:r>
              <a:rPr lang="en-US" b="1" i="1" dirty="0" err="1"/>
              <a:t>đấu</a:t>
            </a:r>
            <a:r>
              <a:rPr lang="en-US" b="1" i="1" dirty="0"/>
              <a:t> </a:t>
            </a:r>
            <a:r>
              <a:rPr lang="en-US" b="1" i="1" dirty="0" err="1"/>
              <a:t>giá</a:t>
            </a:r>
            <a:r>
              <a:rPr lang="en-US" b="1" i="1" dirty="0"/>
              <a:t>.</a:t>
            </a:r>
          </a:p>
        </p:txBody>
      </p:sp>
    </p:spTree>
    <p:extLst>
      <p:ext uri="{BB962C8B-B14F-4D97-AF65-F5344CB8AC3E}">
        <p14:creationId xmlns:p14="http://schemas.microsoft.com/office/powerpoint/2010/main" val="2070101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4510DE-9A95-FB42-A775-BF0BF6E1EF60}"/>
              </a:ext>
            </a:extLst>
          </p:cNvPr>
          <p:cNvSpPr>
            <a:spLocks noGrp="1"/>
          </p:cNvSpPr>
          <p:nvPr>
            <p:ph type="sldNum" sz="quarter" idx="12"/>
          </p:nvPr>
        </p:nvSpPr>
        <p:spPr/>
        <p:txBody>
          <a:bodyPr/>
          <a:lstStyle/>
          <a:p>
            <a:fld id="{F6DA5C58-16BB-4099-8212-F5FAE231E152}" type="slidenum">
              <a:rPr lang="vi-VN" smtClean="0"/>
              <a:t>5</a:t>
            </a:fld>
            <a:endParaRPr lang="vi-VN"/>
          </a:p>
        </p:txBody>
      </p:sp>
      <p:sp>
        <p:nvSpPr>
          <p:cNvPr id="10" name="Title 1">
            <a:extLst>
              <a:ext uri="{FF2B5EF4-FFF2-40B4-BE49-F238E27FC236}">
                <a16:creationId xmlns:a16="http://schemas.microsoft.com/office/drawing/2014/main" id="{8CF3E2D8-F873-EF42-9387-E826AF4A90D3}"/>
              </a:ext>
            </a:extLst>
          </p:cNvPr>
          <p:cNvSpPr>
            <a:spLocks noGrp="1"/>
          </p:cNvSpPr>
          <p:nvPr>
            <p:ph type="title"/>
          </p:nvPr>
        </p:nvSpPr>
        <p:spPr>
          <a:xfrm>
            <a:off x="457200" y="0"/>
            <a:ext cx="8229600" cy="908720"/>
          </a:xfrm>
        </p:spPr>
        <p:txBody>
          <a:bodyPr>
            <a:normAutofit/>
          </a:bodyPr>
          <a:lstStyle/>
          <a:p>
            <a:r>
              <a:rPr lang="en-US" dirty="0">
                <a:solidFill>
                  <a:schemeClr val="accent1">
                    <a:lumMod val="75000"/>
                  </a:schemeClr>
                </a:solidFill>
              </a:rPr>
              <a:t>1. </a:t>
            </a:r>
            <a:r>
              <a:rPr lang="en-US" dirty="0" err="1">
                <a:solidFill>
                  <a:schemeClr val="accent1">
                    <a:lumMod val="75000"/>
                  </a:schemeClr>
                </a:solidFill>
              </a:rPr>
              <a:t>Quy</a:t>
            </a:r>
            <a:r>
              <a:rPr lang="en-US" dirty="0">
                <a:solidFill>
                  <a:schemeClr val="accent1">
                    <a:lumMod val="75000"/>
                  </a:schemeClr>
                </a:solidFill>
              </a:rPr>
              <a:t> </a:t>
            </a:r>
            <a:r>
              <a:rPr lang="en-US" dirty="0" err="1">
                <a:solidFill>
                  <a:schemeClr val="accent1">
                    <a:lumMod val="75000"/>
                  </a:schemeClr>
                </a:solidFill>
              </a:rPr>
              <a:t>định</a:t>
            </a:r>
            <a:r>
              <a:rPr lang="en-US" dirty="0">
                <a:solidFill>
                  <a:schemeClr val="accent1">
                    <a:lumMod val="75000"/>
                  </a:schemeClr>
                </a:solidFill>
              </a:rPr>
              <a:t> </a:t>
            </a:r>
            <a:r>
              <a:rPr lang="en-US" dirty="0" err="1">
                <a:solidFill>
                  <a:schemeClr val="accent1">
                    <a:lumMod val="75000"/>
                  </a:schemeClr>
                </a:solidFill>
              </a:rPr>
              <a:t>về</a:t>
            </a:r>
            <a:r>
              <a:rPr lang="en-US" dirty="0">
                <a:solidFill>
                  <a:schemeClr val="accent1">
                    <a:lumMod val="75000"/>
                  </a:schemeClr>
                </a:solidFill>
              </a:rPr>
              <a:t> </a:t>
            </a:r>
            <a:r>
              <a:rPr lang="en-US" b="1" dirty="0">
                <a:solidFill>
                  <a:schemeClr val="accent1">
                    <a:lumMod val="75000"/>
                  </a:schemeClr>
                </a:solidFill>
                <a:latin typeface="Constantia" panose="02030602050306030303" pitchFamily="18" charset="0"/>
                <a:cs typeface="Times New Roman" pitchFamily="18" charset="0"/>
              </a:rPr>
              <a:t>m3 (3)</a:t>
            </a:r>
            <a:endParaRPr lang="en-US" dirty="0">
              <a:solidFill>
                <a:schemeClr val="accent1">
                  <a:lumMod val="75000"/>
                </a:schemeClr>
              </a:solidFill>
            </a:endParaRPr>
          </a:p>
        </p:txBody>
      </p:sp>
      <p:sp>
        <p:nvSpPr>
          <p:cNvPr id="2" name="TextBox 1">
            <a:extLst>
              <a:ext uri="{FF2B5EF4-FFF2-40B4-BE49-F238E27FC236}">
                <a16:creationId xmlns:a16="http://schemas.microsoft.com/office/drawing/2014/main" id="{142956BB-DE45-4376-ADF4-84E8B8CECEE4}"/>
              </a:ext>
            </a:extLst>
          </p:cNvPr>
          <p:cNvSpPr txBox="1"/>
          <p:nvPr/>
        </p:nvSpPr>
        <p:spPr>
          <a:xfrm>
            <a:off x="647564" y="1142109"/>
            <a:ext cx="7848872" cy="1954381"/>
          </a:xfrm>
          <a:prstGeom prst="rect">
            <a:avLst/>
          </a:prstGeom>
          <a:noFill/>
        </p:spPr>
        <p:txBody>
          <a:bodyPr wrap="square" rtlCol="0">
            <a:spAutoFit/>
          </a:bodyPr>
          <a:lstStyle/>
          <a:p>
            <a:pPr marL="342900" indent="-342900" algn="just">
              <a:spcBef>
                <a:spcPts val="300"/>
              </a:spcBef>
              <a:spcAft>
                <a:spcPts val="1200"/>
              </a:spcAft>
              <a:buFontTx/>
              <a:buChar char="-"/>
            </a:pPr>
            <a:r>
              <a:rPr lang="de-DE" sz="3200" dirty="0">
                <a:latin typeface="Times New Roman" panose="02020603050405020304" pitchFamily="18" charset="0"/>
                <a:cs typeface="Times New Roman" panose="02020603050405020304" pitchFamily="18" charset="0"/>
              </a:rPr>
              <a:t>m</a:t>
            </a:r>
            <a:r>
              <a:rPr lang="de-DE" sz="3200" baseline="-25000" dirty="0">
                <a:latin typeface="Times New Roman" panose="02020603050405020304" pitchFamily="18" charset="0"/>
                <a:cs typeface="Times New Roman" panose="02020603050405020304" pitchFamily="18" charset="0"/>
              </a:rPr>
              <a:t>­3</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phản</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ánh</a:t>
            </a:r>
            <a:r>
              <a:rPr lang="de-DE" sz="3200" dirty="0">
                <a:latin typeface="Times New Roman" panose="02020603050405020304" pitchFamily="18" charset="0"/>
                <a:cs typeface="Times New Roman" panose="02020603050405020304" pitchFamily="18" charset="0"/>
              </a:rPr>
              <a:t> biến động của </a:t>
            </a:r>
            <a:r>
              <a:rPr lang="de-DE" sz="3200" dirty="0" err="1">
                <a:latin typeface="Times New Roman" panose="02020603050405020304" pitchFamily="18" charset="0"/>
                <a:cs typeface="Times New Roman" panose="02020603050405020304" pitchFamily="18" charset="0"/>
              </a:rPr>
              <a:t>thị</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trường</a:t>
            </a:r>
            <a:r>
              <a:rPr lang="de-DE" sz="3200" dirty="0">
                <a:latin typeface="Times New Roman" panose="02020603050405020304" pitchFamily="18" charset="0"/>
                <a:cs typeface="Times New Roman" panose="02020603050405020304" pitchFamily="18" charset="0"/>
              </a:rPr>
              <a:t> </a:t>
            </a:r>
          </a:p>
          <a:p>
            <a:pPr marL="342900" indent="-342900" algn="just">
              <a:spcBef>
                <a:spcPts val="300"/>
              </a:spcBef>
              <a:spcAft>
                <a:spcPts val="1200"/>
              </a:spcAft>
              <a:buFontTx/>
              <a:buChar char="-"/>
            </a:pPr>
            <a:r>
              <a:rPr lang="de-DE" sz="3200" dirty="0">
                <a:latin typeface="Times New Roman" panose="02020603050405020304" pitchFamily="18" charset="0"/>
                <a:cs typeface="Times New Roman" panose="02020603050405020304" pitchFamily="18" charset="0"/>
              </a:rPr>
              <a:t>m</a:t>
            </a:r>
            <a:r>
              <a:rPr lang="de-DE" sz="3200" baseline="-25000" dirty="0">
                <a:latin typeface="Times New Roman" panose="02020603050405020304" pitchFamily="18" charset="0"/>
                <a:cs typeface="Times New Roman" panose="02020603050405020304" pitchFamily="18" charset="0"/>
              </a:rPr>
              <a:t>3 </a:t>
            </a:r>
            <a:r>
              <a:rPr lang="de-DE" sz="3200" dirty="0" err="1">
                <a:latin typeface="Times New Roman" panose="02020603050405020304" pitchFamily="18" charset="0"/>
                <a:cs typeface="Times New Roman" panose="02020603050405020304" pitchFamily="18" charset="0"/>
              </a:rPr>
              <a:t>độc</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lập</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với</a:t>
            </a:r>
            <a:r>
              <a:rPr lang="de-DE" sz="3200" dirty="0">
                <a:latin typeface="Times New Roman" panose="02020603050405020304" pitchFamily="18" charset="0"/>
                <a:cs typeface="Times New Roman" panose="02020603050405020304" pitchFamily="18" charset="0"/>
              </a:rPr>
              <a:t> giá đất </a:t>
            </a:r>
            <a:r>
              <a:rPr lang="de-DE" sz="3200" dirty="0" err="1">
                <a:latin typeface="Times New Roman" panose="02020603050405020304" pitchFamily="18" charset="0"/>
                <a:cs typeface="Times New Roman" panose="02020603050405020304" pitchFamily="18" charset="0"/>
              </a:rPr>
              <a:t>dự</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kiến</a:t>
            </a:r>
            <a:endParaRPr lang="de-DE" sz="3200" dirty="0">
              <a:latin typeface="Times New Roman" panose="02020603050405020304" pitchFamily="18" charset="0"/>
              <a:cs typeface="Times New Roman" panose="02020603050405020304" pitchFamily="18" charset="0"/>
            </a:endParaRPr>
          </a:p>
          <a:p>
            <a:pPr algn="just">
              <a:spcBef>
                <a:spcPts val="300"/>
              </a:spcBef>
              <a:spcAft>
                <a:spcPts val="1200"/>
              </a:spcAft>
            </a:pP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tạo</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thuận</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lợi</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cho</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cả</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phía</a:t>
            </a:r>
            <a:r>
              <a:rPr lang="de-DE" sz="3200" dirty="0">
                <a:latin typeface="Times New Roman" panose="02020603050405020304" pitchFamily="18" charset="0"/>
                <a:cs typeface="Times New Roman" panose="02020603050405020304" pitchFamily="18" charset="0"/>
              </a:rPr>
              <a:t> NĐT </a:t>
            </a:r>
            <a:r>
              <a:rPr lang="de-DE" sz="3200" dirty="0" err="1">
                <a:latin typeface="Times New Roman" panose="02020603050405020304" pitchFamily="18" charset="0"/>
                <a:cs typeface="Times New Roman" panose="02020603050405020304" pitchFamily="18" charset="0"/>
              </a:rPr>
              <a:t>và</a:t>
            </a:r>
            <a:r>
              <a:rPr lang="de-DE" sz="3200" dirty="0">
                <a:latin typeface="Times New Roman" panose="02020603050405020304" pitchFamily="18" charset="0"/>
                <a:cs typeface="Times New Roman" panose="02020603050405020304" pitchFamily="18" charset="0"/>
              </a:rPr>
              <a:t> </a:t>
            </a:r>
            <a:r>
              <a:rPr lang="de-DE" sz="3200" dirty="0" err="1">
                <a:latin typeface="Times New Roman" panose="02020603050405020304" pitchFamily="18" charset="0"/>
                <a:cs typeface="Times New Roman" panose="02020603050405020304" pitchFamily="18" charset="0"/>
              </a:rPr>
              <a:t>phía</a:t>
            </a:r>
            <a:r>
              <a:rPr lang="de-DE" sz="3200" dirty="0">
                <a:latin typeface="Times New Roman" panose="02020603050405020304" pitchFamily="18" charset="0"/>
                <a:cs typeface="Times New Roman" panose="02020603050405020304" pitchFamily="18" charset="0"/>
              </a:rPr>
              <a:t> NN</a:t>
            </a:r>
            <a:endParaRPr lang="en-US" sz="3200" dirty="0">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B9EA100A-906B-D342-B880-2780DADF1C54}"/>
              </a:ext>
            </a:extLst>
          </p:cNvPr>
          <p:cNvGraphicFramePr>
            <a:graphicFrameLocks noGrp="1"/>
          </p:cNvGraphicFramePr>
          <p:nvPr>
            <p:extLst>
              <p:ext uri="{D42A27DB-BD31-4B8C-83A1-F6EECF244321}">
                <p14:modId xmlns:p14="http://schemas.microsoft.com/office/powerpoint/2010/main" val="1935653995"/>
              </p:ext>
            </p:extLst>
          </p:nvPr>
        </p:nvGraphicFramePr>
        <p:xfrm>
          <a:off x="5292080" y="4015968"/>
          <a:ext cx="3600400" cy="1285240"/>
        </p:xfrm>
        <a:graphic>
          <a:graphicData uri="http://schemas.openxmlformats.org/drawingml/2006/table">
            <a:tbl>
              <a:tblPr firstRow="1" bandRow="1">
                <a:tableStyleId>{5C22544A-7EE6-4342-B048-85BDC9FD1C3A}</a:tableStyleId>
              </a:tblPr>
              <a:tblGrid>
                <a:gridCol w="1800200">
                  <a:extLst>
                    <a:ext uri="{9D8B030D-6E8A-4147-A177-3AD203B41FA5}">
                      <a16:colId xmlns:a16="http://schemas.microsoft.com/office/drawing/2014/main" val="421719987"/>
                    </a:ext>
                  </a:extLst>
                </a:gridCol>
                <a:gridCol w="1800200">
                  <a:extLst>
                    <a:ext uri="{9D8B030D-6E8A-4147-A177-3AD203B41FA5}">
                      <a16:colId xmlns:a16="http://schemas.microsoft.com/office/drawing/2014/main" val="1566782736"/>
                    </a:ext>
                  </a:extLst>
                </a:gridCol>
              </a:tblGrid>
              <a:tr h="370840">
                <a:tc>
                  <a:txBody>
                    <a:bodyPr/>
                    <a:lstStyle/>
                    <a:p>
                      <a:pPr algn="ctr"/>
                      <a:r>
                        <a:rPr lang="en-US" dirty="0"/>
                        <a:t>Quan </a:t>
                      </a:r>
                      <a:r>
                        <a:rPr lang="en-US" dirty="0" err="1"/>
                        <a:t>ngại</a:t>
                      </a:r>
                      <a:endParaRPr lang="en-US" dirty="0"/>
                    </a:p>
                  </a:txBody>
                  <a:tcPr/>
                </a:tc>
                <a:tc>
                  <a:txBody>
                    <a:bodyPr/>
                    <a:lstStyle/>
                    <a:p>
                      <a:pPr algn="ctr"/>
                      <a:r>
                        <a:rPr lang="en-US" dirty="0" err="1"/>
                        <a:t>Xử</a:t>
                      </a:r>
                      <a:r>
                        <a:rPr lang="en-US" dirty="0"/>
                        <a:t> </a:t>
                      </a:r>
                      <a:r>
                        <a:rPr lang="en-US" dirty="0" err="1"/>
                        <a:t>lý</a:t>
                      </a:r>
                      <a:endParaRPr lang="en-US" dirty="0"/>
                    </a:p>
                  </a:txBody>
                  <a:tcPr/>
                </a:tc>
                <a:extLst>
                  <a:ext uri="{0D108BD9-81ED-4DB2-BD59-A6C34878D82A}">
                    <a16:rowId xmlns:a16="http://schemas.microsoft.com/office/drawing/2014/main" val="3894539644"/>
                  </a:ext>
                </a:extLst>
              </a:tr>
              <a:tr h="370840">
                <a:tc>
                  <a:txBody>
                    <a:bodyPr/>
                    <a:lstStyle/>
                    <a:p>
                      <a:r>
                        <a:rPr lang="en-US" dirty="0" err="1"/>
                        <a:t>Không</a:t>
                      </a:r>
                      <a:r>
                        <a:rPr lang="en-US" dirty="0"/>
                        <a:t> </a:t>
                      </a:r>
                      <a:r>
                        <a:rPr lang="en-US" dirty="0" err="1"/>
                        <a:t>tính</a:t>
                      </a:r>
                      <a:r>
                        <a:rPr lang="en-US" dirty="0"/>
                        <a:t> </a:t>
                      </a:r>
                      <a:r>
                        <a:rPr lang="en-US" dirty="0" err="1"/>
                        <a:t>được</a:t>
                      </a:r>
                      <a:r>
                        <a:rPr lang="en-US" dirty="0"/>
                        <a:t> </a:t>
                      </a:r>
                      <a:r>
                        <a:rPr lang="en-US" dirty="0" err="1"/>
                        <a:t>giá</a:t>
                      </a:r>
                      <a:r>
                        <a:rPr lang="en-US" dirty="0"/>
                        <a:t> </a:t>
                      </a:r>
                      <a:r>
                        <a:rPr lang="en-US" dirty="0" err="1"/>
                        <a:t>trị</a:t>
                      </a:r>
                      <a:r>
                        <a:rPr lang="en-US" dirty="0"/>
                        <a:t> </a:t>
                      </a:r>
                      <a:r>
                        <a:rPr lang="en-US" b="1" dirty="0">
                          <a:solidFill>
                            <a:schemeClr val="accent1">
                              <a:lumMod val="75000"/>
                            </a:schemeClr>
                          </a:solidFill>
                          <a:latin typeface="Constantia" panose="02030602050306030303" pitchFamily="18" charset="0"/>
                          <a:cs typeface="Times New Roman" pitchFamily="18" charset="0"/>
                        </a:rPr>
                        <a:t>m3</a:t>
                      </a:r>
                      <a:r>
                        <a:rPr lang="en-US" dirty="0"/>
                        <a:t> </a:t>
                      </a:r>
                    </a:p>
                  </a:txBody>
                  <a:tcPr/>
                </a:tc>
                <a:tc>
                  <a:txBody>
                    <a:bodyPr/>
                    <a:lstStyle/>
                    <a:p>
                      <a:r>
                        <a:rPr lang="en-US" dirty="0" err="1"/>
                        <a:t>Phương</a:t>
                      </a:r>
                      <a:r>
                        <a:rPr lang="en-US" dirty="0"/>
                        <a:t> </a:t>
                      </a:r>
                      <a:r>
                        <a:rPr lang="en-US" dirty="0" err="1"/>
                        <a:t>pháp</a:t>
                      </a:r>
                      <a:r>
                        <a:rPr lang="en-US" dirty="0"/>
                        <a:t> </a:t>
                      </a:r>
                      <a:r>
                        <a:rPr lang="en-US" dirty="0" err="1"/>
                        <a:t>phụ</a:t>
                      </a:r>
                      <a:r>
                        <a:rPr lang="en-US" dirty="0"/>
                        <a:t> </a:t>
                      </a:r>
                      <a:r>
                        <a:rPr lang="en-US" dirty="0" err="1"/>
                        <a:t>lục</a:t>
                      </a:r>
                      <a:r>
                        <a:rPr lang="en-US" dirty="0"/>
                        <a:t> V </a:t>
                      </a:r>
                      <a:r>
                        <a:rPr lang="en-US" dirty="0" err="1"/>
                        <a:t>cho</a:t>
                      </a:r>
                      <a:r>
                        <a:rPr lang="en-US" dirty="0"/>
                        <a:t> </a:t>
                      </a:r>
                      <a:r>
                        <a:rPr lang="en-US" dirty="0" err="1"/>
                        <a:t>kết</a:t>
                      </a:r>
                      <a:r>
                        <a:rPr lang="en-US" dirty="0"/>
                        <a:t> </a:t>
                      </a:r>
                      <a:r>
                        <a:rPr lang="en-US" dirty="0" err="1"/>
                        <a:t>quả</a:t>
                      </a:r>
                      <a:r>
                        <a:rPr lang="en-US" dirty="0"/>
                        <a:t> </a:t>
                      </a:r>
                      <a:r>
                        <a:rPr lang="en-US" dirty="0" err="1"/>
                        <a:t>nhất</a:t>
                      </a:r>
                      <a:r>
                        <a:rPr lang="en-US" dirty="0"/>
                        <a:t> </a:t>
                      </a:r>
                      <a:r>
                        <a:rPr lang="en-US" dirty="0" err="1"/>
                        <a:t>quán</a:t>
                      </a:r>
                      <a:endParaRPr lang="en-US" dirty="0"/>
                    </a:p>
                  </a:txBody>
                  <a:tcPr/>
                </a:tc>
                <a:extLst>
                  <a:ext uri="{0D108BD9-81ED-4DB2-BD59-A6C34878D82A}">
                    <a16:rowId xmlns:a16="http://schemas.microsoft.com/office/drawing/2014/main" val="438322025"/>
                  </a:ext>
                </a:extLst>
              </a:tr>
            </a:tbl>
          </a:graphicData>
        </a:graphic>
      </p:graphicFrame>
      <p:sp>
        <p:nvSpPr>
          <p:cNvPr id="5" name="TextBox 4">
            <a:extLst>
              <a:ext uri="{FF2B5EF4-FFF2-40B4-BE49-F238E27FC236}">
                <a16:creationId xmlns:a16="http://schemas.microsoft.com/office/drawing/2014/main" id="{17A9A53B-363D-9942-A910-24D0259F2F2A}"/>
              </a:ext>
            </a:extLst>
          </p:cNvPr>
          <p:cNvSpPr txBox="1"/>
          <p:nvPr/>
        </p:nvSpPr>
        <p:spPr>
          <a:xfrm>
            <a:off x="5781365" y="3397341"/>
            <a:ext cx="2160240" cy="369332"/>
          </a:xfrm>
          <a:prstGeom prst="rect">
            <a:avLst/>
          </a:prstGeom>
          <a:noFill/>
        </p:spPr>
        <p:txBody>
          <a:bodyPr wrap="square" rtlCol="0">
            <a:spAutoFit/>
          </a:bodyPr>
          <a:lstStyle/>
          <a:p>
            <a:pPr algn="ctr"/>
            <a:r>
              <a:rPr lang="en-US" b="1" dirty="0" err="1"/>
              <a:t>Nhà</a:t>
            </a:r>
            <a:r>
              <a:rPr lang="en-US" b="1" dirty="0"/>
              <a:t> </a:t>
            </a:r>
            <a:r>
              <a:rPr lang="en-US" b="1" dirty="0" err="1"/>
              <a:t>nước</a:t>
            </a:r>
            <a:endParaRPr lang="en-US" b="1" dirty="0"/>
          </a:p>
        </p:txBody>
      </p:sp>
      <p:sp>
        <p:nvSpPr>
          <p:cNvPr id="7" name="TextBox 6">
            <a:extLst>
              <a:ext uri="{FF2B5EF4-FFF2-40B4-BE49-F238E27FC236}">
                <a16:creationId xmlns:a16="http://schemas.microsoft.com/office/drawing/2014/main" id="{46883311-53B2-8E49-831E-D305062C8870}"/>
              </a:ext>
            </a:extLst>
          </p:cNvPr>
          <p:cNvSpPr txBox="1"/>
          <p:nvPr/>
        </p:nvSpPr>
        <p:spPr>
          <a:xfrm>
            <a:off x="971600" y="3536060"/>
            <a:ext cx="2160240" cy="369332"/>
          </a:xfrm>
          <a:prstGeom prst="rect">
            <a:avLst/>
          </a:prstGeom>
          <a:noFill/>
        </p:spPr>
        <p:txBody>
          <a:bodyPr wrap="square" rtlCol="0">
            <a:spAutoFit/>
          </a:bodyPr>
          <a:lstStyle/>
          <a:p>
            <a:pPr algn="ctr"/>
            <a:r>
              <a:rPr lang="en-US" b="1" dirty="0" err="1"/>
              <a:t>Nhà</a:t>
            </a:r>
            <a:r>
              <a:rPr lang="en-US" b="1" dirty="0"/>
              <a:t> </a:t>
            </a:r>
            <a:r>
              <a:rPr lang="en-US" b="1" dirty="0" err="1"/>
              <a:t>đầu</a:t>
            </a:r>
            <a:r>
              <a:rPr lang="en-US" b="1" dirty="0"/>
              <a:t> </a:t>
            </a:r>
            <a:r>
              <a:rPr lang="en-US" b="1" dirty="0" err="1"/>
              <a:t>tư</a:t>
            </a:r>
            <a:endParaRPr lang="en-US" b="1" dirty="0"/>
          </a:p>
        </p:txBody>
      </p:sp>
      <p:graphicFrame>
        <p:nvGraphicFramePr>
          <p:cNvPr id="8" name="Table 7">
            <a:extLst>
              <a:ext uri="{FF2B5EF4-FFF2-40B4-BE49-F238E27FC236}">
                <a16:creationId xmlns:a16="http://schemas.microsoft.com/office/drawing/2014/main" id="{3D793F66-21DC-F742-AF95-89AD046037CA}"/>
              </a:ext>
            </a:extLst>
          </p:cNvPr>
          <p:cNvGraphicFramePr>
            <a:graphicFrameLocks noGrp="1"/>
          </p:cNvGraphicFramePr>
          <p:nvPr>
            <p:extLst>
              <p:ext uri="{D42A27DB-BD31-4B8C-83A1-F6EECF244321}">
                <p14:modId xmlns:p14="http://schemas.microsoft.com/office/powerpoint/2010/main" val="3892809847"/>
              </p:ext>
            </p:extLst>
          </p:nvPr>
        </p:nvGraphicFramePr>
        <p:xfrm>
          <a:off x="323528" y="4005064"/>
          <a:ext cx="3816424" cy="1554480"/>
        </p:xfrm>
        <a:graphic>
          <a:graphicData uri="http://schemas.openxmlformats.org/drawingml/2006/table">
            <a:tbl>
              <a:tblPr firstRow="1" bandRow="1">
                <a:tableStyleId>{5C22544A-7EE6-4342-B048-85BDC9FD1C3A}</a:tableStyleId>
              </a:tblPr>
              <a:tblGrid>
                <a:gridCol w="1908212">
                  <a:extLst>
                    <a:ext uri="{9D8B030D-6E8A-4147-A177-3AD203B41FA5}">
                      <a16:colId xmlns:a16="http://schemas.microsoft.com/office/drawing/2014/main" val="421719987"/>
                    </a:ext>
                  </a:extLst>
                </a:gridCol>
                <a:gridCol w="1908212">
                  <a:extLst>
                    <a:ext uri="{9D8B030D-6E8A-4147-A177-3AD203B41FA5}">
                      <a16:colId xmlns:a16="http://schemas.microsoft.com/office/drawing/2014/main" val="1566782736"/>
                    </a:ext>
                  </a:extLst>
                </a:gridCol>
              </a:tblGrid>
              <a:tr h="342448">
                <a:tc>
                  <a:txBody>
                    <a:bodyPr/>
                    <a:lstStyle/>
                    <a:p>
                      <a:pPr algn="ctr"/>
                      <a:r>
                        <a:rPr lang="en-US" dirty="0"/>
                        <a:t>Quan </a:t>
                      </a:r>
                      <a:r>
                        <a:rPr lang="en-US" dirty="0" err="1"/>
                        <a:t>ngại</a:t>
                      </a:r>
                      <a:endParaRPr lang="en-US" dirty="0"/>
                    </a:p>
                  </a:txBody>
                  <a:tcPr/>
                </a:tc>
                <a:tc>
                  <a:txBody>
                    <a:bodyPr/>
                    <a:lstStyle/>
                    <a:p>
                      <a:pPr algn="ctr"/>
                      <a:r>
                        <a:rPr lang="en-US" dirty="0" err="1"/>
                        <a:t>Xử</a:t>
                      </a:r>
                      <a:r>
                        <a:rPr lang="en-US" dirty="0"/>
                        <a:t> </a:t>
                      </a:r>
                      <a:r>
                        <a:rPr lang="en-US" dirty="0" err="1"/>
                        <a:t>lý</a:t>
                      </a:r>
                      <a:endParaRPr lang="en-US" dirty="0"/>
                    </a:p>
                  </a:txBody>
                  <a:tcPr/>
                </a:tc>
                <a:extLst>
                  <a:ext uri="{0D108BD9-81ED-4DB2-BD59-A6C34878D82A}">
                    <a16:rowId xmlns:a16="http://schemas.microsoft.com/office/drawing/2014/main" val="3894539644"/>
                  </a:ext>
                </a:extLst>
              </a:tr>
              <a:tr h="1097712">
                <a:tc>
                  <a:txBody>
                    <a:bodyPr/>
                    <a:lstStyle/>
                    <a:p>
                      <a:r>
                        <a:rPr lang="en-US" dirty="0" err="1"/>
                        <a:t>Không</a:t>
                      </a:r>
                      <a:r>
                        <a:rPr lang="en-US" dirty="0"/>
                        <a:t> </a:t>
                      </a:r>
                      <a:r>
                        <a:rPr lang="en-US" dirty="0" err="1"/>
                        <a:t>lường</a:t>
                      </a:r>
                      <a:r>
                        <a:rPr lang="en-US" dirty="0"/>
                        <a:t> </a:t>
                      </a:r>
                      <a:r>
                        <a:rPr lang="en-US" dirty="0" err="1"/>
                        <a:t>trước</a:t>
                      </a:r>
                      <a:r>
                        <a:rPr lang="en-US" dirty="0"/>
                        <a:t> </a:t>
                      </a:r>
                      <a:r>
                        <a:rPr lang="en-US" dirty="0" err="1"/>
                        <a:t>được</a:t>
                      </a:r>
                      <a:r>
                        <a:rPr lang="en-US" dirty="0"/>
                        <a:t> chi </a:t>
                      </a:r>
                      <a:r>
                        <a:rPr lang="en-US" dirty="0" err="1"/>
                        <a:t>phí</a:t>
                      </a:r>
                      <a:r>
                        <a:rPr lang="en-US" dirty="0"/>
                        <a:t> </a:t>
                      </a:r>
                      <a:r>
                        <a:rPr lang="en-US" dirty="0" err="1"/>
                        <a:t>đầu</a:t>
                      </a:r>
                      <a:r>
                        <a:rPr lang="en-US" dirty="0"/>
                        <a:t> </a:t>
                      </a:r>
                      <a:r>
                        <a:rPr lang="en-US" dirty="0" err="1"/>
                        <a:t>tư</a:t>
                      </a:r>
                      <a:endParaRPr lang="en-US" dirty="0"/>
                    </a:p>
                  </a:txBody>
                  <a:tcPr/>
                </a:tc>
                <a:tc>
                  <a:txBody>
                    <a:bodyPr/>
                    <a:lstStyle/>
                    <a:p>
                      <a:r>
                        <a:rPr lang="en-US" dirty="0" err="1"/>
                        <a:t>Điều</a:t>
                      </a:r>
                      <a:r>
                        <a:rPr lang="en-US" dirty="0"/>
                        <a:t> 47, </a:t>
                      </a:r>
                      <a:r>
                        <a:rPr lang="en-US" dirty="0" err="1"/>
                        <a:t>khoản</a:t>
                      </a:r>
                      <a:r>
                        <a:rPr lang="en-US" dirty="0"/>
                        <a:t> 2, </a:t>
                      </a:r>
                      <a:r>
                        <a:rPr lang="en-US" dirty="0" err="1"/>
                        <a:t>điểm</a:t>
                      </a:r>
                      <a:r>
                        <a:rPr lang="en-US" dirty="0"/>
                        <a:t> g </a:t>
                      </a:r>
                      <a:r>
                        <a:rPr lang="en-US" dirty="0" err="1"/>
                        <a:t>và</a:t>
                      </a:r>
                      <a:r>
                        <a:rPr lang="en-US" dirty="0"/>
                        <a:t> k </a:t>
                      </a:r>
                      <a:r>
                        <a:rPr lang="en-US" dirty="0" err="1"/>
                        <a:t>xác</a:t>
                      </a:r>
                      <a:r>
                        <a:rPr lang="en-US" dirty="0"/>
                        <a:t> </a:t>
                      </a:r>
                      <a:r>
                        <a:rPr lang="en-US" dirty="0" err="1"/>
                        <a:t>định</a:t>
                      </a:r>
                      <a:r>
                        <a:rPr lang="en-US" dirty="0"/>
                        <a:t> </a:t>
                      </a:r>
                      <a:r>
                        <a:rPr lang="en-US" dirty="0" err="1"/>
                        <a:t>rõ</a:t>
                      </a:r>
                      <a:r>
                        <a:rPr lang="en-US" dirty="0"/>
                        <a:t> </a:t>
                      </a:r>
                      <a:r>
                        <a:rPr lang="en-US" dirty="0" err="1"/>
                        <a:t>đầu</a:t>
                      </a:r>
                      <a:r>
                        <a:rPr lang="en-US" dirty="0"/>
                        <a:t> </a:t>
                      </a:r>
                      <a:r>
                        <a:rPr lang="en-US" dirty="0" err="1"/>
                        <a:t>vào</a:t>
                      </a:r>
                      <a:br>
                        <a:rPr lang="en-US" dirty="0"/>
                      </a:br>
                      <a:endParaRPr lang="en-US" dirty="0"/>
                    </a:p>
                  </a:txBody>
                  <a:tcPr/>
                </a:tc>
                <a:extLst>
                  <a:ext uri="{0D108BD9-81ED-4DB2-BD59-A6C34878D82A}">
                    <a16:rowId xmlns:a16="http://schemas.microsoft.com/office/drawing/2014/main" val="438322025"/>
                  </a:ext>
                </a:extLst>
              </a:tr>
            </a:tbl>
          </a:graphicData>
        </a:graphic>
      </p:graphicFrame>
      <p:sp>
        <p:nvSpPr>
          <p:cNvPr id="6" name="TextBox 5">
            <a:extLst>
              <a:ext uri="{FF2B5EF4-FFF2-40B4-BE49-F238E27FC236}">
                <a16:creationId xmlns:a16="http://schemas.microsoft.com/office/drawing/2014/main" id="{F0D91557-4DF6-2044-9608-9EDFDA735006}"/>
              </a:ext>
            </a:extLst>
          </p:cNvPr>
          <p:cNvSpPr txBox="1"/>
          <p:nvPr/>
        </p:nvSpPr>
        <p:spPr>
          <a:xfrm>
            <a:off x="4323140" y="4522624"/>
            <a:ext cx="576064" cy="375040"/>
          </a:xfrm>
          <a:prstGeom prst="rect">
            <a:avLst/>
          </a:prstGeom>
          <a:noFill/>
        </p:spPr>
        <p:txBody>
          <a:bodyPr wrap="square" rtlCol="0">
            <a:spAutoFit/>
          </a:bodyPr>
          <a:lstStyle/>
          <a:p>
            <a:pPr algn="ctr"/>
            <a:r>
              <a:rPr lang="en-US" b="1" dirty="0"/>
              <a:t>vs</a:t>
            </a:r>
          </a:p>
        </p:txBody>
      </p:sp>
    </p:spTree>
    <p:extLst>
      <p:ext uri="{BB962C8B-B14F-4D97-AF65-F5344CB8AC3E}">
        <p14:creationId xmlns:p14="http://schemas.microsoft.com/office/powerpoint/2010/main" val="1409791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965877-02B1-1642-9569-9396CE264601}"/>
              </a:ext>
            </a:extLst>
          </p:cNvPr>
          <p:cNvSpPr>
            <a:spLocks noGrp="1"/>
          </p:cNvSpPr>
          <p:nvPr>
            <p:ph type="sldNum" sz="quarter" idx="12"/>
          </p:nvPr>
        </p:nvSpPr>
        <p:spPr/>
        <p:txBody>
          <a:bodyPr/>
          <a:lstStyle/>
          <a:p>
            <a:fld id="{F6DA5C58-16BB-4099-8212-F5FAE231E152}" type="slidenum">
              <a:rPr lang="vi-VN" smtClean="0"/>
              <a:t>6</a:t>
            </a:fld>
            <a:endParaRPr lang="vi-VN"/>
          </a:p>
        </p:txBody>
      </p:sp>
      <p:sp>
        <p:nvSpPr>
          <p:cNvPr id="5" name="Title 1">
            <a:extLst>
              <a:ext uri="{FF2B5EF4-FFF2-40B4-BE49-F238E27FC236}">
                <a16:creationId xmlns:a16="http://schemas.microsoft.com/office/drawing/2014/main" id="{846C0831-90EB-4E42-9004-DC35A0CA0A93}"/>
              </a:ext>
            </a:extLst>
          </p:cNvPr>
          <p:cNvSpPr>
            <a:spLocks noGrp="1"/>
          </p:cNvSpPr>
          <p:nvPr>
            <p:ph type="title"/>
          </p:nvPr>
        </p:nvSpPr>
        <p:spPr>
          <a:xfrm>
            <a:off x="457200" y="0"/>
            <a:ext cx="8229600" cy="908720"/>
          </a:xfrm>
        </p:spPr>
        <p:txBody>
          <a:bodyPr>
            <a:normAutofit/>
          </a:bodyPr>
          <a:lstStyle/>
          <a:p>
            <a:r>
              <a:rPr lang="en-US" dirty="0">
                <a:solidFill>
                  <a:schemeClr val="accent1">
                    <a:lumMod val="75000"/>
                  </a:schemeClr>
                </a:solidFill>
              </a:rPr>
              <a:t>2. </a:t>
            </a:r>
            <a:r>
              <a:rPr lang="en-US" dirty="0" err="1">
                <a:solidFill>
                  <a:schemeClr val="accent1">
                    <a:lumMod val="75000"/>
                  </a:schemeClr>
                </a:solidFill>
              </a:rPr>
              <a:t>Tình</a:t>
            </a:r>
            <a:r>
              <a:rPr lang="en-US" dirty="0">
                <a:solidFill>
                  <a:schemeClr val="accent1">
                    <a:lumMod val="75000"/>
                  </a:schemeClr>
                </a:solidFill>
              </a:rPr>
              <a:t> </a:t>
            </a:r>
            <a:r>
              <a:rPr lang="en-US" dirty="0" err="1">
                <a:solidFill>
                  <a:schemeClr val="accent1">
                    <a:lumMod val="75000"/>
                  </a:schemeClr>
                </a:solidFill>
              </a:rPr>
              <a:t>hình</a:t>
            </a:r>
            <a:r>
              <a:rPr lang="en-US" dirty="0">
                <a:solidFill>
                  <a:schemeClr val="accent1">
                    <a:lumMod val="75000"/>
                  </a:schemeClr>
                </a:solidFill>
              </a:rPr>
              <a:t> </a:t>
            </a:r>
            <a:r>
              <a:rPr lang="en-US" dirty="0" err="1">
                <a:solidFill>
                  <a:schemeClr val="accent1">
                    <a:lumMod val="75000"/>
                  </a:schemeClr>
                </a:solidFill>
              </a:rPr>
              <a:t>thực</a:t>
            </a:r>
            <a:r>
              <a:rPr lang="en-US" dirty="0">
                <a:solidFill>
                  <a:schemeClr val="accent1">
                    <a:lumMod val="75000"/>
                  </a:schemeClr>
                </a:solidFill>
              </a:rPr>
              <a:t> </a:t>
            </a:r>
            <a:r>
              <a:rPr lang="en-US" dirty="0" err="1">
                <a:solidFill>
                  <a:schemeClr val="accent1">
                    <a:lumMod val="75000"/>
                  </a:schemeClr>
                </a:solidFill>
              </a:rPr>
              <a:t>hiện</a:t>
            </a:r>
            <a:r>
              <a:rPr lang="en-US" dirty="0">
                <a:solidFill>
                  <a:schemeClr val="accent1">
                    <a:lumMod val="75000"/>
                  </a:schemeClr>
                </a:solidFill>
              </a:rPr>
              <a:t> </a:t>
            </a:r>
            <a:r>
              <a:rPr lang="en-US" b="1" dirty="0">
                <a:solidFill>
                  <a:schemeClr val="accent1">
                    <a:lumMod val="75000"/>
                  </a:schemeClr>
                </a:solidFill>
                <a:latin typeface="Constantia" panose="02030602050306030303" pitchFamily="18" charset="0"/>
                <a:cs typeface="Times New Roman" pitchFamily="18" charset="0"/>
              </a:rPr>
              <a:t>m3</a:t>
            </a:r>
            <a:endParaRPr lang="en-US" dirty="0">
              <a:solidFill>
                <a:schemeClr val="accent1">
                  <a:lumMod val="75000"/>
                </a:schemeClr>
              </a:solidFill>
            </a:endParaRPr>
          </a:p>
        </p:txBody>
      </p:sp>
      <p:sp>
        <p:nvSpPr>
          <p:cNvPr id="2" name="TextBox 1">
            <a:extLst>
              <a:ext uri="{FF2B5EF4-FFF2-40B4-BE49-F238E27FC236}">
                <a16:creationId xmlns:a16="http://schemas.microsoft.com/office/drawing/2014/main" id="{4F0868A4-7164-D748-92C5-B946CE1DDF88}"/>
              </a:ext>
            </a:extLst>
          </p:cNvPr>
          <p:cNvSpPr txBox="1"/>
          <p:nvPr/>
        </p:nvSpPr>
        <p:spPr>
          <a:xfrm>
            <a:off x="1139280" y="1189679"/>
            <a:ext cx="6480720" cy="369332"/>
          </a:xfrm>
          <a:prstGeom prst="rect">
            <a:avLst/>
          </a:prstGeom>
          <a:noFill/>
        </p:spPr>
        <p:txBody>
          <a:bodyPr wrap="square" rtlCol="0">
            <a:spAutoFit/>
          </a:bodyPr>
          <a:lstStyle/>
          <a:p>
            <a:pPr algn="ctr"/>
            <a:r>
              <a:rPr lang="en-US" dirty="0" err="1"/>
              <a:t>Vướng</a:t>
            </a:r>
            <a:r>
              <a:rPr lang="en-US" dirty="0"/>
              <a:t> </a:t>
            </a:r>
            <a:r>
              <a:rPr lang="en-US" dirty="0" err="1"/>
              <a:t>mắc</a:t>
            </a:r>
            <a:r>
              <a:rPr lang="en-US" dirty="0"/>
              <a:t> </a:t>
            </a:r>
            <a:r>
              <a:rPr lang="en-US" dirty="0" err="1"/>
              <a:t>đối</a:t>
            </a:r>
            <a:r>
              <a:rPr lang="en-US" dirty="0"/>
              <a:t> </a:t>
            </a:r>
            <a:r>
              <a:rPr lang="en-US" dirty="0" err="1"/>
              <a:t>với</a:t>
            </a:r>
            <a:r>
              <a:rPr lang="en-US" dirty="0"/>
              <a:t> </a:t>
            </a:r>
            <a:r>
              <a:rPr lang="en-US" dirty="0" err="1"/>
              <a:t>dự</a:t>
            </a:r>
            <a:r>
              <a:rPr lang="en-US" dirty="0"/>
              <a:t> </a:t>
            </a:r>
            <a:r>
              <a:rPr lang="en-US" dirty="0" err="1"/>
              <a:t>án</a:t>
            </a:r>
            <a:r>
              <a:rPr lang="en-US" dirty="0"/>
              <a:t> </a:t>
            </a:r>
            <a:r>
              <a:rPr lang="en-US" dirty="0" err="1"/>
              <a:t>chuyển</a:t>
            </a:r>
            <a:r>
              <a:rPr lang="en-US" dirty="0"/>
              <a:t> </a:t>
            </a:r>
            <a:r>
              <a:rPr lang="en-US" dirty="0" err="1"/>
              <a:t>tiếp</a:t>
            </a:r>
            <a:r>
              <a:rPr lang="en-US" dirty="0"/>
              <a:t> </a:t>
            </a:r>
            <a:r>
              <a:rPr lang="en-US" dirty="0" err="1"/>
              <a:t>ở</a:t>
            </a:r>
            <a:r>
              <a:rPr lang="en-US" dirty="0"/>
              <a:t> </a:t>
            </a:r>
            <a:r>
              <a:rPr lang="en-US" dirty="0" err="1"/>
              <a:t>một</a:t>
            </a:r>
            <a:r>
              <a:rPr lang="en-US" dirty="0"/>
              <a:t> </a:t>
            </a:r>
            <a:r>
              <a:rPr lang="en-US" dirty="0" err="1"/>
              <a:t>số</a:t>
            </a:r>
            <a:r>
              <a:rPr lang="en-US" dirty="0"/>
              <a:t> </a:t>
            </a:r>
            <a:r>
              <a:rPr lang="en-US" dirty="0" err="1"/>
              <a:t>địa</a:t>
            </a:r>
            <a:r>
              <a:rPr lang="en-US" dirty="0"/>
              <a:t> </a:t>
            </a:r>
            <a:r>
              <a:rPr lang="en-US" dirty="0" err="1"/>
              <a:t>phương</a:t>
            </a:r>
            <a:endParaRPr lang="en-US" dirty="0"/>
          </a:p>
        </p:txBody>
      </p:sp>
      <p:graphicFrame>
        <p:nvGraphicFramePr>
          <p:cNvPr id="6" name="Table 5">
            <a:extLst>
              <a:ext uri="{FF2B5EF4-FFF2-40B4-BE49-F238E27FC236}">
                <a16:creationId xmlns:a16="http://schemas.microsoft.com/office/drawing/2014/main" id="{5A124D34-2747-514D-8F0B-130618A76666}"/>
              </a:ext>
            </a:extLst>
          </p:cNvPr>
          <p:cNvGraphicFramePr>
            <a:graphicFrameLocks noGrp="1"/>
          </p:cNvGraphicFramePr>
          <p:nvPr>
            <p:extLst>
              <p:ext uri="{D42A27DB-BD31-4B8C-83A1-F6EECF244321}">
                <p14:modId xmlns:p14="http://schemas.microsoft.com/office/powerpoint/2010/main" val="737120305"/>
              </p:ext>
            </p:extLst>
          </p:nvPr>
        </p:nvGraphicFramePr>
        <p:xfrm>
          <a:off x="1944688" y="1972691"/>
          <a:ext cx="4608512" cy="2677232"/>
        </p:xfrm>
        <a:graphic>
          <a:graphicData uri="http://schemas.openxmlformats.org/drawingml/2006/table">
            <a:tbl>
              <a:tblPr firstRow="1" bandRow="1">
                <a:tableStyleId>{5C22544A-7EE6-4342-B048-85BDC9FD1C3A}</a:tableStyleId>
              </a:tblPr>
              <a:tblGrid>
                <a:gridCol w="1431215">
                  <a:extLst>
                    <a:ext uri="{9D8B030D-6E8A-4147-A177-3AD203B41FA5}">
                      <a16:colId xmlns:a16="http://schemas.microsoft.com/office/drawing/2014/main" val="3955840138"/>
                    </a:ext>
                  </a:extLst>
                </a:gridCol>
                <a:gridCol w="1665128">
                  <a:extLst>
                    <a:ext uri="{9D8B030D-6E8A-4147-A177-3AD203B41FA5}">
                      <a16:colId xmlns:a16="http://schemas.microsoft.com/office/drawing/2014/main" val="1902466427"/>
                    </a:ext>
                  </a:extLst>
                </a:gridCol>
                <a:gridCol w="1512169">
                  <a:extLst>
                    <a:ext uri="{9D8B030D-6E8A-4147-A177-3AD203B41FA5}">
                      <a16:colId xmlns:a16="http://schemas.microsoft.com/office/drawing/2014/main" val="1755286926"/>
                    </a:ext>
                  </a:extLst>
                </a:gridCol>
              </a:tblGrid>
              <a:tr h="360040">
                <a:tc>
                  <a:txBody>
                    <a:bodyPr/>
                    <a:lstStyle/>
                    <a:p>
                      <a:pPr algn="ctr"/>
                      <a:r>
                        <a:rPr lang="en-US" sz="1400" dirty="0" err="1"/>
                        <a:t>Tỉnh</a:t>
                      </a:r>
                      <a:endParaRPr lang="en-US" sz="1400" dirty="0"/>
                    </a:p>
                  </a:txBody>
                  <a:tcPr/>
                </a:tc>
                <a:tc>
                  <a:txBody>
                    <a:bodyPr/>
                    <a:lstStyle/>
                    <a:p>
                      <a:pPr algn="ctr"/>
                      <a:r>
                        <a:rPr lang="en-US" sz="1400" dirty="0" err="1"/>
                        <a:t>Số</a:t>
                      </a:r>
                      <a:r>
                        <a:rPr lang="en-US" sz="1400" dirty="0"/>
                        <a:t> </a:t>
                      </a:r>
                      <a:r>
                        <a:rPr lang="en-US" sz="1400" dirty="0" err="1"/>
                        <a:t>chuyển</a:t>
                      </a:r>
                      <a:r>
                        <a:rPr lang="en-US" sz="1400" dirty="0"/>
                        <a:t> </a:t>
                      </a:r>
                      <a:r>
                        <a:rPr lang="en-US" sz="1400" dirty="0" err="1"/>
                        <a:t>tiếp</a:t>
                      </a:r>
                      <a:endParaRPr lang="en-US" sz="1400" dirty="0"/>
                    </a:p>
                  </a:txBody>
                  <a:tcPr/>
                </a:tc>
                <a:tc>
                  <a:txBody>
                    <a:bodyPr/>
                    <a:lstStyle/>
                    <a:p>
                      <a:pPr algn="ctr"/>
                      <a:r>
                        <a:rPr lang="en-US" sz="1400" dirty="0" err="1"/>
                        <a:t>Số</a:t>
                      </a:r>
                      <a:r>
                        <a:rPr lang="en-US" sz="1400" dirty="0"/>
                        <a:t> </a:t>
                      </a:r>
                      <a:r>
                        <a:rPr lang="en-US" sz="1400" dirty="0" err="1"/>
                        <a:t>mới</a:t>
                      </a:r>
                      <a:r>
                        <a:rPr lang="en-US" sz="1400" b="1" kern="1200" dirty="0">
                          <a:solidFill>
                            <a:schemeClr val="lt1"/>
                          </a:solidFill>
                          <a:effectLst/>
                          <a:latin typeface="+mn-lt"/>
                          <a:ea typeface="+mn-ea"/>
                          <a:cs typeface="+mn-cs"/>
                        </a:rPr>
                        <a:t> </a:t>
                      </a:r>
                      <a:endParaRPr lang="en-US" sz="1400" dirty="0"/>
                    </a:p>
                  </a:txBody>
                  <a:tcPr/>
                </a:tc>
                <a:extLst>
                  <a:ext uri="{0D108BD9-81ED-4DB2-BD59-A6C34878D82A}">
                    <a16:rowId xmlns:a16="http://schemas.microsoft.com/office/drawing/2014/main" val="1546083162"/>
                  </a:ext>
                </a:extLst>
              </a:tr>
              <a:tr h="399278">
                <a:tc>
                  <a:txBody>
                    <a:bodyPr/>
                    <a:lstStyle/>
                    <a:p>
                      <a:r>
                        <a:rPr lang="en-US" sz="1400" b="1" dirty="0" err="1"/>
                        <a:t>Phú</a:t>
                      </a:r>
                      <a:r>
                        <a:rPr lang="en-US" sz="1400" b="1" dirty="0"/>
                        <a:t> </a:t>
                      </a:r>
                      <a:r>
                        <a:rPr lang="en-US" sz="1400" b="1" dirty="0" err="1"/>
                        <a:t>Yên</a:t>
                      </a:r>
                      <a:endParaRPr lang="en-US" sz="1400" b="1" dirty="0"/>
                    </a:p>
                  </a:txBody>
                  <a:tcPr/>
                </a:tc>
                <a:tc>
                  <a:txBody>
                    <a:bodyPr/>
                    <a:lstStyle/>
                    <a:p>
                      <a:pPr algn="ctr"/>
                      <a:r>
                        <a:rPr lang="en-US" sz="1400" dirty="0"/>
                        <a:t>03</a:t>
                      </a:r>
                    </a:p>
                  </a:txBody>
                  <a:tcPr/>
                </a:tc>
                <a:tc>
                  <a:txBody>
                    <a:bodyPr/>
                    <a:lstStyle/>
                    <a:p>
                      <a:pPr algn="ctr"/>
                      <a:endParaRPr lang="en-US" sz="1400" dirty="0"/>
                    </a:p>
                  </a:txBody>
                  <a:tcPr/>
                </a:tc>
                <a:extLst>
                  <a:ext uri="{0D108BD9-81ED-4DB2-BD59-A6C34878D82A}">
                    <a16:rowId xmlns:a16="http://schemas.microsoft.com/office/drawing/2014/main" val="1462520628"/>
                  </a:ext>
                </a:extLst>
              </a:tr>
              <a:tr h="320802">
                <a:tc>
                  <a:txBody>
                    <a:bodyPr/>
                    <a:lstStyle/>
                    <a:p>
                      <a:r>
                        <a:rPr lang="en-US" sz="1400" b="1" dirty="0"/>
                        <a:t>Cao </a:t>
                      </a:r>
                      <a:r>
                        <a:rPr lang="en-US" sz="1400" b="1" dirty="0" err="1"/>
                        <a:t>Bằng</a:t>
                      </a:r>
                      <a:endParaRPr lang="en-US" sz="1400" b="1" dirty="0"/>
                    </a:p>
                  </a:txBody>
                  <a:tcPr/>
                </a:tc>
                <a:tc>
                  <a:txBody>
                    <a:bodyPr/>
                    <a:lstStyle/>
                    <a:p>
                      <a:pPr algn="ctr"/>
                      <a:endParaRPr lang="en-US" sz="1400" dirty="0"/>
                    </a:p>
                  </a:txBody>
                  <a:tcPr/>
                </a:tc>
                <a:tc>
                  <a:txBody>
                    <a:bodyPr/>
                    <a:lstStyle/>
                    <a:p>
                      <a:pPr algn="ctr"/>
                      <a:r>
                        <a:rPr lang="en-US" sz="1400" dirty="0"/>
                        <a:t>01</a:t>
                      </a:r>
                    </a:p>
                  </a:txBody>
                  <a:tcPr/>
                </a:tc>
                <a:extLst>
                  <a:ext uri="{0D108BD9-81ED-4DB2-BD59-A6C34878D82A}">
                    <a16:rowId xmlns:a16="http://schemas.microsoft.com/office/drawing/2014/main" val="4045741102"/>
                  </a:ext>
                </a:extLst>
              </a:tr>
              <a:tr h="399278">
                <a:tc>
                  <a:txBody>
                    <a:bodyPr/>
                    <a:lstStyle/>
                    <a:p>
                      <a:r>
                        <a:rPr lang="en-US" sz="1400" b="1" dirty="0" err="1"/>
                        <a:t>Thái</a:t>
                      </a:r>
                      <a:r>
                        <a:rPr lang="en-US" sz="1400" b="1" dirty="0"/>
                        <a:t> </a:t>
                      </a:r>
                      <a:r>
                        <a:rPr lang="en-US" sz="1400" b="1" dirty="0" err="1"/>
                        <a:t>Nguyên</a:t>
                      </a:r>
                      <a:endParaRPr lang="en-US" sz="1400" b="1" dirty="0"/>
                    </a:p>
                  </a:txBody>
                  <a:tcPr/>
                </a:tc>
                <a:tc>
                  <a:txBody>
                    <a:bodyPr/>
                    <a:lstStyle/>
                    <a:p>
                      <a:pPr algn="ctr"/>
                      <a:r>
                        <a:rPr lang="en-US" sz="1400" dirty="0"/>
                        <a:t>4</a:t>
                      </a:r>
                    </a:p>
                  </a:txBody>
                  <a:tcPr/>
                </a:tc>
                <a:tc>
                  <a:txBody>
                    <a:bodyPr/>
                    <a:lstStyle/>
                    <a:p>
                      <a:pPr algn="ctr"/>
                      <a:r>
                        <a:rPr lang="en-US" sz="1400" dirty="0"/>
                        <a:t>0</a:t>
                      </a:r>
                    </a:p>
                  </a:txBody>
                  <a:tcPr/>
                </a:tc>
                <a:extLst>
                  <a:ext uri="{0D108BD9-81ED-4DB2-BD59-A6C34878D82A}">
                    <a16:rowId xmlns:a16="http://schemas.microsoft.com/office/drawing/2014/main" val="2339563211"/>
                  </a:ext>
                </a:extLst>
              </a:tr>
              <a:tr h="399278">
                <a:tc>
                  <a:txBody>
                    <a:bodyPr/>
                    <a:lstStyle/>
                    <a:p>
                      <a:r>
                        <a:rPr lang="en-US" sz="1400" b="1" dirty="0" err="1"/>
                        <a:t>Bắc</a:t>
                      </a:r>
                      <a:r>
                        <a:rPr lang="en-US" sz="1400" b="1" dirty="0"/>
                        <a:t> </a:t>
                      </a:r>
                      <a:r>
                        <a:rPr lang="en-US" sz="1400" b="1" dirty="0" err="1"/>
                        <a:t>Giang</a:t>
                      </a:r>
                      <a:endParaRPr lang="en-US" sz="1400" b="1" dirty="0"/>
                    </a:p>
                  </a:txBody>
                  <a:tcPr/>
                </a:tc>
                <a:tc>
                  <a:txBody>
                    <a:bodyPr/>
                    <a:lstStyle/>
                    <a:p>
                      <a:pPr algn="ctr"/>
                      <a:r>
                        <a:rPr lang="en-US" sz="1400" dirty="0"/>
                        <a:t>0</a:t>
                      </a:r>
                    </a:p>
                  </a:txBody>
                  <a:tcPr/>
                </a:tc>
                <a:tc>
                  <a:txBody>
                    <a:bodyPr/>
                    <a:lstStyle/>
                    <a:p>
                      <a:pPr algn="ctr"/>
                      <a:r>
                        <a:rPr lang="en-US" sz="1400" dirty="0"/>
                        <a:t>9</a:t>
                      </a:r>
                    </a:p>
                  </a:txBody>
                  <a:tcPr/>
                </a:tc>
                <a:extLst>
                  <a:ext uri="{0D108BD9-81ED-4DB2-BD59-A6C34878D82A}">
                    <a16:rowId xmlns:a16="http://schemas.microsoft.com/office/drawing/2014/main" val="2152436969"/>
                  </a:ext>
                </a:extLst>
              </a:tr>
              <a:tr h="399278">
                <a:tc>
                  <a:txBody>
                    <a:bodyPr/>
                    <a:lstStyle/>
                    <a:p>
                      <a:r>
                        <a:rPr lang="en-US" sz="1400" b="1" dirty="0"/>
                        <a:t>Thanh </a:t>
                      </a:r>
                      <a:r>
                        <a:rPr lang="en-US" sz="1400" b="1" dirty="0" err="1"/>
                        <a:t>Hóa</a:t>
                      </a:r>
                      <a:endParaRPr lang="en-US" sz="1400" b="1" dirty="0"/>
                    </a:p>
                  </a:txBody>
                  <a:tcPr/>
                </a:tc>
                <a:tc>
                  <a:txBody>
                    <a:bodyPr/>
                    <a:lstStyle/>
                    <a:p>
                      <a:pPr algn="ctr"/>
                      <a:r>
                        <a:rPr lang="en-US" sz="1400" dirty="0"/>
                        <a:t>11</a:t>
                      </a:r>
                    </a:p>
                  </a:txBody>
                  <a:tcPr/>
                </a:tc>
                <a:tc>
                  <a:txBody>
                    <a:bodyPr/>
                    <a:lstStyle/>
                    <a:p>
                      <a:pPr algn="ctr"/>
                      <a:r>
                        <a:rPr lang="en-US" sz="1400" dirty="0"/>
                        <a:t>5</a:t>
                      </a:r>
                    </a:p>
                  </a:txBody>
                  <a:tcPr/>
                </a:tc>
                <a:extLst>
                  <a:ext uri="{0D108BD9-81ED-4DB2-BD59-A6C34878D82A}">
                    <a16:rowId xmlns:a16="http://schemas.microsoft.com/office/drawing/2014/main" val="4189939733"/>
                  </a:ext>
                </a:extLst>
              </a:tr>
              <a:tr h="399278">
                <a:tc>
                  <a:txBody>
                    <a:bodyPr/>
                    <a:lstStyle/>
                    <a:p>
                      <a:r>
                        <a:rPr lang="en-US" sz="1400" b="1" dirty="0" err="1"/>
                        <a:t>Cần</a:t>
                      </a:r>
                      <a:r>
                        <a:rPr lang="en-US" sz="1400" b="1" dirty="0"/>
                        <a:t> </a:t>
                      </a:r>
                      <a:r>
                        <a:rPr lang="en-US" sz="1400" b="1" dirty="0" err="1"/>
                        <a:t>Thơ</a:t>
                      </a:r>
                      <a:endParaRPr lang="en-US" sz="1400" b="1" dirty="0"/>
                    </a:p>
                  </a:txBody>
                  <a:tcPr/>
                </a:tc>
                <a:tc>
                  <a:txBody>
                    <a:bodyPr/>
                    <a:lstStyle/>
                    <a:p>
                      <a:pPr algn="ctr"/>
                      <a:endParaRPr lang="en-US" sz="1400" dirty="0"/>
                    </a:p>
                  </a:txBody>
                  <a:tcPr/>
                </a:tc>
                <a:tc>
                  <a:txBody>
                    <a:bodyPr/>
                    <a:lstStyle/>
                    <a:p>
                      <a:pPr algn="ctr"/>
                      <a:r>
                        <a:rPr lang="en-US" sz="1400" dirty="0"/>
                        <a:t>01</a:t>
                      </a:r>
                    </a:p>
                  </a:txBody>
                  <a:tcPr/>
                </a:tc>
                <a:extLst>
                  <a:ext uri="{0D108BD9-81ED-4DB2-BD59-A6C34878D82A}">
                    <a16:rowId xmlns:a16="http://schemas.microsoft.com/office/drawing/2014/main" val="787551645"/>
                  </a:ext>
                </a:extLst>
              </a:tr>
            </a:tbl>
          </a:graphicData>
        </a:graphic>
      </p:graphicFrame>
    </p:spTree>
    <p:extLst>
      <p:ext uri="{BB962C8B-B14F-4D97-AF65-F5344CB8AC3E}">
        <p14:creationId xmlns:p14="http://schemas.microsoft.com/office/powerpoint/2010/main" val="2359408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4510DE-9A95-FB42-A775-BF0BF6E1EF60}"/>
              </a:ext>
            </a:extLst>
          </p:cNvPr>
          <p:cNvSpPr>
            <a:spLocks noGrp="1"/>
          </p:cNvSpPr>
          <p:nvPr>
            <p:ph type="sldNum" sz="quarter" idx="12"/>
          </p:nvPr>
        </p:nvSpPr>
        <p:spPr/>
        <p:txBody>
          <a:bodyPr/>
          <a:lstStyle/>
          <a:p>
            <a:fld id="{F6DA5C58-16BB-4099-8212-F5FAE231E152}" type="slidenum">
              <a:rPr lang="vi-VN" smtClean="0"/>
              <a:t>7</a:t>
            </a:fld>
            <a:endParaRPr lang="vi-VN"/>
          </a:p>
        </p:txBody>
      </p:sp>
      <p:sp>
        <p:nvSpPr>
          <p:cNvPr id="10" name="Title 1">
            <a:extLst>
              <a:ext uri="{FF2B5EF4-FFF2-40B4-BE49-F238E27FC236}">
                <a16:creationId xmlns:a16="http://schemas.microsoft.com/office/drawing/2014/main" id="{8CF3E2D8-F873-EF42-9387-E826AF4A90D3}"/>
              </a:ext>
            </a:extLst>
          </p:cNvPr>
          <p:cNvSpPr>
            <a:spLocks noGrp="1"/>
          </p:cNvSpPr>
          <p:nvPr>
            <p:ph type="title"/>
          </p:nvPr>
        </p:nvSpPr>
        <p:spPr>
          <a:xfrm>
            <a:off x="457200" y="0"/>
            <a:ext cx="8229600" cy="908720"/>
          </a:xfrm>
        </p:spPr>
        <p:txBody>
          <a:bodyPr>
            <a:normAutofit/>
          </a:bodyPr>
          <a:lstStyle/>
          <a:p>
            <a:r>
              <a:rPr lang="en-US" dirty="0">
                <a:solidFill>
                  <a:schemeClr val="accent1">
                    <a:lumMod val="75000"/>
                  </a:schemeClr>
                </a:solidFill>
              </a:rPr>
              <a:t>3. </a:t>
            </a:r>
            <a:r>
              <a:rPr lang="en-US" dirty="0" err="1">
                <a:solidFill>
                  <a:schemeClr val="accent1">
                    <a:lumMod val="75000"/>
                  </a:schemeClr>
                </a:solidFill>
              </a:rPr>
              <a:t>Bối</a:t>
            </a:r>
            <a:r>
              <a:rPr lang="en-US" dirty="0">
                <a:solidFill>
                  <a:schemeClr val="accent1">
                    <a:lumMod val="75000"/>
                  </a:schemeClr>
                </a:solidFill>
              </a:rPr>
              <a:t> </a:t>
            </a:r>
            <a:r>
              <a:rPr lang="en-US" dirty="0" err="1">
                <a:solidFill>
                  <a:schemeClr val="accent1">
                    <a:lumMod val="75000"/>
                  </a:schemeClr>
                </a:solidFill>
              </a:rPr>
              <a:t>cảnh</a:t>
            </a:r>
            <a:r>
              <a:rPr lang="en-US" dirty="0">
                <a:solidFill>
                  <a:schemeClr val="accent1">
                    <a:lumMod val="75000"/>
                  </a:schemeClr>
                </a:solidFill>
              </a:rPr>
              <a:t> </a:t>
            </a:r>
            <a:r>
              <a:rPr lang="en-US" dirty="0" err="1">
                <a:solidFill>
                  <a:schemeClr val="accent1">
                    <a:lumMod val="75000"/>
                  </a:schemeClr>
                </a:solidFill>
              </a:rPr>
              <a:t>triển</a:t>
            </a:r>
            <a:r>
              <a:rPr lang="en-US" dirty="0">
                <a:solidFill>
                  <a:schemeClr val="accent1">
                    <a:lumMod val="75000"/>
                  </a:schemeClr>
                </a:solidFill>
              </a:rPr>
              <a:t> </a:t>
            </a:r>
            <a:r>
              <a:rPr lang="en-US" dirty="0" err="1">
                <a:solidFill>
                  <a:schemeClr val="accent1">
                    <a:lumMod val="75000"/>
                  </a:schemeClr>
                </a:solidFill>
              </a:rPr>
              <a:t>khai</a:t>
            </a:r>
            <a:r>
              <a:rPr lang="en-US" dirty="0">
                <a:solidFill>
                  <a:schemeClr val="accent1">
                    <a:lumMod val="75000"/>
                  </a:schemeClr>
                </a:solidFill>
              </a:rPr>
              <a:t> </a:t>
            </a:r>
            <a:r>
              <a:rPr lang="en-US" b="1" dirty="0" err="1">
                <a:solidFill>
                  <a:schemeClr val="accent1">
                    <a:lumMod val="75000"/>
                  </a:schemeClr>
                </a:solidFill>
                <a:latin typeface="Constantia" panose="02030602050306030303" pitchFamily="18" charset="0"/>
                <a:cs typeface="Times New Roman" pitchFamily="18" charset="0"/>
              </a:rPr>
              <a:t>m3</a:t>
            </a:r>
            <a:r>
              <a:rPr lang="en-US" b="1" dirty="0">
                <a:solidFill>
                  <a:schemeClr val="accent1">
                    <a:lumMod val="75000"/>
                  </a:schemeClr>
                </a:solidFill>
                <a:latin typeface="Constantia" panose="02030602050306030303" pitchFamily="18" charset="0"/>
                <a:cs typeface="Times New Roman" pitchFamily="18" charset="0"/>
              </a:rPr>
              <a:t> (1)</a:t>
            </a:r>
            <a:endParaRPr lang="en-US" dirty="0">
              <a:solidFill>
                <a:schemeClr val="accent1">
                  <a:lumMod val="75000"/>
                </a:schemeClr>
              </a:solidFill>
            </a:endParaRPr>
          </a:p>
        </p:txBody>
      </p:sp>
      <p:sp>
        <p:nvSpPr>
          <p:cNvPr id="3" name="TextBox 2">
            <a:extLst>
              <a:ext uri="{FF2B5EF4-FFF2-40B4-BE49-F238E27FC236}">
                <a16:creationId xmlns:a16="http://schemas.microsoft.com/office/drawing/2014/main" id="{EAC311ED-0BB7-0B4C-B719-AEB7315089A9}"/>
              </a:ext>
            </a:extLst>
          </p:cNvPr>
          <p:cNvSpPr txBox="1"/>
          <p:nvPr/>
        </p:nvSpPr>
        <p:spPr>
          <a:xfrm>
            <a:off x="490934" y="1124744"/>
            <a:ext cx="7776864" cy="646331"/>
          </a:xfrm>
          <a:prstGeom prst="rect">
            <a:avLst/>
          </a:prstGeom>
          <a:noFill/>
        </p:spPr>
        <p:txBody>
          <a:bodyPr wrap="square" rtlCol="0">
            <a:spAutoFit/>
          </a:bodyPr>
          <a:lstStyle/>
          <a:p>
            <a:pPr marL="285750" indent="-285750">
              <a:buFont typeface="Arial" panose="020B0604020202020204" pitchFamily="34" charset="0"/>
              <a:buChar char="•"/>
            </a:pPr>
            <a:r>
              <a:rPr lang="en-US" dirty="0" err="1"/>
              <a:t>Văn</a:t>
            </a:r>
            <a:r>
              <a:rPr lang="en-US" dirty="0"/>
              <a:t> </a:t>
            </a:r>
            <a:r>
              <a:rPr lang="en-US" dirty="0" err="1"/>
              <a:t>kiện</a:t>
            </a:r>
            <a:r>
              <a:rPr lang="en-US" dirty="0"/>
              <a:t> </a:t>
            </a:r>
            <a:r>
              <a:rPr lang="en-US" dirty="0" err="1"/>
              <a:t>Đại</a:t>
            </a:r>
            <a:r>
              <a:rPr lang="en-US" dirty="0"/>
              <a:t> </a:t>
            </a:r>
            <a:r>
              <a:rPr lang="en-US" dirty="0" err="1"/>
              <a:t>hội</a:t>
            </a:r>
            <a:r>
              <a:rPr lang="en-US" dirty="0"/>
              <a:t> </a:t>
            </a:r>
            <a:r>
              <a:rPr lang="en-US" dirty="0" err="1"/>
              <a:t>Đại</a:t>
            </a:r>
            <a:r>
              <a:rPr lang="en-US" dirty="0"/>
              <a:t> </a:t>
            </a:r>
            <a:r>
              <a:rPr lang="en-US" dirty="0" err="1"/>
              <a:t>biểu</a:t>
            </a:r>
            <a:r>
              <a:rPr lang="en-US" dirty="0"/>
              <a:t> </a:t>
            </a:r>
            <a:r>
              <a:rPr lang="en-US" dirty="0" err="1"/>
              <a:t>toàn</a:t>
            </a:r>
            <a:r>
              <a:rPr lang="en-US" dirty="0"/>
              <a:t> </a:t>
            </a:r>
            <a:r>
              <a:rPr lang="en-US" dirty="0" err="1"/>
              <a:t>quốc</a:t>
            </a:r>
            <a:r>
              <a:rPr lang="en-US" dirty="0"/>
              <a:t> </a:t>
            </a:r>
            <a:r>
              <a:rPr lang="en-US" dirty="0" err="1"/>
              <a:t>lần</a:t>
            </a:r>
            <a:r>
              <a:rPr lang="en-US" dirty="0"/>
              <a:t> </a:t>
            </a:r>
            <a:r>
              <a:rPr lang="en-US" dirty="0" err="1"/>
              <a:t>thứ</a:t>
            </a:r>
            <a:r>
              <a:rPr lang="en-US" dirty="0"/>
              <a:t> XIII: “</a:t>
            </a:r>
            <a:r>
              <a:rPr lang="en-US" dirty="0" err="1"/>
              <a:t>Xây</a:t>
            </a:r>
            <a:r>
              <a:rPr lang="en-US" dirty="0"/>
              <a:t> </a:t>
            </a:r>
            <a:r>
              <a:rPr lang="en-US" dirty="0" err="1"/>
              <a:t>dựng</a:t>
            </a:r>
            <a:r>
              <a:rPr lang="en-US" dirty="0"/>
              <a:t> </a:t>
            </a:r>
            <a:r>
              <a:rPr lang="en-US" dirty="0" err="1"/>
              <a:t>cơ</a:t>
            </a:r>
            <a:r>
              <a:rPr lang="en-US" dirty="0"/>
              <a:t> </a:t>
            </a:r>
            <a:r>
              <a:rPr lang="en-US" dirty="0" err="1"/>
              <a:t>chế</a:t>
            </a:r>
            <a:r>
              <a:rPr lang="en-US" dirty="0"/>
              <a:t> </a:t>
            </a:r>
            <a:r>
              <a:rPr lang="en-US" dirty="0" err="1"/>
              <a:t>minh</a:t>
            </a:r>
            <a:r>
              <a:rPr lang="en-US" dirty="0"/>
              <a:t> </a:t>
            </a:r>
            <a:r>
              <a:rPr lang="en-US" dirty="0" err="1"/>
              <a:t>bạch</a:t>
            </a:r>
            <a:r>
              <a:rPr lang="en-US" dirty="0"/>
              <a:t> </a:t>
            </a:r>
            <a:r>
              <a:rPr lang="en-US" dirty="0" err="1"/>
              <a:t>đánh</a:t>
            </a:r>
            <a:r>
              <a:rPr lang="en-US" dirty="0"/>
              <a:t> </a:t>
            </a:r>
            <a:r>
              <a:rPr lang="en-US" dirty="0" err="1"/>
              <a:t>giá</a:t>
            </a:r>
            <a:r>
              <a:rPr lang="en-US" dirty="0"/>
              <a:t> </a:t>
            </a:r>
            <a:r>
              <a:rPr lang="en-US" dirty="0" err="1"/>
              <a:t>giá</a:t>
            </a:r>
            <a:r>
              <a:rPr lang="en-US" dirty="0"/>
              <a:t> </a:t>
            </a:r>
            <a:r>
              <a:rPr lang="en-US" dirty="0" err="1"/>
              <a:t>trị</a:t>
            </a:r>
            <a:r>
              <a:rPr lang="en-US" dirty="0"/>
              <a:t> </a:t>
            </a:r>
            <a:r>
              <a:rPr lang="en-US" dirty="0" err="1"/>
              <a:t>đất</a:t>
            </a:r>
            <a:r>
              <a:rPr lang="en-US" dirty="0"/>
              <a:t> </a:t>
            </a:r>
            <a:r>
              <a:rPr lang="en-US" dirty="0" err="1"/>
              <a:t>đai</a:t>
            </a:r>
            <a:r>
              <a:rPr lang="en-US" dirty="0"/>
              <a:t>, </a:t>
            </a:r>
            <a:r>
              <a:rPr lang="en-US" dirty="0" err="1"/>
              <a:t>bất</a:t>
            </a:r>
            <a:r>
              <a:rPr lang="en-US" dirty="0"/>
              <a:t> </a:t>
            </a:r>
            <a:r>
              <a:rPr lang="en-US" dirty="0" err="1"/>
              <a:t>động</a:t>
            </a:r>
            <a:r>
              <a:rPr lang="en-US" dirty="0"/>
              <a:t> </a:t>
            </a:r>
            <a:r>
              <a:rPr lang="en-US" dirty="0" err="1"/>
              <a:t>sản</a:t>
            </a:r>
            <a:r>
              <a:rPr lang="en-US" dirty="0"/>
              <a:t> </a:t>
            </a:r>
            <a:r>
              <a:rPr lang="en-US" dirty="0" err="1"/>
              <a:t>theo</a:t>
            </a:r>
            <a:r>
              <a:rPr lang="en-US" dirty="0"/>
              <a:t> </a:t>
            </a:r>
            <a:r>
              <a:rPr lang="en-US" dirty="0" err="1"/>
              <a:t>cơ</a:t>
            </a:r>
            <a:r>
              <a:rPr lang="en-US" dirty="0"/>
              <a:t> </a:t>
            </a:r>
            <a:r>
              <a:rPr lang="en-US" dirty="0" err="1"/>
              <a:t>chế</a:t>
            </a:r>
            <a:r>
              <a:rPr lang="en-US" dirty="0"/>
              <a:t> </a:t>
            </a:r>
            <a:r>
              <a:rPr lang="en-US" dirty="0" err="1"/>
              <a:t>thị</a:t>
            </a:r>
            <a:r>
              <a:rPr lang="en-US" dirty="0"/>
              <a:t> </a:t>
            </a:r>
            <a:r>
              <a:rPr lang="en-US" dirty="0" err="1"/>
              <a:t>trường</a:t>
            </a:r>
            <a:r>
              <a:rPr lang="en-US" dirty="0"/>
              <a:t>”</a:t>
            </a:r>
          </a:p>
        </p:txBody>
      </p:sp>
      <p:pic>
        <p:nvPicPr>
          <p:cNvPr id="6" name="Picture 5">
            <a:extLst>
              <a:ext uri="{FF2B5EF4-FFF2-40B4-BE49-F238E27FC236}">
                <a16:creationId xmlns:a16="http://schemas.microsoft.com/office/drawing/2014/main" id="{27EBDD9B-8359-5147-ACF9-9CEF4B7874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2082512"/>
            <a:ext cx="5321300" cy="3962400"/>
          </a:xfrm>
          <a:prstGeom prst="rect">
            <a:avLst/>
          </a:prstGeom>
        </p:spPr>
      </p:pic>
    </p:spTree>
    <p:extLst>
      <p:ext uri="{BB962C8B-B14F-4D97-AF65-F5344CB8AC3E}">
        <p14:creationId xmlns:p14="http://schemas.microsoft.com/office/powerpoint/2010/main" val="3375739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4510DE-9A95-FB42-A775-BF0BF6E1EF60}"/>
              </a:ext>
            </a:extLst>
          </p:cNvPr>
          <p:cNvSpPr>
            <a:spLocks noGrp="1"/>
          </p:cNvSpPr>
          <p:nvPr>
            <p:ph type="sldNum" sz="quarter" idx="12"/>
          </p:nvPr>
        </p:nvSpPr>
        <p:spPr/>
        <p:txBody>
          <a:bodyPr/>
          <a:lstStyle/>
          <a:p>
            <a:fld id="{F6DA5C58-16BB-4099-8212-F5FAE231E152}" type="slidenum">
              <a:rPr lang="vi-VN" smtClean="0"/>
              <a:t>8</a:t>
            </a:fld>
            <a:endParaRPr lang="vi-VN" dirty="0"/>
          </a:p>
        </p:txBody>
      </p:sp>
      <p:sp>
        <p:nvSpPr>
          <p:cNvPr id="10" name="Title 1">
            <a:extLst>
              <a:ext uri="{FF2B5EF4-FFF2-40B4-BE49-F238E27FC236}">
                <a16:creationId xmlns:a16="http://schemas.microsoft.com/office/drawing/2014/main" id="{8CF3E2D8-F873-EF42-9387-E826AF4A90D3}"/>
              </a:ext>
            </a:extLst>
          </p:cNvPr>
          <p:cNvSpPr>
            <a:spLocks noGrp="1"/>
          </p:cNvSpPr>
          <p:nvPr>
            <p:ph type="title"/>
          </p:nvPr>
        </p:nvSpPr>
        <p:spPr>
          <a:xfrm>
            <a:off x="457200" y="0"/>
            <a:ext cx="8229600" cy="908720"/>
          </a:xfrm>
        </p:spPr>
        <p:txBody>
          <a:bodyPr>
            <a:normAutofit/>
          </a:bodyPr>
          <a:lstStyle/>
          <a:p>
            <a:r>
              <a:rPr lang="en-US" dirty="0">
                <a:solidFill>
                  <a:schemeClr val="accent1">
                    <a:lumMod val="75000"/>
                  </a:schemeClr>
                </a:solidFill>
              </a:rPr>
              <a:t>3. </a:t>
            </a:r>
            <a:r>
              <a:rPr lang="en-US" dirty="0" err="1">
                <a:solidFill>
                  <a:schemeClr val="accent1">
                    <a:lumMod val="75000"/>
                  </a:schemeClr>
                </a:solidFill>
              </a:rPr>
              <a:t>Bối</a:t>
            </a:r>
            <a:r>
              <a:rPr lang="en-US" dirty="0">
                <a:solidFill>
                  <a:schemeClr val="accent1">
                    <a:lumMod val="75000"/>
                  </a:schemeClr>
                </a:solidFill>
              </a:rPr>
              <a:t> </a:t>
            </a:r>
            <a:r>
              <a:rPr lang="en-US" dirty="0" err="1">
                <a:solidFill>
                  <a:schemeClr val="accent1">
                    <a:lumMod val="75000"/>
                  </a:schemeClr>
                </a:solidFill>
              </a:rPr>
              <a:t>cảnh</a:t>
            </a:r>
            <a:r>
              <a:rPr lang="en-US" dirty="0">
                <a:solidFill>
                  <a:schemeClr val="accent1">
                    <a:lumMod val="75000"/>
                  </a:schemeClr>
                </a:solidFill>
              </a:rPr>
              <a:t> </a:t>
            </a:r>
            <a:r>
              <a:rPr lang="en-US" dirty="0" err="1">
                <a:solidFill>
                  <a:schemeClr val="accent1">
                    <a:lumMod val="75000"/>
                  </a:schemeClr>
                </a:solidFill>
              </a:rPr>
              <a:t>triển</a:t>
            </a:r>
            <a:r>
              <a:rPr lang="en-US" dirty="0">
                <a:solidFill>
                  <a:schemeClr val="accent1">
                    <a:lumMod val="75000"/>
                  </a:schemeClr>
                </a:solidFill>
              </a:rPr>
              <a:t> </a:t>
            </a:r>
            <a:r>
              <a:rPr lang="en-US" dirty="0" err="1">
                <a:solidFill>
                  <a:schemeClr val="accent1">
                    <a:lumMod val="75000"/>
                  </a:schemeClr>
                </a:solidFill>
              </a:rPr>
              <a:t>khai</a:t>
            </a:r>
            <a:r>
              <a:rPr lang="en-US" dirty="0">
                <a:solidFill>
                  <a:schemeClr val="accent1">
                    <a:lumMod val="75000"/>
                  </a:schemeClr>
                </a:solidFill>
              </a:rPr>
              <a:t> </a:t>
            </a:r>
            <a:r>
              <a:rPr lang="en-US" b="1" dirty="0">
                <a:solidFill>
                  <a:schemeClr val="accent1">
                    <a:lumMod val="75000"/>
                  </a:schemeClr>
                </a:solidFill>
                <a:latin typeface="Constantia" panose="02030602050306030303" pitchFamily="18" charset="0"/>
                <a:cs typeface="Times New Roman" pitchFamily="18" charset="0"/>
              </a:rPr>
              <a:t>m3 (2)</a:t>
            </a:r>
            <a:endParaRPr lang="en-US" dirty="0">
              <a:solidFill>
                <a:schemeClr val="accent1">
                  <a:lumMod val="75000"/>
                </a:schemeClr>
              </a:solidFill>
            </a:endParaRPr>
          </a:p>
        </p:txBody>
      </p:sp>
      <p:sp>
        <p:nvSpPr>
          <p:cNvPr id="2" name="TextBox 1">
            <a:extLst>
              <a:ext uri="{FF2B5EF4-FFF2-40B4-BE49-F238E27FC236}">
                <a16:creationId xmlns:a16="http://schemas.microsoft.com/office/drawing/2014/main" id="{004C20B5-E695-5545-879B-AB92DA47C306}"/>
              </a:ext>
            </a:extLst>
          </p:cNvPr>
          <p:cNvSpPr txBox="1"/>
          <p:nvPr/>
        </p:nvSpPr>
        <p:spPr>
          <a:xfrm>
            <a:off x="451495" y="924173"/>
            <a:ext cx="8147248" cy="3416320"/>
          </a:xfrm>
          <a:prstGeom prst="rect">
            <a:avLst/>
          </a:prstGeom>
          <a:noFill/>
        </p:spPr>
        <p:txBody>
          <a:bodyPr wrap="square" rtlCol="0">
            <a:spAutoFit/>
          </a:bodyPr>
          <a:lstStyle/>
          <a:p>
            <a:pPr algn="just"/>
            <a:r>
              <a:rPr lang="en-US" sz="2800" b="1" i="1" dirty="0"/>
              <a:t> </a:t>
            </a:r>
            <a:r>
              <a:rPr lang="en-US" sz="2800" b="1" i="1" dirty="0" err="1"/>
              <a:t>Về</a:t>
            </a:r>
            <a:r>
              <a:rPr lang="en-US" sz="2800" b="1" i="1" dirty="0"/>
              <a:t> </a:t>
            </a:r>
            <a:r>
              <a:rPr lang="en-US" sz="2800" b="1" i="1" dirty="0" err="1"/>
              <a:t>căn</a:t>
            </a:r>
            <a:r>
              <a:rPr lang="en-US" sz="2800" b="1" i="1" dirty="0"/>
              <a:t> </a:t>
            </a:r>
            <a:r>
              <a:rPr lang="en-US" sz="2800" b="1" i="1" dirty="0" err="1"/>
              <a:t>cứ</a:t>
            </a:r>
            <a:r>
              <a:rPr lang="en-US" sz="2800" b="1" i="1" dirty="0"/>
              <a:t> </a:t>
            </a:r>
            <a:r>
              <a:rPr lang="en-US" sz="2800" b="1" i="1" dirty="0" err="1"/>
              <a:t>pháp</a:t>
            </a:r>
            <a:r>
              <a:rPr lang="en-US" sz="2800" b="1" i="1" dirty="0"/>
              <a:t> </a:t>
            </a:r>
            <a:r>
              <a:rPr lang="en-US" sz="2800" b="1" i="1" dirty="0" err="1"/>
              <a:t>lý</a:t>
            </a:r>
            <a:r>
              <a:rPr lang="en-US" sz="2800" b="1" i="1" dirty="0"/>
              <a:t>, p</a:t>
            </a:r>
            <a:r>
              <a:rPr lang="vi-VN" sz="2800" b="1" i="1" dirty="0"/>
              <a:t>háp luật đất đai quy định:</a:t>
            </a:r>
            <a:endParaRPr lang="en-US" sz="2800" b="1" i="1" dirty="0"/>
          </a:p>
          <a:p>
            <a:pPr algn="just"/>
            <a:endParaRPr lang="vi-VN" sz="2800" b="1" i="1" dirty="0"/>
          </a:p>
          <a:p>
            <a:pPr algn="just">
              <a:spcAft>
                <a:spcPts val="1200"/>
              </a:spcAft>
            </a:pPr>
            <a:r>
              <a:rPr lang="vi-VN" sz="2800" dirty="0"/>
              <a:t>(i) UBND cấp tỉnh xác định giá đất cụ thể; </a:t>
            </a:r>
          </a:p>
          <a:p>
            <a:pPr algn="just">
              <a:spcAft>
                <a:spcPts val="1200"/>
              </a:spcAft>
            </a:pPr>
            <a:r>
              <a:rPr lang="vi-VN" sz="2800" dirty="0"/>
              <a:t>(ii) nguyên tắc xác định giá đất phải phù hợp với giá đất phổ biến trên thị trường; </a:t>
            </a:r>
          </a:p>
          <a:p>
            <a:pPr algn="just">
              <a:spcAft>
                <a:spcPts val="1200"/>
              </a:spcAft>
            </a:pPr>
            <a:r>
              <a:rPr lang="vi-VN" sz="2800" dirty="0"/>
              <a:t>(iii) </a:t>
            </a:r>
            <a:r>
              <a:rPr lang="en-US" sz="2800" dirty="0" err="1"/>
              <a:t>Nếu</a:t>
            </a:r>
            <a:r>
              <a:rPr lang="en-US" sz="2800" dirty="0"/>
              <a:t> </a:t>
            </a:r>
            <a:r>
              <a:rPr lang="vi-VN" sz="2800" dirty="0"/>
              <a:t>chỉ có một nhà đầu tư </a:t>
            </a:r>
            <a:r>
              <a:rPr lang="en-US" sz="2800" dirty="0" err="1"/>
              <a:t>trúng</a:t>
            </a:r>
            <a:r>
              <a:rPr lang="en-US" sz="2800" dirty="0"/>
              <a:t> </a:t>
            </a:r>
            <a:r>
              <a:rPr lang="vi-VN" sz="2800" dirty="0"/>
              <a:t>đấu giá thì giao đất theo giá đất cụ thể.</a:t>
            </a:r>
          </a:p>
        </p:txBody>
      </p:sp>
      <p:sp>
        <p:nvSpPr>
          <p:cNvPr id="3" name="TextBox 2">
            <a:extLst>
              <a:ext uri="{FF2B5EF4-FFF2-40B4-BE49-F238E27FC236}">
                <a16:creationId xmlns:a16="http://schemas.microsoft.com/office/drawing/2014/main" id="{D7396A58-7840-F048-9B5B-2A66D814BB78}"/>
              </a:ext>
            </a:extLst>
          </p:cNvPr>
          <p:cNvSpPr txBox="1"/>
          <p:nvPr/>
        </p:nvSpPr>
        <p:spPr>
          <a:xfrm>
            <a:off x="318356" y="4723030"/>
            <a:ext cx="8507288" cy="1815882"/>
          </a:xfrm>
          <a:prstGeom prst="rect">
            <a:avLst/>
          </a:prstGeom>
          <a:noFill/>
        </p:spPr>
        <p:txBody>
          <a:bodyPr wrap="square" rtlCol="0">
            <a:spAutoFit/>
          </a:bodyPr>
          <a:lstStyle/>
          <a:p>
            <a:r>
              <a:rPr lang="en-US" sz="2800" b="1" i="1" dirty="0" err="1"/>
              <a:t>Về</a:t>
            </a:r>
            <a:r>
              <a:rPr lang="en-US" sz="2800" b="1" i="1" dirty="0"/>
              <a:t> </a:t>
            </a:r>
            <a:r>
              <a:rPr lang="en-US" sz="2800" b="1" i="1" dirty="0" err="1"/>
              <a:t>thực</a:t>
            </a:r>
            <a:r>
              <a:rPr lang="en-US" sz="2800" b="1" i="1" dirty="0"/>
              <a:t> </a:t>
            </a:r>
            <a:r>
              <a:rPr lang="en-US" sz="2800" b="1" i="1" dirty="0" err="1"/>
              <a:t>tiễn</a:t>
            </a:r>
            <a:r>
              <a:rPr lang="en-US" sz="2800" b="1" i="1" dirty="0"/>
              <a:t> </a:t>
            </a:r>
            <a:r>
              <a:rPr lang="en-US" sz="2800" b="1" i="1" dirty="0" err="1"/>
              <a:t>số</a:t>
            </a:r>
            <a:r>
              <a:rPr lang="en-US" sz="2800" b="1" i="1" dirty="0"/>
              <a:t> </a:t>
            </a:r>
            <a:r>
              <a:rPr lang="en-US" sz="2800" b="1" i="1" dirty="0" err="1"/>
              <a:t>liệu</a:t>
            </a:r>
            <a:r>
              <a:rPr lang="vi-VN" sz="2800" b="1" i="1" dirty="0"/>
              <a:t>, </a:t>
            </a:r>
            <a:r>
              <a:rPr lang="vi-VN" sz="2800" dirty="0"/>
              <a:t>các dữ liệu sau đây chưa được hệ thống hoá, công bố: </a:t>
            </a:r>
          </a:p>
          <a:p>
            <a:pPr marL="400050" indent="-400050">
              <a:buAutoNum type="romanLcParenBoth"/>
            </a:pPr>
            <a:r>
              <a:rPr lang="vi-VN" sz="2800" dirty="0"/>
              <a:t>chỉ số giá bất động sản chưa được chính thức công bố; </a:t>
            </a:r>
          </a:p>
          <a:p>
            <a:pPr marL="400050" indent="-400050">
              <a:buAutoNum type="romanLcParenBoth"/>
            </a:pPr>
            <a:r>
              <a:rPr lang="vi-VN" sz="2800" dirty="0"/>
              <a:t> cơ sở dữ liệu thông tin về đất đai chưa hình thành</a:t>
            </a:r>
            <a:endParaRPr lang="en-US" sz="2800" dirty="0"/>
          </a:p>
        </p:txBody>
      </p:sp>
    </p:spTree>
    <p:extLst>
      <p:ext uri="{BB962C8B-B14F-4D97-AF65-F5344CB8AC3E}">
        <p14:creationId xmlns:p14="http://schemas.microsoft.com/office/powerpoint/2010/main" val="17545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4510DE-9A95-FB42-A775-BF0BF6E1EF60}"/>
              </a:ext>
            </a:extLst>
          </p:cNvPr>
          <p:cNvSpPr>
            <a:spLocks noGrp="1"/>
          </p:cNvSpPr>
          <p:nvPr>
            <p:ph type="sldNum" sz="quarter" idx="12"/>
          </p:nvPr>
        </p:nvSpPr>
        <p:spPr/>
        <p:txBody>
          <a:bodyPr/>
          <a:lstStyle/>
          <a:p>
            <a:fld id="{F6DA5C58-16BB-4099-8212-F5FAE231E152}" type="slidenum">
              <a:rPr lang="vi-VN" smtClean="0"/>
              <a:t>9</a:t>
            </a:fld>
            <a:endParaRPr lang="vi-VN"/>
          </a:p>
        </p:txBody>
      </p:sp>
      <p:sp>
        <p:nvSpPr>
          <p:cNvPr id="9" name="TextBox 8">
            <a:extLst>
              <a:ext uri="{FF2B5EF4-FFF2-40B4-BE49-F238E27FC236}">
                <a16:creationId xmlns:a16="http://schemas.microsoft.com/office/drawing/2014/main" id="{5D1ACE52-B65F-9343-9C00-E00F97AF5575}"/>
              </a:ext>
            </a:extLst>
          </p:cNvPr>
          <p:cNvSpPr txBox="1"/>
          <p:nvPr/>
        </p:nvSpPr>
        <p:spPr>
          <a:xfrm>
            <a:off x="540966" y="4005064"/>
            <a:ext cx="1944216" cy="830997"/>
          </a:xfrm>
          <a:prstGeom prst="rect">
            <a:avLst/>
          </a:prstGeom>
          <a:noFill/>
        </p:spPr>
        <p:txBody>
          <a:bodyPr wrap="square" rtlCol="0">
            <a:spAutoFit/>
          </a:bodyPr>
          <a:lstStyle/>
          <a:p>
            <a:r>
              <a:rPr lang="en-US" sz="1200" i="1" dirty="0" err="1"/>
              <a:t>Nguồn</a:t>
            </a:r>
            <a:r>
              <a:rPr lang="en-US" sz="1200" i="1" dirty="0"/>
              <a:t>: </a:t>
            </a:r>
            <a:br>
              <a:rPr lang="en-US" sz="1200" i="1" dirty="0"/>
            </a:br>
            <a:r>
              <a:rPr lang="en-US" sz="1200" i="1" dirty="0"/>
              <a:t>TS </a:t>
            </a:r>
            <a:r>
              <a:rPr lang="en-US" sz="1200" i="1" dirty="0" err="1"/>
              <a:t>Hoàng</a:t>
            </a:r>
            <a:r>
              <a:rPr lang="en-US" sz="1200" i="1" dirty="0"/>
              <a:t> Thu </a:t>
            </a:r>
            <a:r>
              <a:rPr lang="en-US" sz="1200" i="1" dirty="0" err="1"/>
              <a:t>Huyền</a:t>
            </a:r>
            <a:br>
              <a:rPr lang="en-US" sz="1200" i="1" dirty="0"/>
            </a:br>
            <a:r>
              <a:rPr lang="en-US" sz="1200" i="1" dirty="0"/>
              <a:t>UBGS </a:t>
            </a:r>
            <a:r>
              <a:rPr lang="en-US" sz="1200" i="1" dirty="0" err="1"/>
              <a:t>Tài</a:t>
            </a:r>
            <a:r>
              <a:rPr lang="en-US" sz="1200" i="1" dirty="0"/>
              <a:t> </a:t>
            </a:r>
            <a:r>
              <a:rPr lang="en-US" sz="1200" i="1" dirty="0" err="1"/>
              <a:t>chính</a:t>
            </a:r>
            <a:r>
              <a:rPr lang="en-US" sz="1200" i="1" dirty="0"/>
              <a:t> </a:t>
            </a:r>
            <a:r>
              <a:rPr lang="en-US" sz="1200" i="1" dirty="0" err="1"/>
              <a:t>quốc</a:t>
            </a:r>
            <a:r>
              <a:rPr lang="en-US" sz="1200" i="1" dirty="0"/>
              <a:t> </a:t>
            </a:r>
            <a:r>
              <a:rPr lang="en-US" sz="1200" i="1" dirty="0" err="1"/>
              <a:t>gia</a:t>
            </a:r>
            <a:br>
              <a:rPr lang="en-US" sz="1200" i="1" dirty="0"/>
            </a:br>
            <a:r>
              <a:rPr lang="en-US" sz="1200" i="1" dirty="0"/>
              <a:t>(</a:t>
            </a:r>
            <a:r>
              <a:rPr lang="en-US" sz="1200" i="1" dirty="0" err="1"/>
              <a:t>hội</a:t>
            </a:r>
            <a:r>
              <a:rPr lang="en-US" sz="1200" i="1" dirty="0"/>
              <a:t> </a:t>
            </a:r>
            <a:r>
              <a:rPr lang="en-US" sz="1200" i="1" dirty="0" err="1"/>
              <a:t>thảo</a:t>
            </a:r>
            <a:r>
              <a:rPr lang="en-US" sz="1200" i="1" dirty="0"/>
              <a:t> </a:t>
            </a:r>
            <a:r>
              <a:rPr lang="en-US" sz="1200" i="1" dirty="0" err="1"/>
              <a:t>ngày</a:t>
            </a:r>
            <a:r>
              <a:rPr lang="en-US" sz="1200" i="1" dirty="0"/>
              <a:t> 09/7/2021)</a:t>
            </a:r>
          </a:p>
        </p:txBody>
      </p:sp>
      <p:sp>
        <p:nvSpPr>
          <p:cNvPr id="10" name="Title 1">
            <a:extLst>
              <a:ext uri="{FF2B5EF4-FFF2-40B4-BE49-F238E27FC236}">
                <a16:creationId xmlns:a16="http://schemas.microsoft.com/office/drawing/2014/main" id="{8CF3E2D8-F873-EF42-9387-E826AF4A90D3}"/>
              </a:ext>
            </a:extLst>
          </p:cNvPr>
          <p:cNvSpPr>
            <a:spLocks noGrp="1"/>
          </p:cNvSpPr>
          <p:nvPr>
            <p:ph type="title"/>
          </p:nvPr>
        </p:nvSpPr>
        <p:spPr>
          <a:xfrm>
            <a:off x="457200" y="0"/>
            <a:ext cx="8229600" cy="908720"/>
          </a:xfrm>
        </p:spPr>
        <p:txBody>
          <a:bodyPr>
            <a:normAutofit/>
          </a:bodyPr>
          <a:lstStyle/>
          <a:p>
            <a:r>
              <a:rPr lang="en-US" dirty="0">
                <a:solidFill>
                  <a:schemeClr val="accent1">
                    <a:lumMod val="75000"/>
                  </a:schemeClr>
                </a:solidFill>
              </a:rPr>
              <a:t>3. </a:t>
            </a:r>
            <a:r>
              <a:rPr lang="en-US" dirty="0" err="1">
                <a:solidFill>
                  <a:schemeClr val="accent1">
                    <a:lumMod val="75000"/>
                  </a:schemeClr>
                </a:solidFill>
              </a:rPr>
              <a:t>Bối</a:t>
            </a:r>
            <a:r>
              <a:rPr lang="en-US" dirty="0">
                <a:solidFill>
                  <a:schemeClr val="accent1">
                    <a:lumMod val="75000"/>
                  </a:schemeClr>
                </a:solidFill>
              </a:rPr>
              <a:t> </a:t>
            </a:r>
            <a:r>
              <a:rPr lang="en-US" dirty="0" err="1">
                <a:solidFill>
                  <a:schemeClr val="accent1">
                    <a:lumMod val="75000"/>
                  </a:schemeClr>
                </a:solidFill>
              </a:rPr>
              <a:t>cảnh</a:t>
            </a:r>
            <a:r>
              <a:rPr lang="en-US" dirty="0">
                <a:solidFill>
                  <a:schemeClr val="accent1">
                    <a:lumMod val="75000"/>
                  </a:schemeClr>
                </a:solidFill>
              </a:rPr>
              <a:t> </a:t>
            </a:r>
            <a:r>
              <a:rPr lang="en-US" dirty="0" err="1">
                <a:solidFill>
                  <a:schemeClr val="accent1">
                    <a:lumMod val="75000"/>
                  </a:schemeClr>
                </a:solidFill>
              </a:rPr>
              <a:t>triển</a:t>
            </a:r>
            <a:r>
              <a:rPr lang="en-US" dirty="0">
                <a:solidFill>
                  <a:schemeClr val="accent1">
                    <a:lumMod val="75000"/>
                  </a:schemeClr>
                </a:solidFill>
              </a:rPr>
              <a:t> </a:t>
            </a:r>
            <a:r>
              <a:rPr lang="en-US" dirty="0" err="1">
                <a:solidFill>
                  <a:schemeClr val="accent1">
                    <a:lumMod val="75000"/>
                  </a:schemeClr>
                </a:solidFill>
              </a:rPr>
              <a:t>khai</a:t>
            </a:r>
            <a:r>
              <a:rPr lang="en-US" dirty="0">
                <a:solidFill>
                  <a:schemeClr val="accent1">
                    <a:lumMod val="75000"/>
                  </a:schemeClr>
                </a:solidFill>
              </a:rPr>
              <a:t> </a:t>
            </a:r>
            <a:r>
              <a:rPr lang="en-US" b="1" dirty="0">
                <a:solidFill>
                  <a:schemeClr val="accent1">
                    <a:lumMod val="75000"/>
                  </a:schemeClr>
                </a:solidFill>
                <a:latin typeface="Constantia" panose="02030602050306030303" pitchFamily="18" charset="0"/>
                <a:cs typeface="Times New Roman" pitchFamily="18" charset="0"/>
              </a:rPr>
              <a:t>m3 (3)</a:t>
            </a:r>
            <a:endParaRPr lang="en-US" dirty="0">
              <a:solidFill>
                <a:schemeClr val="accent1">
                  <a:lumMod val="75000"/>
                </a:schemeClr>
              </a:solidFill>
            </a:endParaRPr>
          </a:p>
        </p:txBody>
      </p:sp>
      <p:pic>
        <p:nvPicPr>
          <p:cNvPr id="6" name="Picture 5">
            <a:extLst>
              <a:ext uri="{FF2B5EF4-FFF2-40B4-BE49-F238E27FC236}">
                <a16:creationId xmlns:a16="http://schemas.microsoft.com/office/drawing/2014/main" id="{1FF62F17-B569-1643-97BD-BF2AE794F4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24744"/>
            <a:ext cx="5385993" cy="2375669"/>
          </a:xfrm>
          <a:prstGeom prst="rect">
            <a:avLst/>
          </a:prstGeom>
        </p:spPr>
      </p:pic>
      <p:pic>
        <p:nvPicPr>
          <p:cNvPr id="13" name="Picture 12">
            <a:extLst>
              <a:ext uri="{FF2B5EF4-FFF2-40B4-BE49-F238E27FC236}">
                <a16:creationId xmlns:a16="http://schemas.microsoft.com/office/drawing/2014/main" id="{A32478C3-3382-BC4F-96D9-B43A8188DB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864" y="3455798"/>
            <a:ext cx="5521052" cy="2760526"/>
          </a:xfrm>
          <a:prstGeom prst="rect">
            <a:avLst/>
          </a:prstGeom>
        </p:spPr>
      </p:pic>
    </p:spTree>
    <p:extLst>
      <p:ext uri="{BB962C8B-B14F-4D97-AF65-F5344CB8AC3E}">
        <p14:creationId xmlns:p14="http://schemas.microsoft.com/office/powerpoint/2010/main" val="11825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14676</TotalTime>
  <Words>2696</Words>
  <Application>Microsoft Macintosh PowerPoint</Application>
  <PresentationFormat>On-screen Show (4:3)</PresentationFormat>
  <Paragraphs>218</Paragraphs>
  <Slides>25</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Batang</vt:lpstr>
      <vt:lpstr>Arial</vt:lpstr>
      <vt:lpstr>Calibri</vt:lpstr>
      <vt:lpstr>Cambria Math</vt:lpstr>
      <vt:lpstr>Constantia</vt:lpstr>
      <vt:lpstr>Ebrima</vt:lpstr>
      <vt:lpstr>Times New Roman</vt:lpstr>
      <vt:lpstr>Wingdings</vt:lpstr>
      <vt:lpstr>Office Theme</vt:lpstr>
      <vt:lpstr>PowerPoint Presentation</vt:lpstr>
      <vt:lpstr>NỘI DUNG</vt:lpstr>
      <vt:lpstr>1. Quy định về m3 (1)</vt:lpstr>
      <vt:lpstr>1. Quy định về m3 (2)</vt:lpstr>
      <vt:lpstr>1. Quy định về m3 (3)</vt:lpstr>
      <vt:lpstr>2. Tình hình thực hiện m3</vt:lpstr>
      <vt:lpstr>3. Bối cảnh triển khai m3 (1)</vt:lpstr>
      <vt:lpstr>3. Bối cảnh triển khai m3 (2)</vt:lpstr>
      <vt:lpstr>3. Bối cảnh triển khai m3 (3)</vt:lpstr>
      <vt:lpstr>3. Bối cảnh triển khai m3 (4)</vt:lpstr>
      <vt:lpstr>3. Bối cảnh triển khai m3 (5)</vt:lpstr>
      <vt:lpstr>3. Bối cảnh triển khai m3 (6)</vt:lpstr>
      <vt:lpstr>4. Đề xuất m3 (1)</vt:lpstr>
      <vt:lpstr>4. Đề xuất về m3 (2)</vt:lpstr>
      <vt:lpstr>5. Nhận định về m3</vt:lpstr>
      <vt:lpstr>6. Phương án sửa m3</vt:lpstr>
      <vt:lpstr>NỘI DUNG</vt:lpstr>
      <vt:lpstr>PowerPoint Presentation</vt:lpstr>
      <vt:lpstr>2. Mục tiêu của đàm phán cạnh tranh </vt:lpstr>
      <vt:lpstr>3. Các bước chính của hình thức đàm phán cạnh tranh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SONGNGOC</dc:creator>
  <cp:lastModifiedBy>Microsoft Office User</cp:lastModifiedBy>
  <cp:revision>1073</cp:revision>
  <cp:lastPrinted>2019-08-23T08:49:32Z</cp:lastPrinted>
  <dcterms:created xsi:type="dcterms:W3CDTF">2017-02-21T07:01:44Z</dcterms:created>
  <dcterms:modified xsi:type="dcterms:W3CDTF">2021-08-02T04:03:30Z</dcterms:modified>
</cp:coreProperties>
</file>